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D97DE5-BFF5-4C29-9F6E-65F7D8CDF877}">
  <a:tblStyle styleId="{2CD97DE5-BFF5-4C29-9F6E-65F7D8CDF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not? Because society generally doesn’t give people with disabilities the same opportunities.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lens is a tool for thinking. Some are more versatile than others.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inviting me to class. Here’s the argument I want to present: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central claim of this talk is...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break and then be doing an activity.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going to teach you about designs that account for all abilities.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also stay and answer questions 1 on 1.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some people have </a:t>
            </a:r>
            <a:r>
              <a:rPr b="1" lang="en"/>
              <a:t>multiple</a:t>
            </a:r>
            <a:r>
              <a:rPr lang="en"/>
              <a:t> disabilities.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blindness, low-vision, and mobility.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INTRO TO ACCESSIBILITY SLIDES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Presentation by Andy Ko, Associate Professor, iSchool, UW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&gt;15% of K-12 students have a disability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676648" y="4101750"/>
            <a:ext cx="7293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According to reports of IEP and Section 504 accommodations from U.S. public schools.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Disabilities in U.S. schools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According to U.S. national individualized education plan data from the National Center for Education Statistics.</a:t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3829400" y="1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{2CD97DE5-BFF5-4C29-9F6E-65F7D8CDF877}</a:tableStyleId>
              </a:tblPr>
              <a:tblGrid>
                <a:gridCol w="2451000"/>
                <a:gridCol w="2451000"/>
              </a:tblGrid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Learning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2,400,000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Speech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1,400,000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Health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700,000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Autism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400,000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Developmental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400,000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Emotional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400,000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Hearing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Mobility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60,000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Vision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30,000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90250" y="488250"/>
            <a:ext cx="815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 with your neighbor</a:t>
            </a:r>
            <a:r>
              <a:rPr lang="en"/>
              <a:t>: do you know someone who has a disability?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should we think about all of these abilities?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</a:t>
            </a:r>
            <a:r>
              <a:rPr lang="en"/>
              <a:t>M</a:t>
            </a:r>
            <a:r>
              <a:rPr lang="en" sz="4800"/>
              <a:t>edical </a:t>
            </a:r>
            <a:r>
              <a:rPr lang="en"/>
              <a:t>Lens</a:t>
            </a:r>
            <a:endParaRPr sz="4800"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462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 people are “patients” who need treatments or cures.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E.g., medication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Education Lens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 youth need to be educated differently because of their different abilities.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 schools for the deaf, special education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Rehabilitation</a:t>
            </a:r>
            <a:r>
              <a:rPr lang="en"/>
              <a:t> Lens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 people need assistive technologies and training to be able to secure employment and care for themselves.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E.g., hearing aid, prosthesis</a:t>
            </a:r>
            <a:endParaRPr/>
          </a:p>
        </p:txBody>
      </p:sp>
      <p:pic>
        <p:nvPicPr>
          <p:cNvPr descr="Image result for prosthetic le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175" y="3743975"/>
            <a:ext cx="1588575" cy="10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Legal Lens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 people have rights and responsibilities, such as access to public buildings, voting, education,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E.g., curb cuts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450" y="3802875"/>
            <a:ext cx="1297400" cy="10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Sociocultural Lens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in ability is natural. Disability is caused by how society is designed, not by nature.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E.g., video captioning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488250"/>
            <a:ext cx="811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With your neighbor</a:t>
            </a:r>
            <a:r>
              <a:rPr lang="en" sz="4800"/>
              <a:t>: one of you take the legal lens and the other take sociocultural lens. Debate how UW should serve deaf students.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J. Ko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 Professor, The Information School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90250" y="488250"/>
            <a:ext cx="7220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Widespread information access technologies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Telephones (1880)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900" y="1919075"/>
            <a:ext cx="6558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nvented by A.G. Bell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“devising methods of exhibiting the vibrations of sound optically, for use in teaching the deaf and dumb.”  </a:t>
            </a:r>
            <a:r>
              <a:rPr lang="en" sz="1600"/>
              <a:t>(Fay, American Annals of the Deaf, 1887)</a:t>
            </a:r>
            <a:endParaRPr sz="1600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200" y="1919075"/>
            <a:ext cx="1844424" cy="150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Texting (1960’s)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71900" y="1919075"/>
            <a:ext cx="5508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Began as TTY for transmitting text over phone lines, evolved into SMS on cell phone lines.</a:t>
            </a:r>
            <a:endParaRPr/>
          </a:p>
        </p:txBody>
      </p:sp>
      <p:pic>
        <p:nvPicPr>
          <p:cNvPr descr="Image result for tty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925" y="1919075"/>
            <a:ext cx="2603600" cy="1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Modems (1960’s)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71900" y="1919075"/>
            <a:ext cx="6125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Robert H. Weitbrecht (deaf), invented modem to optimize TTY communication. Modems became the gateway to internet access in the 1980’s and 1990’s.</a:t>
            </a:r>
            <a:endParaRPr/>
          </a:p>
        </p:txBody>
      </p:sp>
      <p:pic>
        <p:nvPicPr>
          <p:cNvPr descr="Image result for Robert H. Weitbrecht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975" y="1919075"/>
            <a:ext cx="2023650" cy="15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vision (1974)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Motivated by Optical Character Recognition (OCR), which helped convert printed materials into machine readable text.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Schantz, Herbert F. (1982). The history of OCR, optical character recognition. [Manchester Center, Vt.]: Recognition Technologies Users Association. 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synthesis (1976)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71900" y="1919075"/>
            <a:ext cx="5159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Motivated by need for people without sight to read text.</a:t>
            </a:r>
            <a:endParaRPr/>
          </a:p>
        </p:txBody>
      </p:sp>
      <p:pic>
        <p:nvPicPr>
          <p:cNvPr descr="Image result for siri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150" y="1996675"/>
            <a:ext cx="3273600" cy="17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71900" y="1919075"/>
            <a:ext cx="5113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Motivated by need for people without sight to enter text without hands.</a:t>
            </a:r>
            <a:endParaRPr/>
          </a:p>
        </p:txBody>
      </p:sp>
      <p:pic>
        <p:nvPicPr>
          <p:cNvPr descr="Image result for ray kurzweil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401" y="2051850"/>
            <a:ext cx="2915100" cy="16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Captioning (1972)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71900" y="1919075"/>
            <a:ext cx="4653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First enabled deaf viewers to read audio.</a:t>
            </a:r>
            <a:endParaRPr/>
          </a:p>
        </p:txBody>
      </p:sp>
      <p:pic>
        <p:nvPicPr>
          <p:cNvPr descr="Image result for youtube captionin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425" y="1919075"/>
            <a:ext cx="3223575" cy="19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readers (1980)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 non-visual access to computers. Motivated by Section 508 accessible technology requirements.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90250" y="488250"/>
            <a:ext cx="810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Discuss with your neighbor:</a:t>
            </a:r>
            <a:r>
              <a:rPr lang="en" sz="4800"/>
              <a:t> why are access technologies useful to people without disabilities?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have all kinds of ability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Situational impairments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Even able-bodied people can be temporarily disabled (broken arm, injured eye, carrying a bag of groceries)</a:t>
            </a:r>
            <a:endParaRPr sz="2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Information access technologies allow us to get information in whatever way is </a:t>
            </a:r>
            <a:r>
              <a:rPr lang="en" sz="2600"/>
              <a:t>convenient</a:t>
            </a:r>
            <a:r>
              <a:rPr lang="en" sz="2600"/>
              <a:t> for a situation.</a:t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for access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ASSETS</a:t>
            </a:r>
            <a:endParaRPr sz="3200"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 whole research conference dedicated to research on access technologies.</a:t>
            </a:r>
            <a:endParaRPr sz="2400"/>
          </a:p>
        </p:txBody>
      </p:sp>
      <p:pic>
        <p:nvPicPr>
          <p:cNvPr descr="Image result for assets conference"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675" y="809675"/>
            <a:ext cx="6416826" cy="29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design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design for an </a:t>
            </a:r>
            <a:r>
              <a:rPr b="1" lang="en"/>
              <a:t>average</a:t>
            </a:r>
            <a:r>
              <a:rPr lang="en"/>
              <a:t> user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Design for a </a:t>
            </a:r>
            <a:r>
              <a:rPr b="1" lang="en"/>
              <a:t>distribution</a:t>
            </a:r>
            <a:r>
              <a:rPr lang="en"/>
              <a:t> of users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Cockpits (1952)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U.S. Air Force redesigned seats to fit the average pilot. Fit nobody, training results dropped.</a:t>
            </a:r>
            <a:endParaRPr sz="2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Redesigned seat to be configurable for any pilot; training results rose above previous levels.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Ability-based design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71900" y="1919075"/>
            <a:ext cx="82221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Adapt systems to individuals, rather than building universal adaptations.</a:t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3224750"/>
            <a:ext cx="82391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Adaptive keyboards</a:t>
            </a:r>
            <a:endParaRPr sz="3200"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lang="en" sz="2400"/>
              <a:t>utomatically generate a layout that works for a specific individual.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Findlater, L. and Wobbrock, J.O. (2012). Personalized input: Improving ten-finger touchscreen typing through automatic adaptation. Proceedings of the ACM Conference on Human Factors in Computing Systems (CHI '12). Austin, Texas (May 5-10, 2012). New York: ACM Press, pp. 815-824</a:t>
            </a:r>
            <a:endParaRPr sz="1000"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663" y="173188"/>
            <a:ext cx="553402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226075" y="357800"/>
            <a:ext cx="30846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Transform user interfaces</a:t>
            </a:r>
            <a:endParaRPr sz="3200"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226075" y="1465800"/>
            <a:ext cx="2927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Automatically reverse engineer commands to create alternative accessible interfaces.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Amanda Swearngin, Andrew J. Ko, and James Fogarty (2017). Genie: Input Retargeting on the Web through Command Reverse Engineering ACM Conference on Human Factors in Computing Systems (CHI), to appear.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785" y="0"/>
            <a:ext cx="51891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90250" y="488250"/>
            <a:ext cx="803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universal design improves results for everyone, why don’t more companies do it?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226075" y="223700"/>
            <a:ext cx="2808000" cy="16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They can’t do it without your help.</a:t>
            </a:r>
            <a:endParaRPr sz="3200"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602925" y="306450"/>
            <a:ext cx="52212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b="1" lang="en" sz="2800">
                <a:solidFill>
                  <a:srgbClr val="434343"/>
                </a:solidFill>
              </a:rPr>
              <a:t>Microsoft</a:t>
            </a:r>
            <a:r>
              <a:rPr lang="en" sz="2800">
                <a:solidFill>
                  <a:srgbClr val="434343"/>
                </a:solidFill>
              </a:rPr>
              <a:t> hired a Chief Accessibility Officer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b="1" lang="en" sz="2800">
                <a:solidFill>
                  <a:srgbClr val="434343"/>
                </a:solidFill>
              </a:rPr>
              <a:t>Adobe</a:t>
            </a:r>
            <a:r>
              <a:rPr lang="en" sz="2800">
                <a:solidFill>
                  <a:srgbClr val="434343"/>
                </a:solidFill>
              </a:rPr>
              <a:t> built an accessibility training team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b="1" lang="en" sz="2800">
                <a:solidFill>
                  <a:srgbClr val="434343"/>
                </a:solidFill>
              </a:rPr>
              <a:t>Facebook</a:t>
            </a:r>
            <a:r>
              <a:rPr lang="en" sz="2800">
                <a:solidFill>
                  <a:srgbClr val="434343"/>
                </a:solidFill>
              </a:rPr>
              <a:t> has an Accessibility team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Can’t hire enough designers and engineers who understand accessibility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90250" y="488250"/>
            <a:ext cx="7345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design without accounting for variation in ability, your design will fail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TeachAccess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Founded by industry to advocate for more teaching about accessibility in colleges and universities.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That’s why you’re reading these words.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71900" y="1919075"/>
            <a:ext cx="82221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Disability is more prevalent than you think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Ability is partly determined by design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technologies can enhance ability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Universal design is reaching industry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minute break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</a:t>
            </a:r>
            <a:r>
              <a:rPr lang="en"/>
              <a:t>: experience screen readers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Grab your smartphone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We’re going to enable the screen readers on your phone.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your screen reader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iOS</a:t>
            </a:r>
            <a:r>
              <a:rPr lang="en"/>
              <a:t>: Settings &gt; General &gt; Accessibility &gt; VoiceOver &gt; Hit the switch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Android</a:t>
            </a:r>
            <a:r>
              <a:rPr lang="en"/>
              <a:t>: Settings &gt; Accessibility &gt; Talkback &gt; Hit the switch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Familiarize</a:t>
            </a:r>
            <a:r>
              <a:rPr lang="en"/>
              <a:t> yourself.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 works differently now. For example, tap now reads the screen and double-tap selects. Use two or three fingers to scroll by page. Play with it for a minute.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your eyes.</a:t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to a social media account and read your feed.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the experience of reading different?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90250" y="488250"/>
            <a:ext cx="7645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 that account for all abilities are called </a:t>
            </a:r>
            <a:r>
              <a:rPr b="1" lang="en"/>
              <a:t>accessible designs</a:t>
            </a:r>
            <a:endParaRPr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your eyes closed.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an email to your friend/parents saying hello!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text entry like?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71900" y="89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latest free game from an app store.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Try playing it.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it possible to play the game?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8 million blind Americans rely on screen readers to access information.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90250" y="488250"/>
            <a:ext cx="803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/>
              <a:t>Discuss with your neighbor</a:t>
            </a:r>
            <a:r>
              <a:rPr lang="en" sz="5400"/>
              <a:t>: what obligation should Apple and Google have to serve these 8 million blind Americans?</a:t>
            </a:r>
            <a:endParaRPr sz="5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kinds of abilities are there?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we think about ability?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Access technologies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Designing for accessibility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(Some) kinds of disabilities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Vision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Blind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Low-Vision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Color Blind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Hearing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Deaf 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Hard of Hearing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Speech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Ability to speak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Speed impediments</a:t>
            </a:r>
            <a:endParaRPr sz="1600"/>
          </a:p>
        </p:txBody>
      </p: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4078775" y="1919075"/>
            <a:ext cx="4615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Mobility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Ability to walk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Ability to use limbs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Cognitive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Dyslexia, dysgraphia, dyscalculia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ADHD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Memory loss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Learning disabilities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Behavioral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Bipolar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in 7 people worldwide have some form of disability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925498" y="4720300"/>
            <a:ext cx="7293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U.S. Census Bureau, Survey of Income and Program Participation, 2002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chart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75" y="215875"/>
            <a:ext cx="7896652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