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50" r:id="rId1"/>
  </p:sldMasterIdLst>
  <p:notesMasterIdLst>
    <p:notesMasterId r:id="rId33"/>
  </p:notesMasterIdLst>
  <p:handoutMasterIdLst>
    <p:handoutMasterId r:id="rId34"/>
  </p:handoutMasterIdLst>
  <p:sldIdLst>
    <p:sldId id="256" r:id="rId2"/>
    <p:sldId id="284" r:id="rId3"/>
    <p:sldId id="286" r:id="rId4"/>
    <p:sldId id="288" r:id="rId5"/>
    <p:sldId id="287" r:id="rId6"/>
    <p:sldId id="318" r:id="rId7"/>
    <p:sldId id="290" r:id="rId8"/>
    <p:sldId id="285" r:id="rId9"/>
    <p:sldId id="292" r:id="rId10"/>
    <p:sldId id="295" r:id="rId11"/>
    <p:sldId id="296" r:id="rId12"/>
    <p:sldId id="294" r:id="rId13"/>
    <p:sldId id="297" r:id="rId14"/>
    <p:sldId id="319" r:id="rId15"/>
    <p:sldId id="320" r:id="rId16"/>
    <p:sldId id="316" r:id="rId17"/>
    <p:sldId id="302" r:id="rId18"/>
    <p:sldId id="303" r:id="rId19"/>
    <p:sldId id="326" r:id="rId20"/>
    <p:sldId id="300" r:id="rId21"/>
    <p:sldId id="327" r:id="rId22"/>
    <p:sldId id="321" r:id="rId23"/>
    <p:sldId id="304" r:id="rId24"/>
    <p:sldId id="305" r:id="rId25"/>
    <p:sldId id="309" r:id="rId26"/>
    <p:sldId id="306" r:id="rId27"/>
    <p:sldId id="308" r:id="rId28"/>
    <p:sldId id="310" r:id="rId29"/>
    <p:sldId id="293" r:id="rId30"/>
    <p:sldId id="314" r:id="rId31"/>
    <p:sldId id="324" r:id="rId32"/>
  </p:sldIdLst>
  <p:sldSz cx="9144000" cy="6858000" type="screen4x3"/>
  <p:notesSz cx="6858000" cy="9144000"/>
  <p:embeddedFontLst>
    <p:embeddedFont>
      <p:font typeface="Castellar" panose="020A0402060406010301" pitchFamily="18" charset="0"/>
      <p:regular r:id="rId35"/>
    </p:embeddedFont>
    <p:embeddedFont>
      <p:font typeface="Arial Narrow" panose="020B0606020202030204" pitchFamily="34" charset="0"/>
      <p:regular r:id="rId36"/>
      <p:bold r:id="rId37"/>
      <p:italic r:id="rId38"/>
      <p:boldItalic r:id="rId39"/>
    </p:embeddedFont>
    <p:embeddedFont>
      <p:font typeface="Comic Sans MS" panose="030F0702030302020204" pitchFamily="66" charset="0"/>
      <p:regular r:id="rId40"/>
      <p:bold r:id="rId41"/>
    </p:embeddedFont>
  </p:embeddedFontLst>
  <p:defaultTextStyle>
    <a:defPPr>
      <a:defRPr lang="en-GB"/>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576" autoAdjust="0"/>
  </p:normalViewPr>
  <p:slideViewPr>
    <p:cSldViewPr snapToGrid="0">
      <p:cViewPr varScale="1">
        <p:scale>
          <a:sx n="105" d="100"/>
          <a:sy n="105" d="100"/>
        </p:scale>
        <p:origin x="99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a:latin typeface="Times New Roman" pitchFamily="18" charset="0"/>
              </a:defRPr>
            </a:lvl1pPr>
          </a:lstStyle>
          <a:p>
            <a:pPr>
              <a:defRPr/>
            </a:pPr>
            <a:endParaRPr lang="de-DE" dirty="0"/>
          </a:p>
        </p:txBody>
      </p:sp>
      <p:sp>
        <p:nvSpPr>
          <p:cNvPr id="7373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defRPr>
            </a:lvl1pPr>
          </a:lstStyle>
          <a:p>
            <a:pPr>
              <a:defRPr/>
            </a:pPr>
            <a:endParaRPr lang="de-DE" dirty="0"/>
          </a:p>
        </p:txBody>
      </p:sp>
      <p:sp>
        <p:nvSpPr>
          <p:cNvPr id="7373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a:latin typeface="Times New Roman" pitchFamily="18" charset="0"/>
              </a:defRPr>
            </a:lvl1pPr>
          </a:lstStyle>
          <a:p>
            <a:pPr>
              <a:defRPr/>
            </a:pPr>
            <a:endParaRPr lang="de-DE" dirty="0"/>
          </a:p>
        </p:txBody>
      </p:sp>
      <p:sp>
        <p:nvSpPr>
          <p:cNvPr id="7373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Times New Roman" pitchFamily="18" charset="0"/>
              </a:defRPr>
            </a:lvl1pPr>
          </a:lstStyle>
          <a:p>
            <a:pPr>
              <a:defRPr/>
            </a:pPr>
            <a:fld id="{81A43D9F-F449-4993-8809-B6AB2BE8E696}" type="slidenum">
              <a:rPr lang="de-DE"/>
              <a:pPr>
                <a:defRPr/>
              </a:pPr>
              <a:t>‹Nr.›</a:t>
            </a:fld>
            <a:endParaRPr lang="de-DE" dirty="0"/>
          </a:p>
        </p:txBody>
      </p:sp>
    </p:spTree>
    <p:extLst>
      <p:ext uri="{BB962C8B-B14F-4D97-AF65-F5344CB8AC3E}">
        <p14:creationId xmlns:p14="http://schemas.microsoft.com/office/powerpoint/2010/main" val="29074759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318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a:latin typeface="Times New Roman" panose="02020603050405020304" pitchFamily="18" charset="0"/>
              </a:defRPr>
            </a:lvl1pPr>
          </a:lstStyle>
          <a:p>
            <a:pPr>
              <a:defRPr/>
            </a:pPr>
            <a:endParaRPr lang="de-DE" dirty="0"/>
          </a:p>
        </p:txBody>
      </p:sp>
      <p:sp>
        <p:nvSpPr>
          <p:cNvPr id="9318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Times New Roman" panose="02020603050405020304" pitchFamily="18" charset="0"/>
              </a:defRPr>
            </a:lvl1pPr>
          </a:lstStyle>
          <a:p>
            <a:pPr>
              <a:defRPr/>
            </a:pPr>
            <a:endParaRPr lang="de-DE" dirty="0"/>
          </a:p>
        </p:txBody>
      </p:sp>
      <p:sp>
        <p:nvSpPr>
          <p:cNvPr id="378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318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noProof="0" dirty="0" smtClean="0"/>
              <a:t>Textmasterformate durch Klicken bearbeiten</a:t>
            </a:r>
          </a:p>
          <a:p>
            <a:pPr lvl="1"/>
            <a:r>
              <a:rPr lang="de-DE" noProof="0" dirty="0" smtClean="0"/>
              <a:t>Zweite Ebene</a:t>
            </a:r>
          </a:p>
          <a:p>
            <a:pPr lvl="2"/>
            <a:r>
              <a:rPr lang="de-DE" noProof="0" dirty="0" smtClean="0"/>
              <a:t>Dritte Ebene</a:t>
            </a:r>
          </a:p>
          <a:p>
            <a:pPr lvl="3"/>
            <a:r>
              <a:rPr lang="de-DE" noProof="0" dirty="0" smtClean="0"/>
              <a:t>Vierte Ebene</a:t>
            </a:r>
          </a:p>
          <a:p>
            <a:pPr lvl="4"/>
            <a:r>
              <a:rPr lang="de-DE" noProof="0" dirty="0" smtClean="0"/>
              <a:t>Fünfte Ebene</a:t>
            </a:r>
          </a:p>
        </p:txBody>
      </p:sp>
      <p:sp>
        <p:nvSpPr>
          <p:cNvPr id="9319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a:latin typeface="Times New Roman" panose="02020603050405020304" pitchFamily="18" charset="0"/>
              </a:defRPr>
            </a:lvl1pPr>
          </a:lstStyle>
          <a:p>
            <a:pPr>
              <a:defRPr/>
            </a:pPr>
            <a:endParaRPr lang="de-DE" dirty="0"/>
          </a:p>
        </p:txBody>
      </p:sp>
      <p:sp>
        <p:nvSpPr>
          <p:cNvPr id="9319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Times New Roman" panose="02020603050405020304" pitchFamily="18" charset="0"/>
              </a:defRPr>
            </a:lvl1pPr>
          </a:lstStyle>
          <a:p>
            <a:pPr>
              <a:defRPr/>
            </a:pPr>
            <a:fld id="{67F0970F-0A4A-4465-B4A3-28BF9225A75A}" type="slidenum">
              <a:rPr lang="de-DE" smtClean="0"/>
              <a:pPr>
                <a:defRPr/>
              </a:pPr>
              <a:t>‹Nr.›</a:t>
            </a:fld>
            <a:endParaRPr lang="de-DE" dirty="0"/>
          </a:p>
        </p:txBody>
      </p:sp>
    </p:spTree>
    <p:extLst>
      <p:ext uri="{BB962C8B-B14F-4D97-AF65-F5344CB8AC3E}">
        <p14:creationId xmlns:p14="http://schemas.microsoft.com/office/powerpoint/2010/main" val="404317687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fld id="{424536AA-9092-47B8-A2B9-F1C94797F7A9}" type="slidenum">
              <a:rPr lang="de-DE" sz="1200" smtClean="0">
                <a:latin typeface="Times New Roman" panose="02020603050405020304" pitchFamily="18" charset="0"/>
              </a:rPr>
              <a:pPr/>
              <a:t>1</a:t>
            </a:fld>
            <a:endParaRPr lang="de-DE" sz="1200" dirty="0" smtClean="0">
              <a:latin typeface="Times New Roman" panose="02020603050405020304" pitchFamily="18"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p:spPr>
        <p:txBody>
          <a:bodyPr/>
          <a:lstStyle/>
          <a:p>
            <a:pPr eaLnBrk="1" hangingPunct="1"/>
            <a:r>
              <a:rPr lang="de-DE" smtClean="0"/>
              <a:t>weitere Quelle:</a:t>
            </a:r>
          </a:p>
          <a:p>
            <a:pPr eaLnBrk="1" hangingPunct="1"/>
            <a:r>
              <a:rPr lang="de-DE" smtClean="0"/>
              <a:t>http://www.philipphauer.de/study/se/design-pattern.php</a:t>
            </a:r>
          </a:p>
          <a:p>
            <a:pPr eaLnBrk="1" hangingPunct="1"/>
            <a:endParaRPr lang="de-DE"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grpSp>
        <p:nvGrpSpPr>
          <p:cNvPr id="4" name="Group 4"/>
          <p:cNvGrpSpPr>
            <a:grpSpLocks/>
          </p:cNvGrpSpPr>
          <p:nvPr/>
        </p:nvGrpSpPr>
        <p:grpSpPr bwMode="auto">
          <a:xfrm>
            <a:off x="700088" y="717550"/>
            <a:ext cx="6940550" cy="4564063"/>
            <a:chOff x="459" y="677"/>
            <a:chExt cx="4372" cy="2875"/>
          </a:xfrm>
        </p:grpSpPr>
        <p:sp>
          <p:nvSpPr>
            <p:cNvPr id="5" name="Rectangle 5"/>
            <p:cNvSpPr>
              <a:spLocks noChangeArrowheads="1"/>
            </p:cNvSpPr>
            <p:nvPr/>
          </p:nvSpPr>
          <p:spPr bwMode="auto">
            <a:xfrm>
              <a:off x="459" y="677"/>
              <a:ext cx="4372" cy="45"/>
            </a:xfrm>
            <a:prstGeom prst="rect">
              <a:avLst/>
            </a:prstGeom>
            <a:gradFill rotWithShape="1">
              <a:gsLst>
                <a:gs pos="0">
                  <a:schemeClr val="folHlink"/>
                </a:gs>
                <a:gs pos="100000">
                  <a:schemeClr val="accent2"/>
                </a:gs>
              </a:gsLst>
              <a:lin ang="0" scaled="1"/>
            </a:gradFill>
            <a:ln>
              <a:noFill/>
            </a:ln>
            <a:effectLst/>
            <a:extLst>
              <a:ext uri="{91240B29-F687-4F45-9708-019B960494DF}">
                <a14:hiddenLine xmlns:a14="http://schemas.microsoft.com/office/drawing/2010/main" w="3810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de-DE"/>
            </a:p>
          </p:txBody>
        </p:sp>
        <p:sp>
          <p:nvSpPr>
            <p:cNvPr id="6" name="Rectangle 6"/>
            <p:cNvSpPr>
              <a:spLocks noChangeArrowheads="1"/>
            </p:cNvSpPr>
            <p:nvPr/>
          </p:nvSpPr>
          <p:spPr bwMode="auto">
            <a:xfrm rot="5400000">
              <a:off x="-956" y="2092"/>
              <a:ext cx="2875" cy="45"/>
            </a:xfrm>
            <a:prstGeom prst="rect">
              <a:avLst/>
            </a:prstGeom>
            <a:gradFill rotWithShape="1">
              <a:gsLst>
                <a:gs pos="0">
                  <a:schemeClr val="folHlink"/>
                </a:gs>
                <a:gs pos="100000">
                  <a:schemeClr val="accent2"/>
                </a:gs>
              </a:gsLst>
              <a:lin ang="0" scaled="1"/>
            </a:gradFill>
            <a:ln>
              <a:noFill/>
            </a:ln>
            <a:effectLst/>
            <a:extLst>
              <a:ext uri="{91240B29-F687-4F45-9708-019B960494DF}">
                <a14:hiddenLine xmlns:a14="http://schemas.microsoft.com/office/drawing/2010/main" w="3810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de-DE"/>
            </a:p>
          </p:txBody>
        </p:sp>
      </p:grpSp>
      <p:grpSp>
        <p:nvGrpSpPr>
          <p:cNvPr id="7" name="Group 7"/>
          <p:cNvGrpSpPr>
            <a:grpSpLocks/>
          </p:cNvGrpSpPr>
          <p:nvPr/>
        </p:nvGrpSpPr>
        <p:grpSpPr bwMode="auto">
          <a:xfrm>
            <a:off x="1489075" y="1516063"/>
            <a:ext cx="6940550" cy="4564062"/>
            <a:chOff x="956" y="1180"/>
            <a:chExt cx="4372" cy="2875"/>
          </a:xfrm>
        </p:grpSpPr>
        <p:sp>
          <p:nvSpPr>
            <p:cNvPr id="8" name="Rectangle 8"/>
            <p:cNvSpPr>
              <a:spLocks noChangeArrowheads="1"/>
            </p:cNvSpPr>
            <p:nvPr/>
          </p:nvSpPr>
          <p:spPr bwMode="auto">
            <a:xfrm flipH="1">
              <a:off x="956" y="4010"/>
              <a:ext cx="4372" cy="45"/>
            </a:xfrm>
            <a:prstGeom prst="rect">
              <a:avLst/>
            </a:prstGeom>
            <a:gradFill rotWithShape="1">
              <a:gsLst>
                <a:gs pos="0">
                  <a:schemeClr val="folHlink"/>
                </a:gs>
                <a:gs pos="100000">
                  <a:schemeClr val="accent2"/>
                </a:gs>
              </a:gsLst>
              <a:lin ang="0" scaled="1"/>
            </a:gradFill>
            <a:ln>
              <a:noFill/>
            </a:ln>
            <a:effectLst/>
            <a:extLst>
              <a:ext uri="{91240B29-F687-4F45-9708-019B960494DF}">
                <a14:hiddenLine xmlns:a14="http://schemas.microsoft.com/office/drawing/2010/main" w="3810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de-DE"/>
            </a:p>
          </p:txBody>
        </p:sp>
        <p:sp>
          <p:nvSpPr>
            <p:cNvPr id="9" name="Rectangle 9"/>
            <p:cNvSpPr>
              <a:spLocks noChangeArrowheads="1"/>
            </p:cNvSpPr>
            <p:nvPr/>
          </p:nvSpPr>
          <p:spPr bwMode="auto">
            <a:xfrm rot="16200000" flipV="1">
              <a:off x="3868" y="2595"/>
              <a:ext cx="2875" cy="45"/>
            </a:xfrm>
            <a:prstGeom prst="rect">
              <a:avLst/>
            </a:prstGeom>
            <a:gradFill rotWithShape="1">
              <a:gsLst>
                <a:gs pos="0">
                  <a:schemeClr val="folHlink"/>
                </a:gs>
                <a:gs pos="100000">
                  <a:schemeClr val="accent2"/>
                </a:gs>
              </a:gsLst>
              <a:lin ang="0" scaled="1"/>
            </a:gradFill>
            <a:ln>
              <a:noFill/>
            </a:ln>
            <a:effectLst/>
            <a:extLst>
              <a:ext uri="{91240B29-F687-4F45-9708-019B960494DF}">
                <a14:hiddenLine xmlns:a14="http://schemas.microsoft.com/office/drawing/2010/main" w="3810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de-DE"/>
            </a:p>
          </p:txBody>
        </p:sp>
      </p:grpSp>
      <p:sp>
        <p:nvSpPr>
          <p:cNvPr id="10" name="Text Box 10"/>
          <p:cNvSpPr txBox="1">
            <a:spLocks noChangeArrowheads="1"/>
          </p:cNvSpPr>
          <p:nvPr/>
        </p:nvSpPr>
        <p:spPr bwMode="auto">
          <a:xfrm>
            <a:off x="85725" y="6583363"/>
            <a:ext cx="13716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90000" bIns="0">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algn="l">
              <a:spcBef>
                <a:spcPct val="50000"/>
              </a:spcBef>
              <a:defRPr/>
            </a:pPr>
            <a:r>
              <a:rPr lang="en-US" sz="1200" b="1" smtClean="0">
                <a:solidFill>
                  <a:schemeClr val="folHlink"/>
                </a:solidFill>
                <a:latin typeface="Comic Sans MS" pitchFamily="66" charset="0"/>
                <a:cs typeface="Arial" charset="0"/>
              </a:rPr>
              <a:t>© </a:t>
            </a:r>
            <a:r>
              <a:rPr lang="de-DE" sz="1200" b="1" smtClean="0">
                <a:solidFill>
                  <a:schemeClr val="folHlink"/>
                </a:solidFill>
                <a:latin typeface="Comic Sans MS" pitchFamily="66" charset="0"/>
              </a:rPr>
              <a:t>A. Rollins</a:t>
            </a:r>
          </a:p>
        </p:txBody>
      </p:sp>
      <p:sp>
        <p:nvSpPr>
          <p:cNvPr id="80898" name="Rectangle 2"/>
          <p:cNvSpPr>
            <a:spLocks noGrp="1" noChangeArrowheads="1"/>
          </p:cNvSpPr>
          <p:nvPr>
            <p:ph type="ctrTitle"/>
          </p:nvPr>
        </p:nvSpPr>
        <p:spPr>
          <a:xfrm>
            <a:off x="771525" y="2130425"/>
            <a:ext cx="7586663" cy="1470025"/>
          </a:xfrm>
        </p:spPr>
        <p:txBody>
          <a:bodyPr/>
          <a:lstStyle>
            <a:lvl1pPr>
              <a:defRPr sz="4400"/>
            </a:lvl1pPr>
          </a:lstStyle>
          <a:p>
            <a:pPr lvl="0"/>
            <a:r>
              <a:rPr lang="de-DE" noProof="0" smtClean="0"/>
              <a:t>Titelmasterformat durch Klicken bearbeiten</a:t>
            </a:r>
          </a:p>
        </p:txBody>
      </p:sp>
      <p:sp>
        <p:nvSpPr>
          <p:cNvPr id="80899" name="Rectangle 3"/>
          <p:cNvSpPr>
            <a:spLocks noGrp="1" noChangeArrowheads="1"/>
          </p:cNvSpPr>
          <p:nvPr>
            <p:ph type="subTitle" idx="1"/>
          </p:nvPr>
        </p:nvSpPr>
        <p:spPr>
          <a:xfrm>
            <a:off x="1371600" y="3886200"/>
            <a:ext cx="6400800" cy="865188"/>
          </a:xfrm>
        </p:spPr>
        <p:txBody>
          <a:bodyPr/>
          <a:lstStyle>
            <a:lvl1pPr algn="ctr">
              <a:defRPr>
                <a:solidFill>
                  <a:schemeClr val="accent2"/>
                </a:solidFill>
              </a:defRPr>
            </a:lvl1pPr>
          </a:lstStyle>
          <a:p>
            <a:pPr lvl="0"/>
            <a:r>
              <a:rPr lang="de-DE" noProof="0" smtClean="0"/>
              <a:t>Formatvorlage des Untertitelmasters durch Klicken bearbeiten</a:t>
            </a:r>
          </a:p>
        </p:txBody>
      </p:sp>
    </p:spTree>
    <p:extLst>
      <p:ext uri="{BB962C8B-B14F-4D97-AF65-F5344CB8AC3E}">
        <p14:creationId xmlns:p14="http://schemas.microsoft.com/office/powerpoint/2010/main" val="2852448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val="2948633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858000" y="38100"/>
            <a:ext cx="2286000" cy="6057900"/>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0" y="38100"/>
            <a:ext cx="6705600" cy="6057900"/>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val="275131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val="73611606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 bearbeiten</a:t>
            </a:r>
          </a:p>
        </p:txBody>
      </p:sp>
    </p:spTree>
    <p:extLst>
      <p:ext uri="{BB962C8B-B14F-4D97-AF65-F5344CB8AC3E}">
        <p14:creationId xmlns:p14="http://schemas.microsoft.com/office/powerpoint/2010/main" val="3618722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685800" y="1379538"/>
            <a:ext cx="3810000" cy="4716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379538"/>
            <a:ext cx="3810000" cy="4716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val="253765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val="3075539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Tree>
    <p:extLst>
      <p:ext uri="{BB962C8B-B14F-4D97-AF65-F5344CB8AC3E}">
        <p14:creationId xmlns:p14="http://schemas.microsoft.com/office/powerpoint/2010/main" val="1123627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4920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Tree>
    <p:extLst>
      <p:ext uri="{BB962C8B-B14F-4D97-AF65-F5344CB8AC3E}">
        <p14:creationId xmlns:p14="http://schemas.microsoft.com/office/powerpoint/2010/main" val="3101249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smtClean="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Tree>
    <p:extLst>
      <p:ext uri="{BB962C8B-B14F-4D97-AF65-F5344CB8AC3E}">
        <p14:creationId xmlns:p14="http://schemas.microsoft.com/office/powerpoint/2010/main" val="1889639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38100"/>
            <a:ext cx="9144000" cy="681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Hier klicken, um Master-Titelformat zu bearbeiten.</a:t>
            </a:r>
          </a:p>
        </p:txBody>
      </p:sp>
      <p:sp>
        <p:nvSpPr>
          <p:cNvPr id="1027" name="Rectangle 3"/>
          <p:cNvSpPr>
            <a:spLocks noGrp="1" noChangeArrowheads="1"/>
          </p:cNvSpPr>
          <p:nvPr>
            <p:ph type="body" idx="1"/>
          </p:nvPr>
        </p:nvSpPr>
        <p:spPr bwMode="auto">
          <a:xfrm>
            <a:off x="685800" y="1379538"/>
            <a:ext cx="7772400" cy="4716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Hier klicken, um Master-Textformat zu bearbeiten.</a:t>
            </a:r>
          </a:p>
          <a:p>
            <a:pPr lvl="1"/>
            <a:r>
              <a:rPr lang="en-US" smtClean="0"/>
              <a:t>Zweite Ebene</a:t>
            </a:r>
          </a:p>
          <a:p>
            <a:pPr lvl="2"/>
            <a:r>
              <a:rPr lang="en-US" smtClean="0"/>
              <a:t>Dritte Ebene</a:t>
            </a:r>
          </a:p>
          <a:p>
            <a:pPr lvl="3"/>
            <a:r>
              <a:rPr lang="en-US" smtClean="0"/>
              <a:t>Vierte Ebene</a:t>
            </a:r>
          </a:p>
          <a:p>
            <a:pPr lvl="4"/>
            <a:r>
              <a:rPr lang="en-US" smtClean="0"/>
              <a:t>Fünfte Ebene</a:t>
            </a:r>
          </a:p>
        </p:txBody>
      </p:sp>
      <p:sp>
        <p:nvSpPr>
          <p:cNvPr id="1028" name="Rectangle 4"/>
          <p:cNvSpPr>
            <a:spLocks noChangeArrowheads="1"/>
          </p:cNvSpPr>
          <p:nvPr/>
        </p:nvSpPr>
        <p:spPr bwMode="auto">
          <a:xfrm>
            <a:off x="0" y="703263"/>
            <a:ext cx="9144000" cy="71437"/>
          </a:xfrm>
          <a:prstGeom prst="rect">
            <a:avLst/>
          </a:prstGeom>
          <a:gradFill rotWithShape="1">
            <a:gsLst>
              <a:gs pos="0">
                <a:schemeClr val="folHlink"/>
              </a:gs>
              <a:gs pos="100000">
                <a:schemeClr val="accent2"/>
              </a:gs>
            </a:gsLst>
            <a:lin ang="0" scaled="1"/>
          </a:gradFill>
          <a:ln>
            <a:noFill/>
          </a:ln>
          <a:effectLst/>
          <a:extLst>
            <a:ext uri="{91240B29-F687-4F45-9708-019B960494DF}">
              <a14:hiddenLine xmlns:a14="http://schemas.microsoft.com/office/drawing/2010/main" w="3810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de-DE"/>
          </a:p>
        </p:txBody>
      </p:sp>
      <p:sp>
        <p:nvSpPr>
          <p:cNvPr id="1029" name="Text Box 5"/>
          <p:cNvSpPr txBox="1">
            <a:spLocks noChangeArrowheads="1"/>
          </p:cNvSpPr>
          <p:nvPr/>
        </p:nvSpPr>
        <p:spPr bwMode="auto">
          <a:xfrm>
            <a:off x="85725" y="6583363"/>
            <a:ext cx="13716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90000" bIns="0">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algn="l">
              <a:spcBef>
                <a:spcPct val="50000"/>
              </a:spcBef>
              <a:defRPr/>
            </a:pPr>
            <a:r>
              <a:rPr lang="en-US" sz="1200" b="1" smtClean="0">
                <a:solidFill>
                  <a:schemeClr val="folHlink"/>
                </a:solidFill>
                <a:latin typeface="Comic Sans MS" pitchFamily="66" charset="0"/>
                <a:cs typeface="Arial" charset="0"/>
              </a:rPr>
              <a:t>© </a:t>
            </a:r>
            <a:r>
              <a:rPr lang="de-DE" sz="1200" b="1" smtClean="0">
                <a:solidFill>
                  <a:schemeClr val="folHlink"/>
                </a:solidFill>
                <a:latin typeface="Comic Sans MS" pitchFamily="66" charset="0"/>
              </a:rPr>
              <a:t>A. Rollins</a:t>
            </a:r>
          </a:p>
        </p:txBody>
      </p:sp>
    </p:spTree>
  </p:cSld>
  <p:clrMap bg1="lt1" tx1="dk1" bg2="lt2" tx2="dk2" accent1="accent1" accent2="accent2" accent3="accent3" accent4="accent4" accent5="accent5" accent6="accent6" hlink="hlink" folHlink="folHlink"/>
  <p:sldLayoutIdLst>
    <p:sldLayoutId id="2147483685"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rtl="0" eaLnBrk="0" fontAlgn="base" hangingPunct="0">
        <a:spcBef>
          <a:spcPct val="0"/>
        </a:spcBef>
        <a:spcAft>
          <a:spcPct val="0"/>
        </a:spcAft>
        <a:defRPr sz="3200" b="1">
          <a:solidFill>
            <a:schemeClr val="folHlink"/>
          </a:solidFill>
          <a:latin typeface="+mj-lt"/>
          <a:ea typeface="+mj-ea"/>
          <a:cs typeface="+mj-cs"/>
        </a:defRPr>
      </a:lvl1pPr>
      <a:lvl2pPr algn="ctr" rtl="0" eaLnBrk="0" fontAlgn="base" hangingPunct="0">
        <a:spcBef>
          <a:spcPct val="0"/>
        </a:spcBef>
        <a:spcAft>
          <a:spcPct val="0"/>
        </a:spcAft>
        <a:defRPr sz="3200" b="1">
          <a:solidFill>
            <a:schemeClr val="folHlink"/>
          </a:solidFill>
          <a:latin typeface="Arial" charset="0"/>
        </a:defRPr>
      </a:lvl2pPr>
      <a:lvl3pPr algn="ctr" rtl="0" eaLnBrk="0" fontAlgn="base" hangingPunct="0">
        <a:spcBef>
          <a:spcPct val="0"/>
        </a:spcBef>
        <a:spcAft>
          <a:spcPct val="0"/>
        </a:spcAft>
        <a:defRPr sz="3200" b="1">
          <a:solidFill>
            <a:schemeClr val="folHlink"/>
          </a:solidFill>
          <a:latin typeface="Arial" charset="0"/>
        </a:defRPr>
      </a:lvl3pPr>
      <a:lvl4pPr algn="ctr" rtl="0" eaLnBrk="0" fontAlgn="base" hangingPunct="0">
        <a:spcBef>
          <a:spcPct val="0"/>
        </a:spcBef>
        <a:spcAft>
          <a:spcPct val="0"/>
        </a:spcAft>
        <a:defRPr sz="3200" b="1">
          <a:solidFill>
            <a:schemeClr val="folHlink"/>
          </a:solidFill>
          <a:latin typeface="Arial" charset="0"/>
        </a:defRPr>
      </a:lvl4pPr>
      <a:lvl5pPr algn="ctr" rtl="0" eaLnBrk="0" fontAlgn="base" hangingPunct="0">
        <a:spcBef>
          <a:spcPct val="0"/>
        </a:spcBef>
        <a:spcAft>
          <a:spcPct val="0"/>
        </a:spcAft>
        <a:defRPr sz="3200" b="1">
          <a:solidFill>
            <a:schemeClr val="folHlink"/>
          </a:solidFill>
          <a:latin typeface="Arial" charset="0"/>
        </a:defRPr>
      </a:lvl5pPr>
      <a:lvl6pPr marL="457200" algn="ctr" rtl="0" eaLnBrk="0" fontAlgn="base" hangingPunct="0">
        <a:spcBef>
          <a:spcPct val="0"/>
        </a:spcBef>
        <a:spcAft>
          <a:spcPct val="0"/>
        </a:spcAft>
        <a:defRPr sz="3200" b="1">
          <a:solidFill>
            <a:schemeClr val="folHlink"/>
          </a:solidFill>
          <a:latin typeface="Arial" charset="0"/>
        </a:defRPr>
      </a:lvl6pPr>
      <a:lvl7pPr marL="914400" algn="ctr" rtl="0" eaLnBrk="0" fontAlgn="base" hangingPunct="0">
        <a:spcBef>
          <a:spcPct val="0"/>
        </a:spcBef>
        <a:spcAft>
          <a:spcPct val="0"/>
        </a:spcAft>
        <a:defRPr sz="3200" b="1">
          <a:solidFill>
            <a:schemeClr val="folHlink"/>
          </a:solidFill>
          <a:latin typeface="Arial" charset="0"/>
        </a:defRPr>
      </a:lvl7pPr>
      <a:lvl8pPr marL="1371600" algn="ctr" rtl="0" eaLnBrk="0" fontAlgn="base" hangingPunct="0">
        <a:spcBef>
          <a:spcPct val="0"/>
        </a:spcBef>
        <a:spcAft>
          <a:spcPct val="0"/>
        </a:spcAft>
        <a:defRPr sz="3200" b="1">
          <a:solidFill>
            <a:schemeClr val="folHlink"/>
          </a:solidFill>
          <a:latin typeface="Arial" charset="0"/>
        </a:defRPr>
      </a:lvl8pPr>
      <a:lvl9pPr marL="1828800" algn="ctr" rtl="0" eaLnBrk="0" fontAlgn="base" hangingPunct="0">
        <a:spcBef>
          <a:spcPct val="0"/>
        </a:spcBef>
        <a:spcAft>
          <a:spcPct val="0"/>
        </a:spcAft>
        <a:defRPr sz="3200" b="1">
          <a:solidFill>
            <a:schemeClr val="folHlink"/>
          </a:solidFill>
          <a:latin typeface="Arial" charset="0"/>
        </a:defRPr>
      </a:lvl9pPr>
    </p:titleStyle>
    <p:bodyStyle>
      <a:lvl1pPr marL="342900" indent="-342900" algn="l" rtl="0" eaLnBrk="0" fontAlgn="base" hangingPunct="0">
        <a:spcBef>
          <a:spcPct val="20000"/>
        </a:spcBef>
        <a:spcAft>
          <a:spcPct val="0"/>
        </a:spcAft>
        <a:buFont typeface="Wingdings" pitchFamily="2" charset="2"/>
        <a:defRPr sz="2400">
          <a:solidFill>
            <a:schemeClr val="tx1"/>
          </a:solidFill>
          <a:latin typeface="+mn-lt"/>
          <a:ea typeface="+mn-ea"/>
          <a:cs typeface="+mn-cs"/>
        </a:defRPr>
      </a:lvl1pPr>
      <a:lvl2pPr marL="355600" indent="101600" algn="l" rtl="0" eaLnBrk="0" fontAlgn="base" hangingPunct="0">
        <a:spcBef>
          <a:spcPct val="20000"/>
        </a:spcBef>
        <a:spcAft>
          <a:spcPct val="0"/>
        </a:spcAft>
        <a:defRPr sz="2400">
          <a:solidFill>
            <a:schemeClr val="tx1"/>
          </a:solidFill>
          <a:latin typeface="+mn-lt"/>
        </a:defRPr>
      </a:lvl2pPr>
      <a:lvl3pPr marL="804863" indent="-269875" algn="l" rtl="0" eaLnBrk="0" fontAlgn="base" hangingPunct="0">
        <a:spcBef>
          <a:spcPct val="20000"/>
        </a:spcBef>
        <a:spcAft>
          <a:spcPct val="0"/>
        </a:spcAft>
        <a:buFont typeface="Wingdings" pitchFamily="2" charset="2"/>
        <a:buChar char="Ø"/>
        <a:defRPr sz="2400">
          <a:solidFill>
            <a:schemeClr val="tx1"/>
          </a:solidFill>
          <a:latin typeface="+mn-lt"/>
        </a:defRPr>
      </a:lvl3pPr>
      <a:lvl4pPr marL="1257300" indent="-273050" algn="l" rtl="0" eaLnBrk="0" fontAlgn="base" hangingPunct="0">
        <a:spcBef>
          <a:spcPct val="20000"/>
        </a:spcBef>
        <a:spcAft>
          <a:spcPct val="0"/>
        </a:spcAft>
        <a:buFont typeface="Symbol" pitchFamily="18" charset="2"/>
        <a:buChar char="Þ"/>
        <a:defRPr sz="2400">
          <a:solidFill>
            <a:schemeClr val="tx1"/>
          </a:solidFill>
          <a:latin typeface="+mn-lt"/>
        </a:defRPr>
      </a:lvl4pPr>
      <a:lvl5pPr marL="1436688" indent="392113" algn="l" rtl="0" eaLnBrk="0" fontAlgn="base" hangingPunct="0">
        <a:spcBef>
          <a:spcPct val="20000"/>
        </a:spcBef>
        <a:spcAft>
          <a:spcPct val="0"/>
        </a:spcAft>
        <a:defRPr sz="2400">
          <a:solidFill>
            <a:schemeClr val="tx1"/>
          </a:solidFill>
          <a:latin typeface="+mn-lt"/>
        </a:defRPr>
      </a:lvl5pPr>
      <a:lvl6pPr marL="1893888" algn="l" rtl="0" eaLnBrk="0" fontAlgn="base" hangingPunct="0">
        <a:spcBef>
          <a:spcPct val="20000"/>
        </a:spcBef>
        <a:spcAft>
          <a:spcPct val="0"/>
        </a:spcAft>
        <a:defRPr sz="2400">
          <a:solidFill>
            <a:schemeClr val="tx1"/>
          </a:solidFill>
          <a:latin typeface="+mn-lt"/>
        </a:defRPr>
      </a:lvl6pPr>
      <a:lvl7pPr marL="2351088" algn="l" rtl="0" eaLnBrk="0" fontAlgn="base" hangingPunct="0">
        <a:spcBef>
          <a:spcPct val="20000"/>
        </a:spcBef>
        <a:spcAft>
          <a:spcPct val="0"/>
        </a:spcAft>
        <a:defRPr sz="2400">
          <a:solidFill>
            <a:schemeClr val="tx1"/>
          </a:solidFill>
          <a:latin typeface="+mn-lt"/>
        </a:defRPr>
      </a:lvl7pPr>
      <a:lvl8pPr marL="2808288" algn="l" rtl="0" eaLnBrk="0" fontAlgn="base" hangingPunct="0">
        <a:spcBef>
          <a:spcPct val="20000"/>
        </a:spcBef>
        <a:spcAft>
          <a:spcPct val="0"/>
        </a:spcAft>
        <a:defRPr sz="2400">
          <a:solidFill>
            <a:schemeClr val="tx1"/>
          </a:solidFill>
          <a:latin typeface="+mn-lt"/>
        </a:defRPr>
      </a:lvl8pPr>
      <a:lvl9pPr marL="3265488" algn="l" rtl="0" eaLnBrk="0" fontAlgn="base" hangingPunct="0">
        <a:spcBef>
          <a:spcPct val="20000"/>
        </a:spcBef>
        <a:spcAft>
          <a:spcPct val="0"/>
        </a:spcAft>
        <a:defRPr sz="24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 Id="rId5" Type="http://schemas.openxmlformats.org/officeDocument/2006/relationships/image" Target="../media/image16.jpeg"/><Relationship Id="rId4" Type="http://schemas.openxmlformats.org/officeDocument/2006/relationships/image" Target="../media/image15.jpeg"/></Relationships>
</file>

<file path=ppt/slides/_rels/slide2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wmf"/><Relationship Id="rId1" Type="http://schemas.openxmlformats.org/officeDocument/2006/relationships/slideLayout" Target="../slideLayouts/slideLayout2.xml"/><Relationship Id="rId4" Type="http://schemas.microsoft.com/office/2007/relationships/hdphoto" Target="../media/hdphoto1.wdp"/></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715963" y="2065338"/>
            <a:ext cx="7772400" cy="1143000"/>
          </a:xfrm>
        </p:spPr>
        <p:txBody>
          <a:bodyPr/>
          <a:lstStyle/>
          <a:p>
            <a:r>
              <a:rPr lang="de-DE" sz="5400" smtClean="0">
                <a:solidFill>
                  <a:schemeClr val="hlink"/>
                </a:solidFill>
                <a:cs typeface="Arial" charset="0"/>
              </a:rPr>
              <a:t>D</a:t>
            </a:r>
            <a:r>
              <a:rPr lang="de-DE" sz="5400" smtClean="0">
                <a:cs typeface="Arial" charset="0"/>
              </a:rPr>
              <a:t>esign </a:t>
            </a:r>
            <a:r>
              <a:rPr lang="de-DE" sz="5400" smtClean="0">
                <a:solidFill>
                  <a:schemeClr val="hlink"/>
                </a:solidFill>
                <a:cs typeface="Arial" charset="0"/>
              </a:rPr>
              <a:t>P</a:t>
            </a:r>
            <a:r>
              <a:rPr lang="de-DE" sz="5400" smtClean="0">
                <a:cs typeface="Arial" charset="0"/>
              </a:rPr>
              <a:t>atterns</a:t>
            </a:r>
            <a:br>
              <a:rPr lang="de-DE" sz="5400" smtClean="0">
                <a:cs typeface="Arial" charset="0"/>
              </a:rPr>
            </a:br>
            <a:r>
              <a:rPr lang="de-DE" smtClean="0">
                <a:cs typeface="Arial" charset="0"/>
              </a:rPr>
              <a:t>(</a:t>
            </a:r>
            <a:r>
              <a:rPr lang="de-DE" sz="4000" smtClean="0">
                <a:solidFill>
                  <a:schemeClr val="hlink"/>
                </a:solidFill>
                <a:cs typeface="Arial" charset="0"/>
              </a:rPr>
              <a:t>E</a:t>
            </a:r>
            <a:r>
              <a:rPr lang="de-DE" sz="4000" smtClean="0">
                <a:cs typeface="Arial" charset="0"/>
              </a:rPr>
              <a:t>ntwurfsmuster)</a:t>
            </a:r>
            <a:endParaRPr lang="en-GB" sz="4000" smtClean="0"/>
          </a:p>
        </p:txBody>
      </p:sp>
      <p:sp>
        <p:nvSpPr>
          <p:cNvPr id="3075" name="Rectangle 3"/>
          <p:cNvSpPr>
            <a:spLocks noGrp="1" noChangeArrowheads="1"/>
          </p:cNvSpPr>
          <p:nvPr>
            <p:ph type="subTitle" idx="1"/>
          </p:nvPr>
        </p:nvSpPr>
        <p:spPr>
          <a:xfrm>
            <a:off x="1358900" y="3921125"/>
            <a:ext cx="6400800" cy="457200"/>
          </a:xfrm>
        </p:spPr>
        <p:txBody>
          <a:bodyPr/>
          <a:lstStyle/>
          <a:p>
            <a:pPr marL="0" indent="0"/>
            <a:r>
              <a:rPr lang="de-DE" smtClean="0">
                <a:cs typeface="Arial" charset="0"/>
              </a:rPr>
              <a:t>Jemand hat Deine Probleme schon gelöst!  </a:t>
            </a:r>
          </a:p>
        </p:txBody>
      </p:sp>
      <p:sp>
        <p:nvSpPr>
          <p:cNvPr id="3076" name="Text Box 4"/>
          <p:cNvSpPr txBox="1">
            <a:spLocks noChangeArrowheads="1"/>
          </p:cNvSpPr>
          <p:nvPr/>
        </p:nvSpPr>
        <p:spPr bwMode="auto">
          <a:xfrm>
            <a:off x="3968750" y="6061075"/>
            <a:ext cx="51752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901700" indent="-901700">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algn="l">
              <a:spcBef>
                <a:spcPct val="50000"/>
              </a:spcBef>
            </a:pPr>
            <a:r>
              <a:rPr lang="de-DE" sz="1600">
                <a:latin typeface="Comic Sans MS" pitchFamily="66" charset="0"/>
              </a:rPr>
              <a:t>Quellen</a:t>
            </a:r>
            <a:r>
              <a:rPr lang="de-DE" sz="1800">
                <a:latin typeface="Comic Sans MS" pitchFamily="66" charset="0"/>
              </a:rPr>
              <a:t>: 	Freeman, Eric &amp; Elisabeth:</a:t>
            </a:r>
            <a:br>
              <a:rPr lang="de-DE" sz="1800">
                <a:latin typeface="Comic Sans MS" pitchFamily="66" charset="0"/>
              </a:rPr>
            </a:br>
            <a:r>
              <a:rPr lang="de-DE" sz="1800">
                <a:latin typeface="Comic Sans MS" pitchFamily="66" charset="0"/>
              </a:rPr>
              <a:t>Head First Design Patterns, S. 1-32.</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69925" y="0"/>
            <a:ext cx="7772400" cy="768350"/>
          </a:xfrm>
        </p:spPr>
        <p:txBody>
          <a:bodyPr/>
          <a:lstStyle/>
          <a:p>
            <a:r>
              <a:rPr lang="de-DE" smtClean="0">
                <a:solidFill>
                  <a:schemeClr val="hlink"/>
                </a:solidFill>
              </a:rPr>
              <a:t>V</a:t>
            </a:r>
            <a:r>
              <a:rPr lang="de-DE" smtClean="0"/>
              <a:t>ariierendes </a:t>
            </a:r>
            <a:r>
              <a:rPr lang="de-DE" smtClean="0">
                <a:solidFill>
                  <a:schemeClr val="hlink"/>
                </a:solidFill>
              </a:rPr>
              <a:t>V</a:t>
            </a:r>
            <a:r>
              <a:rPr lang="de-DE" smtClean="0"/>
              <a:t>erhalten </a:t>
            </a:r>
            <a:r>
              <a:rPr lang="de-DE" smtClean="0">
                <a:solidFill>
                  <a:schemeClr val="hlink"/>
                </a:solidFill>
              </a:rPr>
              <a:t>I</a:t>
            </a:r>
            <a:r>
              <a:rPr lang="de-DE" smtClean="0"/>
              <a:t>solieren</a:t>
            </a:r>
          </a:p>
        </p:txBody>
      </p:sp>
      <p:sp>
        <p:nvSpPr>
          <p:cNvPr id="12291" name="Oval 4"/>
          <p:cNvSpPr>
            <a:spLocks noChangeArrowheads="1"/>
          </p:cNvSpPr>
          <p:nvPr/>
        </p:nvSpPr>
        <p:spPr bwMode="auto">
          <a:xfrm>
            <a:off x="990600" y="2452688"/>
            <a:ext cx="1752600" cy="1706562"/>
          </a:xfrm>
          <a:prstGeom prst="ellipse">
            <a:avLst/>
          </a:prstGeom>
          <a:noFill/>
          <a:ln w="38100">
            <a:solidFill>
              <a:schemeClr val="tx2"/>
            </a:solidFill>
            <a:round/>
            <a:headEnd/>
            <a:tailEnd/>
          </a:ln>
          <a:effectLst/>
          <a:extLst/>
        </p:spPr>
        <p:txBody>
          <a:bodyPr wrap="none" anchor="ctr"/>
          <a:lstStyle/>
          <a:p>
            <a:r>
              <a:rPr lang="de-DE" sz="1800"/>
              <a:t>Entenklassen</a:t>
            </a:r>
          </a:p>
        </p:txBody>
      </p:sp>
      <p:grpSp>
        <p:nvGrpSpPr>
          <p:cNvPr id="52244" name="Group 20"/>
          <p:cNvGrpSpPr>
            <a:grpSpLocks/>
          </p:cNvGrpSpPr>
          <p:nvPr/>
        </p:nvGrpSpPr>
        <p:grpSpPr bwMode="auto">
          <a:xfrm>
            <a:off x="5776913" y="3884613"/>
            <a:ext cx="2620962" cy="1722437"/>
            <a:chOff x="3639" y="2726"/>
            <a:chExt cx="1651" cy="1085"/>
          </a:xfrm>
          <a:solidFill>
            <a:schemeClr val="bg1"/>
          </a:solidFill>
        </p:grpSpPr>
        <p:grpSp>
          <p:nvGrpSpPr>
            <p:cNvPr id="12305" name="Group 15"/>
            <p:cNvGrpSpPr>
              <a:grpSpLocks/>
            </p:cNvGrpSpPr>
            <p:nvPr/>
          </p:nvGrpSpPr>
          <p:grpSpPr bwMode="auto">
            <a:xfrm>
              <a:off x="3773" y="2726"/>
              <a:ext cx="1517" cy="1085"/>
              <a:chOff x="3955" y="1267"/>
              <a:chExt cx="1517" cy="1085"/>
            </a:xfrm>
            <a:grpFill/>
          </p:grpSpPr>
          <p:sp>
            <p:nvSpPr>
              <p:cNvPr id="12307" name="Oval 16"/>
              <p:cNvSpPr>
                <a:spLocks noChangeArrowheads="1"/>
              </p:cNvSpPr>
              <p:nvPr/>
            </p:nvSpPr>
            <p:spPr bwMode="auto">
              <a:xfrm>
                <a:off x="4368" y="1267"/>
                <a:ext cx="1104" cy="1075"/>
              </a:xfrm>
              <a:prstGeom prst="ellipse">
                <a:avLst/>
              </a:prstGeom>
              <a:grpFill/>
              <a:ln w="9525">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sz="1800"/>
              </a:p>
            </p:txBody>
          </p:sp>
          <p:sp>
            <p:nvSpPr>
              <p:cNvPr id="12308" name="Oval 17"/>
              <p:cNvSpPr>
                <a:spLocks noChangeArrowheads="1"/>
              </p:cNvSpPr>
              <p:nvPr/>
            </p:nvSpPr>
            <p:spPr bwMode="auto">
              <a:xfrm>
                <a:off x="4233" y="1277"/>
                <a:ext cx="1104" cy="1075"/>
              </a:xfrm>
              <a:prstGeom prst="ellipse">
                <a:avLst/>
              </a:prstGeom>
              <a:grpFill/>
              <a:ln w="9525">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sz="1800"/>
              </a:p>
            </p:txBody>
          </p:sp>
          <p:sp>
            <p:nvSpPr>
              <p:cNvPr id="12309" name="Oval 18"/>
              <p:cNvSpPr>
                <a:spLocks noChangeArrowheads="1"/>
              </p:cNvSpPr>
              <p:nvPr/>
            </p:nvSpPr>
            <p:spPr bwMode="auto">
              <a:xfrm>
                <a:off x="4098" y="1268"/>
                <a:ext cx="1104" cy="1075"/>
              </a:xfrm>
              <a:prstGeom prst="ellipse">
                <a:avLst/>
              </a:prstGeom>
              <a:grpFill/>
              <a:ln w="9525">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sz="1800"/>
              </a:p>
            </p:txBody>
          </p:sp>
          <p:sp>
            <p:nvSpPr>
              <p:cNvPr id="12310" name="Oval 19"/>
              <p:cNvSpPr>
                <a:spLocks noChangeArrowheads="1"/>
              </p:cNvSpPr>
              <p:nvPr/>
            </p:nvSpPr>
            <p:spPr bwMode="auto">
              <a:xfrm>
                <a:off x="3955" y="1277"/>
                <a:ext cx="1104" cy="1075"/>
              </a:xfrm>
              <a:prstGeom prst="ellipse">
                <a:avLst/>
              </a:prstGeom>
              <a:grpFill/>
              <a:ln w="9525">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sz="1800"/>
              </a:p>
            </p:txBody>
          </p:sp>
        </p:grpSp>
        <p:sp>
          <p:nvSpPr>
            <p:cNvPr id="12306" name="Oval 6"/>
            <p:cNvSpPr>
              <a:spLocks noChangeArrowheads="1"/>
            </p:cNvSpPr>
            <p:nvPr/>
          </p:nvSpPr>
          <p:spPr bwMode="auto">
            <a:xfrm>
              <a:off x="3639" y="2736"/>
              <a:ext cx="1104" cy="1075"/>
            </a:xfrm>
            <a:prstGeom prst="ellipse">
              <a:avLst/>
            </a:prstGeom>
            <a:grpFill/>
            <a:ln w="9525">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de-DE" sz="1800"/>
                <a:t>Quakverhalten</a:t>
              </a:r>
            </a:p>
          </p:txBody>
        </p:sp>
      </p:grpSp>
      <p:sp>
        <p:nvSpPr>
          <p:cNvPr id="52232" name="Line 8"/>
          <p:cNvSpPr>
            <a:spLocks noChangeShapeType="1"/>
          </p:cNvSpPr>
          <p:nvPr/>
        </p:nvSpPr>
        <p:spPr bwMode="auto">
          <a:xfrm flipV="1">
            <a:off x="2727325" y="2406650"/>
            <a:ext cx="3321050" cy="701675"/>
          </a:xfrm>
          <a:prstGeom prst="line">
            <a:avLst/>
          </a:prstGeom>
          <a:noFill/>
          <a:ln w="28575">
            <a:solidFill>
              <a:schemeClr val="tx1"/>
            </a:solidFill>
            <a:prstDash val="dash"/>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52233" name="Line 9"/>
          <p:cNvSpPr>
            <a:spLocks noChangeShapeType="1"/>
          </p:cNvSpPr>
          <p:nvPr/>
        </p:nvSpPr>
        <p:spPr bwMode="auto">
          <a:xfrm>
            <a:off x="2713038" y="3549650"/>
            <a:ext cx="3170237" cy="777875"/>
          </a:xfrm>
          <a:prstGeom prst="line">
            <a:avLst/>
          </a:prstGeom>
          <a:noFill/>
          <a:ln w="28575">
            <a:solidFill>
              <a:schemeClr val="tx1"/>
            </a:solidFill>
            <a:prstDash val="dash"/>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grpSp>
        <p:nvGrpSpPr>
          <p:cNvPr id="52245" name="Group 21"/>
          <p:cNvGrpSpPr>
            <a:grpSpLocks/>
          </p:cNvGrpSpPr>
          <p:nvPr/>
        </p:nvGrpSpPr>
        <p:grpSpPr bwMode="auto">
          <a:xfrm>
            <a:off x="6065838" y="1568450"/>
            <a:ext cx="2620962" cy="1722438"/>
            <a:chOff x="3821" y="1267"/>
            <a:chExt cx="1651" cy="1085"/>
          </a:xfrm>
          <a:solidFill>
            <a:schemeClr val="bg1"/>
          </a:solidFill>
        </p:grpSpPr>
        <p:grpSp>
          <p:nvGrpSpPr>
            <p:cNvPr id="12299" name="Group 14"/>
            <p:cNvGrpSpPr>
              <a:grpSpLocks/>
            </p:cNvGrpSpPr>
            <p:nvPr/>
          </p:nvGrpSpPr>
          <p:grpSpPr bwMode="auto">
            <a:xfrm>
              <a:off x="3955" y="1267"/>
              <a:ext cx="1517" cy="1085"/>
              <a:chOff x="3955" y="1267"/>
              <a:chExt cx="1517" cy="1085"/>
            </a:xfrm>
            <a:grpFill/>
          </p:grpSpPr>
          <p:sp>
            <p:nvSpPr>
              <p:cNvPr id="12301" name="Oval 13"/>
              <p:cNvSpPr>
                <a:spLocks noChangeArrowheads="1"/>
              </p:cNvSpPr>
              <p:nvPr/>
            </p:nvSpPr>
            <p:spPr bwMode="auto">
              <a:xfrm>
                <a:off x="4368" y="1267"/>
                <a:ext cx="1104" cy="1075"/>
              </a:xfrm>
              <a:prstGeom prst="ellipse">
                <a:avLst/>
              </a:prstGeom>
              <a:grpFill/>
              <a:ln w="9525">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sz="1800"/>
              </a:p>
            </p:txBody>
          </p:sp>
          <p:sp>
            <p:nvSpPr>
              <p:cNvPr id="12302" name="Oval 12"/>
              <p:cNvSpPr>
                <a:spLocks noChangeArrowheads="1"/>
              </p:cNvSpPr>
              <p:nvPr/>
            </p:nvSpPr>
            <p:spPr bwMode="auto">
              <a:xfrm>
                <a:off x="4233" y="1277"/>
                <a:ext cx="1104" cy="1075"/>
              </a:xfrm>
              <a:prstGeom prst="ellipse">
                <a:avLst/>
              </a:prstGeom>
              <a:grpFill/>
              <a:ln w="9525">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sz="1800"/>
              </a:p>
            </p:txBody>
          </p:sp>
          <p:sp>
            <p:nvSpPr>
              <p:cNvPr id="12303" name="Oval 11"/>
              <p:cNvSpPr>
                <a:spLocks noChangeArrowheads="1"/>
              </p:cNvSpPr>
              <p:nvPr/>
            </p:nvSpPr>
            <p:spPr bwMode="auto">
              <a:xfrm>
                <a:off x="4098" y="1268"/>
                <a:ext cx="1104" cy="1075"/>
              </a:xfrm>
              <a:prstGeom prst="ellipse">
                <a:avLst/>
              </a:prstGeom>
              <a:grpFill/>
              <a:ln w="9525">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sz="1800"/>
              </a:p>
            </p:txBody>
          </p:sp>
          <p:sp>
            <p:nvSpPr>
              <p:cNvPr id="12304" name="Oval 10"/>
              <p:cNvSpPr>
                <a:spLocks noChangeArrowheads="1"/>
              </p:cNvSpPr>
              <p:nvPr/>
            </p:nvSpPr>
            <p:spPr bwMode="auto">
              <a:xfrm>
                <a:off x="3955" y="1277"/>
                <a:ext cx="1104" cy="1075"/>
              </a:xfrm>
              <a:prstGeom prst="ellipse">
                <a:avLst/>
              </a:prstGeom>
              <a:grpFill/>
              <a:ln w="9525">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sz="1800"/>
              </a:p>
            </p:txBody>
          </p:sp>
        </p:grpSp>
        <p:sp>
          <p:nvSpPr>
            <p:cNvPr id="12300" name="Oval 5"/>
            <p:cNvSpPr>
              <a:spLocks noChangeArrowheads="1"/>
            </p:cNvSpPr>
            <p:nvPr/>
          </p:nvSpPr>
          <p:spPr bwMode="auto">
            <a:xfrm>
              <a:off x="3821" y="1267"/>
              <a:ext cx="1104" cy="1075"/>
            </a:xfrm>
            <a:prstGeom prst="ellipse">
              <a:avLst/>
            </a:prstGeom>
            <a:grpFill/>
            <a:ln w="9525">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de-DE" sz="1800"/>
                <a:t>Flugverhalten</a:t>
              </a:r>
            </a:p>
          </p:txBody>
        </p:sp>
      </p:grpSp>
      <p:sp>
        <p:nvSpPr>
          <p:cNvPr id="52246" name="AutoShape 22"/>
          <p:cNvSpPr>
            <a:spLocks noChangeArrowheads="1"/>
          </p:cNvSpPr>
          <p:nvPr/>
        </p:nvSpPr>
        <p:spPr bwMode="auto">
          <a:xfrm>
            <a:off x="2995613" y="4602163"/>
            <a:ext cx="2324100" cy="1568450"/>
          </a:xfrm>
          <a:prstGeom prst="cloudCallout">
            <a:avLst>
              <a:gd name="adj1" fmla="val 67829"/>
              <a:gd name="adj2" fmla="val -49394"/>
            </a:avLst>
          </a:prstGeom>
          <a:noFill/>
          <a:ln w="9525">
            <a:solidFill>
              <a:schemeClr val="tx1"/>
            </a:solidFill>
            <a:round/>
            <a:headEnd/>
            <a:tailEnd/>
          </a:ln>
          <a:effectLst/>
          <a:extLst/>
        </p:spPr>
        <p:txBody>
          <a:bodyPr/>
          <a:lstStyle/>
          <a:p>
            <a:r>
              <a:rPr lang="de-DE" sz="1800">
                <a:latin typeface="Comic Sans MS" pitchFamily="66" charset="0"/>
              </a:rPr>
              <a:t>z.B. quaken, quietschen oder still sein</a:t>
            </a:r>
          </a:p>
        </p:txBody>
      </p:sp>
      <p:sp>
        <p:nvSpPr>
          <p:cNvPr id="52247" name="AutoShape 23"/>
          <p:cNvSpPr>
            <a:spLocks noChangeArrowheads="1"/>
          </p:cNvSpPr>
          <p:nvPr/>
        </p:nvSpPr>
        <p:spPr bwMode="auto">
          <a:xfrm>
            <a:off x="2309813" y="1020763"/>
            <a:ext cx="2767012" cy="1568450"/>
          </a:xfrm>
          <a:prstGeom prst="cloudCallout">
            <a:avLst>
              <a:gd name="adj1" fmla="val 89704"/>
              <a:gd name="adj2" fmla="val 3139"/>
            </a:avLst>
          </a:prstGeom>
          <a:noFill/>
          <a:ln w="9525">
            <a:solidFill>
              <a:schemeClr val="tx1"/>
            </a:solidFill>
            <a:round/>
            <a:headEnd/>
            <a:tailEnd/>
          </a:ln>
          <a:effectLst/>
          <a:extLst/>
        </p:spPr>
        <p:txBody>
          <a:bodyPr/>
          <a:lstStyle/>
          <a:p>
            <a:r>
              <a:rPr lang="de-DE" sz="1800" dirty="0">
                <a:latin typeface="Comic Sans MS" pitchFamily="66" charset="0"/>
              </a:rPr>
              <a:t>z.B. gleiten, Flügel schlagen oder nicht fliegen</a:t>
            </a:r>
          </a:p>
        </p:txBody>
      </p:sp>
      <p:sp>
        <p:nvSpPr>
          <p:cNvPr id="52248" name="AutoShape 24"/>
          <p:cNvSpPr>
            <a:spLocks noChangeArrowheads="1"/>
          </p:cNvSpPr>
          <p:nvPr/>
        </p:nvSpPr>
        <p:spPr bwMode="auto">
          <a:xfrm>
            <a:off x="0" y="4618038"/>
            <a:ext cx="2649538" cy="1568450"/>
          </a:xfrm>
          <a:prstGeom prst="cloudCallout">
            <a:avLst>
              <a:gd name="adj1" fmla="val 14731"/>
              <a:gd name="adj2" fmla="val -84310"/>
            </a:avLst>
          </a:prstGeom>
          <a:noFill/>
          <a:ln w="9525">
            <a:solidFill>
              <a:schemeClr val="tx1"/>
            </a:solidFill>
            <a:round/>
            <a:headEnd/>
            <a:tailEnd/>
          </a:ln>
          <a:effectLst/>
          <a:extLst/>
        </p:spPr>
        <p:txBody>
          <a:bodyPr/>
          <a:lstStyle/>
          <a:p>
            <a:r>
              <a:rPr lang="de-DE" sz="1800">
                <a:latin typeface="Comic Sans MS" pitchFamily="66" charset="0"/>
              </a:rPr>
              <a:t>Der Rest scheint ja gut zu funktionieren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2232"/>
                                        </p:tgtEl>
                                        <p:attrNameLst>
                                          <p:attrName>style.visibility</p:attrName>
                                        </p:attrNameLst>
                                      </p:cBhvr>
                                      <p:to>
                                        <p:strVal val="visible"/>
                                      </p:to>
                                    </p:set>
                                    <p:animEffect transition="in" filter="wipe(left)">
                                      <p:cBhvr>
                                        <p:cTn id="7" dur="500"/>
                                        <p:tgtEl>
                                          <p:spTgt spid="52232"/>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52245"/>
                                        </p:tgtEl>
                                        <p:attrNameLst>
                                          <p:attrName>style.visibility</p:attrName>
                                        </p:attrNameLst>
                                      </p:cBhvr>
                                      <p:to>
                                        <p:strVal val="visible"/>
                                      </p:to>
                                    </p:set>
                                    <p:animEffect transition="in" filter="wipe(left)">
                                      <p:cBhvr>
                                        <p:cTn id="11" dur="500"/>
                                        <p:tgtEl>
                                          <p:spTgt spid="52245"/>
                                        </p:tgtEl>
                                      </p:cBhvr>
                                    </p:animEffect>
                                  </p:childTnLst>
                                </p:cTn>
                              </p:par>
                            </p:childTnLst>
                          </p:cTn>
                        </p:par>
                        <p:par>
                          <p:cTn id="12" fill="hold" nodeType="afterGroup">
                            <p:stCondLst>
                              <p:cond delay="1000"/>
                            </p:stCondLst>
                            <p:childTnLst>
                              <p:par>
                                <p:cTn id="13" presetID="23" presetClass="entr" presetSubtype="16" fill="hold" grpId="0" nodeType="afterEffect">
                                  <p:stCondLst>
                                    <p:cond delay="0"/>
                                  </p:stCondLst>
                                  <p:childTnLst>
                                    <p:set>
                                      <p:cBhvr>
                                        <p:cTn id="14" dur="1" fill="hold">
                                          <p:stCondLst>
                                            <p:cond delay="0"/>
                                          </p:stCondLst>
                                        </p:cTn>
                                        <p:tgtEl>
                                          <p:spTgt spid="52247"/>
                                        </p:tgtEl>
                                        <p:attrNameLst>
                                          <p:attrName>style.visibility</p:attrName>
                                        </p:attrNameLst>
                                      </p:cBhvr>
                                      <p:to>
                                        <p:strVal val="visible"/>
                                      </p:to>
                                    </p:set>
                                    <p:anim calcmode="lin" valueType="num">
                                      <p:cBhvr>
                                        <p:cTn id="15" dur="500" fill="hold"/>
                                        <p:tgtEl>
                                          <p:spTgt spid="52247"/>
                                        </p:tgtEl>
                                        <p:attrNameLst>
                                          <p:attrName>ppt_w</p:attrName>
                                        </p:attrNameLst>
                                      </p:cBhvr>
                                      <p:tavLst>
                                        <p:tav tm="0">
                                          <p:val>
                                            <p:fltVal val="0"/>
                                          </p:val>
                                        </p:tav>
                                        <p:tav tm="100000">
                                          <p:val>
                                            <p:strVal val="#ppt_w"/>
                                          </p:val>
                                        </p:tav>
                                      </p:tavLst>
                                    </p:anim>
                                    <p:anim calcmode="lin" valueType="num">
                                      <p:cBhvr>
                                        <p:cTn id="16" dur="500" fill="hold"/>
                                        <p:tgtEl>
                                          <p:spTgt spid="52247"/>
                                        </p:tgtEl>
                                        <p:attrNameLst>
                                          <p:attrName>ppt_h</p:attrName>
                                        </p:attrNameLst>
                                      </p:cBhvr>
                                      <p:tavLst>
                                        <p:tav tm="0">
                                          <p:val>
                                            <p:fltVal val="0"/>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52233"/>
                                        </p:tgtEl>
                                        <p:attrNameLst>
                                          <p:attrName>style.visibility</p:attrName>
                                        </p:attrNameLst>
                                      </p:cBhvr>
                                      <p:to>
                                        <p:strVal val="visible"/>
                                      </p:to>
                                    </p:set>
                                    <p:animEffect transition="in" filter="wipe(left)">
                                      <p:cBhvr>
                                        <p:cTn id="21" dur="500"/>
                                        <p:tgtEl>
                                          <p:spTgt spid="52233"/>
                                        </p:tgtEl>
                                      </p:cBhvr>
                                    </p:animEffect>
                                  </p:childTnLst>
                                </p:cTn>
                              </p:par>
                            </p:childTnLst>
                          </p:cTn>
                        </p:par>
                        <p:par>
                          <p:cTn id="22" fill="hold" nodeType="afterGroup">
                            <p:stCondLst>
                              <p:cond delay="500"/>
                            </p:stCondLst>
                            <p:childTnLst>
                              <p:par>
                                <p:cTn id="23" presetID="22" presetClass="entr" presetSubtype="8" fill="hold" nodeType="afterEffect">
                                  <p:stCondLst>
                                    <p:cond delay="0"/>
                                  </p:stCondLst>
                                  <p:childTnLst>
                                    <p:set>
                                      <p:cBhvr>
                                        <p:cTn id="24" dur="1" fill="hold">
                                          <p:stCondLst>
                                            <p:cond delay="0"/>
                                          </p:stCondLst>
                                        </p:cTn>
                                        <p:tgtEl>
                                          <p:spTgt spid="52244"/>
                                        </p:tgtEl>
                                        <p:attrNameLst>
                                          <p:attrName>style.visibility</p:attrName>
                                        </p:attrNameLst>
                                      </p:cBhvr>
                                      <p:to>
                                        <p:strVal val="visible"/>
                                      </p:to>
                                    </p:set>
                                    <p:animEffect transition="in" filter="wipe(left)">
                                      <p:cBhvr>
                                        <p:cTn id="25" dur="500"/>
                                        <p:tgtEl>
                                          <p:spTgt spid="52244"/>
                                        </p:tgtEl>
                                      </p:cBhvr>
                                    </p:animEffect>
                                  </p:childTnLst>
                                </p:cTn>
                              </p:par>
                            </p:childTnLst>
                          </p:cTn>
                        </p:par>
                        <p:par>
                          <p:cTn id="26" fill="hold" nodeType="afterGroup">
                            <p:stCondLst>
                              <p:cond delay="1000"/>
                            </p:stCondLst>
                            <p:childTnLst>
                              <p:par>
                                <p:cTn id="27" presetID="23" presetClass="entr" presetSubtype="16" fill="hold" grpId="0" nodeType="afterEffect">
                                  <p:stCondLst>
                                    <p:cond delay="0"/>
                                  </p:stCondLst>
                                  <p:childTnLst>
                                    <p:set>
                                      <p:cBhvr>
                                        <p:cTn id="28" dur="1" fill="hold">
                                          <p:stCondLst>
                                            <p:cond delay="0"/>
                                          </p:stCondLst>
                                        </p:cTn>
                                        <p:tgtEl>
                                          <p:spTgt spid="52246"/>
                                        </p:tgtEl>
                                        <p:attrNameLst>
                                          <p:attrName>style.visibility</p:attrName>
                                        </p:attrNameLst>
                                      </p:cBhvr>
                                      <p:to>
                                        <p:strVal val="visible"/>
                                      </p:to>
                                    </p:set>
                                    <p:anim calcmode="lin" valueType="num">
                                      <p:cBhvr>
                                        <p:cTn id="29" dur="500" fill="hold"/>
                                        <p:tgtEl>
                                          <p:spTgt spid="52246"/>
                                        </p:tgtEl>
                                        <p:attrNameLst>
                                          <p:attrName>ppt_w</p:attrName>
                                        </p:attrNameLst>
                                      </p:cBhvr>
                                      <p:tavLst>
                                        <p:tav tm="0">
                                          <p:val>
                                            <p:fltVal val="0"/>
                                          </p:val>
                                        </p:tav>
                                        <p:tav tm="100000">
                                          <p:val>
                                            <p:strVal val="#ppt_w"/>
                                          </p:val>
                                        </p:tav>
                                      </p:tavLst>
                                    </p:anim>
                                    <p:anim calcmode="lin" valueType="num">
                                      <p:cBhvr>
                                        <p:cTn id="30" dur="500" fill="hold"/>
                                        <p:tgtEl>
                                          <p:spTgt spid="52246"/>
                                        </p:tgtEl>
                                        <p:attrNameLst>
                                          <p:attrName>ppt_h</p:attrName>
                                        </p:attrNameLst>
                                      </p:cBhvr>
                                      <p:tavLst>
                                        <p:tav tm="0">
                                          <p:val>
                                            <p:fltVal val="0"/>
                                          </p:val>
                                        </p:tav>
                                        <p:tav tm="100000">
                                          <p:val>
                                            <p:strVal val="#ppt_h"/>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3" presetClass="entr" presetSubtype="16" fill="hold" grpId="0" nodeType="clickEffect">
                                  <p:stCondLst>
                                    <p:cond delay="0"/>
                                  </p:stCondLst>
                                  <p:childTnLst>
                                    <p:set>
                                      <p:cBhvr>
                                        <p:cTn id="34" dur="1" fill="hold">
                                          <p:stCondLst>
                                            <p:cond delay="0"/>
                                          </p:stCondLst>
                                        </p:cTn>
                                        <p:tgtEl>
                                          <p:spTgt spid="52248"/>
                                        </p:tgtEl>
                                        <p:attrNameLst>
                                          <p:attrName>style.visibility</p:attrName>
                                        </p:attrNameLst>
                                      </p:cBhvr>
                                      <p:to>
                                        <p:strVal val="visible"/>
                                      </p:to>
                                    </p:set>
                                    <p:anim calcmode="lin" valueType="num">
                                      <p:cBhvr>
                                        <p:cTn id="35" dur="500" fill="hold"/>
                                        <p:tgtEl>
                                          <p:spTgt spid="52248"/>
                                        </p:tgtEl>
                                        <p:attrNameLst>
                                          <p:attrName>ppt_w</p:attrName>
                                        </p:attrNameLst>
                                      </p:cBhvr>
                                      <p:tavLst>
                                        <p:tav tm="0">
                                          <p:val>
                                            <p:fltVal val="0"/>
                                          </p:val>
                                        </p:tav>
                                        <p:tav tm="100000">
                                          <p:val>
                                            <p:strVal val="#ppt_w"/>
                                          </p:val>
                                        </p:tav>
                                      </p:tavLst>
                                    </p:anim>
                                    <p:anim calcmode="lin" valueType="num">
                                      <p:cBhvr>
                                        <p:cTn id="36" dur="500" fill="hold"/>
                                        <p:tgtEl>
                                          <p:spTgt spid="5224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32" grpId="0" animBg="1"/>
      <p:bldP spid="52233" grpId="0" animBg="1"/>
      <p:bldP spid="52246" grpId="0" animBg="1"/>
      <p:bldP spid="52247" grpId="0" animBg="1"/>
      <p:bldP spid="5224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4" name="Group 10"/>
          <p:cNvGrpSpPr>
            <a:grpSpLocks/>
          </p:cNvGrpSpPr>
          <p:nvPr/>
        </p:nvGrpSpPr>
        <p:grpSpPr bwMode="auto">
          <a:xfrm>
            <a:off x="1113219" y="1821316"/>
            <a:ext cx="6858000" cy="1511300"/>
            <a:chOff x="317" y="1152"/>
            <a:chExt cx="4320" cy="952"/>
          </a:xfrm>
        </p:grpSpPr>
        <p:sp>
          <p:nvSpPr>
            <p:cNvPr id="13320" name="Rectangle 3"/>
            <p:cNvSpPr>
              <a:spLocks noChangeArrowheads="1"/>
            </p:cNvSpPr>
            <p:nvPr/>
          </p:nvSpPr>
          <p:spPr bwMode="auto">
            <a:xfrm>
              <a:off x="317" y="1152"/>
              <a:ext cx="4320" cy="952"/>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pic>
          <p:nvPicPr>
            <p:cNvPr id="13321" name="Picture 4" descr="yingya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 y="1240"/>
              <a:ext cx="768" cy="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315" name="Rectangle 5"/>
          <p:cNvSpPr>
            <a:spLocks noGrp="1" noChangeArrowheads="1"/>
          </p:cNvSpPr>
          <p:nvPr>
            <p:ph type="title"/>
          </p:nvPr>
        </p:nvSpPr>
        <p:spPr/>
        <p:txBody>
          <a:bodyPr/>
          <a:lstStyle/>
          <a:p>
            <a:r>
              <a:rPr lang="de-DE" dirty="0" smtClean="0">
                <a:solidFill>
                  <a:schemeClr val="accent3"/>
                </a:solidFill>
              </a:rPr>
              <a:t>2. Entwurfsprinzip</a:t>
            </a:r>
          </a:p>
        </p:txBody>
      </p:sp>
      <p:sp>
        <p:nvSpPr>
          <p:cNvPr id="13316" name="Rectangle 6"/>
          <p:cNvSpPr>
            <a:spLocks noGrp="1" noChangeArrowheads="1"/>
          </p:cNvSpPr>
          <p:nvPr>
            <p:ph type="body" idx="1"/>
          </p:nvPr>
        </p:nvSpPr>
        <p:spPr>
          <a:xfrm>
            <a:off x="2668969" y="1943554"/>
            <a:ext cx="5092700" cy="1050925"/>
          </a:xfrm>
        </p:spPr>
        <p:txBody>
          <a:bodyPr/>
          <a:lstStyle/>
          <a:p>
            <a:pPr algn="ctr"/>
            <a:r>
              <a:rPr lang="de-DE" altLang="de-DE" dirty="0">
                <a:solidFill>
                  <a:schemeClr val="bg1"/>
                </a:solidFill>
              </a:rPr>
              <a:t>„</a:t>
            </a:r>
            <a:r>
              <a:rPr lang="de-DE" altLang="de-DE" dirty="0" err="1">
                <a:solidFill>
                  <a:schemeClr val="bg1"/>
                </a:solidFill>
              </a:rPr>
              <a:t>program</a:t>
            </a:r>
            <a:r>
              <a:rPr lang="de-DE" altLang="de-DE" dirty="0">
                <a:solidFill>
                  <a:schemeClr val="bg1"/>
                </a:solidFill>
              </a:rPr>
              <a:t> </a:t>
            </a:r>
            <a:r>
              <a:rPr lang="de-DE" altLang="de-DE" dirty="0" err="1">
                <a:solidFill>
                  <a:schemeClr val="bg1"/>
                </a:solidFill>
              </a:rPr>
              <a:t>to</a:t>
            </a:r>
            <a:r>
              <a:rPr lang="de-DE" altLang="de-DE" dirty="0">
                <a:solidFill>
                  <a:schemeClr val="bg1"/>
                </a:solidFill>
              </a:rPr>
              <a:t> </a:t>
            </a:r>
            <a:r>
              <a:rPr lang="de-DE" altLang="de-DE" dirty="0" smtClean="0">
                <a:solidFill>
                  <a:schemeClr val="bg1"/>
                </a:solidFill>
              </a:rPr>
              <a:t>an </a:t>
            </a:r>
            <a:r>
              <a:rPr lang="de-DE" altLang="de-DE" dirty="0" err="1" smtClean="0">
                <a:solidFill>
                  <a:schemeClr val="bg1"/>
                </a:solidFill>
              </a:rPr>
              <a:t>interface</a:t>
            </a:r>
            <a:r>
              <a:rPr lang="de-DE" altLang="de-DE" dirty="0" smtClean="0">
                <a:solidFill>
                  <a:schemeClr val="bg1"/>
                </a:solidFill>
              </a:rPr>
              <a:t>“</a:t>
            </a:r>
            <a:endParaRPr lang="de-DE" altLang="de-DE" dirty="0">
              <a:solidFill>
                <a:schemeClr val="bg1"/>
              </a:solidFill>
            </a:endParaRPr>
          </a:p>
          <a:p>
            <a:pPr algn="ctr"/>
            <a:r>
              <a:rPr lang="de-DE" altLang="de-DE" dirty="0">
                <a:solidFill>
                  <a:schemeClr val="bg1"/>
                </a:solidFill>
              </a:rPr>
              <a:t>Programmiere </a:t>
            </a:r>
            <a:r>
              <a:rPr lang="de-DE" altLang="de-DE" dirty="0" smtClean="0">
                <a:solidFill>
                  <a:schemeClr val="bg1"/>
                </a:solidFill>
              </a:rPr>
              <a:t>mit Abstraktionen nicht </a:t>
            </a:r>
            <a:r>
              <a:rPr lang="de-DE" altLang="de-DE" dirty="0">
                <a:solidFill>
                  <a:schemeClr val="bg1"/>
                </a:solidFill>
              </a:rPr>
              <a:t>mit Implementationen.</a:t>
            </a:r>
          </a:p>
        </p:txBody>
      </p:sp>
      <p:sp>
        <p:nvSpPr>
          <p:cNvPr id="53259" name="AutoShape 11"/>
          <p:cNvSpPr>
            <a:spLocks noChangeArrowheads="1"/>
          </p:cNvSpPr>
          <p:nvPr/>
        </p:nvSpPr>
        <p:spPr bwMode="auto">
          <a:xfrm>
            <a:off x="192088" y="4343400"/>
            <a:ext cx="4051300" cy="2149475"/>
          </a:xfrm>
          <a:prstGeom prst="wedgeRectCallout">
            <a:avLst>
              <a:gd name="adj1" fmla="val 52698"/>
              <a:gd name="adj2" fmla="val -98116"/>
            </a:avLst>
          </a:prstGeom>
          <a:noFill/>
          <a:ln w="2857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defTabSz="274638"/>
            <a:r>
              <a:rPr lang="de-DE" sz="2000" b="1" dirty="0">
                <a:solidFill>
                  <a:schemeClr val="accent1"/>
                </a:solidFill>
              </a:rPr>
              <a:t>Nicht so:</a:t>
            </a:r>
          </a:p>
          <a:p>
            <a:pPr algn="l" defTabSz="274638"/>
            <a:r>
              <a:rPr lang="de-DE" sz="1800" b="1" dirty="0" err="1"/>
              <a:t>case</a:t>
            </a:r>
            <a:r>
              <a:rPr lang="de-DE" sz="1800" b="1" dirty="0"/>
              <a:t> '</a:t>
            </a:r>
            <a:r>
              <a:rPr lang="de-DE" sz="1800" b="1" dirty="0">
                <a:solidFill>
                  <a:schemeClr val="accent1"/>
                </a:solidFill>
              </a:rPr>
              <a:t>M</a:t>
            </a:r>
            <a:r>
              <a:rPr lang="de-DE" sz="1800" b="1" dirty="0"/>
              <a:t>':</a:t>
            </a:r>
            <a:br>
              <a:rPr lang="de-DE" sz="1800" b="1" dirty="0"/>
            </a:br>
            <a:r>
              <a:rPr lang="de-DE" sz="1800" b="1" dirty="0"/>
              <a:t>	</a:t>
            </a:r>
            <a:r>
              <a:rPr lang="de-DE" sz="1800" b="1" dirty="0" err="1"/>
              <a:t>malocher.</a:t>
            </a:r>
            <a:r>
              <a:rPr lang="de-DE" sz="1800" dirty="0" err="1"/>
              <a:t>berechneEinkommen</a:t>
            </a:r>
            <a:r>
              <a:rPr lang="de-DE" sz="1800" dirty="0"/>
              <a:t>();</a:t>
            </a:r>
          </a:p>
          <a:p>
            <a:pPr algn="l" defTabSz="274638"/>
            <a:r>
              <a:rPr lang="de-DE" sz="1800" dirty="0"/>
              <a:t>	break;</a:t>
            </a:r>
          </a:p>
          <a:p>
            <a:pPr algn="l" defTabSz="274638"/>
            <a:r>
              <a:rPr lang="de-DE" sz="1800" b="1" dirty="0" err="1"/>
              <a:t>case</a:t>
            </a:r>
            <a:r>
              <a:rPr lang="de-DE" sz="1800" b="1" dirty="0"/>
              <a:t> '</a:t>
            </a:r>
            <a:r>
              <a:rPr lang="de-DE" sz="1800" b="1" dirty="0">
                <a:solidFill>
                  <a:schemeClr val="accent1"/>
                </a:solidFill>
              </a:rPr>
              <a:t>B</a:t>
            </a:r>
            <a:r>
              <a:rPr lang="de-DE" sz="1800" b="1" dirty="0"/>
              <a:t>':</a:t>
            </a:r>
            <a:br>
              <a:rPr lang="de-DE" sz="1800" b="1" dirty="0"/>
            </a:br>
            <a:r>
              <a:rPr lang="de-DE" sz="1800" b="1" dirty="0"/>
              <a:t>	</a:t>
            </a:r>
            <a:r>
              <a:rPr lang="de-DE" sz="1800" b="1" dirty="0" err="1"/>
              <a:t>buerohengst.</a:t>
            </a:r>
            <a:r>
              <a:rPr lang="de-DE" sz="1800" dirty="0" err="1"/>
              <a:t>getFestgehalt</a:t>
            </a:r>
            <a:r>
              <a:rPr lang="de-DE" sz="1800" dirty="0"/>
              <a:t>();</a:t>
            </a:r>
            <a:br>
              <a:rPr lang="de-DE" sz="1800" dirty="0"/>
            </a:br>
            <a:r>
              <a:rPr lang="de-DE" sz="1800" dirty="0"/>
              <a:t>	break;</a:t>
            </a:r>
          </a:p>
        </p:txBody>
      </p:sp>
      <p:sp>
        <p:nvSpPr>
          <p:cNvPr id="53260" name="AutoShape 12"/>
          <p:cNvSpPr>
            <a:spLocks noChangeArrowheads="1"/>
          </p:cNvSpPr>
          <p:nvPr/>
        </p:nvSpPr>
        <p:spPr bwMode="auto">
          <a:xfrm>
            <a:off x="6797675" y="822325"/>
            <a:ext cx="2085975" cy="920298"/>
          </a:xfrm>
          <a:prstGeom prst="cloudCallout">
            <a:avLst>
              <a:gd name="adj1" fmla="val -60204"/>
              <a:gd name="adj2" fmla="val 50972"/>
            </a:avLst>
          </a:prstGeom>
          <a:solidFill>
            <a:schemeClr val="bg1"/>
          </a:solidFill>
          <a:ln w="28575">
            <a:solidFill>
              <a:schemeClr val="tx1"/>
            </a:solidFill>
            <a:round/>
            <a:headEnd/>
            <a:tailEnd type="none" w="lg" len="lg"/>
          </a:ln>
          <a:effectLst/>
          <a:extLst/>
        </p:spPr>
        <p:txBody>
          <a:bodyPr lIns="90000" tIns="46800" rIns="90000" bIns="46800"/>
          <a:lstStyle/>
          <a:p>
            <a:r>
              <a:rPr lang="de-DE" sz="1800">
                <a:latin typeface="Times New Roman" panose="02020603050405020304" pitchFamily="18" charset="0"/>
                <a:cs typeface="Times New Roman" panose="02020603050405020304" pitchFamily="18" charset="0"/>
              </a:rPr>
              <a:t>Das kennen wir schon.</a:t>
            </a:r>
          </a:p>
        </p:txBody>
      </p:sp>
      <p:sp>
        <p:nvSpPr>
          <p:cNvPr id="53261" name="AutoShape 13"/>
          <p:cNvSpPr>
            <a:spLocks noChangeArrowheads="1"/>
          </p:cNvSpPr>
          <p:nvPr/>
        </p:nvSpPr>
        <p:spPr bwMode="auto">
          <a:xfrm>
            <a:off x="4413250" y="4356100"/>
            <a:ext cx="4730750" cy="2149475"/>
          </a:xfrm>
          <a:prstGeom prst="wedgeRectCallout">
            <a:avLst>
              <a:gd name="adj1" fmla="val -51116"/>
              <a:gd name="adj2" fmla="val -97507"/>
            </a:avLst>
          </a:prstGeom>
          <a:noFill/>
          <a:ln w="2857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defTabSz="441325"/>
            <a:r>
              <a:rPr lang="de-DE" sz="2000" b="1" dirty="0">
                <a:solidFill>
                  <a:schemeClr val="tx2"/>
                </a:solidFill>
              </a:rPr>
              <a:t>Sondern so:</a:t>
            </a:r>
          </a:p>
          <a:p>
            <a:pPr algn="l" defTabSz="441325"/>
            <a:r>
              <a:rPr lang="de-DE" sz="1800" b="1" dirty="0">
                <a:solidFill>
                  <a:schemeClr val="accent1"/>
                </a:solidFill>
              </a:rPr>
              <a:t>Mitarbeiter</a:t>
            </a:r>
            <a:r>
              <a:rPr lang="de-DE" sz="1800" b="1" dirty="0">
                <a:solidFill>
                  <a:srgbClr val="FF0000"/>
                </a:solidFill>
              </a:rPr>
              <a:t> </a:t>
            </a:r>
            <a:r>
              <a:rPr lang="de-DE" sz="1800" dirty="0" err="1"/>
              <a:t>mitarbeiter</a:t>
            </a:r>
            <a:r>
              <a:rPr lang="de-DE" sz="1800" dirty="0"/>
              <a:t> = </a:t>
            </a:r>
            <a:r>
              <a:rPr lang="de-DE" sz="1800" dirty="0" err="1"/>
              <a:t>new</a:t>
            </a:r>
            <a:r>
              <a:rPr lang="de-DE" sz="1800" dirty="0"/>
              <a:t> Mitarbeiter[2];</a:t>
            </a:r>
          </a:p>
          <a:p>
            <a:pPr algn="l" defTabSz="441325"/>
            <a:r>
              <a:rPr lang="de-DE" sz="1800" dirty="0" err="1"/>
              <a:t>mitarbeiter</a:t>
            </a:r>
            <a:r>
              <a:rPr lang="de-DE" sz="1800" dirty="0"/>
              <a:t>[0] = </a:t>
            </a:r>
            <a:r>
              <a:rPr lang="de-DE" sz="1800" dirty="0" err="1"/>
              <a:t>new</a:t>
            </a:r>
            <a:r>
              <a:rPr lang="de-DE" sz="1800" dirty="0"/>
              <a:t> Malocher(); </a:t>
            </a:r>
          </a:p>
          <a:p>
            <a:pPr algn="l" defTabSz="441325"/>
            <a:r>
              <a:rPr lang="de-DE" sz="1800" dirty="0" err="1"/>
              <a:t>mitarbeiter</a:t>
            </a:r>
            <a:r>
              <a:rPr lang="de-DE" sz="1800" dirty="0"/>
              <a:t>[1] = </a:t>
            </a:r>
            <a:r>
              <a:rPr lang="de-DE" sz="1800" dirty="0" err="1"/>
              <a:t>new</a:t>
            </a:r>
            <a:r>
              <a:rPr lang="de-DE" sz="1800" dirty="0"/>
              <a:t> </a:t>
            </a:r>
            <a:r>
              <a:rPr lang="de-DE" sz="1800" dirty="0" err="1"/>
              <a:t>Buerohengst</a:t>
            </a:r>
            <a:r>
              <a:rPr lang="de-DE" sz="1800" dirty="0"/>
              <a:t>();</a:t>
            </a:r>
          </a:p>
          <a:p>
            <a:pPr algn="l" defTabSz="441325"/>
            <a:endParaRPr lang="de-DE" sz="1800" dirty="0"/>
          </a:p>
          <a:p>
            <a:pPr algn="l" defTabSz="441325"/>
            <a:r>
              <a:rPr lang="de-DE" sz="1800" dirty="0" err="1"/>
              <a:t>for</a:t>
            </a:r>
            <a:r>
              <a:rPr lang="de-DE" sz="1800" dirty="0"/>
              <a:t>( </a:t>
            </a:r>
            <a:r>
              <a:rPr lang="de-DE" sz="1800" dirty="0" err="1"/>
              <a:t>int</a:t>
            </a:r>
            <a:r>
              <a:rPr lang="de-DE" sz="1800" dirty="0"/>
              <a:t> i = 0; i &lt; 2 ; i++)</a:t>
            </a:r>
            <a:br>
              <a:rPr lang="de-DE" sz="1800" dirty="0"/>
            </a:br>
            <a:r>
              <a:rPr lang="de-DE" sz="1800" dirty="0"/>
              <a:t>	</a:t>
            </a:r>
            <a:r>
              <a:rPr lang="de-DE" sz="1800" b="1" dirty="0" err="1"/>
              <a:t>mitarbeiter</a:t>
            </a:r>
            <a:r>
              <a:rPr lang="de-DE" sz="1800" b="1" dirty="0"/>
              <a:t>[i</a:t>
            </a:r>
            <a:r>
              <a:rPr lang="de-DE" sz="1800" b="1" dirty="0" smtClean="0"/>
              <a:t>].einkommen</a:t>
            </a:r>
            <a:r>
              <a:rPr lang="de-DE" sz="1800" b="1" dirty="0"/>
              <a:t>();</a:t>
            </a:r>
          </a:p>
        </p:txBody>
      </p:sp>
      <p:sp>
        <p:nvSpPr>
          <p:cNvPr id="10" name="AutoShape 12"/>
          <p:cNvSpPr>
            <a:spLocks noChangeArrowheads="1"/>
          </p:cNvSpPr>
          <p:nvPr/>
        </p:nvSpPr>
        <p:spPr bwMode="auto">
          <a:xfrm>
            <a:off x="5820410" y="3157991"/>
            <a:ext cx="3255264" cy="915426"/>
          </a:xfrm>
          <a:prstGeom prst="wedgeRoundRectCallout">
            <a:avLst>
              <a:gd name="adj1" fmla="val -31507"/>
              <a:gd name="adj2" fmla="val 88471"/>
              <a:gd name="adj3" fmla="val 16667"/>
            </a:avLst>
          </a:prstGeom>
          <a:solidFill>
            <a:schemeClr val="bg1"/>
          </a:solidFill>
          <a:ln w="28575">
            <a:solidFill>
              <a:schemeClr val="tx1"/>
            </a:solidFill>
            <a:round/>
            <a:headEnd/>
            <a:tailEnd type="none" w="lg" len="lg"/>
          </a:ln>
          <a:effectLst/>
          <a:extLst/>
        </p:spPr>
        <p:txBody>
          <a:bodyPr lIns="90000" tIns="46800" rIns="90000" bIns="46800"/>
          <a:lstStyle/>
          <a:p>
            <a:r>
              <a:rPr lang="de-DE" sz="1800" dirty="0" smtClean="0">
                <a:latin typeface="Times New Roman" panose="02020603050405020304" pitchFamily="18" charset="0"/>
                <a:cs typeface="Times New Roman" panose="02020603050405020304" pitchFamily="18" charset="0"/>
              </a:rPr>
              <a:t>Mitarbeiter und einkommen() befinden sich auf der obersten Abstraktionsebene.</a:t>
            </a:r>
            <a:endParaRPr lang="de-DE" sz="1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3260"/>
                                        </p:tgtEl>
                                        <p:attrNameLst>
                                          <p:attrName>style.visibility</p:attrName>
                                        </p:attrNameLst>
                                      </p:cBhvr>
                                      <p:to>
                                        <p:strVal val="visible"/>
                                      </p:to>
                                    </p:set>
                                    <p:animEffect transition="in" filter="dissolve">
                                      <p:cBhvr>
                                        <p:cTn id="7" dur="500"/>
                                        <p:tgtEl>
                                          <p:spTgt spid="532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3259"/>
                                        </p:tgtEl>
                                        <p:attrNameLst>
                                          <p:attrName>style.visibility</p:attrName>
                                        </p:attrNameLst>
                                      </p:cBhvr>
                                      <p:to>
                                        <p:strVal val="visible"/>
                                      </p:to>
                                    </p:set>
                                    <p:animEffect transition="in" filter="wipe(up)">
                                      <p:cBhvr>
                                        <p:cTn id="12" dur="500"/>
                                        <p:tgtEl>
                                          <p:spTgt spid="5325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3261"/>
                                        </p:tgtEl>
                                        <p:attrNameLst>
                                          <p:attrName>style.visibility</p:attrName>
                                        </p:attrNameLst>
                                      </p:cBhvr>
                                      <p:to>
                                        <p:strVal val="visible"/>
                                      </p:to>
                                    </p:set>
                                    <p:animEffect transition="in" filter="wipe(up)">
                                      <p:cBhvr>
                                        <p:cTn id="17" dur="500"/>
                                        <p:tgtEl>
                                          <p:spTgt spid="53261"/>
                                        </p:tgtEl>
                                      </p:cBhvr>
                                    </p:animEffect>
                                  </p:childTnLst>
                                </p:cTn>
                              </p:par>
                            </p:childTnLst>
                          </p:cTn>
                        </p:par>
                        <p:par>
                          <p:cTn id="18" fill="hold">
                            <p:stCondLst>
                              <p:cond delay="500"/>
                            </p:stCondLst>
                            <p:childTnLst>
                              <p:par>
                                <p:cTn id="19" presetID="9" presetClass="entr" presetSubtype="0"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dissolve">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9" grpId="0" animBg="1"/>
      <p:bldP spid="53260" grpId="0" animBg="1"/>
      <p:bldP spid="53261" grpId="0" animBg="1"/>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359" name="Group 159"/>
          <p:cNvGrpSpPr>
            <a:grpSpLocks/>
          </p:cNvGrpSpPr>
          <p:nvPr/>
        </p:nvGrpSpPr>
        <p:grpSpPr bwMode="auto">
          <a:xfrm flipH="1">
            <a:off x="2324100" y="2124075"/>
            <a:ext cx="2074863" cy="896938"/>
            <a:chOff x="3110" y="1209"/>
            <a:chExt cx="1307" cy="565"/>
          </a:xfrm>
        </p:grpSpPr>
        <p:sp>
          <p:nvSpPr>
            <p:cNvPr id="14402" name="AutoShape 160"/>
            <p:cNvSpPr>
              <a:spLocks noChangeArrowheads="1"/>
            </p:cNvSpPr>
            <p:nvPr/>
          </p:nvSpPr>
          <p:spPr bwMode="auto">
            <a:xfrm rot="18807610" flipH="1">
              <a:off x="3679" y="1036"/>
              <a:ext cx="169" cy="1307"/>
            </a:xfrm>
            <a:prstGeom prst="upArrow">
              <a:avLst>
                <a:gd name="adj1" fmla="val 0"/>
                <a:gd name="adj2" fmla="val 107449"/>
              </a:avLst>
            </a:prstGeom>
            <a:solidFill>
              <a:schemeClr val="accent1"/>
            </a:solidFill>
            <a:ln w="19050">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14403" name="AutoShape 161"/>
            <p:cNvSpPr>
              <a:spLocks noChangeArrowheads="1"/>
            </p:cNvSpPr>
            <p:nvPr/>
          </p:nvSpPr>
          <p:spPr bwMode="auto">
            <a:xfrm rot="-2566052">
              <a:off x="3235" y="1209"/>
              <a:ext cx="238" cy="191"/>
            </a:xfrm>
            <a:prstGeom prst="triangle">
              <a:avLst>
                <a:gd name="adj" fmla="val 50000"/>
              </a:avLst>
            </a:prstGeom>
            <a:solidFill>
              <a:schemeClr val="bg1"/>
            </a:solidFill>
            <a:ln w="19050" algn="ctr">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de-DE"/>
            </a:p>
          </p:txBody>
        </p:sp>
      </p:grpSp>
      <p:sp>
        <p:nvSpPr>
          <p:cNvPr id="14339" name="Rectangle 13"/>
          <p:cNvSpPr>
            <a:spLocks noGrp="1" noChangeArrowheads="1"/>
          </p:cNvSpPr>
          <p:nvPr>
            <p:ph type="title"/>
          </p:nvPr>
        </p:nvSpPr>
        <p:spPr>
          <a:xfrm>
            <a:off x="592138" y="0"/>
            <a:ext cx="7772400" cy="704850"/>
          </a:xfrm>
        </p:spPr>
        <p:txBody>
          <a:bodyPr/>
          <a:lstStyle/>
          <a:p>
            <a:r>
              <a:rPr lang="de-DE" smtClean="0">
                <a:solidFill>
                  <a:schemeClr val="accent3"/>
                </a:solidFill>
              </a:rPr>
              <a:t>DuckSim erweitert</a:t>
            </a:r>
          </a:p>
        </p:txBody>
      </p:sp>
      <p:graphicFrame>
        <p:nvGraphicFramePr>
          <p:cNvPr id="51355" name="Group 155"/>
          <p:cNvGraphicFramePr>
            <a:graphicFrameLocks noGrp="1"/>
          </p:cNvGraphicFramePr>
          <p:nvPr/>
        </p:nvGraphicFramePr>
        <p:xfrm>
          <a:off x="3743325" y="879475"/>
          <a:ext cx="1590675" cy="1281113"/>
        </p:xfrm>
        <a:graphic>
          <a:graphicData uri="http://schemas.openxmlformats.org/drawingml/2006/table">
            <a:tbl>
              <a:tblPr/>
              <a:tblGrid>
                <a:gridCol w="1590675">
                  <a:extLst>
                    <a:ext uri="{9D8B030D-6E8A-4147-A177-3AD203B41FA5}">
                      <a16:colId xmlns:a16="http://schemas.microsoft.com/office/drawing/2014/main" val="20000"/>
                    </a:ext>
                  </a:extLst>
                </a:gridCol>
              </a:tblGrid>
              <a:tr h="579264">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de-DE" sz="1600" b="1" i="1" u="none" strike="noStrike" cap="none" normalizeH="0" baseline="0" dirty="0" smtClean="0">
                          <a:ln>
                            <a:noFill/>
                          </a:ln>
                          <a:solidFill>
                            <a:schemeClr val="hlink"/>
                          </a:solidFill>
                          <a:effectLst/>
                          <a:latin typeface="Times New Roman" panose="02020603050405020304" pitchFamily="18" charset="0"/>
                        </a:rPr>
                        <a:t>&lt;&lt;</a:t>
                      </a:r>
                      <a:r>
                        <a:rPr kumimoji="0" lang="de-DE" sz="1600" b="1" i="1" u="none" strike="noStrike" cap="none" normalizeH="0" baseline="0" dirty="0" err="1" smtClean="0">
                          <a:ln>
                            <a:noFill/>
                          </a:ln>
                          <a:solidFill>
                            <a:schemeClr val="hlink"/>
                          </a:solidFill>
                          <a:effectLst/>
                          <a:latin typeface="Times New Roman" panose="02020603050405020304" pitchFamily="18" charset="0"/>
                        </a:rPr>
                        <a:t>interface</a:t>
                      </a:r>
                      <a:r>
                        <a:rPr kumimoji="0" lang="de-DE" sz="1600" b="1" i="1" u="none" strike="noStrike" cap="none" normalizeH="0" baseline="0" dirty="0" smtClean="0">
                          <a:ln>
                            <a:noFill/>
                          </a:ln>
                          <a:solidFill>
                            <a:schemeClr val="hlink"/>
                          </a:solidFill>
                          <a:effectLst/>
                          <a:latin typeface="Times New Roman" panose="02020603050405020304" pitchFamily="18" charset="0"/>
                        </a:rPr>
                        <a:t>&gt;&gt;</a:t>
                      </a:r>
                      <a:br>
                        <a:rPr kumimoji="0" lang="de-DE" sz="1600" b="1" i="1" u="none" strike="noStrike" cap="none" normalizeH="0" baseline="0" dirty="0" smtClean="0">
                          <a:ln>
                            <a:noFill/>
                          </a:ln>
                          <a:solidFill>
                            <a:schemeClr val="hlink"/>
                          </a:solidFill>
                          <a:effectLst/>
                          <a:latin typeface="Times New Roman" panose="02020603050405020304" pitchFamily="18" charset="0"/>
                        </a:rPr>
                      </a:br>
                      <a:r>
                        <a:rPr kumimoji="0" lang="de-DE" sz="1600" b="0" i="1" u="none" strike="noStrike" cap="none" normalizeH="0" baseline="0" dirty="0" smtClean="0">
                          <a:ln>
                            <a:noFill/>
                          </a:ln>
                          <a:solidFill>
                            <a:schemeClr val="tx1"/>
                          </a:solidFill>
                          <a:effectLst/>
                          <a:latin typeface="Times New Roman" panose="02020603050405020304" pitchFamily="18" charset="0"/>
                        </a:rPr>
                        <a:t>Flugverhalten</a:t>
                      </a:r>
                    </a:p>
                  </a:txBody>
                  <a:tcPr marT="45731" marB="4573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81020">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de-DE" sz="200" b="0" i="0" u="none" strike="noStrike" cap="none" normalizeH="0" baseline="0" smtClean="0">
                        <a:ln>
                          <a:noFill/>
                        </a:ln>
                        <a:solidFill>
                          <a:schemeClr val="tx1"/>
                        </a:solidFill>
                        <a:effectLst/>
                        <a:latin typeface="Arial" charset="0"/>
                      </a:endParaRPr>
                    </a:p>
                  </a:txBody>
                  <a:tcPr marT="45731" marB="4573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0829">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de-DE" sz="1600" b="0" i="1" u="none" strike="noStrike" cap="none" normalizeH="0" baseline="0" dirty="0" smtClean="0">
                          <a:ln>
                            <a:noFill/>
                          </a:ln>
                          <a:solidFill>
                            <a:schemeClr val="tx1"/>
                          </a:solidFill>
                          <a:effectLst/>
                          <a:latin typeface="Times New Roman" panose="02020603050405020304" pitchFamily="18" charset="0"/>
                        </a:rPr>
                        <a:t>fliegen</a:t>
                      </a:r>
                      <a:r>
                        <a:rPr kumimoji="0" lang="de-DE" sz="1600" b="0" i="1" u="none" strike="noStrike" cap="none" normalizeH="0" baseline="0" dirty="0" smtClean="0">
                          <a:ln>
                            <a:noFill/>
                          </a:ln>
                          <a:solidFill>
                            <a:schemeClr val="tx1"/>
                          </a:solidFill>
                          <a:effectLst/>
                          <a:latin typeface="Arial" charset="0"/>
                        </a:rPr>
                        <a:t>()</a:t>
                      </a:r>
                    </a:p>
                  </a:txBody>
                  <a:tcPr marT="45731" marB="4573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51307" name="AutoShape 107"/>
          <p:cNvSpPr>
            <a:spLocks noChangeArrowheads="1"/>
          </p:cNvSpPr>
          <p:nvPr/>
        </p:nvSpPr>
        <p:spPr bwMode="auto">
          <a:xfrm flipH="1" flipV="1">
            <a:off x="5975350" y="1193503"/>
            <a:ext cx="2805113" cy="1048345"/>
          </a:xfrm>
          <a:prstGeom prst="foldedCorner">
            <a:avLst>
              <a:gd name="adj" fmla="val 12500"/>
            </a:avLst>
          </a:prstGeom>
          <a:noFill/>
          <a:ln w="9525">
            <a:solidFill>
              <a:schemeClr val="tx1"/>
            </a:solidFill>
            <a:round/>
            <a:headEnd/>
            <a:tailEnd/>
          </a:ln>
          <a:effectLst/>
          <a:extLst/>
        </p:spPr>
        <p:txBody>
          <a:bodyPr rot="10800000" anchor="ctr">
            <a:spAutoFit/>
          </a:bodyPr>
          <a:lstStyle/>
          <a:p>
            <a:pPr>
              <a:spcBef>
                <a:spcPct val="50000"/>
              </a:spcBef>
            </a:pPr>
            <a:r>
              <a:rPr lang="de-DE" sz="1800" dirty="0">
                <a:solidFill>
                  <a:schemeClr val="tx2"/>
                </a:solidFill>
                <a:latin typeface="Times New Roman" panose="02020603050405020304" pitchFamily="18" charset="0"/>
              </a:rPr>
              <a:t>Jedes neue Flugverhalten implementiert das Interface Flugverhalten.</a:t>
            </a:r>
          </a:p>
        </p:txBody>
      </p:sp>
      <p:sp>
        <p:nvSpPr>
          <p:cNvPr id="51322" name="AutoShape 122"/>
          <p:cNvSpPr>
            <a:spLocks noChangeArrowheads="1"/>
          </p:cNvSpPr>
          <p:nvPr/>
        </p:nvSpPr>
        <p:spPr bwMode="auto">
          <a:xfrm>
            <a:off x="595313" y="4984750"/>
            <a:ext cx="4656137" cy="1841500"/>
          </a:xfrm>
          <a:prstGeom prst="cloudCallout">
            <a:avLst>
              <a:gd name="adj1" fmla="val 40727"/>
              <a:gd name="adj2" fmla="val -72588"/>
            </a:avLst>
          </a:prstGeom>
          <a:noFill/>
          <a:ln w="9525">
            <a:solidFill>
              <a:schemeClr val="hlink"/>
            </a:solidFill>
            <a:round/>
            <a:headEnd/>
            <a:tailEnd/>
          </a:ln>
          <a:effectLst/>
          <a:extLst/>
        </p:spPr>
        <p:txBody>
          <a:bodyPr/>
          <a:lstStyle/>
          <a:p>
            <a:r>
              <a:rPr lang="de-DE" sz="2000" b="1">
                <a:latin typeface="Comic Sans MS" pitchFamily="66" charset="0"/>
              </a:rPr>
              <a:t>Vorteil</a:t>
            </a:r>
            <a:r>
              <a:rPr lang="de-DE" sz="1800">
                <a:latin typeface="Comic Sans MS" pitchFamily="66" charset="0"/>
              </a:rPr>
              <a:t>:</a:t>
            </a:r>
          </a:p>
          <a:p>
            <a:r>
              <a:rPr lang="de-DE" sz="1800">
                <a:latin typeface="Comic Sans MS" pitchFamily="66" charset="0"/>
              </a:rPr>
              <a:t>Wir haben das Verhalten isoliert, müssen aber Code nicht wiederholen!</a:t>
            </a:r>
          </a:p>
        </p:txBody>
      </p:sp>
      <p:sp>
        <p:nvSpPr>
          <p:cNvPr id="51323" name="AutoShape 123"/>
          <p:cNvSpPr>
            <a:spLocks noChangeArrowheads="1"/>
          </p:cNvSpPr>
          <p:nvPr/>
        </p:nvSpPr>
        <p:spPr bwMode="auto">
          <a:xfrm>
            <a:off x="5899150" y="5016500"/>
            <a:ext cx="2949575" cy="1841500"/>
          </a:xfrm>
          <a:prstGeom prst="cloudCallout">
            <a:avLst>
              <a:gd name="adj1" fmla="val -55060"/>
              <a:gd name="adj2" fmla="val -69222"/>
            </a:avLst>
          </a:prstGeom>
          <a:noFill/>
          <a:ln w="9525">
            <a:solidFill>
              <a:schemeClr val="tx2"/>
            </a:solidFill>
            <a:round/>
            <a:headEnd/>
            <a:tailEnd/>
          </a:ln>
          <a:effectLst/>
          <a:extLst/>
        </p:spPr>
        <p:txBody>
          <a:bodyPr/>
          <a:lstStyle/>
          <a:p>
            <a:r>
              <a:rPr lang="de-DE" sz="1800">
                <a:latin typeface="Comic Sans MS" pitchFamily="66" charset="0"/>
              </a:rPr>
              <a:t>Das Gleiche machen wir mit dem Quakverhalten.</a:t>
            </a:r>
          </a:p>
        </p:txBody>
      </p:sp>
      <p:graphicFrame>
        <p:nvGraphicFramePr>
          <p:cNvPr id="51351" name="Group 151"/>
          <p:cNvGraphicFramePr>
            <a:graphicFrameLocks noGrp="1"/>
          </p:cNvGraphicFramePr>
          <p:nvPr/>
        </p:nvGraphicFramePr>
        <p:xfrm>
          <a:off x="79375" y="801688"/>
          <a:ext cx="3144838" cy="1595466"/>
        </p:xfrm>
        <a:graphic>
          <a:graphicData uri="http://schemas.openxmlformats.org/drawingml/2006/table">
            <a:tbl>
              <a:tblPr/>
              <a:tblGrid>
                <a:gridCol w="3144838">
                  <a:extLst>
                    <a:ext uri="{9D8B030D-6E8A-4147-A177-3AD203B41FA5}">
                      <a16:colId xmlns:a16="http://schemas.microsoft.com/office/drawing/2014/main" val="20000"/>
                    </a:ext>
                  </a:extLst>
                </a:gridCol>
              </a:tblGrid>
              <a:tr h="339702">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de-DE" sz="1600" b="0" i="1" u="none" strike="noStrike" cap="none" normalizeH="0" baseline="0" dirty="0" smtClean="0">
                          <a:ln>
                            <a:noFill/>
                          </a:ln>
                          <a:solidFill>
                            <a:schemeClr val="tx1"/>
                          </a:solidFill>
                          <a:effectLst/>
                          <a:latin typeface="Times New Roman" panose="02020603050405020304" pitchFamily="18" charset="0"/>
                        </a:rPr>
                        <a:t>Ente</a:t>
                      </a: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5267">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de-DE" sz="1600" b="1" i="0" u="none" strike="noStrike" cap="none" normalizeH="0" baseline="0" smtClean="0">
                          <a:ln>
                            <a:noFill/>
                          </a:ln>
                          <a:solidFill>
                            <a:schemeClr val="hlink"/>
                          </a:solidFill>
                          <a:effectLst/>
                          <a:latin typeface="Arial Narrow" pitchFamily="34" charset="0"/>
                        </a:rPr>
                        <a:t>flugEigenschaft: Flugverhalten</a:t>
                      </a: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20468">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de-DE" sz="1600" b="0" i="0" u="none" strike="noStrike" cap="none" normalizeH="0" baseline="0" dirty="0" smtClean="0">
                          <a:ln>
                            <a:noFill/>
                          </a:ln>
                          <a:solidFill>
                            <a:schemeClr val="tx1"/>
                          </a:solidFill>
                          <a:effectLst/>
                          <a:latin typeface="Arial" charset="0"/>
                        </a:rPr>
                        <a:t>schwimmen()</a:t>
                      </a:r>
                    </a:p>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de-DE" sz="1600" b="0" i="1" u="none" strike="noStrike" cap="none" normalizeH="0" baseline="0" dirty="0" smtClean="0">
                          <a:ln>
                            <a:noFill/>
                          </a:ln>
                          <a:solidFill>
                            <a:schemeClr val="tx1"/>
                          </a:solidFill>
                          <a:effectLst/>
                          <a:latin typeface="Times New Roman" panose="02020603050405020304" pitchFamily="18" charset="0"/>
                        </a:rPr>
                        <a:t>anzeigen</a:t>
                      </a:r>
                      <a:r>
                        <a:rPr kumimoji="0" lang="de-DE" sz="1600" b="0" i="1" u="none" strike="noStrike" cap="none" normalizeH="0" baseline="0" dirty="0" smtClean="0">
                          <a:ln>
                            <a:noFill/>
                          </a:ln>
                          <a:solidFill>
                            <a:schemeClr val="tx1"/>
                          </a:solidFill>
                          <a:effectLst/>
                          <a:latin typeface="Arial" charset="0"/>
                        </a:rPr>
                        <a:t>()</a:t>
                      </a:r>
                    </a:p>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de-DE" sz="1600" b="1" i="0" u="none" strike="noStrike" cap="none" normalizeH="0" baseline="0" dirty="0" err="1" smtClean="0">
                          <a:ln>
                            <a:noFill/>
                          </a:ln>
                          <a:solidFill>
                            <a:schemeClr val="hlink"/>
                          </a:solidFill>
                          <a:effectLst/>
                          <a:latin typeface="Arial" charset="0"/>
                        </a:rPr>
                        <a:t>fliegenAusfuehren</a:t>
                      </a:r>
                      <a:r>
                        <a:rPr kumimoji="0" lang="de-DE" sz="1600" b="1" i="0" u="none" strike="noStrike" cap="none" normalizeH="0" baseline="0" dirty="0" smtClean="0">
                          <a:ln>
                            <a:noFill/>
                          </a:ln>
                          <a:solidFill>
                            <a:schemeClr val="hlink"/>
                          </a:solidFill>
                          <a:effectLst/>
                          <a:latin typeface="Arial" charset="0"/>
                        </a:rPr>
                        <a:t>()</a:t>
                      </a:r>
                    </a:p>
                  </a:txBody>
                  <a:tcPr marT="45717" marB="4571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pSp>
        <p:nvGrpSpPr>
          <p:cNvPr id="51345" name="Group 145"/>
          <p:cNvGrpSpPr>
            <a:grpSpLocks/>
          </p:cNvGrpSpPr>
          <p:nvPr/>
        </p:nvGrpSpPr>
        <p:grpSpPr bwMode="auto">
          <a:xfrm>
            <a:off x="3216275" y="1296988"/>
            <a:ext cx="517525" cy="198437"/>
            <a:chOff x="2026" y="817"/>
            <a:chExt cx="326" cy="125"/>
          </a:xfrm>
        </p:grpSpPr>
        <p:sp>
          <p:nvSpPr>
            <p:cNvPr id="14400" name="Line 143"/>
            <p:cNvSpPr>
              <a:spLocks noChangeShapeType="1"/>
            </p:cNvSpPr>
            <p:nvPr/>
          </p:nvSpPr>
          <p:spPr bwMode="auto">
            <a:xfrm>
              <a:off x="2026" y="883"/>
              <a:ext cx="326" cy="0"/>
            </a:xfrm>
            <a:prstGeom prst="line">
              <a:avLst/>
            </a:prstGeom>
            <a:noFill/>
            <a:ln w="2857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de-DE"/>
            </a:p>
          </p:txBody>
        </p:sp>
        <p:sp>
          <p:nvSpPr>
            <p:cNvPr id="14401" name="AutoShape 144"/>
            <p:cNvSpPr>
              <a:spLocks noChangeArrowheads="1"/>
            </p:cNvSpPr>
            <p:nvPr/>
          </p:nvSpPr>
          <p:spPr bwMode="auto">
            <a:xfrm>
              <a:off x="2043" y="817"/>
              <a:ext cx="115" cy="125"/>
            </a:xfrm>
            <a:prstGeom prst="diamond">
              <a:avLst/>
            </a:prstGeom>
            <a:solidFill>
              <a:schemeClr val="bg1"/>
            </a:solidFill>
            <a:ln w="285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de-DE"/>
            </a:p>
          </p:txBody>
        </p:sp>
      </p:grpSp>
      <p:grpSp>
        <p:nvGrpSpPr>
          <p:cNvPr id="51357" name="Group 157"/>
          <p:cNvGrpSpPr>
            <a:grpSpLocks/>
          </p:cNvGrpSpPr>
          <p:nvPr/>
        </p:nvGrpSpPr>
        <p:grpSpPr bwMode="auto">
          <a:xfrm>
            <a:off x="4354513" y="2203450"/>
            <a:ext cx="377825" cy="1417638"/>
            <a:chOff x="2743" y="1244"/>
            <a:chExt cx="238" cy="893"/>
          </a:xfrm>
        </p:grpSpPr>
        <p:sp>
          <p:nvSpPr>
            <p:cNvPr id="14398" name="AutoShape 80"/>
            <p:cNvSpPr>
              <a:spLocks noChangeArrowheads="1"/>
            </p:cNvSpPr>
            <p:nvPr/>
          </p:nvSpPr>
          <p:spPr bwMode="auto">
            <a:xfrm>
              <a:off x="2754" y="1253"/>
              <a:ext cx="223" cy="884"/>
            </a:xfrm>
            <a:prstGeom prst="upArrow">
              <a:avLst>
                <a:gd name="adj1" fmla="val 0"/>
                <a:gd name="adj2" fmla="val 67739"/>
              </a:avLst>
            </a:prstGeom>
            <a:solidFill>
              <a:schemeClr val="accent1"/>
            </a:solidFill>
            <a:ln w="19050">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14399" name="AutoShape 153"/>
            <p:cNvSpPr>
              <a:spLocks noChangeArrowheads="1"/>
            </p:cNvSpPr>
            <p:nvPr/>
          </p:nvSpPr>
          <p:spPr bwMode="auto">
            <a:xfrm>
              <a:off x="2743" y="1244"/>
              <a:ext cx="238" cy="169"/>
            </a:xfrm>
            <a:prstGeom prst="triangle">
              <a:avLst>
                <a:gd name="adj" fmla="val 50000"/>
              </a:avLst>
            </a:prstGeom>
            <a:solidFill>
              <a:schemeClr val="bg1"/>
            </a:solidFill>
            <a:ln w="19050" algn="ctr">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de-DE"/>
            </a:p>
          </p:txBody>
        </p:sp>
      </p:grpSp>
      <p:grpSp>
        <p:nvGrpSpPr>
          <p:cNvPr id="51358" name="Group 158"/>
          <p:cNvGrpSpPr>
            <a:grpSpLocks/>
          </p:cNvGrpSpPr>
          <p:nvPr/>
        </p:nvGrpSpPr>
        <p:grpSpPr bwMode="auto">
          <a:xfrm>
            <a:off x="4937125" y="2147888"/>
            <a:ext cx="2074863" cy="896937"/>
            <a:chOff x="3110" y="1209"/>
            <a:chExt cx="1307" cy="565"/>
          </a:xfrm>
        </p:grpSpPr>
        <p:sp>
          <p:nvSpPr>
            <p:cNvPr id="14396" name="AutoShape 120"/>
            <p:cNvSpPr>
              <a:spLocks noChangeArrowheads="1"/>
            </p:cNvSpPr>
            <p:nvPr/>
          </p:nvSpPr>
          <p:spPr bwMode="auto">
            <a:xfrm rot="18807610" flipH="1">
              <a:off x="3679" y="1036"/>
              <a:ext cx="169" cy="1307"/>
            </a:xfrm>
            <a:prstGeom prst="upArrow">
              <a:avLst>
                <a:gd name="adj1" fmla="val 0"/>
                <a:gd name="adj2" fmla="val 107449"/>
              </a:avLst>
            </a:prstGeom>
            <a:solidFill>
              <a:schemeClr val="accent1"/>
            </a:solidFill>
            <a:ln w="19050">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14397" name="AutoShape 154"/>
            <p:cNvSpPr>
              <a:spLocks noChangeArrowheads="1"/>
            </p:cNvSpPr>
            <p:nvPr/>
          </p:nvSpPr>
          <p:spPr bwMode="auto">
            <a:xfrm rot="-2566052">
              <a:off x="3235" y="1209"/>
              <a:ext cx="238" cy="191"/>
            </a:xfrm>
            <a:prstGeom prst="triangle">
              <a:avLst>
                <a:gd name="adj" fmla="val 50000"/>
              </a:avLst>
            </a:prstGeom>
            <a:solidFill>
              <a:schemeClr val="bg1"/>
            </a:solidFill>
            <a:ln w="19050" algn="ctr">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de-DE"/>
            </a:p>
          </p:txBody>
        </p:sp>
      </p:grpSp>
      <p:graphicFrame>
        <p:nvGraphicFramePr>
          <p:cNvPr id="51348" name="Group 148"/>
          <p:cNvGraphicFramePr>
            <a:graphicFrameLocks noGrp="1"/>
          </p:cNvGraphicFramePr>
          <p:nvPr/>
        </p:nvGraphicFramePr>
        <p:xfrm>
          <a:off x="1743075" y="3409950"/>
          <a:ext cx="1590675" cy="1041400"/>
        </p:xfrm>
        <a:graphic>
          <a:graphicData uri="http://schemas.openxmlformats.org/drawingml/2006/table">
            <a:tbl>
              <a:tblPr/>
              <a:tblGrid>
                <a:gridCol w="1590675">
                  <a:extLst>
                    <a:ext uri="{9D8B030D-6E8A-4147-A177-3AD203B41FA5}">
                      <a16:colId xmlns:a16="http://schemas.microsoft.com/office/drawing/2014/main" val="20000"/>
                    </a:ext>
                  </a:extLst>
                </a:gridCol>
              </a:tblGrid>
              <a:tr h="339725">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de-DE" sz="1600" b="0" i="0" u="none" strike="noStrike" cap="none" normalizeH="0" baseline="0" smtClean="0">
                          <a:ln>
                            <a:noFill/>
                          </a:ln>
                          <a:solidFill>
                            <a:schemeClr val="tx1"/>
                          </a:solidFill>
                          <a:effectLst/>
                          <a:latin typeface="Arial" charset="0"/>
                        </a:rPr>
                        <a:t>NichtFliegen</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de-DE" sz="2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520700">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de-DE" sz="1600" b="0" i="0" u="none" strike="noStrike" cap="none" normalizeH="0" baseline="0" smtClean="0">
                          <a:ln>
                            <a:noFill/>
                          </a:ln>
                          <a:solidFill>
                            <a:schemeClr val="tx1"/>
                          </a:solidFill>
                          <a:effectLst/>
                          <a:latin typeface="Arial" charset="0"/>
                        </a:rPr>
                        <a:t>fliegen()</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graphicFrame>
        <p:nvGraphicFramePr>
          <p:cNvPr id="51349" name="Group 149"/>
          <p:cNvGraphicFramePr>
            <a:graphicFrameLocks noGrp="1"/>
          </p:cNvGraphicFramePr>
          <p:nvPr>
            <p:extLst>
              <p:ext uri="{D42A27DB-BD31-4B8C-83A1-F6EECF244321}">
                <p14:modId xmlns:p14="http://schemas.microsoft.com/office/powerpoint/2010/main" val="1723224773"/>
              </p:ext>
            </p:extLst>
          </p:nvPr>
        </p:nvGraphicFramePr>
        <p:xfrm>
          <a:off x="3582988" y="3409951"/>
          <a:ext cx="1911350" cy="1005840"/>
        </p:xfrm>
        <a:graphic>
          <a:graphicData uri="http://schemas.openxmlformats.org/drawingml/2006/table">
            <a:tbl>
              <a:tblPr/>
              <a:tblGrid>
                <a:gridCol w="1911350">
                  <a:extLst>
                    <a:ext uri="{9D8B030D-6E8A-4147-A177-3AD203B41FA5}">
                      <a16:colId xmlns:a16="http://schemas.microsoft.com/office/drawing/2014/main" val="20000"/>
                    </a:ext>
                  </a:extLst>
                </a:gridCol>
              </a:tblGrid>
              <a:tr h="222077">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de-DE" sz="1600" b="0" i="0" u="none" strike="noStrike" cap="none" normalizeH="0" baseline="0" smtClean="0">
                          <a:ln>
                            <a:noFill/>
                          </a:ln>
                          <a:solidFill>
                            <a:schemeClr val="tx1"/>
                          </a:solidFill>
                          <a:effectLst/>
                          <a:latin typeface="Arial" charset="0"/>
                        </a:rPr>
                        <a:t>Fluegelschlagen</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22077">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de-DE" sz="1600" b="0" i="0" u="none" strike="noStrike" cap="none" normalizeH="0" baseline="0" dirty="0" err="1" smtClean="0">
                          <a:ln>
                            <a:noFill/>
                          </a:ln>
                          <a:solidFill>
                            <a:schemeClr val="tx1"/>
                          </a:solidFill>
                          <a:effectLst/>
                          <a:latin typeface="Arial" charset="0"/>
                        </a:rPr>
                        <a:t>frequenz</a:t>
                      </a:r>
                      <a:endParaRPr kumimoji="0" lang="de-DE" sz="16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00384">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de-DE" sz="1600" b="0" i="0" u="none" strike="noStrike" cap="none" normalizeH="0" baseline="0" dirty="0" smtClean="0">
                          <a:ln>
                            <a:noFill/>
                          </a:ln>
                          <a:solidFill>
                            <a:schemeClr val="tx1"/>
                          </a:solidFill>
                          <a:effectLst/>
                          <a:latin typeface="Arial" charset="0"/>
                        </a:rPr>
                        <a:t>fliegen()</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graphicFrame>
        <p:nvGraphicFramePr>
          <p:cNvPr id="51350" name="Group 150"/>
          <p:cNvGraphicFramePr>
            <a:graphicFrameLocks noGrp="1"/>
          </p:cNvGraphicFramePr>
          <p:nvPr/>
        </p:nvGraphicFramePr>
        <p:xfrm>
          <a:off x="5813425" y="3409950"/>
          <a:ext cx="1590675" cy="1000125"/>
        </p:xfrm>
        <a:graphic>
          <a:graphicData uri="http://schemas.openxmlformats.org/drawingml/2006/table">
            <a:tbl>
              <a:tblPr/>
              <a:tblGrid>
                <a:gridCol w="1590675">
                  <a:extLst>
                    <a:ext uri="{9D8B030D-6E8A-4147-A177-3AD203B41FA5}">
                      <a16:colId xmlns:a16="http://schemas.microsoft.com/office/drawing/2014/main" val="20000"/>
                    </a:ext>
                  </a:extLst>
                </a:gridCol>
              </a:tblGrid>
              <a:tr h="339725">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de-DE" sz="1600" b="0" i="0" u="none" strike="noStrike" cap="none" normalizeH="0" baseline="0" smtClean="0">
                          <a:ln>
                            <a:noFill/>
                          </a:ln>
                          <a:solidFill>
                            <a:schemeClr val="tx1"/>
                          </a:solidFill>
                          <a:effectLst/>
                          <a:latin typeface="Arial" charset="0"/>
                        </a:rPr>
                        <a:t>Gleiten</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de-DE" sz="2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79425">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de-DE" sz="1600" b="0" i="0" u="none" strike="noStrike" cap="none" normalizeH="0" baseline="0" smtClean="0">
                          <a:ln>
                            <a:noFill/>
                          </a:ln>
                          <a:solidFill>
                            <a:schemeClr val="tx1"/>
                          </a:solidFill>
                          <a:effectLst/>
                          <a:latin typeface="Arial" charset="0"/>
                        </a:rPr>
                        <a:t>fliegen()</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nodeType="afterEffect">
                                  <p:stCondLst>
                                    <p:cond delay="0"/>
                                  </p:stCondLst>
                                  <p:childTnLst>
                                    <p:set>
                                      <p:cBhvr>
                                        <p:cTn id="6" dur="1" fill="hold">
                                          <p:stCondLst>
                                            <p:cond delay="0"/>
                                          </p:stCondLst>
                                        </p:cTn>
                                        <p:tgtEl>
                                          <p:spTgt spid="51359"/>
                                        </p:tgtEl>
                                        <p:attrNameLst>
                                          <p:attrName>style.visibility</p:attrName>
                                        </p:attrNameLst>
                                      </p:cBhvr>
                                      <p:to>
                                        <p:strVal val="visible"/>
                                      </p:to>
                                    </p:set>
                                    <p:animEffect transition="in" filter="wipe(down)">
                                      <p:cBhvr>
                                        <p:cTn id="7" dur="500"/>
                                        <p:tgtEl>
                                          <p:spTgt spid="51359"/>
                                        </p:tgtEl>
                                      </p:cBhvr>
                                    </p:animEffect>
                                  </p:childTnLst>
                                </p:cTn>
                              </p:par>
                            </p:childTnLst>
                          </p:cTn>
                        </p:par>
                        <p:par>
                          <p:cTn id="8" fill="hold" nodeType="afterGroup">
                            <p:stCondLst>
                              <p:cond delay="500"/>
                            </p:stCondLst>
                            <p:childTnLst>
                              <p:par>
                                <p:cTn id="9" presetID="23" presetClass="entr" presetSubtype="16" fill="hold" nodeType="afterEffect">
                                  <p:stCondLst>
                                    <p:cond delay="0"/>
                                  </p:stCondLst>
                                  <p:childTnLst>
                                    <p:set>
                                      <p:cBhvr>
                                        <p:cTn id="10" dur="1" fill="hold">
                                          <p:stCondLst>
                                            <p:cond delay="0"/>
                                          </p:stCondLst>
                                        </p:cTn>
                                        <p:tgtEl>
                                          <p:spTgt spid="51348"/>
                                        </p:tgtEl>
                                        <p:attrNameLst>
                                          <p:attrName>style.visibility</p:attrName>
                                        </p:attrNameLst>
                                      </p:cBhvr>
                                      <p:to>
                                        <p:strVal val="visible"/>
                                      </p:to>
                                    </p:set>
                                    <p:anim calcmode="lin" valueType="num">
                                      <p:cBhvr>
                                        <p:cTn id="11" dur="500" fill="hold"/>
                                        <p:tgtEl>
                                          <p:spTgt spid="51348"/>
                                        </p:tgtEl>
                                        <p:attrNameLst>
                                          <p:attrName>ppt_w</p:attrName>
                                        </p:attrNameLst>
                                      </p:cBhvr>
                                      <p:tavLst>
                                        <p:tav tm="0">
                                          <p:val>
                                            <p:fltVal val="0"/>
                                          </p:val>
                                        </p:tav>
                                        <p:tav tm="100000">
                                          <p:val>
                                            <p:strVal val="#ppt_w"/>
                                          </p:val>
                                        </p:tav>
                                      </p:tavLst>
                                    </p:anim>
                                    <p:anim calcmode="lin" valueType="num">
                                      <p:cBhvr>
                                        <p:cTn id="12" dur="500" fill="hold"/>
                                        <p:tgtEl>
                                          <p:spTgt spid="51348"/>
                                        </p:tgtEl>
                                        <p:attrNameLst>
                                          <p:attrName>ppt_h</p:attrName>
                                        </p:attrNameLst>
                                      </p:cBhvr>
                                      <p:tavLst>
                                        <p:tav tm="0">
                                          <p:val>
                                            <p:fltVal val="0"/>
                                          </p:val>
                                        </p:tav>
                                        <p:tav tm="100000">
                                          <p:val>
                                            <p:strVal val="#ppt_h"/>
                                          </p:val>
                                        </p:tav>
                                      </p:tavLst>
                                    </p:anim>
                                  </p:childTnLst>
                                </p:cTn>
                              </p:par>
                            </p:childTnLst>
                          </p:cTn>
                        </p:par>
                        <p:par>
                          <p:cTn id="13" fill="hold" nodeType="afterGroup">
                            <p:stCondLst>
                              <p:cond delay="1000"/>
                            </p:stCondLst>
                            <p:childTnLst>
                              <p:par>
                                <p:cTn id="14" presetID="22" presetClass="entr" presetSubtype="4" fill="hold" nodeType="afterEffect">
                                  <p:stCondLst>
                                    <p:cond delay="0"/>
                                  </p:stCondLst>
                                  <p:childTnLst>
                                    <p:set>
                                      <p:cBhvr>
                                        <p:cTn id="15" dur="1" fill="hold">
                                          <p:stCondLst>
                                            <p:cond delay="0"/>
                                          </p:stCondLst>
                                        </p:cTn>
                                        <p:tgtEl>
                                          <p:spTgt spid="51357"/>
                                        </p:tgtEl>
                                        <p:attrNameLst>
                                          <p:attrName>style.visibility</p:attrName>
                                        </p:attrNameLst>
                                      </p:cBhvr>
                                      <p:to>
                                        <p:strVal val="visible"/>
                                      </p:to>
                                    </p:set>
                                    <p:animEffect transition="in" filter="wipe(down)">
                                      <p:cBhvr>
                                        <p:cTn id="16" dur="500"/>
                                        <p:tgtEl>
                                          <p:spTgt spid="51357"/>
                                        </p:tgtEl>
                                      </p:cBhvr>
                                    </p:animEffect>
                                  </p:childTnLst>
                                </p:cTn>
                              </p:par>
                            </p:childTnLst>
                          </p:cTn>
                        </p:par>
                        <p:par>
                          <p:cTn id="17" fill="hold" nodeType="afterGroup">
                            <p:stCondLst>
                              <p:cond delay="1500"/>
                            </p:stCondLst>
                            <p:childTnLst>
                              <p:par>
                                <p:cTn id="18" presetID="23" presetClass="entr" presetSubtype="16" fill="hold" nodeType="afterEffect">
                                  <p:stCondLst>
                                    <p:cond delay="0"/>
                                  </p:stCondLst>
                                  <p:childTnLst>
                                    <p:set>
                                      <p:cBhvr>
                                        <p:cTn id="19" dur="1" fill="hold">
                                          <p:stCondLst>
                                            <p:cond delay="0"/>
                                          </p:stCondLst>
                                        </p:cTn>
                                        <p:tgtEl>
                                          <p:spTgt spid="51349"/>
                                        </p:tgtEl>
                                        <p:attrNameLst>
                                          <p:attrName>style.visibility</p:attrName>
                                        </p:attrNameLst>
                                      </p:cBhvr>
                                      <p:to>
                                        <p:strVal val="visible"/>
                                      </p:to>
                                    </p:set>
                                    <p:anim calcmode="lin" valueType="num">
                                      <p:cBhvr>
                                        <p:cTn id="20" dur="500" fill="hold"/>
                                        <p:tgtEl>
                                          <p:spTgt spid="51349"/>
                                        </p:tgtEl>
                                        <p:attrNameLst>
                                          <p:attrName>ppt_w</p:attrName>
                                        </p:attrNameLst>
                                      </p:cBhvr>
                                      <p:tavLst>
                                        <p:tav tm="0">
                                          <p:val>
                                            <p:fltVal val="0"/>
                                          </p:val>
                                        </p:tav>
                                        <p:tav tm="100000">
                                          <p:val>
                                            <p:strVal val="#ppt_w"/>
                                          </p:val>
                                        </p:tav>
                                      </p:tavLst>
                                    </p:anim>
                                    <p:anim calcmode="lin" valueType="num">
                                      <p:cBhvr>
                                        <p:cTn id="21" dur="500" fill="hold"/>
                                        <p:tgtEl>
                                          <p:spTgt spid="51349"/>
                                        </p:tgtEl>
                                        <p:attrNameLst>
                                          <p:attrName>ppt_h</p:attrName>
                                        </p:attrNameLst>
                                      </p:cBhvr>
                                      <p:tavLst>
                                        <p:tav tm="0">
                                          <p:val>
                                            <p:fltVal val="0"/>
                                          </p:val>
                                        </p:tav>
                                        <p:tav tm="100000">
                                          <p:val>
                                            <p:strVal val="#ppt_h"/>
                                          </p:val>
                                        </p:tav>
                                      </p:tavLst>
                                    </p:anim>
                                  </p:childTnLst>
                                </p:cTn>
                              </p:par>
                            </p:childTnLst>
                          </p:cTn>
                        </p:par>
                        <p:par>
                          <p:cTn id="22" fill="hold" nodeType="afterGroup">
                            <p:stCondLst>
                              <p:cond delay="2000"/>
                            </p:stCondLst>
                            <p:childTnLst>
                              <p:par>
                                <p:cTn id="23" presetID="22" presetClass="entr" presetSubtype="4" fill="hold" nodeType="afterEffect">
                                  <p:stCondLst>
                                    <p:cond delay="0"/>
                                  </p:stCondLst>
                                  <p:childTnLst>
                                    <p:set>
                                      <p:cBhvr>
                                        <p:cTn id="24" dur="1" fill="hold">
                                          <p:stCondLst>
                                            <p:cond delay="0"/>
                                          </p:stCondLst>
                                        </p:cTn>
                                        <p:tgtEl>
                                          <p:spTgt spid="51358"/>
                                        </p:tgtEl>
                                        <p:attrNameLst>
                                          <p:attrName>style.visibility</p:attrName>
                                        </p:attrNameLst>
                                      </p:cBhvr>
                                      <p:to>
                                        <p:strVal val="visible"/>
                                      </p:to>
                                    </p:set>
                                    <p:animEffect transition="in" filter="wipe(down)">
                                      <p:cBhvr>
                                        <p:cTn id="25" dur="500"/>
                                        <p:tgtEl>
                                          <p:spTgt spid="51358"/>
                                        </p:tgtEl>
                                      </p:cBhvr>
                                    </p:animEffect>
                                  </p:childTnLst>
                                </p:cTn>
                              </p:par>
                            </p:childTnLst>
                          </p:cTn>
                        </p:par>
                        <p:par>
                          <p:cTn id="26" fill="hold" nodeType="afterGroup">
                            <p:stCondLst>
                              <p:cond delay="2500"/>
                            </p:stCondLst>
                            <p:childTnLst>
                              <p:par>
                                <p:cTn id="27" presetID="23" presetClass="entr" presetSubtype="16" fill="hold" nodeType="afterEffect">
                                  <p:stCondLst>
                                    <p:cond delay="0"/>
                                  </p:stCondLst>
                                  <p:childTnLst>
                                    <p:set>
                                      <p:cBhvr>
                                        <p:cTn id="28" dur="1" fill="hold">
                                          <p:stCondLst>
                                            <p:cond delay="0"/>
                                          </p:stCondLst>
                                        </p:cTn>
                                        <p:tgtEl>
                                          <p:spTgt spid="51350"/>
                                        </p:tgtEl>
                                        <p:attrNameLst>
                                          <p:attrName>style.visibility</p:attrName>
                                        </p:attrNameLst>
                                      </p:cBhvr>
                                      <p:to>
                                        <p:strVal val="visible"/>
                                      </p:to>
                                    </p:set>
                                    <p:anim calcmode="lin" valueType="num">
                                      <p:cBhvr>
                                        <p:cTn id="29" dur="500" fill="hold"/>
                                        <p:tgtEl>
                                          <p:spTgt spid="51350"/>
                                        </p:tgtEl>
                                        <p:attrNameLst>
                                          <p:attrName>ppt_w</p:attrName>
                                        </p:attrNameLst>
                                      </p:cBhvr>
                                      <p:tavLst>
                                        <p:tav tm="0">
                                          <p:val>
                                            <p:fltVal val="0"/>
                                          </p:val>
                                        </p:tav>
                                        <p:tav tm="100000">
                                          <p:val>
                                            <p:strVal val="#ppt_w"/>
                                          </p:val>
                                        </p:tav>
                                      </p:tavLst>
                                    </p:anim>
                                    <p:anim calcmode="lin" valueType="num">
                                      <p:cBhvr>
                                        <p:cTn id="30" dur="500" fill="hold"/>
                                        <p:tgtEl>
                                          <p:spTgt spid="51350"/>
                                        </p:tgtEl>
                                        <p:attrNameLst>
                                          <p:attrName>ppt_h</p:attrName>
                                        </p:attrNameLst>
                                      </p:cBhvr>
                                      <p:tavLst>
                                        <p:tav tm="0">
                                          <p:val>
                                            <p:fltVal val="0"/>
                                          </p:val>
                                        </p:tav>
                                        <p:tav tm="100000">
                                          <p:val>
                                            <p:strVal val="#ppt_h"/>
                                          </p:val>
                                        </p:tav>
                                      </p:tavLst>
                                    </p:anim>
                                  </p:childTnLst>
                                </p:cTn>
                              </p:par>
                            </p:childTnLst>
                          </p:cTn>
                        </p:par>
                        <p:par>
                          <p:cTn id="31" fill="hold" nodeType="afterGroup">
                            <p:stCondLst>
                              <p:cond delay="3000"/>
                            </p:stCondLst>
                            <p:childTnLst>
                              <p:par>
                                <p:cTn id="32" presetID="1" presetClass="entr" presetSubtype="0" fill="hold" grpId="0" nodeType="afterEffect">
                                  <p:stCondLst>
                                    <p:cond delay="0"/>
                                  </p:stCondLst>
                                  <p:childTnLst>
                                    <p:set>
                                      <p:cBhvr>
                                        <p:cTn id="33" dur="1" fill="hold">
                                          <p:stCondLst>
                                            <p:cond delay="499"/>
                                          </p:stCondLst>
                                        </p:cTn>
                                        <p:tgtEl>
                                          <p:spTgt spid="51307"/>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23" presetClass="entr" presetSubtype="32" fill="hold" nodeType="clickEffect">
                                  <p:stCondLst>
                                    <p:cond delay="0"/>
                                  </p:stCondLst>
                                  <p:childTnLst>
                                    <p:set>
                                      <p:cBhvr>
                                        <p:cTn id="37" dur="1" fill="hold">
                                          <p:stCondLst>
                                            <p:cond delay="0"/>
                                          </p:stCondLst>
                                        </p:cTn>
                                        <p:tgtEl>
                                          <p:spTgt spid="51351"/>
                                        </p:tgtEl>
                                        <p:attrNameLst>
                                          <p:attrName>style.visibility</p:attrName>
                                        </p:attrNameLst>
                                      </p:cBhvr>
                                      <p:to>
                                        <p:strVal val="visible"/>
                                      </p:to>
                                    </p:set>
                                    <p:anim calcmode="lin" valueType="num">
                                      <p:cBhvr>
                                        <p:cTn id="38" dur="500" fill="hold"/>
                                        <p:tgtEl>
                                          <p:spTgt spid="51351"/>
                                        </p:tgtEl>
                                        <p:attrNameLst>
                                          <p:attrName>ppt_w</p:attrName>
                                        </p:attrNameLst>
                                      </p:cBhvr>
                                      <p:tavLst>
                                        <p:tav tm="0">
                                          <p:val>
                                            <p:strVal val="4*#ppt_w"/>
                                          </p:val>
                                        </p:tav>
                                        <p:tav tm="100000">
                                          <p:val>
                                            <p:strVal val="#ppt_w"/>
                                          </p:val>
                                        </p:tav>
                                      </p:tavLst>
                                    </p:anim>
                                    <p:anim calcmode="lin" valueType="num">
                                      <p:cBhvr>
                                        <p:cTn id="39" dur="500" fill="hold"/>
                                        <p:tgtEl>
                                          <p:spTgt spid="51351"/>
                                        </p:tgtEl>
                                        <p:attrNameLst>
                                          <p:attrName>ppt_h</p:attrName>
                                        </p:attrNameLst>
                                      </p:cBhvr>
                                      <p:tavLst>
                                        <p:tav tm="0">
                                          <p:val>
                                            <p:strVal val="4*#ppt_h"/>
                                          </p:val>
                                        </p:tav>
                                        <p:tav tm="100000">
                                          <p:val>
                                            <p:strVal val="#ppt_h"/>
                                          </p:val>
                                        </p:tav>
                                      </p:tavLst>
                                    </p:anim>
                                  </p:childTnLst>
                                </p:cTn>
                              </p:par>
                            </p:childTnLst>
                          </p:cTn>
                        </p:par>
                        <p:par>
                          <p:cTn id="40" fill="hold" nodeType="afterGroup">
                            <p:stCondLst>
                              <p:cond delay="500"/>
                            </p:stCondLst>
                            <p:childTnLst>
                              <p:par>
                                <p:cTn id="41" presetID="22" presetClass="entr" presetSubtype="8" fill="hold" nodeType="afterEffect">
                                  <p:stCondLst>
                                    <p:cond delay="0"/>
                                  </p:stCondLst>
                                  <p:childTnLst>
                                    <p:set>
                                      <p:cBhvr>
                                        <p:cTn id="42" dur="1" fill="hold">
                                          <p:stCondLst>
                                            <p:cond delay="0"/>
                                          </p:stCondLst>
                                        </p:cTn>
                                        <p:tgtEl>
                                          <p:spTgt spid="51345"/>
                                        </p:tgtEl>
                                        <p:attrNameLst>
                                          <p:attrName>style.visibility</p:attrName>
                                        </p:attrNameLst>
                                      </p:cBhvr>
                                      <p:to>
                                        <p:strVal val="visible"/>
                                      </p:to>
                                    </p:set>
                                    <p:animEffect transition="in" filter="wipe(left)">
                                      <p:cBhvr>
                                        <p:cTn id="43" dur="500"/>
                                        <p:tgtEl>
                                          <p:spTgt spid="51345"/>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3" presetClass="entr" presetSubtype="16" fill="hold" grpId="0" nodeType="clickEffect">
                                  <p:stCondLst>
                                    <p:cond delay="0"/>
                                  </p:stCondLst>
                                  <p:childTnLst>
                                    <p:set>
                                      <p:cBhvr>
                                        <p:cTn id="47" dur="1" fill="hold">
                                          <p:stCondLst>
                                            <p:cond delay="0"/>
                                          </p:stCondLst>
                                        </p:cTn>
                                        <p:tgtEl>
                                          <p:spTgt spid="51322"/>
                                        </p:tgtEl>
                                        <p:attrNameLst>
                                          <p:attrName>style.visibility</p:attrName>
                                        </p:attrNameLst>
                                      </p:cBhvr>
                                      <p:to>
                                        <p:strVal val="visible"/>
                                      </p:to>
                                    </p:set>
                                    <p:anim calcmode="lin" valueType="num">
                                      <p:cBhvr>
                                        <p:cTn id="48" dur="500" fill="hold"/>
                                        <p:tgtEl>
                                          <p:spTgt spid="51322"/>
                                        </p:tgtEl>
                                        <p:attrNameLst>
                                          <p:attrName>ppt_w</p:attrName>
                                        </p:attrNameLst>
                                      </p:cBhvr>
                                      <p:tavLst>
                                        <p:tav tm="0">
                                          <p:val>
                                            <p:fltVal val="0"/>
                                          </p:val>
                                        </p:tav>
                                        <p:tav tm="100000">
                                          <p:val>
                                            <p:strVal val="#ppt_w"/>
                                          </p:val>
                                        </p:tav>
                                      </p:tavLst>
                                    </p:anim>
                                    <p:anim calcmode="lin" valueType="num">
                                      <p:cBhvr>
                                        <p:cTn id="49" dur="500" fill="hold"/>
                                        <p:tgtEl>
                                          <p:spTgt spid="51322"/>
                                        </p:tgtEl>
                                        <p:attrNameLst>
                                          <p:attrName>ppt_h</p:attrName>
                                        </p:attrNameLst>
                                      </p:cBhvr>
                                      <p:tavLst>
                                        <p:tav tm="0">
                                          <p:val>
                                            <p:fltVal val="0"/>
                                          </p:val>
                                        </p:tav>
                                        <p:tav tm="100000">
                                          <p:val>
                                            <p:strVal val="#ppt_h"/>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23" presetClass="entr" presetSubtype="16" fill="hold" grpId="0" nodeType="clickEffect">
                                  <p:stCondLst>
                                    <p:cond delay="0"/>
                                  </p:stCondLst>
                                  <p:childTnLst>
                                    <p:set>
                                      <p:cBhvr>
                                        <p:cTn id="53" dur="1" fill="hold">
                                          <p:stCondLst>
                                            <p:cond delay="0"/>
                                          </p:stCondLst>
                                        </p:cTn>
                                        <p:tgtEl>
                                          <p:spTgt spid="51323"/>
                                        </p:tgtEl>
                                        <p:attrNameLst>
                                          <p:attrName>style.visibility</p:attrName>
                                        </p:attrNameLst>
                                      </p:cBhvr>
                                      <p:to>
                                        <p:strVal val="visible"/>
                                      </p:to>
                                    </p:set>
                                    <p:anim calcmode="lin" valueType="num">
                                      <p:cBhvr>
                                        <p:cTn id="54" dur="500" fill="hold"/>
                                        <p:tgtEl>
                                          <p:spTgt spid="51323"/>
                                        </p:tgtEl>
                                        <p:attrNameLst>
                                          <p:attrName>ppt_w</p:attrName>
                                        </p:attrNameLst>
                                      </p:cBhvr>
                                      <p:tavLst>
                                        <p:tav tm="0">
                                          <p:val>
                                            <p:fltVal val="0"/>
                                          </p:val>
                                        </p:tav>
                                        <p:tav tm="100000">
                                          <p:val>
                                            <p:strVal val="#ppt_w"/>
                                          </p:val>
                                        </p:tav>
                                      </p:tavLst>
                                    </p:anim>
                                    <p:anim calcmode="lin" valueType="num">
                                      <p:cBhvr>
                                        <p:cTn id="55" dur="500" fill="hold"/>
                                        <p:tgtEl>
                                          <p:spTgt spid="5132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7" grpId="0" animBg="1" autoUpdateAnimBg="0"/>
      <p:bldP spid="51322" grpId="0" animBg="1" autoUpdateAnimBg="0"/>
      <p:bldP spid="51323"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body" idx="1"/>
          </p:nvPr>
        </p:nvSpPr>
        <p:spPr>
          <a:xfrm>
            <a:off x="0" y="238125"/>
            <a:ext cx="9144000" cy="695325"/>
          </a:xfrm>
        </p:spPr>
        <p:txBody>
          <a:bodyPr/>
          <a:lstStyle/>
          <a:p>
            <a:pPr marL="0" indent="0" algn="ctr">
              <a:lnSpc>
                <a:spcPct val="80000"/>
              </a:lnSpc>
            </a:pPr>
            <a:r>
              <a:rPr lang="de-DE" sz="3200" b="1" dirty="0" smtClean="0">
                <a:solidFill>
                  <a:schemeClr val="hlink"/>
                </a:solidFill>
              </a:rPr>
              <a:t>E</a:t>
            </a:r>
            <a:r>
              <a:rPr lang="de-DE" sz="3200" b="1" dirty="0" smtClean="0">
                <a:solidFill>
                  <a:schemeClr val="tx2"/>
                </a:solidFill>
              </a:rPr>
              <a:t>s </a:t>
            </a:r>
            <a:r>
              <a:rPr lang="de-DE" sz="3200" b="1" dirty="0" smtClean="0">
                <a:solidFill>
                  <a:schemeClr val="hlink"/>
                </a:solidFill>
              </a:rPr>
              <a:t>g</a:t>
            </a:r>
            <a:r>
              <a:rPr lang="de-DE" sz="3200" b="1" dirty="0" smtClean="0">
                <a:solidFill>
                  <a:schemeClr val="tx2"/>
                </a:solidFill>
              </a:rPr>
              <a:t>ibt </a:t>
            </a:r>
            <a:r>
              <a:rPr lang="de-DE" sz="3200" b="1" dirty="0" smtClean="0">
                <a:solidFill>
                  <a:schemeClr val="hlink"/>
                </a:solidFill>
              </a:rPr>
              <a:t>k</a:t>
            </a:r>
            <a:r>
              <a:rPr lang="de-DE" sz="3200" b="1" dirty="0" smtClean="0">
                <a:solidFill>
                  <a:schemeClr val="tx2"/>
                </a:solidFill>
              </a:rPr>
              <a:t>eine </a:t>
            </a:r>
            <a:r>
              <a:rPr lang="de-DE" sz="3200" b="1" dirty="0" smtClean="0">
                <a:solidFill>
                  <a:schemeClr val="hlink"/>
                </a:solidFill>
              </a:rPr>
              <a:t>d</a:t>
            </a:r>
            <a:r>
              <a:rPr lang="de-DE" sz="3200" b="1" dirty="0" smtClean="0">
                <a:solidFill>
                  <a:schemeClr val="tx2"/>
                </a:solidFill>
              </a:rPr>
              <a:t>ummen </a:t>
            </a:r>
            <a:r>
              <a:rPr lang="de-DE" sz="3200" b="1" dirty="0" smtClean="0">
                <a:solidFill>
                  <a:schemeClr val="hlink"/>
                </a:solidFill>
              </a:rPr>
              <a:t>F</a:t>
            </a:r>
            <a:r>
              <a:rPr lang="de-DE" sz="3200" b="1" dirty="0" smtClean="0">
                <a:solidFill>
                  <a:schemeClr val="tx2"/>
                </a:solidFill>
              </a:rPr>
              <a:t>ragen!</a:t>
            </a:r>
          </a:p>
        </p:txBody>
      </p:sp>
      <p:pic>
        <p:nvPicPr>
          <p:cNvPr id="54278" name="Picture 6" descr="j039102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7475" y="4633913"/>
            <a:ext cx="930275"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9" name="Text Box 7"/>
          <p:cNvSpPr txBox="1">
            <a:spLocks noChangeArrowheads="1"/>
          </p:cNvSpPr>
          <p:nvPr/>
        </p:nvSpPr>
        <p:spPr bwMode="auto">
          <a:xfrm>
            <a:off x="1122363" y="4725988"/>
            <a:ext cx="8021637"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algn="l">
              <a:spcBef>
                <a:spcPct val="50000"/>
              </a:spcBef>
            </a:pPr>
            <a:r>
              <a:rPr lang="de-DE" b="1">
                <a:solidFill>
                  <a:schemeClr val="hlink"/>
                </a:solidFill>
              </a:rPr>
              <a:t>A</a:t>
            </a:r>
            <a:r>
              <a:rPr lang="de-DE" b="1">
                <a:solidFill>
                  <a:schemeClr val="tx2"/>
                </a:solidFill>
              </a:rPr>
              <a:t>ufgabe:</a:t>
            </a:r>
          </a:p>
          <a:p>
            <a:pPr algn="l">
              <a:spcBef>
                <a:spcPct val="50000"/>
              </a:spcBef>
              <a:buFontTx/>
              <a:buAutoNum type="arabicPeriod"/>
            </a:pPr>
            <a:r>
              <a:rPr lang="de-DE" sz="2000"/>
              <a:t>Entwerfen Sie das Quakverhalten als Klassendiagramm.</a:t>
            </a:r>
          </a:p>
        </p:txBody>
      </p:sp>
      <p:sp>
        <p:nvSpPr>
          <p:cNvPr id="54286" name="Text Box 14"/>
          <p:cNvSpPr txBox="1">
            <a:spLocks noChangeArrowheads="1"/>
          </p:cNvSpPr>
          <p:nvPr/>
        </p:nvSpPr>
        <p:spPr bwMode="auto">
          <a:xfrm>
            <a:off x="174625" y="960438"/>
            <a:ext cx="8777288"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533400" indent="-533400">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algn="l">
              <a:spcBef>
                <a:spcPct val="50000"/>
              </a:spcBef>
            </a:pPr>
            <a:r>
              <a:rPr lang="de-DE" sz="2000" b="1" dirty="0">
                <a:latin typeface="Times New Roman" panose="02020603050405020304" pitchFamily="18" charset="0"/>
              </a:rPr>
              <a:t>Q:</a:t>
            </a:r>
            <a:r>
              <a:rPr lang="de-DE" sz="2000" dirty="0">
                <a:latin typeface="Times New Roman" panose="02020603050405020304" pitchFamily="18" charset="0"/>
              </a:rPr>
              <a:t> 	</a:t>
            </a:r>
            <a:r>
              <a:rPr lang="de-DE" sz="2000" dirty="0"/>
              <a:t>Sollte man Ente </a:t>
            </a:r>
            <a:r>
              <a:rPr lang="de-DE" sz="1800" dirty="0"/>
              <a:t>nicht </a:t>
            </a:r>
            <a:r>
              <a:rPr lang="de-DE" sz="2000" dirty="0"/>
              <a:t>auch als Interface implementieren?</a:t>
            </a:r>
          </a:p>
        </p:txBody>
      </p:sp>
      <p:sp>
        <p:nvSpPr>
          <p:cNvPr id="54287" name="Text Box 15"/>
          <p:cNvSpPr txBox="1">
            <a:spLocks noChangeArrowheads="1"/>
          </p:cNvSpPr>
          <p:nvPr/>
        </p:nvSpPr>
        <p:spPr bwMode="auto">
          <a:xfrm>
            <a:off x="174625" y="2119313"/>
            <a:ext cx="8777288" cy="1017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533400" indent="-533400">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algn="l">
              <a:spcBef>
                <a:spcPct val="50000"/>
              </a:spcBef>
            </a:pPr>
            <a:r>
              <a:rPr lang="de-DE" sz="2000" dirty="0">
                <a:latin typeface="Times New Roman" panose="02020603050405020304" pitchFamily="18" charset="0"/>
              </a:rPr>
              <a:t>Q: 	</a:t>
            </a:r>
            <a:r>
              <a:rPr lang="de-DE" sz="2000" dirty="0"/>
              <a:t>Irgendwie ist das merkwürdig Klassen zu haben die nur Verhalten repräsentieren. Sollte eine Klasse nicht Zustand und Verhalten zusammen fassen und Dinge repräsentieren?</a:t>
            </a:r>
          </a:p>
        </p:txBody>
      </p:sp>
      <p:sp>
        <p:nvSpPr>
          <p:cNvPr id="54288" name="Text Box 16"/>
          <p:cNvSpPr txBox="1">
            <a:spLocks noChangeArrowheads="1"/>
          </p:cNvSpPr>
          <p:nvPr/>
        </p:nvSpPr>
        <p:spPr bwMode="auto">
          <a:xfrm>
            <a:off x="174625" y="1387475"/>
            <a:ext cx="8777288" cy="7100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533400" indent="-533400">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algn="l">
              <a:spcBef>
                <a:spcPct val="50000"/>
              </a:spcBef>
            </a:pPr>
            <a:r>
              <a:rPr lang="de-DE" sz="2000" dirty="0">
                <a:latin typeface="Times New Roman" panose="02020603050405020304" pitchFamily="18" charset="0"/>
              </a:rPr>
              <a:t>A: 	</a:t>
            </a:r>
            <a:r>
              <a:rPr lang="de-DE" sz="2000" dirty="0"/>
              <a:t>Nicht in diesem Fall. Hier profitieren wir davon, dass es konkrete Implementationen gibt, die für alle abgeleiteten Klassen gleich sind.</a:t>
            </a:r>
          </a:p>
        </p:txBody>
      </p:sp>
      <p:sp>
        <p:nvSpPr>
          <p:cNvPr id="54289" name="Text Box 17"/>
          <p:cNvSpPr txBox="1">
            <a:spLocks noChangeArrowheads="1"/>
          </p:cNvSpPr>
          <p:nvPr/>
        </p:nvSpPr>
        <p:spPr bwMode="auto">
          <a:xfrm>
            <a:off x="174625" y="3157538"/>
            <a:ext cx="8731250" cy="7100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533400" indent="-533400">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algn="l">
              <a:spcBef>
                <a:spcPct val="50000"/>
              </a:spcBef>
            </a:pPr>
            <a:r>
              <a:rPr lang="de-DE" sz="2000" dirty="0">
                <a:latin typeface="Times New Roman" panose="02020603050405020304" pitchFamily="18" charset="0"/>
              </a:rPr>
              <a:t>A: 	</a:t>
            </a:r>
            <a:r>
              <a:rPr lang="de-DE" sz="2000" dirty="0"/>
              <a:t>Das ist richtig. In diesem Fall ist das Ding ein Verhalten. Das kann aber auch Eigenschaften haben, z.B. Flügelschläge pro Minute, Höhe, etc.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4286"/>
                                        </p:tgtEl>
                                        <p:attrNameLst>
                                          <p:attrName>style.visibility</p:attrName>
                                        </p:attrNameLst>
                                      </p:cBhvr>
                                      <p:to>
                                        <p:strVal val="visible"/>
                                      </p:to>
                                    </p:set>
                                    <p:animEffect transition="in" filter="wipe(up)">
                                      <p:cBhvr>
                                        <p:cTn id="7" dur="500"/>
                                        <p:tgtEl>
                                          <p:spTgt spid="542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4288"/>
                                        </p:tgtEl>
                                        <p:attrNameLst>
                                          <p:attrName>style.visibility</p:attrName>
                                        </p:attrNameLst>
                                      </p:cBhvr>
                                      <p:to>
                                        <p:strVal val="visible"/>
                                      </p:to>
                                    </p:set>
                                    <p:animEffect transition="in" filter="wipe(up)">
                                      <p:cBhvr>
                                        <p:cTn id="12" dur="500"/>
                                        <p:tgtEl>
                                          <p:spTgt spid="5428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4287"/>
                                        </p:tgtEl>
                                        <p:attrNameLst>
                                          <p:attrName>style.visibility</p:attrName>
                                        </p:attrNameLst>
                                      </p:cBhvr>
                                      <p:to>
                                        <p:strVal val="visible"/>
                                      </p:to>
                                    </p:set>
                                    <p:animEffect transition="in" filter="wipe(up)">
                                      <p:cBhvr>
                                        <p:cTn id="17" dur="500"/>
                                        <p:tgtEl>
                                          <p:spTgt spid="5428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4289"/>
                                        </p:tgtEl>
                                        <p:attrNameLst>
                                          <p:attrName>style.visibility</p:attrName>
                                        </p:attrNameLst>
                                      </p:cBhvr>
                                      <p:to>
                                        <p:strVal val="visible"/>
                                      </p:to>
                                    </p:set>
                                    <p:animEffect transition="in" filter="wipe(up)">
                                      <p:cBhvr>
                                        <p:cTn id="22" dur="500"/>
                                        <p:tgtEl>
                                          <p:spTgt spid="5428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4278"/>
                                        </p:tgtEl>
                                        <p:attrNameLst>
                                          <p:attrName>style.visibility</p:attrName>
                                        </p:attrNameLst>
                                      </p:cBhvr>
                                      <p:to>
                                        <p:strVal val="visible"/>
                                      </p:to>
                                    </p:set>
                                  </p:childTnLst>
                                </p:cTn>
                              </p:par>
                            </p:childTnLst>
                          </p:cTn>
                        </p:par>
                        <p:par>
                          <p:cTn id="27" fill="hold" nodeType="afterGroup">
                            <p:stCondLst>
                              <p:cond delay="0"/>
                            </p:stCondLst>
                            <p:childTnLst>
                              <p:par>
                                <p:cTn id="28" presetID="22" presetClass="entr" presetSubtype="1" fill="hold" grpId="0" nodeType="afterEffect">
                                  <p:stCondLst>
                                    <p:cond delay="0"/>
                                  </p:stCondLst>
                                  <p:childTnLst>
                                    <p:set>
                                      <p:cBhvr>
                                        <p:cTn id="29" dur="1" fill="hold">
                                          <p:stCondLst>
                                            <p:cond delay="0"/>
                                          </p:stCondLst>
                                        </p:cTn>
                                        <p:tgtEl>
                                          <p:spTgt spid="54279">
                                            <p:txEl>
                                              <p:pRg st="0" end="0"/>
                                            </p:txEl>
                                          </p:spTgt>
                                        </p:tgtEl>
                                        <p:attrNameLst>
                                          <p:attrName>style.visibility</p:attrName>
                                        </p:attrNameLst>
                                      </p:cBhvr>
                                      <p:to>
                                        <p:strVal val="visible"/>
                                      </p:to>
                                    </p:set>
                                    <p:animEffect transition="in" filter="wipe(up)">
                                      <p:cBhvr>
                                        <p:cTn id="30" dur="500"/>
                                        <p:tgtEl>
                                          <p:spTgt spid="54279">
                                            <p:txEl>
                                              <p:pRg st="0" end="0"/>
                                            </p:txEl>
                                          </p:spTgt>
                                        </p:tgtEl>
                                      </p:cBhvr>
                                    </p:animEffect>
                                  </p:childTnLst>
                                </p:cTn>
                              </p:par>
                            </p:childTnLst>
                          </p:cTn>
                        </p:par>
                        <p:par>
                          <p:cTn id="31" fill="hold" nodeType="afterGroup">
                            <p:stCondLst>
                              <p:cond delay="500"/>
                            </p:stCondLst>
                            <p:childTnLst>
                              <p:par>
                                <p:cTn id="32" presetID="22" presetClass="entr" presetSubtype="1" fill="hold" grpId="0" nodeType="afterEffect">
                                  <p:stCondLst>
                                    <p:cond delay="0"/>
                                  </p:stCondLst>
                                  <p:childTnLst>
                                    <p:set>
                                      <p:cBhvr>
                                        <p:cTn id="33" dur="1" fill="hold">
                                          <p:stCondLst>
                                            <p:cond delay="0"/>
                                          </p:stCondLst>
                                        </p:cTn>
                                        <p:tgtEl>
                                          <p:spTgt spid="54279">
                                            <p:txEl>
                                              <p:pRg st="1" end="1"/>
                                            </p:txEl>
                                          </p:spTgt>
                                        </p:tgtEl>
                                        <p:attrNameLst>
                                          <p:attrName>style.visibility</p:attrName>
                                        </p:attrNameLst>
                                      </p:cBhvr>
                                      <p:to>
                                        <p:strVal val="visible"/>
                                      </p:to>
                                    </p:set>
                                    <p:animEffect transition="in" filter="wipe(up)">
                                      <p:cBhvr>
                                        <p:cTn id="34" dur="500"/>
                                        <p:tgtEl>
                                          <p:spTgt spid="5427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9" grpId="0" build="p"/>
      <p:bldP spid="54286" grpId="0"/>
      <p:bldP spid="54287" grpId="0"/>
      <p:bldP spid="54288" grpId="0"/>
      <p:bldP spid="5428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6" name="Group 149"/>
          <p:cNvGrpSpPr>
            <a:grpSpLocks/>
          </p:cNvGrpSpPr>
          <p:nvPr/>
        </p:nvGrpSpPr>
        <p:grpSpPr bwMode="auto">
          <a:xfrm rot="20463895" flipH="1">
            <a:off x="5137150" y="2225675"/>
            <a:ext cx="2074863" cy="896938"/>
            <a:chOff x="3110" y="1209"/>
            <a:chExt cx="1307" cy="565"/>
          </a:xfrm>
        </p:grpSpPr>
        <p:sp>
          <p:nvSpPr>
            <p:cNvPr id="16514" name="AutoShape 150"/>
            <p:cNvSpPr>
              <a:spLocks noChangeArrowheads="1"/>
            </p:cNvSpPr>
            <p:nvPr/>
          </p:nvSpPr>
          <p:spPr bwMode="auto">
            <a:xfrm rot="18807610" flipH="1">
              <a:off x="3679" y="1036"/>
              <a:ext cx="169" cy="1307"/>
            </a:xfrm>
            <a:prstGeom prst="upArrow">
              <a:avLst>
                <a:gd name="adj1" fmla="val 0"/>
                <a:gd name="adj2" fmla="val 107449"/>
              </a:avLst>
            </a:prstGeom>
            <a:solidFill>
              <a:schemeClr val="accent1"/>
            </a:solidFill>
            <a:ln w="19050">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16515" name="AutoShape 151"/>
            <p:cNvSpPr>
              <a:spLocks noChangeArrowheads="1"/>
            </p:cNvSpPr>
            <p:nvPr/>
          </p:nvSpPr>
          <p:spPr bwMode="auto">
            <a:xfrm rot="-2566052">
              <a:off x="3235" y="1209"/>
              <a:ext cx="238" cy="191"/>
            </a:xfrm>
            <a:prstGeom prst="triangle">
              <a:avLst>
                <a:gd name="adj" fmla="val 50000"/>
              </a:avLst>
            </a:prstGeom>
            <a:solidFill>
              <a:schemeClr val="bg1"/>
            </a:solidFill>
            <a:ln w="19050" algn="ctr">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de-DE"/>
            </a:p>
          </p:txBody>
        </p:sp>
      </p:grpSp>
      <p:grpSp>
        <p:nvGrpSpPr>
          <p:cNvPr id="16388" name="Group 155"/>
          <p:cNvGrpSpPr>
            <a:grpSpLocks/>
          </p:cNvGrpSpPr>
          <p:nvPr/>
        </p:nvGrpSpPr>
        <p:grpSpPr bwMode="auto">
          <a:xfrm rot="1367046">
            <a:off x="7773988" y="2263775"/>
            <a:ext cx="2074862" cy="896938"/>
            <a:chOff x="3110" y="1209"/>
            <a:chExt cx="1307" cy="565"/>
          </a:xfrm>
        </p:grpSpPr>
        <p:sp>
          <p:nvSpPr>
            <p:cNvPr id="16510" name="AutoShape 156"/>
            <p:cNvSpPr>
              <a:spLocks noChangeArrowheads="1"/>
            </p:cNvSpPr>
            <p:nvPr/>
          </p:nvSpPr>
          <p:spPr bwMode="auto">
            <a:xfrm rot="18807610" flipH="1">
              <a:off x="3679" y="1036"/>
              <a:ext cx="169" cy="1307"/>
            </a:xfrm>
            <a:prstGeom prst="upArrow">
              <a:avLst>
                <a:gd name="adj1" fmla="val 0"/>
                <a:gd name="adj2" fmla="val 107449"/>
              </a:avLst>
            </a:prstGeom>
            <a:solidFill>
              <a:schemeClr val="accent1"/>
            </a:solidFill>
            <a:ln w="19050">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16511" name="AutoShape 157"/>
            <p:cNvSpPr>
              <a:spLocks noChangeArrowheads="1"/>
            </p:cNvSpPr>
            <p:nvPr/>
          </p:nvSpPr>
          <p:spPr bwMode="auto">
            <a:xfrm rot="-2566052">
              <a:off x="3235" y="1209"/>
              <a:ext cx="238" cy="191"/>
            </a:xfrm>
            <a:prstGeom prst="triangle">
              <a:avLst>
                <a:gd name="adj" fmla="val 50000"/>
              </a:avLst>
            </a:prstGeom>
            <a:solidFill>
              <a:schemeClr val="bg1"/>
            </a:solidFill>
            <a:ln w="19050" algn="ctr">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de-DE"/>
            </a:p>
          </p:txBody>
        </p:sp>
      </p:grpSp>
      <p:grpSp>
        <p:nvGrpSpPr>
          <p:cNvPr id="16389" name="Group 140"/>
          <p:cNvGrpSpPr>
            <a:grpSpLocks/>
          </p:cNvGrpSpPr>
          <p:nvPr/>
        </p:nvGrpSpPr>
        <p:grpSpPr bwMode="auto">
          <a:xfrm rot="20463895" flipH="1">
            <a:off x="-479425" y="2355850"/>
            <a:ext cx="2074863" cy="896938"/>
            <a:chOff x="3110" y="1209"/>
            <a:chExt cx="1307" cy="565"/>
          </a:xfrm>
        </p:grpSpPr>
        <p:sp>
          <p:nvSpPr>
            <p:cNvPr id="16508" name="AutoShape 141"/>
            <p:cNvSpPr>
              <a:spLocks noChangeArrowheads="1"/>
            </p:cNvSpPr>
            <p:nvPr/>
          </p:nvSpPr>
          <p:spPr bwMode="auto">
            <a:xfrm rot="18807610" flipH="1">
              <a:off x="3679" y="1036"/>
              <a:ext cx="169" cy="1307"/>
            </a:xfrm>
            <a:prstGeom prst="upArrow">
              <a:avLst>
                <a:gd name="adj1" fmla="val 0"/>
                <a:gd name="adj2" fmla="val 107449"/>
              </a:avLst>
            </a:prstGeom>
            <a:solidFill>
              <a:schemeClr val="accent1"/>
            </a:solidFill>
            <a:ln w="19050">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16509" name="AutoShape 142"/>
            <p:cNvSpPr>
              <a:spLocks noChangeArrowheads="1"/>
            </p:cNvSpPr>
            <p:nvPr/>
          </p:nvSpPr>
          <p:spPr bwMode="auto">
            <a:xfrm rot="-2566052">
              <a:off x="3235" y="1209"/>
              <a:ext cx="238" cy="191"/>
            </a:xfrm>
            <a:prstGeom prst="triangle">
              <a:avLst>
                <a:gd name="adj" fmla="val 50000"/>
              </a:avLst>
            </a:prstGeom>
            <a:solidFill>
              <a:schemeClr val="bg1"/>
            </a:solidFill>
            <a:ln w="19050" algn="ctr">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de-DE"/>
            </a:p>
          </p:txBody>
        </p:sp>
      </p:grpSp>
      <p:grpSp>
        <p:nvGrpSpPr>
          <p:cNvPr id="16390" name="Group 143"/>
          <p:cNvGrpSpPr>
            <a:grpSpLocks/>
          </p:cNvGrpSpPr>
          <p:nvPr/>
        </p:nvGrpSpPr>
        <p:grpSpPr bwMode="auto">
          <a:xfrm>
            <a:off x="1435100" y="2174875"/>
            <a:ext cx="377825" cy="1417638"/>
            <a:chOff x="2743" y="1244"/>
            <a:chExt cx="238" cy="893"/>
          </a:xfrm>
        </p:grpSpPr>
        <p:sp>
          <p:nvSpPr>
            <p:cNvPr id="16506" name="AutoShape 144"/>
            <p:cNvSpPr>
              <a:spLocks noChangeArrowheads="1"/>
            </p:cNvSpPr>
            <p:nvPr/>
          </p:nvSpPr>
          <p:spPr bwMode="auto">
            <a:xfrm>
              <a:off x="2754" y="1253"/>
              <a:ext cx="223" cy="884"/>
            </a:xfrm>
            <a:prstGeom prst="upArrow">
              <a:avLst>
                <a:gd name="adj1" fmla="val 0"/>
                <a:gd name="adj2" fmla="val 67739"/>
              </a:avLst>
            </a:prstGeom>
            <a:solidFill>
              <a:schemeClr val="accent1"/>
            </a:solidFill>
            <a:ln w="19050">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16507" name="AutoShape 145"/>
            <p:cNvSpPr>
              <a:spLocks noChangeArrowheads="1"/>
            </p:cNvSpPr>
            <p:nvPr/>
          </p:nvSpPr>
          <p:spPr bwMode="auto">
            <a:xfrm>
              <a:off x="2743" y="1244"/>
              <a:ext cx="238" cy="169"/>
            </a:xfrm>
            <a:prstGeom prst="triangle">
              <a:avLst>
                <a:gd name="adj" fmla="val 50000"/>
              </a:avLst>
            </a:prstGeom>
            <a:solidFill>
              <a:schemeClr val="bg1"/>
            </a:solidFill>
            <a:ln w="19050" algn="ctr">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de-DE"/>
            </a:p>
          </p:txBody>
        </p:sp>
      </p:grpSp>
      <p:grpSp>
        <p:nvGrpSpPr>
          <p:cNvPr id="16391" name="Group 146"/>
          <p:cNvGrpSpPr>
            <a:grpSpLocks/>
          </p:cNvGrpSpPr>
          <p:nvPr/>
        </p:nvGrpSpPr>
        <p:grpSpPr bwMode="auto">
          <a:xfrm rot="819064">
            <a:off x="1639888" y="2292350"/>
            <a:ext cx="2074862" cy="896938"/>
            <a:chOff x="3110" y="1209"/>
            <a:chExt cx="1307" cy="565"/>
          </a:xfrm>
        </p:grpSpPr>
        <p:sp>
          <p:nvSpPr>
            <p:cNvPr id="16504" name="AutoShape 147"/>
            <p:cNvSpPr>
              <a:spLocks noChangeArrowheads="1"/>
            </p:cNvSpPr>
            <p:nvPr/>
          </p:nvSpPr>
          <p:spPr bwMode="auto">
            <a:xfrm rot="18807610" flipH="1">
              <a:off x="3679" y="1036"/>
              <a:ext cx="169" cy="1307"/>
            </a:xfrm>
            <a:prstGeom prst="upArrow">
              <a:avLst>
                <a:gd name="adj1" fmla="val 0"/>
                <a:gd name="adj2" fmla="val 107449"/>
              </a:avLst>
            </a:prstGeom>
            <a:solidFill>
              <a:schemeClr val="accent1"/>
            </a:solidFill>
            <a:ln w="19050">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16505" name="AutoShape 148"/>
            <p:cNvSpPr>
              <a:spLocks noChangeArrowheads="1"/>
            </p:cNvSpPr>
            <p:nvPr/>
          </p:nvSpPr>
          <p:spPr bwMode="auto">
            <a:xfrm rot="-2566052">
              <a:off x="3235" y="1209"/>
              <a:ext cx="238" cy="191"/>
            </a:xfrm>
            <a:prstGeom prst="triangle">
              <a:avLst>
                <a:gd name="adj" fmla="val 50000"/>
              </a:avLst>
            </a:prstGeom>
            <a:solidFill>
              <a:schemeClr val="bg1"/>
            </a:solidFill>
            <a:ln w="19050" algn="ctr">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de-DE"/>
            </a:p>
          </p:txBody>
        </p:sp>
      </p:grpSp>
      <p:sp>
        <p:nvSpPr>
          <p:cNvPr id="16392" name="Rectangle 2"/>
          <p:cNvSpPr>
            <a:spLocks noGrp="1" noChangeArrowheads="1"/>
          </p:cNvSpPr>
          <p:nvPr>
            <p:ph type="title"/>
          </p:nvPr>
        </p:nvSpPr>
        <p:spPr>
          <a:xfrm>
            <a:off x="592138" y="0"/>
            <a:ext cx="7772400" cy="704850"/>
          </a:xfrm>
        </p:spPr>
        <p:txBody>
          <a:bodyPr/>
          <a:lstStyle/>
          <a:p>
            <a:r>
              <a:rPr lang="de-DE" smtClean="0">
                <a:solidFill>
                  <a:schemeClr val="hlink"/>
                </a:solidFill>
              </a:rPr>
              <a:t>D</a:t>
            </a:r>
            <a:r>
              <a:rPr lang="de-DE" smtClean="0"/>
              <a:t>uck</a:t>
            </a:r>
            <a:r>
              <a:rPr lang="de-DE" smtClean="0">
                <a:solidFill>
                  <a:schemeClr val="hlink"/>
                </a:solidFill>
              </a:rPr>
              <a:t>S</a:t>
            </a:r>
            <a:r>
              <a:rPr lang="de-DE" smtClean="0"/>
              <a:t>im </a:t>
            </a:r>
            <a:r>
              <a:rPr lang="de-DE" smtClean="0">
                <a:solidFill>
                  <a:schemeClr val="hlink"/>
                </a:solidFill>
              </a:rPr>
              <a:t>e</a:t>
            </a:r>
            <a:r>
              <a:rPr lang="de-DE" smtClean="0"/>
              <a:t>rweitert</a:t>
            </a:r>
          </a:p>
        </p:txBody>
      </p:sp>
      <p:graphicFrame>
        <p:nvGraphicFramePr>
          <p:cNvPr id="87231" name="Group 191"/>
          <p:cNvGraphicFramePr>
            <a:graphicFrameLocks noGrp="1"/>
          </p:cNvGraphicFramePr>
          <p:nvPr/>
        </p:nvGraphicFramePr>
        <p:xfrm>
          <a:off x="2871788" y="895350"/>
          <a:ext cx="3065462" cy="2194410"/>
        </p:xfrm>
        <a:graphic>
          <a:graphicData uri="http://schemas.openxmlformats.org/drawingml/2006/table">
            <a:tbl>
              <a:tblPr/>
              <a:tblGrid>
                <a:gridCol w="3065462">
                  <a:extLst>
                    <a:ext uri="{9D8B030D-6E8A-4147-A177-3AD203B41FA5}">
                      <a16:colId xmlns:a16="http://schemas.microsoft.com/office/drawing/2014/main" val="20000"/>
                    </a:ext>
                  </a:extLst>
                </a:gridCol>
              </a:tblGrid>
              <a:tr h="365641">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de-DE" sz="1800" b="0" i="1" u="none" strike="noStrike" cap="none" normalizeH="0" baseline="0" dirty="0" smtClean="0">
                          <a:ln>
                            <a:noFill/>
                          </a:ln>
                          <a:solidFill>
                            <a:schemeClr val="tx1"/>
                          </a:solidFill>
                          <a:effectLst/>
                          <a:latin typeface="Times New Roman" panose="02020603050405020304" pitchFamily="18" charset="0"/>
                        </a:rPr>
                        <a:t>Ente</a:t>
                      </a:r>
                    </a:p>
                  </a:txBody>
                  <a:tcPr marT="45695" marB="4569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39892">
                <a:tc>
                  <a:txBody>
                    <a:bodyPr/>
                    <a:lstStyle/>
                    <a:p>
                      <a:pPr marL="0" marR="0" lvl="0" indent="0" algn="l" defTabSz="914400" rtl="0" eaLnBrk="0" fontAlgn="base" latinLnBrk="0" hangingPunct="0">
                        <a:lnSpc>
                          <a:spcPct val="100000"/>
                        </a:lnSpc>
                        <a:spcBef>
                          <a:spcPct val="0"/>
                        </a:spcBef>
                        <a:spcAft>
                          <a:spcPct val="0"/>
                        </a:spcAft>
                        <a:buClrTx/>
                        <a:buSzTx/>
                        <a:buFont typeface="Wingdings" pitchFamily="2" charset="2"/>
                        <a:buNone/>
                        <a:tabLst/>
                      </a:pPr>
                      <a:r>
                        <a:rPr kumimoji="0" lang="de-DE" sz="1800" b="1" i="0" u="none" strike="noStrike" cap="none" normalizeH="0" baseline="0" smtClean="0">
                          <a:ln>
                            <a:noFill/>
                          </a:ln>
                          <a:solidFill>
                            <a:schemeClr val="hlink"/>
                          </a:solidFill>
                          <a:effectLst/>
                          <a:latin typeface="Arial Narrow" pitchFamily="34" charset="0"/>
                        </a:rPr>
                        <a:t>flugEigenschaft : Flugverhalten</a:t>
                      </a:r>
                    </a:p>
                    <a:p>
                      <a:pPr marL="0" marR="0" lvl="0" indent="0" algn="l" defTabSz="914400" rtl="0" eaLnBrk="0" fontAlgn="base" latinLnBrk="0" hangingPunct="0">
                        <a:lnSpc>
                          <a:spcPct val="100000"/>
                        </a:lnSpc>
                        <a:spcBef>
                          <a:spcPct val="0"/>
                        </a:spcBef>
                        <a:spcAft>
                          <a:spcPct val="0"/>
                        </a:spcAft>
                        <a:buClrTx/>
                        <a:buSzTx/>
                        <a:buFont typeface="Wingdings" pitchFamily="2" charset="2"/>
                        <a:buNone/>
                        <a:tabLst/>
                      </a:pPr>
                      <a:r>
                        <a:rPr kumimoji="0" lang="de-DE" sz="1800" b="1" i="0" u="none" strike="noStrike" cap="none" normalizeH="0" baseline="0" smtClean="0">
                          <a:ln>
                            <a:noFill/>
                          </a:ln>
                          <a:solidFill>
                            <a:schemeClr val="hlink"/>
                          </a:solidFill>
                          <a:effectLst/>
                          <a:latin typeface="Arial Narrow" pitchFamily="34" charset="0"/>
                        </a:rPr>
                        <a:t>quakArt : Quakverhalten</a:t>
                      </a:r>
                    </a:p>
                  </a:txBody>
                  <a:tcPr marT="45695" marB="4569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188392">
                <a:tc>
                  <a:txBody>
                    <a:bodyPr/>
                    <a:lstStyle/>
                    <a:p>
                      <a:pPr marL="0" marR="0" lvl="0" indent="0" algn="l" defTabSz="914400" rtl="0" eaLnBrk="0" fontAlgn="base" latinLnBrk="0" hangingPunct="0">
                        <a:lnSpc>
                          <a:spcPct val="100000"/>
                        </a:lnSpc>
                        <a:spcBef>
                          <a:spcPct val="0"/>
                        </a:spcBef>
                        <a:spcAft>
                          <a:spcPct val="0"/>
                        </a:spcAft>
                        <a:buClrTx/>
                        <a:buSzTx/>
                        <a:buFont typeface="Wingdings" pitchFamily="2" charset="2"/>
                        <a:buNone/>
                        <a:tabLst/>
                      </a:pPr>
                      <a:r>
                        <a:rPr kumimoji="0" lang="de-DE" sz="1800" b="0" i="0" u="none" strike="noStrike" cap="none" normalizeH="0" baseline="0" smtClean="0">
                          <a:ln>
                            <a:noFill/>
                          </a:ln>
                          <a:solidFill>
                            <a:schemeClr val="tx1"/>
                          </a:solidFill>
                          <a:effectLst/>
                          <a:latin typeface="Arial" charset="0"/>
                        </a:rPr>
                        <a:t>schwimmen()</a:t>
                      </a:r>
                    </a:p>
                    <a:p>
                      <a:pPr marL="0" marR="0" lvl="0" indent="0" algn="l" defTabSz="914400" rtl="0" eaLnBrk="0" fontAlgn="base" latinLnBrk="0" hangingPunct="0">
                        <a:lnSpc>
                          <a:spcPct val="100000"/>
                        </a:lnSpc>
                        <a:spcBef>
                          <a:spcPct val="0"/>
                        </a:spcBef>
                        <a:spcAft>
                          <a:spcPct val="0"/>
                        </a:spcAft>
                        <a:buClrTx/>
                        <a:buSzTx/>
                        <a:buFont typeface="Wingdings" pitchFamily="2" charset="2"/>
                        <a:buNone/>
                        <a:tabLst/>
                      </a:pPr>
                      <a:r>
                        <a:rPr kumimoji="0" lang="de-DE" sz="1800" b="0" i="1" u="none" strike="noStrike" cap="none" normalizeH="0" baseline="0" smtClean="0">
                          <a:ln>
                            <a:noFill/>
                          </a:ln>
                          <a:solidFill>
                            <a:schemeClr val="tx1"/>
                          </a:solidFill>
                          <a:effectLst/>
                          <a:latin typeface="Arial" charset="0"/>
                        </a:rPr>
                        <a:t>anzeigen()</a:t>
                      </a:r>
                    </a:p>
                    <a:p>
                      <a:pPr marL="0" marR="0" lvl="0" indent="0" algn="l" defTabSz="914400" rtl="0" eaLnBrk="0" fontAlgn="base" latinLnBrk="0" hangingPunct="0">
                        <a:lnSpc>
                          <a:spcPct val="100000"/>
                        </a:lnSpc>
                        <a:spcBef>
                          <a:spcPct val="0"/>
                        </a:spcBef>
                        <a:spcAft>
                          <a:spcPct val="0"/>
                        </a:spcAft>
                        <a:buClrTx/>
                        <a:buSzTx/>
                        <a:buFont typeface="Wingdings" pitchFamily="2" charset="2"/>
                        <a:buNone/>
                        <a:tabLst/>
                      </a:pPr>
                      <a:r>
                        <a:rPr kumimoji="0" lang="de-DE" sz="1800" b="1" i="0" u="none" strike="noStrike" cap="none" normalizeH="0" baseline="0" smtClean="0">
                          <a:ln>
                            <a:noFill/>
                          </a:ln>
                          <a:solidFill>
                            <a:schemeClr val="hlink"/>
                          </a:solidFill>
                          <a:effectLst/>
                          <a:latin typeface="Arial" charset="0"/>
                        </a:rPr>
                        <a:t>fliegenAusfuehren()</a:t>
                      </a:r>
                    </a:p>
                    <a:p>
                      <a:pPr marL="0" marR="0" lvl="0" indent="0" algn="l" defTabSz="914400" rtl="0" eaLnBrk="0" fontAlgn="base" latinLnBrk="0" hangingPunct="0">
                        <a:lnSpc>
                          <a:spcPct val="100000"/>
                        </a:lnSpc>
                        <a:spcBef>
                          <a:spcPct val="0"/>
                        </a:spcBef>
                        <a:spcAft>
                          <a:spcPct val="0"/>
                        </a:spcAft>
                        <a:buClrTx/>
                        <a:buSzTx/>
                        <a:buFont typeface="Wingdings" pitchFamily="2" charset="2"/>
                        <a:buNone/>
                        <a:tabLst/>
                      </a:pPr>
                      <a:r>
                        <a:rPr kumimoji="0" lang="de-DE" sz="1800" b="1" i="0" u="none" strike="noStrike" cap="none" normalizeH="0" baseline="0" smtClean="0">
                          <a:ln>
                            <a:noFill/>
                          </a:ln>
                          <a:solidFill>
                            <a:schemeClr val="hlink"/>
                          </a:solidFill>
                          <a:effectLst/>
                          <a:latin typeface="Arial" charset="0"/>
                        </a:rPr>
                        <a:t>quakAusfuehren()</a:t>
                      </a:r>
                    </a:p>
                  </a:txBody>
                  <a:tcPr marT="45695" marB="4569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pSp>
        <p:nvGrpSpPr>
          <p:cNvPr id="16403" name="Group 56"/>
          <p:cNvGrpSpPr>
            <a:grpSpLocks/>
          </p:cNvGrpSpPr>
          <p:nvPr/>
        </p:nvGrpSpPr>
        <p:grpSpPr bwMode="auto">
          <a:xfrm>
            <a:off x="5929313" y="1390650"/>
            <a:ext cx="517525" cy="198438"/>
            <a:chOff x="2026" y="817"/>
            <a:chExt cx="326" cy="125"/>
          </a:xfrm>
        </p:grpSpPr>
        <p:sp>
          <p:nvSpPr>
            <p:cNvPr id="16502" name="Line 57"/>
            <p:cNvSpPr>
              <a:spLocks noChangeShapeType="1"/>
            </p:cNvSpPr>
            <p:nvPr/>
          </p:nvSpPr>
          <p:spPr bwMode="auto">
            <a:xfrm>
              <a:off x="2026" y="883"/>
              <a:ext cx="326" cy="0"/>
            </a:xfrm>
            <a:prstGeom prst="line">
              <a:avLst/>
            </a:prstGeom>
            <a:noFill/>
            <a:ln w="2857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de-DE"/>
            </a:p>
          </p:txBody>
        </p:sp>
        <p:sp>
          <p:nvSpPr>
            <p:cNvPr id="16503" name="AutoShape 58"/>
            <p:cNvSpPr>
              <a:spLocks noChangeArrowheads="1"/>
            </p:cNvSpPr>
            <p:nvPr/>
          </p:nvSpPr>
          <p:spPr bwMode="auto">
            <a:xfrm>
              <a:off x="2043" y="817"/>
              <a:ext cx="115" cy="125"/>
            </a:xfrm>
            <a:prstGeom prst="diamond">
              <a:avLst/>
            </a:prstGeom>
            <a:solidFill>
              <a:schemeClr val="bg1"/>
            </a:solidFill>
            <a:ln w="285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de-DE"/>
            </a:p>
          </p:txBody>
        </p:sp>
      </p:grpSp>
      <p:grpSp>
        <p:nvGrpSpPr>
          <p:cNvPr id="16404" name="Group 101"/>
          <p:cNvGrpSpPr>
            <a:grpSpLocks/>
          </p:cNvGrpSpPr>
          <p:nvPr/>
        </p:nvGrpSpPr>
        <p:grpSpPr bwMode="auto">
          <a:xfrm flipH="1">
            <a:off x="2346325" y="1458913"/>
            <a:ext cx="517525" cy="198437"/>
            <a:chOff x="2026" y="817"/>
            <a:chExt cx="326" cy="125"/>
          </a:xfrm>
        </p:grpSpPr>
        <p:sp>
          <p:nvSpPr>
            <p:cNvPr id="16500" name="Line 102"/>
            <p:cNvSpPr>
              <a:spLocks noChangeShapeType="1"/>
            </p:cNvSpPr>
            <p:nvPr/>
          </p:nvSpPr>
          <p:spPr bwMode="auto">
            <a:xfrm>
              <a:off x="2026" y="883"/>
              <a:ext cx="326" cy="0"/>
            </a:xfrm>
            <a:prstGeom prst="line">
              <a:avLst/>
            </a:prstGeom>
            <a:noFill/>
            <a:ln w="2857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de-DE"/>
            </a:p>
          </p:txBody>
        </p:sp>
        <p:sp>
          <p:nvSpPr>
            <p:cNvPr id="16501" name="AutoShape 103"/>
            <p:cNvSpPr>
              <a:spLocks noChangeArrowheads="1"/>
            </p:cNvSpPr>
            <p:nvPr/>
          </p:nvSpPr>
          <p:spPr bwMode="auto">
            <a:xfrm>
              <a:off x="2043" y="817"/>
              <a:ext cx="115" cy="125"/>
            </a:xfrm>
            <a:prstGeom prst="diamond">
              <a:avLst/>
            </a:prstGeom>
            <a:solidFill>
              <a:schemeClr val="bg1"/>
            </a:solidFill>
            <a:ln w="285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de-DE"/>
            </a:p>
          </p:txBody>
        </p:sp>
      </p:grpSp>
      <p:graphicFrame>
        <p:nvGraphicFramePr>
          <p:cNvPr id="87146" name="Group 106"/>
          <p:cNvGraphicFramePr>
            <a:graphicFrameLocks noGrp="1"/>
          </p:cNvGraphicFramePr>
          <p:nvPr/>
        </p:nvGraphicFramePr>
        <p:xfrm>
          <a:off x="6913563" y="4789488"/>
          <a:ext cx="2098675" cy="1041400"/>
        </p:xfrm>
        <a:graphic>
          <a:graphicData uri="http://schemas.openxmlformats.org/drawingml/2006/table">
            <a:tbl>
              <a:tblPr/>
              <a:tblGrid>
                <a:gridCol w="2098675">
                  <a:extLst>
                    <a:ext uri="{9D8B030D-6E8A-4147-A177-3AD203B41FA5}">
                      <a16:colId xmlns:a16="http://schemas.microsoft.com/office/drawing/2014/main" val="20000"/>
                    </a:ext>
                  </a:extLst>
                </a:gridCol>
              </a:tblGrid>
              <a:tr h="339725">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de-DE" sz="1600" b="0" i="0" u="none" strike="noStrike" cap="none" normalizeH="0" baseline="0" smtClean="0">
                          <a:ln>
                            <a:noFill/>
                          </a:ln>
                          <a:solidFill>
                            <a:schemeClr val="tx1"/>
                          </a:solidFill>
                          <a:effectLst/>
                          <a:latin typeface="Arial Narrow" pitchFamily="34" charset="0"/>
                        </a:rPr>
                        <a:t>Duesenantriebsfliegen</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de-DE" sz="2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0700">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de-DE" sz="1600" b="0" i="0" u="none" strike="noStrike" cap="none" normalizeH="0" baseline="0" smtClean="0">
                          <a:ln>
                            <a:noFill/>
                          </a:ln>
                          <a:solidFill>
                            <a:schemeClr val="tx1"/>
                          </a:solidFill>
                          <a:effectLst/>
                          <a:latin typeface="Arial" charset="0"/>
                        </a:rPr>
                        <a:t>fliegen()</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pic>
        <p:nvPicPr>
          <p:cNvPr id="87156" name="Picture 116" descr="j039102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4903788"/>
            <a:ext cx="930275"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157" name="Text Box 117"/>
          <p:cNvSpPr txBox="1">
            <a:spLocks noChangeArrowheads="1"/>
          </p:cNvSpPr>
          <p:nvPr/>
        </p:nvSpPr>
        <p:spPr bwMode="auto">
          <a:xfrm>
            <a:off x="1004888" y="4724400"/>
            <a:ext cx="5800725" cy="219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algn="l">
              <a:spcBef>
                <a:spcPct val="50000"/>
              </a:spcBef>
            </a:pPr>
            <a:r>
              <a:rPr lang="de-DE" b="1">
                <a:solidFill>
                  <a:schemeClr val="hlink"/>
                </a:solidFill>
              </a:rPr>
              <a:t>A</a:t>
            </a:r>
            <a:r>
              <a:rPr lang="de-DE" b="1">
                <a:solidFill>
                  <a:schemeClr val="tx2"/>
                </a:solidFill>
              </a:rPr>
              <a:t>ufgaben:</a:t>
            </a:r>
          </a:p>
          <a:p>
            <a:pPr algn="l">
              <a:spcBef>
                <a:spcPct val="50000"/>
              </a:spcBef>
              <a:buFontTx/>
              <a:buAutoNum type="arabicPeriod"/>
            </a:pPr>
            <a:r>
              <a:rPr lang="de-DE" sz="1900"/>
              <a:t>Was würden Sie machen, wenn Sie Düsenantriebsfliegen zur Entensimulation hinzufügen müssen?</a:t>
            </a:r>
          </a:p>
          <a:p>
            <a:pPr algn="l">
              <a:spcBef>
                <a:spcPct val="50000"/>
              </a:spcBef>
              <a:buFontTx/>
              <a:buAutoNum type="arabicPeriod"/>
            </a:pPr>
            <a:r>
              <a:rPr lang="de-DE" sz="1900"/>
              <a:t>Welche Klassen könnten unser Flugverhalten noch benutzen?</a:t>
            </a:r>
          </a:p>
        </p:txBody>
      </p:sp>
      <p:graphicFrame>
        <p:nvGraphicFramePr>
          <p:cNvPr id="87167" name="Group 127"/>
          <p:cNvGraphicFramePr>
            <a:graphicFrameLocks noGrp="1"/>
          </p:cNvGraphicFramePr>
          <p:nvPr/>
        </p:nvGraphicFramePr>
        <p:xfrm>
          <a:off x="63500" y="3625850"/>
          <a:ext cx="1052513" cy="1041400"/>
        </p:xfrm>
        <a:graphic>
          <a:graphicData uri="http://schemas.openxmlformats.org/drawingml/2006/table">
            <a:tbl>
              <a:tblPr/>
              <a:tblGrid>
                <a:gridCol w="1052513">
                  <a:extLst>
                    <a:ext uri="{9D8B030D-6E8A-4147-A177-3AD203B41FA5}">
                      <a16:colId xmlns:a16="http://schemas.microsoft.com/office/drawing/2014/main" val="20000"/>
                    </a:ext>
                  </a:extLst>
                </a:gridCol>
              </a:tblGrid>
              <a:tr h="339725">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de-DE" sz="1600" b="0" i="0" u="none" strike="noStrike" cap="none" normalizeH="0" baseline="0" smtClean="0">
                          <a:ln>
                            <a:noFill/>
                          </a:ln>
                          <a:solidFill>
                            <a:schemeClr val="tx1"/>
                          </a:solidFill>
                          <a:effectLst/>
                          <a:latin typeface="Arial Narrow" pitchFamily="34" charset="0"/>
                        </a:rPr>
                        <a:t>Quaken</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de-DE" sz="2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520700">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de-DE" sz="1600" b="0" i="0" u="none" strike="noStrike" cap="none" normalizeH="0" baseline="0" smtClean="0">
                          <a:ln>
                            <a:noFill/>
                          </a:ln>
                          <a:solidFill>
                            <a:schemeClr val="tx1"/>
                          </a:solidFill>
                          <a:effectLst/>
                          <a:latin typeface="Arial" charset="0"/>
                        </a:rPr>
                        <a:t>quaken()</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graphicFrame>
        <p:nvGraphicFramePr>
          <p:cNvPr id="87168" name="Group 128"/>
          <p:cNvGraphicFramePr>
            <a:graphicFrameLocks noGrp="1"/>
          </p:cNvGraphicFramePr>
          <p:nvPr/>
        </p:nvGraphicFramePr>
        <p:xfrm>
          <a:off x="1200150" y="3625850"/>
          <a:ext cx="1184275" cy="1041400"/>
        </p:xfrm>
        <a:graphic>
          <a:graphicData uri="http://schemas.openxmlformats.org/drawingml/2006/table">
            <a:tbl>
              <a:tblPr/>
              <a:tblGrid>
                <a:gridCol w="1184275">
                  <a:extLst>
                    <a:ext uri="{9D8B030D-6E8A-4147-A177-3AD203B41FA5}">
                      <a16:colId xmlns:a16="http://schemas.microsoft.com/office/drawing/2014/main" val="20000"/>
                    </a:ext>
                  </a:extLst>
                </a:gridCol>
              </a:tblGrid>
              <a:tr h="339725">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de-DE" sz="1600" b="0" i="0" u="none" strike="noStrike" cap="none" normalizeH="0" baseline="0" smtClean="0">
                          <a:ln>
                            <a:noFill/>
                          </a:ln>
                          <a:solidFill>
                            <a:schemeClr val="tx1"/>
                          </a:solidFill>
                          <a:effectLst/>
                          <a:latin typeface="Arial Narrow" pitchFamily="34" charset="0"/>
                        </a:rPr>
                        <a:t>Quietschen</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de-DE" sz="2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520700">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de-DE" sz="1600" b="0" i="0" u="none" strike="noStrike" cap="none" normalizeH="0" baseline="0" smtClean="0">
                          <a:ln>
                            <a:noFill/>
                          </a:ln>
                          <a:solidFill>
                            <a:schemeClr val="tx1"/>
                          </a:solidFill>
                          <a:effectLst/>
                          <a:latin typeface="Arial" charset="0"/>
                        </a:rPr>
                        <a:t>quaken()</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graphicFrame>
        <p:nvGraphicFramePr>
          <p:cNvPr id="87131" name="Group 91"/>
          <p:cNvGraphicFramePr>
            <a:graphicFrameLocks noGrp="1"/>
          </p:cNvGraphicFramePr>
          <p:nvPr/>
        </p:nvGraphicFramePr>
        <p:xfrm>
          <a:off x="2455863" y="3625850"/>
          <a:ext cx="1035050" cy="1066801"/>
        </p:xfrm>
        <a:graphic>
          <a:graphicData uri="http://schemas.openxmlformats.org/drawingml/2006/table">
            <a:tbl>
              <a:tblPr/>
              <a:tblGrid>
                <a:gridCol w="1035050">
                  <a:extLst>
                    <a:ext uri="{9D8B030D-6E8A-4147-A177-3AD203B41FA5}">
                      <a16:colId xmlns:a16="http://schemas.microsoft.com/office/drawing/2014/main" val="20000"/>
                    </a:ext>
                  </a:extLst>
                </a:gridCol>
              </a:tblGrid>
              <a:tr h="379413">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de-DE" sz="1600" b="0" i="0" u="none" strike="noStrike" cap="none" normalizeH="0" baseline="0" smtClean="0">
                          <a:ln>
                            <a:noFill/>
                          </a:ln>
                          <a:solidFill>
                            <a:schemeClr val="tx1"/>
                          </a:solidFill>
                          <a:effectLst/>
                          <a:latin typeface="Arial" charset="0"/>
                        </a:rPr>
                        <a:t>Still</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188913">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de-DE" sz="2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98475">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de-DE" sz="1600" b="0" i="0" u="none" strike="noStrike" cap="none" normalizeH="0" baseline="0" smtClean="0">
                          <a:ln>
                            <a:noFill/>
                          </a:ln>
                          <a:solidFill>
                            <a:schemeClr val="tx1"/>
                          </a:solidFill>
                          <a:effectLst/>
                          <a:latin typeface="Arial" charset="0"/>
                        </a:rPr>
                        <a:t>quaken()</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graphicFrame>
        <p:nvGraphicFramePr>
          <p:cNvPr id="87178" name="Group 138"/>
          <p:cNvGraphicFramePr>
            <a:graphicFrameLocks noGrp="1"/>
          </p:cNvGraphicFramePr>
          <p:nvPr/>
        </p:nvGraphicFramePr>
        <p:xfrm>
          <a:off x="5070475" y="3503613"/>
          <a:ext cx="1258888" cy="1041400"/>
        </p:xfrm>
        <a:graphic>
          <a:graphicData uri="http://schemas.openxmlformats.org/drawingml/2006/table">
            <a:tbl>
              <a:tblPr/>
              <a:tblGrid>
                <a:gridCol w="1258888">
                  <a:extLst>
                    <a:ext uri="{9D8B030D-6E8A-4147-A177-3AD203B41FA5}">
                      <a16:colId xmlns:a16="http://schemas.microsoft.com/office/drawing/2014/main" val="20000"/>
                    </a:ext>
                  </a:extLst>
                </a:gridCol>
              </a:tblGrid>
              <a:tr h="339725">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de-DE" sz="1600" b="0" i="0" u="none" strike="noStrike" cap="none" normalizeH="0" baseline="0" smtClean="0">
                          <a:ln>
                            <a:noFill/>
                          </a:ln>
                          <a:solidFill>
                            <a:schemeClr val="tx1"/>
                          </a:solidFill>
                          <a:effectLst/>
                          <a:latin typeface="Arial Narrow" pitchFamily="34" charset="0"/>
                        </a:rPr>
                        <a:t>NichtFliegen</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de-DE" sz="2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520700">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de-DE" sz="1600" b="0" i="0" u="none" strike="noStrike" cap="none" normalizeH="0" baseline="0" smtClean="0">
                          <a:ln>
                            <a:noFill/>
                          </a:ln>
                          <a:solidFill>
                            <a:schemeClr val="tx1"/>
                          </a:solidFill>
                          <a:effectLst/>
                          <a:latin typeface="Arial" charset="0"/>
                        </a:rPr>
                        <a:t>fliegen()</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graphicFrame>
        <p:nvGraphicFramePr>
          <p:cNvPr id="87179" name="Group 139"/>
          <p:cNvGraphicFramePr>
            <a:graphicFrameLocks noGrp="1"/>
          </p:cNvGraphicFramePr>
          <p:nvPr/>
        </p:nvGraphicFramePr>
        <p:xfrm>
          <a:off x="6376988" y="3503613"/>
          <a:ext cx="1552575" cy="1041400"/>
        </p:xfrm>
        <a:graphic>
          <a:graphicData uri="http://schemas.openxmlformats.org/drawingml/2006/table">
            <a:tbl>
              <a:tblPr/>
              <a:tblGrid>
                <a:gridCol w="1552575">
                  <a:extLst>
                    <a:ext uri="{9D8B030D-6E8A-4147-A177-3AD203B41FA5}">
                      <a16:colId xmlns:a16="http://schemas.microsoft.com/office/drawing/2014/main" val="20000"/>
                    </a:ext>
                  </a:extLst>
                </a:gridCol>
              </a:tblGrid>
              <a:tr h="339725">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de-DE" sz="1600" b="0" i="0" u="none" strike="noStrike" cap="none" normalizeH="0" baseline="0" smtClean="0">
                          <a:ln>
                            <a:noFill/>
                          </a:ln>
                          <a:solidFill>
                            <a:schemeClr val="tx1"/>
                          </a:solidFill>
                          <a:effectLst/>
                          <a:latin typeface="Arial Narrow" pitchFamily="34" charset="0"/>
                        </a:rPr>
                        <a:t>Fluegelschlagen</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de-DE" sz="2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520700">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de-DE" sz="1600" b="0" i="0" u="none" strike="noStrike" cap="none" normalizeH="0" baseline="0" smtClean="0">
                          <a:ln>
                            <a:noFill/>
                          </a:ln>
                          <a:solidFill>
                            <a:schemeClr val="tx1"/>
                          </a:solidFill>
                          <a:effectLst/>
                          <a:latin typeface="Arial" charset="0"/>
                        </a:rPr>
                        <a:t>fliegen()</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graphicFrame>
        <p:nvGraphicFramePr>
          <p:cNvPr id="87075" name="Group 35"/>
          <p:cNvGraphicFramePr>
            <a:graphicFrameLocks noGrp="1"/>
          </p:cNvGraphicFramePr>
          <p:nvPr/>
        </p:nvGraphicFramePr>
        <p:xfrm>
          <a:off x="8026400" y="3503613"/>
          <a:ext cx="1087438" cy="1065213"/>
        </p:xfrm>
        <a:graphic>
          <a:graphicData uri="http://schemas.openxmlformats.org/drawingml/2006/table">
            <a:tbl>
              <a:tblPr/>
              <a:tblGrid>
                <a:gridCol w="1087438">
                  <a:extLst>
                    <a:ext uri="{9D8B030D-6E8A-4147-A177-3AD203B41FA5}">
                      <a16:colId xmlns:a16="http://schemas.microsoft.com/office/drawing/2014/main" val="20000"/>
                    </a:ext>
                  </a:extLst>
                </a:gridCol>
              </a:tblGrid>
              <a:tr h="379413">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de-DE" sz="1600" b="0" i="0" u="none" strike="noStrike" cap="none" normalizeH="0" baseline="0" smtClean="0">
                          <a:ln>
                            <a:noFill/>
                          </a:ln>
                          <a:solidFill>
                            <a:schemeClr val="tx1"/>
                          </a:solidFill>
                          <a:effectLst/>
                          <a:latin typeface="Arial" charset="0"/>
                        </a:rPr>
                        <a:t>Gleiten</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187325">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de-DE" sz="2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98475">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de-DE" sz="1600" b="0" i="0" u="none" strike="noStrike" cap="none" normalizeH="0" baseline="0" smtClean="0">
                          <a:ln>
                            <a:noFill/>
                          </a:ln>
                          <a:solidFill>
                            <a:schemeClr val="tx1"/>
                          </a:solidFill>
                          <a:effectLst/>
                          <a:latin typeface="Arial" charset="0"/>
                        </a:rPr>
                        <a:t>fliegen()</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grpSp>
        <p:nvGrpSpPr>
          <p:cNvPr id="87201" name="Group 161"/>
          <p:cNvGrpSpPr>
            <a:grpSpLocks/>
          </p:cNvGrpSpPr>
          <p:nvPr/>
        </p:nvGrpSpPr>
        <p:grpSpPr bwMode="auto">
          <a:xfrm>
            <a:off x="7777163" y="2044700"/>
            <a:ext cx="392112" cy="2708275"/>
            <a:chOff x="4899" y="1288"/>
            <a:chExt cx="247" cy="1706"/>
          </a:xfrm>
        </p:grpSpPr>
        <p:sp>
          <p:nvSpPr>
            <p:cNvPr id="16498" name="AutoShape 159"/>
            <p:cNvSpPr>
              <a:spLocks noChangeArrowheads="1"/>
            </p:cNvSpPr>
            <p:nvPr/>
          </p:nvSpPr>
          <p:spPr bwMode="auto">
            <a:xfrm>
              <a:off x="4910" y="1305"/>
              <a:ext cx="223" cy="1689"/>
            </a:xfrm>
            <a:prstGeom prst="upArrow">
              <a:avLst>
                <a:gd name="adj1" fmla="val 0"/>
                <a:gd name="adj2" fmla="val 80263"/>
              </a:avLst>
            </a:prstGeom>
            <a:solidFill>
              <a:schemeClr val="accent1"/>
            </a:solidFill>
            <a:ln w="19050">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16499" name="AutoShape 160"/>
            <p:cNvSpPr>
              <a:spLocks noChangeArrowheads="1"/>
            </p:cNvSpPr>
            <p:nvPr/>
          </p:nvSpPr>
          <p:spPr bwMode="auto">
            <a:xfrm>
              <a:off x="4899" y="1288"/>
              <a:ext cx="247" cy="213"/>
            </a:xfrm>
            <a:prstGeom prst="triangle">
              <a:avLst>
                <a:gd name="adj" fmla="val 50000"/>
              </a:avLst>
            </a:prstGeom>
            <a:solidFill>
              <a:schemeClr val="bg1"/>
            </a:solidFill>
            <a:ln w="19050" algn="ctr">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de-DE"/>
            </a:p>
          </p:txBody>
        </p:sp>
      </p:grpSp>
      <p:graphicFrame>
        <p:nvGraphicFramePr>
          <p:cNvPr id="87209" name="Group 169"/>
          <p:cNvGraphicFramePr>
            <a:graphicFrameLocks noGrp="1"/>
          </p:cNvGraphicFramePr>
          <p:nvPr/>
        </p:nvGraphicFramePr>
        <p:xfrm>
          <a:off x="6456363" y="925513"/>
          <a:ext cx="1997075" cy="1127490"/>
        </p:xfrm>
        <a:graphic>
          <a:graphicData uri="http://schemas.openxmlformats.org/drawingml/2006/table">
            <a:tbl>
              <a:tblPr/>
              <a:tblGrid>
                <a:gridCol w="1997075">
                  <a:extLst>
                    <a:ext uri="{9D8B030D-6E8A-4147-A177-3AD203B41FA5}">
                      <a16:colId xmlns:a16="http://schemas.microsoft.com/office/drawing/2014/main" val="20000"/>
                    </a:ext>
                  </a:extLst>
                </a:gridCol>
              </a:tblGrid>
              <a:tr h="639756">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de-DE" sz="1800" b="1" i="1" u="none" strike="noStrike" cap="none" normalizeH="0" baseline="0" dirty="0" smtClean="0">
                          <a:ln>
                            <a:noFill/>
                          </a:ln>
                          <a:solidFill>
                            <a:schemeClr val="hlink"/>
                          </a:solidFill>
                          <a:effectLst/>
                          <a:latin typeface="Times New Roman" panose="02020603050405020304" pitchFamily="18" charset="0"/>
                        </a:rPr>
                        <a:t>&lt;&lt;</a:t>
                      </a:r>
                      <a:r>
                        <a:rPr kumimoji="0" lang="de-DE" sz="1800" b="1" i="1" u="none" strike="noStrike" cap="none" normalizeH="0" baseline="0" dirty="0" err="1" smtClean="0">
                          <a:ln>
                            <a:noFill/>
                          </a:ln>
                          <a:solidFill>
                            <a:schemeClr val="hlink"/>
                          </a:solidFill>
                          <a:effectLst/>
                          <a:latin typeface="Times New Roman" panose="02020603050405020304" pitchFamily="18" charset="0"/>
                        </a:rPr>
                        <a:t>interface</a:t>
                      </a:r>
                      <a:r>
                        <a:rPr kumimoji="0" lang="de-DE" sz="1800" b="1" i="1" u="none" strike="noStrike" cap="none" normalizeH="0" baseline="0" dirty="0" smtClean="0">
                          <a:ln>
                            <a:noFill/>
                          </a:ln>
                          <a:solidFill>
                            <a:schemeClr val="hlink"/>
                          </a:solidFill>
                          <a:effectLst/>
                          <a:latin typeface="Times New Roman" panose="02020603050405020304" pitchFamily="18" charset="0"/>
                        </a:rPr>
                        <a:t>&gt;&gt;</a:t>
                      </a:r>
                      <a:br>
                        <a:rPr kumimoji="0" lang="de-DE" sz="1800" b="1" i="1" u="none" strike="noStrike" cap="none" normalizeH="0" baseline="0" dirty="0" smtClean="0">
                          <a:ln>
                            <a:noFill/>
                          </a:ln>
                          <a:solidFill>
                            <a:schemeClr val="hlink"/>
                          </a:solidFill>
                          <a:effectLst/>
                          <a:latin typeface="Times New Roman" panose="02020603050405020304" pitchFamily="18" charset="0"/>
                        </a:rPr>
                      </a:br>
                      <a:r>
                        <a:rPr kumimoji="0" lang="de-DE" sz="1800" b="0" i="1" u="none" strike="noStrike" cap="none" normalizeH="0" baseline="0" dirty="0" smtClean="0">
                          <a:ln>
                            <a:noFill/>
                          </a:ln>
                          <a:solidFill>
                            <a:schemeClr val="tx1"/>
                          </a:solidFill>
                          <a:effectLst/>
                          <a:latin typeface="Times New Roman" panose="02020603050405020304" pitchFamily="18" charset="0"/>
                        </a:rPr>
                        <a:t>Flugverhalten</a:t>
                      </a:r>
                    </a:p>
                  </a:txBody>
                  <a:tcPr marT="45675" marB="4567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21816">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de-DE" sz="200" b="0" i="0" u="none" strike="noStrike" cap="none" normalizeH="0" baseline="0" smtClean="0">
                        <a:ln>
                          <a:noFill/>
                        </a:ln>
                        <a:solidFill>
                          <a:schemeClr val="tx1"/>
                        </a:solidFill>
                        <a:effectLst/>
                        <a:latin typeface="Arial" charset="0"/>
                      </a:endParaRPr>
                    </a:p>
                  </a:txBody>
                  <a:tcPr marT="45675" marB="4567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553">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de-DE" sz="1800" b="0" i="1" u="none" strike="noStrike" cap="none" normalizeH="0" baseline="0" dirty="0" smtClean="0">
                          <a:ln>
                            <a:noFill/>
                          </a:ln>
                          <a:solidFill>
                            <a:schemeClr val="tx1"/>
                          </a:solidFill>
                          <a:effectLst/>
                          <a:latin typeface="Times New Roman" panose="02020603050405020304" pitchFamily="18" charset="0"/>
                        </a:rPr>
                        <a:t>fliegen</a:t>
                      </a:r>
                      <a:r>
                        <a:rPr kumimoji="0" lang="de-DE" sz="1800" b="0" i="1" u="none" strike="noStrike" cap="none" normalizeH="0" baseline="0" dirty="0" smtClean="0">
                          <a:ln>
                            <a:noFill/>
                          </a:ln>
                          <a:solidFill>
                            <a:schemeClr val="tx1"/>
                          </a:solidFill>
                          <a:effectLst/>
                          <a:latin typeface="Arial" charset="0"/>
                        </a:rPr>
                        <a:t>()</a:t>
                      </a:r>
                    </a:p>
                  </a:txBody>
                  <a:tcPr marT="45675" marB="4567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87219" name="Group 179"/>
          <p:cNvGraphicFramePr>
            <a:graphicFrameLocks noGrp="1"/>
          </p:cNvGraphicFramePr>
          <p:nvPr/>
        </p:nvGraphicFramePr>
        <p:xfrm>
          <a:off x="688975" y="1031875"/>
          <a:ext cx="1671638" cy="1127490"/>
        </p:xfrm>
        <a:graphic>
          <a:graphicData uri="http://schemas.openxmlformats.org/drawingml/2006/table">
            <a:tbl>
              <a:tblPr/>
              <a:tblGrid>
                <a:gridCol w="1671638">
                  <a:extLst>
                    <a:ext uri="{9D8B030D-6E8A-4147-A177-3AD203B41FA5}">
                      <a16:colId xmlns:a16="http://schemas.microsoft.com/office/drawing/2014/main" val="20000"/>
                    </a:ext>
                  </a:extLst>
                </a:gridCol>
              </a:tblGrid>
              <a:tr h="639756">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de-DE" sz="1800" b="1" i="1" u="none" strike="noStrike" cap="none" normalizeH="0" baseline="0" dirty="0" smtClean="0">
                          <a:ln>
                            <a:noFill/>
                          </a:ln>
                          <a:solidFill>
                            <a:schemeClr val="hlink"/>
                          </a:solidFill>
                          <a:effectLst/>
                          <a:latin typeface="Times New Roman" panose="02020603050405020304" pitchFamily="18" charset="0"/>
                        </a:rPr>
                        <a:t>&lt;&lt;</a:t>
                      </a:r>
                      <a:r>
                        <a:rPr kumimoji="0" lang="de-DE" sz="1800" b="1" i="1" u="none" strike="noStrike" cap="none" normalizeH="0" baseline="0" dirty="0" err="1" smtClean="0">
                          <a:ln>
                            <a:noFill/>
                          </a:ln>
                          <a:solidFill>
                            <a:schemeClr val="hlink"/>
                          </a:solidFill>
                          <a:effectLst/>
                          <a:latin typeface="Times New Roman" panose="02020603050405020304" pitchFamily="18" charset="0"/>
                        </a:rPr>
                        <a:t>interface</a:t>
                      </a:r>
                      <a:r>
                        <a:rPr kumimoji="0" lang="de-DE" sz="1800" b="1" i="1" u="none" strike="noStrike" cap="none" normalizeH="0" baseline="0" dirty="0" smtClean="0">
                          <a:ln>
                            <a:noFill/>
                          </a:ln>
                          <a:solidFill>
                            <a:schemeClr val="hlink"/>
                          </a:solidFill>
                          <a:effectLst/>
                          <a:latin typeface="Times New Roman" panose="02020603050405020304" pitchFamily="18" charset="0"/>
                        </a:rPr>
                        <a:t>&gt;&gt;</a:t>
                      </a:r>
                      <a:br>
                        <a:rPr kumimoji="0" lang="de-DE" sz="1800" b="1" i="1" u="none" strike="noStrike" cap="none" normalizeH="0" baseline="0" dirty="0" smtClean="0">
                          <a:ln>
                            <a:noFill/>
                          </a:ln>
                          <a:solidFill>
                            <a:schemeClr val="hlink"/>
                          </a:solidFill>
                          <a:effectLst/>
                          <a:latin typeface="Times New Roman" panose="02020603050405020304" pitchFamily="18" charset="0"/>
                        </a:rPr>
                      </a:br>
                      <a:r>
                        <a:rPr kumimoji="0" lang="de-DE" sz="1800" b="0" i="1" u="none" strike="noStrike" cap="none" normalizeH="0" baseline="0" dirty="0" smtClean="0">
                          <a:ln>
                            <a:noFill/>
                          </a:ln>
                          <a:solidFill>
                            <a:schemeClr val="tx1"/>
                          </a:solidFill>
                          <a:effectLst/>
                          <a:latin typeface="Times New Roman" panose="02020603050405020304" pitchFamily="18" charset="0"/>
                        </a:rPr>
                        <a:t>Quakverhalten</a:t>
                      </a:r>
                    </a:p>
                  </a:txBody>
                  <a:tcPr marT="45675" marB="4567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21816">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de-DE" sz="200" b="0" i="0" u="none" strike="noStrike" cap="none" normalizeH="0" baseline="0" smtClean="0">
                        <a:ln>
                          <a:noFill/>
                        </a:ln>
                        <a:solidFill>
                          <a:schemeClr val="tx1"/>
                        </a:solidFill>
                        <a:effectLst/>
                        <a:latin typeface="Arial" charset="0"/>
                      </a:endParaRPr>
                    </a:p>
                  </a:txBody>
                  <a:tcPr marT="45675" marB="4567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553">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de-DE" sz="1800" b="0" i="1" u="none" strike="noStrike" cap="none" normalizeH="0" baseline="0" dirty="0" smtClean="0">
                          <a:ln>
                            <a:noFill/>
                          </a:ln>
                          <a:solidFill>
                            <a:schemeClr val="tx1"/>
                          </a:solidFill>
                          <a:effectLst/>
                          <a:latin typeface="Times New Roman" panose="02020603050405020304" pitchFamily="18" charset="0"/>
                        </a:rPr>
                        <a:t>quaken(</a:t>
                      </a:r>
                      <a:r>
                        <a:rPr kumimoji="0" lang="de-DE" sz="1800" b="0" i="1" u="none" strike="noStrike" cap="none" normalizeH="0" baseline="0" dirty="0" smtClean="0">
                          <a:ln>
                            <a:noFill/>
                          </a:ln>
                          <a:solidFill>
                            <a:schemeClr val="tx1"/>
                          </a:solidFill>
                          <a:effectLst/>
                          <a:latin typeface="Arial" charset="0"/>
                        </a:rPr>
                        <a:t>)</a:t>
                      </a:r>
                    </a:p>
                  </a:txBody>
                  <a:tcPr marT="45675" marB="4567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pSp>
        <p:nvGrpSpPr>
          <p:cNvPr id="42" name="Group 124"/>
          <p:cNvGrpSpPr>
            <a:grpSpLocks/>
          </p:cNvGrpSpPr>
          <p:nvPr/>
        </p:nvGrpSpPr>
        <p:grpSpPr bwMode="auto">
          <a:xfrm>
            <a:off x="7051675" y="2044700"/>
            <a:ext cx="377825" cy="1417638"/>
            <a:chOff x="2743" y="1244"/>
            <a:chExt cx="238" cy="893"/>
          </a:xfrm>
        </p:grpSpPr>
        <p:sp>
          <p:nvSpPr>
            <p:cNvPr id="43" name="AutoShape 125"/>
            <p:cNvSpPr>
              <a:spLocks noChangeArrowheads="1"/>
            </p:cNvSpPr>
            <p:nvPr/>
          </p:nvSpPr>
          <p:spPr bwMode="auto">
            <a:xfrm>
              <a:off x="2754" y="1253"/>
              <a:ext cx="223" cy="884"/>
            </a:xfrm>
            <a:prstGeom prst="upArrow">
              <a:avLst>
                <a:gd name="adj1" fmla="val 0"/>
                <a:gd name="adj2" fmla="val 67739"/>
              </a:avLst>
            </a:prstGeom>
            <a:solidFill>
              <a:schemeClr val="accent1"/>
            </a:solidFill>
            <a:ln w="19050">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44" name="AutoShape 126"/>
            <p:cNvSpPr>
              <a:spLocks noChangeArrowheads="1"/>
            </p:cNvSpPr>
            <p:nvPr/>
          </p:nvSpPr>
          <p:spPr bwMode="auto">
            <a:xfrm>
              <a:off x="2743" y="1244"/>
              <a:ext cx="238" cy="169"/>
            </a:xfrm>
            <a:prstGeom prst="triangle">
              <a:avLst>
                <a:gd name="adj" fmla="val 50000"/>
              </a:avLst>
            </a:prstGeom>
            <a:solidFill>
              <a:schemeClr val="bg1"/>
            </a:solidFill>
            <a:ln w="19050" algn="ctr">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de-DE"/>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7156"/>
                                        </p:tgtEl>
                                        <p:attrNameLst>
                                          <p:attrName>style.visibility</p:attrName>
                                        </p:attrNameLst>
                                      </p:cBhvr>
                                      <p:to>
                                        <p:strVal val="visible"/>
                                      </p:to>
                                    </p:set>
                                  </p:childTnLst>
                                </p:cTn>
                              </p:par>
                            </p:childTnLst>
                          </p:cTn>
                        </p:par>
                        <p:par>
                          <p:cTn id="7" fill="hold" nodeType="afterGroup">
                            <p:stCondLst>
                              <p:cond delay="0"/>
                            </p:stCondLst>
                            <p:childTnLst>
                              <p:par>
                                <p:cTn id="8" presetID="22" presetClass="entr" presetSubtype="1" fill="hold" grpId="0" nodeType="afterEffect">
                                  <p:stCondLst>
                                    <p:cond delay="0"/>
                                  </p:stCondLst>
                                  <p:childTnLst>
                                    <p:set>
                                      <p:cBhvr>
                                        <p:cTn id="9" dur="1" fill="hold">
                                          <p:stCondLst>
                                            <p:cond delay="0"/>
                                          </p:stCondLst>
                                        </p:cTn>
                                        <p:tgtEl>
                                          <p:spTgt spid="87157">
                                            <p:txEl>
                                              <p:pRg st="0" end="0"/>
                                            </p:txEl>
                                          </p:spTgt>
                                        </p:tgtEl>
                                        <p:attrNameLst>
                                          <p:attrName>style.visibility</p:attrName>
                                        </p:attrNameLst>
                                      </p:cBhvr>
                                      <p:to>
                                        <p:strVal val="visible"/>
                                      </p:to>
                                    </p:set>
                                    <p:animEffect transition="in" filter="wipe(up)">
                                      <p:cBhvr>
                                        <p:cTn id="10" dur="500"/>
                                        <p:tgtEl>
                                          <p:spTgt spid="87157">
                                            <p:txEl>
                                              <p:pRg st="0" end="0"/>
                                            </p:txEl>
                                          </p:spTgt>
                                        </p:tgtEl>
                                      </p:cBhvr>
                                    </p:animEffect>
                                  </p:childTnLst>
                                </p:cTn>
                              </p:par>
                            </p:childTnLst>
                          </p:cTn>
                        </p:par>
                        <p:par>
                          <p:cTn id="11" fill="hold" nodeType="afterGroup">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87157">
                                            <p:txEl>
                                              <p:pRg st="1" end="1"/>
                                            </p:txEl>
                                          </p:spTgt>
                                        </p:tgtEl>
                                        <p:attrNameLst>
                                          <p:attrName>style.visibility</p:attrName>
                                        </p:attrNameLst>
                                      </p:cBhvr>
                                      <p:to>
                                        <p:strVal val="visible"/>
                                      </p:to>
                                    </p:set>
                                    <p:animEffect transition="in" filter="wipe(up)">
                                      <p:cBhvr>
                                        <p:cTn id="14" dur="500"/>
                                        <p:tgtEl>
                                          <p:spTgt spid="87157">
                                            <p:txEl>
                                              <p:pRg st="1" end="1"/>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7146"/>
                                        </p:tgtEl>
                                        <p:attrNameLst>
                                          <p:attrName>style.visibility</p:attrName>
                                        </p:attrNameLst>
                                      </p:cBhvr>
                                      <p:to>
                                        <p:strVal val="visible"/>
                                      </p:to>
                                    </p:set>
                                  </p:childTnLst>
                                </p:cTn>
                              </p:par>
                              <p:par>
                                <p:cTn id="19" presetID="22" presetClass="entr" presetSubtype="4" fill="hold" nodeType="withEffect">
                                  <p:stCondLst>
                                    <p:cond delay="0"/>
                                  </p:stCondLst>
                                  <p:childTnLst>
                                    <p:set>
                                      <p:cBhvr>
                                        <p:cTn id="20" dur="1" fill="hold">
                                          <p:stCondLst>
                                            <p:cond delay="0"/>
                                          </p:stCondLst>
                                        </p:cTn>
                                        <p:tgtEl>
                                          <p:spTgt spid="87201"/>
                                        </p:tgtEl>
                                        <p:attrNameLst>
                                          <p:attrName>style.visibility</p:attrName>
                                        </p:attrNameLst>
                                      </p:cBhvr>
                                      <p:to>
                                        <p:strVal val="visible"/>
                                      </p:to>
                                    </p:set>
                                    <p:animEffect transition="in" filter="wipe(down)">
                                      <p:cBhvr>
                                        <p:cTn id="21" dur="500"/>
                                        <p:tgtEl>
                                          <p:spTgt spid="87201"/>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87157">
                                            <p:txEl>
                                              <p:pRg st="2" end="2"/>
                                            </p:txEl>
                                          </p:spTgt>
                                        </p:tgtEl>
                                        <p:attrNameLst>
                                          <p:attrName>style.visibility</p:attrName>
                                        </p:attrNameLst>
                                      </p:cBhvr>
                                      <p:to>
                                        <p:strVal val="visible"/>
                                      </p:to>
                                    </p:set>
                                    <p:animEffect transition="in" filter="wipe(up)">
                                      <p:cBhvr>
                                        <p:cTn id="26" dur="500"/>
                                        <p:tgtEl>
                                          <p:spTgt spid="8715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157"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0" name="Group 121"/>
          <p:cNvGrpSpPr>
            <a:grpSpLocks/>
          </p:cNvGrpSpPr>
          <p:nvPr/>
        </p:nvGrpSpPr>
        <p:grpSpPr bwMode="auto">
          <a:xfrm rot="20463895" flipH="1">
            <a:off x="5137150" y="2225675"/>
            <a:ext cx="2074863" cy="896938"/>
            <a:chOff x="3110" y="1209"/>
            <a:chExt cx="1307" cy="565"/>
          </a:xfrm>
        </p:grpSpPr>
        <p:sp>
          <p:nvSpPr>
            <p:cNvPr id="17540" name="AutoShape 122"/>
            <p:cNvSpPr>
              <a:spLocks noChangeArrowheads="1"/>
            </p:cNvSpPr>
            <p:nvPr/>
          </p:nvSpPr>
          <p:spPr bwMode="auto">
            <a:xfrm rot="18807610" flipH="1">
              <a:off x="3679" y="1036"/>
              <a:ext cx="169" cy="1307"/>
            </a:xfrm>
            <a:prstGeom prst="upArrow">
              <a:avLst>
                <a:gd name="adj1" fmla="val 0"/>
                <a:gd name="adj2" fmla="val 107449"/>
              </a:avLst>
            </a:prstGeom>
            <a:solidFill>
              <a:schemeClr val="accent1"/>
            </a:solidFill>
            <a:ln w="19050">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17541" name="AutoShape 123"/>
            <p:cNvSpPr>
              <a:spLocks noChangeArrowheads="1"/>
            </p:cNvSpPr>
            <p:nvPr/>
          </p:nvSpPr>
          <p:spPr bwMode="auto">
            <a:xfrm rot="-2566052">
              <a:off x="3235" y="1209"/>
              <a:ext cx="238" cy="191"/>
            </a:xfrm>
            <a:prstGeom prst="triangle">
              <a:avLst>
                <a:gd name="adj" fmla="val 50000"/>
              </a:avLst>
            </a:prstGeom>
            <a:solidFill>
              <a:schemeClr val="bg1"/>
            </a:solidFill>
            <a:ln w="19050" algn="ctr">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de-DE"/>
            </a:p>
          </p:txBody>
        </p:sp>
      </p:grpSp>
      <p:grpSp>
        <p:nvGrpSpPr>
          <p:cNvPr id="17411" name="Group 124"/>
          <p:cNvGrpSpPr>
            <a:grpSpLocks/>
          </p:cNvGrpSpPr>
          <p:nvPr/>
        </p:nvGrpSpPr>
        <p:grpSpPr bwMode="auto">
          <a:xfrm>
            <a:off x="7051675" y="2044700"/>
            <a:ext cx="377825" cy="1417638"/>
            <a:chOff x="2743" y="1244"/>
            <a:chExt cx="238" cy="893"/>
          </a:xfrm>
        </p:grpSpPr>
        <p:sp>
          <p:nvSpPr>
            <p:cNvPr id="17538" name="AutoShape 125"/>
            <p:cNvSpPr>
              <a:spLocks noChangeArrowheads="1"/>
            </p:cNvSpPr>
            <p:nvPr/>
          </p:nvSpPr>
          <p:spPr bwMode="auto">
            <a:xfrm>
              <a:off x="2754" y="1253"/>
              <a:ext cx="223" cy="884"/>
            </a:xfrm>
            <a:prstGeom prst="upArrow">
              <a:avLst>
                <a:gd name="adj1" fmla="val 0"/>
                <a:gd name="adj2" fmla="val 67739"/>
              </a:avLst>
            </a:prstGeom>
            <a:solidFill>
              <a:schemeClr val="accent1"/>
            </a:solidFill>
            <a:ln w="19050">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17539" name="AutoShape 126"/>
            <p:cNvSpPr>
              <a:spLocks noChangeArrowheads="1"/>
            </p:cNvSpPr>
            <p:nvPr/>
          </p:nvSpPr>
          <p:spPr bwMode="auto">
            <a:xfrm>
              <a:off x="2743" y="1244"/>
              <a:ext cx="238" cy="169"/>
            </a:xfrm>
            <a:prstGeom prst="triangle">
              <a:avLst>
                <a:gd name="adj" fmla="val 50000"/>
              </a:avLst>
            </a:prstGeom>
            <a:solidFill>
              <a:schemeClr val="bg1"/>
            </a:solidFill>
            <a:ln w="19050" algn="ctr">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de-DE"/>
            </a:p>
          </p:txBody>
        </p:sp>
      </p:grpSp>
      <p:grpSp>
        <p:nvGrpSpPr>
          <p:cNvPr id="17412" name="Group 127"/>
          <p:cNvGrpSpPr>
            <a:grpSpLocks/>
          </p:cNvGrpSpPr>
          <p:nvPr/>
        </p:nvGrpSpPr>
        <p:grpSpPr bwMode="auto">
          <a:xfrm rot="1367046">
            <a:off x="7773988" y="2263775"/>
            <a:ext cx="2074862" cy="896938"/>
            <a:chOff x="3110" y="1209"/>
            <a:chExt cx="1307" cy="565"/>
          </a:xfrm>
        </p:grpSpPr>
        <p:sp>
          <p:nvSpPr>
            <p:cNvPr id="17536" name="AutoShape 128"/>
            <p:cNvSpPr>
              <a:spLocks noChangeArrowheads="1"/>
            </p:cNvSpPr>
            <p:nvPr/>
          </p:nvSpPr>
          <p:spPr bwMode="auto">
            <a:xfrm rot="18807610" flipH="1">
              <a:off x="3679" y="1036"/>
              <a:ext cx="169" cy="1307"/>
            </a:xfrm>
            <a:prstGeom prst="upArrow">
              <a:avLst>
                <a:gd name="adj1" fmla="val 0"/>
                <a:gd name="adj2" fmla="val 107449"/>
              </a:avLst>
            </a:prstGeom>
            <a:solidFill>
              <a:schemeClr val="accent1"/>
            </a:solidFill>
            <a:ln w="19050">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17537" name="AutoShape 129"/>
            <p:cNvSpPr>
              <a:spLocks noChangeArrowheads="1"/>
            </p:cNvSpPr>
            <p:nvPr/>
          </p:nvSpPr>
          <p:spPr bwMode="auto">
            <a:xfrm rot="-2566052">
              <a:off x="3235" y="1209"/>
              <a:ext cx="238" cy="191"/>
            </a:xfrm>
            <a:prstGeom prst="triangle">
              <a:avLst>
                <a:gd name="adj" fmla="val 50000"/>
              </a:avLst>
            </a:prstGeom>
            <a:solidFill>
              <a:schemeClr val="bg1"/>
            </a:solidFill>
            <a:ln w="19050" algn="ctr">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de-DE"/>
            </a:p>
          </p:txBody>
        </p:sp>
      </p:grpSp>
      <p:grpSp>
        <p:nvGrpSpPr>
          <p:cNvPr id="17413" name="Group 130"/>
          <p:cNvGrpSpPr>
            <a:grpSpLocks/>
          </p:cNvGrpSpPr>
          <p:nvPr/>
        </p:nvGrpSpPr>
        <p:grpSpPr bwMode="auto">
          <a:xfrm rot="20463895" flipH="1">
            <a:off x="-479425" y="2355850"/>
            <a:ext cx="2074863" cy="896938"/>
            <a:chOff x="3110" y="1209"/>
            <a:chExt cx="1307" cy="565"/>
          </a:xfrm>
        </p:grpSpPr>
        <p:sp>
          <p:nvSpPr>
            <p:cNvPr id="17534" name="AutoShape 131"/>
            <p:cNvSpPr>
              <a:spLocks noChangeArrowheads="1"/>
            </p:cNvSpPr>
            <p:nvPr/>
          </p:nvSpPr>
          <p:spPr bwMode="auto">
            <a:xfrm rot="18807610" flipH="1">
              <a:off x="3679" y="1036"/>
              <a:ext cx="169" cy="1307"/>
            </a:xfrm>
            <a:prstGeom prst="upArrow">
              <a:avLst>
                <a:gd name="adj1" fmla="val 0"/>
                <a:gd name="adj2" fmla="val 107449"/>
              </a:avLst>
            </a:prstGeom>
            <a:solidFill>
              <a:schemeClr val="accent1"/>
            </a:solidFill>
            <a:ln w="19050">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17535" name="AutoShape 132"/>
            <p:cNvSpPr>
              <a:spLocks noChangeArrowheads="1"/>
            </p:cNvSpPr>
            <p:nvPr/>
          </p:nvSpPr>
          <p:spPr bwMode="auto">
            <a:xfrm rot="-2566052">
              <a:off x="3235" y="1209"/>
              <a:ext cx="238" cy="191"/>
            </a:xfrm>
            <a:prstGeom prst="triangle">
              <a:avLst>
                <a:gd name="adj" fmla="val 50000"/>
              </a:avLst>
            </a:prstGeom>
            <a:solidFill>
              <a:schemeClr val="bg1"/>
            </a:solidFill>
            <a:ln w="19050" algn="ctr">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de-DE"/>
            </a:p>
          </p:txBody>
        </p:sp>
      </p:grpSp>
      <p:grpSp>
        <p:nvGrpSpPr>
          <p:cNvPr id="17414" name="Group 133"/>
          <p:cNvGrpSpPr>
            <a:grpSpLocks/>
          </p:cNvGrpSpPr>
          <p:nvPr/>
        </p:nvGrpSpPr>
        <p:grpSpPr bwMode="auto">
          <a:xfrm>
            <a:off x="1435100" y="2174875"/>
            <a:ext cx="377825" cy="1417638"/>
            <a:chOff x="2743" y="1244"/>
            <a:chExt cx="238" cy="893"/>
          </a:xfrm>
        </p:grpSpPr>
        <p:sp>
          <p:nvSpPr>
            <p:cNvPr id="17532" name="AutoShape 134"/>
            <p:cNvSpPr>
              <a:spLocks noChangeArrowheads="1"/>
            </p:cNvSpPr>
            <p:nvPr/>
          </p:nvSpPr>
          <p:spPr bwMode="auto">
            <a:xfrm>
              <a:off x="2754" y="1253"/>
              <a:ext cx="223" cy="884"/>
            </a:xfrm>
            <a:prstGeom prst="upArrow">
              <a:avLst>
                <a:gd name="adj1" fmla="val 0"/>
                <a:gd name="adj2" fmla="val 67739"/>
              </a:avLst>
            </a:prstGeom>
            <a:solidFill>
              <a:schemeClr val="accent1"/>
            </a:solidFill>
            <a:ln w="19050">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17533" name="AutoShape 135"/>
            <p:cNvSpPr>
              <a:spLocks noChangeArrowheads="1"/>
            </p:cNvSpPr>
            <p:nvPr/>
          </p:nvSpPr>
          <p:spPr bwMode="auto">
            <a:xfrm>
              <a:off x="2743" y="1244"/>
              <a:ext cx="238" cy="169"/>
            </a:xfrm>
            <a:prstGeom prst="triangle">
              <a:avLst>
                <a:gd name="adj" fmla="val 50000"/>
              </a:avLst>
            </a:prstGeom>
            <a:solidFill>
              <a:schemeClr val="bg1"/>
            </a:solidFill>
            <a:ln w="19050" algn="ctr">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de-DE"/>
            </a:p>
          </p:txBody>
        </p:sp>
      </p:grpSp>
      <p:grpSp>
        <p:nvGrpSpPr>
          <p:cNvPr id="17415" name="Group 136"/>
          <p:cNvGrpSpPr>
            <a:grpSpLocks/>
          </p:cNvGrpSpPr>
          <p:nvPr/>
        </p:nvGrpSpPr>
        <p:grpSpPr bwMode="auto">
          <a:xfrm rot="819064">
            <a:off x="1639888" y="2292350"/>
            <a:ext cx="2074862" cy="896938"/>
            <a:chOff x="3110" y="1209"/>
            <a:chExt cx="1307" cy="565"/>
          </a:xfrm>
        </p:grpSpPr>
        <p:sp>
          <p:nvSpPr>
            <p:cNvPr id="17530" name="AutoShape 137"/>
            <p:cNvSpPr>
              <a:spLocks noChangeArrowheads="1"/>
            </p:cNvSpPr>
            <p:nvPr/>
          </p:nvSpPr>
          <p:spPr bwMode="auto">
            <a:xfrm rot="18807610" flipH="1">
              <a:off x="3679" y="1036"/>
              <a:ext cx="169" cy="1307"/>
            </a:xfrm>
            <a:prstGeom prst="upArrow">
              <a:avLst>
                <a:gd name="adj1" fmla="val 0"/>
                <a:gd name="adj2" fmla="val 107449"/>
              </a:avLst>
            </a:prstGeom>
            <a:solidFill>
              <a:schemeClr val="accent1"/>
            </a:solidFill>
            <a:ln w="19050">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17531" name="AutoShape 138"/>
            <p:cNvSpPr>
              <a:spLocks noChangeArrowheads="1"/>
            </p:cNvSpPr>
            <p:nvPr/>
          </p:nvSpPr>
          <p:spPr bwMode="auto">
            <a:xfrm rot="-2566052">
              <a:off x="3235" y="1209"/>
              <a:ext cx="238" cy="191"/>
            </a:xfrm>
            <a:prstGeom prst="triangle">
              <a:avLst>
                <a:gd name="adj" fmla="val 50000"/>
              </a:avLst>
            </a:prstGeom>
            <a:solidFill>
              <a:schemeClr val="bg1"/>
            </a:solidFill>
            <a:ln w="19050" algn="ctr">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de-DE"/>
            </a:p>
          </p:txBody>
        </p:sp>
      </p:grpSp>
      <p:grpSp>
        <p:nvGrpSpPr>
          <p:cNvPr id="17416" name="Group 139"/>
          <p:cNvGrpSpPr>
            <a:grpSpLocks/>
          </p:cNvGrpSpPr>
          <p:nvPr/>
        </p:nvGrpSpPr>
        <p:grpSpPr bwMode="auto">
          <a:xfrm>
            <a:off x="7777163" y="2044700"/>
            <a:ext cx="392112" cy="2708275"/>
            <a:chOff x="4899" y="1288"/>
            <a:chExt cx="247" cy="1706"/>
          </a:xfrm>
        </p:grpSpPr>
        <p:sp>
          <p:nvSpPr>
            <p:cNvPr id="17528" name="AutoShape 140"/>
            <p:cNvSpPr>
              <a:spLocks noChangeArrowheads="1"/>
            </p:cNvSpPr>
            <p:nvPr/>
          </p:nvSpPr>
          <p:spPr bwMode="auto">
            <a:xfrm>
              <a:off x="4910" y="1305"/>
              <a:ext cx="223" cy="1689"/>
            </a:xfrm>
            <a:prstGeom prst="upArrow">
              <a:avLst>
                <a:gd name="adj1" fmla="val 0"/>
                <a:gd name="adj2" fmla="val 80263"/>
              </a:avLst>
            </a:prstGeom>
            <a:solidFill>
              <a:schemeClr val="accent1"/>
            </a:solidFill>
            <a:ln w="19050">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17529" name="AutoShape 141"/>
            <p:cNvSpPr>
              <a:spLocks noChangeArrowheads="1"/>
            </p:cNvSpPr>
            <p:nvPr/>
          </p:nvSpPr>
          <p:spPr bwMode="auto">
            <a:xfrm>
              <a:off x="4899" y="1288"/>
              <a:ext cx="247" cy="213"/>
            </a:xfrm>
            <a:prstGeom prst="triangle">
              <a:avLst>
                <a:gd name="adj" fmla="val 50000"/>
              </a:avLst>
            </a:prstGeom>
            <a:solidFill>
              <a:schemeClr val="bg1"/>
            </a:solidFill>
            <a:ln w="19050" algn="ctr">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de-DE"/>
            </a:p>
          </p:txBody>
        </p:sp>
      </p:grpSp>
      <p:sp>
        <p:nvSpPr>
          <p:cNvPr id="17417" name="Rectangle 2"/>
          <p:cNvSpPr>
            <a:spLocks noGrp="1" noChangeArrowheads="1"/>
          </p:cNvSpPr>
          <p:nvPr>
            <p:ph type="title"/>
          </p:nvPr>
        </p:nvSpPr>
        <p:spPr>
          <a:xfrm>
            <a:off x="592138" y="0"/>
            <a:ext cx="7772400" cy="704850"/>
          </a:xfrm>
        </p:spPr>
        <p:txBody>
          <a:bodyPr/>
          <a:lstStyle/>
          <a:p>
            <a:r>
              <a:rPr lang="de-DE" smtClean="0">
                <a:solidFill>
                  <a:schemeClr val="hlink"/>
                </a:solidFill>
              </a:rPr>
              <a:t>D</a:t>
            </a:r>
            <a:r>
              <a:rPr lang="de-DE" smtClean="0"/>
              <a:t>uck</a:t>
            </a:r>
            <a:r>
              <a:rPr lang="de-DE" smtClean="0">
                <a:solidFill>
                  <a:schemeClr val="hlink"/>
                </a:solidFill>
              </a:rPr>
              <a:t>S</a:t>
            </a:r>
            <a:r>
              <a:rPr lang="de-DE" smtClean="0"/>
              <a:t>im </a:t>
            </a:r>
            <a:r>
              <a:rPr lang="de-DE" smtClean="0">
                <a:solidFill>
                  <a:schemeClr val="hlink"/>
                </a:solidFill>
              </a:rPr>
              <a:t>e</a:t>
            </a:r>
            <a:r>
              <a:rPr lang="de-DE" smtClean="0"/>
              <a:t>rweitert</a:t>
            </a:r>
          </a:p>
        </p:txBody>
      </p:sp>
      <p:graphicFrame>
        <p:nvGraphicFramePr>
          <p:cNvPr id="88208" name="Group 144"/>
          <p:cNvGraphicFramePr>
            <a:graphicFrameLocks noGrp="1"/>
          </p:cNvGraphicFramePr>
          <p:nvPr/>
        </p:nvGraphicFramePr>
        <p:xfrm>
          <a:off x="5070475" y="3503613"/>
          <a:ext cx="1258888" cy="1041400"/>
        </p:xfrm>
        <a:graphic>
          <a:graphicData uri="http://schemas.openxmlformats.org/drawingml/2006/table">
            <a:tbl>
              <a:tblPr/>
              <a:tblGrid>
                <a:gridCol w="1258888">
                  <a:extLst>
                    <a:ext uri="{9D8B030D-6E8A-4147-A177-3AD203B41FA5}">
                      <a16:colId xmlns:a16="http://schemas.microsoft.com/office/drawing/2014/main" val="20000"/>
                    </a:ext>
                  </a:extLst>
                </a:gridCol>
              </a:tblGrid>
              <a:tr h="339725">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de-DE" sz="1600" b="0" i="0" u="none" strike="noStrike" cap="none" normalizeH="0" baseline="0" smtClean="0">
                          <a:ln>
                            <a:noFill/>
                          </a:ln>
                          <a:solidFill>
                            <a:schemeClr val="tx1"/>
                          </a:solidFill>
                          <a:effectLst/>
                          <a:latin typeface="Arial Narrow" pitchFamily="34" charset="0"/>
                        </a:rPr>
                        <a:t>NichtFliegen</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de-DE" sz="2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520700">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de-DE" sz="1600" b="0" i="0" u="none" strike="noStrike" cap="none" normalizeH="0" baseline="0" smtClean="0">
                          <a:ln>
                            <a:noFill/>
                          </a:ln>
                          <a:solidFill>
                            <a:schemeClr val="tx1"/>
                          </a:solidFill>
                          <a:effectLst/>
                          <a:latin typeface="Arial" charset="0"/>
                        </a:rPr>
                        <a:t>fliegen()</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graphicFrame>
        <p:nvGraphicFramePr>
          <p:cNvPr id="88209" name="Group 145"/>
          <p:cNvGraphicFramePr>
            <a:graphicFrameLocks noGrp="1"/>
          </p:cNvGraphicFramePr>
          <p:nvPr/>
        </p:nvGraphicFramePr>
        <p:xfrm>
          <a:off x="6376988" y="3503613"/>
          <a:ext cx="1552575" cy="1041400"/>
        </p:xfrm>
        <a:graphic>
          <a:graphicData uri="http://schemas.openxmlformats.org/drawingml/2006/table">
            <a:tbl>
              <a:tblPr/>
              <a:tblGrid>
                <a:gridCol w="1552575">
                  <a:extLst>
                    <a:ext uri="{9D8B030D-6E8A-4147-A177-3AD203B41FA5}">
                      <a16:colId xmlns:a16="http://schemas.microsoft.com/office/drawing/2014/main" val="20000"/>
                    </a:ext>
                  </a:extLst>
                </a:gridCol>
              </a:tblGrid>
              <a:tr h="339725">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de-DE" sz="1600" b="0" i="0" u="none" strike="noStrike" cap="none" normalizeH="0" baseline="0" smtClean="0">
                          <a:ln>
                            <a:noFill/>
                          </a:ln>
                          <a:solidFill>
                            <a:schemeClr val="tx1"/>
                          </a:solidFill>
                          <a:effectLst/>
                          <a:latin typeface="Arial Narrow" pitchFamily="34" charset="0"/>
                        </a:rPr>
                        <a:t>Fluegelschlagen</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de-DE" sz="2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520700">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de-DE" sz="1600" b="0" i="0" u="none" strike="noStrike" cap="none" normalizeH="0" baseline="0" smtClean="0">
                          <a:ln>
                            <a:noFill/>
                          </a:ln>
                          <a:solidFill>
                            <a:schemeClr val="tx1"/>
                          </a:solidFill>
                          <a:effectLst/>
                          <a:latin typeface="Arial" charset="0"/>
                        </a:rPr>
                        <a:t>fliegen()</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graphicFrame>
        <p:nvGraphicFramePr>
          <p:cNvPr id="88099" name="Group 35"/>
          <p:cNvGraphicFramePr>
            <a:graphicFrameLocks noGrp="1"/>
          </p:cNvGraphicFramePr>
          <p:nvPr/>
        </p:nvGraphicFramePr>
        <p:xfrm>
          <a:off x="8026400" y="3503613"/>
          <a:ext cx="1087438" cy="1065213"/>
        </p:xfrm>
        <a:graphic>
          <a:graphicData uri="http://schemas.openxmlformats.org/drawingml/2006/table">
            <a:tbl>
              <a:tblPr/>
              <a:tblGrid>
                <a:gridCol w="1087438">
                  <a:extLst>
                    <a:ext uri="{9D8B030D-6E8A-4147-A177-3AD203B41FA5}">
                      <a16:colId xmlns:a16="http://schemas.microsoft.com/office/drawing/2014/main" val="20000"/>
                    </a:ext>
                  </a:extLst>
                </a:gridCol>
              </a:tblGrid>
              <a:tr h="379413">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de-DE" sz="1600" b="0" i="0" u="none" strike="noStrike" cap="none" normalizeH="0" baseline="0" smtClean="0">
                          <a:ln>
                            <a:noFill/>
                          </a:ln>
                          <a:solidFill>
                            <a:schemeClr val="tx1"/>
                          </a:solidFill>
                          <a:effectLst/>
                          <a:latin typeface="Arial" charset="0"/>
                        </a:rPr>
                        <a:t>Gleiten</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187325">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de-DE" sz="2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98475">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de-DE" sz="1600" b="0" i="0" u="none" strike="noStrike" cap="none" normalizeH="0" baseline="0" smtClean="0">
                          <a:ln>
                            <a:noFill/>
                          </a:ln>
                          <a:solidFill>
                            <a:schemeClr val="tx1"/>
                          </a:solidFill>
                          <a:effectLst/>
                          <a:latin typeface="Arial" charset="0"/>
                        </a:rPr>
                        <a:t>fliegen()</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graphicFrame>
        <p:nvGraphicFramePr>
          <p:cNvPr id="88234" name="Group 170"/>
          <p:cNvGraphicFramePr>
            <a:graphicFrameLocks noGrp="1"/>
          </p:cNvGraphicFramePr>
          <p:nvPr/>
        </p:nvGraphicFramePr>
        <p:xfrm>
          <a:off x="2871788" y="895350"/>
          <a:ext cx="3065462" cy="2194410"/>
        </p:xfrm>
        <a:graphic>
          <a:graphicData uri="http://schemas.openxmlformats.org/drawingml/2006/table">
            <a:tbl>
              <a:tblPr/>
              <a:tblGrid>
                <a:gridCol w="3065462">
                  <a:extLst>
                    <a:ext uri="{9D8B030D-6E8A-4147-A177-3AD203B41FA5}">
                      <a16:colId xmlns:a16="http://schemas.microsoft.com/office/drawing/2014/main" val="20000"/>
                    </a:ext>
                  </a:extLst>
                </a:gridCol>
              </a:tblGrid>
              <a:tr h="365641">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de-DE" sz="1800" b="0" i="1" u="none" strike="noStrike" cap="none" normalizeH="0" baseline="0" dirty="0" smtClean="0">
                          <a:ln>
                            <a:noFill/>
                          </a:ln>
                          <a:solidFill>
                            <a:schemeClr val="tx1"/>
                          </a:solidFill>
                          <a:effectLst/>
                          <a:latin typeface="Times New Roman" panose="02020603050405020304" pitchFamily="18" charset="0"/>
                        </a:rPr>
                        <a:t>Ente</a:t>
                      </a:r>
                    </a:p>
                  </a:txBody>
                  <a:tcPr marT="45695" marB="4569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39892">
                <a:tc>
                  <a:txBody>
                    <a:bodyPr/>
                    <a:lstStyle/>
                    <a:p>
                      <a:pPr marL="0" marR="0" lvl="0" indent="0" algn="l" defTabSz="914400" rtl="0" eaLnBrk="0" fontAlgn="base" latinLnBrk="0" hangingPunct="0">
                        <a:lnSpc>
                          <a:spcPct val="100000"/>
                        </a:lnSpc>
                        <a:spcBef>
                          <a:spcPct val="0"/>
                        </a:spcBef>
                        <a:spcAft>
                          <a:spcPct val="0"/>
                        </a:spcAft>
                        <a:buClrTx/>
                        <a:buSzTx/>
                        <a:buFont typeface="Wingdings" pitchFamily="2" charset="2"/>
                        <a:buNone/>
                        <a:tabLst/>
                      </a:pPr>
                      <a:r>
                        <a:rPr kumimoji="0" lang="de-DE" sz="1800" b="1" i="0" u="none" strike="noStrike" cap="none" normalizeH="0" baseline="0" smtClean="0">
                          <a:ln>
                            <a:noFill/>
                          </a:ln>
                          <a:solidFill>
                            <a:schemeClr val="hlink"/>
                          </a:solidFill>
                          <a:effectLst/>
                          <a:latin typeface="Arial Narrow" pitchFamily="34" charset="0"/>
                        </a:rPr>
                        <a:t>flugEigenschaft: </a:t>
                      </a:r>
                      <a:r>
                        <a:rPr kumimoji="0" lang="de-DE" sz="1800" b="1" i="0" u="none" strike="noStrike" cap="none" normalizeH="0" baseline="0" dirty="0" smtClean="0">
                          <a:ln>
                            <a:noFill/>
                          </a:ln>
                          <a:solidFill>
                            <a:schemeClr val="hlink"/>
                          </a:solidFill>
                          <a:effectLst/>
                          <a:latin typeface="Arial Narrow" pitchFamily="34" charset="0"/>
                        </a:rPr>
                        <a:t>Flugverhalten</a:t>
                      </a:r>
                    </a:p>
                    <a:p>
                      <a:pPr marL="0" marR="0" lvl="0" indent="0" algn="l" defTabSz="914400" rtl="0" eaLnBrk="0" fontAlgn="base" latinLnBrk="0" hangingPunct="0">
                        <a:lnSpc>
                          <a:spcPct val="100000"/>
                        </a:lnSpc>
                        <a:spcBef>
                          <a:spcPct val="0"/>
                        </a:spcBef>
                        <a:spcAft>
                          <a:spcPct val="0"/>
                        </a:spcAft>
                        <a:buClrTx/>
                        <a:buSzTx/>
                        <a:buFont typeface="Wingdings" pitchFamily="2" charset="2"/>
                        <a:buNone/>
                        <a:tabLst/>
                      </a:pPr>
                      <a:r>
                        <a:rPr kumimoji="0" lang="de-DE" sz="1800" b="1" i="0" u="none" strike="noStrike" cap="none" normalizeH="0" baseline="0" dirty="0" err="1" smtClean="0">
                          <a:ln>
                            <a:noFill/>
                          </a:ln>
                          <a:solidFill>
                            <a:schemeClr val="hlink"/>
                          </a:solidFill>
                          <a:effectLst/>
                          <a:latin typeface="Arial Narrow" pitchFamily="34" charset="0"/>
                        </a:rPr>
                        <a:t>quakArt</a:t>
                      </a:r>
                      <a:r>
                        <a:rPr kumimoji="0" lang="de-DE" sz="1800" b="1" i="0" u="none" strike="noStrike" cap="none" normalizeH="0" baseline="0" dirty="0" smtClean="0">
                          <a:ln>
                            <a:noFill/>
                          </a:ln>
                          <a:solidFill>
                            <a:schemeClr val="hlink"/>
                          </a:solidFill>
                          <a:effectLst/>
                          <a:latin typeface="Arial Narrow" pitchFamily="34" charset="0"/>
                        </a:rPr>
                        <a:t> : Quakverhalten</a:t>
                      </a:r>
                    </a:p>
                  </a:txBody>
                  <a:tcPr marT="45695" marB="4569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188392">
                <a:tc>
                  <a:txBody>
                    <a:bodyPr/>
                    <a:lstStyle/>
                    <a:p>
                      <a:pPr marL="0" marR="0" lvl="0" indent="0" algn="l" defTabSz="914400" rtl="0" eaLnBrk="0" fontAlgn="base" latinLnBrk="0" hangingPunct="0">
                        <a:lnSpc>
                          <a:spcPct val="100000"/>
                        </a:lnSpc>
                        <a:spcBef>
                          <a:spcPct val="0"/>
                        </a:spcBef>
                        <a:spcAft>
                          <a:spcPct val="0"/>
                        </a:spcAft>
                        <a:buClrTx/>
                        <a:buSzTx/>
                        <a:buFont typeface="Wingdings" pitchFamily="2" charset="2"/>
                        <a:buNone/>
                        <a:tabLst/>
                      </a:pPr>
                      <a:r>
                        <a:rPr kumimoji="0" lang="de-DE" sz="1800" b="0" i="0" u="none" strike="noStrike" cap="none" normalizeH="0" baseline="0" smtClean="0">
                          <a:ln>
                            <a:noFill/>
                          </a:ln>
                          <a:solidFill>
                            <a:schemeClr val="tx1"/>
                          </a:solidFill>
                          <a:effectLst/>
                          <a:latin typeface="Arial" charset="0"/>
                        </a:rPr>
                        <a:t>schwimmen()</a:t>
                      </a:r>
                    </a:p>
                    <a:p>
                      <a:pPr marL="0" marR="0" lvl="0" indent="0" algn="l" defTabSz="914400" rtl="0" eaLnBrk="0" fontAlgn="base" latinLnBrk="0" hangingPunct="0">
                        <a:lnSpc>
                          <a:spcPct val="100000"/>
                        </a:lnSpc>
                        <a:spcBef>
                          <a:spcPct val="0"/>
                        </a:spcBef>
                        <a:spcAft>
                          <a:spcPct val="0"/>
                        </a:spcAft>
                        <a:buClrTx/>
                        <a:buSzTx/>
                        <a:buFont typeface="Wingdings" pitchFamily="2" charset="2"/>
                        <a:buNone/>
                        <a:tabLst/>
                      </a:pPr>
                      <a:r>
                        <a:rPr kumimoji="0" lang="de-DE" sz="1800" b="0" i="1" u="none" strike="noStrike" cap="none" normalizeH="0" baseline="0" smtClean="0">
                          <a:ln>
                            <a:noFill/>
                          </a:ln>
                          <a:solidFill>
                            <a:schemeClr val="tx1"/>
                          </a:solidFill>
                          <a:effectLst/>
                          <a:latin typeface="Arial" charset="0"/>
                        </a:rPr>
                        <a:t>anzeigen()</a:t>
                      </a:r>
                    </a:p>
                    <a:p>
                      <a:pPr marL="0" marR="0" lvl="0" indent="0" algn="l" defTabSz="914400" rtl="0" eaLnBrk="0" fontAlgn="base" latinLnBrk="0" hangingPunct="0">
                        <a:lnSpc>
                          <a:spcPct val="100000"/>
                        </a:lnSpc>
                        <a:spcBef>
                          <a:spcPct val="0"/>
                        </a:spcBef>
                        <a:spcAft>
                          <a:spcPct val="0"/>
                        </a:spcAft>
                        <a:buClrTx/>
                        <a:buSzTx/>
                        <a:buFont typeface="Wingdings" pitchFamily="2" charset="2"/>
                        <a:buNone/>
                        <a:tabLst/>
                      </a:pPr>
                      <a:r>
                        <a:rPr kumimoji="0" lang="de-DE" sz="1800" b="1" i="0" u="none" strike="noStrike" cap="none" normalizeH="0" baseline="0" smtClean="0">
                          <a:ln>
                            <a:noFill/>
                          </a:ln>
                          <a:solidFill>
                            <a:schemeClr val="hlink"/>
                          </a:solidFill>
                          <a:effectLst/>
                          <a:latin typeface="Arial" charset="0"/>
                        </a:rPr>
                        <a:t>fliegenAusfuehren()</a:t>
                      </a:r>
                    </a:p>
                    <a:p>
                      <a:pPr marL="0" marR="0" lvl="0" indent="0" algn="l" defTabSz="914400" rtl="0" eaLnBrk="0" fontAlgn="base" latinLnBrk="0" hangingPunct="0">
                        <a:lnSpc>
                          <a:spcPct val="100000"/>
                        </a:lnSpc>
                        <a:spcBef>
                          <a:spcPct val="0"/>
                        </a:spcBef>
                        <a:spcAft>
                          <a:spcPct val="0"/>
                        </a:spcAft>
                        <a:buClrTx/>
                        <a:buSzTx/>
                        <a:buFont typeface="Wingdings" pitchFamily="2" charset="2"/>
                        <a:buNone/>
                        <a:tabLst/>
                      </a:pPr>
                      <a:r>
                        <a:rPr kumimoji="0" lang="de-DE" sz="1800" b="1" i="0" u="none" strike="noStrike" cap="none" normalizeH="0" baseline="0" smtClean="0">
                          <a:ln>
                            <a:noFill/>
                          </a:ln>
                          <a:solidFill>
                            <a:schemeClr val="hlink"/>
                          </a:solidFill>
                          <a:effectLst/>
                          <a:latin typeface="Arial" charset="0"/>
                        </a:rPr>
                        <a:t>quakAusfuehren()</a:t>
                      </a:r>
                    </a:p>
                  </a:txBody>
                  <a:tcPr marT="45695" marB="4569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pSp>
        <p:nvGrpSpPr>
          <p:cNvPr id="17458" name="Group 56"/>
          <p:cNvGrpSpPr>
            <a:grpSpLocks/>
          </p:cNvGrpSpPr>
          <p:nvPr/>
        </p:nvGrpSpPr>
        <p:grpSpPr bwMode="auto">
          <a:xfrm>
            <a:off x="5929313" y="1390650"/>
            <a:ext cx="517525" cy="198438"/>
            <a:chOff x="2026" y="817"/>
            <a:chExt cx="326" cy="125"/>
          </a:xfrm>
        </p:grpSpPr>
        <p:sp>
          <p:nvSpPr>
            <p:cNvPr id="17526" name="Line 57"/>
            <p:cNvSpPr>
              <a:spLocks noChangeShapeType="1"/>
            </p:cNvSpPr>
            <p:nvPr/>
          </p:nvSpPr>
          <p:spPr bwMode="auto">
            <a:xfrm>
              <a:off x="2026" y="883"/>
              <a:ext cx="326" cy="0"/>
            </a:xfrm>
            <a:prstGeom prst="line">
              <a:avLst/>
            </a:prstGeom>
            <a:noFill/>
            <a:ln w="2857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de-DE"/>
            </a:p>
          </p:txBody>
        </p:sp>
        <p:sp>
          <p:nvSpPr>
            <p:cNvPr id="17527" name="AutoShape 58"/>
            <p:cNvSpPr>
              <a:spLocks noChangeArrowheads="1"/>
            </p:cNvSpPr>
            <p:nvPr/>
          </p:nvSpPr>
          <p:spPr bwMode="auto">
            <a:xfrm>
              <a:off x="2043" y="817"/>
              <a:ext cx="115" cy="125"/>
            </a:xfrm>
            <a:prstGeom prst="diamond">
              <a:avLst/>
            </a:prstGeom>
            <a:solidFill>
              <a:schemeClr val="bg1"/>
            </a:solidFill>
            <a:ln w="285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de-DE"/>
            </a:p>
          </p:txBody>
        </p:sp>
      </p:grpSp>
      <p:graphicFrame>
        <p:nvGraphicFramePr>
          <p:cNvPr id="88206" name="Group 142"/>
          <p:cNvGraphicFramePr>
            <a:graphicFrameLocks noGrp="1"/>
          </p:cNvGraphicFramePr>
          <p:nvPr/>
        </p:nvGraphicFramePr>
        <p:xfrm>
          <a:off x="63500" y="3625850"/>
          <a:ext cx="1052513" cy="1041400"/>
        </p:xfrm>
        <a:graphic>
          <a:graphicData uri="http://schemas.openxmlformats.org/drawingml/2006/table">
            <a:tbl>
              <a:tblPr/>
              <a:tblGrid>
                <a:gridCol w="1052513">
                  <a:extLst>
                    <a:ext uri="{9D8B030D-6E8A-4147-A177-3AD203B41FA5}">
                      <a16:colId xmlns:a16="http://schemas.microsoft.com/office/drawing/2014/main" val="20000"/>
                    </a:ext>
                  </a:extLst>
                </a:gridCol>
              </a:tblGrid>
              <a:tr h="339725">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de-DE" sz="1600" b="0" i="0" u="none" strike="noStrike" cap="none" normalizeH="0" baseline="0" smtClean="0">
                          <a:ln>
                            <a:noFill/>
                          </a:ln>
                          <a:solidFill>
                            <a:schemeClr val="tx1"/>
                          </a:solidFill>
                          <a:effectLst/>
                          <a:latin typeface="Arial Narrow" pitchFamily="34" charset="0"/>
                        </a:rPr>
                        <a:t>Quaken</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de-DE" sz="2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520700">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de-DE" sz="1600" b="0" i="0" u="none" strike="noStrike" cap="none" normalizeH="0" baseline="0" smtClean="0">
                          <a:ln>
                            <a:noFill/>
                          </a:ln>
                          <a:solidFill>
                            <a:schemeClr val="tx1"/>
                          </a:solidFill>
                          <a:effectLst/>
                          <a:latin typeface="Arial" charset="0"/>
                        </a:rPr>
                        <a:t>quaken()</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graphicFrame>
        <p:nvGraphicFramePr>
          <p:cNvPr id="88207" name="Group 143"/>
          <p:cNvGraphicFramePr>
            <a:graphicFrameLocks noGrp="1"/>
          </p:cNvGraphicFramePr>
          <p:nvPr/>
        </p:nvGraphicFramePr>
        <p:xfrm>
          <a:off x="1200150" y="3625850"/>
          <a:ext cx="1184275" cy="1041400"/>
        </p:xfrm>
        <a:graphic>
          <a:graphicData uri="http://schemas.openxmlformats.org/drawingml/2006/table">
            <a:tbl>
              <a:tblPr/>
              <a:tblGrid>
                <a:gridCol w="1184275">
                  <a:extLst>
                    <a:ext uri="{9D8B030D-6E8A-4147-A177-3AD203B41FA5}">
                      <a16:colId xmlns:a16="http://schemas.microsoft.com/office/drawing/2014/main" val="20000"/>
                    </a:ext>
                  </a:extLst>
                </a:gridCol>
              </a:tblGrid>
              <a:tr h="339725">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de-DE" sz="1600" b="0" i="0" u="none" strike="noStrike" cap="none" normalizeH="0" baseline="0" smtClean="0">
                          <a:ln>
                            <a:noFill/>
                          </a:ln>
                          <a:solidFill>
                            <a:schemeClr val="tx1"/>
                          </a:solidFill>
                          <a:effectLst/>
                          <a:latin typeface="Arial Narrow" pitchFamily="34" charset="0"/>
                        </a:rPr>
                        <a:t>Quietschen</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de-DE" sz="2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520700">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de-DE" sz="1600" b="0" i="0" u="none" strike="noStrike" cap="none" normalizeH="0" baseline="0" smtClean="0">
                          <a:ln>
                            <a:noFill/>
                          </a:ln>
                          <a:solidFill>
                            <a:schemeClr val="tx1"/>
                          </a:solidFill>
                          <a:effectLst/>
                          <a:latin typeface="Arial" charset="0"/>
                        </a:rPr>
                        <a:t>quaken()</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graphicFrame>
        <p:nvGraphicFramePr>
          <p:cNvPr id="88155" name="Group 91"/>
          <p:cNvGraphicFramePr>
            <a:graphicFrameLocks noGrp="1"/>
          </p:cNvGraphicFramePr>
          <p:nvPr/>
        </p:nvGraphicFramePr>
        <p:xfrm>
          <a:off x="2455863" y="3625850"/>
          <a:ext cx="1035050" cy="1066801"/>
        </p:xfrm>
        <a:graphic>
          <a:graphicData uri="http://schemas.openxmlformats.org/drawingml/2006/table">
            <a:tbl>
              <a:tblPr/>
              <a:tblGrid>
                <a:gridCol w="1035050">
                  <a:extLst>
                    <a:ext uri="{9D8B030D-6E8A-4147-A177-3AD203B41FA5}">
                      <a16:colId xmlns:a16="http://schemas.microsoft.com/office/drawing/2014/main" val="20000"/>
                    </a:ext>
                  </a:extLst>
                </a:gridCol>
              </a:tblGrid>
              <a:tr h="379413">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de-DE" sz="1600" b="0" i="0" u="none" strike="noStrike" cap="none" normalizeH="0" baseline="0" smtClean="0">
                          <a:ln>
                            <a:noFill/>
                          </a:ln>
                          <a:solidFill>
                            <a:schemeClr val="tx1"/>
                          </a:solidFill>
                          <a:effectLst/>
                          <a:latin typeface="Arial" charset="0"/>
                        </a:rPr>
                        <a:t>Still</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188913">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de-DE" sz="2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98475">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de-DE" sz="1600" b="0" i="0" u="none" strike="noStrike" cap="none" normalizeH="0" baseline="0" smtClean="0">
                          <a:ln>
                            <a:noFill/>
                          </a:ln>
                          <a:solidFill>
                            <a:schemeClr val="tx1"/>
                          </a:solidFill>
                          <a:effectLst/>
                          <a:latin typeface="Arial" charset="0"/>
                        </a:rPr>
                        <a:t>quaken()</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grpSp>
        <p:nvGrpSpPr>
          <p:cNvPr id="17489" name="Group 101"/>
          <p:cNvGrpSpPr>
            <a:grpSpLocks/>
          </p:cNvGrpSpPr>
          <p:nvPr/>
        </p:nvGrpSpPr>
        <p:grpSpPr bwMode="auto">
          <a:xfrm flipH="1">
            <a:off x="2346325" y="1458913"/>
            <a:ext cx="517525" cy="198437"/>
            <a:chOff x="2026" y="817"/>
            <a:chExt cx="326" cy="125"/>
          </a:xfrm>
        </p:grpSpPr>
        <p:sp>
          <p:nvSpPr>
            <p:cNvPr id="17524" name="Line 102"/>
            <p:cNvSpPr>
              <a:spLocks noChangeShapeType="1"/>
            </p:cNvSpPr>
            <p:nvPr/>
          </p:nvSpPr>
          <p:spPr bwMode="auto">
            <a:xfrm>
              <a:off x="2026" y="883"/>
              <a:ext cx="326" cy="0"/>
            </a:xfrm>
            <a:prstGeom prst="line">
              <a:avLst/>
            </a:prstGeom>
            <a:noFill/>
            <a:ln w="2857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de-DE"/>
            </a:p>
          </p:txBody>
        </p:sp>
        <p:sp>
          <p:nvSpPr>
            <p:cNvPr id="17525" name="AutoShape 103"/>
            <p:cNvSpPr>
              <a:spLocks noChangeArrowheads="1"/>
            </p:cNvSpPr>
            <p:nvPr/>
          </p:nvSpPr>
          <p:spPr bwMode="auto">
            <a:xfrm>
              <a:off x="2043" y="817"/>
              <a:ext cx="115" cy="125"/>
            </a:xfrm>
            <a:prstGeom prst="diamond">
              <a:avLst/>
            </a:prstGeom>
            <a:solidFill>
              <a:schemeClr val="bg1"/>
            </a:solidFill>
            <a:ln w="285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de-DE"/>
            </a:p>
          </p:txBody>
        </p:sp>
      </p:grpSp>
      <p:graphicFrame>
        <p:nvGraphicFramePr>
          <p:cNvPr id="88210" name="Group 146"/>
          <p:cNvGraphicFramePr>
            <a:graphicFrameLocks noGrp="1"/>
          </p:cNvGraphicFramePr>
          <p:nvPr/>
        </p:nvGraphicFramePr>
        <p:xfrm>
          <a:off x="6913563" y="4789488"/>
          <a:ext cx="2098675" cy="1041400"/>
        </p:xfrm>
        <a:graphic>
          <a:graphicData uri="http://schemas.openxmlformats.org/drawingml/2006/table">
            <a:tbl>
              <a:tblPr/>
              <a:tblGrid>
                <a:gridCol w="2098675">
                  <a:extLst>
                    <a:ext uri="{9D8B030D-6E8A-4147-A177-3AD203B41FA5}">
                      <a16:colId xmlns:a16="http://schemas.microsoft.com/office/drawing/2014/main" val="20000"/>
                    </a:ext>
                  </a:extLst>
                </a:gridCol>
              </a:tblGrid>
              <a:tr h="339725">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de-DE" sz="1600" b="0" i="0" u="none" strike="noStrike" cap="none" normalizeH="0" baseline="0" smtClean="0">
                          <a:ln>
                            <a:noFill/>
                          </a:ln>
                          <a:solidFill>
                            <a:schemeClr val="tx1"/>
                          </a:solidFill>
                          <a:effectLst/>
                          <a:latin typeface="Arial Narrow" pitchFamily="34" charset="0"/>
                        </a:rPr>
                        <a:t>Duesenantriebsfliegen</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de-DE" sz="2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520700">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de-DE" sz="1600" b="0" i="0" u="none" strike="noStrike" cap="none" normalizeH="0" baseline="0" smtClean="0">
                          <a:ln>
                            <a:noFill/>
                          </a:ln>
                          <a:solidFill>
                            <a:schemeClr val="tx1"/>
                          </a:solidFill>
                          <a:effectLst/>
                          <a:latin typeface="Arial" charset="0"/>
                        </a:rPr>
                        <a:t>fliegen()</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sp>
        <p:nvSpPr>
          <p:cNvPr id="88180" name="AutoShape 116"/>
          <p:cNvSpPr>
            <a:spLocks noChangeArrowheads="1"/>
          </p:cNvSpPr>
          <p:nvPr/>
        </p:nvSpPr>
        <p:spPr bwMode="auto">
          <a:xfrm>
            <a:off x="182563" y="5151438"/>
            <a:ext cx="3246437" cy="1509712"/>
          </a:xfrm>
          <a:prstGeom prst="cloudCallout">
            <a:avLst>
              <a:gd name="adj1" fmla="val 72981"/>
              <a:gd name="adj2" fmla="val -120769"/>
            </a:avLst>
          </a:prstGeom>
          <a:noFill/>
          <a:ln w="28575">
            <a:solidFill>
              <a:schemeClr val="tx2"/>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lang="de-DE" sz="1800"/>
              <a:t>Wo wird denn flugEigenschaft und quakArt festgelegt?</a:t>
            </a:r>
          </a:p>
        </p:txBody>
      </p:sp>
      <p:sp>
        <p:nvSpPr>
          <p:cNvPr id="88181" name="AutoShape 117"/>
          <p:cNvSpPr>
            <a:spLocks noChangeArrowheads="1"/>
          </p:cNvSpPr>
          <p:nvPr/>
        </p:nvSpPr>
        <p:spPr bwMode="auto">
          <a:xfrm>
            <a:off x="3290888" y="4586288"/>
            <a:ext cx="3765550" cy="2271712"/>
          </a:xfrm>
          <a:prstGeom prst="cloudCallout">
            <a:avLst>
              <a:gd name="adj1" fmla="val -70236"/>
              <a:gd name="adj2" fmla="val 23097"/>
            </a:avLst>
          </a:prstGeom>
          <a:solidFill>
            <a:schemeClr val="bg1"/>
          </a:solidFill>
          <a:ln w="28575">
            <a:solidFill>
              <a:schemeClr val="tx2"/>
            </a:solidFill>
            <a:round/>
            <a:headEnd/>
            <a:tailEnd type="none" w="lg" len="lg"/>
          </a:ln>
          <a:effectLst/>
          <a:extLst/>
        </p:spPr>
        <p:txBody>
          <a:bodyPr lIns="18000" tIns="0" rIns="18000" bIns="46800"/>
          <a:lstStyle/>
          <a:p>
            <a:r>
              <a:rPr lang="de-DE" sz="1800"/>
              <a:t>Wir machen das erst mal im </a:t>
            </a:r>
            <a:r>
              <a:rPr lang="de-DE" sz="1800" b="1">
                <a:solidFill>
                  <a:schemeClr val="hlink"/>
                </a:solidFill>
              </a:rPr>
              <a:t>Konstruktor</a:t>
            </a:r>
            <a:r>
              <a:rPr lang="de-DE" sz="1800"/>
              <a:t>. Aber das Verhalten kann </a:t>
            </a:r>
            <a:r>
              <a:rPr lang="de-DE" sz="1800">
                <a:solidFill>
                  <a:schemeClr val="hlink"/>
                </a:solidFill>
              </a:rPr>
              <a:t>auch zur Laufzeit mit </a:t>
            </a:r>
            <a:r>
              <a:rPr lang="de-DE" sz="1800" b="1">
                <a:solidFill>
                  <a:schemeClr val="hlink"/>
                </a:solidFill>
              </a:rPr>
              <a:t>set Methoden</a:t>
            </a:r>
            <a:r>
              <a:rPr lang="de-DE" sz="1800"/>
              <a:t> geändert werden.</a:t>
            </a:r>
          </a:p>
        </p:txBody>
      </p:sp>
      <p:graphicFrame>
        <p:nvGraphicFramePr>
          <p:cNvPr id="88213" name="Group 149"/>
          <p:cNvGraphicFramePr>
            <a:graphicFrameLocks noGrp="1"/>
          </p:cNvGraphicFramePr>
          <p:nvPr/>
        </p:nvGraphicFramePr>
        <p:xfrm>
          <a:off x="6456363" y="925513"/>
          <a:ext cx="1997075" cy="1127490"/>
        </p:xfrm>
        <a:graphic>
          <a:graphicData uri="http://schemas.openxmlformats.org/drawingml/2006/table">
            <a:tbl>
              <a:tblPr/>
              <a:tblGrid>
                <a:gridCol w="1997075">
                  <a:extLst>
                    <a:ext uri="{9D8B030D-6E8A-4147-A177-3AD203B41FA5}">
                      <a16:colId xmlns:a16="http://schemas.microsoft.com/office/drawing/2014/main" val="20000"/>
                    </a:ext>
                  </a:extLst>
                </a:gridCol>
              </a:tblGrid>
              <a:tr h="639756">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de-DE" sz="1800" b="1" i="1" u="none" strike="noStrike" cap="none" normalizeH="0" baseline="0" dirty="0" smtClean="0">
                          <a:ln>
                            <a:noFill/>
                          </a:ln>
                          <a:solidFill>
                            <a:schemeClr val="hlink"/>
                          </a:solidFill>
                          <a:effectLst/>
                          <a:latin typeface="Times New Roman" panose="02020603050405020304" pitchFamily="18" charset="0"/>
                        </a:rPr>
                        <a:t>&lt;&lt;</a:t>
                      </a:r>
                      <a:r>
                        <a:rPr kumimoji="0" lang="de-DE" sz="1800" b="1" i="1" u="none" strike="noStrike" cap="none" normalizeH="0" baseline="0" dirty="0" err="1" smtClean="0">
                          <a:ln>
                            <a:noFill/>
                          </a:ln>
                          <a:solidFill>
                            <a:schemeClr val="hlink"/>
                          </a:solidFill>
                          <a:effectLst/>
                          <a:latin typeface="Times New Roman" panose="02020603050405020304" pitchFamily="18" charset="0"/>
                        </a:rPr>
                        <a:t>interface</a:t>
                      </a:r>
                      <a:r>
                        <a:rPr kumimoji="0" lang="de-DE" sz="1800" b="1" i="1" u="none" strike="noStrike" cap="none" normalizeH="0" baseline="0" dirty="0" smtClean="0">
                          <a:ln>
                            <a:noFill/>
                          </a:ln>
                          <a:solidFill>
                            <a:schemeClr val="hlink"/>
                          </a:solidFill>
                          <a:effectLst/>
                          <a:latin typeface="Times New Roman" panose="02020603050405020304" pitchFamily="18" charset="0"/>
                        </a:rPr>
                        <a:t>&gt;&gt;</a:t>
                      </a:r>
                      <a:br>
                        <a:rPr kumimoji="0" lang="de-DE" sz="1800" b="1" i="1" u="none" strike="noStrike" cap="none" normalizeH="0" baseline="0" dirty="0" smtClean="0">
                          <a:ln>
                            <a:noFill/>
                          </a:ln>
                          <a:solidFill>
                            <a:schemeClr val="hlink"/>
                          </a:solidFill>
                          <a:effectLst/>
                          <a:latin typeface="Times New Roman" panose="02020603050405020304" pitchFamily="18" charset="0"/>
                        </a:rPr>
                      </a:br>
                      <a:r>
                        <a:rPr kumimoji="0" lang="de-DE" sz="1800" b="0" i="1" u="none" strike="noStrike" cap="none" normalizeH="0" baseline="0" dirty="0" smtClean="0">
                          <a:ln>
                            <a:noFill/>
                          </a:ln>
                          <a:solidFill>
                            <a:schemeClr val="tx1"/>
                          </a:solidFill>
                          <a:effectLst/>
                          <a:latin typeface="Times New Roman" panose="02020603050405020304" pitchFamily="18" charset="0"/>
                        </a:rPr>
                        <a:t>Flugverhalten</a:t>
                      </a:r>
                    </a:p>
                  </a:txBody>
                  <a:tcPr marT="45675" marB="4567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21816">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de-DE" sz="200" b="0" i="0" u="none" strike="noStrike" cap="none" normalizeH="0" baseline="0" smtClean="0">
                        <a:ln>
                          <a:noFill/>
                        </a:ln>
                        <a:solidFill>
                          <a:schemeClr val="tx1"/>
                        </a:solidFill>
                        <a:effectLst/>
                        <a:latin typeface="Arial" charset="0"/>
                      </a:endParaRPr>
                    </a:p>
                  </a:txBody>
                  <a:tcPr marT="45675" marB="4567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553">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de-DE" sz="1800" b="0" i="1" u="none" strike="noStrike" cap="none" normalizeH="0" baseline="0" dirty="0" smtClean="0">
                          <a:ln>
                            <a:noFill/>
                          </a:ln>
                          <a:solidFill>
                            <a:schemeClr val="tx1"/>
                          </a:solidFill>
                          <a:effectLst/>
                          <a:latin typeface="Times New Roman" panose="02020603050405020304" pitchFamily="18" charset="0"/>
                        </a:rPr>
                        <a:t>fliegen</a:t>
                      </a:r>
                      <a:r>
                        <a:rPr kumimoji="0" lang="de-DE" sz="1800" b="0" i="1" u="none" strike="noStrike" cap="none" normalizeH="0" baseline="0" dirty="0" smtClean="0">
                          <a:ln>
                            <a:noFill/>
                          </a:ln>
                          <a:solidFill>
                            <a:schemeClr val="tx1"/>
                          </a:solidFill>
                          <a:effectLst/>
                          <a:latin typeface="Arial" charset="0"/>
                        </a:rPr>
                        <a:t>()</a:t>
                      </a:r>
                    </a:p>
                  </a:txBody>
                  <a:tcPr marT="45675" marB="4567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88223" name="Group 159"/>
          <p:cNvGraphicFramePr>
            <a:graphicFrameLocks noGrp="1"/>
          </p:cNvGraphicFramePr>
          <p:nvPr/>
        </p:nvGraphicFramePr>
        <p:xfrm>
          <a:off x="688975" y="1031875"/>
          <a:ext cx="1671638" cy="1127490"/>
        </p:xfrm>
        <a:graphic>
          <a:graphicData uri="http://schemas.openxmlformats.org/drawingml/2006/table">
            <a:tbl>
              <a:tblPr/>
              <a:tblGrid>
                <a:gridCol w="1671638">
                  <a:extLst>
                    <a:ext uri="{9D8B030D-6E8A-4147-A177-3AD203B41FA5}">
                      <a16:colId xmlns:a16="http://schemas.microsoft.com/office/drawing/2014/main" val="20000"/>
                    </a:ext>
                  </a:extLst>
                </a:gridCol>
              </a:tblGrid>
              <a:tr h="639756">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de-DE" sz="1800" b="1" i="1" u="none" strike="noStrike" cap="none" normalizeH="0" baseline="0" dirty="0" smtClean="0">
                          <a:ln>
                            <a:noFill/>
                          </a:ln>
                          <a:solidFill>
                            <a:schemeClr val="hlink"/>
                          </a:solidFill>
                          <a:effectLst/>
                          <a:latin typeface="Times New Roman" panose="02020603050405020304" pitchFamily="18" charset="0"/>
                        </a:rPr>
                        <a:t>&lt;&lt;</a:t>
                      </a:r>
                      <a:r>
                        <a:rPr kumimoji="0" lang="de-DE" sz="1800" b="1" i="1" u="none" strike="noStrike" cap="none" normalizeH="0" baseline="0" dirty="0" err="1" smtClean="0">
                          <a:ln>
                            <a:noFill/>
                          </a:ln>
                          <a:solidFill>
                            <a:schemeClr val="hlink"/>
                          </a:solidFill>
                          <a:effectLst/>
                          <a:latin typeface="Times New Roman" panose="02020603050405020304" pitchFamily="18" charset="0"/>
                        </a:rPr>
                        <a:t>interface</a:t>
                      </a:r>
                      <a:r>
                        <a:rPr kumimoji="0" lang="de-DE" sz="1800" b="1" i="1" u="none" strike="noStrike" cap="none" normalizeH="0" baseline="0" dirty="0" smtClean="0">
                          <a:ln>
                            <a:noFill/>
                          </a:ln>
                          <a:solidFill>
                            <a:schemeClr val="hlink"/>
                          </a:solidFill>
                          <a:effectLst/>
                          <a:latin typeface="Times New Roman" panose="02020603050405020304" pitchFamily="18" charset="0"/>
                        </a:rPr>
                        <a:t>&gt;&gt;</a:t>
                      </a:r>
                      <a:br>
                        <a:rPr kumimoji="0" lang="de-DE" sz="1800" b="1" i="1" u="none" strike="noStrike" cap="none" normalizeH="0" baseline="0" dirty="0" smtClean="0">
                          <a:ln>
                            <a:noFill/>
                          </a:ln>
                          <a:solidFill>
                            <a:schemeClr val="hlink"/>
                          </a:solidFill>
                          <a:effectLst/>
                          <a:latin typeface="Times New Roman" panose="02020603050405020304" pitchFamily="18" charset="0"/>
                        </a:rPr>
                      </a:br>
                      <a:r>
                        <a:rPr kumimoji="0" lang="de-DE" sz="1800" b="0" i="1" u="none" strike="noStrike" cap="none" normalizeH="0" baseline="0" dirty="0" smtClean="0">
                          <a:ln>
                            <a:noFill/>
                          </a:ln>
                          <a:solidFill>
                            <a:schemeClr val="tx1"/>
                          </a:solidFill>
                          <a:effectLst/>
                          <a:latin typeface="Times New Roman" panose="02020603050405020304" pitchFamily="18" charset="0"/>
                        </a:rPr>
                        <a:t>Quakverhalten</a:t>
                      </a:r>
                    </a:p>
                  </a:txBody>
                  <a:tcPr marT="45675" marB="4567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21816">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de-DE" sz="200" b="0" i="0" u="none" strike="noStrike" cap="none" normalizeH="0" baseline="0" smtClean="0">
                        <a:ln>
                          <a:noFill/>
                        </a:ln>
                        <a:solidFill>
                          <a:schemeClr val="tx1"/>
                        </a:solidFill>
                        <a:effectLst/>
                        <a:latin typeface="Arial" charset="0"/>
                      </a:endParaRPr>
                    </a:p>
                  </a:txBody>
                  <a:tcPr marT="45675" marB="4567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553">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de-DE" sz="1800" b="0" i="1" u="none" strike="noStrike" cap="none" normalizeH="0" baseline="0" dirty="0" smtClean="0">
                          <a:ln>
                            <a:noFill/>
                          </a:ln>
                          <a:solidFill>
                            <a:schemeClr val="tx1"/>
                          </a:solidFill>
                          <a:effectLst/>
                          <a:latin typeface="Times New Roman" panose="02020603050405020304" pitchFamily="18" charset="0"/>
                        </a:rPr>
                        <a:t>quaken(</a:t>
                      </a:r>
                      <a:r>
                        <a:rPr kumimoji="0" lang="de-DE" sz="1800" b="0" i="1" u="none" strike="noStrike" cap="none" normalizeH="0" baseline="0" dirty="0" smtClean="0">
                          <a:ln>
                            <a:noFill/>
                          </a:ln>
                          <a:solidFill>
                            <a:schemeClr val="tx1"/>
                          </a:solidFill>
                          <a:effectLst/>
                          <a:latin typeface="Arial" charset="0"/>
                        </a:rPr>
                        <a:t>)</a:t>
                      </a:r>
                    </a:p>
                  </a:txBody>
                  <a:tcPr marT="45675" marB="4567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88180"/>
                                        </p:tgtEl>
                                        <p:attrNameLst>
                                          <p:attrName>style.visibility</p:attrName>
                                        </p:attrNameLst>
                                      </p:cBhvr>
                                      <p:to>
                                        <p:strVal val="visible"/>
                                      </p:to>
                                    </p:set>
                                    <p:animEffect transition="in" filter="dissolve">
                                      <p:cBhvr>
                                        <p:cTn id="7" dur="500"/>
                                        <p:tgtEl>
                                          <p:spTgt spid="881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8181"/>
                                        </p:tgtEl>
                                        <p:attrNameLst>
                                          <p:attrName>style.visibility</p:attrName>
                                        </p:attrNameLst>
                                      </p:cBhvr>
                                      <p:to>
                                        <p:strVal val="visible"/>
                                      </p:to>
                                    </p:set>
                                    <p:animEffect transition="in" filter="dissolve">
                                      <p:cBhvr>
                                        <p:cTn id="12" dur="500"/>
                                        <p:tgtEl>
                                          <p:spTgt spid="881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180" grpId="0" animBg="1"/>
      <p:bldP spid="8818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6"/>
          <p:cNvSpPr>
            <a:spLocks noChangeArrowheads="1"/>
          </p:cNvSpPr>
          <p:nvPr/>
        </p:nvSpPr>
        <p:spPr bwMode="auto">
          <a:xfrm>
            <a:off x="0" y="600075"/>
            <a:ext cx="9144000" cy="269875"/>
          </a:xfrm>
          <a:prstGeom prst="rect">
            <a:avLst/>
          </a:prstGeom>
          <a:solidFill>
            <a:schemeClr val="bg1"/>
          </a:solidFill>
          <a:ln>
            <a:noFill/>
          </a:ln>
          <a:effectLst/>
          <a:extLst>
            <a:ext uri="{91240B29-F687-4F45-9708-019B960494DF}">
              <a14:hiddenLine xmlns:a14="http://schemas.microsoft.com/office/drawing/2010/main" w="38100" algn="ctr">
                <a:solidFill>
                  <a:schemeClr val="hlink"/>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de-DE"/>
          </a:p>
        </p:txBody>
      </p:sp>
      <p:sp>
        <p:nvSpPr>
          <p:cNvPr id="18435" name="Rectangle 3"/>
          <p:cNvSpPr>
            <a:spLocks noGrp="1" noChangeArrowheads="1"/>
          </p:cNvSpPr>
          <p:nvPr>
            <p:ph type="body" idx="1"/>
          </p:nvPr>
        </p:nvSpPr>
        <p:spPr>
          <a:xfrm>
            <a:off x="1077913" y="166688"/>
            <a:ext cx="7380287" cy="6691312"/>
          </a:xfrm>
        </p:spPr>
        <p:txBody>
          <a:bodyPr/>
          <a:lstStyle/>
          <a:p>
            <a:pPr marL="0" indent="0">
              <a:lnSpc>
                <a:spcPct val="95000"/>
              </a:lnSpc>
              <a:spcBef>
                <a:spcPct val="0"/>
              </a:spcBef>
            </a:pPr>
            <a:r>
              <a:rPr lang="de-DE" sz="1700" b="1" dirty="0" smtClean="0">
                <a:solidFill>
                  <a:schemeClr val="tx2"/>
                </a:solidFill>
                <a:latin typeface="Times New Roman" panose="02020603050405020304" pitchFamily="18" charset="0"/>
              </a:rPr>
              <a:t>//in </a:t>
            </a:r>
            <a:r>
              <a:rPr lang="de-DE" sz="1700" b="1" dirty="0" err="1" smtClean="0">
                <a:solidFill>
                  <a:schemeClr val="tx2"/>
                </a:solidFill>
                <a:latin typeface="Times New Roman" panose="02020603050405020304" pitchFamily="18" charset="0"/>
              </a:rPr>
              <a:t>main</a:t>
            </a:r>
            <a:endParaRPr lang="de-DE" sz="1700" b="1" dirty="0" smtClean="0">
              <a:solidFill>
                <a:schemeClr val="tx2"/>
              </a:solidFill>
              <a:latin typeface="Times New Roman" panose="02020603050405020304" pitchFamily="18" charset="0"/>
            </a:endParaRPr>
          </a:p>
          <a:p>
            <a:pPr marL="0" indent="0">
              <a:lnSpc>
                <a:spcPct val="95000"/>
              </a:lnSpc>
              <a:spcBef>
                <a:spcPct val="0"/>
              </a:spcBef>
            </a:pPr>
            <a:r>
              <a:rPr lang="de-DE" sz="1700" dirty="0" smtClean="0">
                <a:latin typeface="Times New Roman" panose="02020603050405020304" pitchFamily="18" charset="0"/>
              </a:rPr>
              <a:t>Ente </a:t>
            </a:r>
            <a:r>
              <a:rPr lang="de-DE" sz="1700" dirty="0" err="1" smtClean="0">
                <a:latin typeface="Times New Roman" panose="02020603050405020304" pitchFamily="18" charset="0"/>
              </a:rPr>
              <a:t>ente</a:t>
            </a:r>
            <a:r>
              <a:rPr lang="de-DE" sz="1700" dirty="0" smtClean="0">
                <a:latin typeface="Times New Roman" panose="02020603050405020304" pitchFamily="18" charset="0"/>
              </a:rPr>
              <a:t> = </a:t>
            </a:r>
            <a:r>
              <a:rPr lang="de-DE" sz="1700" dirty="0" err="1" smtClean="0">
                <a:latin typeface="Times New Roman" panose="02020603050405020304" pitchFamily="18" charset="0"/>
              </a:rPr>
              <a:t>new</a:t>
            </a:r>
            <a:r>
              <a:rPr lang="de-DE" sz="1700" dirty="0" smtClean="0">
                <a:latin typeface="Times New Roman" panose="02020603050405020304" pitchFamily="18" charset="0"/>
              </a:rPr>
              <a:t> Stockente( </a:t>
            </a:r>
            <a:r>
              <a:rPr lang="de-DE" sz="1700" dirty="0" err="1" smtClean="0">
                <a:latin typeface="Times New Roman" panose="02020603050405020304" pitchFamily="18" charset="0"/>
              </a:rPr>
              <a:t>new</a:t>
            </a:r>
            <a:r>
              <a:rPr lang="de-DE" sz="1700" dirty="0" smtClean="0">
                <a:latin typeface="Times New Roman" panose="02020603050405020304" pitchFamily="18" charset="0"/>
              </a:rPr>
              <a:t> Quaken(), </a:t>
            </a:r>
            <a:r>
              <a:rPr lang="de-DE" sz="1700" dirty="0" err="1" smtClean="0">
                <a:latin typeface="Times New Roman" panose="02020603050405020304" pitchFamily="18" charset="0"/>
              </a:rPr>
              <a:t>new</a:t>
            </a:r>
            <a:r>
              <a:rPr lang="de-DE" sz="1700" dirty="0" smtClean="0">
                <a:latin typeface="Times New Roman" panose="02020603050405020304" pitchFamily="18" charset="0"/>
              </a:rPr>
              <a:t> </a:t>
            </a:r>
            <a:r>
              <a:rPr lang="de-DE" sz="1700" dirty="0" err="1" smtClean="0">
                <a:latin typeface="Times New Roman" panose="02020603050405020304" pitchFamily="18" charset="0"/>
              </a:rPr>
              <a:t>Fluegelschlagen</a:t>
            </a:r>
            <a:r>
              <a:rPr lang="de-DE" sz="1700" dirty="0" smtClean="0">
                <a:latin typeface="Times New Roman" panose="02020603050405020304" pitchFamily="18" charset="0"/>
              </a:rPr>
              <a:t>() );</a:t>
            </a:r>
          </a:p>
          <a:p>
            <a:pPr marL="0" indent="0">
              <a:lnSpc>
                <a:spcPct val="95000"/>
              </a:lnSpc>
              <a:spcBef>
                <a:spcPct val="0"/>
              </a:spcBef>
            </a:pPr>
            <a:r>
              <a:rPr lang="de-DE" sz="1700" dirty="0" err="1" smtClean="0">
                <a:latin typeface="Times New Roman" panose="02020603050405020304" pitchFamily="18" charset="0"/>
              </a:rPr>
              <a:t>ente.</a:t>
            </a:r>
            <a:r>
              <a:rPr lang="de-DE" sz="1700" dirty="0" err="1" smtClean="0">
                <a:latin typeface="Times New Roman" panose="02020603050405020304" pitchFamily="18" charset="0"/>
                <a:sym typeface="Wingdings" pitchFamily="2" charset="2"/>
              </a:rPr>
              <a:t>fliegenAusfuehren</a:t>
            </a:r>
            <a:r>
              <a:rPr lang="de-DE" sz="1700" dirty="0" smtClean="0">
                <a:latin typeface="Times New Roman" panose="02020603050405020304" pitchFamily="18" charset="0"/>
                <a:sym typeface="Wingdings" pitchFamily="2" charset="2"/>
              </a:rPr>
              <a:t>();</a:t>
            </a:r>
          </a:p>
          <a:p>
            <a:pPr marL="0" indent="0">
              <a:lnSpc>
                <a:spcPct val="95000"/>
              </a:lnSpc>
              <a:spcBef>
                <a:spcPct val="0"/>
              </a:spcBef>
            </a:pPr>
            <a:r>
              <a:rPr lang="de-DE" sz="1700" b="1" dirty="0" smtClean="0">
                <a:solidFill>
                  <a:schemeClr val="tx2"/>
                </a:solidFill>
                <a:latin typeface="Times New Roman" panose="02020603050405020304" pitchFamily="18" charset="0"/>
                <a:sym typeface="Wingdings" pitchFamily="2" charset="2"/>
              </a:rPr>
              <a:t>//===============================================</a:t>
            </a:r>
          </a:p>
          <a:p>
            <a:pPr marL="0" indent="0">
              <a:lnSpc>
                <a:spcPct val="95000"/>
              </a:lnSpc>
              <a:spcBef>
                <a:spcPct val="0"/>
              </a:spcBef>
            </a:pPr>
            <a:r>
              <a:rPr lang="de-DE" sz="1700" b="1" dirty="0" smtClean="0">
                <a:solidFill>
                  <a:schemeClr val="tx2"/>
                </a:solidFill>
                <a:latin typeface="Times New Roman" panose="02020603050405020304" pitchFamily="18" charset="0"/>
                <a:sym typeface="Wingdings" pitchFamily="2" charset="2"/>
              </a:rPr>
              <a:t>//in stockente.java</a:t>
            </a:r>
            <a:r>
              <a:rPr lang="de-DE" sz="1700" dirty="0" smtClean="0">
                <a:latin typeface="Times New Roman" panose="02020603050405020304" pitchFamily="18" charset="0"/>
                <a:sym typeface="Wingdings" pitchFamily="2" charset="2"/>
              </a:rPr>
              <a:t> </a:t>
            </a:r>
            <a:br>
              <a:rPr lang="de-DE" sz="1700" dirty="0" smtClean="0">
                <a:latin typeface="Times New Roman" panose="02020603050405020304" pitchFamily="18" charset="0"/>
                <a:sym typeface="Wingdings" pitchFamily="2" charset="2"/>
              </a:rPr>
            </a:br>
            <a:r>
              <a:rPr lang="de-DE" sz="1700" dirty="0" smtClean="0">
                <a:solidFill>
                  <a:schemeClr val="tx2"/>
                </a:solidFill>
                <a:latin typeface="Times New Roman" panose="02020603050405020304" pitchFamily="18" charset="0"/>
                <a:sym typeface="Wingdings" pitchFamily="2" charset="2"/>
              </a:rPr>
              <a:t>//Konstruktor gibt an </a:t>
            </a:r>
            <a:r>
              <a:rPr lang="de-DE" sz="1700" dirty="0" err="1" smtClean="0">
                <a:solidFill>
                  <a:schemeClr val="tx2"/>
                </a:solidFill>
                <a:latin typeface="Times New Roman" panose="02020603050405020304" pitchFamily="18" charset="0"/>
                <a:sym typeface="Wingdings" pitchFamily="2" charset="2"/>
              </a:rPr>
              <a:t>Basisklassenkonstruktor</a:t>
            </a:r>
            <a:r>
              <a:rPr lang="de-DE" sz="1700" dirty="0" smtClean="0">
                <a:solidFill>
                  <a:schemeClr val="tx2"/>
                </a:solidFill>
                <a:latin typeface="Times New Roman" panose="02020603050405020304" pitchFamily="18" charset="0"/>
                <a:sym typeface="Wingdings" pitchFamily="2" charset="2"/>
              </a:rPr>
              <a:t> weiter</a:t>
            </a:r>
          </a:p>
          <a:p>
            <a:pPr marL="0" indent="0">
              <a:lnSpc>
                <a:spcPct val="95000"/>
              </a:lnSpc>
              <a:spcBef>
                <a:spcPct val="0"/>
              </a:spcBef>
            </a:pPr>
            <a:r>
              <a:rPr lang="de-DE" sz="1700" dirty="0" smtClean="0">
                <a:latin typeface="Times New Roman" panose="02020603050405020304" pitchFamily="18" charset="0"/>
                <a:sym typeface="Wingdings" pitchFamily="2" charset="2"/>
              </a:rPr>
              <a:t>Stockente( Quakverhalten </a:t>
            </a:r>
            <a:r>
              <a:rPr lang="de-DE" sz="1700" dirty="0" err="1" smtClean="0">
                <a:latin typeface="Times New Roman" panose="02020603050405020304" pitchFamily="18" charset="0"/>
                <a:sym typeface="Wingdings" pitchFamily="2" charset="2"/>
              </a:rPr>
              <a:t>qv</a:t>
            </a:r>
            <a:r>
              <a:rPr lang="de-DE" sz="1700" dirty="0" smtClean="0">
                <a:latin typeface="Times New Roman" panose="02020603050405020304" pitchFamily="18" charset="0"/>
                <a:sym typeface="Wingdings" pitchFamily="2" charset="2"/>
              </a:rPr>
              <a:t>, Flugverhalten </a:t>
            </a:r>
            <a:r>
              <a:rPr lang="de-DE" sz="1700" dirty="0" err="1" smtClean="0">
                <a:latin typeface="Times New Roman" panose="02020603050405020304" pitchFamily="18" charset="0"/>
                <a:sym typeface="Wingdings" pitchFamily="2" charset="2"/>
              </a:rPr>
              <a:t>fv</a:t>
            </a:r>
            <a:r>
              <a:rPr lang="de-DE" sz="1700" dirty="0" smtClean="0">
                <a:latin typeface="Times New Roman" panose="02020603050405020304" pitchFamily="18" charset="0"/>
                <a:sym typeface="Wingdings" pitchFamily="2" charset="2"/>
              </a:rPr>
              <a:t> )</a:t>
            </a:r>
          </a:p>
          <a:p>
            <a:pPr marL="0" indent="0">
              <a:lnSpc>
                <a:spcPct val="95000"/>
              </a:lnSpc>
              <a:spcBef>
                <a:spcPct val="0"/>
              </a:spcBef>
            </a:pPr>
            <a:r>
              <a:rPr lang="de-DE" sz="1700" dirty="0" smtClean="0">
                <a:latin typeface="Times New Roman" panose="02020603050405020304" pitchFamily="18" charset="0"/>
                <a:sym typeface="Wingdings" pitchFamily="2" charset="2"/>
              </a:rPr>
              <a:t>{	super(</a:t>
            </a:r>
            <a:r>
              <a:rPr lang="de-DE" sz="1700" dirty="0" err="1" smtClean="0">
                <a:latin typeface="Times New Roman" panose="02020603050405020304" pitchFamily="18" charset="0"/>
                <a:sym typeface="Wingdings" pitchFamily="2" charset="2"/>
              </a:rPr>
              <a:t>qv</a:t>
            </a:r>
            <a:r>
              <a:rPr lang="de-DE" sz="1700" dirty="0" smtClean="0">
                <a:latin typeface="Times New Roman" panose="02020603050405020304" pitchFamily="18" charset="0"/>
                <a:sym typeface="Wingdings" pitchFamily="2" charset="2"/>
              </a:rPr>
              <a:t>, </a:t>
            </a:r>
            <a:r>
              <a:rPr lang="de-DE" sz="1700" dirty="0" err="1" smtClean="0">
                <a:latin typeface="Times New Roman" panose="02020603050405020304" pitchFamily="18" charset="0"/>
                <a:sym typeface="Wingdings" pitchFamily="2" charset="2"/>
              </a:rPr>
              <a:t>fv</a:t>
            </a:r>
            <a:r>
              <a:rPr lang="de-DE" sz="1700" dirty="0" smtClean="0">
                <a:latin typeface="Times New Roman" panose="02020603050405020304" pitchFamily="18" charset="0"/>
                <a:sym typeface="Wingdings" pitchFamily="2" charset="2"/>
              </a:rPr>
              <a:t>);	}</a:t>
            </a:r>
          </a:p>
          <a:p>
            <a:pPr marL="0" indent="0">
              <a:lnSpc>
                <a:spcPct val="95000"/>
              </a:lnSpc>
              <a:spcBef>
                <a:spcPct val="0"/>
              </a:spcBef>
            </a:pPr>
            <a:r>
              <a:rPr lang="de-DE" sz="1700" b="1" dirty="0" smtClean="0">
                <a:solidFill>
                  <a:schemeClr val="tx2"/>
                </a:solidFill>
                <a:latin typeface="Times New Roman" panose="02020603050405020304" pitchFamily="18" charset="0"/>
                <a:sym typeface="Wingdings" pitchFamily="2" charset="2"/>
              </a:rPr>
              <a:t>//===============================================</a:t>
            </a:r>
          </a:p>
          <a:p>
            <a:pPr marL="0" indent="0">
              <a:lnSpc>
                <a:spcPct val="95000"/>
              </a:lnSpc>
              <a:spcBef>
                <a:spcPct val="0"/>
              </a:spcBef>
            </a:pPr>
            <a:r>
              <a:rPr lang="de-DE" sz="1700" b="1" dirty="0" smtClean="0">
                <a:solidFill>
                  <a:schemeClr val="tx2"/>
                </a:solidFill>
                <a:latin typeface="Times New Roman" panose="02020603050405020304" pitchFamily="18" charset="0"/>
                <a:sym typeface="Wingdings" pitchFamily="2" charset="2"/>
              </a:rPr>
              <a:t>//in ente.java</a:t>
            </a:r>
            <a:r>
              <a:rPr lang="de-DE" sz="1700" dirty="0" smtClean="0">
                <a:latin typeface="Times New Roman" panose="02020603050405020304" pitchFamily="18" charset="0"/>
                <a:sym typeface="Wingdings" pitchFamily="2" charset="2"/>
              </a:rPr>
              <a:t/>
            </a:r>
            <a:br>
              <a:rPr lang="de-DE" sz="1700" dirty="0" smtClean="0">
                <a:latin typeface="Times New Roman" panose="02020603050405020304" pitchFamily="18" charset="0"/>
                <a:sym typeface="Wingdings" pitchFamily="2" charset="2"/>
              </a:rPr>
            </a:br>
            <a:r>
              <a:rPr lang="de-DE" sz="1700" dirty="0" smtClean="0">
                <a:latin typeface="Times New Roman" panose="02020603050405020304" pitchFamily="18" charset="0"/>
                <a:sym typeface="Wingdings" pitchFamily="2" charset="2"/>
              </a:rPr>
              <a:t>Ente( Quakverhalten </a:t>
            </a:r>
            <a:r>
              <a:rPr lang="de-DE" sz="1700" dirty="0" err="1" smtClean="0">
                <a:latin typeface="Times New Roman" panose="02020603050405020304" pitchFamily="18" charset="0"/>
                <a:sym typeface="Wingdings" pitchFamily="2" charset="2"/>
              </a:rPr>
              <a:t>qv</a:t>
            </a:r>
            <a:r>
              <a:rPr lang="de-DE" sz="1700" dirty="0" smtClean="0">
                <a:latin typeface="Times New Roman" panose="02020603050405020304" pitchFamily="18" charset="0"/>
                <a:sym typeface="Wingdings" pitchFamily="2" charset="2"/>
              </a:rPr>
              <a:t>, Flugverhalten </a:t>
            </a:r>
            <a:r>
              <a:rPr lang="de-DE" sz="1700" dirty="0" err="1" smtClean="0">
                <a:latin typeface="Times New Roman" panose="02020603050405020304" pitchFamily="18" charset="0"/>
                <a:sym typeface="Wingdings" pitchFamily="2" charset="2"/>
              </a:rPr>
              <a:t>fv</a:t>
            </a:r>
            <a:r>
              <a:rPr lang="de-DE" sz="1700" dirty="0" smtClean="0">
                <a:latin typeface="Times New Roman" panose="02020603050405020304" pitchFamily="18" charset="0"/>
                <a:sym typeface="Wingdings" pitchFamily="2" charset="2"/>
              </a:rPr>
              <a:t> )</a:t>
            </a:r>
            <a:br>
              <a:rPr lang="de-DE" sz="1700" dirty="0" smtClean="0">
                <a:latin typeface="Times New Roman" panose="02020603050405020304" pitchFamily="18" charset="0"/>
                <a:sym typeface="Wingdings" pitchFamily="2" charset="2"/>
              </a:rPr>
            </a:br>
            <a:r>
              <a:rPr lang="de-DE" sz="1700" dirty="0" smtClean="0">
                <a:latin typeface="Times New Roman" panose="02020603050405020304" pitchFamily="18" charset="0"/>
                <a:sym typeface="Wingdings" pitchFamily="2" charset="2"/>
              </a:rPr>
              <a:t>{</a:t>
            </a:r>
            <a:br>
              <a:rPr lang="de-DE" sz="1700" dirty="0" smtClean="0">
                <a:latin typeface="Times New Roman" panose="02020603050405020304" pitchFamily="18" charset="0"/>
                <a:sym typeface="Wingdings" pitchFamily="2" charset="2"/>
              </a:rPr>
            </a:br>
            <a:r>
              <a:rPr lang="de-DE" sz="1700" dirty="0" smtClean="0">
                <a:latin typeface="Times New Roman" panose="02020603050405020304" pitchFamily="18" charset="0"/>
                <a:sym typeface="Wingdings" pitchFamily="2" charset="2"/>
              </a:rPr>
              <a:t>	</a:t>
            </a:r>
            <a:r>
              <a:rPr lang="de-DE" sz="1700" dirty="0" err="1" smtClean="0">
                <a:latin typeface="Times New Roman" panose="02020603050405020304" pitchFamily="18" charset="0"/>
                <a:sym typeface="Wingdings" pitchFamily="2" charset="2"/>
              </a:rPr>
              <a:t>quakArt</a:t>
            </a:r>
            <a:r>
              <a:rPr lang="de-DE" sz="1700" dirty="0" smtClean="0">
                <a:latin typeface="Times New Roman" panose="02020603050405020304" pitchFamily="18" charset="0"/>
                <a:sym typeface="Wingdings" pitchFamily="2" charset="2"/>
              </a:rPr>
              <a:t> = </a:t>
            </a:r>
            <a:r>
              <a:rPr lang="de-DE" sz="1700" dirty="0" err="1" smtClean="0">
                <a:latin typeface="Times New Roman" panose="02020603050405020304" pitchFamily="18" charset="0"/>
                <a:sym typeface="Wingdings" pitchFamily="2" charset="2"/>
              </a:rPr>
              <a:t>qv</a:t>
            </a:r>
            <a:r>
              <a:rPr lang="de-DE" sz="1700" dirty="0" smtClean="0">
                <a:latin typeface="Times New Roman" panose="02020603050405020304" pitchFamily="18" charset="0"/>
                <a:sym typeface="Wingdings" pitchFamily="2" charset="2"/>
              </a:rPr>
              <a:t>;</a:t>
            </a:r>
            <a:br>
              <a:rPr lang="de-DE" sz="1700" dirty="0" smtClean="0">
                <a:latin typeface="Times New Roman" panose="02020603050405020304" pitchFamily="18" charset="0"/>
                <a:sym typeface="Wingdings" pitchFamily="2" charset="2"/>
              </a:rPr>
            </a:br>
            <a:r>
              <a:rPr lang="de-DE" sz="1700" dirty="0" smtClean="0">
                <a:latin typeface="Times New Roman" panose="02020603050405020304" pitchFamily="18" charset="0"/>
                <a:sym typeface="Wingdings" pitchFamily="2" charset="2"/>
              </a:rPr>
              <a:t>	</a:t>
            </a:r>
            <a:r>
              <a:rPr lang="de-DE" sz="1700" dirty="0" err="1" smtClean="0">
                <a:latin typeface="Times New Roman" panose="02020603050405020304" pitchFamily="18" charset="0"/>
                <a:sym typeface="Wingdings" pitchFamily="2" charset="2"/>
              </a:rPr>
              <a:t>flugEigenschaft</a:t>
            </a:r>
            <a:r>
              <a:rPr lang="de-DE" sz="1700" dirty="0" smtClean="0">
                <a:latin typeface="Times New Roman" panose="02020603050405020304" pitchFamily="18" charset="0"/>
                <a:sym typeface="Wingdings" pitchFamily="2" charset="2"/>
              </a:rPr>
              <a:t> = </a:t>
            </a:r>
            <a:r>
              <a:rPr lang="de-DE" sz="1700" dirty="0" err="1" smtClean="0">
                <a:latin typeface="Times New Roman" panose="02020603050405020304" pitchFamily="18" charset="0"/>
                <a:sym typeface="Wingdings" pitchFamily="2" charset="2"/>
              </a:rPr>
              <a:t>fv</a:t>
            </a:r>
            <a:r>
              <a:rPr lang="de-DE" sz="1700" dirty="0" smtClean="0">
                <a:latin typeface="Times New Roman" panose="02020603050405020304" pitchFamily="18" charset="0"/>
                <a:sym typeface="Wingdings" pitchFamily="2" charset="2"/>
              </a:rPr>
              <a:t>;</a:t>
            </a:r>
            <a:br>
              <a:rPr lang="de-DE" sz="1700" dirty="0" smtClean="0">
                <a:latin typeface="Times New Roman" panose="02020603050405020304" pitchFamily="18" charset="0"/>
                <a:sym typeface="Wingdings" pitchFamily="2" charset="2"/>
              </a:rPr>
            </a:br>
            <a:r>
              <a:rPr lang="de-DE" sz="1700" dirty="0" smtClean="0">
                <a:latin typeface="Times New Roman" panose="02020603050405020304" pitchFamily="18" charset="0"/>
                <a:sym typeface="Wingdings" pitchFamily="2" charset="2"/>
              </a:rPr>
              <a:t>}</a:t>
            </a:r>
          </a:p>
          <a:p>
            <a:pPr marL="0" indent="0">
              <a:lnSpc>
                <a:spcPct val="95000"/>
              </a:lnSpc>
              <a:spcBef>
                <a:spcPct val="0"/>
              </a:spcBef>
            </a:pPr>
            <a:r>
              <a:rPr lang="de-DE" sz="1700" dirty="0" smtClean="0">
                <a:latin typeface="Times New Roman" panose="02020603050405020304" pitchFamily="18" charset="0"/>
                <a:sym typeface="Wingdings" pitchFamily="2" charset="2"/>
              </a:rPr>
              <a:t>//-----------------------------------------------------</a:t>
            </a:r>
          </a:p>
          <a:p>
            <a:pPr marL="0" indent="0">
              <a:lnSpc>
                <a:spcPct val="95000"/>
              </a:lnSpc>
              <a:spcBef>
                <a:spcPct val="0"/>
              </a:spcBef>
            </a:pPr>
            <a:r>
              <a:rPr lang="de-DE" sz="1700" dirty="0" err="1" smtClean="0">
                <a:latin typeface="Times New Roman" panose="02020603050405020304" pitchFamily="18" charset="0"/>
                <a:sym typeface="Wingdings" pitchFamily="2" charset="2"/>
              </a:rPr>
              <a:t>void</a:t>
            </a:r>
            <a:r>
              <a:rPr lang="de-DE" sz="1700" dirty="0" smtClean="0">
                <a:latin typeface="Times New Roman" panose="02020603050405020304" pitchFamily="18" charset="0"/>
                <a:sym typeface="Wingdings" pitchFamily="2" charset="2"/>
              </a:rPr>
              <a:t> </a:t>
            </a:r>
            <a:r>
              <a:rPr lang="de-DE" sz="1700" dirty="0" err="1" smtClean="0">
                <a:latin typeface="Times New Roman" panose="02020603050405020304" pitchFamily="18" charset="0"/>
                <a:sym typeface="Wingdings" pitchFamily="2" charset="2"/>
              </a:rPr>
              <a:t>setFlugverhalten</a:t>
            </a:r>
            <a:r>
              <a:rPr lang="de-DE" sz="1700" dirty="0" smtClean="0">
                <a:latin typeface="Times New Roman" panose="02020603050405020304" pitchFamily="18" charset="0"/>
                <a:sym typeface="Wingdings" pitchFamily="2" charset="2"/>
              </a:rPr>
              <a:t>( Flugverhalten </a:t>
            </a:r>
            <a:r>
              <a:rPr lang="de-DE" sz="1700" dirty="0" err="1" smtClean="0">
                <a:latin typeface="Times New Roman" panose="02020603050405020304" pitchFamily="18" charset="0"/>
                <a:sym typeface="Wingdings" pitchFamily="2" charset="2"/>
              </a:rPr>
              <a:t>fv</a:t>
            </a:r>
            <a:r>
              <a:rPr lang="de-DE" sz="1700" dirty="0" smtClean="0">
                <a:latin typeface="Times New Roman" panose="02020603050405020304" pitchFamily="18" charset="0"/>
                <a:sym typeface="Wingdings" pitchFamily="2" charset="2"/>
              </a:rPr>
              <a:t> )</a:t>
            </a:r>
            <a:br>
              <a:rPr lang="de-DE" sz="1700" dirty="0" smtClean="0">
                <a:latin typeface="Times New Roman" panose="02020603050405020304" pitchFamily="18" charset="0"/>
                <a:sym typeface="Wingdings" pitchFamily="2" charset="2"/>
              </a:rPr>
            </a:br>
            <a:r>
              <a:rPr lang="de-DE" sz="1700" dirty="0" smtClean="0">
                <a:latin typeface="Times New Roman" panose="02020603050405020304" pitchFamily="18" charset="0"/>
                <a:sym typeface="Wingdings" pitchFamily="2" charset="2"/>
              </a:rPr>
              <a:t>{</a:t>
            </a:r>
            <a:br>
              <a:rPr lang="de-DE" sz="1700" dirty="0" smtClean="0">
                <a:latin typeface="Times New Roman" panose="02020603050405020304" pitchFamily="18" charset="0"/>
                <a:sym typeface="Wingdings" pitchFamily="2" charset="2"/>
              </a:rPr>
            </a:br>
            <a:r>
              <a:rPr lang="de-DE" sz="1700" dirty="0" smtClean="0">
                <a:latin typeface="Times New Roman" panose="02020603050405020304" pitchFamily="18" charset="0"/>
                <a:sym typeface="Wingdings" pitchFamily="2" charset="2"/>
              </a:rPr>
              <a:t>	 </a:t>
            </a:r>
            <a:r>
              <a:rPr lang="de-DE" sz="1700" dirty="0" err="1" smtClean="0">
                <a:latin typeface="Times New Roman" panose="02020603050405020304" pitchFamily="18" charset="0"/>
                <a:sym typeface="Wingdings" pitchFamily="2" charset="2"/>
              </a:rPr>
              <a:t>flugEigenschaft</a:t>
            </a:r>
            <a:r>
              <a:rPr lang="de-DE" sz="1700" dirty="0" smtClean="0">
                <a:latin typeface="Times New Roman" panose="02020603050405020304" pitchFamily="18" charset="0"/>
                <a:sym typeface="Wingdings" pitchFamily="2" charset="2"/>
              </a:rPr>
              <a:t> = </a:t>
            </a:r>
            <a:r>
              <a:rPr lang="de-DE" sz="1700" dirty="0" err="1" smtClean="0">
                <a:latin typeface="Times New Roman" panose="02020603050405020304" pitchFamily="18" charset="0"/>
                <a:sym typeface="Wingdings" pitchFamily="2" charset="2"/>
              </a:rPr>
              <a:t>fv</a:t>
            </a:r>
            <a:r>
              <a:rPr lang="de-DE" sz="1700" dirty="0" smtClean="0">
                <a:latin typeface="Times New Roman" panose="02020603050405020304" pitchFamily="18" charset="0"/>
                <a:sym typeface="Wingdings" pitchFamily="2" charset="2"/>
              </a:rPr>
              <a:t>;</a:t>
            </a:r>
            <a:br>
              <a:rPr lang="de-DE" sz="1700" dirty="0" smtClean="0">
                <a:latin typeface="Times New Roman" panose="02020603050405020304" pitchFamily="18" charset="0"/>
                <a:sym typeface="Wingdings" pitchFamily="2" charset="2"/>
              </a:rPr>
            </a:br>
            <a:r>
              <a:rPr lang="de-DE" sz="1700" dirty="0" smtClean="0">
                <a:latin typeface="Times New Roman" panose="02020603050405020304" pitchFamily="18" charset="0"/>
                <a:sym typeface="Wingdings" pitchFamily="2" charset="2"/>
              </a:rPr>
              <a:t>}</a:t>
            </a:r>
          </a:p>
          <a:p>
            <a:pPr marL="0" indent="0">
              <a:lnSpc>
                <a:spcPct val="95000"/>
              </a:lnSpc>
              <a:spcBef>
                <a:spcPct val="0"/>
              </a:spcBef>
            </a:pPr>
            <a:r>
              <a:rPr lang="de-DE" sz="1700" dirty="0" smtClean="0">
                <a:latin typeface="Times New Roman" panose="02020603050405020304" pitchFamily="18" charset="0"/>
                <a:sym typeface="Wingdings" pitchFamily="2" charset="2"/>
              </a:rPr>
              <a:t>//-----------------------------------------------------</a:t>
            </a:r>
          </a:p>
          <a:p>
            <a:pPr marL="0" indent="0">
              <a:lnSpc>
                <a:spcPct val="95000"/>
              </a:lnSpc>
              <a:spcBef>
                <a:spcPct val="0"/>
              </a:spcBef>
            </a:pPr>
            <a:r>
              <a:rPr lang="de-DE" sz="1700" dirty="0" err="1" smtClean="0">
                <a:latin typeface="Times New Roman" panose="02020603050405020304" pitchFamily="18" charset="0"/>
                <a:sym typeface="Wingdings" pitchFamily="2" charset="2"/>
              </a:rPr>
              <a:t>void</a:t>
            </a:r>
            <a:r>
              <a:rPr lang="de-DE" sz="1700" dirty="0" smtClean="0">
                <a:latin typeface="Times New Roman" panose="02020603050405020304" pitchFamily="18" charset="0"/>
                <a:sym typeface="Wingdings" pitchFamily="2" charset="2"/>
              </a:rPr>
              <a:t> </a:t>
            </a:r>
            <a:r>
              <a:rPr lang="de-DE" sz="1700" dirty="0" err="1" smtClean="0">
                <a:latin typeface="Times New Roman" panose="02020603050405020304" pitchFamily="18" charset="0"/>
                <a:sym typeface="Wingdings" pitchFamily="2" charset="2"/>
              </a:rPr>
              <a:t>fliegenAusfuehren</a:t>
            </a:r>
            <a:r>
              <a:rPr lang="de-DE" sz="1700" dirty="0" smtClean="0">
                <a:latin typeface="Times New Roman" panose="02020603050405020304" pitchFamily="18" charset="0"/>
                <a:sym typeface="Wingdings" pitchFamily="2" charset="2"/>
              </a:rPr>
              <a:t>()</a:t>
            </a:r>
          </a:p>
          <a:p>
            <a:pPr marL="0" indent="0">
              <a:lnSpc>
                <a:spcPct val="95000"/>
              </a:lnSpc>
              <a:spcBef>
                <a:spcPct val="0"/>
              </a:spcBef>
            </a:pPr>
            <a:r>
              <a:rPr lang="de-DE" sz="1700" dirty="0" smtClean="0">
                <a:latin typeface="Times New Roman" panose="02020603050405020304" pitchFamily="18" charset="0"/>
                <a:sym typeface="Wingdings" pitchFamily="2" charset="2"/>
              </a:rPr>
              <a:t>{</a:t>
            </a:r>
          </a:p>
          <a:p>
            <a:pPr marL="0" indent="0">
              <a:lnSpc>
                <a:spcPct val="95000"/>
              </a:lnSpc>
              <a:spcBef>
                <a:spcPct val="0"/>
              </a:spcBef>
            </a:pPr>
            <a:r>
              <a:rPr lang="de-DE" sz="1700" dirty="0" smtClean="0">
                <a:latin typeface="Times New Roman" panose="02020603050405020304" pitchFamily="18" charset="0"/>
                <a:sym typeface="Wingdings" pitchFamily="2" charset="2"/>
              </a:rPr>
              <a:t>	 </a:t>
            </a:r>
            <a:r>
              <a:rPr lang="de-DE" sz="1700" dirty="0" err="1" smtClean="0">
                <a:latin typeface="Times New Roman" panose="02020603050405020304" pitchFamily="18" charset="0"/>
                <a:sym typeface="Wingdings" pitchFamily="2" charset="2"/>
              </a:rPr>
              <a:t>flugEigenschaft</a:t>
            </a:r>
            <a:r>
              <a:rPr lang="de-DE" sz="1700" b="1" dirty="0" err="1" smtClean="0">
                <a:latin typeface="Times New Roman" panose="02020603050405020304" pitchFamily="18" charset="0"/>
                <a:sym typeface="Wingdings" pitchFamily="2" charset="2"/>
              </a:rPr>
              <a:t>.</a:t>
            </a:r>
            <a:r>
              <a:rPr lang="de-DE" sz="1700" dirty="0" err="1" smtClean="0">
                <a:latin typeface="Times New Roman" panose="02020603050405020304" pitchFamily="18" charset="0"/>
                <a:sym typeface="Wingdings" pitchFamily="2" charset="2"/>
              </a:rPr>
              <a:t>fliegen</a:t>
            </a:r>
            <a:r>
              <a:rPr lang="de-DE" sz="1700" dirty="0" smtClean="0">
                <a:latin typeface="Times New Roman" panose="02020603050405020304" pitchFamily="18" charset="0"/>
                <a:sym typeface="Wingdings" pitchFamily="2" charset="2"/>
              </a:rPr>
              <a:t>( );</a:t>
            </a:r>
          </a:p>
          <a:p>
            <a:pPr marL="0" indent="0">
              <a:lnSpc>
                <a:spcPct val="95000"/>
              </a:lnSpc>
              <a:spcBef>
                <a:spcPct val="0"/>
              </a:spcBef>
            </a:pPr>
            <a:r>
              <a:rPr lang="de-DE" sz="1700" dirty="0" smtClean="0">
                <a:latin typeface="Times New Roman" panose="02020603050405020304" pitchFamily="18" charset="0"/>
                <a:sym typeface="Wingdings" pitchFamily="2" charset="2"/>
              </a:rPr>
              <a:t>}</a:t>
            </a:r>
          </a:p>
        </p:txBody>
      </p:sp>
      <p:sp>
        <p:nvSpPr>
          <p:cNvPr id="18436" name="Rectangle 2"/>
          <p:cNvSpPr>
            <a:spLocks noGrp="1" noChangeArrowheads="1"/>
          </p:cNvSpPr>
          <p:nvPr>
            <p:ph type="title"/>
          </p:nvPr>
        </p:nvSpPr>
        <p:spPr>
          <a:xfrm>
            <a:off x="4752975" y="0"/>
            <a:ext cx="4391025" cy="517525"/>
          </a:xfrm>
        </p:spPr>
        <p:txBody>
          <a:bodyPr/>
          <a:lstStyle/>
          <a:p>
            <a:pPr algn="r"/>
            <a:r>
              <a:rPr lang="de-DE" sz="2800" smtClean="0">
                <a:solidFill>
                  <a:schemeClr val="hlink"/>
                </a:solidFill>
              </a:rPr>
              <a:t>C</a:t>
            </a:r>
            <a:r>
              <a:rPr lang="de-DE" sz="2800" smtClean="0"/>
              <a:t>ode </a:t>
            </a:r>
            <a:r>
              <a:rPr lang="de-DE" sz="2800" smtClean="0">
                <a:solidFill>
                  <a:schemeClr val="hlink"/>
                </a:solidFill>
              </a:rPr>
              <a:t>A</a:t>
            </a:r>
            <a:r>
              <a:rPr lang="de-DE" sz="2800" smtClean="0"/>
              <a:t>usschnitt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de-DE" smtClean="0">
                <a:solidFill>
                  <a:schemeClr val="hlink"/>
                </a:solidFill>
              </a:rPr>
              <a:t>3. E</a:t>
            </a:r>
            <a:r>
              <a:rPr lang="de-DE" smtClean="0"/>
              <a:t>ntwurfs</a:t>
            </a:r>
            <a:r>
              <a:rPr lang="de-DE" smtClean="0">
                <a:solidFill>
                  <a:schemeClr val="hlink"/>
                </a:solidFill>
              </a:rPr>
              <a:t>p</a:t>
            </a:r>
            <a:r>
              <a:rPr lang="de-DE" smtClean="0"/>
              <a:t>rinzip</a:t>
            </a:r>
          </a:p>
        </p:txBody>
      </p:sp>
      <p:sp>
        <p:nvSpPr>
          <p:cNvPr id="59395" name="Rectangle 3"/>
          <p:cNvSpPr>
            <a:spLocks noGrp="1" noChangeArrowheads="1"/>
          </p:cNvSpPr>
          <p:nvPr>
            <p:ph type="body" idx="1"/>
          </p:nvPr>
        </p:nvSpPr>
        <p:spPr>
          <a:xfrm>
            <a:off x="685800" y="4054475"/>
            <a:ext cx="8107363" cy="2224088"/>
          </a:xfrm>
        </p:spPr>
        <p:txBody>
          <a:bodyPr/>
          <a:lstStyle/>
          <a:p>
            <a:pPr marL="365125" indent="-365125">
              <a:lnSpc>
                <a:spcPct val="90000"/>
              </a:lnSpc>
              <a:buFont typeface="Wingdings" pitchFamily="2" charset="2"/>
              <a:buChar char="Ø"/>
            </a:pPr>
            <a:r>
              <a:rPr lang="de-DE" sz="2000" smtClean="0"/>
              <a:t>Komposition ermöglicht mehr Flexibilität als Vererbung. </a:t>
            </a:r>
          </a:p>
          <a:p>
            <a:pPr marL="365125" indent="-365125">
              <a:lnSpc>
                <a:spcPct val="90000"/>
              </a:lnSpc>
              <a:buFont typeface="Wingdings" pitchFamily="2" charset="2"/>
              <a:buChar char="Ø"/>
            </a:pPr>
            <a:r>
              <a:rPr lang="de-DE" sz="2000" smtClean="0"/>
              <a:t>Familien von Algorithmen können in eigenen Klassenhierarchien gekapselt werden und zur Laufzeit zugewiesen werden.</a:t>
            </a:r>
          </a:p>
          <a:p>
            <a:pPr marL="365125" indent="-365125">
              <a:lnSpc>
                <a:spcPct val="90000"/>
              </a:lnSpc>
              <a:buFont typeface="Wingdings" pitchFamily="2" charset="2"/>
              <a:buChar char="Ø"/>
            </a:pPr>
            <a:r>
              <a:rPr lang="de-DE" sz="2000" smtClean="0"/>
              <a:t>Das heißt nicht, dass Komposition </a:t>
            </a:r>
            <a:r>
              <a:rPr lang="de-DE" sz="2000" b="1" u="sng" smtClean="0"/>
              <a:t>immer</a:t>
            </a:r>
            <a:r>
              <a:rPr lang="de-DE" sz="2000" smtClean="0"/>
              <a:t> besser ist als Vererbung!!!</a:t>
            </a:r>
          </a:p>
        </p:txBody>
      </p:sp>
      <p:grpSp>
        <p:nvGrpSpPr>
          <p:cNvPr id="19460" name="Group 4"/>
          <p:cNvGrpSpPr>
            <a:grpSpLocks/>
          </p:cNvGrpSpPr>
          <p:nvPr/>
        </p:nvGrpSpPr>
        <p:grpSpPr bwMode="auto">
          <a:xfrm>
            <a:off x="1481138" y="1822450"/>
            <a:ext cx="6262687" cy="1511300"/>
            <a:chOff x="710" y="3144"/>
            <a:chExt cx="3945" cy="952"/>
          </a:xfrm>
        </p:grpSpPr>
        <p:grpSp>
          <p:nvGrpSpPr>
            <p:cNvPr id="19461" name="Group 5"/>
            <p:cNvGrpSpPr>
              <a:grpSpLocks/>
            </p:cNvGrpSpPr>
            <p:nvPr/>
          </p:nvGrpSpPr>
          <p:grpSpPr bwMode="auto">
            <a:xfrm>
              <a:off x="710" y="3144"/>
              <a:ext cx="3945" cy="952"/>
              <a:chOff x="710" y="3144"/>
              <a:chExt cx="3945" cy="952"/>
            </a:xfrm>
          </p:grpSpPr>
          <p:sp>
            <p:nvSpPr>
              <p:cNvPr id="19463" name="Rectangle 6"/>
              <p:cNvSpPr>
                <a:spLocks noChangeArrowheads="1"/>
              </p:cNvSpPr>
              <p:nvPr/>
            </p:nvSpPr>
            <p:spPr bwMode="auto">
              <a:xfrm>
                <a:off x="710" y="3144"/>
                <a:ext cx="3945" cy="952"/>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pic>
            <p:nvPicPr>
              <p:cNvPr id="19464" name="Picture 7" descr="yingya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0" y="3232"/>
                <a:ext cx="768" cy="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9462" name="Rectangle 8"/>
            <p:cNvSpPr>
              <a:spLocks noChangeArrowheads="1"/>
            </p:cNvSpPr>
            <p:nvPr/>
          </p:nvSpPr>
          <p:spPr bwMode="auto">
            <a:xfrm>
              <a:off x="1690" y="3315"/>
              <a:ext cx="2866" cy="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Font typeface="Wingdings" pitchFamily="2" charset="2"/>
                <a:buNone/>
              </a:pPr>
              <a:r>
                <a:rPr lang="de-DE" dirty="0">
                  <a:solidFill>
                    <a:schemeClr val="bg1"/>
                  </a:solidFill>
                </a:rPr>
                <a:t>Ziehe Komposition der Vererbung </a:t>
              </a:r>
              <a:r>
                <a:rPr lang="de-DE" dirty="0" smtClean="0">
                  <a:solidFill>
                    <a:schemeClr val="bg1"/>
                  </a:solidFill>
                </a:rPr>
                <a:t>vor</a:t>
              </a:r>
              <a:r>
                <a:rPr lang="de-DE" altLang="de-DE" dirty="0">
                  <a:solidFill>
                    <a:schemeClr val="bg1"/>
                  </a:solidFill>
                </a:rPr>
                <a:t> , wenn Flexibilität das Ziel ist.</a:t>
              </a:r>
              <a:r>
                <a:rPr lang="de-DE" dirty="0" smtClean="0">
                  <a:solidFill>
                    <a:schemeClr val="bg1"/>
                  </a:solidFill>
                </a:rPr>
                <a:t>.</a:t>
              </a:r>
              <a:endParaRPr lang="de-DE" dirty="0">
                <a:solidFill>
                  <a:schemeClr val="bg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animEffect transition="in" filter="wipe(up)">
                                      <p:cBhvr>
                                        <p:cTn id="7" dur="500"/>
                                        <p:tgtEl>
                                          <p:spTgt spid="593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9395">
                                            <p:txEl>
                                              <p:pRg st="1" end="1"/>
                                            </p:txEl>
                                          </p:spTgt>
                                        </p:tgtEl>
                                        <p:attrNameLst>
                                          <p:attrName>style.visibility</p:attrName>
                                        </p:attrNameLst>
                                      </p:cBhvr>
                                      <p:to>
                                        <p:strVal val="visible"/>
                                      </p:to>
                                    </p:set>
                                    <p:animEffect transition="in" filter="wipe(up)">
                                      <p:cBhvr>
                                        <p:cTn id="12" dur="500"/>
                                        <p:tgtEl>
                                          <p:spTgt spid="593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9395">
                                            <p:txEl>
                                              <p:pRg st="2" end="2"/>
                                            </p:txEl>
                                          </p:spTgt>
                                        </p:tgtEl>
                                        <p:attrNameLst>
                                          <p:attrName>style.visibility</p:attrName>
                                        </p:attrNameLst>
                                      </p:cBhvr>
                                      <p:to>
                                        <p:strVal val="visible"/>
                                      </p:to>
                                    </p:set>
                                    <p:animEffect transition="in" filter="wipe(up)">
                                      <p:cBhvr>
                                        <p:cTn id="17" dur="500"/>
                                        <p:tgtEl>
                                          <p:spTgt spid="5939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8" descr="guru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850" y="898525"/>
            <a:ext cx="3913188" cy="3792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3" name="Rectangle 2"/>
          <p:cNvSpPr>
            <a:spLocks noGrp="1" noChangeArrowheads="1"/>
          </p:cNvSpPr>
          <p:nvPr>
            <p:ph type="title"/>
          </p:nvPr>
        </p:nvSpPr>
        <p:spPr>
          <a:xfrm>
            <a:off x="0" y="0"/>
            <a:ext cx="9144000" cy="766763"/>
          </a:xfrm>
        </p:spPr>
        <p:txBody>
          <a:bodyPr/>
          <a:lstStyle/>
          <a:p>
            <a:r>
              <a:rPr lang="de-DE" smtClean="0">
                <a:solidFill>
                  <a:schemeClr val="hlink"/>
                </a:solidFill>
              </a:rPr>
              <a:t>M</a:t>
            </a:r>
            <a:r>
              <a:rPr lang="de-DE" smtClean="0"/>
              <a:t>eister und </a:t>
            </a:r>
            <a:r>
              <a:rPr lang="de-DE" smtClean="0">
                <a:solidFill>
                  <a:schemeClr val="hlink"/>
                </a:solidFill>
              </a:rPr>
              <a:t>S</a:t>
            </a:r>
            <a:r>
              <a:rPr lang="de-DE" smtClean="0"/>
              <a:t>chüler</a:t>
            </a:r>
          </a:p>
        </p:txBody>
      </p:sp>
      <p:sp>
        <p:nvSpPr>
          <p:cNvPr id="20484" name="Rectangle 10"/>
          <p:cNvSpPr>
            <a:spLocks noGrp="1" noChangeArrowheads="1"/>
          </p:cNvSpPr>
          <p:nvPr>
            <p:ph type="body" idx="1"/>
          </p:nvPr>
        </p:nvSpPr>
        <p:spPr>
          <a:xfrm>
            <a:off x="384175" y="4679950"/>
            <a:ext cx="3414713" cy="685800"/>
          </a:xfrm>
        </p:spPr>
        <p:txBody>
          <a:bodyPr/>
          <a:lstStyle/>
          <a:p>
            <a:pPr marL="0" indent="0" algn="ctr"/>
            <a:r>
              <a:rPr lang="de-DE" smtClean="0"/>
              <a:t>Pattern Guru</a:t>
            </a:r>
          </a:p>
        </p:txBody>
      </p:sp>
      <p:sp>
        <p:nvSpPr>
          <p:cNvPr id="20485" name="AutoShape 12"/>
          <p:cNvSpPr>
            <a:spLocks noChangeArrowheads="1"/>
          </p:cNvSpPr>
          <p:nvPr/>
        </p:nvSpPr>
        <p:spPr bwMode="auto">
          <a:xfrm>
            <a:off x="4710113" y="914400"/>
            <a:ext cx="3902075" cy="1371600"/>
          </a:xfrm>
          <a:prstGeom prst="wedgeEllipseCallout">
            <a:avLst>
              <a:gd name="adj1" fmla="val -98171"/>
              <a:gd name="adj2" fmla="val 31366"/>
            </a:avLst>
          </a:prstGeom>
          <a:noFill/>
          <a:ln w="2857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lang="de-DE" sz="1800"/>
              <a:t>Was hast du über die objektorientierten </a:t>
            </a:r>
            <a:br>
              <a:rPr lang="de-DE" sz="1800"/>
            </a:br>
            <a:r>
              <a:rPr lang="de-DE" sz="1800"/>
              <a:t>Wege gelernt?</a:t>
            </a:r>
          </a:p>
        </p:txBody>
      </p:sp>
      <p:pic>
        <p:nvPicPr>
          <p:cNvPr id="20486" name="Picture 13" descr="frau computer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6475" y="3979863"/>
            <a:ext cx="4327525" cy="287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7" name="AutoShape 17"/>
          <p:cNvSpPr>
            <a:spLocks noChangeArrowheads="1"/>
          </p:cNvSpPr>
          <p:nvPr/>
        </p:nvSpPr>
        <p:spPr bwMode="auto">
          <a:xfrm>
            <a:off x="5241925" y="2316163"/>
            <a:ext cx="3902075" cy="1371600"/>
          </a:xfrm>
          <a:prstGeom prst="wedgeEllipseCallout">
            <a:avLst>
              <a:gd name="adj1" fmla="val -11431"/>
              <a:gd name="adj2" fmla="val 109144"/>
            </a:avLst>
          </a:prstGeom>
          <a:noFill/>
          <a:ln w="2857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lang="de-DE" sz="1800"/>
              <a:t>Meister, Wiederverwendung ist ein wichtiges Ziel...</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0" name="Group 121"/>
          <p:cNvGrpSpPr>
            <a:grpSpLocks/>
          </p:cNvGrpSpPr>
          <p:nvPr/>
        </p:nvGrpSpPr>
        <p:grpSpPr bwMode="auto">
          <a:xfrm rot="20463895" flipH="1">
            <a:off x="5137150" y="2225675"/>
            <a:ext cx="2074863" cy="896938"/>
            <a:chOff x="3110" y="1209"/>
            <a:chExt cx="1307" cy="565"/>
          </a:xfrm>
        </p:grpSpPr>
        <p:sp>
          <p:nvSpPr>
            <p:cNvPr id="17540" name="AutoShape 122"/>
            <p:cNvSpPr>
              <a:spLocks noChangeArrowheads="1"/>
            </p:cNvSpPr>
            <p:nvPr/>
          </p:nvSpPr>
          <p:spPr bwMode="auto">
            <a:xfrm rot="18807610" flipH="1">
              <a:off x="3679" y="1036"/>
              <a:ext cx="169" cy="1307"/>
            </a:xfrm>
            <a:prstGeom prst="upArrow">
              <a:avLst>
                <a:gd name="adj1" fmla="val 0"/>
                <a:gd name="adj2" fmla="val 107449"/>
              </a:avLst>
            </a:prstGeom>
            <a:solidFill>
              <a:schemeClr val="accent1"/>
            </a:solidFill>
            <a:ln w="19050">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17541" name="AutoShape 123"/>
            <p:cNvSpPr>
              <a:spLocks noChangeArrowheads="1"/>
            </p:cNvSpPr>
            <p:nvPr/>
          </p:nvSpPr>
          <p:spPr bwMode="auto">
            <a:xfrm rot="-2566052">
              <a:off x="3235" y="1209"/>
              <a:ext cx="238" cy="191"/>
            </a:xfrm>
            <a:prstGeom prst="triangle">
              <a:avLst>
                <a:gd name="adj" fmla="val 50000"/>
              </a:avLst>
            </a:prstGeom>
            <a:solidFill>
              <a:schemeClr val="bg1"/>
            </a:solidFill>
            <a:ln w="19050" algn="ctr">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de-DE"/>
            </a:p>
          </p:txBody>
        </p:sp>
      </p:grpSp>
      <p:grpSp>
        <p:nvGrpSpPr>
          <p:cNvPr id="17411" name="Group 124"/>
          <p:cNvGrpSpPr>
            <a:grpSpLocks/>
          </p:cNvGrpSpPr>
          <p:nvPr/>
        </p:nvGrpSpPr>
        <p:grpSpPr bwMode="auto">
          <a:xfrm>
            <a:off x="7051675" y="2044700"/>
            <a:ext cx="377825" cy="1417638"/>
            <a:chOff x="2743" y="1244"/>
            <a:chExt cx="238" cy="893"/>
          </a:xfrm>
        </p:grpSpPr>
        <p:sp>
          <p:nvSpPr>
            <p:cNvPr id="17538" name="AutoShape 125"/>
            <p:cNvSpPr>
              <a:spLocks noChangeArrowheads="1"/>
            </p:cNvSpPr>
            <p:nvPr/>
          </p:nvSpPr>
          <p:spPr bwMode="auto">
            <a:xfrm>
              <a:off x="2754" y="1253"/>
              <a:ext cx="223" cy="884"/>
            </a:xfrm>
            <a:prstGeom prst="upArrow">
              <a:avLst>
                <a:gd name="adj1" fmla="val 0"/>
                <a:gd name="adj2" fmla="val 67739"/>
              </a:avLst>
            </a:prstGeom>
            <a:solidFill>
              <a:schemeClr val="accent1"/>
            </a:solidFill>
            <a:ln w="19050">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17539" name="AutoShape 126"/>
            <p:cNvSpPr>
              <a:spLocks noChangeArrowheads="1"/>
            </p:cNvSpPr>
            <p:nvPr/>
          </p:nvSpPr>
          <p:spPr bwMode="auto">
            <a:xfrm>
              <a:off x="2743" y="1244"/>
              <a:ext cx="238" cy="169"/>
            </a:xfrm>
            <a:prstGeom prst="triangle">
              <a:avLst>
                <a:gd name="adj" fmla="val 50000"/>
              </a:avLst>
            </a:prstGeom>
            <a:solidFill>
              <a:schemeClr val="bg1"/>
            </a:solidFill>
            <a:ln w="19050" algn="ctr">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de-DE"/>
            </a:p>
          </p:txBody>
        </p:sp>
      </p:grpSp>
      <p:grpSp>
        <p:nvGrpSpPr>
          <p:cNvPr id="17412" name="Group 127"/>
          <p:cNvGrpSpPr>
            <a:grpSpLocks/>
          </p:cNvGrpSpPr>
          <p:nvPr/>
        </p:nvGrpSpPr>
        <p:grpSpPr bwMode="auto">
          <a:xfrm rot="1367046">
            <a:off x="7773988" y="2263775"/>
            <a:ext cx="2074862" cy="896938"/>
            <a:chOff x="3110" y="1209"/>
            <a:chExt cx="1307" cy="565"/>
          </a:xfrm>
        </p:grpSpPr>
        <p:sp>
          <p:nvSpPr>
            <p:cNvPr id="17536" name="AutoShape 128"/>
            <p:cNvSpPr>
              <a:spLocks noChangeArrowheads="1"/>
            </p:cNvSpPr>
            <p:nvPr/>
          </p:nvSpPr>
          <p:spPr bwMode="auto">
            <a:xfrm rot="18807610" flipH="1">
              <a:off x="3679" y="1036"/>
              <a:ext cx="169" cy="1307"/>
            </a:xfrm>
            <a:prstGeom prst="upArrow">
              <a:avLst>
                <a:gd name="adj1" fmla="val 0"/>
                <a:gd name="adj2" fmla="val 107449"/>
              </a:avLst>
            </a:prstGeom>
            <a:solidFill>
              <a:schemeClr val="accent1"/>
            </a:solidFill>
            <a:ln w="19050">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17537" name="AutoShape 129"/>
            <p:cNvSpPr>
              <a:spLocks noChangeArrowheads="1"/>
            </p:cNvSpPr>
            <p:nvPr/>
          </p:nvSpPr>
          <p:spPr bwMode="auto">
            <a:xfrm rot="-2566052">
              <a:off x="3235" y="1209"/>
              <a:ext cx="238" cy="191"/>
            </a:xfrm>
            <a:prstGeom prst="triangle">
              <a:avLst>
                <a:gd name="adj" fmla="val 50000"/>
              </a:avLst>
            </a:prstGeom>
            <a:solidFill>
              <a:schemeClr val="bg1"/>
            </a:solidFill>
            <a:ln w="19050" algn="ctr">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de-DE"/>
            </a:p>
          </p:txBody>
        </p:sp>
      </p:grpSp>
      <p:grpSp>
        <p:nvGrpSpPr>
          <p:cNvPr id="17413" name="Group 130"/>
          <p:cNvGrpSpPr>
            <a:grpSpLocks/>
          </p:cNvGrpSpPr>
          <p:nvPr/>
        </p:nvGrpSpPr>
        <p:grpSpPr bwMode="auto">
          <a:xfrm rot="20463895" flipH="1">
            <a:off x="-479425" y="2355850"/>
            <a:ext cx="2074863" cy="896938"/>
            <a:chOff x="3110" y="1209"/>
            <a:chExt cx="1307" cy="565"/>
          </a:xfrm>
        </p:grpSpPr>
        <p:sp>
          <p:nvSpPr>
            <p:cNvPr id="17534" name="AutoShape 131"/>
            <p:cNvSpPr>
              <a:spLocks noChangeArrowheads="1"/>
            </p:cNvSpPr>
            <p:nvPr/>
          </p:nvSpPr>
          <p:spPr bwMode="auto">
            <a:xfrm rot="18807610" flipH="1">
              <a:off x="3679" y="1036"/>
              <a:ext cx="169" cy="1307"/>
            </a:xfrm>
            <a:prstGeom prst="upArrow">
              <a:avLst>
                <a:gd name="adj1" fmla="val 0"/>
                <a:gd name="adj2" fmla="val 107449"/>
              </a:avLst>
            </a:prstGeom>
            <a:solidFill>
              <a:schemeClr val="accent1"/>
            </a:solidFill>
            <a:ln w="19050">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17535" name="AutoShape 132"/>
            <p:cNvSpPr>
              <a:spLocks noChangeArrowheads="1"/>
            </p:cNvSpPr>
            <p:nvPr/>
          </p:nvSpPr>
          <p:spPr bwMode="auto">
            <a:xfrm rot="-2566052">
              <a:off x="3235" y="1209"/>
              <a:ext cx="238" cy="191"/>
            </a:xfrm>
            <a:prstGeom prst="triangle">
              <a:avLst>
                <a:gd name="adj" fmla="val 50000"/>
              </a:avLst>
            </a:prstGeom>
            <a:solidFill>
              <a:schemeClr val="bg1"/>
            </a:solidFill>
            <a:ln w="19050" algn="ctr">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de-DE"/>
            </a:p>
          </p:txBody>
        </p:sp>
      </p:grpSp>
      <p:grpSp>
        <p:nvGrpSpPr>
          <p:cNvPr id="17414" name="Group 133"/>
          <p:cNvGrpSpPr>
            <a:grpSpLocks/>
          </p:cNvGrpSpPr>
          <p:nvPr/>
        </p:nvGrpSpPr>
        <p:grpSpPr bwMode="auto">
          <a:xfrm>
            <a:off x="1435100" y="2174875"/>
            <a:ext cx="377825" cy="1417638"/>
            <a:chOff x="2743" y="1244"/>
            <a:chExt cx="238" cy="893"/>
          </a:xfrm>
        </p:grpSpPr>
        <p:sp>
          <p:nvSpPr>
            <p:cNvPr id="17532" name="AutoShape 134"/>
            <p:cNvSpPr>
              <a:spLocks noChangeArrowheads="1"/>
            </p:cNvSpPr>
            <p:nvPr/>
          </p:nvSpPr>
          <p:spPr bwMode="auto">
            <a:xfrm>
              <a:off x="2754" y="1253"/>
              <a:ext cx="223" cy="884"/>
            </a:xfrm>
            <a:prstGeom prst="upArrow">
              <a:avLst>
                <a:gd name="adj1" fmla="val 0"/>
                <a:gd name="adj2" fmla="val 67739"/>
              </a:avLst>
            </a:prstGeom>
            <a:solidFill>
              <a:schemeClr val="accent1"/>
            </a:solidFill>
            <a:ln w="19050">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17533" name="AutoShape 135"/>
            <p:cNvSpPr>
              <a:spLocks noChangeArrowheads="1"/>
            </p:cNvSpPr>
            <p:nvPr/>
          </p:nvSpPr>
          <p:spPr bwMode="auto">
            <a:xfrm>
              <a:off x="2743" y="1244"/>
              <a:ext cx="238" cy="169"/>
            </a:xfrm>
            <a:prstGeom prst="triangle">
              <a:avLst>
                <a:gd name="adj" fmla="val 50000"/>
              </a:avLst>
            </a:prstGeom>
            <a:solidFill>
              <a:schemeClr val="bg1"/>
            </a:solidFill>
            <a:ln w="19050" algn="ctr">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de-DE"/>
            </a:p>
          </p:txBody>
        </p:sp>
      </p:grpSp>
      <p:grpSp>
        <p:nvGrpSpPr>
          <p:cNvPr id="17415" name="Group 136"/>
          <p:cNvGrpSpPr>
            <a:grpSpLocks/>
          </p:cNvGrpSpPr>
          <p:nvPr/>
        </p:nvGrpSpPr>
        <p:grpSpPr bwMode="auto">
          <a:xfrm rot="819064">
            <a:off x="1639888" y="2292350"/>
            <a:ext cx="2074862" cy="896938"/>
            <a:chOff x="3110" y="1209"/>
            <a:chExt cx="1307" cy="565"/>
          </a:xfrm>
        </p:grpSpPr>
        <p:sp>
          <p:nvSpPr>
            <p:cNvPr id="17530" name="AutoShape 137"/>
            <p:cNvSpPr>
              <a:spLocks noChangeArrowheads="1"/>
            </p:cNvSpPr>
            <p:nvPr/>
          </p:nvSpPr>
          <p:spPr bwMode="auto">
            <a:xfrm rot="18807610" flipH="1">
              <a:off x="3679" y="1036"/>
              <a:ext cx="169" cy="1307"/>
            </a:xfrm>
            <a:prstGeom prst="upArrow">
              <a:avLst>
                <a:gd name="adj1" fmla="val 0"/>
                <a:gd name="adj2" fmla="val 107449"/>
              </a:avLst>
            </a:prstGeom>
            <a:solidFill>
              <a:schemeClr val="accent1"/>
            </a:solidFill>
            <a:ln w="19050">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17531" name="AutoShape 138"/>
            <p:cNvSpPr>
              <a:spLocks noChangeArrowheads="1"/>
            </p:cNvSpPr>
            <p:nvPr/>
          </p:nvSpPr>
          <p:spPr bwMode="auto">
            <a:xfrm rot="-2566052">
              <a:off x="3235" y="1209"/>
              <a:ext cx="238" cy="191"/>
            </a:xfrm>
            <a:prstGeom prst="triangle">
              <a:avLst>
                <a:gd name="adj" fmla="val 50000"/>
              </a:avLst>
            </a:prstGeom>
            <a:solidFill>
              <a:schemeClr val="bg1"/>
            </a:solidFill>
            <a:ln w="19050" algn="ctr">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de-DE"/>
            </a:p>
          </p:txBody>
        </p:sp>
      </p:grpSp>
      <p:grpSp>
        <p:nvGrpSpPr>
          <p:cNvPr id="17416" name="Group 139"/>
          <p:cNvGrpSpPr>
            <a:grpSpLocks/>
          </p:cNvGrpSpPr>
          <p:nvPr/>
        </p:nvGrpSpPr>
        <p:grpSpPr bwMode="auto">
          <a:xfrm>
            <a:off x="7777163" y="2044700"/>
            <a:ext cx="392112" cy="2708275"/>
            <a:chOff x="4899" y="1288"/>
            <a:chExt cx="247" cy="1706"/>
          </a:xfrm>
        </p:grpSpPr>
        <p:sp>
          <p:nvSpPr>
            <p:cNvPr id="17528" name="AutoShape 140"/>
            <p:cNvSpPr>
              <a:spLocks noChangeArrowheads="1"/>
            </p:cNvSpPr>
            <p:nvPr/>
          </p:nvSpPr>
          <p:spPr bwMode="auto">
            <a:xfrm>
              <a:off x="4910" y="1305"/>
              <a:ext cx="223" cy="1689"/>
            </a:xfrm>
            <a:prstGeom prst="upArrow">
              <a:avLst>
                <a:gd name="adj1" fmla="val 0"/>
                <a:gd name="adj2" fmla="val 80263"/>
              </a:avLst>
            </a:prstGeom>
            <a:solidFill>
              <a:schemeClr val="accent1"/>
            </a:solidFill>
            <a:ln w="19050">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17529" name="AutoShape 141"/>
            <p:cNvSpPr>
              <a:spLocks noChangeArrowheads="1"/>
            </p:cNvSpPr>
            <p:nvPr/>
          </p:nvSpPr>
          <p:spPr bwMode="auto">
            <a:xfrm>
              <a:off x="4899" y="1288"/>
              <a:ext cx="247" cy="213"/>
            </a:xfrm>
            <a:prstGeom prst="triangle">
              <a:avLst>
                <a:gd name="adj" fmla="val 50000"/>
              </a:avLst>
            </a:prstGeom>
            <a:solidFill>
              <a:schemeClr val="bg1"/>
            </a:solidFill>
            <a:ln w="19050" algn="ctr">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de-DE"/>
            </a:p>
          </p:txBody>
        </p:sp>
      </p:grpSp>
      <p:sp>
        <p:nvSpPr>
          <p:cNvPr id="17417" name="Rectangle 2"/>
          <p:cNvSpPr>
            <a:spLocks noGrp="1" noChangeArrowheads="1"/>
          </p:cNvSpPr>
          <p:nvPr>
            <p:ph type="title"/>
          </p:nvPr>
        </p:nvSpPr>
        <p:spPr>
          <a:xfrm>
            <a:off x="592138" y="0"/>
            <a:ext cx="7772400" cy="704850"/>
          </a:xfrm>
        </p:spPr>
        <p:txBody>
          <a:bodyPr/>
          <a:lstStyle/>
          <a:p>
            <a:r>
              <a:rPr lang="de-DE" smtClean="0">
                <a:solidFill>
                  <a:schemeClr val="hlink"/>
                </a:solidFill>
              </a:rPr>
              <a:t>D</a:t>
            </a:r>
            <a:r>
              <a:rPr lang="de-DE" smtClean="0"/>
              <a:t>uck</a:t>
            </a:r>
            <a:r>
              <a:rPr lang="de-DE" smtClean="0">
                <a:solidFill>
                  <a:schemeClr val="hlink"/>
                </a:solidFill>
              </a:rPr>
              <a:t>S</a:t>
            </a:r>
            <a:r>
              <a:rPr lang="de-DE" smtClean="0"/>
              <a:t>im </a:t>
            </a:r>
            <a:r>
              <a:rPr lang="de-DE" smtClean="0">
                <a:solidFill>
                  <a:schemeClr val="hlink"/>
                </a:solidFill>
              </a:rPr>
              <a:t>e</a:t>
            </a:r>
            <a:r>
              <a:rPr lang="de-DE" smtClean="0"/>
              <a:t>rweitert</a:t>
            </a:r>
          </a:p>
        </p:txBody>
      </p:sp>
      <p:graphicFrame>
        <p:nvGraphicFramePr>
          <p:cNvPr id="88208" name="Group 144"/>
          <p:cNvGraphicFramePr>
            <a:graphicFrameLocks noGrp="1"/>
          </p:cNvGraphicFramePr>
          <p:nvPr/>
        </p:nvGraphicFramePr>
        <p:xfrm>
          <a:off x="5070475" y="3503613"/>
          <a:ext cx="1258888" cy="1041400"/>
        </p:xfrm>
        <a:graphic>
          <a:graphicData uri="http://schemas.openxmlformats.org/drawingml/2006/table">
            <a:tbl>
              <a:tblPr/>
              <a:tblGrid>
                <a:gridCol w="1258888">
                  <a:extLst>
                    <a:ext uri="{9D8B030D-6E8A-4147-A177-3AD203B41FA5}">
                      <a16:colId xmlns:a16="http://schemas.microsoft.com/office/drawing/2014/main" val="20000"/>
                    </a:ext>
                  </a:extLst>
                </a:gridCol>
              </a:tblGrid>
              <a:tr h="339725">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de-DE" sz="1600" b="0" i="0" u="none" strike="noStrike" cap="none" normalizeH="0" baseline="0" smtClean="0">
                          <a:ln>
                            <a:noFill/>
                          </a:ln>
                          <a:solidFill>
                            <a:schemeClr val="tx1"/>
                          </a:solidFill>
                          <a:effectLst/>
                          <a:latin typeface="Arial Narrow" pitchFamily="34" charset="0"/>
                        </a:rPr>
                        <a:t>NichtFliegen</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de-DE" sz="2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520700">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de-DE" sz="1600" b="0" i="0" u="none" strike="noStrike" cap="none" normalizeH="0" baseline="0" smtClean="0">
                          <a:ln>
                            <a:noFill/>
                          </a:ln>
                          <a:solidFill>
                            <a:schemeClr val="tx1"/>
                          </a:solidFill>
                          <a:effectLst/>
                          <a:latin typeface="Arial" charset="0"/>
                        </a:rPr>
                        <a:t>fliegen()</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graphicFrame>
        <p:nvGraphicFramePr>
          <p:cNvPr id="88209" name="Group 145"/>
          <p:cNvGraphicFramePr>
            <a:graphicFrameLocks noGrp="1"/>
          </p:cNvGraphicFramePr>
          <p:nvPr/>
        </p:nvGraphicFramePr>
        <p:xfrm>
          <a:off x="6376988" y="3503613"/>
          <a:ext cx="1552575" cy="1041400"/>
        </p:xfrm>
        <a:graphic>
          <a:graphicData uri="http://schemas.openxmlformats.org/drawingml/2006/table">
            <a:tbl>
              <a:tblPr/>
              <a:tblGrid>
                <a:gridCol w="1552575">
                  <a:extLst>
                    <a:ext uri="{9D8B030D-6E8A-4147-A177-3AD203B41FA5}">
                      <a16:colId xmlns:a16="http://schemas.microsoft.com/office/drawing/2014/main" val="20000"/>
                    </a:ext>
                  </a:extLst>
                </a:gridCol>
              </a:tblGrid>
              <a:tr h="339725">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de-DE" sz="1600" b="0" i="0" u="none" strike="noStrike" cap="none" normalizeH="0" baseline="0" smtClean="0">
                          <a:ln>
                            <a:noFill/>
                          </a:ln>
                          <a:solidFill>
                            <a:schemeClr val="tx1"/>
                          </a:solidFill>
                          <a:effectLst/>
                          <a:latin typeface="Arial Narrow" pitchFamily="34" charset="0"/>
                        </a:rPr>
                        <a:t>Fluegelschlagen</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de-DE" sz="2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520700">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de-DE" sz="1600" b="0" i="0" u="none" strike="noStrike" cap="none" normalizeH="0" baseline="0" smtClean="0">
                          <a:ln>
                            <a:noFill/>
                          </a:ln>
                          <a:solidFill>
                            <a:schemeClr val="tx1"/>
                          </a:solidFill>
                          <a:effectLst/>
                          <a:latin typeface="Arial" charset="0"/>
                        </a:rPr>
                        <a:t>fliegen()</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graphicFrame>
        <p:nvGraphicFramePr>
          <p:cNvPr id="88099" name="Group 35"/>
          <p:cNvGraphicFramePr>
            <a:graphicFrameLocks noGrp="1"/>
          </p:cNvGraphicFramePr>
          <p:nvPr/>
        </p:nvGraphicFramePr>
        <p:xfrm>
          <a:off x="8026400" y="3503613"/>
          <a:ext cx="1087438" cy="1065213"/>
        </p:xfrm>
        <a:graphic>
          <a:graphicData uri="http://schemas.openxmlformats.org/drawingml/2006/table">
            <a:tbl>
              <a:tblPr/>
              <a:tblGrid>
                <a:gridCol w="1087438">
                  <a:extLst>
                    <a:ext uri="{9D8B030D-6E8A-4147-A177-3AD203B41FA5}">
                      <a16:colId xmlns:a16="http://schemas.microsoft.com/office/drawing/2014/main" val="20000"/>
                    </a:ext>
                  </a:extLst>
                </a:gridCol>
              </a:tblGrid>
              <a:tr h="379413">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de-DE" sz="1600" b="0" i="0" u="none" strike="noStrike" cap="none" normalizeH="0" baseline="0" smtClean="0">
                          <a:ln>
                            <a:noFill/>
                          </a:ln>
                          <a:solidFill>
                            <a:schemeClr val="tx1"/>
                          </a:solidFill>
                          <a:effectLst/>
                          <a:latin typeface="Arial" charset="0"/>
                        </a:rPr>
                        <a:t>Gleiten</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187325">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de-DE" sz="2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98475">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de-DE" sz="1600" b="0" i="0" u="none" strike="noStrike" cap="none" normalizeH="0" baseline="0" smtClean="0">
                          <a:ln>
                            <a:noFill/>
                          </a:ln>
                          <a:solidFill>
                            <a:schemeClr val="tx1"/>
                          </a:solidFill>
                          <a:effectLst/>
                          <a:latin typeface="Arial" charset="0"/>
                        </a:rPr>
                        <a:t>fliegen()</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graphicFrame>
        <p:nvGraphicFramePr>
          <p:cNvPr id="88234" name="Group 170"/>
          <p:cNvGraphicFramePr>
            <a:graphicFrameLocks noGrp="1"/>
          </p:cNvGraphicFramePr>
          <p:nvPr/>
        </p:nvGraphicFramePr>
        <p:xfrm>
          <a:off x="2871788" y="895350"/>
          <a:ext cx="3065462" cy="2194410"/>
        </p:xfrm>
        <a:graphic>
          <a:graphicData uri="http://schemas.openxmlformats.org/drawingml/2006/table">
            <a:tbl>
              <a:tblPr/>
              <a:tblGrid>
                <a:gridCol w="3065462">
                  <a:extLst>
                    <a:ext uri="{9D8B030D-6E8A-4147-A177-3AD203B41FA5}">
                      <a16:colId xmlns:a16="http://schemas.microsoft.com/office/drawing/2014/main" val="20000"/>
                    </a:ext>
                  </a:extLst>
                </a:gridCol>
              </a:tblGrid>
              <a:tr h="365641">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de-DE" sz="1800" b="0" i="1" u="none" strike="noStrike" cap="none" normalizeH="0" baseline="0" dirty="0" smtClean="0">
                          <a:ln>
                            <a:noFill/>
                          </a:ln>
                          <a:solidFill>
                            <a:schemeClr val="tx1"/>
                          </a:solidFill>
                          <a:effectLst/>
                          <a:latin typeface="Times New Roman" panose="02020603050405020304" pitchFamily="18" charset="0"/>
                        </a:rPr>
                        <a:t>Ente</a:t>
                      </a:r>
                    </a:p>
                  </a:txBody>
                  <a:tcPr marT="45695" marB="4569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39892">
                <a:tc>
                  <a:txBody>
                    <a:bodyPr/>
                    <a:lstStyle/>
                    <a:p>
                      <a:pPr marL="0" marR="0" lvl="0" indent="0" algn="l" defTabSz="914400" rtl="0" eaLnBrk="0" fontAlgn="base" latinLnBrk="0" hangingPunct="0">
                        <a:lnSpc>
                          <a:spcPct val="100000"/>
                        </a:lnSpc>
                        <a:spcBef>
                          <a:spcPct val="0"/>
                        </a:spcBef>
                        <a:spcAft>
                          <a:spcPct val="0"/>
                        </a:spcAft>
                        <a:buClrTx/>
                        <a:buSzTx/>
                        <a:buFont typeface="Wingdings" pitchFamily="2" charset="2"/>
                        <a:buNone/>
                        <a:tabLst/>
                      </a:pPr>
                      <a:r>
                        <a:rPr kumimoji="0" lang="de-DE" sz="1800" b="1" i="0" u="none" strike="noStrike" cap="none" normalizeH="0" baseline="0" smtClean="0">
                          <a:ln>
                            <a:noFill/>
                          </a:ln>
                          <a:solidFill>
                            <a:schemeClr val="hlink"/>
                          </a:solidFill>
                          <a:effectLst/>
                          <a:latin typeface="Arial Narrow" pitchFamily="34" charset="0"/>
                        </a:rPr>
                        <a:t>flugEigenschaft: </a:t>
                      </a:r>
                      <a:r>
                        <a:rPr kumimoji="0" lang="de-DE" sz="1800" b="1" i="0" u="none" strike="noStrike" cap="none" normalizeH="0" baseline="0" dirty="0" smtClean="0">
                          <a:ln>
                            <a:noFill/>
                          </a:ln>
                          <a:solidFill>
                            <a:schemeClr val="hlink"/>
                          </a:solidFill>
                          <a:effectLst/>
                          <a:latin typeface="Arial Narrow" pitchFamily="34" charset="0"/>
                        </a:rPr>
                        <a:t>Flugverhalten</a:t>
                      </a:r>
                    </a:p>
                    <a:p>
                      <a:pPr marL="0" marR="0" lvl="0" indent="0" algn="l" defTabSz="914400" rtl="0" eaLnBrk="0" fontAlgn="base" latinLnBrk="0" hangingPunct="0">
                        <a:lnSpc>
                          <a:spcPct val="100000"/>
                        </a:lnSpc>
                        <a:spcBef>
                          <a:spcPct val="0"/>
                        </a:spcBef>
                        <a:spcAft>
                          <a:spcPct val="0"/>
                        </a:spcAft>
                        <a:buClrTx/>
                        <a:buSzTx/>
                        <a:buFont typeface="Wingdings" pitchFamily="2" charset="2"/>
                        <a:buNone/>
                        <a:tabLst/>
                      </a:pPr>
                      <a:r>
                        <a:rPr kumimoji="0" lang="de-DE" sz="1800" b="1" i="0" u="none" strike="noStrike" cap="none" normalizeH="0" baseline="0" dirty="0" err="1" smtClean="0">
                          <a:ln>
                            <a:noFill/>
                          </a:ln>
                          <a:solidFill>
                            <a:schemeClr val="hlink"/>
                          </a:solidFill>
                          <a:effectLst/>
                          <a:latin typeface="Arial Narrow" pitchFamily="34" charset="0"/>
                        </a:rPr>
                        <a:t>quakArt</a:t>
                      </a:r>
                      <a:r>
                        <a:rPr kumimoji="0" lang="de-DE" sz="1800" b="1" i="0" u="none" strike="noStrike" cap="none" normalizeH="0" baseline="0" dirty="0" smtClean="0">
                          <a:ln>
                            <a:noFill/>
                          </a:ln>
                          <a:solidFill>
                            <a:schemeClr val="hlink"/>
                          </a:solidFill>
                          <a:effectLst/>
                          <a:latin typeface="Arial Narrow" pitchFamily="34" charset="0"/>
                        </a:rPr>
                        <a:t> : Quakverhalten</a:t>
                      </a:r>
                    </a:p>
                  </a:txBody>
                  <a:tcPr marT="45695" marB="4569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188392">
                <a:tc>
                  <a:txBody>
                    <a:bodyPr/>
                    <a:lstStyle/>
                    <a:p>
                      <a:pPr marL="0" marR="0" lvl="0" indent="0" algn="l" defTabSz="914400" rtl="0" eaLnBrk="0" fontAlgn="base" latinLnBrk="0" hangingPunct="0">
                        <a:lnSpc>
                          <a:spcPct val="100000"/>
                        </a:lnSpc>
                        <a:spcBef>
                          <a:spcPct val="0"/>
                        </a:spcBef>
                        <a:spcAft>
                          <a:spcPct val="0"/>
                        </a:spcAft>
                        <a:buClrTx/>
                        <a:buSzTx/>
                        <a:buFont typeface="Wingdings" pitchFamily="2" charset="2"/>
                        <a:buNone/>
                        <a:tabLst/>
                      </a:pPr>
                      <a:r>
                        <a:rPr kumimoji="0" lang="de-DE" sz="1800" b="0" i="0" u="none" strike="noStrike" cap="none" normalizeH="0" baseline="0" smtClean="0">
                          <a:ln>
                            <a:noFill/>
                          </a:ln>
                          <a:solidFill>
                            <a:schemeClr val="tx1"/>
                          </a:solidFill>
                          <a:effectLst/>
                          <a:latin typeface="Arial" charset="0"/>
                        </a:rPr>
                        <a:t>schwimmen()</a:t>
                      </a:r>
                    </a:p>
                    <a:p>
                      <a:pPr marL="0" marR="0" lvl="0" indent="0" algn="l" defTabSz="914400" rtl="0" eaLnBrk="0" fontAlgn="base" latinLnBrk="0" hangingPunct="0">
                        <a:lnSpc>
                          <a:spcPct val="100000"/>
                        </a:lnSpc>
                        <a:spcBef>
                          <a:spcPct val="0"/>
                        </a:spcBef>
                        <a:spcAft>
                          <a:spcPct val="0"/>
                        </a:spcAft>
                        <a:buClrTx/>
                        <a:buSzTx/>
                        <a:buFont typeface="Wingdings" pitchFamily="2" charset="2"/>
                        <a:buNone/>
                        <a:tabLst/>
                      </a:pPr>
                      <a:r>
                        <a:rPr kumimoji="0" lang="de-DE" sz="1800" b="0" i="1" u="none" strike="noStrike" cap="none" normalizeH="0" baseline="0" smtClean="0">
                          <a:ln>
                            <a:noFill/>
                          </a:ln>
                          <a:solidFill>
                            <a:schemeClr val="tx1"/>
                          </a:solidFill>
                          <a:effectLst/>
                          <a:latin typeface="Arial" charset="0"/>
                        </a:rPr>
                        <a:t>anzeigen()</a:t>
                      </a:r>
                    </a:p>
                    <a:p>
                      <a:pPr marL="0" marR="0" lvl="0" indent="0" algn="l" defTabSz="914400" rtl="0" eaLnBrk="0" fontAlgn="base" latinLnBrk="0" hangingPunct="0">
                        <a:lnSpc>
                          <a:spcPct val="100000"/>
                        </a:lnSpc>
                        <a:spcBef>
                          <a:spcPct val="0"/>
                        </a:spcBef>
                        <a:spcAft>
                          <a:spcPct val="0"/>
                        </a:spcAft>
                        <a:buClrTx/>
                        <a:buSzTx/>
                        <a:buFont typeface="Wingdings" pitchFamily="2" charset="2"/>
                        <a:buNone/>
                        <a:tabLst/>
                      </a:pPr>
                      <a:r>
                        <a:rPr kumimoji="0" lang="de-DE" sz="1800" b="1" i="0" u="none" strike="noStrike" cap="none" normalizeH="0" baseline="0" smtClean="0">
                          <a:ln>
                            <a:noFill/>
                          </a:ln>
                          <a:solidFill>
                            <a:schemeClr val="hlink"/>
                          </a:solidFill>
                          <a:effectLst/>
                          <a:latin typeface="Arial" charset="0"/>
                        </a:rPr>
                        <a:t>fliegenAusfuehren()</a:t>
                      </a:r>
                    </a:p>
                    <a:p>
                      <a:pPr marL="0" marR="0" lvl="0" indent="0" algn="l" defTabSz="914400" rtl="0" eaLnBrk="0" fontAlgn="base" latinLnBrk="0" hangingPunct="0">
                        <a:lnSpc>
                          <a:spcPct val="100000"/>
                        </a:lnSpc>
                        <a:spcBef>
                          <a:spcPct val="0"/>
                        </a:spcBef>
                        <a:spcAft>
                          <a:spcPct val="0"/>
                        </a:spcAft>
                        <a:buClrTx/>
                        <a:buSzTx/>
                        <a:buFont typeface="Wingdings" pitchFamily="2" charset="2"/>
                        <a:buNone/>
                        <a:tabLst/>
                      </a:pPr>
                      <a:r>
                        <a:rPr kumimoji="0" lang="de-DE" sz="1800" b="1" i="0" u="none" strike="noStrike" cap="none" normalizeH="0" baseline="0" smtClean="0">
                          <a:ln>
                            <a:noFill/>
                          </a:ln>
                          <a:solidFill>
                            <a:schemeClr val="hlink"/>
                          </a:solidFill>
                          <a:effectLst/>
                          <a:latin typeface="Arial" charset="0"/>
                        </a:rPr>
                        <a:t>quakAusfuehren()</a:t>
                      </a:r>
                    </a:p>
                  </a:txBody>
                  <a:tcPr marT="45695" marB="4569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pSp>
        <p:nvGrpSpPr>
          <p:cNvPr id="17458" name="Group 56"/>
          <p:cNvGrpSpPr>
            <a:grpSpLocks/>
          </p:cNvGrpSpPr>
          <p:nvPr/>
        </p:nvGrpSpPr>
        <p:grpSpPr bwMode="auto">
          <a:xfrm>
            <a:off x="5929313" y="1390650"/>
            <a:ext cx="517525" cy="198438"/>
            <a:chOff x="2026" y="817"/>
            <a:chExt cx="326" cy="125"/>
          </a:xfrm>
        </p:grpSpPr>
        <p:sp>
          <p:nvSpPr>
            <p:cNvPr id="17526" name="Line 57"/>
            <p:cNvSpPr>
              <a:spLocks noChangeShapeType="1"/>
            </p:cNvSpPr>
            <p:nvPr/>
          </p:nvSpPr>
          <p:spPr bwMode="auto">
            <a:xfrm>
              <a:off x="2026" y="883"/>
              <a:ext cx="326" cy="0"/>
            </a:xfrm>
            <a:prstGeom prst="line">
              <a:avLst/>
            </a:prstGeom>
            <a:noFill/>
            <a:ln w="2857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de-DE"/>
            </a:p>
          </p:txBody>
        </p:sp>
        <p:sp>
          <p:nvSpPr>
            <p:cNvPr id="17527" name="AutoShape 58"/>
            <p:cNvSpPr>
              <a:spLocks noChangeArrowheads="1"/>
            </p:cNvSpPr>
            <p:nvPr/>
          </p:nvSpPr>
          <p:spPr bwMode="auto">
            <a:xfrm>
              <a:off x="2043" y="817"/>
              <a:ext cx="115" cy="125"/>
            </a:xfrm>
            <a:prstGeom prst="diamond">
              <a:avLst/>
            </a:prstGeom>
            <a:solidFill>
              <a:schemeClr val="bg1"/>
            </a:solidFill>
            <a:ln w="285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de-DE"/>
            </a:p>
          </p:txBody>
        </p:sp>
      </p:grpSp>
      <p:graphicFrame>
        <p:nvGraphicFramePr>
          <p:cNvPr id="88206" name="Group 142"/>
          <p:cNvGraphicFramePr>
            <a:graphicFrameLocks noGrp="1"/>
          </p:cNvGraphicFramePr>
          <p:nvPr/>
        </p:nvGraphicFramePr>
        <p:xfrm>
          <a:off x="63500" y="3625850"/>
          <a:ext cx="1052513" cy="1041400"/>
        </p:xfrm>
        <a:graphic>
          <a:graphicData uri="http://schemas.openxmlformats.org/drawingml/2006/table">
            <a:tbl>
              <a:tblPr/>
              <a:tblGrid>
                <a:gridCol w="1052513">
                  <a:extLst>
                    <a:ext uri="{9D8B030D-6E8A-4147-A177-3AD203B41FA5}">
                      <a16:colId xmlns:a16="http://schemas.microsoft.com/office/drawing/2014/main" val="20000"/>
                    </a:ext>
                  </a:extLst>
                </a:gridCol>
              </a:tblGrid>
              <a:tr h="339725">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de-DE" sz="1600" b="0" i="0" u="none" strike="noStrike" cap="none" normalizeH="0" baseline="0" smtClean="0">
                          <a:ln>
                            <a:noFill/>
                          </a:ln>
                          <a:solidFill>
                            <a:schemeClr val="tx1"/>
                          </a:solidFill>
                          <a:effectLst/>
                          <a:latin typeface="Arial Narrow" pitchFamily="34" charset="0"/>
                        </a:rPr>
                        <a:t>Quaken</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de-DE" sz="2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520700">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de-DE" sz="1600" b="0" i="0" u="none" strike="noStrike" cap="none" normalizeH="0" baseline="0" smtClean="0">
                          <a:ln>
                            <a:noFill/>
                          </a:ln>
                          <a:solidFill>
                            <a:schemeClr val="tx1"/>
                          </a:solidFill>
                          <a:effectLst/>
                          <a:latin typeface="Arial" charset="0"/>
                        </a:rPr>
                        <a:t>quaken()</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graphicFrame>
        <p:nvGraphicFramePr>
          <p:cNvPr id="88207" name="Group 143"/>
          <p:cNvGraphicFramePr>
            <a:graphicFrameLocks noGrp="1"/>
          </p:cNvGraphicFramePr>
          <p:nvPr/>
        </p:nvGraphicFramePr>
        <p:xfrm>
          <a:off x="1200150" y="3625850"/>
          <a:ext cx="1184275" cy="1041400"/>
        </p:xfrm>
        <a:graphic>
          <a:graphicData uri="http://schemas.openxmlformats.org/drawingml/2006/table">
            <a:tbl>
              <a:tblPr/>
              <a:tblGrid>
                <a:gridCol w="1184275">
                  <a:extLst>
                    <a:ext uri="{9D8B030D-6E8A-4147-A177-3AD203B41FA5}">
                      <a16:colId xmlns:a16="http://schemas.microsoft.com/office/drawing/2014/main" val="20000"/>
                    </a:ext>
                  </a:extLst>
                </a:gridCol>
              </a:tblGrid>
              <a:tr h="339725">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de-DE" sz="1600" b="0" i="0" u="none" strike="noStrike" cap="none" normalizeH="0" baseline="0" smtClean="0">
                          <a:ln>
                            <a:noFill/>
                          </a:ln>
                          <a:solidFill>
                            <a:schemeClr val="tx1"/>
                          </a:solidFill>
                          <a:effectLst/>
                          <a:latin typeface="Arial Narrow" pitchFamily="34" charset="0"/>
                        </a:rPr>
                        <a:t>Quietschen</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de-DE" sz="2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520700">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de-DE" sz="1600" b="0" i="0" u="none" strike="noStrike" cap="none" normalizeH="0" baseline="0" smtClean="0">
                          <a:ln>
                            <a:noFill/>
                          </a:ln>
                          <a:solidFill>
                            <a:schemeClr val="tx1"/>
                          </a:solidFill>
                          <a:effectLst/>
                          <a:latin typeface="Arial" charset="0"/>
                        </a:rPr>
                        <a:t>quaken()</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graphicFrame>
        <p:nvGraphicFramePr>
          <p:cNvPr id="88155" name="Group 91"/>
          <p:cNvGraphicFramePr>
            <a:graphicFrameLocks noGrp="1"/>
          </p:cNvGraphicFramePr>
          <p:nvPr/>
        </p:nvGraphicFramePr>
        <p:xfrm>
          <a:off x="2455863" y="3625850"/>
          <a:ext cx="1035050" cy="1066801"/>
        </p:xfrm>
        <a:graphic>
          <a:graphicData uri="http://schemas.openxmlformats.org/drawingml/2006/table">
            <a:tbl>
              <a:tblPr/>
              <a:tblGrid>
                <a:gridCol w="1035050">
                  <a:extLst>
                    <a:ext uri="{9D8B030D-6E8A-4147-A177-3AD203B41FA5}">
                      <a16:colId xmlns:a16="http://schemas.microsoft.com/office/drawing/2014/main" val="20000"/>
                    </a:ext>
                  </a:extLst>
                </a:gridCol>
              </a:tblGrid>
              <a:tr h="379413">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de-DE" sz="1600" b="0" i="0" u="none" strike="noStrike" cap="none" normalizeH="0" baseline="0" smtClean="0">
                          <a:ln>
                            <a:noFill/>
                          </a:ln>
                          <a:solidFill>
                            <a:schemeClr val="tx1"/>
                          </a:solidFill>
                          <a:effectLst/>
                          <a:latin typeface="Arial" charset="0"/>
                        </a:rPr>
                        <a:t>Still</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188913">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de-DE" sz="2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98475">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de-DE" sz="1600" b="0" i="0" u="none" strike="noStrike" cap="none" normalizeH="0" baseline="0" smtClean="0">
                          <a:ln>
                            <a:noFill/>
                          </a:ln>
                          <a:solidFill>
                            <a:schemeClr val="tx1"/>
                          </a:solidFill>
                          <a:effectLst/>
                          <a:latin typeface="Arial" charset="0"/>
                        </a:rPr>
                        <a:t>quaken()</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grpSp>
        <p:nvGrpSpPr>
          <p:cNvPr id="17489" name="Group 101"/>
          <p:cNvGrpSpPr>
            <a:grpSpLocks/>
          </p:cNvGrpSpPr>
          <p:nvPr/>
        </p:nvGrpSpPr>
        <p:grpSpPr bwMode="auto">
          <a:xfrm flipH="1">
            <a:off x="2346325" y="1458913"/>
            <a:ext cx="517525" cy="198437"/>
            <a:chOff x="2026" y="817"/>
            <a:chExt cx="326" cy="125"/>
          </a:xfrm>
        </p:grpSpPr>
        <p:sp>
          <p:nvSpPr>
            <p:cNvPr id="17524" name="Line 102"/>
            <p:cNvSpPr>
              <a:spLocks noChangeShapeType="1"/>
            </p:cNvSpPr>
            <p:nvPr/>
          </p:nvSpPr>
          <p:spPr bwMode="auto">
            <a:xfrm>
              <a:off x="2026" y="883"/>
              <a:ext cx="326" cy="0"/>
            </a:xfrm>
            <a:prstGeom prst="line">
              <a:avLst/>
            </a:prstGeom>
            <a:noFill/>
            <a:ln w="2857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de-DE"/>
            </a:p>
          </p:txBody>
        </p:sp>
        <p:sp>
          <p:nvSpPr>
            <p:cNvPr id="17525" name="AutoShape 103"/>
            <p:cNvSpPr>
              <a:spLocks noChangeArrowheads="1"/>
            </p:cNvSpPr>
            <p:nvPr/>
          </p:nvSpPr>
          <p:spPr bwMode="auto">
            <a:xfrm>
              <a:off x="2043" y="817"/>
              <a:ext cx="115" cy="125"/>
            </a:xfrm>
            <a:prstGeom prst="diamond">
              <a:avLst/>
            </a:prstGeom>
            <a:solidFill>
              <a:schemeClr val="bg1"/>
            </a:solidFill>
            <a:ln w="285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de-DE"/>
            </a:p>
          </p:txBody>
        </p:sp>
      </p:grpSp>
      <p:graphicFrame>
        <p:nvGraphicFramePr>
          <p:cNvPr id="88210" name="Group 146"/>
          <p:cNvGraphicFramePr>
            <a:graphicFrameLocks noGrp="1"/>
          </p:cNvGraphicFramePr>
          <p:nvPr/>
        </p:nvGraphicFramePr>
        <p:xfrm>
          <a:off x="6913563" y="4789488"/>
          <a:ext cx="2098675" cy="1041400"/>
        </p:xfrm>
        <a:graphic>
          <a:graphicData uri="http://schemas.openxmlformats.org/drawingml/2006/table">
            <a:tbl>
              <a:tblPr/>
              <a:tblGrid>
                <a:gridCol w="2098675">
                  <a:extLst>
                    <a:ext uri="{9D8B030D-6E8A-4147-A177-3AD203B41FA5}">
                      <a16:colId xmlns:a16="http://schemas.microsoft.com/office/drawing/2014/main" val="20000"/>
                    </a:ext>
                  </a:extLst>
                </a:gridCol>
              </a:tblGrid>
              <a:tr h="339725">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de-DE" sz="1600" b="0" i="0" u="none" strike="noStrike" cap="none" normalizeH="0" baseline="0" smtClean="0">
                          <a:ln>
                            <a:noFill/>
                          </a:ln>
                          <a:solidFill>
                            <a:schemeClr val="tx1"/>
                          </a:solidFill>
                          <a:effectLst/>
                          <a:latin typeface="Arial Narrow" pitchFamily="34" charset="0"/>
                        </a:rPr>
                        <a:t>Duesenantriebsfliegen</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de-DE" sz="2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520700">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de-DE" sz="1600" b="0" i="0" u="none" strike="noStrike" cap="none" normalizeH="0" baseline="0" smtClean="0">
                          <a:ln>
                            <a:noFill/>
                          </a:ln>
                          <a:solidFill>
                            <a:schemeClr val="tx1"/>
                          </a:solidFill>
                          <a:effectLst/>
                          <a:latin typeface="Arial" charset="0"/>
                        </a:rPr>
                        <a:t>fliegen()</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sp>
        <p:nvSpPr>
          <p:cNvPr id="88181" name="AutoShape 117"/>
          <p:cNvSpPr>
            <a:spLocks noChangeArrowheads="1"/>
          </p:cNvSpPr>
          <p:nvPr/>
        </p:nvSpPr>
        <p:spPr bwMode="auto">
          <a:xfrm>
            <a:off x="2598717" y="4586287"/>
            <a:ext cx="3804790" cy="1270227"/>
          </a:xfrm>
          <a:prstGeom prst="cloudCallout">
            <a:avLst>
              <a:gd name="adj1" fmla="val -8356"/>
              <a:gd name="adj2" fmla="val -155408"/>
            </a:avLst>
          </a:prstGeom>
          <a:noFill/>
          <a:ln w="28575">
            <a:solidFill>
              <a:schemeClr val="tx2"/>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46800"/>
          <a:lstStyle/>
          <a:p>
            <a:r>
              <a:rPr lang="de-DE" sz="1800" dirty="0" smtClean="0"/>
              <a:t>Das </a:t>
            </a:r>
            <a:r>
              <a:rPr lang="de-DE" sz="1800" dirty="0"/>
              <a:t>Verhalten </a:t>
            </a:r>
            <a:r>
              <a:rPr lang="de-DE" sz="1800" dirty="0" smtClean="0"/>
              <a:t/>
            </a:r>
            <a:br>
              <a:rPr lang="de-DE" sz="1800" dirty="0" smtClean="0"/>
            </a:br>
            <a:r>
              <a:rPr lang="de-DE" sz="1800" dirty="0" smtClean="0"/>
              <a:t>kann </a:t>
            </a:r>
            <a:r>
              <a:rPr lang="de-DE" sz="1800" dirty="0" smtClean="0">
                <a:solidFill>
                  <a:schemeClr val="hlink"/>
                </a:solidFill>
              </a:rPr>
              <a:t>zur </a:t>
            </a:r>
            <a:r>
              <a:rPr lang="de-DE" sz="1800" dirty="0">
                <a:solidFill>
                  <a:schemeClr val="hlink"/>
                </a:solidFill>
              </a:rPr>
              <a:t>Laufzeit </a:t>
            </a:r>
            <a:r>
              <a:rPr lang="de-DE" sz="1800" dirty="0" smtClean="0"/>
              <a:t>verändert </a:t>
            </a:r>
            <a:r>
              <a:rPr lang="de-DE" sz="1800" dirty="0"/>
              <a:t>werden.</a:t>
            </a:r>
          </a:p>
        </p:txBody>
      </p:sp>
      <p:sp>
        <p:nvSpPr>
          <p:cNvPr id="88182" name="Line 118"/>
          <p:cNvSpPr>
            <a:spLocks noChangeShapeType="1"/>
          </p:cNvSpPr>
          <p:nvPr/>
        </p:nvSpPr>
        <p:spPr bwMode="auto">
          <a:xfrm flipV="1">
            <a:off x="3559168" y="4943357"/>
            <a:ext cx="1401762" cy="15875"/>
          </a:xfrm>
          <a:prstGeom prst="line">
            <a:avLst/>
          </a:prstGeom>
          <a:noFill/>
          <a:ln w="28575">
            <a:solidFill>
              <a:schemeClr val="hlink"/>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de-DE"/>
          </a:p>
        </p:txBody>
      </p:sp>
      <p:sp>
        <p:nvSpPr>
          <p:cNvPr id="88183" name="Text Box 119"/>
          <p:cNvSpPr txBox="1">
            <a:spLocks noChangeArrowheads="1"/>
          </p:cNvSpPr>
          <p:nvPr/>
        </p:nvSpPr>
        <p:spPr bwMode="auto">
          <a:xfrm>
            <a:off x="3548055" y="4790957"/>
            <a:ext cx="1812925" cy="274638"/>
          </a:xfrm>
          <a:prstGeom prst="rect">
            <a:avLst/>
          </a:prstGeom>
          <a:solidFill>
            <a:schemeClr val="bg1"/>
          </a:solidFill>
          <a:ln>
            <a:noFill/>
          </a:ln>
          <a:effectLst/>
          <a:extLst/>
        </p:spPr>
        <p:txBody>
          <a:bodyPr lIns="0" tIns="0" rIns="0" bIns="0">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algn="l">
              <a:spcBef>
                <a:spcPct val="50000"/>
              </a:spcBef>
            </a:pPr>
            <a:r>
              <a:rPr lang="de-DE" sz="1800" b="1" dirty="0" smtClean="0">
                <a:solidFill>
                  <a:schemeClr val="accent1"/>
                </a:solidFill>
              </a:rPr>
              <a:t>Der </a:t>
            </a:r>
            <a:r>
              <a:rPr lang="de-DE" sz="1800" b="1" dirty="0">
                <a:solidFill>
                  <a:schemeClr val="accent1"/>
                </a:solidFill>
              </a:rPr>
              <a:t>Algorithmus</a:t>
            </a:r>
          </a:p>
        </p:txBody>
      </p:sp>
      <p:graphicFrame>
        <p:nvGraphicFramePr>
          <p:cNvPr id="88213" name="Group 149"/>
          <p:cNvGraphicFramePr>
            <a:graphicFrameLocks noGrp="1"/>
          </p:cNvGraphicFramePr>
          <p:nvPr/>
        </p:nvGraphicFramePr>
        <p:xfrm>
          <a:off x="6456363" y="925513"/>
          <a:ext cx="1997075" cy="1127490"/>
        </p:xfrm>
        <a:graphic>
          <a:graphicData uri="http://schemas.openxmlformats.org/drawingml/2006/table">
            <a:tbl>
              <a:tblPr/>
              <a:tblGrid>
                <a:gridCol w="1997075">
                  <a:extLst>
                    <a:ext uri="{9D8B030D-6E8A-4147-A177-3AD203B41FA5}">
                      <a16:colId xmlns:a16="http://schemas.microsoft.com/office/drawing/2014/main" val="20000"/>
                    </a:ext>
                  </a:extLst>
                </a:gridCol>
              </a:tblGrid>
              <a:tr h="639756">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de-DE" sz="1800" b="1" i="1" u="none" strike="noStrike" cap="none" normalizeH="0" baseline="0" dirty="0" smtClean="0">
                          <a:ln>
                            <a:noFill/>
                          </a:ln>
                          <a:solidFill>
                            <a:schemeClr val="hlink"/>
                          </a:solidFill>
                          <a:effectLst/>
                          <a:latin typeface="Times New Roman" panose="02020603050405020304" pitchFamily="18" charset="0"/>
                        </a:rPr>
                        <a:t>&lt;&lt;</a:t>
                      </a:r>
                      <a:r>
                        <a:rPr kumimoji="0" lang="de-DE" sz="1800" b="1" i="1" u="none" strike="noStrike" cap="none" normalizeH="0" baseline="0" dirty="0" err="1" smtClean="0">
                          <a:ln>
                            <a:noFill/>
                          </a:ln>
                          <a:solidFill>
                            <a:schemeClr val="hlink"/>
                          </a:solidFill>
                          <a:effectLst/>
                          <a:latin typeface="Times New Roman" panose="02020603050405020304" pitchFamily="18" charset="0"/>
                        </a:rPr>
                        <a:t>interface</a:t>
                      </a:r>
                      <a:r>
                        <a:rPr kumimoji="0" lang="de-DE" sz="1800" b="1" i="1" u="none" strike="noStrike" cap="none" normalizeH="0" baseline="0" dirty="0" smtClean="0">
                          <a:ln>
                            <a:noFill/>
                          </a:ln>
                          <a:solidFill>
                            <a:schemeClr val="hlink"/>
                          </a:solidFill>
                          <a:effectLst/>
                          <a:latin typeface="Times New Roman" panose="02020603050405020304" pitchFamily="18" charset="0"/>
                        </a:rPr>
                        <a:t>&gt;&gt;</a:t>
                      </a:r>
                      <a:br>
                        <a:rPr kumimoji="0" lang="de-DE" sz="1800" b="1" i="1" u="none" strike="noStrike" cap="none" normalizeH="0" baseline="0" dirty="0" smtClean="0">
                          <a:ln>
                            <a:noFill/>
                          </a:ln>
                          <a:solidFill>
                            <a:schemeClr val="hlink"/>
                          </a:solidFill>
                          <a:effectLst/>
                          <a:latin typeface="Times New Roman" panose="02020603050405020304" pitchFamily="18" charset="0"/>
                        </a:rPr>
                      </a:br>
                      <a:r>
                        <a:rPr kumimoji="0" lang="de-DE" sz="1800" b="0" i="1" u="none" strike="noStrike" cap="none" normalizeH="0" baseline="0" dirty="0" smtClean="0">
                          <a:ln>
                            <a:noFill/>
                          </a:ln>
                          <a:solidFill>
                            <a:schemeClr val="tx1"/>
                          </a:solidFill>
                          <a:effectLst/>
                          <a:latin typeface="Times New Roman" panose="02020603050405020304" pitchFamily="18" charset="0"/>
                        </a:rPr>
                        <a:t>Flugverhalten</a:t>
                      </a:r>
                    </a:p>
                  </a:txBody>
                  <a:tcPr marT="45675" marB="4567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21816">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de-DE" sz="200" b="0" i="0" u="none" strike="noStrike" cap="none" normalizeH="0" baseline="0" smtClean="0">
                        <a:ln>
                          <a:noFill/>
                        </a:ln>
                        <a:solidFill>
                          <a:schemeClr val="tx1"/>
                        </a:solidFill>
                        <a:effectLst/>
                        <a:latin typeface="Arial" charset="0"/>
                      </a:endParaRPr>
                    </a:p>
                  </a:txBody>
                  <a:tcPr marT="45675" marB="4567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553">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de-DE" sz="1800" b="0" i="1" u="none" strike="noStrike" cap="none" normalizeH="0" baseline="0" dirty="0" smtClean="0">
                          <a:ln>
                            <a:noFill/>
                          </a:ln>
                          <a:solidFill>
                            <a:schemeClr val="tx1"/>
                          </a:solidFill>
                          <a:effectLst/>
                          <a:latin typeface="Times New Roman" panose="02020603050405020304" pitchFamily="18" charset="0"/>
                        </a:rPr>
                        <a:t>fliegen</a:t>
                      </a:r>
                      <a:r>
                        <a:rPr kumimoji="0" lang="de-DE" sz="1800" b="0" i="1" u="none" strike="noStrike" cap="none" normalizeH="0" baseline="0" dirty="0" smtClean="0">
                          <a:ln>
                            <a:noFill/>
                          </a:ln>
                          <a:solidFill>
                            <a:schemeClr val="tx1"/>
                          </a:solidFill>
                          <a:effectLst/>
                          <a:latin typeface="Arial" charset="0"/>
                        </a:rPr>
                        <a:t>()</a:t>
                      </a:r>
                    </a:p>
                  </a:txBody>
                  <a:tcPr marT="45675" marB="4567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88223" name="Group 159"/>
          <p:cNvGraphicFramePr>
            <a:graphicFrameLocks noGrp="1"/>
          </p:cNvGraphicFramePr>
          <p:nvPr/>
        </p:nvGraphicFramePr>
        <p:xfrm>
          <a:off x="688975" y="1031875"/>
          <a:ext cx="1671638" cy="1127490"/>
        </p:xfrm>
        <a:graphic>
          <a:graphicData uri="http://schemas.openxmlformats.org/drawingml/2006/table">
            <a:tbl>
              <a:tblPr/>
              <a:tblGrid>
                <a:gridCol w="1671638">
                  <a:extLst>
                    <a:ext uri="{9D8B030D-6E8A-4147-A177-3AD203B41FA5}">
                      <a16:colId xmlns:a16="http://schemas.microsoft.com/office/drawing/2014/main" val="20000"/>
                    </a:ext>
                  </a:extLst>
                </a:gridCol>
              </a:tblGrid>
              <a:tr h="639756">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de-DE" sz="1800" b="1" i="1" u="none" strike="noStrike" cap="none" normalizeH="0" baseline="0" dirty="0" smtClean="0">
                          <a:ln>
                            <a:noFill/>
                          </a:ln>
                          <a:solidFill>
                            <a:schemeClr val="hlink"/>
                          </a:solidFill>
                          <a:effectLst/>
                          <a:latin typeface="Times New Roman" panose="02020603050405020304" pitchFamily="18" charset="0"/>
                        </a:rPr>
                        <a:t>&lt;&lt;</a:t>
                      </a:r>
                      <a:r>
                        <a:rPr kumimoji="0" lang="de-DE" sz="1800" b="1" i="1" u="none" strike="noStrike" cap="none" normalizeH="0" baseline="0" dirty="0" err="1" smtClean="0">
                          <a:ln>
                            <a:noFill/>
                          </a:ln>
                          <a:solidFill>
                            <a:schemeClr val="hlink"/>
                          </a:solidFill>
                          <a:effectLst/>
                          <a:latin typeface="Times New Roman" panose="02020603050405020304" pitchFamily="18" charset="0"/>
                        </a:rPr>
                        <a:t>interface</a:t>
                      </a:r>
                      <a:r>
                        <a:rPr kumimoji="0" lang="de-DE" sz="1800" b="1" i="1" u="none" strike="noStrike" cap="none" normalizeH="0" baseline="0" dirty="0" smtClean="0">
                          <a:ln>
                            <a:noFill/>
                          </a:ln>
                          <a:solidFill>
                            <a:schemeClr val="hlink"/>
                          </a:solidFill>
                          <a:effectLst/>
                          <a:latin typeface="Times New Roman" panose="02020603050405020304" pitchFamily="18" charset="0"/>
                        </a:rPr>
                        <a:t>&gt;&gt;</a:t>
                      </a:r>
                      <a:br>
                        <a:rPr kumimoji="0" lang="de-DE" sz="1800" b="1" i="1" u="none" strike="noStrike" cap="none" normalizeH="0" baseline="0" dirty="0" smtClean="0">
                          <a:ln>
                            <a:noFill/>
                          </a:ln>
                          <a:solidFill>
                            <a:schemeClr val="hlink"/>
                          </a:solidFill>
                          <a:effectLst/>
                          <a:latin typeface="Times New Roman" panose="02020603050405020304" pitchFamily="18" charset="0"/>
                        </a:rPr>
                      </a:br>
                      <a:r>
                        <a:rPr kumimoji="0" lang="de-DE" sz="1800" b="0" i="1" u="none" strike="noStrike" cap="none" normalizeH="0" baseline="0" dirty="0" smtClean="0">
                          <a:ln>
                            <a:noFill/>
                          </a:ln>
                          <a:solidFill>
                            <a:schemeClr val="tx1"/>
                          </a:solidFill>
                          <a:effectLst/>
                          <a:latin typeface="Times New Roman" panose="02020603050405020304" pitchFamily="18" charset="0"/>
                        </a:rPr>
                        <a:t>Quakverhalten</a:t>
                      </a:r>
                    </a:p>
                  </a:txBody>
                  <a:tcPr marT="45675" marB="4567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21816">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de-DE" sz="200" b="0" i="0" u="none" strike="noStrike" cap="none" normalizeH="0" baseline="0" smtClean="0">
                        <a:ln>
                          <a:noFill/>
                        </a:ln>
                        <a:solidFill>
                          <a:schemeClr val="tx1"/>
                        </a:solidFill>
                        <a:effectLst/>
                        <a:latin typeface="Arial" charset="0"/>
                      </a:endParaRPr>
                    </a:p>
                  </a:txBody>
                  <a:tcPr marT="45675" marB="4567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553">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de-DE" sz="1800" b="0" i="1" u="none" strike="noStrike" cap="none" normalizeH="0" baseline="0" dirty="0" smtClean="0">
                          <a:ln>
                            <a:noFill/>
                          </a:ln>
                          <a:solidFill>
                            <a:schemeClr val="tx1"/>
                          </a:solidFill>
                          <a:effectLst/>
                          <a:latin typeface="Times New Roman" panose="02020603050405020304" pitchFamily="18" charset="0"/>
                        </a:rPr>
                        <a:t>quaken(</a:t>
                      </a:r>
                      <a:r>
                        <a:rPr kumimoji="0" lang="de-DE" sz="1800" b="0" i="1" u="none" strike="noStrike" cap="none" normalizeH="0" baseline="0" dirty="0" smtClean="0">
                          <a:ln>
                            <a:noFill/>
                          </a:ln>
                          <a:solidFill>
                            <a:schemeClr val="tx1"/>
                          </a:solidFill>
                          <a:effectLst/>
                          <a:latin typeface="Arial" charset="0"/>
                        </a:rPr>
                        <a:t>)</a:t>
                      </a:r>
                    </a:p>
                  </a:txBody>
                  <a:tcPr marT="45675" marB="4567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4362078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8182"/>
                                        </p:tgtEl>
                                        <p:attrNameLst>
                                          <p:attrName>style.visibility</p:attrName>
                                        </p:attrNameLst>
                                      </p:cBhvr>
                                      <p:to>
                                        <p:strVal val="visible"/>
                                      </p:to>
                                    </p:set>
                                    <p:animEffect transition="in" filter="wipe(left)">
                                      <p:cBhvr>
                                        <p:cTn id="7" dur="1000"/>
                                        <p:tgtEl>
                                          <p:spTgt spid="881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7" presetClass="entr" presetSubtype="0" fill="hold" grpId="0" nodeType="clickEffect">
                                  <p:stCondLst>
                                    <p:cond delay="0"/>
                                  </p:stCondLst>
                                  <p:iterate type="lt">
                                    <p:tmPct val="50000"/>
                                  </p:iterate>
                                  <p:childTnLst>
                                    <p:set>
                                      <p:cBhvr>
                                        <p:cTn id="11" dur="1" fill="hold">
                                          <p:stCondLst>
                                            <p:cond delay="0"/>
                                          </p:stCondLst>
                                        </p:cTn>
                                        <p:tgtEl>
                                          <p:spTgt spid="88183"/>
                                        </p:tgtEl>
                                        <p:attrNameLst>
                                          <p:attrName>style.visibility</p:attrName>
                                        </p:attrNameLst>
                                      </p:cBhvr>
                                      <p:to>
                                        <p:strVal val="visible"/>
                                      </p:to>
                                    </p:set>
                                    <p:anim calcmode="discrete" valueType="clr">
                                      <p:cBhvr override="childStyle">
                                        <p:cTn id="12" dur="80"/>
                                        <p:tgtEl>
                                          <p:spTgt spid="88183"/>
                                        </p:tgtEl>
                                        <p:attrNameLst>
                                          <p:attrName>style.color</p:attrName>
                                        </p:attrNameLst>
                                      </p:cBhvr>
                                      <p:tavLst>
                                        <p:tav tm="0">
                                          <p:val>
                                            <p:clrVal>
                                              <a:schemeClr val="accent2"/>
                                            </p:clrVal>
                                          </p:val>
                                        </p:tav>
                                        <p:tav tm="50000">
                                          <p:val>
                                            <p:clrVal>
                                              <a:schemeClr val="hlink"/>
                                            </p:clrVal>
                                          </p:val>
                                        </p:tav>
                                      </p:tavLst>
                                    </p:anim>
                                    <p:anim calcmode="discrete" valueType="clr">
                                      <p:cBhvr>
                                        <p:cTn id="13" dur="80"/>
                                        <p:tgtEl>
                                          <p:spTgt spid="88183"/>
                                        </p:tgtEl>
                                        <p:attrNameLst>
                                          <p:attrName>fillcolor</p:attrName>
                                        </p:attrNameLst>
                                      </p:cBhvr>
                                      <p:tavLst>
                                        <p:tav tm="0">
                                          <p:val>
                                            <p:clrVal>
                                              <a:schemeClr val="accent2"/>
                                            </p:clrVal>
                                          </p:val>
                                        </p:tav>
                                        <p:tav tm="50000">
                                          <p:val>
                                            <p:clrVal>
                                              <a:schemeClr val="hlink"/>
                                            </p:clrVal>
                                          </p:val>
                                        </p:tav>
                                      </p:tavLst>
                                    </p:anim>
                                    <p:set>
                                      <p:cBhvr>
                                        <p:cTn id="14" dur="80"/>
                                        <p:tgtEl>
                                          <p:spTgt spid="88183"/>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182" grpId="0" animBg="1"/>
      <p:bldP spid="8818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92138" y="0"/>
            <a:ext cx="7772400" cy="704850"/>
          </a:xfrm>
        </p:spPr>
        <p:txBody>
          <a:bodyPr/>
          <a:lstStyle/>
          <a:p>
            <a:r>
              <a:rPr lang="de-DE" smtClean="0">
                <a:solidFill>
                  <a:schemeClr val="hlink"/>
                </a:solidFill>
              </a:rPr>
              <a:t>A</a:t>
            </a:r>
            <a:r>
              <a:rPr lang="de-DE" smtClean="0"/>
              <a:t>usgangssituation: </a:t>
            </a:r>
            <a:r>
              <a:rPr lang="de-DE" smtClean="0">
                <a:solidFill>
                  <a:schemeClr val="hlink"/>
                </a:solidFill>
              </a:rPr>
              <a:t>D</a:t>
            </a:r>
            <a:r>
              <a:rPr lang="de-DE" smtClean="0"/>
              <a:t>uck</a:t>
            </a:r>
            <a:r>
              <a:rPr lang="de-DE" smtClean="0">
                <a:solidFill>
                  <a:schemeClr val="hlink"/>
                </a:solidFill>
              </a:rPr>
              <a:t>S</a:t>
            </a:r>
            <a:r>
              <a:rPr lang="de-DE" smtClean="0"/>
              <a:t>im</a:t>
            </a:r>
          </a:p>
        </p:txBody>
      </p:sp>
      <p:graphicFrame>
        <p:nvGraphicFramePr>
          <p:cNvPr id="40002" name="Group 66"/>
          <p:cNvGraphicFramePr>
            <a:graphicFrameLocks noGrp="1"/>
          </p:cNvGraphicFramePr>
          <p:nvPr>
            <p:extLst>
              <p:ext uri="{D42A27DB-BD31-4B8C-83A1-F6EECF244321}">
                <p14:modId xmlns:p14="http://schemas.microsoft.com/office/powerpoint/2010/main" val="3675164798"/>
              </p:ext>
            </p:extLst>
          </p:nvPr>
        </p:nvGraphicFramePr>
        <p:xfrm>
          <a:off x="3498850" y="893763"/>
          <a:ext cx="1590675" cy="1441450"/>
        </p:xfrm>
        <a:graphic>
          <a:graphicData uri="http://schemas.openxmlformats.org/drawingml/2006/table">
            <a:tbl>
              <a:tblPr/>
              <a:tblGrid>
                <a:gridCol w="1590675">
                  <a:extLst>
                    <a:ext uri="{9D8B030D-6E8A-4147-A177-3AD203B41FA5}">
                      <a16:colId xmlns:a16="http://schemas.microsoft.com/office/drawing/2014/main" val="20000"/>
                    </a:ext>
                  </a:extLst>
                </a:gridCol>
              </a:tblGrid>
              <a:tr h="339785">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de-DE" sz="1600" b="1" i="1"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Ente</a:t>
                      </a:r>
                    </a:p>
                  </a:txBody>
                  <a:tcPr marT="45728" marB="4572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81007">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de-DE" sz="200" b="0" i="0" u="none" strike="noStrike" cap="none" normalizeH="0" baseline="0" smtClean="0">
                        <a:ln>
                          <a:noFill/>
                        </a:ln>
                        <a:solidFill>
                          <a:schemeClr val="tx1"/>
                        </a:solidFill>
                        <a:effectLst/>
                        <a:latin typeface="Arial" charset="0"/>
                      </a:endParaRPr>
                    </a:p>
                  </a:txBody>
                  <a:tcPr marT="45728" marB="4572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20658">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de-DE" sz="1600" b="0" i="0" u="none" strike="noStrike" cap="none" normalizeH="0" baseline="0" dirty="0" smtClean="0">
                          <a:ln>
                            <a:noFill/>
                          </a:ln>
                          <a:solidFill>
                            <a:schemeClr val="tx1"/>
                          </a:solidFill>
                          <a:effectLst/>
                          <a:latin typeface="Arial" charset="0"/>
                        </a:rPr>
                        <a:t>quaken()</a:t>
                      </a:r>
                    </a:p>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de-DE" sz="1600" b="0" i="0" u="none" strike="noStrike" cap="none" normalizeH="0" baseline="0" dirty="0" smtClean="0">
                          <a:ln>
                            <a:noFill/>
                          </a:ln>
                          <a:solidFill>
                            <a:schemeClr val="tx1"/>
                          </a:solidFill>
                          <a:effectLst/>
                          <a:latin typeface="Arial" charset="0"/>
                        </a:rPr>
                        <a:t>schwimmen()</a:t>
                      </a:r>
                    </a:p>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de-DE" sz="1600" b="1" i="1"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anzeigen()</a:t>
                      </a:r>
                    </a:p>
                  </a:txBody>
                  <a:tcPr marT="45728" marB="4572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40003" name="Group 67"/>
          <p:cNvGraphicFramePr>
            <a:graphicFrameLocks noGrp="1"/>
          </p:cNvGraphicFramePr>
          <p:nvPr/>
        </p:nvGraphicFramePr>
        <p:xfrm>
          <a:off x="1803400" y="3054350"/>
          <a:ext cx="1590675" cy="1041400"/>
        </p:xfrm>
        <a:graphic>
          <a:graphicData uri="http://schemas.openxmlformats.org/drawingml/2006/table">
            <a:tbl>
              <a:tblPr/>
              <a:tblGrid>
                <a:gridCol w="1590675">
                  <a:extLst>
                    <a:ext uri="{9D8B030D-6E8A-4147-A177-3AD203B41FA5}">
                      <a16:colId xmlns:a16="http://schemas.microsoft.com/office/drawing/2014/main" val="20000"/>
                    </a:ext>
                  </a:extLst>
                </a:gridCol>
              </a:tblGrid>
              <a:tr h="339725">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de-DE" sz="1600" b="0" i="0" u="none" strike="noStrike" cap="none" normalizeH="0" baseline="0" smtClean="0">
                          <a:ln>
                            <a:noFill/>
                          </a:ln>
                          <a:solidFill>
                            <a:schemeClr val="tx1"/>
                          </a:solidFill>
                          <a:effectLst/>
                          <a:latin typeface="Arial" charset="0"/>
                        </a:rPr>
                        <a:t>Stockente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de-DE" sz="2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0700">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de-DE" sz="1600" b="0" i="0" u="none" strike="noStrike" cap="none" normalizeH="0" baseline="0" smtClean="0">
                          <a:ln>
                            <a:noFill/>
                          </a:ln>
                          <a:solidFill>
                            <a:schemeClr val="tx1"/>
                          </a:solidFill>
                          <a:effectLst/>
                          <a:latin typeface="Arial" charset="0"/>
                        </a:rPr>
                        <a:t>anzeigen()</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40004" name="Group 68"/>
          <p:cNvGraphicFramePr>
            <a:graphicFrameLocks noGrp="1"/>
          </p:cNvGraphicFramePr>
          <p:nvPr/>
        </p:nvGraphicFramePr>
        <p:xfrm>
          <a:off x="3741738" y="3063875"/>
          <a:ext cx="1590675" cy="1041400"/>
        </p:xfrm>
        <a:graphic>
          <a:graphicData uri="http://schemas.openxmlformats.org/drawingml/2006/table">
            <a:tbl>
              <a:tblPr/>
              <a:tblGrid>
                <a:gridCol w="1590675">
                  <a:extLst>
                    <a:ext uri="{9D8B030D-6E8A-4147-A177-3AD203B41FA5}">
                      <a16:colId xmlns:a16="http://schemas.microsoft.com/office/drawing/2014/main" val="20000"/>
                    </a:ext>
                  </a:extLst>
                </a:gridCol>
              </a:tblGrid>
              <a:tr h="339725">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de-DE" sz="1600" b="0" i="0" u="none" strike="noStrike" cap="none" normalizeH="0" baseline="0" smtClean="0">
                          <a:ln>
                            <a:noFill/>
                          </a:ln>
                          <a:solidFill>
                            <a:schemeClr val="tx1"/>
                          </a:solidFill>
                          <a:effectLst/>
                          <a:latin typeface="Arial" charset="0"/>
                        </a:rPr>
                        <a:t>Moorente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de-DE" sz="2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0700">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de-DE" sz="1600" b="0" i="0" u="none" strike="noStrike" cap="none" normalizeH="0" baseline="0" smtClean="0">
                          <a:ln>
                            <a:noFill/>
                          </a:ln>
                          <a:solidFill>
                            <a:schemeClr val="tx1"/>
                          </a:solidFill>
                          <a:effectLst/>
                          <a:latin typeface="Arial" charset="0"/>
                        </a:rPr>
                        <a:t>anzeigen()</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4129" name="AutoShape 53"/>
          <p:cNvSpPr>
            <a:spLocks noChangeArrowheads="1"/>
          </p:cNvSpPr>
          <p:nvPr/>
        </p:nvSpPr>
        <p:spPr bwMode="auto">
          <a:xfrm rot="2792390">
            <a:off x="2921000" y="2109788"/>
            <a:ext cx="292100" cy="1123950"/>
          </a:xfrm>
          <a:prstGeom prst="upArrow">
            <a:avLst>
              <a:gd name="adj1" fmla="val 0"/>
              <a:gd name="adj2" fmla="val 101629"/>
            </a:avLst>
          </a:prstGeom>
          <a:noFill/>
          <a:ln w="9525">
            <a:solidFill>
              <a:schemeClr val="tx1"/>
            </a:solidFill>
            <a:miter lim="800000"/>
            <a:headEnd/>
            <a:tailEnd/>
          </a:ln>
          <a:effectLst/>
          <a:extLst/>
        </p:spPr>
        <p:txBody>
          <a:bodyPr wrap="none" anchor="ctr"/>
          <a:lstStyle/>
          <a:p>
            <a:endParaRPr lang="de-DE"/>
          </a:p>
        </p:txBody>
      </p:sp>
      <p:sp>
        <p:nvSpPr>
          <p:cNvPr id="4130" name="AutoShape 54"/>
          <p:cNvSpPr>
            <a:spLocks noChangeArrowheads="1"/>
          </p:cNvSpPr>
          <p:nvPr/>
        </p:nvSpPr>
        <p:spPr bwMode="auto">
          <a:xfrm>
            <a:off x="4400550" y="2362200"/>
            <a:ext cx="292100" cy="684213"/>
          </a:xfrm>
          <a:prstGeom prst="upArrow">
            <a:avLst>
              <a:gd name="adj1" fmla="val 0"/>
              <a:gd name="adj2" fmla="val 86452"/>
            </a:avLst>
          </a:prstGeom>
          <a:noFill/>
          <a:ln w="9525">
            <a:solidFill>
              <a:schemeClr val="tx1"/>
            </a:solidFill>
            <a:miter lim="800000"/>
            <a:headEnd/>
            <a:tailEnd/>
          </a:ln>
          <a:effectLst/>
          <a:extLst/>
        </p:spPr>
        <p:txBody>
          <a:bodyPr wrap="none" anchor="ctr"/>
          <a:lstStyle/>
          <a:p>
            <a:endParaRPr lang="de-DE"/>
          </a:p>
        </p:txBody>
      </p:sp>
      <p:sp>
        <p:nvSpPr>
          <p:cNvPr id="4131" name="AutoShape 55"/>
          <p:cNvSpPr>
            <a:spLocks noChangeArrowheads="1"/>
          </p:cNvSpPr>
          <p:nvPr/>
        </p:nvSpPr>
        <p:spPr bwMode="auto">
          <a:xfrm rot="-4033777">
            <a:off x="5512594" y="1956594"/>
            <a:ext cx="292100" cy="1192212"/>
          </a:xfrm>
          <a:prstGeom prst="upArrow">
            <a:avLst>
              <a:gd name="adj1" fmla="val 0"/>
              <a:gd name="adj2" fmla="val 107801"/>
            </a:avLst>
          </a:prstGeom>
          <a:noFill/>
          <a:ln w="9525">
            <a:solidFill>
              <a:schemeClr val="tx1"/>
            </a:solidFill>
            <a:miter lim="800000"/>
            <a:headEnd/>
            <a:tailEnd/>
          </a:ln>
          <a:effectLst/>
          <a:extLst/>
        </p:spPr>
        <p:txBody>
          <a:bodyPr wrap="none" anchor="ctr"/>
          <a:lstStyle/>
          <a:p>
            <a:endParaRPr lang="de-DE"/>
          </a:p>
        </p:txBody>
      </p:sp>
      <p:sp>
        <p:nvSpPr>
          <p:cNvPr id="4132" name="AutoShape 59"/>
          <p:cNvSpPr>
            <a:spLocks noChangeArrowheads="1"/>
          </p:cNvSpPr>
          <p:nvPr/>
        </p:nvSpPr>
        <p:spPr bwMode="auto">
          <a:xfrm flipH="1" flipV="1">
            <a:off x="6348413" y="2953336"/>
            <a:ext cx="2120900" cy="733842"/>
          </a:xfrm>
          <a:prstGeom prst="foldedCorner">
            <a:avLst>
              <a:gd name="adj" fmla="val 12500"/>
            </a:avLst>
          </a:prstGeom>
          <a:noFill/>
          <a:ln w="9525">
            <a:solidFill>
              <a:schemeClr val="tx1"/>
            </a:solidFill>
            <a:round/>
            <a:headEnd/>
            <a:tailEnd/>
          </a:ln>
          <a:effectLst/>
          <a:extLst/>
        </p:spPr>
        <p:txBody>
          <a:bodyPr rot="10800000" anchor="ctr">
            <a:spAutoFit/>
          </a:bodyPr>
          <a:lstStyle/>
          <a:p>
            <a:pPr>
              <a:spcBef>
                <a:spcPct val="50000"/>
              </a:spcBef>
            </a:pPr>
            <a:r>
              <a:rPr lang="de-DE" sz="1800" dirty="0">
                <a:solidFill>
                  <a:schemeClr val="tx2"/>
                </a:solidFill>
                <a:latin typeface="Times New Roman" panose="02020603050405020304" pitchFamily="18" charset="0"/>
              </a:rPr>
              <a:t>und viele andere Entenarten</a:t>
            </a:r>
          </a:p>
        </p:txBody>
      </p:sp>
      <p:sp>
        <p:nvSpPr>
          <p:cNvPr id="39996" name="AutoShape 60"/>
          <p:cNvSpPr>
            <a:spLocks noChangeArrowheads="1"/>
          </p:cNvSpPr>
          <p:nvPr/>
        </p:nvSpPr>
        <p:spPr bwMode="auto">
          <a:xfrm flipH="1" flipV="1">
            <a:off x="346075" y="1471226"/>
            <a:ext cx="2120900" cy="1362849"/>
          </a:xfrm>
          <a:prstGeom prst="foldedCorner">
            <a:avLst>
              <a:gd name="adj" fmla="val 12500"/>
            </a:avLst>
          </a:prstGeom>
          <a:noFill/>
          <a:ln w="9525">
            <a:solidFill>
              <a:schemeClr val="tx1"/>
            </a:solidFill>
            <a:round/>
            <a:headEnd/>
            <a:tailEnd/>
          </a:ln>
          <a:effectLst/>
          <a:extLst/>
        </p:spPr>
        <p:txBody>
          <a:bodyPr rot="10800000" anchor="ctr">
            <a:spAutoFit/>
          </a:bodyPr>
          <a:lstStyle/>
          <a:p>
            <a:pPr>
              <a:spcBef>
                <a:spcPct val="50000"/>
              </a:spcBef>
            </a:pPr>
            <a:r>
              <a:rPr lang="de-DE" sz="1800" dirty="0">
                <a:solidFill>
                  <a:schemeClr val="tx2"/>
                </a:solidFill>
                <a:latin typeface="Times New Roman" panose="02020603050405020304" pitchFamily="18" charset="0"/>
              </a:rPr>
              <a:t>anzeigen() sorgt für die richtige Darstellung am Bildschirm</a:t>
            </a:r>
          </a:p>
        </p:txBody>
      </p:sp>
      <p:pic>
        <p:nvPicPr>
          <p:cNvPr id="4134" name="Picture 61" descr="290px-Prachteiderente_0505281_Ausschnit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4088" y="852488"/>
            <a:ext cx="276225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35" name="Picture 62" descr="120px-Ente_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163" y="4567238"/>
            <a:ext cx="1985962" cy="150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000" name="AutoShape 64"/>
          <p:cNvSpPr>
            <a:spLocks noChangeArrowheads="1"/>
          </p:cNvSpPr>
          <p:nvPr/>
        </p:nvSpPr>
        <p:spPr bwMode="auto">
          <a:xfrm>
            <a:off x="5784850" y="4959350"/>
            <a:ext cx="2492375" cy="1417638"/>
          </a:xfrm>
          <a:prstGeom prst="cloudCallout">
            <a:avLst>
              <a:gd name="adj1" fmla="val -53310"/>
              <a:gd name="adj2" fmla="val -94231"/>
            </a:avLst>
          </a:prstGeom>
          <a:noFill/>
          <a:ln w="9525">
            <a:solidFill>
              <a:schemeClr val="tx1"/>
            </a:solidFill>
            <a:round/>
            <a:headEnd/>
            <a:tailEnd/>
          </a:ln>
          <a:effectLst/>
          <a:extLst/>
        </p:spPr>
        <p:txBody>
          <a:bodyPr/>
          <a:lstStyle/>
          <a:p>
            <a:r>
              <a:rPr lang="de-DE" sz="1800" dirty="0">
                <a:solidFill>
                  <a:schemeClr val="tx2"/>
                </a:solidFill>
                <a:latin typeface="Times New Roman" panose="02020603050405020304" pitchFamily="18" charset="0"/>
              </a:rPr>
              <a:t>Als nächstes sollen die Enten fliegen...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9996"/>
                                        </p:tgtEl>
                                        <p:attrNameLst>
                                          <p:attrName>style.visibility</p:attrName>
                                        </p:attrNameLst>
                                      </p:cBhvr>
                                      <p:to>
                                        <p:strVal val="visible"/>
                                      </p:to>
                                    </p:set>
                                    <p:animEffect transition="in" filter="checkerboard(across)">
                                      <p:cBhvr>
                                        <p:cTn id="7" dur="500"/>
                                        <p:tgtEl>
                                          <p:spTgt spid="399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0000"/>
                                        </p:tgtEl>
                                        <p:attrNameLst>
                                          <p:attrName>style.visibility</p:attrName>
                                        </p:attrNameLst>
                                      </p:cBhvr>
                                      <p:to>
                                        <p:strVal val="visible"/>
                                      </p:to>
                                    </p:set>
                                    <p:animEffect transition="in" filter="box(in)">
                                      <p:cBhvr>
                                        <p:cTn id="12" dur="500"/>
                                        <p:tgtEl>
                                          <p:spTgt spid="400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96" grpId="0" animBg="1"/>
      <p:bldP spid="4000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8"/>
          <p:cNvSpPr>
            <a:spLocks noChangeArrowheads="1"/>
          </p:cNvSpPr>
          <p:nvPr/>
        </p:nvSpPr>
        <p:spPr bwMode="auto">
          <a:xfrm>
            <a:off x="0" y="600075"/>
            <a:ext cx="9144000" cy="269875"/>
          </a:xfrm>
          <a:prstGeom prst="rect">
            <a:avLst/>
          </a:prstGeom>
          <a:solidFill>
            <a:schemeClr val="bg1"/>
          </a:solidFill>
          <a:ln>
            <a:noFill/>
          </a:ln>
          <a:effectLst/>
          <a:extLst>
            <a:ext uri="{91240B29-F687-4F45-9708-019B960494DF}">
              <a14:hiddenLine xmlns:a14="http://schemas.microsoft.com/office/drawing/2010/main" w="38100" algn="ctr">
                <a:solidFill>
                  <a:schemeClr val="hlink"/>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de-DE"/>
          </a:p>
        </p:txBody>
      </p:sp>
      <p:sp>
        <p:nvSpPr>
          <p:cNvPr id="21507" name="Rectangle 2"/>
          <p:cNvSpPr>
            <a:spLocks noGrp="1" noChangeArrowheads="1"/>
          </p:cNvSpPr>
          <p:nvPr>
            <p:ph type="title"/>
          </p:nvPr>
        </p:nvSpPr>
        <p:spPr>
          <a:xfrm>
            <a:off x="2779713" y="0"/>
            <a:ext cx="5691187" cy="1898650"/>
          </a:xfrm>
        </p:spPr>
        <p:txBody>
          <a:bodyPr/>
          <a:lstStyle/>
          <a:p>
            <a:r>
              <a:rPr lang="de-DE" smtClean="0">
                <a:solidFill>
                  <a:schemeClr val="hlink"/>
                </a:solidFill>
              </a:rPr>
              <a:t>G</a:t>
            </a:r>
            <a:r>
              <a:rPr lang="de-DE" smtClean="0"/>
              <a:t>ratuliere </a:t>
            </a:r>
            <a:r>
              <a:rPr lang="de-DE" smtClean="0">
                <a:solidFill>
                  <a:schemeClr val="hlink"/>
                </a:solidFill>
              </a:rPr>
              <a:t>z</a:t>
            </a:r>
            <a:r>
              <a:rPr lang="de-DE" smtClean="0"/>
              <a:t>um </a:t>
            </a:r>
            <a:br>
              <a:rPr lang="de-DE" smtClean="0"/>
            </a:br>
            <a:r>
              <a:rPr lang="de-DE" smtClean="0">
                <a:solidFill>
                  <a:schemeClr val="hlink"/>
                </a:solidFill>
              </a:rPr>
              <a:t>E</a:t>
            </a:r>
            <a:r>
              <a:rPr lang="de-DE" smtClean="0"/>
              <a:t>rsten </a:t>
            </a:r>
            <a:r>
              <a:rPr lang="de-DE" smtClean="0">
                <a:solidFill>
                  <a:schemeClr val="hlink"/>
                </a:solidFill>
              </a:rPr>
              <a:t>E</a:t>
            </a:r>
            <a:r>
              <a:rPr lang="de-DE" smtClean="0"/>
              <a:t>ntwurfsmuster!</a:t>
            </a:r>
          </a:p>
        </p:txBody>
      </p:sp>
      <p:grpSp>
        <p:nvGrpSpPr>
          <p:cNvPr id="21508" name="Group 6"/>
          <p:cNvGrpSpPr>
            <a:grpSpLocks/>
          </p:cNvGrpSpPr>
          <p:nvPr/>
        </p:nvGrpSpPr>
        <p:grpSpPr bwMode="auto">
          <a:xfrm>
            <a:off x="228600" y="569913"/>
            <a:ext cx="2540000" cy="3810000"/>
            <a:chOff x="2080" y="960"/>
            <a:chExt cx="1600" cy="2400"/>
          </a:xfrm>
        </p:grpSpPr>
        <p:pic>
          <p:nvPicPr>
            <p:cNvPr id="21511" name="Picture 4" descr="rosette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0" y="960"/>
              <a:ext cx="1600" cy="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2" name="Oval 5"/>
            <p:cNvSpPr>
              <a:spLocks noChangeArrowheads="1"/>
            </p:cNvSpPr>
            <p:nvPr/>
          </p:nvSpPr>
          <p:spPr bwMode="auto">
            <a:xfrm>
              <a:off x="2588" y="1477"/>
              <a:ext cx="584" cy="576"/>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de-DE" sz="4400" dirty="0">
                  <a:latin typeface="Times New Roman" panose="02020603050405020304" pitchFamily="18" charset="0"/>
                </a:rPr>
                <a:t>1</a:t>
              </a:r>
              <a:r>
                <a:rPr lang="de-DE" sz="4400" baseline="30000" dirty="0">
                  <a:latin typeface="Times New Roman" panose="02020603050405020304" pitchFamily="18" charset="0"/>
                </a:rPr>
                <a:t>st</a:t>
              </a:r>
            </a:p>
          </p:txBody>
        </p:sp>
      </p:grpSp>
      <p:sp>
        <p:nvSpPr>
          <p:cNvPr id="57347" name="Rectangle 3"/>
          <p:cNvSpPr>
            <a:spLocks noGrp="1" noChangeArrowheads="1"/>
          </p:cNvSpPr>
          <p:nvPr>
            <p:ph type="body" idx="1"/>
          </p:nvPr>
        </p:nvSpPr>
        <p:spPr>
          <a:xfrm>
            <a:off x="368300" y="3862388"/>
            <a:ext cx="8089900" cy="2233612"/>
          </a:xfrm>
        </p:spPr>
        <p:txBody>
          <a:bodyPr/>
          <a:lstStyle/>
          <a:p>
            <a:pPr marL="0" indent="0"/>
            <a:r>
              <a:rPr lang="de-DE" smtClean="0"/>
              <a:t>Das "Strategy Pattern" definiert eine Familie von Algorithmen, kapselt sie und sorgt dafür, dass sie leicht austauschbar sind. Strategy lässt Algorithmen unabhängig von den Clients die sie benutzen variieren.</a:t>
            </a:r>
          </a:p>
        </p:txBody>
      </p:sp>
      <p:sp>
        <p:nvSpPr>
          <p:cNvPr id="21510" name="Text Box 7"/>
          <p:cNvSpPr txBox="1">
            <a:spLocks noChangeArrowheads="1"/>
          </p:cNvSpPr>
          <p:nvPr/>
        </p:nvSpPr>
        <p:spPr bwMode="auto">
          <a:xfrm>
            <a:off x="3127375" y="2212975"/>
            <a:ext cx="5195888" cy="925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a:spcBef>
                <a:spcPct val="50000"/>
              </a:spcBef>
            </a:pPr>
            <a:r>
              <a:rPr lang="de-DE" sz="5400" dirty="0" err="1">
                <a:solidFill>
                  <a:schemeClr val="hlink"/>
                </a:solidFill>
                <a:latin typeface="Times New Roman" panose="02020603050405020304" pitchFamily="18" charset="0"/>
              </a:rPr>
              <a:t>Strategy</a:t>
            </a:r>
            <a:r>
              <a:rPr lang="de-DE" sz="5400" dirty="0">
                <a:solidFill>
                  <a:schemeClr val="hlink"/>
                </a:solidFill>
                <a:latin typeface="Times New Roman" panose="02020603050405020304" pitchFamily="18" charset="0"/>
              </a:rPr>
              <a:t> Pattern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animEffect transition="in" filter="wipe(up)">
                                      <p:cBhvr>
                                        <p:cTn id="7" dur="500"/>
                                        <p:tgtEl>
                                          <p:spTgt spid="5734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92138" y="0"/>
            <a:ext cx="7772400" cy="704850"/>
          </a:xfrm>
        </p:spPr>
        <p:txBody>
          <a:bodyPr/>
          <a:lstStyle/>
          <a:p>
            <a:r>
              <a:rPr lang="de-DE" altLang="de-DE" smtClean="0">
                <a:solidFill>
                  <a:schemeClr val="hlink"/>
                </a:solidFill>
              </a:rPr>
              <a:t>R</a:t>
            </a:r>
            <a:r>
              <a:rPr lang="de-DE" altLang="de-DE" smtClean="0"/>
              <a:t>ollenspiel </a:t>
            </a:r>
            <a:r>
              <a:rPr lang="de-DE" altLang="de-DE" smtClean="0">
                <a:solidFill>
                  <a:schemeClr val="hlink"/>
                </a:solidFill>
              </a:rPr>
              <a:t>A</a:t>
            </a:r>
            <a:r>
              <a:rPr lang="de-DE" altLang="de-DE" smtClean="0"/>
              <a:t>ufgabe</a:t>
            </a:r>
          </a:p>
        </p:txBody>
      </p:sp>
      <p:graphicFrame>
        <p:nvGraphicFramePr>
          <p:cNvPr id="75884" name="Group 108"/>
          <p:cNvGraphicFramePr>
            <a:graphicFrameLocks noGrp="1"/>
          </p:cNvGraphicFramePr>
          <p:nvPr>
            <p:extLst/>
          </p:nvPr>
        </p:nvGraphicFramePr>
        <p:xfrm>
          <a:off x="7275049" y="1643459"/>
          <a:ext cx="1270000" cy="1041400"/>
        </p:xfrm>
        <a:graphic>
          <a:graphicData uri="http://schemas.openxmlformats.org/drawingml/2006/table">
            <a:tbl>
              <a:tblPr/>
              <a:tblGrid>
                <a:gridCol w="1270000">
                  <a:extLst>
                    <a:ext uri="{9D8B030D-6E8A-4147-A177-3AD203B41FA5}">
                      <a16:colId xmlns:a16="http://schemas.microsoft.com/office/drawing/2014/main" val="20000"/>
                    </a:ext>
                  </a:extLst>
                </a:gridCol>
              </a:tblGrid>
              <a:tr h="339725">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de-DE" sz="1600" b="0" i="0" u="none" strike="noStrike" cap="none" normalizeH="0" baseline="0" smtClean="0">
                          <a:ln>
                            <a:noFill/>
                          </a:ln>
                          <a:solidFill>
                            <a:schemeClr val="tx1"/>
                          </a:solidFill>
                          <a:effectLst/>
                          <a:latin typeface="Arial" charset="0"/>
                        </a:rPr>
                        <a:t>Troll</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de-DE" sz="2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0700">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de-DE" sz="16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75885" name="Group 109"/>
          <p:cNvGraphicFramePr>
            <a:graphicFrameLocks noGrp="1"/>
          </p:cNvGraphicFramePr>
          <p:nvPr>
            <p:extLst/>
          </p:nvPr>
        </p:nvGraphicFramePr>
        <p:xfrm>
          <a:off x="4557713" y="5018088"/>
          <a:ext cx="1270000" cy="1041400"/>
        </p:xfrm>
        <a:graphic>
          <a:graphicData uri="http://schemas.openxmlformats.org/drawingml/2006/table">
            <a:tbl>
              <a:tblPr/>
              <a:tblGrid>
                <a:gridCol w="1270000">
                  <a:extLst>
                    <a:ext uri="{9D8B030D-6E8A-4147-A177-3AD203B41FA5}">
                      <a16:colId xmlns:a16="http://schemas.microsoft.com/office/drawing/2014/main" val="20000"/>
                    </a:ext>
                  </a:extLst>
                </a:gridCol>
              </a:tblGrid>
              <a:tr h="339725">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de-DE" sz="1600" b="0" i="0" u="none" strike="noStrike" cap="none" normalizeH="0" baseline="0" dirty="0" smtClean="0">
                          <a:ln>
                            <a:noFill/>
                          </a:ln>
                          <a:solidFill>
                            <a:schemeClr val="tx1"/>
                          </a:solidFill>
                          <a:effectLst/>
                          <a:latin typeface="Arial" charset="0"/>
                        </a:rPr>
                        <a:t>Queen</a:t>
                      </a:r>
                      <a:endParaRPr kumimoji="0" lang="de-DE" sz="16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de-DE" sz="2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0700">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de-DE" sz="16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75886" name="Group 110"/>
          <p:cNvGraphicFramePr>
            <a:graphicFrameLocks noGrp="1"/>
          </p:cNvGraphicFramePr>
          <p:nvPr>
            <p:extLst/>
          </p:nvPr>
        </p:nvGraphicFramePr>
        <p:xfrm>
          <a:off x="361950" y="3422650"/>
          <a:ext cx="1270000" cy="1041400"/>
        </p:xfrm>
        <a:graphic>
          <a:graphicData uri="http://schemas.openxmlformats.org/drawingml/2006/table">
            <a:tbl>
              <a:tblPr/>
              <a:tblGrid>
                <a:gridCol w="1270000">
                  <a:extLst>
                    <a:ext uri="{9D8B030D-6E8A-4147-A177-3AD203B41FA5}">
                      <a16:colId xmlns:a16="http://schemas.microsoft.com/office/drawing/2014/main" val="20000"/>
                    </a:ext>
                  </a:extLst>
                </a:gridCol>
              </a:tblGrid>
              <a:tr h="339725">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de-DE" sz="1600" b="0" i="0" u="none" strike="noStrike" cap="none" normalizeH="0" baseline="0" dirty="0" smtClean="0">
                          <a:ln>
                            <a:noFill/>
                          </a:ln>
                          <a:solidFill>
                            <a:schemeClr val="tx1"/>
                          </a:solidFill>
                          <a:effectLst/>
                          <a:latin typeface="Arial" charset="0"/>
                        </a:rPr>
                        <a:t>King</a:t>
                      </a:r>
                      <a:endParaRPr kumimoji="0" lang="de-DE" sz="16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de-DE" sz="2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0700">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de-DE" sz="16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75887" name="Group 111"/>
          <p:cNvGraphicFramePr>
            <a:graphicFrameLocks noGrp="1"/>
          </p:cNvGraphicFramePr>
          <p:nvPr>
            <p:extLst/>
          </p:nvPr>
        </p:nvGraphicFramePr>
        <p:xfrm>
          <a:off x="2868613" y="1976438"/>
          <a:ext cx="1366837" cy="1041400"/>
        </p:xfrm>
        <a:graphic>
          <a:graphicData uri="http://schemas.openxmlformats.org/drawingml/2006/table">
            <a:tbl>
              <a:tblPr/>
              <a:tblGrid>
                <a:gridCol w="1366837">
                  <a:extLst>
                    <a:ext uri="{9D8B030D-6E8A-4147-A177-3AD203B41FA5}">
                      <a16:colId xmlns:a16="http://schemas.microsoft.com/office/drawing/2014/main" val="20000"/>
                    </a:ext>
                  </a:extLst>
                </a:gridCol>
              </a:tblGrid>
              <a:tr h="339725">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de-DE" sz="1600" b="0" i="0" u="none" strike="noStrike" cap="none" normalizeH="0" baseline="0" dirty="0" smtClean="0">
                          <a:ln>
                            <a:noFill/>
                          </a:ln>
                          <a:solidFill>
                            <a:schemeClr val="tx1"/>
                          </a:solidFill>
                          <a:effectLst/>
                          <a:latin typeface="Arial" charset="0"/>
                        </a:rPr>
                        <a:t>Knight</a:t>
                      </a:r>
                      <a:endParaRPr kumimoji="0" lang="de-DE" sz="16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de-DE" sz="2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0700">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de-DE" sz="16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75888" name="Group 112"/>
          <p:cNvGraphicFramePr>
            <a:graphicFrameLocks noGrp="1"/>
          </p:cNvGraphicFramePr>
          <p:nvPr/>
        </p:nvGraphicFramePr>
        <p:xfrm>
          <a:off x="4895850" y="1765300"/>
          <a:ext cx="1957388" cy="1041400"/>
        </p:xfrm>
        <a:graphic>
          <a:graphicData uri="http://schemas.openxmlformats.org/drawingml/2006/table">
            <a:tbl>
              <a:tblPr/>
              <a:tblGrid>
                <a:gridCol w="1957388">
                  <a:extLst>
                    <a:ext uri="{9D8B030D-6E8A-4147-A177-3AD203B41FA5}">
                      <a16:colId xmlns:a16="http://schemas.microsoft.com/office/drawing/2014/main" val="20000"/>
                    </a:ext>
                  </a:extLst>
                </a:gridCol>
              </a:tblGrid>
              <a:tr h="339725">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de-DE" sz="1600" b="0" i="1" u="none" strike="noStrike" cap="none" normalizeH="0" baseline="0" dirty="0" err="1" smtClean="0">
                          <a:ln>
                            <a:noFill/>
                          </a:ln>
                          <a:solidFill>
                            <a:schemeClr val="tx1"/>
                          </a:solidFill>
                          <a:effectLst/>
                          <a:latin typeface="Times New Roman" pitchFamily="18" charset="0"/>
                        </a:rPr>
                        <a:t>WeaponBehavior</a:t>
                      </a:r>
                      <a:endParaRPr kumimoji="0" lang="de-DE" sz="1600" b="0" i="1" u="none" strike="noStrike" cap="none" normalizeH="0" baseline="0" dirty="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de-DE" sz="2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0700">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de-DE" sz="1600" b="0" i="1" u="none" strike="noStrike" cap="none" normalizeH="0" baseline="0" dirty="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75889" name="Group 113"/>
          <p:cNvGraphicFramePr>
            <a:graphicFrameLocks noGrp="1"/>
          </p:cNvGraphicFramePr>
          <p:nvPr/>
        </p:nvGraphicFramePr>
        <p:xfrm>
          <a:off x="6509554" y="5855238"/>
          <a:ext cx="1970087" cy="1041400"/>
        </p:xfrm>
        <a:graphic>
          <a:graphicData uri="http://schemas.openxmlformats.org/drawingml/2006/table">
            <a:tbl>
              <a:tblPr/>
              <a:tblGrid>
                <a:gridCol w="1970087">
                  <a:extLst>
                    <a:ext uri="{9D8B030D-6E8A-4147-A177-3AD203B41FA5}">
                      <a16:colId xmlns:a16="http://schemas.microsoft.com/office/drawing/2014/main" val="20000"/>
                    </a:ext>
                  </a:extLst>
                </a:gridCol>
              </a:tblGrid>
              <a:tr h="339725">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de-DE" sz="1600" b="0" i="0" u="none" strike="noStrike" cap="none" normalizeH="0" baseline="0" dirty="0" err="1" smtClean="0">
                          <a:ln>
                            <a:noFill/>
                          </a:ln>
                          <a:solidFill>
                            <a:schemeClr val="tx1"/>
                          </a:solidFill>
                          <a:effectLst/>
                          <a:latin typeface="Arial" charset="0"/>
                        </a:rPr>
                        <a:t>Knife</a:t>
                      </a:r>
                      <a:endParaRPr kumimoji="0" lang="de-DE" sz="16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de-DE" sz="2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0700">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de-DE" sz="16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75890" name="Group 114"/>
          <p:cNvGraphicFramePr>
            <a:graphicFrameLocks noGrp="1"/>
          </p:cNvGraphicFramePr>
          <p:nvPr/>
        </p:nvGraphicFramePr>
        <p:xfrm>
          <a:off x="1433513" y="4999038"/>
          <a:ext cx="2136775" cy="1041400"/>
        </p:xfrm>
        <a:graphic>
          <a:graphicData uri="http://schemas.openxmlformats.org/drawingml/2006/table">
            <a:tbl>
              <a:tblPr/>
              <a:tblGrid>
                <a:gridCol w="2136775">
                  <a:extLst>
                    <a:ext uri="{9D8B030D-6E8A-4147-A177-3AD203B41FA5}">
                      <a16:colId xmlns:a16="http://schemas.microsoft.com/office/drawing/2014/main" val="20000"/>
                    </a:ext>
                  </a:extLst>
                </a:gridCol>
              </a:tblGrid>
              <a:tr h="339725">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de-DE" sz="1600" b="0" i="0" u="none" strike="noStrike" cap="none" normalizeH="0" baseline="0" dirty="0" err="1" smtClean="0">
                          <a:ln>
                            <a:noFill/>
                          </a:ln>
                          <a:solidFill>
                            <a:schemeClr val="tx1"/>
                          </a:solidFill>
                          <a:effectLst/>
                          <a:latin typeface="Arial" charset="0"/>
                        </a:rPr>
                        <a:t>Sword</a:t>
                      </a:r>
                      <a:endParaRPr kumimoji="0" lang="de-DE" sz="16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de-DE" sz="2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0700">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de-DE" sz="16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75891" name="Group 115"/>
          <p:cNvGraphicFramePr>
            <a:graphicFrameLocks noGrp="1"/>
          </p:cNvGraphicFramePr>
          <p:nvPr/>
        </p:nvGraphicFramePr>
        <p:xfrm>
          <a:off x="808038" y="1947863"/>
          <a:ext cx="1771650" cy="1041400"/>
        </p:xfrm>
        <a:graphic>
          <a:graphicData uri="http://schemas.openxmlformats.org/drawingml/2006/table">
            <a:tbl>
              <a:tblPr/>
              <a:tblGrid>
                <a:gridCol w="1771650">
                  <a:extLst>
                    <a:ext uri="{9D8B030D-6E8A-4147-A177-3AD203B41FA5}">
                      <a16:colId xmlns:a16="http://schemas.microsoft.com/office/drawing/2014/main" val="20000"/>
                    </a:ext>
                  </a:extLst>
                </a:gridCol>
              </a:tblGrid>
              <a:tr h="339725">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de-DE" sz="1600" b="0" i="0" u="none" strike="noStrike" cap="none" normalizeH="0" baseline="0" dirty="0" err="1" smtClean="0">
                          <a:ln>
                            <a:noFill/>
                          </a:ln>
                          <a:solidFill>
                            <a:schemeClr val="tx1"/>
                          </a:solidFill>
                          <a:effectLst/>
                          <a:latin typeface="Arial" charset="0"/>
                        </a:rPr>
                        <a:t>Axe</a:t>
                      </a:r>
                      <a:endParaRPr kumimoji="0" lang="de-DE" sz="16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de-DE" sz="2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0700">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de-DE" sz="16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75892" name="Group 116"/>
          <p:cNvGraphicFramePr>
            <a:graphicFrameLocks noGrp="1"/>
          </p:cNvGraphicFramePr>
          <p:nvPr/>
        </p:nvGraphicFramePr>
        <p:xfrm>
          <a:off x="4933950" y="3030538"/>
          <a:ext cx="2120900" cy="1041400"/>
        </p:xfrm>
        <a:graphic>
          <a:graphicData uri="http://schemas.openxmlformats.org/drawingml/2006/table">
            <a:tbl>
              <a:tblPr/>
              <a:tblGrid>
                <a:gridCol w="2120900">
                  <a:extLst>
                    <a:ext uri="{9D8B030D-6E8A-4147-A177-3AD203B41FA5}">
                      <a16:colId xmlns:a16="http://schemas.microsoft.com/office/drawing/2014/main" val="20000"/>
                    </a:ext>
                  </a:extLst>
                </a:gridCol>
              </a:tblGrid>
              <a:tr h="339725">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de-DE" sz="1600" b="0" i="0" u="none" strike="noStrike" cap="none" normalizeH="0" baseline="0" dirty="0" err="1" smtClean="0">
                          <a:ln>
                            <a:noFill/>
                          </a:ln>
                          <a:solidFill>
                            <a:schemeClr val="tx1"/>
                          </a:solidFill>
                          <a:effectLst/>
                          <a:latin typeface="Arial" charset="0"/>
                        </a:rPr>
                        <a:t>BowAndArrow</a:t>
                      </a:r>
                      <a:endParaRPr kumimoji="0" lang="de-DE" sz="16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de-DE" sz="2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0700">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de-DE" sz="16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75893" name="Group 117"/>
          <p:cNvGraphicFramePr>
            <a:graphicFrameLocks noGrp="1"/>
          </p:cNvGraphicFramePr>
          <p:nvPr>
            <p:extLst>
              <p:ext uri="{D42A27DB-BD31-4B8C-83A1-F6EECF244321}">
                <p14:modId xmlns:p14="http://schemas.microsoft.com/office/powerpoint/2010/main" val="4157628530"/>
              </p:ext>
            </p:extLst>
          </p:nvPr>
        </p:nvGraphicFramePr>
        <p:xfrm>
          <a:off x="2533650" y="3432175"/>
          <a:ext cx="1590675" cy="1041400"/>
        </p:xfrm>
        <a:graphic>
          <a:graphicData uri="http://schemas.openxmlformats.org/drawingml/2006/table">
            <a:tbl>
              <a:tblPr/>
              <a:tblGrid>
                <a:gridCol w="1590675">
                  <a:extLst>
                    <a:ext uri="{9D8B030D-6E8A-4147-A177-3AD203B41FA5}">
                      <a16:colId xmlns:a16="http://schemas.microsoft.com/office/drawing/2014/main" val="20000"/>
                    </a:ext>
                  </a:extLst>
                </a:gridCol>
              </a:tblGrid>
              <a:tr h="339725">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de-DE" sz="1600" b="0" i="1" u="none" strike="noStrike" cap="none" normalizeH="0" baseline="0" dirty="0" err="1" smtClean="0">
                          <a:ln>
                            <a:noFill/>
                          </a:ln>
                          <a:solidFill>
                            <a:schemeClr val="tx1"/>
                          </a:solidFill>
                          <a:effectLst/>
                          <a:latin typeface="Times New Roman" pitchFamily="18" charset="0"/>
                        </a:rPr>
                        <a:t>Character</a:t>
                      </a:r>
                      <a:endParaRPr kumimoji="0" lang="de-DE" sz="1600" b="0" i="1" u="none" strike="noStrike" cap="none" normalizeH="0" baseline="0" dirty="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de-DE" sz="2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0700">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de-DE" sz="1600" b="0" i="1" u="none" strike="noStrike" cap="none" normalizeH="0" baseline="0" dirty="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4199" name="Rectangle 103"/>
          <p:cNvSpPr>
            <a:spLocks noChangeArrowheads="1"/>
          </p:cNvSpPr>
          <p:nvPr/>
        </p:nvSpPr>
        <p:spPr bwMode="auto">
          <a:xfrm>
            <a:off x="0" y="776288"/>
            <a:ext cx="9144000" cy="70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a:r>
              <a:rPr lang="de-DE" altLang="de-DE" sz="1600" b="1" dirty="0">
                <a:solidFill>
                  <a:schemeClr val="tx2"/>
                </a:solidFill>
              </a:rPr>
              <a:t>Sortieren Sie </a:t>
            </a:r>
            <a:r>
              <a:rPr lang="de-DE" altLang="de-DE" sz="1600" b="1" dirty="0" smtClean="0">
                <a:solidFill>
                  <a:schemeClr val="tx2"/>
                </a:solidFill>
              </a:rPr>
              <a:t>Klassen, Methoden, Eigenschaften, Parameter und Beziehungen</a:t>
            </a:r>
            <a:br>
              <a:rPr lang="de-DE" altLang="de-DE" sz="1600" b="1" dirty="0" smtClean="0">
                <a:solidFill>
                  <a:schemeClr val="tx2"/>
                </a:solidFill>
              </a:rPr>
            </a:br>
            <a:r>
              <a:rPr lang="de-DE" altLang="de-DE" sz="1600" b="1" dirty="0" smtClean="0">
                <a:solidFill>
                  <a:schemeClr val="tx2"/>
                </a:solidFill>
              </a:rPr>
              <a:t> in </a:t>
            </a:r>
            <a:r>
              <a:rPr lang="de-DE" altLang="de-DE" sz="1600" b="1" dirty="0">
                <a:solidFill>
                  <a:schemeClr val="tx2"/>
                </a:solidFill>
              </a:rPr>
              <a:t>ein fertiges Klassendiagramm. </a:t>
            </a:r>
            <a:r>
              <a:rPr lang="de-DE" altLang="de-DE" sz="1600" b="1" dirty="0" smtClean="0">
                <a:solidFill>
                  <a:schemeClr val="tx2"/>
                </a:solidFill>
              </a:rPr>
              <a:t>Löschen Sie nicht benötigte Elemente.</a:t>
            </a:r>
            <a:endParaRPr lang="de-DE" altLang="de-DE" sz="1600" b="1" dirty="0">
              <a:solidFill>
                <a:schemeClr val="tx2"/>
              </a:solidFill>
            </a:endParaRPr>
          </a:p>
        </p:txBody>
      </p:sp>
      <p:sp>
        <p:nvSpPr>
          <p:cNvPr id="4200" name="AutoShape 104"/>
          <p:cNvSpPr>
            <a:spLocks noChangeArrowheads="1"/>
          </p:cNvSpPr>
          <p:nvPr/>
        </p:nvSpPr>
        <p:spPr bwMode="auto">
          <a:xfrm>
            <a:off x="177800" y="5191125"/>
            <a:ext cx="427038" cy="1135063"/>
          </a:xfrm>
          <a:prstGeom prst="upArrow">
            <a:avLst>
              <a:gd name="adj1" fmla="val 0"/>
              <a:gd name="adj2" fmla="val 56138"/>
            </a:avLst>
          </a:prstGeom>
          <a:noFill/>
          <a:ln w="2857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endParaRPr lang="de-DE" altLang="de-DE"/>
          </a:p>
        </p:txBody>
      </p:sp>
      <p:grpSp>
        <p:nvGrpSpPr>
          <p:cNvPr id="4201" name="Group 105"/>
          <p:cNvGrpSpPr>
            <a:grpSpLocks/>
          </p:cNvGrpSpPr>
          <p:nvPr/>
        </p:nvGrpSpPr>
        <p:grpSpPr bwMode="auto">
          <a:xfrm>
            <a:off x="0" y="6297613"/>
            <a:ext cx="2300288" cy="354012"/>
            <a:chOff x="827" y="3930"/>
            <a:chExt cx="1449" cy="223"/>
          </a:xfrm>
        </p:grpSpPr>
        <p:sp>
          <p:nvSpPr>
            <p:cNvPr id="4205" name="AutoShape 106"/>
            <p:cNvSpPr>
              <a:spLocks noChangeArrowheads="1"/>
            </p:cNvSpPr>
            <p:nvPr/>
          </p:nvSpPr>
          <p:spPr bwMode="auto">
            <a:xfrm>
              <a:off x="827" y="3930"/>
              <a:ext cx="223" cy="223"/>
            </a:xfrm>
            <a:prstGeom prst="diamond">
              <a:avLst/>
            </a:prstGeom>
            <a:solidFill>
              <a:schemeClr val="tx1"/>
            </a:solidFill>
            <a:ln w="285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endParaRPr lang="de-DE" altLang="de-DE"/>
            </a:p>
          </p:txBody>
        </p:sp>
        <p:sp>
          <p:nvSpPr>
            <p:cNvPr id="4206" name="Line 107"/>
            <p:cNvSpPr>
              <a:spLocks noChangeShapeType="1"/>
            </p:cNvSpPr>
            <p:nvPr/>
          </p:nvSpPr>
          <p:spPr bwMode="auto">
            <a:xfrm>
              <a:off x="1050" y="4041"/>
              <a:ext cx="1226" cy="0"/>
            </a:xfrm>
            <a:prstGeom prst="line">
              <a:avLst/>
            </a:prstGeom>
            <a:noFill/>
            <a:ln w="2857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de-DE"/>
            </a:p>
          </p:txBody>
        </p:sp>
      </p:grpSp>
      <p:grpSp>
        <p:nvGrpSpPr>
          <p:cNvPr id="4202" name="Gruppieren 6"/>
          <p:cNvGrpSpPr>
            <a:grpSpLocks/>
          </p:cNvGrpSpPr>
          <p:nvPr/>
        </p:nvGrpSpPr>
        <p:grpSpPr bwMode="auto">
          <a:xfrm>
            <a:off x="708025" y="4657725"/>
            <a:ext cx="465138" cy="1349375"/>
            <a:chOff x="707232" y="4657921"/>
            <a:chExt cx="465137" cy="1349179"/>
          </a:xfrm>
        </p:grpSpPr>
        <p:sp>
          <p:nvSpPr>
            <p:cNvPr id="4203" name="AutoShape 119"/>
            <p:cNvSpPr>
              <a:spLocks noChangeArrowheads="1"/>
            </p:cNvSpPr>
            <p:nvPr/>
          </p:nvSpPr>
          <p:spPr bwMode="auto">
            <a:xfrm>
              <a:off x="707232" y="4657921"/>
              <a:ext cx="465137" cy="272854"/>
            </a:xfrm>
            <a:prstGeom prst="triangle">
              <a:avLst>
                <a:gd name="adj" fmla="val 50000"/>
              </a:avLst>
            </a:prstGeom>
            <a:solidFill>
              <a:schemeClr val="bg1"/>
            </a:solidFill>
            <a:ln w="28575" algn="ctr">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endParaRPr lang="de-DE" altLang="de-DE"/>
            </a:p>
          </p:txBody>
        </p:sp>
        <p:cxnSp>
          <p:nvCxnSpPr>
            <p:cNvPr id="4204" name="Gerader Verbinder 2"/>
            <p:cNvCxnSpPr>
              <a:cxnSpLocks noChangeShapeType="1"/>
              <a:stCxn id="4203" idx="3"/>
            </p:cNvCxnSpPr>
            <p:nvPr/>
          </p:nvCxnSpPr>
          <p:spPr bwMode="auto">
            <a:xfrm flipH="1">
              <a:off x="930276" y="4930775"/>
              <a:ext cx="9525" cy="1076325"/>
            </a:xfrm>
            <a:prstGeom prst="line">
              <a:avLst/>
            </a:prstGeom>
            <a:noFill/>
            <a:ln w="25400" algn="ctr">
              <a:solidFill>
                <a:schemeClr val="tx1"/>
              </a:solidFill>
              <a:prstDash val="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1" name="Group 105"/>
          <p:cNvGrpSpPr>
            <a:grpSpLocks/>
          </p:cNvGrpSpPr>
          <p:nvPr/>
        </p:nvGrpSpPr>
        <p:grpSpPr bwMode="auto">
          <a:xfrm>
            <a:off x="2654301" y="6306344"/>
            <a:ext cx="2300288" cy="354012"/>
            <a:chOff x="827" y="3930"/>
            <a:chExt cx="1449" cy="223"/>
          </a:xfrm>
          <a:solidFill>
            <a:schemeClr val="bg1"/>
          </a:solidFill>
        </p:grpSpPr>
        <p:sp>
          <p:nvSpPr>
            <p:cNvPr id="22" name="AutoShape 106"/>
            <p:cNvSpPr>
              <a:spLocks noChangeArrowheads="1"/>
            </p:cNvSpPr>
            <p:nvPr/>
          </p:nvSpPr>
          <p:spPr bwMode="auto">
            <a:xfrm>
              <a:off x="827" y="3930"/>
              <a:ext cx="223" cy="223"/>
            </a:xfrm>
            <a:prstGeom prst="diamond">
              <a:avLst/>
            </a:prstGeom>
            <a:grpFill/>
            <a:ln w="285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endParaRPr lang="de-DE" altLang="de-DE"/>
            </a:p>
          </p:txBody>
        </p:sp>
        <p:sp>
          <p:nvSpPr>
            <p:cNvPr id="23" name="Line 107"/>
            <p:cNvSpPr>
              <a:spLocks noChangeShapeType="1"/>
            </p:cNvSpPr>
            <p:nvPr/>
          </p:nvSpPr>
          <p:spPr bwMode="auto">
            <a:xfrm>
              <a:off x="1050" y="4041"/>
              <a:ext cx="1226" cy="0"/>
            </a:xfrm>
            <a:prstGeom prst="line">
              <a:avLst/>
            </a:prstGeom>
            <a:grpFill/>
            <a:ln w="28575">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de-DE"/>
            </a:p>
          </p:txBody>
        </p:sp>
      </p:grpSp>
      <p:sp>
        <p:nvSpPr>
          <p:cNvPr id="2" name="Textfeld 1"/>
          <p:cNvSpPr txBox="1"/>
          <p:nvPr/>
        </p:nvSpPr>
        <p:spPr>
          <a:xfrm>
            <a:off x="469914" y="6040408"/>
            <a:ext cx="366174" cy="400110"/>
          </a:xfrm>
          <a:prstGeom prst="rect">
            <a:avLst/>
          </a:prstGeom>
          <a:noFill/>
        </p:spPr>
        <p:txBody>
          <a:bodyPr wrap="square" rtlCol="0">
            <a:spAutoFit/>
          </a:bodyPr>
          <a:lstStyle/>
          <a:p>
            <a:r>
              <a:rPr lang="de-DE" dirty="0" smtClean="0"/>
              <a:t>1</a:t>
            </a:r>
            <a:endParaRPr lang="de-DE" dirty="0"/>
          </a:p>
        </p:txBody>
      </p:sp>
      <p:sp>
        <p:nvSpPr>
          <p:cNvPr id="25" name="Textfeld 24"/>
          <p:cNvSpPr txBox="1"/>
          <p:nvPr/>
        </p:nvSpPr>
        <p:spPr>
          <a:xfrm>
            <a:off x="713865" y="6078927"/>
            <a:ext cx="366174" cy="400110"/>
          </a:xfrm>
          <a:prstGeom prst="rect">
            <a:avLst/>
          </a:prstGeom>
          <a:noFill/>
        </p:spPr>
        <p:txBody>
          <a:bodyPr wrap="square" rtlCol="0">
            <a:spAutoFit/>
          </a:bodyPr>
          <a:lstStyle/>
          <a:p>
            <a:pPr algn="ctr"/>
            <a:r>
              <a:rPr lang="de-DE" dirty="0" smtClean="0"/>
              <a:t>*</a:t>
            </a:r>
            <a:endParaRPr lang="de-DE" dirty="0"/>
          </a:p>
        </p:txBody>
      </p:sp>
      <p:sp>
        <p:nvSpPr>
          <p:cNvPr id="3" name="Rechteck 2"/>
          <p:cNvSpPr/>
          <p:nvPr/>
        </p:nvSpPr>
        <p:spPr>
          <a:xfrm>
            <a:off x="7280830" y="2742735"/>
            <a:ext cx="886781" cy="400110"/>
          </a:xfrm>
          <a:prstGeom prst="rect">
            <a:avLst/>
          </a:prstGeom>
        </p:spPr>
        <p:txBody>
          <a:bodyPr wrap="none">
            <a:spAutoFit/>
          </a:bodyPr>
          <a:lstStyle/>
          <a:p>
            <a:pPr lvl="0">
              <a:spcBef>
                <a:spcPct val="20000"/>
              </a:spcBef>
            </a:pPr>
            <a:r>
              <a:rPr lang="de-DE" i="1" dirty="0" err="1">
                <a:latin typeface="Times New Roman" pitchFamily="18" charset="0"/>
              </a:rPr>
              <a:t>fight</a:t>
            </a:r>
            <a:r>
              <a:rPr lang="de-DE" i="1" dirty="0">
                <a:latin typeface="Times New Roman" pitchFamily="18" charset="0"/>
              </a:rPr>
              <a:t>( )</a:t>
            </a:r>
          </a:p>
        </p:txBody>
      </p:sp>
      <p:sp>
        <p:nvSpPr>
          <p:cNvPr id="4" name="Rechteck 3"/>
          <p:cNvSpPr/>
          <p:nvPr/>
        </p:nvSpPr>
        <p:spPr>
          <a:xfrm>
            <a:off x="7275049" y="3728483"/>
            <a:ext cx="1718932" cy="400110"/>
          </a:xfrm>
          <a:prstGeom prst="rect">
            <a:avLst/>
          </a:prstGeom>
        </p:spPr>
        <p:txBody>
          <a:bodyPr wrap="none">
            <a:spAutoFit/>
          </a:bodyPr>
          <a:lstStyle/>
          <a:p>
            <a:pPr lvl="0">
              <a:spcBef>
                <a:spcPct val="20000"/>
              </a:spcBef>
            </a:pPr>
            <a:r>
              <a:rPr lang="de-DE" dirty="0" err="1">
                <a:latin typeface="Arial" charset="0"/>
              </a:rPr>
              <a:t>useWeapon</a:t>
            </a:r>
            <a:r>
              <a:rPr lang="de-DE" dirty="0">
                <a:latin typeface="Arial" charset="0"/>
              </a:rPr>
              <a:t>()</a:t>
            </a:r>
          </a:p>
        </p:txBody>
      </p:sp>
      <p:sp>
        <p:nvSpPr>
          <p:cNvPr id="5" name="Rechteck 4"/>
          <p:cNvSpPr/>
          <p:nvPr/>
        </p:nvSpPr>
        <p:spPr>
          <a:xfrm>
            <a:off x="7237937" y="3035554"/>
            <a:ext cx="1576585" cy="400110"/>
          </a:xfrm>
          <a:prstGeom prst="rect">
            <a:avLst/>
          </a:prstGeom>
        </p:spPr>
        <p:txBody>
          <a:bodyPr wrap="none">
            <a:spAutoFit/>
          </a:bodyPr>
          <a:lstStyle/>
          <a:p>
            <a:pPr lvl="0">
              <a:spcBef>
                <a:spcPct val="20000"/>
              </a:spcBef>
            </a:pPr>
            <a:r>
              <a:rPr lang="de-DE" i="1" dirty="0" err="1">
                <a:latin typeface="Times New Roman" pitchFamily="18" charset="0"/>
              </a:rPr>
              <a:t>useWeapon</a:t>
            </a:r>
            <a:r>
              <a:rPr lang="de-DE" i="1" dirty="0">
                <a:latin typeface="Times New Roman" pitchFamily="18" charset="0"/>
              </a:rPr>
              <a:t>( )</a:t>
            </a:r>
          </a:p>
        </p:txBody>
      </p:sp>
      <p:sp>
        <p:nvSpPr>
          <p:cNvPr id="29" name="Rechteck 28"/>
          <p:cNvSpPr/>
          <p:nvPr/>
        </p:nvSpPr>
        <p:spPr>
          <a:xfrm>
            <a:off x="7266228" y="3370203"/>
            <a:ext cx="909223" cy="400110"/>
          </a:xfrm>
          <a:prstGeom prst="rect">
            <a:avLst/>
          </a:prstGeom>
        </p:spPr>
        <p:txBody>
          <a:bodyPr wrap="none">
            <a:spAutoFit/>
          </a:bodyPr>
          <a:lstStyle/>
          <a:p>
            <a:pPr lvl="0">
              <a:spcBef>
                <a:spcPct val="20000"/>
              </a:spcBef>
            </a:pPr>
            <a:r>
              <a:rPr lang="de-DE" dirty="0" err="1">
                <a:cs typeface="Arial" panose="020B0604020202020204" pitchFamily="34" charset="0"/>
              </a:rPr>
              <a:t>fight</a:t>
            </a:r>
            <a:r>
              <a:rPr lang="de-DE" dirty="0">
                <a:cs typeface="Arial" panose="020B0604020202020204" pitchFamily="34" charset="0"/>
              </a:rPr>
              <a:t>( )</a:t>
            </a:r>
          </a:p>
        </p:txBody>
      </p:sp>
      <p:sp>
        <p:nvSpPr>
          <p:cNvPr id="30" name="Rechteck 29"/>
          <p:cNvSpPr/>
          <p:nvPr/>
        </p:nvSpPr>
        <p:spPr>
          <a:xfrm>
            <a:off x="7275049" y="4104962"/>
            <a:ext cx="1646797" cy="400110"/>
          </a:xfrm>
          <a:prstGeom prst="rect">
            <a:avLst/>
          </a:prstGeom>
        </p:spPr>
        <p:txBody>
          <a:bodyPr wrap="none">
            <a:spAutoFit/>
          </a:bodyPr>
          <a:lstStyle/>
          <a:p>
            <a:pPr lvl="0">
              <a:spcBef>
                <a:spcPct val="20000"/>
              </a:spcBef>
            </a:pPr>
            <a:r>
              <a:rPr lang="de-DE" dirty="0" err="1" smtClean="0">
                <a:latin typeface="Arial" charset="0"/>
              </a:rPr>
              <a:t>setWeapon</a:t>
            </a:r>
            <a:r>
              <a:rPr lang="de-DE" dirty="0" smtClean="0">
                <a:latin typeface="Arial" charset="0"/>
              </a:rPr>
              <a:t>()</a:t>
            </a:r>
            <a:endParaRPr lang="de-DE" dirty="0">
              <a:latin typeface="Arial" charset="0"/>
            </a:endParaRPr>
          </a:p>
        </p:txBody>
      </p:sp>
      <p:sp>
        <p:nvSpPr>
          <p:cNvPr id="6" name="Rechteck 5"/>
          <p:cNvSpPr/>
          <p:nvPr/>
        </p:nvSpPr>
        <p:spPr>
          <a:xfrm>
            <a:off x="7280587" y="4516408"/>
            <a:ext cx="1932132" cy="400110"/>
          </a:xfrm>
          <a:prstGeom prst="rect">
            <a:avLst/>
          </a:prstGeom>
        </p:spPr>
        <p:txBody>
          <a:bodyPr wrap="none">
            <a:spAutoFit/>
          </a:bodyPr>
          <a:lstStyle/>
          <a:p>
            <a:r>
              <a:rPr lang="de-DE" dirty="0" err="1" smtClean="0">
                <a:latin typeface="Arial" charset="0"/>
              </a:rPr>
              <a:t>currentWeapon</a:t>
            </a:r>
            <a:endParaRPr lang="de-DE" dirty="0"/>
          </a:p>
        </p:txBody>
      </p:sp>
      <p:sp>
        <p:nvSpPr>
          <p:cNvPr id="32" name="Rechteck 31"/>
          <p:cNvSpPr/>
          <p:nvPr/>
        </p:nvSpPr>
        <p:spPr>
          <a:xfrm>
            <a:off x="7357838" y="4990080"/>
            <a:ext cx="1606722" cy="400110"/>
          </a:xfrm>
          <a:prstGeom prst="rect">
            <a:avLst/>
          </a:prstGeom>
        </p:spPr>
        <p:txBody>
          <a:bodyPr wrap="none">
            <a:spAutoFit/>
          </a:bodyPr>
          <a:lstStyle/>
          <a:p>
            <a:r>
              <a:rPr lang="de-DE" dirty="0" err="1" smtClean="0">
                <a:latin typeface="Arial" charset="0"/>
              </a:rPr>
              <a:t>newWeapon</a:t>
            </a:r>
            <a:endParaRPr lang="de-DE" dirty="0"/>
          </a:p>
        </p:txBody>
      </p:sp>
    </p:spTree>
    <p:extLst>
      <p:ext uri="{BB962C8B-B14F-4D97-AF65-F5344CB8AC3E}">
        <p14:creationId xmlns:p14="http://schemas.microsoft.com/office/powerpoint/2010/main" val="4556491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9212" name="Group 124"/>
          <p:cNvGraphicFramePr>
            <a:graphicFrameLocks noGrp="1"/>
          </p:cNvGraphicFramePr>
          <p:nvPr>
            <p:extLst>
              <p:ext uri="{D42A27DB-BD31-4B8C-83A1-F6EECF244321}">
                <p14:modId xmlns:p14="http://schemas.microsoft.com/office/powerpoint/2010/main" val="1695895202"/>
              </p:ext>
            </p:extLst>
          </p:nvPr>
        </p:nvGraphicFramePr>
        <p:xfrm>
          <a:off x="201168" y="900113"/>
          <a:ext cx="3486595" cy="1303595"/>
        </p:xfrm>
        <a:graphic>
          <a:graphicData uri="http://schemas.openxmlformats.org/drawingml/2006/table">
            <a:tbl>
              <a:tblPr/>
              <a:tblGrid>
                <a:gridCol w="3486595">
                  <a:extLst>
                    <a:ext uri="{9D8B030D-6E8A-4147-A177-3AD203B41FA5}">
                      <a16:colId xmlns:a16="http://schemas.microsoft.com/office/drawing/2014/main" val="20000"/>
                    </a:ext>
                  </a:extLst>
                </a:gridCol>
              </a:tblGrid>
              <a:tr h="339950">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de-DE" sz="1600" b="1" i="1"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Character</a:t>
                      </a:r>
                      <a:endParaRPr kumimoji="0" lang="de-DE" sz="1600" b="1" i="1"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marL="72000" marR="36000" marT="45750" marB="4575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81095">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de-DE" sz="1600" b="0" i="0" u="none" strike="noStrike" cap="none" normalizeH="0" baseline="0" dirty="0" smtClean="0">
                          <a:ln>
                            <a:noFill/>
                          </a:ln>
                          <a:solidFill>
                            <a:schemeClr val="accent3"/>
                          </a:solidFill>
                          <a:effectLst/>
                          <a:latin typeface="Arial" panose="020B0604020202020204" pitchFamily="34" charset="0"/>
                          <a:cs typeface="Arial" panose="020B0604020202020204" pitchFamily="34" charset="0"/>
                        </a:rPr>
                        <a:t>-</a:t>
                      </a:r>
                      <a:r>
                        <a:rPr kumimoji="0" lang="de-DE" sz="1600" b="0" i="0" u="none" strike="noStrike" cap="none" normalizeH="0" baseline="0" dirty="0" err="1" smtClean="0">
                          <a:ln>
                            <a:noFill/>
                          </a:ln>
                          <a:solidFill>
                            <a:schemeClr val="accent3"/>
                          </a:solidFill>
                          <a:effectLst/>
                          <a:latin typeface="Arial" panose="020B0604020202020204" pitchFamily="34" charset="0"/>
                          <a:cs typeface="Arial" panose="020B0604020202020204" pitchFamily="34" charset="0"/>
                        </a:rPr>
                        <a:t>currentWeapon</a:t>
                      </a:r>
                      <a:endParaRPr kumimoji="0" lang="de-DE" sz="1600" b="0" i="0" u="none" strike="noStrike" cap="none" normalizeH="0" baseline="0" dirty="0" smtClean="0">
                        <a:ln>
                          <a:noFill/>
                        </a:ln>
                        <a:solidFill>
                          <a:schemeClr val="accent3"/>
                        </a:solidFill>
                        <a:effectLst/>
                        <a:latin typeface="Arial" panose="020B0604020202020204" pitchFamily="34" charset="0"/>
                        <a:cs typeface="Arial" panose="020B0604020202020204" pitchFamily="34" charset="0"/>
                      </a:endParaRPr>
                    </a:p>
                  </a:txBody>
                  <a:tcPr marL="72000" marR="36000" marT="45750" marB="4575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28305">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de-DE" sz="1600" b="1" i="1"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r>
                        <a:rPr kumimoji="0" lang="de-DE" sz="1600" b="1" i="1"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fight</a:t>
                      </a:r>
                      <a:r>
                        <a:rPr kumimoji="0" lang="de-DE" sz="1600" b="1" i="1"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de-DE" sz="1600" b="1" i="1"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de-DE" sz="1600" b="0" i="0" u="none" strike="noStrike" cap="none" normalizeH="0" baseline="0" dirty="0" smtClean="0">
                          <a:ln>
                            <a:noFill/>
                          </a:ln>
                          <a:solidFill>
                            <a:schemeClr val="folHlink"/>
                          </a:solidFill>
                          <a:effectLst/>
                          <a:latin typeface="Arial Narrow" pitchFamily="34" charset="0"/>
                        </a:rPr>
                        <a:t>+</a:t>
                      </a:r>
                      <a:r>
                        <a:rPr kumimoji="0" lang="de-DE" sz="1600" b="0" i="0" u="none" strike="noStrike" cap="none" normalizeH="0" baseline="0" dirty="0" err="1" smtClean="0">
                          <a:ln>
                            <a:noFill/>
                          </a:ln>
                          <a:solidFill>
                            <a:schemeClr val="folHlink"/>
                          </a:solidFill>
                          <a:effectLst/>
                          <a:latin typeface="Arial Narrow" pitchFamily="34" charset="0"/>
                        </a:rPr>
                        <a:t>setWeapon</a:t>
                      </a:r>
                      <a:r>
                        <a:rPr kumimoji="0" lang="de-DE" sz="1600" b="0" i="0" u="none" strike="noStrike" cap="none" normalizeH="0" baseline="0" dirty="0" smtClean="0">
                          <a:ln>
                            <a:noFill/>
                          </a:ln>
                          <a:solidFill>
                            <a:schemeClr val="folHlink"/>
                          </a:solidFill>
                          <a:effectLst/>
                          <a:latin typeface="Arial Narrow" pitchFamily="34" charset="0"/>
                        </a:rPr>
                        <a:t>( </a:t>
                      </a:r>
                      <a:r>
                        <a:rPr kumimoji="0" lang="de-DE" sz="1600" b="0" i="0" u="none" strike="noStrike" cap="none" normalizeH="0" baseline="0" dirty="0" err="1" smtClean="0">
                          <a:ln>
                            <a:noFill/>
                          </a:ln>
                          <a:solidFill>
                            <a:schemeClr val="folHlink"/>
                          </a:solidFill>
                          <a:effectLst/>
                          <a:latin typeface="Arial Narrow" pitchFamily="34" charset="0"/>
                        </a:rPr>
                        <a:t>newWeapon</a:t>
                      </a:r>
                      <a:r>
                        <a:rPr kumimoji="0" lang="de-DE" sz="1600" b="0" i="0" u="none" strike="noStrike" cap="none" normalizeH="0" baseline="0" dirty="0" smtClean="0">
                          <a:ln>
                            <a:noFill/>
                          </a:ln>
                          <a:solidFill>
                            <a:schemeClr val="folHlink"/>
                          </a:solidFill>
                          <a:effectLst/>
                          <a:latin typeface="Arial Narrow" pitchFamily="34" charset="0"/>
                        </a:rPr>
                        <a:t> </a:t>
                      </a:r>
                      <a:r>
                        <a:rPr kumimoji="0" lang="de-DE" sz="1600" b="0" i="0" u="none" strike="noStrike" cap="none" normalizeH="0" baseline="0" dirty="0" smtClean="0">
                          <a:ln>
                            <a:noFill/>
                          </a:ln>
                          <a:solidFill>
                            <a:schemeClr val="folHlink"/>
                          </a:solidFill>
                          <a:effectLst/>
                          <a:latin typeface="Arial Narrow" pitchFamily="34" charset="0"/>
                        </a:rPr>
                        <a:t>: </a:t>
                      </a:r>
                      <a:r>
                        <a:rPr kumimoji="0" lang="de-DE" sz="1600" b="0" i="0" u="none" strike="noStrike" cap="none" normalizeH="0" baseline="0" dirty="0" err="1" smtClean="0">
                          <a:ln>
                            <a:noFill/>
                          </a:ln>
                          <a:solidFill>
                            <a:schemeClr val="folHlink"/>
                          </a:solidFill>
                          <a:effectLst/>
                          <a:latin typeface="Arial Narrow" pitchFamily="34" charset="0"/>
                        </a:rPr>
                        <a:t>WeaponBehavior</a:t>
                      </a:r>
                      <a:r>
                        <a:rPr kumimoji="0" lang="de-DE" sz="1600" b="0" i="0" u="none" strike="noStrike" cap="none" normalizeH="0" baseline="0" dirty="0" smtClean="0">
                          <a:ln>
                            <a:noFill/>
                          </a:ln>
                          <a:solidFill>
                            <a:schemeClr val="folHlink"/>
                          </a:solidFill>
                          <a:effectLst/>
                          <a:latin typeface="Arial Narrow" pitchFamily="34" charset="0"/>
                        </a:rPr>
                        <a:t>)</a:t>
                      </a:r>
                      <a:endParaRPr kumimoji="0" lang="de-DE" sz="1600" b="0" i="0" u="none" strike="noStrike" cap="none" normalizeH="0" baseline="0" dirty="0" smtClean="0">
                        <a:ln>
                          <a:noFill/>
                        </a:ln>
                        <a:solidFill>
                          <a:schemeClr val="folHlink"/>
                        </a:solidFill>
                        <a:effectLst/>
                        <a:latin typeface="Arial Narrow" pitchFamily="34" charset="0"/>
                      </a:endParaRPr>
                    </a:p>
                  </a:txBody>
                  <a:tcPr marL="36000" marR="0" marT="45750" marB="4575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3564" name="Rectangle 12"/>
          <p:cNvSpPr>
            <a:spLocks noGrp="1" noChangeArrowheads="1"/>
          </p:cNvSpPr>
          <p:nvPr>
            <p:ph type="title"/>
          </p:nvPr>
        </p:nvSpPr>
        <p:spPr>
          <a:xfrm>
            <a:off x="592138" y="0"/>
            <a:ext cx="7772400" cy="704850"/>
          </a:xfrm>
        </p:spPr>
        <p:txBody>
          <a:bodyPr/>
          <a:lstStyle/>
          <a:p>
            <a:r>
              <a:rPr lang="de-DE" smtClean="0">
                <a:solidFill>
                  <a:schemeClr val="hlink"/>
                </a:solidFill>
              </a:rPr>
              <a:t>R</a:t>
            </a:r>
            <a:r>
              <a:rPr lang="de-DE" smtClean="0"/>
              <a:t>ollenspiel </a:t>
            </a:r>
            <a:r>
              <a:rPr lang="de-DE" smtClean="0">
                <a:solidFill>
                  <a:schemeClr val="hlink"/>
                </a:solidFill>
              </a:rPr>
              <a:t>L</a:t>
            </a:r>
            <a:r>
              <a:rPr lang="de-DE" smtClean="0"/>
              <a:t>ösung</a:t>
            </a:r>
          </a:p>
        </p:txBody>
      </p:sp>
      <p:graphicFrame>
        <p:nvGraphicFramePr>
          <p:cNvPr id="89101" name="Group 13"/>
          <p:cNvGraphicFramePr>
            <a:graphicFrameLocks noGrp="1"/>
          </p:cNvGraphicFramePr>
          <p:nvPr>
            <p:extLst>
              <p:ext uri="{D42A27DB-BD31-4B8C-83A1-F6EECF244321}">
                <p14:modId xmlns:p14="http://schemas.microsoft.com/office/powerpoint/2010/main" val="1517496784"/>
              </p:ext>
            </p:extLst>
          </p:nvPr>
        </p:nvGraphicFramePr>
        <p:xfrm>
          <a:off x="2786063" y="4640263"/>
          <a:ext cx="1270000" cy="1041400"/>
        </p:xfrm>
        <a:graphic>
          <a:graphicData uri="http://schemas.openxmlformats.org/drawingml/2006/table">
            <a:tbl>
              <a:tblPr/>
              <a:tblGrid>
                <a:gridCol w="1270000">
                  <a:extLst>
                    <a:ext uri="{9D8B030D-6E8A-4147-A177-3AD203B41FA5}">
                      <a16:colId xmlns:a16="http://schemas.microsoft.com/office/drawing/2014/main" val="20000"/>
                    </a:ext>
                  </a:extLst>
                </a:gridCol>
              </a:tblGrid>
              <a:tr h="339725">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de-DE" sz="1600" b="0" i="0" u="none" strike="noStrike" cap="none" normalizeH="0" baseline="0" smtClean="0">
                          <a:ln>
                            <a:noFill/>
                          </a:ln>
                          <a:solidFill>
                            <a:schemeClr val="tx1"/>
                          </a:solidFill>
                          <a:effectLst/>
                          <a:latin typeface="Arial" charset="0"/>
                        </a:rPr>
                        <a:t>Troll</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de-DE" sz="2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0700">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de-DE" sz="16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89111" name="Group 23"/>
          <p:cNvGraphicFramePr>
            <a:graphicFrameLocks noGrp="1"/>
          </p:cNvGraphicFramePr>
          <p:nvPr>
            <p:extLst>
              <p:ext uri="{D42A27DB-BD31-4B8C-83A1-F6EECF244321}">
                <p14:modId xmlns:p14="http://schemas.microsoft.com/office/powerpoint/2010/main" val="500780136"/>
              </p:ext>
            </p:extLst>
          </p:nvPr>
        </p:nvGraphicFramePr>
        <p:xfrm>
          <a:off x="2011363" y="3413125"/>
          <a:ext cx="1270000" cy="1041400"/>
        </p:xfrm>
        <a:graphic>
          <a:graphicData uri="http://schemas.openxmlformats.org/drawingml/2006/table">
            <a:tbl>
              <a:tblPr/>
              <a:tblGrid>
                <a:gridCol w="1270000">
                  <a:extLst>
                    <a:ext uri="{9D8B030D-6E8A-4147-A177-3AD203B41FA5}">
                      <a16:colId xmlns:a16="http://schemas.microsoft.com/office/drawing/2014/main" val="20000"/>
                    </a:ext>
                  </a:extLst>
                </a:gridCol>
              </a:tblGrid>
              <a:tr h="339725">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de-DE" sz="1600" b="0" i="0" u="none" strike="noStrike" cap="none" normalizeH="0" baseline="0" dirty="0" smtClean="0">
                          <a:ln>
                            <a:noFill/>
                          </a:ln>
                          <a:solidFill>
                            <a:schemeClr val="tx1"/>
                          </a:solidFill>
                          <a:effectLst/>
                          <a:latin typeface="Arial" charset="0"/>
                        </a:rPr>
                        <a:t>Queen</a:t>
                      </a:r>
                      <a:endParaRPr kumimoji="0" lang="de-DE" sz="16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de-DE" sz="2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0700">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de-DE" sz="16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89121" name="Group 33"/>
          <p:cNvGraphicFramePr>
            <a:graphicFrameLocks noGrp="1"/>
          </p:cNvGraphicFramePr>
          <p:nvPr>
            <p:extLst>
              <p:ext uri="{D42A27DB-BD31-4B8C-83A1-F6EECF244321}">
                <p14:modId xmlns:p14="http://schemas.microsoft.com/office/powerpoint/2010/main" val="2426047196"/>
              </p:ext>
            </p:extLst>
          </p:nvPr>
        </p:nvGraphicFramePr>
        <p:xfrm>
          <a:off x="361950" y="3422650"/>
          <a:ext cx="1270000" cy="1041400"/>
        </p:xfrm>
        <a:graphic>
          <a:graphicData uri="http://schemas.openxmlformats.org/drawingml/2006/table">
            <a:tbl>
              <a:tblPr/>
              <a:tblGrid>
                <a:gridCol w="1270000">
                  <a:extLst>
                    <a:ext uri="{9D8B030D-6E8A-4147-A177-3AD203B41FA5}">
                      <a16:colId xmlns:a16="http://schemas.microsoft.com/office/drawing/2014/main" val="20000"/>
                    </a:ext>
                  </a:extLst>
                </a:gridCol>
              </a:tblGrid>
              <a:tr h="339725">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de-DE" sz="1600" b="0" i="0" u="none" strike="noStrike" cap="none" normalizeH="0" baseline="0" dirty="0" smtClean="0">
                          <a:ln>
                            <a:noFill/>
                          </a:ln>
                          <a:solidFill>
                            <a:schemeClr val="tx1"/>
                          </a:solidFill>
                          <a:effectLst/>
                          <a:latin typeface="Arial" charset="0"/>
                        </a:rPr>
                        <a:t>King</a:t>
                      </a:r>
                      <a:endParaRPr kumimoji="0" lang="de-DE" sz="16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de-DE" sz="2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0700">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de-DE" sz="16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89131" name="Group 43"/>
          <p:cNvGraphicFramePr>
            <a:graphicFrameLocks noGrp="1"/>
          </p:cNvGraphicFramePr>
          <p:nvPr>
            <p:extLst>
              <p:ext uri="{D42A27DB-BD31-4B8C-83A1-F6EECF244321}">
                <p14:modId xmlns:p14="http://schemas.microsoft.com/office/powerpoint/2010/main" val="1711432464"/>
              </p:ext>
            </p:extLst>
          </p:nvPr>
        </p:nvGraphicFramePr>
        <p:xfrm>
          <a:off x="1119188" y="4679950"/>
          <a:ext cx="1366837" cy="1041400"/>
        </p:xfrm>
        <a:graphic>
          <a:graphicData uri="http://schemas.openxmlformats.org/drawingml/2006/table">
            <a:tbl>
              <a:tblPr/>
              <a:tblGrid>
                <a:gridCol w="1366837">
                  <a:extLst>
                    <a:ext uri="{9D8B030D-6E8A-4147-A177-3AD203B41FA5}">
                      <a16:colId xmlns:a16="http://schemas.microsoft.com/office/drawing/2014/main" val="20000"/>
                    </a:ext>
                  </a:extLst>
                </a:gridCol>
              </a:tblGrid>
              <a:tr h="339725">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de-DE" sz="1600" b="0" i="0" u="none" strike="noStrike" cap="none" normalizeH="0" baseline="0" dirty="0" smtClean="0">
                          <a:ln>
                            <a:noFill/>
                          </a:ln>
                          <a:solidFill>
                            <a:schemeClr val="tx1"/>
                          </a:solidFill>
                          <a:effectLst/>
                          <a:latin typeface="Arial" charset="0"/>
                        </a:rPr>
                        <a:t>Knight</a:t>
                      </a:r>
                      <a:endParaRPr kumimoji="0" lang="de-DE" sz="16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de-DE" sz="2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0700">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de-DE" sz="16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pSp>
        <p:nvGrpSpPr>
          <p:cNvPr id="23605" name="Group 53"/>
          <p:cNvGrpSpPr>
            <a:grpSpLocks/>
          </p:cNvGrpSpPr>
          <p:nvPr/>
        </p:nvGrpSpPr>
        <p:grpSpPr bwMode="auto">
          <a:xfrm>
            <a:off x="990600" y="2157413"/>
            <a:ext cx="2474913" cy="2505075"/>
            <a:chOff x="624" y="1359"/>
            <a:chExt cx="1559" cy="1578"/>
          </a:xfrm>
          <a:solidFill>
            <a:schemeClr val="bg1"/>
          </a:solidFill>
        </p:grpSpPr>
        <p:sp>
          <p:nvSpPr>
            <p:cNvPr id="23668" name="AutoShape 54"/>
            <p:cNvSpPr>
              <a:spLocks noChangeArrowheads="1"/>
            </p:cNvSpPr>
            <p:nvPr/>
          </p:nvSpPr>
          <p:spPr bwMode="auto">
            <a:xfrm>
              <a:off x="1312" y="1359"/>
              <a:ext cx="184" cy="432"/>
            </a:xfrm>
            <a:prstGeom prst="upArrow">
              <a:avLst>
                <a:gd name="adj1" fmla="val 0"/>
                <a:gd name="adj2" fmla="val 76087"/>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23669" name="Line 55"/>
            <p:cNvSpPr>
              <a:spLocks noChangeShapeType="1"/>
            </p:cNvSpPr>
            <p:nvPr/>
          </p:nvSpPr>
          <p:spPr bwMode="auto">
            <a:xfrm>
              <a:off x="624" y="1786"/>
              <a:ext cx="1555" cy="0"/>
            </a:xfrm>
            <a:prstGeom prst="line">
              <a:avLst/>
            </a:prstGeom>
            <a:grpFill/>
            <a:ln w="19050">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de-DE"/>
            </a:p>
          </p:txBody>
        </p:sp>
        <p:sp>
          <p:nvSpPr>
            <p:cNvPr id="23670" name="Line 56"/>
            <p:cNvSpPr>
              <a:spLocks noChangeShapeType="1"/>
            </p:cNvSpPr>
            <p:nvPr/>
          </p:nvSpPr>
          <p:spPr bwMode="auto">
            <a:xfrm>
              <a:off x="630" y="1795"/>
              <a:ext cx="0" cy="355"/>
            </a:xfrm>
            <a:prstGeom prst="line">
              <a:avLst/>
            </a:prstGeom>
            <a:grpFill/>
            <a:ln w="12700">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de-DE"/>
            </a:p>
          </p:txBody>
        </p:sp>
        <p:sp>
          <p:nvSpPr>
            <p:cNvPr id="23671" name="Line 57"/>
            <p:cNvSpPr>
              <a:spLocks noChangeShapeType="1"/>
            </p:cNvSpPr>
            <p:nvPr/>
          </p:nvSpPr>
          <p:spPr bwMode="auto">
            <a:xfrm>
              <a:off x="1676" y="1795"/>
              <a:ext cx="0" cy="355"/>
            </a:xfrm>
            <a:prstGeom prst="line">
              <a:avLst/>
            </a:prstGeom>
            <a:grpFill/>
            <a:ln w="12700">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de-DE"/>
            </a:p>
          </p:txBody>
        </p:sp>
        <p:sp>
          <p:nvSpPr>
            <p:cNvPr id="23672" name="Line 58"/>
            <p:cNvSpPr>
              <a:spLocks noChangeShapeType="1"/>
            </p:cNvSpPr>
            <p:nvPr/>
          </p:nvSpPr>
          <p:spPr bwMode="auto">
            <a:xfrm>
              <a:off x="1142" y="1795"/>
              <a:ext cx="0" cy="1142"/>
            </a:xfrm>
            <a:prstGeom prst="line">
              <a:avLst/>
            </a:prstGeom>
            <a:grpFill/>
            <a:ln w="12700">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de-DE"/>
            </a:p>
          </p:txBody>
        </p:sp>
        <p:sp>
          <p:nvSpPr>
            <p:cNvPr id="23673" name="Line 59"/>
            <p:cNvSpPr>
              <a:spLocks noChangeShapeType="1"/>
            </p:cNvSpPr>
            <p:nvPr/>
          </p:nvSpPr>
          <p:spPr bwMode="auto">
            <a:xfrm>
              <a:off x="2183" y="1795"/>
              <a:ext cx="0" cy="1142"/>
            </a:xfrm>
            <a:prstGeom prst="line">
              <a:avLst/>
            </a:prstGeom>
            <a:grpFill/>
            <a:ln w="12700">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de-DE"/>
            </a:p>
          </p:txBody>
        </p:sp>
      </p:grpSp>
      <p:graphicFrame>
        <p:nvGraphicFramePr>
          <p:cNvPr id="89208" name="Group 120"/>
          <p:cNvGraphicFramePr>
            <a:graphicFrameLocks noGrp="1"/>
          </p:cNvGraphicFramePr>
          <p:nvPr>
            <p:extLst>
              <p:ext uri="{D42A27DB-BD31-4B8C-83A1-F6EECF244321}">
                <p14:modId xmlns:p14="http://schemas.microsoft.com/office/powerpoint/2010/main" val="4095434119"/>
              </p:ext>
            </p:extLst>
          </p:nvPr>
        </p:nvGraphicFramePr>
        <p:xfrm>
          <a:off x="5846064" y="1003236"/>
          <a:ext cx="1957388" cy="1311275"/>
        </p:xfrm>
        <a:graphic>
          <a:graphicData uri="http://schemas.openxmlformats.org/drawingml/2006/table">
            <a:tbl>
              <a:tblPr/>
              <a:tblGrid>
                <a:gridCol w="1957388">
                  <a:extLst>
                    <a:ext uri="{9D8B030D-6E8A-4147-A177-3AD203B41FA5}">
                      <a16:colId xmlns:a16="http://schemas.microsoft.com/office/drawing/2014/main" val="20000"/>
                    </a:ext>
                  </a:extLst>
                </a:gridCol>
              </a:tblGrid>
              <a:tr h="339725">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de-DE" sz="1800" b="1" i="1"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&lt;&lt;</a:t>
                      </a:r>
                      <a:r>
                        <a:rPr kumimoji="0" lang="de-DE" sz="1800" b="1" i="1"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interface</a:t>
                      </a:r>
                      <a:r>
                        <a:rPr kumimoji="0" lang="de-DE" sz="1800" b="1" i="1"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&gt;&gt;</a:t>
                      </a:r>
                      <a:br>
                        <a:rPr kumimoji="0" lang="de-DE" sz="1800" b="1" i="1"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br>
                      <a:r>
                        <a:rPr kumimoji="0" lang="de-DE" sz="1600" b="1" i="1"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WeaponBehavior</a:t>
                      </a:r>
                      <a:endParaRPr kumimoji="0" lang="de-DE" sz="1600" b="1" i="1"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de-DE" sz="200" b="1" i="1"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0700">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de-DE" sz="1600" b="1" i="1"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useWeapon</a:t>
                      </a:r>
                      <a:r>
                        <a:rPr kumimoji="0" lang="de-DE" sz="1600" b="1" i="1"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de-DE" sz="1600" b="1" i="1"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89158" name="Group 70"/>
          <p:cNvGraphicFramePr>
            <a:graphicFrameLocks noGrp="1"/>
          </p:cNvGraphicFramePr>
          <p:nvPr>
            <p:extLst>
              <p:ext uri="{D42A27DB-BD31-4B8C-83A1-F6EECF244321}">
                <p14:modId xmlns:p14="http://schemas.microsoft.com/office/powerpoint/2010/main" val="2894370319"/>
              </p:ext>
            </p:extLst>
          </p:nvPr>
        </p:nvGraphicFramePr>
        <p:xfrm>
          <a:off x="7097713" y="4851400"/>
          <a:ext cx="1970087" cy="1066800"/>
        </p:xfrm>
        <a:graphic>
          <a:graphicData uri="http://schemas.openxmlformats.org/drawingml/2006/table">
            <a:tbl>
              <a:tblPr/>
              <a:tblGrid>
                <a:gridCol w="1970087">
                  <a:extLst>
                    <a:ext uri="{9D8B030D-6E8A-4147-A177-3AD203B41FA5}">
                      <a16:colId xmlns:a16="http://schemas.microsoft.com/office/drawing/2014/main" val="20000"/>
                    </a:ext>
                  </a:extLst>
                </a:gridCol>
              </a:tblGrid>
              <a:tr h="365125">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de-DE" sz="1600" b="0" i="0" u="none" strike="noStrike" cap="none" normalizeH="0" baseline="0" dirty="0" err="1" smtClean="0">
                          <a:ln>
                            <a:noFill/>
                          </a:ln>
                          <a:solidFill>
                            <a:schemeClr val="tx1"/>
                          </a:solidFill>
                          <a:effectLst/>
                          <a:latin typeface="Arial" charset="0"/>
                        </a:rPr>
                        <a:t>Knife</a:t>
                      </a:r>
                      <a:endParaRPr kumimoji="0" lang="de-DE" sz="16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de-DE" sz="2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0700">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de-DE" sz="1600" b="0" i="0" u="none" strike="noStrike" cap="none" normalizeH="0" baseline="0" dirty="0" err="1" smtClean="0">
                          <a:ln>
                            <a:noFill/>
                          </a:ln>
                          <a:solidFill>
                            <a:schemeClr val="tx1"/>
                          </a:solidFill>
                          <a:effectLst/>
                          <a:latin typeface="Arial" charset="0"/>
                        </a:rPr>
                        <a:t>useWeapon</a:t>
                      </a:r>
                      <a:r>
                        <a:rPr kumimoji="0" lang="de-DE" sz="1600" b="0" i="0" u="none" strike="noStrike" cap="none" normalizeH="0" baseline="0" dirty="0" smtClean="0">
                          <a:ln>
                            <a:noFill/>
                          </a:ln>
                          <a:solidFill>
                            <a:schemeClr val="tx1"/>
                          </a:solidFill>
                          <a:effectLst/>
                          <a:latin typeface="Arial" charset="0"/>
                        </a:rPr>
                        <a:t>()</a:t>
                      </a:r>
                      <a:endParaRPr kumimoji="0" lang="de-DE" sz="16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89168" name="Group 80"/>
          <p:cNvGraphicFramePr>
            <a:graphicFrameLocks noGrp="1"/>
          </p:cNvGraphicFramePr>
          <p:nvPr>
            <p:extLst>
              <p:ext uri="{D42A27DB-BD31-4B8C-83A1-F6EECF244321}">
                <p14:modId xmlns:p14="http://schemas.microsoft.com/office/powerpoint/2010/main" val="2594208665"/>
              </p:ext>
            </p:extLst>
          </p:nvPr>
        </p:nvGraphicFramePr>
        <p:xfrm>
          <a:off x="6323013" y="3573463"/>
          <a:ext cx="1970087" cy="1066800"/>
        </p:xfrm>
        <a:graphic>
          <a:graphicData uri="http://schemas.openxmlformats.org/drawingml/2006/table">
            <a:tbl>
              <a:tblPr/>
              <a:tblGrid>
                <a:gridCol w="1970087">
                  <a:extLst>
                    <a:ext uri="{9D8B030D-6E8A-4147-A177-3AD203B41FA5}">
                      <a16:colId xmlns:a16="http://schemas.microsoft.com/office/drawing/2014/main" val="20000"/>
                    </a:ext>
                  </a:extLst>
                </a:gridCol>
              </a:tblGrid>
              <a:tr h="365125">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de-DE" sz="1600" b="0" i="0" u="none" strike="noStrike" cap="none" normalizeH="0" baseline="0" dirty="0" err="1" smtClean="0">
                          <a:ln>
                            <a:noFill/>
                          </a:ln>
                          <a:solidFill>
                            <a:schemeClr val="tx1"/>
                          </a:solidFill>
                          <a:effectLst/>
                          <a:latin typeface="Arial Narrow" pitchFamily="34" charset="0"/>
                        </a:rPr>
                        <a:t>Sword</a:t>
                      </a:r>
                      <a:endParaRPr kumimoji="0" lang="de-DE" sz="1600" b="0" i="0" u="none" strike="noStrike" cap="none" normalizeH="0" baseline="0" dirty="0" smtClean="0">
                        <a:ln>
                          <a:noFill/>
                        </a:ln>
                        <a:solidFill>
                          <a:schemeClr val="tx1"/>
                        </a:solidFill>
                        <a:effectLst/>
                        <a:latin typeface="Arial Narrow"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de-DE" sz="2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0700">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de-DE" sz="1600" b="0" i="0" u="none" strike="noStrike" cap="none" normalizeH="0" baseline="0" dirty="0" err="1" smtClean="0">
                          <a:ln>
                            <a:noFill/>
                          </a:ln>
                          <a:solidFill>
                            <a:schemeClr val="tx1"/>
                          </a:solidFill>
                          <a:effectLst/>
                          <a:latin typeface="Arial" charset="0"/>
                        </a:rPr>
                        <a:t>useWeapon</a:t>
                      </a:r>
                      <a:r>
                        <a:rPr kumimoji="0" lang="de-DE" sz="1600" b="0" i="0" u="none" strike="noStrike" cap="none" normalizeH="0" baseline="0" dirty="0" smtClean="0">
                          <a:ln>
                            <a:noFill/>
                          </a:ln>
                          <a:solidFill>
                            <a:schemeClr val="tx1"/>
                          </a:solidFill>
                          <a:effectLst/>
                          <a:latin typeface="Arial" charset="0"/>
                        </a:rPr>
                        <a:t>()</a:t>
                      </a:r>
                      <a:endParaRPr kumimoji="0" lang="de-DE" sz="16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89178" name="Group 90"/>
          <p:cNvGraphicFramePr>
            <a:graphicFrameLocks noGrp="1"/>
          </p:cNvGraphicFramePr>
          <p:nvPr>
            <p:extLst>
              <p:ext uri="{D42A27DB-BD31-4B8C-83A1-F6EECF244321}">
                <p14:modId xmlns:p14="http://schemas.microsoft.com/office/powerpoint/2010/main" val="838950546"/>
              </p:ext>
            </p:extLst>
          </p:nvPr>
        </p:nvGraphicFramePr>
        <p:xfrm>
          <a:off x="4213225" y="3570288"/>
          <a:ext cx="1970088" cy="1066800"/>
        </p:xfrm>
        <a:graphic>
          <a:graphicData uri="http://schemas.openxmlformats.org/drawingml/2006/table">
            <a:tbl>
              <a:tblPr/>
              <a:tblGrid>
                <a:gridCol w="1970088">
                  <a:extLst>
                    <a:ext uri="{9D8B030D-6E8A-4147-A177-3AD203B41FA5}">
                      <a16:colId xmlns:a16="http://schemas.microsoft.com/office/drawing/2014/main" val="20000"/>
                    </a:ext>
                  </a:extLst>
                </a:gridCol>
              </a:tblGrid>
              <a:tr h="365125">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de-DE" sz="1600" b="0" i="0" u="none" strike="noStrike" cap="none" normalizeH="0" baseline="0" dirty="0" err="1" smtClean="0">
                          <a:ln>
                            <a:noFill/>
                          </a:ln>
                          <a:solidFill>
                            <a:schemeClr val="tx1"/>
                          </a:solidFill>
                          <a:effectLst/>
                          <a:latin typeface="Arial" charset="0"/>
                        </a:rPr>
                        <a:t>Axe</a:t>
                      </a:r>
                      <a:endParaRPr kumimoji="0" lang="de-DE" sz="16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de-DE" sz="2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0700">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de-DE" sz="1600" b="0" i="0" u="none" strike="noStrike" cap="none" normalizeH="0" baseline="0" dirty="0" err="1" smtClean="0">
                          <a:ln>
                            <a:noFill/>
                          </a:ln>
                          <a:solidFill>
                            <a:schemeClr val="tx1"/>
                          </a:solidFill>
                          <a:effectLst/>
                          <a:latin typeface="Arial" charset="0"/>
                        </a:rPr>
                        <a:t>useWeapon</a:t>
                      </a:r>
                      <a:r>
                        <a:rPr kumimoji="0" lang="de-DE" sz="1600" b="0" i="0" u="none" strike="noStrike" cap="none" normalizeH="0" baseline="0" dirty="0" smtClean="0">
                          <a:ln>
                            <a:noFill/>
                          </a:ln>
                          <a:solidFill>
                            <a:schemeClr val="tx1"/>
                          </a:solidFill>
                          <a:effectLst/>
                          <a:latin typeface="Arial" charset="0"/>
                        </a:rPr>
                        <a:t>()</a:t>
                      </a:r>
                      <a:endParaRPr kumimoji="0" lang="de-DE" sz="16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89188" name="Group 100"/>
          <p:cNvGraphicFramePr>
            <a:graphicFrameLocks noGrp="1"/>
          </p:cNvGraphicFramePr>
          <p:nvPr>
            <p:extLst>
              <p:ext uri="{D42A27DB-BD31-4B8C-83A1-F6EECF244321}">
                <p14:modId xmlns:p14="http://schemas.microsoft.com/office/powerpoint/2010/main" val="2031794692"/>
              </p:ext>
            </p:extLst>
          </p:nvPr>
        </p:nvGraphicFramePr>
        <p:xfrm>
          <a:off x="4906963" y="4862513"/>
          <a:ext cx="2120900" cy="1066800"/>
        </p:xfrm>
        <a:graphic>
          <a:graphicData uri="http://schemas.openxmlformats.org/drawingml/2006/table">
            <a:tbl>
              <a:tblPr/>
              <a:tblGrid>
                <a:gridCol w="2120900">
                  <a:extLst>
                    <a:ext uri="{9D8B030D-6E8A-4147-A177-3AD203B41FA5}">
                      <a16:colId xmlns:a16="http://schemas.microsoft.com/office/drawing/2014/main" val="20000"/>
                    </a:ext>
                  </a:extLst>
                </a:gridCol>
              </a:tblGrid>
              <a:tr h="365125">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de-DE" sz="1600" b="0" i="0" u="none" strike="noStrike" cap="none" normalizeH="0" baseline="0" dirty="0" err="1" smtClean="0">
                          <a:ln>
                            <a:noFill/>
                          </a:ln>
                          <a:solidFill>
                            <a:schemeClr val="tx1"/>
                          </a:solidFill>
                          <a:effectLst/>
                          <a:latin typeface="Arial" charset="0"/>
                        </a:rPr>
                        <a:t>BowAndArrow</a:t>
                      </a:r>
                      <a:endParaRPr kumimoji="0" lang="de-DE" sz="16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de-DE" sz="2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0700">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de-DE" sz="1600" b="0" i="0" u="none" strike="noStrike" cap="none" normalizeH="0" baseline="0" dirty="0" err="1" smtClean="0">
                          <a:ln>
                            <a:noFill/>
                          </a:ln>
                          <a:solidFill>
                            <a:schemeClr val="tx1"/>
                          </a:solidFill>
                          <a:effectLst/>
                          <a:latin typeface="Arial" charset="0"/>
                        </a:rPr>
                        <a:t>useWeapon</a:t>
                      </a:r>
                      <a:r>
                        <a:rPr kumimoji="0" lang="de-DE" sz="1600" b="0" i="0" u="none" strike="noStrike" cap="none" normalizeH="0" baseline="0" dirty="0" smtClean="0">
                          <a:ln>
                            <a:noFill/>
                          </a:ln>
                          <a:solidFill>
                            <a:schemeClr val="tx1"/>
                          </a:solidFill>
                          <a:effectLst/>
                          <a:latin typeface="Arial" charset="0"/>
                        </a:rPr>
                        <a:t>()</a:t>
                      </a:r>
                      <a:endParaRPr kumimoji="0" lang="de-DE" sz="16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3656" name="Line 117"/>
          <p:cNvSpPr>
            <a:spLocks noChangeShapeType="1"/>
          </p:cNvSpPr>
          <p:nvPr/>
        </p:nvSpPr>
        <p:spPr bwMode="auto">
          <a:xfrm>
            <a:off x="3672332" y="1431925"/>
            <a:ext cx="2159000" cy="0"/>
          </a:xfrm>
          <a:prstGeom prst="line">
            <a:avLst/>
          </a:prstGeom>
          <a:noFill/>
          <a:ln w="2857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de-DE"/>
          </a:p>
        </p:txBody>
      </p:sp>
      <p:sp>
        <p:nvSpPr>
          <p:cNvPr id="23657" name="Text Box 118"/>
          <p:cNvSpPr txBox="1">
            <a:spLocks noChangeArrowheads="1"/>
          </p:cNvSpPr>
          <p:nvPr/>
        </p:nvSpPr>
        <p:spPr bwMode="auto">
          <a:xfrm>
            <a:off x="5407025" y="1046163"/>
            <a:ext cx="3317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algn="l">
              <a:spcBef>
                <a:spcPct val="50000"/>
              </a:spcBef>
            </a:pPr>
            <a:r>
              <a:rPr lang="de-DE" sz="1800" dirty="0"/>
              <a:t>1</a:t>
            </a:r>
          </a:p>
        </p:txBody>
      </p:sp>
      <p:sp>
        <p:nvSpPr>
          <p:cNvPr id="23658" name="AutoShape 121"/>
          <p:cNvSpPr>
            <a:spLocks noChangeArrowheads="1"/>
          </p:cNvSpPr>
          <p:nvPr/>
        </p:nvSpPr>
        <p:spPr bwMode="auto">
          <a:xfrm>
            <a:off x="3687763" y="1277938"/>
            <a:ext cx="366712" cy="320675"/>
          </a:xfrm>
          <a:prstGeom prst="diamond">
            <a:avLst/>
          </a:prstGeom>
          <a:solidFill>
            <a:schemeClr val="bg1"/>
          </a:solidFill>
          <a:ln w="38100" algn="ctr">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de-DE"/>
          </a:p>
        </p:txBody>
      </p:sp>
      <p:grpSp>
        <p:nvGrpSpPr>
          <p:cNvPr id="23659" name="Group 123"/>
          <p:cNvGrpSpPr>
            <a:grpSpLocks/>
          </p:cNvGrpSpPr>
          <p:nvPr/>
        </p:nvGrpSpPr>
        <p:grpSpPr bwMode="auto">
          <a:xfrm>
            <a:off x="5195888" y="2343150"/>
            <a:ext cx="3221037" cy="2505075"/>
            <a:chOff x="3273" y="1460"/>
            <a:chExt cx="2029" cy="1578"/>
          </a:xfrm>
        </p:grpSpPr>
        <p:grpSp>
          <p:nvGrpSpPr>
            <p:cNvPr id="23660" name="Group 110"/>
            <p:cNvGrpSpPr>
              <a:grpSpLocks/>
            </p:cNvGrpSpPr>
            <p:nvPr/>
          </p:nvGrpSpPr>
          <p:grpSpPr bwMode="auto">
            <a:xfrm>
              <a:off x="3273" y="1460"/>
              <a:ext cx="2029" cy="1578"/>
              <a:chOff x="624" y="1359"/>
              <a:chExt cx="1559" cy="1578"/>
            </a:xfrm>
          </p:grpSpPr>
          <p:sp>
            <p:nvSpPr>
              <p:cNvPr id="23662" name="AutoShape 111"/>
              <p:cNvSpPr>
                <a:spLocks noChangeArrowheads="1"/>
              </p:cNvSpPr>
              <p:nvPr/>
            </p:nvSpPr>
            <p:spPr bwMode="auto">
              <a:xfrm>
                <a:off x="1312" y="1359"/>
                <a:ext cx="184" cy="432"/>
              </a:xfrm>
              <a:prstGeom prst="upArrow">
                <a:avLst>
                  <a:gd name="adj1" fmla="val 0"/>
                  <a:gd name="adj2" fmla="val 76087"/>
                </a:avLst>
              </a:prstGeom>
              <a:solidFill>
                <a:schemeClr val="accent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23663" name="Line 112"/>
              <p:cNvSpPr>
                <a:spLocks noChangeShapeType="1"/>
              </p:cNvSpPr>
              <p:nvPr/>
            </p:nvSpPr>
            <p:spPr bwMode="auto">
              <a:xfrm>
                <a:off x="624" y="1786"/>
                <a:ext cx="1555" cy="0"/>
              </a:xfrm>
              <a:prstGeom prst="line">
                <a:avLst/>
              </a:prstGeom>
              <a:noFill/>
              <a:ln w="19050">
                <a:solidFill>
                  <a:schemeClr val="tx1"/>
                </a:solidFill>
                <a:prstDash val="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de-DE"/>
              </a:p>
            </p:txBody>
          </p:sp>
          <p:sp>
            <p:nvSpPr>
              <p:cNvPr id="23664" name="Line 113"/>
              <p:cNvSpPr>
                <a:spLocks noChangeShapeType="1"/>
              </p:cNvSpPr>
              <p:nvPr/>
            </p:nvSpPr>
            <p:spPr bwMode="auto">
              <a:xfrm>
                <a:off x="630" y="1795"/>
                <a:ext cx="0" cy="355"/>
              </a:xfrm>
              <a:prstGeom prst="line">
                <a:avLst/>
              </a:prstGeom>
              <a:noFill/>
              <a:ln w="12700">
                <a:solidFill>
                  <a:schemeClr val="tx1"/>
                </a:solidFill>
                <a:prstDash val="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de-DE"/>
              </a:p>
            </p:txBody>
          </p:sp>
          <p:sp>
            <p:nvSpPr>
              <p:cNvPr id="23665" name="Line 114"/>
              <p:cNvSpPr>
                <a:spLocks noChangeShapeType="1"/>
              </p:cNvSpPr>
              <p:nvPr/>
            </p:nvSpPr>
            <p:spPr bwMode="auto">
              <a:xfrm>
                <a:off x="1676" y="1795"/>
                <a:ext cx="0" cy="355"/>
              </a:xfrm>
              <a:prstGeom prst="line">
                <a:avLst/>
              </a:prstGeom>
              <a:noFill/>
              <a:ln w="12700">
                <a:solidFill>
                  <a:schemeClr val="tx1"/>
                </a:solidFill>
                <a:prstDash val="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de-DE"/>
              </a:p>
            </p:txBody>
          </p:sp>
          <p:sp>
            <p:nvSpPr>
              <p:cNvPr id="23666" name="Line 115"/>
              <p:cNvSpPr>
                <a:spLocks noChangeShapeType="1"/>
              </p:cNvSpPr>
              <p:nvPr/>
            </p:nvSpPr>
            <p:spPr bwMode="auto">
              <a:xfrm>
                <a:off x="1142" y="1795"/>
                <a:ext cx="0" cy="1142"/>
              </a:xfrm>
              <a:prstGeom prst="line">
                <a:avLst/>
              </a:prstGeom>
              <a:noFill/>
              <a:ln w="12700">
                <a:solidFill>
                  <a:schemeClr val="tx1"/>
                </a:solidFill>
                <a:prstDash val="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de-DE"/>
              </a:p>
            </p:txBody>
          </p:sp>
          <p:sp>
            <p:nvSpPr>
              <p:cNvPr id="23667" name="Line 116"/>
              <p:cNvSpPr>
                <a:spLocks noChangeShapeType="1"/>
              </p:cNvSpPr>
              <p:nvPr/>
            </p:nvSpPr>
            <p:spPr bwMode="auto">
              <a:xfrm>
                <a:off x="2183" y="1795"/>
                <a:ext cx="0" cy="1142"/>
              </a:xfrm>
              <a:prstGeom prst="line">
                <a:avLst/>
              </a:prstGeom>
              <a:noFill/>
              <a:ln w="12700">
                <a:solidFill>
                  <a:schemeClr val="tx1"/>
                </a:solidFill>
                <a:prstDash val="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de-DE"/>
              </a:p>
            </p:txBody>
          </p:sp>
        </p:grpSp>
        <p:sp>
          <p:nvSpPr>
            <p:cNvPr id="23661" name="AutoShape 122"/>
            <p:cNvSpPr>
              <a:spLocks noChangeArrowheads="1"/>
            </p:cNvSpPr>
            <p:nvPr/>
          </p:nvSpPr>
          <p:spPr bwMode="auto">
            <a:xfrm>
              <a:off x="4145" y="1468"/>
              <a:ext cx="276" cy="176"/>
            </a:xfrm>
            <a:prstGeom prst="triangle">
              <a:avLst>
                <a:gd name="adj" fmla="val 50000"/>
              </a:avLst>
            </a:prstGeom>
            <a:solidFill>
              <a:schemeClr val="bg1"/>
            </a:solidFill>
            <a:ln w="19050" algn="ctr">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de-DE"/>
            </a:p>
          </p:txBody>
        </p:sp>
      </p:grpSp>
      <p:sp>
        <p:nvSpPr>
          <p:cNvPr id="32" name="Text Box 118"/>
          <p:cNvSpPr txBox="1">
            <a:spLocks noChangeArrowheads="1"/>
          </p:cNvSpPr>
          <p:nvPr/>
        </p:nvSpPr>
        <p:spPr bwMode="auto">
          <a:xfrm>
            <a:off x="3644900" y="901701"/>
            <a:ext cx="3317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algn="l">
              <a:spcBef>
                <a:spcPct val="50000"/>
              </a:spcBef>
            </a:pPr>
            <a:r>
              <a:rPr lang="de-DE" sz="1800" dirty="0"/>
              <a:t>1</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4" descr="Coctaiba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149725" cy="318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79" name="Picture 5" descr="cocktailbar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3675" y="1546225"/>
            <a:ext cx="2222500" cy="196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0" name="Picture 6" descr="cocktailbar3"/>
          <p:cNvPicPr>
            <a:picLocks noChangeAspect="1" noChangeArrowheads="1"/>
          </p:cNvPicPr>
          <p:nvPr/>
        </p:nvPicPr>
        <p:blipFill>
          <a:blip r:embed="rId4">
            <a:extLst>
              <a:ext uri="{28A0092B-C50C-407E-A947-70E740481C1C}">
                <a14:useLocalDpi xmlns:a14="http://schemas.microsoft.com/office/drawing/2010/main" val="0"/>
              </a:ext>
            </a:extLst>
          </a:blip>
          <a:srcRect l="7031" t="11024" r="8269"/>
          <a:stretch>
            <a:fillRect/>
          </a:stretch>
        </p:blipFill>
        <p:spPr bwMode="auto">
          <a:xfrm>
            <a:off x="5592763" y="4424363"/>
            <a:ext cx="3089275" cy="2433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1" name="Picture 7" descr="cocktailbar_1"/>
          <p:cNvPicPr>
            <a:picLocks noChangeAspect="1" noChangeArrowheads="1"/>
          </p:cNvPicPr>
          <p:nvPr/>
        </p:nvPicPr>
        <p:blipFill>
          <a:blip r:embed="rId5">
            <a:extLst>
              <a:ext uri="{28A0092B-C50C-407E-A947-70E740481C1C}">
                <a14:useLocalDpi xmlns:a14="http://schemas.microsoft.com/office/drawing/2010/main" val="0"/>
              </a:ext>
            </a:extLst>
          </a:blip>
          <a:srcRect t="11926" r="40324"/>
          <a:stretch>
            <a:fillRect/>
          </a:stretch>
        </p:blipFill>
        <p:spPr bwMode="auto">
          <a:xfrm>
            <a:off x="0" y="3997325"/>
            <a:ext cx="2682875"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2" name="Rectangle 2"/>
          <p:cNvSpPr>
            <a:spLocks noGrp="1" noChangeArrowheads="1"/>
          </p:cNvSpPr>
          <p:nvPr>
            <p:ph type="title"/>
          </p:nvPr>
        </p:nvSpPr>
        <p:spPr>
          <a:xfrm>
            <a:off x="685800" y="0"/>
            <a:ext cx="7772400" cy="763588"/>
          </a:xfrm>
        </p:spPr>
        <p:txBody>
          <a:bodyPr/>
          <a:lstStyle/>
          <a:p>
            <a:r>
              <a:rPr lang="de-DE" smtClean="0">
                <a:solidFill>
                  <a:schemeClr val="accent1"/>
                </a:solidFill>
              </a:rPr>
              <a:t>    in einer</a:t>
            </a:r>
            <a:r>
              <a:rPr lang="de-DE" smtClean="0"/>
              <a:t>  Cocktailbar...</a:t>
            </a:r>
          </a:p>
        </p:txBody>
      </p:sp>
      <p:sp>
        <p:nvSpPr>
          <p:cNvPr id="61448" name="AutoShape 8"/>
          <p:cNvSpPr>
            <a:spLocks noChangeArrowheads="1"/>
          </p:cNvSpPr>
          <p:nvPr/>
        </p:nvSpPr>
        <p:spPr bwMode="auto">
          <a:xfrm>
            <a:off x="2117725" y="3305175"/>
            <a:ext cx="2073275" cy="1387475"/>
          </a:xfrm>
          <a:prstGeom prst="wedgeEllipseCallout">
            <a:avLst>
              <a:gd name="adj1" fmla="val -40352"/>
              <a:gd name="adj2" fmla="val 67620"/>
            </a:avLst>
          </a:prstGeom>
          <a:solidFill>
            <a:schemeClr val="bg1"/>
          </a:solidFill>
          <a:ln w="28575">
            <a:solidFill>
              <a:schemeClr val="tx1"/>
            </a:solidFill>
            <a:miter lim="800000"/>
            <a:headEnd/>
            <a:tailEnd type="none" w="lg" len="lg"/>
          </a:ln>
          <a:effectLst/>
          <a:extLst/>
        </p:spPr>
        <p:txBody>
          <a:bodyPr lIns="90000" tIns="46800" rIns="90000" bIns="46800"/>
          <a:lstStyle/>
          <a:p>
            <a:r>
              <a:rPr lang="de-DE" sz="1800"/>
              <a:t>Bringst Du mir eine Pi</a:t>
            </a:r>
            <a:r>
              <a:rPr lang="en-US" sz="1800">
                <a:cs typeface="Arial" charset="0"/>
              </a:rPr>
              <a:t>ñ</a:t>
            </a:r>
            <a:r>
              <a:rPr lang="de-DE" sz="1800"/>
              <a:t>a Colada mit?</a:t>
            </a:r>
          </a:p>
        </p:txBody>
      </p:sp>
      <p:sp>
        <p:nvSpPr>
          <p:cNvPr id="61449" name="AutoShape 9"/>
          <p:cNvSpPr>
            <a:spLocks noChangeArrowheads="1"/>
          </p:cNvSpPr>
          <p:nvPr/>
        </p:nvSpPr>
        <p:spPr bwMode="auto">
          <a:xfrm>
            <a:off x="5334000" y="777875"/>
            <a:ext cx="2897188" cy="808038"/>
          </a:xfrm>
          <a:prstGeom prst="wedgeEllipseCallout">
            <a:avLst>
              <a:gd name="adj1" fmla="val 26875"/>
              <a:gd name="adj2" fmla="val 110315"/>
            </a:avLst>
          </a:prstGeom>
          <a:solidFill>
            <a:schemeClr val="bg1"/>
          </a:solidFill>
          <a:ln w="28575">
            <a:solidFill>
              <a:schemeClr val="tx1"/>
            </a:solidFill>
            <a:miter lim="800000"/>
            <a:headEnd/>
            <a:tailEnd type="none" w="lg" len="lg"/>
          </a:ln>
          <a:effectLst/>
          <a:extLst/>
        </p:spPr>
        <p:txBody>
          <a:bodyPr lIns="90000" tIns="46800" rIns="90000" bIns="46800"/>
          <a:lstStyle/>
          <a:p>
            <a:r>
              <a:rPr lang="de-DE" sz="1800"/>
              <a:t>Ich nehme einen Sunrise</a:t>
            </a:r>
          </a:p>
        </p:txBody>
      </p:sp>
      <p:sp>
        <p:nvSpPr>
          <p:cNvPr id="61450" name="AutoShape 10"/>
          <p:cNvSpPr>
            <a:spLocks noChangeArrowheads="1"/>
          </p:cNvSpPr>
          <p:nvPr/>
        </p:nvSpPr>
        <p:spPr bwMode="auto">
          <a:xfrm>
            <a:off x="2314575" y="5026025"/>
            <a:ext cx="3594100" cy="1831975"/>
          </a:xfrm>
          <a:prstGeom prst="wedgeRoundRectCallout">
            <a:avLst>
              <a:gd name="adj1" fmla="val 63912"/>
              <a:gd name="adj2" fmla="val -9444"/>
              <a:gd name="adj3" fmla="val 16667"/>
            </a:avLst>
          </a:prstGeom>
          <a:solidFill>
            <a:schemeClr val="bg1"/>
          </a:solidFill>
          <a:ln w="28575">
            <a:solidFill>
              <a:schemeClr val="tx1"/>
            </a:solidFill>
            <a:miter lim="800000"/>
            <a:headEnd/>
            <a:tailEnd type="none" w="lg" len="lg"/>
          </a:ln>
          <a:effectLst/>
          <a:extLst/>
        </p:spPr>
        <p:txBody>
          <a:bodyPr lIns="90000" tIns="46800" rIns="90000" bIns="46800"/>
          <a:lstStyle/>
          <a:p>
            <a:r>
              <a:rPr lang="de-DE" sz="1800"/>
              <a:t>Die haben hier einen Cocktail mit Rum, Ananassaft, Kokosnussmilch und eine wunderschöne Deko mit Ananas und Cocktailkirsche... den möchte ich haben.</a:t>
            </a:r>
          </a:p>
        </p:txBody>
      </p:sp>
      <p:sp>
        <p:nvSpPr>
          <p:cNvPr id="61451" name="AutoShape 11"/>
          <p:cNvSpPr>
            <a:spLocks noChangeArrowheads="1"/>
          </p:cNvSpPr>
          <p:nvPr/>
        </p:nvSpPr>
        <p:spPr bwMode="auto">
          <a:xfrm>
            <a:off x="4543425" y="3384550"/>
            <a:ext cx="4600575" cy="1039813"/>
          </a:xfrm>
          <a:prstGeom prst="wedgeRoundRectCallout">
            <a:avLst>
              <a:gd name="adj1" fmla="val 20361"/>
              <a:gd name="adj2" fmla="val 75495"/>
              <a:gd name="adj3" fmla="val 16667"/>
            </a:avLst>
          </a:prstGeom>
          <a:solidFill>
            <a:schemeClr val="bg1"/>
          </a:solidFill>
          <a:ln w="28575">
            <a:solidFill>
              <a:schemeClr val="tx1"/>
            </a:solidFill>
            <a:miter lim="800000"/>
            <a:headEnd/>
            <a:tailEnd type="none" w="lg" len="lg"/>
          </a:ln>
          <a:effectLst/>
          <a:extLst/>
        </p:spPr>
        <p:txBody>
          <a:bodyPr lIns="90000" tIns="46800" rIns="90000" bIns="46800"/>
          <a:lstStyle/>
          <a:p>
            <a:r>
              <a:rPr lang="de-DE" sz="1800"/>
              <a:t>Ich möchte den mit Orangensaft, Limettensaft, Grenadine und Tequila der so in Streifen geschichtet ist.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61450"/>
                                        </p:tgtEl>
                                        <p:attrNameLst>
                                          <p:attrName>style.visibility</p:attrName>
                                        </p:attrNameLst>
                                      </p:cBhvr>
                                      <p:to>
                                        <p:strVal val="visible"/>
                                      </p:to>
                                    </p:set>
                                    <p:animEffect transition="in" filter="wipe(right)">
                                      <p:cBhvr>
                                        <p:cTn id="7" dur="500"/>
                                        <p:tgtEl>
                                          <p:spTgt spid="61450"/>
                                        </p:tgtEl>
                                      </p:cBhvr>
                                    </p:animEffect>
                                  </p:childTnLst>
                                </p:cTn>
                              </p:par>
                            </p:childTnLst>
                          </p:cTn>
                        </p:par>
                        <p:par>
                          <p:cTn id="8" fill="hold" nodeType="afterGroup">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1451"/>
                                        </p:tgtEl>
                                        <p:attrNameLst>
                                          <p:attrName>style.visibility</p:attrName>
                                        </p:attrNameLst>
                                      </p:cBhvr>
                                      <p:to>
                                        <p:strVal val="visible"/>
                                      </p:to>
                                    </p:set>
                                    <p:animEffect transition="in" filter="wipe(down)">
                                      <p:cBhvr>
                                        <p:cTn id="11" dur="500"/>
                                        <p:tgtEl>
                                          <p:spTgt spid="6145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1448"/>
                                        </p:tgtEl>
                                        <p:attrNameLst>
                                          <p:attrName>style.visibility</p:attrName>
                                        </p:attrNameLst>
                                      </p:cBhvr>
                                      <p:to>
                                        <p:strVal val="visible"/>
                                      </p:to>
                                    </p:set>
                                    <p:animEffect transition="in" filter="wipe(left)">
                                      <p:cBhvr>
                                        <p:cTn id="16" dur="500"/>
                                        <p:tgtEl>
                                          <p:spTgt spid="61448"/>
                                        </p:tgtEl>
                                      </p:cBhvr>
                                    </p:animEffect>
                                  </p:childTnLst>
                                </p:cTn>
                              </p:par>
                            </p:childTnLst>
                          </p:cTn>
                        </p:par>
                        <p:par>
                          <p:cTn id="17" fill="hold" nodeType="afterGroup">
                            <p:stCondLst>
                              <p:cond delay="500"/>
                            </p:stCondLst>
                            <p:childTnLst>
                              <p:par>
                                <p:cTn id="18" presetID="22" presetClass="entr" presetSubtype="4" fill="hold" grpId="0" nodeType="afterEffect">
                                  <p:stCondLst>
                                    <p:cond delay="0"/>
                                  </p:stCondLst>
                                  <p:childTnLst>
                                    <p:set>
                                      <p:cBhvr>
                                        <p:cTn id="19" dur="1" fill="hold">
                                          <p:stCondLst>
                                            <p:cond delay="0"/>
                                          </p:stCondLst>
                                        </p:cTn>
                                        <p:tgtEl>
                                          <p:spTgt spid="61449"/>
                                        </p:tgtEl>
                                        <p:attrNameLst>
                                          <p:attrName>style.visibility</p:attrName>
                                        </p:attrNameLst>
                                      </p:cBhvr>
                                      <p:to>
                                        <p:strVal val="visible"/>
                                      </p:to>
                                    </p:set>
                                    <p:animEffect transition="in" filter="wipe(down)">
                                      <p:cBhvr>
                                        <p:cTn id="20" dur="500"/>
                                        <p:tgtEl>
                                          <p:spTgt spid="614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8" grpId="0" animBg="1"/>
      <p:bldP spid="61449" grpId="0" animBg="1"/>
      <p:bldP spid="61450" grpId="0" animBg="1"/>
      <p:bldP spid="6145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85800" y="0"/>
            <a:ext cx="7772400" cy="744538"/>
          </a:xfrm>
        </p:spPr>
        <p:txBody>
          <a:bodyPr/>
          <a:lstStyle/>
          <a:p>
            <a:r>
              <a:rPr lang="de-DE" smtClean="0"/>
              <a:t>Die </a:t>
            </a:r>
            <a:r>
              <a:rPr lang="de-DE" smtClean="0">
                <a:solidFill>
                  <a:schemeClr val="hlink"/>
                </a:solidFill>
              </a:rPr>
              <a:t>M</a:t>
            </a:r>
            <a:r>
              <a:rPr lang="de-DE" smtClean="0"/>
              <a:t>acht der </a:t>
            </a:r>
            <a:r>
              <a:rPr lang="de-DE" smtClean="0">
                <a:solidFill>
                  <a:schemeClr val="hlink"/>
                </a:solidFill>
              </a:rPr>
              <a:t>F</a:t>
            </a:r>
            <a:r>
              <a:rPr lang="de-DE" smtClean="0"/>
              <a:t>achbegriffe</a:t>
            </a:r>
          </a:p>
        </p:txBody>
      </p:sp>
      <p:sp>
        <p:nvSpPr>
          <p:cNvPr id="25603" name="Rectangle 3"/>
          <p:cNvSpPr>
            <a:spLocks noGrp="1" noChangeArrowheads="1"/>
          </p:cNvSpPr>
          <p:nvPr>
            <p:ph type="body" idx="1"/>
          </p:nvPr>
        </p:nvSpPr>
        <p:spPr>
          <a:xfrm>
            <a:off x="685800" y="1663700"/>
            <a:ext cx="7772400" cy="1112838"/>
          </a:xfrm>
        </p:spPr>
        <p:txBody>
          <a:bodyPr/>
          <a:lstStyle/>
          <a:p>
            <a:pPr marL="0" indent="0"/>
            <a:r>
              <a:rPr lang="de-DE" smtClean="0"/>
              <a:t>Geteiltes Vokabular erleichtert die Kommunikation:</a:t>
            </a:r>
          </a:p>
        </p:txBody>
      </p:sp>
      <p:pic>
        <p:nvPicPr>
          <p:cNvPr id="25604" name="Picture 5" descr="frau computer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0688" y="3532188"/>
            <a:ext cx="3643312" cy="332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5" name="Picture 7" descr="man_computer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324350"/>
            <a:ext cx="1905000" cy="253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72" name="AutoShape 8"/>
          <p:cNvSpPr>
            <a:spLocks noChangeArrowheads="1"/>
          </p:cNvSpPr>
          <p:nvPr/>
        </p:nvSpPr>
        <p:spPr bwMode="auto">
          <a:xfrm>
            <a:off x="1643063" y="3176588"/>
            <a:ext cx="3486150" cy="2936875"/>
          </a:xfrm>
          <a:prstGeom prst="wedgeRoundRectCallout">
            <a:avLst>
              <a:gd name="adj1" fmla="val -64755"/>
              <a:gd name="adj2" fmla="val -6648"/>
              <a:gd name="adj3" fmla="val 16667"/>
            </a:avLst>
          </a:prstGeom>
          <a:solidFill>
            <a:schemeClr val="bg1"/>
          </a:solidFill>
          <a:ln w="285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lang="de-DE" sz="1800"/>
              <a:t>Hey, ich habe so eine coole Klasse programmiert, von der kann man immer nur eine Instanz bilden, auch wenn mit Threads gearbeitet wird. Und dabei benutze ich nicht globale Variablen oder so ein Mist, sondern die Instanz wird immer nur angelegt, wenn man sie auch benötigt.</a:t>
            </a:r>
          </a:p>
        </p:txBody>
      </p:sp>
      <p:sp>
        <p:nvSpPr>
          <p:cNvPr id="62473" name="AutoShape 9"/>
          <p:cNvSpPr>
            <a:spLocks noChangeArrowheads="1"/>
          </p:cNvSpPr>
          <p:nvPr/>
        </p:nvSpPr>
        <p:spPr bwMode="auto">
          <a:xfrm>
            <a:off x="5072063" y="2698750"/>
            <a:ext cx="3032125" cy="906463"/>
          </a:xfrm>
          <a:prstGeom prst="wedgeEllipseCallout">
            <a:avLst>
              <a:gd name="adj1" fmla="val 24713"/>
              <a:gd name="adj2" fmla="val 128634"/>
            </a:avLst>
          </a:prstGeom>
          <a:noFill/>
          <a:ln w="2857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lang="de-DE" sz="1800"/>
              <a:t>Sag doch einfach, </a:t>
            </a:r>
            <a:r>
              <a:rPr lang="de-DE" sz="1800" b="1"/>
              <a:t>Singleton Pattern</a:t>
            </a:r>
            <a:r>
              <a:rPr lang="de-DE" sz="1800"/>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2472"/>
                                        </p:tgtEl>
                                        <p:attrNameLst>
                                          <p:attrName>style.visibility</p:attrName>
                                        </p:attrNameLst>
                                      </p:cBhvr>
                                      <p:to>
                                        <p:strVal val="visible"/>
                                      </p:to>
                                    </p:set>
                                    <p:animEffect transition="in" filter="wipe(left)">
                                      <p:cBhvr>
                                        <p:cTn id="7" dur="500"/>
                                        <p:tgtEl>
                                          <p:spTgt spid="624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2473"/>
                                        </p:tgtEl>
                                        <p:attrNameLst>
                                          <p:attrName>style.visibility</p:attrName>
                                        </p:attrNameLst>
                                      </p:cBhvr>
                                      <p:to>
                                        <p:strVal val="visible"/>
                                      </p:to>
                                    </p:set>
                                    <p:animEffect transition="in" filter="wipe(down)">
                                      <p:cBhvr>
                                        <p:cTn id="12" dur="500"/>
                                        <p:tgtEl>
                                          <p:spTgt spid="624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2" grpId="0" animBg="1"/>
      <p:bldP spid="6247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9" descr="frau compute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003675"/>
            <a:ext cx="2854325" cy="285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7" name="Rectangle 2"/>
          <p:cNvSpPr>
            <a:spLocks noGrp="1" noChangeArrowheads="1"/>
          </p:cNvSpPr>
          <p:nvPr>
            <p:ph type="title"/>
          </p:nvPr>
        </p:nvSpPr>
        <p:spPr>
          <a:xfrm>
            <a:off x="685800" y="0"/>
            <a:ext cx="7772400" cy="760413"/>
          </a:xfrm>
        </p:spPr>
        <p:txBody>
          <a:bodyPr/>
          <a:lstStyle/>
          <a:p>
            <a:r>
              <a:rPr lang="de-DE" smtClean="0"/>
              <a:t>Die </a:t>
            </a:r>
            <a:r>
              <a:rPr lang="de-DE" smtClean="0">
                <a:solidFill>
                  <a:schemeClr val="hlink"/>
                </a:solidFill>
              </a:rPr>
              <a:t>M</a:t>
            </a:r>
            <a:r>
              <a:rPr lang="de-DE" smtClean="0"/>
              <a:t>acht der </a:t>
            </a:r>
            <a:r>
              <a:rPr lang="de-DE" smtClean="0">
                <a:solidFill>
                  <a:schemeClr val="hlink"/>
                </a:solidFill>
              </a:rPr>
              <a:t>F</a:t>
            </a:r>
            <a:r>
              <a:rPr lang="de-DE" smtClean="0"/>
              <a:t>achbegriffe</a:t>
            </a:r>
          </a:p>
        </p:txBody>
      </p:sp>
      <p:pic>
        <p:nvPicPr>
          <p:cNvPr id="26628" name="Picture 4" descr="frau computer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0688" y="3532188"/>
            <a:ext cx="3643312" cy="332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6" name="AutoShape 6"/>
          <p:cNvSpPr>
            <a:spLocks noChangeArrowheads="1"/>
          </p:cNvSpPr>
          <p:nvPr/>
        </p:nvSpPr>
        <p:spPr bwMode="auto">
          <a:xfrm>
            <a:off x="354013" y="1316038"/>
            <a:ext cx="4616450" cy="3119437"/>
          </a:xfrm>
          <a:prstGeom prst="wedgeRoundRectCallout">
            <a:avLst>
              <a:gd name="adj1" fmla="val 6880"/>
              <a:gd name="adj2" fmla="val 71935"/>
              <a:gd name="adj3" fmla="val 16667"/>
            </a:avLst>
          </a:prstGeom>
          <a:solidFill>
            <a:schemeClr val="bg1"/>
          </a:solidFill>
          <a:ln w="285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lang="de-DE" sz="1800"/>
              <a:t>Ich habe so eine Art Rundfunk Klasse geschaffen. Die behält die Übersicht über alle die Objekte die zuhören und jedes Mal wenn eine neue Info daher kommt, sendet sie eine Nachricht an jeden Zuhörer. Was richtig toll ist, dass die Zuhörer ganz selbständig dem Verteiler beitreten und sich auch wieder austragen können. Es ist wirklich dynamisch und mit geringer Bindung.</a:t>
            </a:r>
          </a:p>
        </p:txBody>
      </p:sp>
      <p:sp>
        <p:nvSpPr>
          <p:cNvPr id="66567" name="AutoShape 7"/>
          <p:cNvSpPr>
            <a:spLocks noChangeArrowheads="1"/>
          </p:cNvSpPr>
          <p:nvPr/>
        </p:nvSpPr>
        <p:spPr bwMode="auto">
          <a:xfrm>
            <a:off x="5072063" y="2698750"/>
            <a:ext cx="3032125" cy="906463"/>
          </a:xfrm>
          <a:prstGeom prst="wedgeEllipseCallout">
            <a:avLst>
              <a:gd name="adj1" fmla="val 24713"/>
              <a:gd name="adj2" fmla="val 128634"/>
            </a:avLst>
          </a:prstGeom>
          <a:noFill/>
          <a:ln w="2857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lang="de-DE" sz="1800"/>
              <a:t>Sag doch einfach, </a:t>
            </a:r>
            <a:r>
              <a:rPr lang="de-DE" sz="1800" b="1"/>
              <a:t>Observer Pattern</a:t>
            </a:r>
            <a:r>
              <a:rPr lang="de-DE" sz="1800"/>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6566"/>
                                        </p:tgtEl>
                                        <p:attrNameLst>
                                          <p:attrName>style.visibility</p:attrName>
                                        </p:attrNameLst>
                                      </p:cBhvr>
                                      <p:to>
                                        <p:strVal val="visible"/>
                                      </p:to>
                                    </p:set>
                                    <p:animEffect transition="in" filter="wipe(left)">
                                      <p:cBhvr>
                                        <p:cTn id="7" dur="500"/>
                                        <p:tgtEl>
                                          <p:spTgt spid="665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6567"/>
                                        </p:tgtEl>
                                        <p:attrNameLst>
                                          <p:attrName>style.visibility</p:attrName>
                                        </p:attrNameLst>
                                      </p:cBhvr>
                                      <p:to>
                                        <p:strVal val="visible"/>
                                      </p:to>
                                    </p:set>
                                    <p:animEffect transition="in" filter="wipe(down)">
                                      <p:cBhvr>
                                        <p:cTn id="12" dur="500"/>
                                        <p:tgtEl>
                                          <p:spTgt spid="665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6" grpId="0" animBg="1"/>
      <p:bldP spid="6656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body" idx="1"/>
          </p:nvPr>
        </p:nvSpPr>
        <p:spPr>
          <a:xfrm>
            <a:off x="0" y="179388"/>
            <a:ext cx="9144000" cy="515937"/>
          </a:xfrm>
        </p:spPr>
        <p:txBody>
          <a:bodyPr/>
          <a:lstStyle/>
          <a:p>
            <a:pPr marL="0" indent="0" algn="ctr">
              <a:lnSpc>
                <a:spcPct val="80000"/>
              </a:lnSpc>
            </a:pPr>
            <a:r>
              <a:rPr lang="de-DE" sz="3200" b="1" smtClean="0">
                <a:solidFill>
                  <a:schemeClr val="hlink"/>
                </a:solidFill>
              </a:rPr>
              <a:t>E</a:t>
            </a:r>
            <a:r>
              <a:rPr lang="de-DE" sz="3200" b="1" smtClean="0">
                <a:solidFill>
                  <a:schemeClr val="tx2"/>
                </a:solidFill>
              </a:rPr>
              <a:t>s </a:t>
            </a:r>
            <a:r>
              <a:rPr lang="de-DE" sz="3200" b="1" smtClean="0">
                <a:solidFill>
                  <a:schemeClr val="hlink"/>
                </a:solidFill>
              </a:rPr>
              <a:t>g</a:t>
            </a:r>
            <a:r>
              <a:rPr lang="de-DE" sz="3200" b="1" smtClean="0">
                <a:solidFill>
                  <a:schemeClr val="tx2"/>
                </a:solidFill>
              </a:rPr>
              <a:t>ibt </a:t>
            </a:r>
            <a:r>
              <a:rPr lang="de-DE" sz="3200" b="1" smtClean="0">
                <a:solidFill>
                  <a:schemeClr val="hlink"/>
                </a:solidFill>
              </a:rPr>
              <a:t>k</a:t>
            </a:r>
            <a:r>
              <a:rPr lang="de-DE" sz="3200" b="1" smtClean="0">
                <a:solidFill>
                  <a:schemeClr val="tx2"/>
                </a:solidFill>
              </a:rPr>
              <a:t>eine </a:t>
            </a:r>
            <a:r>
              <a:rPr lang="de-DE" sz="3200" b="1" smtClean="0">
                <a:solidFill>
                  <a:schemeClr val="hlink"/>
                </a:solidFill>
              </a:rPr>
              <a:t>d</a:t>
            </a:r>
            <a:r>
              <a:rPr lang="de-DE" sz="3200" b="1" smtClean="0">
                <a:solidFill>
                  <a:schemeClr val="tx2"/>
                </a:solidFill>
              </a:rPr>
              <a:t>ummen </a:t>
            </a:r>
            <a:r>
              <a:rPr lang="de-DE" sz="3200" b="1" smtClean="0">
                <a:solidFill>
                  <a:schemeClr val="hlink"/>
                </a:solidFill>
              </a:rPr>
              <a:t>F</a:t>
            </a:r>
            <a:r>
              <a:rPr lang="de-DE" sz="3200" b="1" smtClean="0">
                <a:solidFill>
                  <a:schemeClr val="tx2"/>
                </a:solidFill>
              </a:rPr>
              <a:t>ragen!</a:t>
            </a:r>
          </a:p>
        </p:txBody>
      </p:sp>
      <p:sp>
        <p:nvSpPr>
          <p:cNvPr id="63493" name="Text Box 5"/>
          <p:cNvSpPr txBox="1">
            <a:spLocks noChangeArrowheads="1"/>
          </p:cNvSpPr>
          <p:nvPr/>
        </p:nvSpPr>
        <p:spPr bwMode="auto">
          <a:xfrm>
            <a:off x="650875" y="1579563"/>
            <a:ext cx="8015288"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533400" indent="-533400">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algn="l">
              <a:spcBef>
                <a:spcPct val="50000"/>
              </a:spcBef>
            </a:pPr>
            <a:r>
              <a:rPr lang="de-DE" sz="2000" b="1" dirty="0">
                <a:latin typeface="Times New Roman" panose="02020603050405020304" pitchFamily="18" charset="0"/>
              </a:rPr>
              <a:t>Q:</a:t>
            </a:r>
            <a:r>
              <a:rPr lang="de-DE" sz="2000" dirty="0">
                <a:latin typeface="Times New Roman" panose="02020603050405020304" pitchFamily="18" charset="0"/>
              </a:rPr>
              <a:t> 	</a:t>
            </a:r>
            <a:r>
              <a:rPr lang="de-DE" sz="2000" dirty="0"/>
              <a:t>Sind Entwurfsmuster denn so etwas wie fertige Bibliotheken?</a:t>
            </a:r>
          </a:p>
        </p:txBody>
      </p:sp>
      <p:sp>
        <p:nvSpPr>
          <p:cNvPr id="63494" name="Text Box 6"/>
          <p:cNvSpPr txBox="1">
            <a:spLocks noChangeArrowheads="1"/>
          </p:cNvSpPr>
          <p:nvPr/>
        </p:nvSpPr>
        <p:spPr bwMode="auto">
          <a:xfrm>
            <a:off x="650875" y="2976563"/>
            <a:ext cx="8015288" cy="7100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533400" indent="-533400">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algn="l">
              <a:spcBef>
                <a:spcPct val="50000"/>
              </a:spcBef>
            </a:pPr>
            <a:r>
              <a:rPr lang="de-DE" sz="2000" dirty="0">
                <a:latin typeface="Times New Roman" panose="02020603050405020304" pitchFamily="18" charset="0"/>
              </a:rPr>
              <a:t>Q: 	</a:t>
            </a:r>
            <a:r>
              <a:rPr lang="de-DE" sz="2000" dirty="0"/>
              <a:t>Wenn Entwurfsmuster so toll sind, kann dann niemand einfach Bibliotheken für die Muster schreiben?</a:t>
            </a:r>
          </a:p>
        </p:txBody>
      </p:sp>
      <p:sp>
        <p:nvSpPr>
          <p:cNvPr id="63495" name="Text Box 7"/>
          <p:cNvSpPr txBox="1">
            <a:spLocks noChangeArrowheads="1"/>
          </p:cNvSpPr>
          <p:nvPr/>
        </p:nvSpPr>
        <p:spPr bwMode="auto">
          <a:xfrm>
            <a:off x="650875" y="2006600"/>
            <a:ext cx="8015288" cy="1017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533400" indent="-533400">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algn="l">
              <a:spcBef>
                <a:spcPct val="50000"/>
              </a:spcBef>
            </a:pPr>
            <a:r>
              <a:rPr lang="de-DE" sz="2000" dirty="0">
                <a:latin typeface="Times New Roman" panose="02020603050405020304" pitchFamily="18" charset="0"/>
              </a:rPr>
              <a:t>A: 	</a:t>
            </a:r>
            <a:r>
              <a:rPr lang="de-DE" sz="2000" dirty="0"/>
              <a:t>Nicht ganz. Bibliotheken bieten fertigen Code. Den kann man Einbinden und über die öffentliche Schnittstelle benutzen. Für Entwurfsmuster gibt es keine Bibliotheken.</a:t>
            </a:r>
          </a:p>
        </p:txBody>
      </p:sp>
      <p:sp>
        <p:nvSpPr>
          <p:cNvPr id="63496" name="Text Box 8"/>
          <p:cNvSpPr txBox="1">
            <a:spLocks noChangeArrowheads="1"/>
          </p:cNvSpPr>
          <p:nvPr/>
        </p:nvSpPr>
        <p:spPr bwMode="auto">
          <a:xfrm>
            <a:off x="650875" y="3697288"/>
            <a:ext cx="7974013" cy="1017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533400" indent="-533400">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algn="l">
              <a:spcBef>
                <a:spcPct val="50000"/>
              </a:spcBef>
            </a:pPr>
            <a:r>
              <a:rPr lang="de-DE" sz="2000" dirty="0">
                <a:latin typeface="Times New Roman" panose="02020603050405020304" pitchFamily="18" charset="0"/>
              </a:rPr>
              <a:t>A: 	</a:t>
            </a:r>
            <a:r>
              <a:rPr lang="de-DE" sz="2000" dirty="0"/>
              <a:t>Entwurfsmuster sind auf einer höheren Abstraktionsebene als Bibliotheken. Sie geben uns Lösungsvorschläge für bestimmte Probleme, aber keinen fertigen Code. </a:t>
            </a:r>
          </a:p>
        </p:txBody>
      </p:sp>
      <p:sp>
        <p:nvSpPr>
          <p:cNvPr id="63497" name="Text Box 9"/>
          <p:cNvSpPr txBox="1">
            <a:spLocks noChangeArrowheads="1"/>
          </p:cNvSpPr>
          <p:nvPr/>
        </p:nvSpPr>
        <p:spPr bwMode="auto">
          <a:xfrm>
            <a:off x="650875" y="4699000"/>
            <a:ext cx="8015288"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533400" indent="-533400">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algn="l">
              <a:spcBef>
                <a:spcPct val="50000"/>
              </a:spcBef>
            </a:pPr>
            <a:r>
              <a:rPr lang="de-DE" sz="2000" dirty="0">
                <a:latin typeface="Times New Roman" panose="02020603050405020304" pitchFamily="18" charset="0"/>
              </a:rPr>
              <a:t>Q: 	</a:t>
            </a:r>
            <a:r>
              <a:rPr lang="de-DE" sz="2000" dirty="0"/>
              <a:t>Dann gibt es also keine Bibliotheken, die uns unterstützen?</a:t>
            </a:r>
          </a:p>
        </p:txBody>
      </p:sp>
      <p:sp>
        <p:nvSpPr>
          <p:cNvPr id="63498" name="Text Box 10"/>
          <p:cNvSpPr txBox="1">
            <a:spLocks noChangeArrowheads="1"/>
          </p:cNvSpPr>
          <p:nvPr/>
        </p:nvSpPr>
        <p:spPr bwMode="auto">
          <a:xfrm>
            <a:off x="650875" y="5181600"/>
            <a:ext cx="7974013"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533400" indent="-533400">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algn="l">
              <a:spcBef>
                <a:spcPct val="50000"/>
              </a:spcBef>
            </a:pPr>
            <a:r>
              <a:rPr lang="de-DE" sz="2000" dirty="0">
                <a:latin typeface="Times New Roman" panose="02020603050405020304" pitchFamily="18" charset="0"/>
              </a:rPr>
              <a:t>A: 	</a:t>
            </a:r>
            <a:r>
              <a:rPr lang="de-DE" sz="2000" dirty="0"/>
              <a:t>Nein, aber es gibt Kataloge mit Entwurfsmustern.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withEffect">
                                  <p:stCondLst>
                                    <p:cond delay="0"/>
                                  </p:stCondLst>
                                  <p:childTnLst>
                                    <p:set>
                                      <p:cBhvr>
                                        <p:cTn id="6" dur="1" fill="hold">
                                          <p:stCondLst>
                                            <p:cond delay="0"/>
                                          </p:stCondLst>
                                        </p:cTn>
                                        <p:tgtEl>
                                          <p:spTgt spid="63493"/>
                                        </p:tgtEl>
                                        <p:attrNameLst>
                                          <p:attrName>style.visibility</p:attrName>
                                        </p:attrNameLst>
                                      </p:cBhvr>
                                      <p:to>
                                        <p:strVal val="visible"/>
                                      </p:to>
                                    </p:set>
                                    <p:animEffect transition="in" filter="wipe(up)">
                                      <p:cBhvr>
                                        <p:cTn id="7" dur="500"/>
                                        <p:tgtEl>
                                          <p:spTgt spid="634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3495"/>
                                        </p:tgtEl>
                                        <p:attrNameLst>
                                          <p:attrName>style.visibility</p:attrName>
                                        </p:attrNameLst>
                                      </p:cBhvr>
                                      <p:to>
                                        <p:strVal val="visible"/>
                                      </p:to>
                                    </p:set>
                                    <p:animEffect transition="in" filter="wipe(up)">
                                      <p:cBhvr>
                                        <p:cTn id="12" dur="500"/>
                                        <p:tgtEl>
                                          <p:spTgt spid="6349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3494"/>
                                        </p:tgtEl>
                                        <p:attrNameLst>
                                          <p:attrName>style.visibility</p:attrName>
                                        </p:attrNameLst>
                                      </p:cBhvr>
                                      <p:to>
                                        <p:strVal val="visible"/>
                                      </p:to>
                                    </p:set>
                                    <p:animEffect transition="in" filter="wipe(up)">
                                      <p:cBhvr>
                                        <p:cTn id="17" dur="500"/>
                                        <p:tgtEl>
                                          <p:spTgt spid="6349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3496"/>
                                        </p:tgtEl>
                                        <p:attrNameLst>
                                          <p:attrName>style.visibility</p:attrName>
                                        </p:attrNameLst>
                                      </p:cBhvr>
                                      <p:to>
                                        <p:strVal val="visible"/>
                                      </p:to>
                                    </p:set>
                                    <p:animEffect transition="in" filter="wipe(up)">
                                      <p:cBhvr>
                                        <p:cTn id="22" dur="500"/>
                                        <p:tgtEl>
                                          <p:spTgt spid="6349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63497"/>
                                        </p:tgtEl>
                                        <p:attrNameLst>
                                          <p:attrName>style.visibility</p:attrName>
                                        </p:attrNameLst>
                                      </p:cBhvr>
                                      <p:to>
                                        <p:strVal val="visible"/>
                                      </p:to>
                                    </p:set>
                                    <p:animEffect transition="in" filter="wipe(up)">
                                      <p:cBhvr>
                                        <p:cTn id="27" dur="500"/>
                                        <p:tgtEl>
                                          <p:spTgt spid="6349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63498"/>
                                        </p:tgtEl>
                                        <p:attrNameLst>
                                          <p:attrName>style.visibility</p:attrName>
                                        </p:attrNameLst>
                                      </p:cBhvr>
                                      <p:to>
                                        <p:strVal val="visible"/>
                                      </p:to>
                                    </p:set>
                                    <p:animEffect transition="in" filter="wipe(up)">
                                      <p:cBhvr>
                                        <p:cTn id="32" dur="500"/>
                                        <p:tgtEl>
                                          <p:spTgt spid="634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3" grpId="0"/>
      <p:bldP spid="63494" grpId="0"/>
      <p:bldP spid="63495" grpId="0"/>
      <p:bldP spid="63496" grpId="0"/>
      <p:bldP spid="63497" grpId="0"/>
      <p:bldP spid="6349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11" descr="mann-Computer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311650"/>
            <a:ext cx="3032125" cy="254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5" name="Picture 2" descr="guru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9013" y="3876675"/>
            <a:ext cx="3074987" cy="298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6" name="Rectangle 3"/>
          <p:cNvSpPr>
            <a:spLocks noGrp="1" noChangeArrowheads="1"/>
          </p:cNvSpPr>
          <p:nvPr>
            <p:ph type="title"/>
          </p:nvPr>
        </p:nvSpPr>
        <p:spPr>
          <a:xfrm>
            <a:off x="0" y="0"/>
            <a:ext cx="9144000" cy="754063"/>
          </a:xfrm>
        </p:spPr>
        <p:txBody>
          <a:bodyPr/>
          <a:lstStyle/>
          <a:p>
            <a:r>
              <a:rPr lang="de-DE" dirty="0" smtClean="0">
                <a:solidFill>
                  <a:schemeClr val="hlink"/>
                </a:solidFill>
              </a:rPr>
              <a:t>M</a:t>
            </a:r>
            <a:r>
              <a:rPr lang="de-DE" dirty="0" smtClean="0"/>
              <a:t>eister und </a:t>
            </a:r>
            <a:r>
              <a:rPr lang="de-DE" dirty="0" smtClean="0">
                <a:solidFill>
                  <a:schemeClr val="hlink"/>
                </a:solidFill>
              </a:rPr>
              <a:t>s</a:t>
            </a:r>
            <a:r>
              <a:rPr lang="de-DE" dirty="0" smtClean="0"/>
              <a:t>keptischer Programmierer</a:t>
            </a:r>
            <a:endParaRPr lang="de-DE" dirty="0" smtClean="0"/>
          </a:p>
        </p:txBody>
      </p:sp>
      <p:sp>
        <p:nvSpPr>
          <p:cNvPr id="65543" name="AutoShape 7"/>
          <p:cNvSpPr>
            <a:spLocks noChangeArrowheads="1"/>
          </p:cNvSpPr>
          <p:nvPr/>
        </p:nvSpPr>
        <p:spPr bwMode="auto">
          <a:xfrm>
            <a:off x="682625" y="895350"/>
            <a:ext cx="5200650" cy="1952625"/>
          </a:xfrm>
          <a:prstGeom prst="cloudCallout">
            <a:avLst>
              <a:gd name="adj1" fmla="val -26250"/>
              <a:gd name="adj2" fmla="val 136343"/>
            </a:avLst>
          </a:prstGeom>
          <a:solidFill>
            <a:schemeClr val="bg1"/>
          </a:solidFill>
          <a:ln w="28575">
            <a:solidFill>
              <a:schemeClr val="tx1"/>
            </a:solidFill>
            <a:round/>
            <a:headEnd/>
            <a:tailEnd type="none" w="lg" len="lg"/>
          </a:ln>
          <a:effectLst/>
          <a:extLst/>
        </p:spPr>
        <p:txBody>
          <a:bodyPr lIns="90000" tIns="46800" rIns="90000" bIns="46800"/>
          <a:lstStyle/>
          <a:p>
            <a:r>
              <a:rPr lang="de-DE" sz="1800" dirty="0"/>
              <a:t>Entwurfsmuster sind also nichts weiteres als der Einsatz von OO-Prinzipien, wie Kapselung, Vererbung, Polymorphie, Komposition...</a:t>
            </a:r>
          </a:p>
        </p:txBody>
      </p:sp>
      <p:sp>
        <p:nvSpPr>
          <p:cNvPr id="65544" name="AutoShape 8"/>
          <p:cNvSpPr>
            <a:spLocks noChangeArrowheads="1"/>
          </p:cNvSpPr>
          <p:nvPr/>
        </p:nvSpPr>
        <p:spPr bwMode="auto">
          <a:xfrm>
            <a:off x="2513013" y="2954338"/>
            <a:ext cx="4117975" cy="1952625"/>
          </a:xfrm>
          <a:prstGeom prst="cloudCallout">
            <a:avLst>
              <a:gd name="adj1" fmla="val 55472"/>
              <a:gd name="adj2" fmla="val 69185"/>
            </a:avLst>
          </a:prstGeom>
          <a:solidFill>
            <a:schemeClr val="bg1"/>
          </a:solidFill>
          <a:ln w="28575">
            <a:solidFill>
              <a:schemeClr val="tx1"/>
            </a:solidFill>
            <a:round/>
            <a:headEnd/>
            <a:tailEnd type="none" w="lg" len="lg"/>
          </a:ln>
          <a:effectLst/>
          <a:extLst/>
        </p:spPr>
        <p:txBody>
          <a:bodyPr lIns="90000" tIns="46800" rIns="90000" bIns="46800"/>
          <a:lstStyle/>
          <a:p>
            <a:r>
              <a:rPr lang="de-DE" sz="1800"/>
              <a:t>Ein häufiges Missverständnis, Hüpfer. Es ist mehr als das. Du musst noch viel lernen...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65543"/>
                                        </p:tgtEl>
                                        <p:attrNameLst>
                                          <p:attrName>style.visibility</p:attrName>
                                        </p:attrNameLst>
                                      </p:cBhvr>
                                      <p:to>
                                        <p:strVal val="visible"/>
                                      </p:to>
                                    </p:set>
                                    <p:animEffect transition="in" filter="dissolve">
                                      <p:cBhvr>
                                        <p:cTn id="7" dur="500"/>
                                        <p:tgtEl>
                                          <p:spTgt spid="655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5544"/>
                                        </p:tgtEl>
                                        <p:attrNameLst>
                                          <p:attrName>style.visibility</p:attrName>
                                        </p:attrNameLst>
                                      </p:cBhvr>
                                      <p:to>
                                        <p:strVal val="visible"/>
                                      </p:to>
                                    </p:set>
                                    <p:animEffect transition="in" filter="dissolve">
                                      <p:cBhvr>
                                        <p:cTn id="12" dur="500"/>
                                        <p:tgtEl>
                                          <p:spTgt spid="655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3" grpId="0" animBg="1"/>
      <p:bldP spid="6554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descr="mann-Computer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311650"/>
            <a:ext cx="3032125" cy="254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699" name="Picture 3" descr="guru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9013" y="3876675"/>
            <a:ext cx="3074987" cy="298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0" name="Rectangle 4"/>
          <p:cNvSpPr>
            <a:spLocks noGrp="1" noChangeArrowheads="1"/>
          </p:cNvSpPr>
          <p:nvPr>
            <p:ph type="title"/>
          </p:nvPr>
        </p:nvSpPr>
        <p:spPr>
          <a:xfrm>
            <a:off x="654050" y="0"/>
            <a:ext cx="7804150" cy="738188"/>
          </a:xfrm>
        </p:spPr>
        <p:txBody>
          <a:bodyPr/>
          <a:lstStyle/>
          <a:p>
            <a:r>
              <a:rPr lang="de-DE" dirty="0" smtClean="0">
                <a:solidFill>
                  <a:schemeClr val="accent3"/>
                </a:solidFill>
              </a:rPr>
              <a:t>Meister und Schüler</a:t>
            </a:r>
          </a:p>
        </p:txBody>
      </p:sp>
      <p:sp>
        <p:nvSpPr>
          <p:cNvPr id="68614" name="AutoShape 6"/>
          <p:cNvSpPr>
            <a:spLocks noChangeArrowheads="1"/>
          </p:cNvSpPr>
          <p:nvPr/>
        </p:nvSpPr>
        <p:spPr bwMode="auto">
          <a:xfrm>
            <a:off x="736600" y="766763"/>
            <a:ext cx="7472363" cy="4140200"/>
          </a:xfrm>
          <a:prstGeom prst="cloudCallout">
            <a:avLst>
              <a:gd name="adj1" fmla="val 31898"/>
              <a:gd name="adj2" fmla="val 59051"/>
            </a:avLst>
          </a:prstGeom>
          <a:solidFill>
            <a:schemeClr val="bg1"/>
          </a:solidFill>
          <a:ln w="28575">
            <a:solidFill>
              <a:schemeClr val="tx1"/>
            </a:solidFill>
            <a:round/>
            <a:headEnd/>
            <a:tailEnd type="none" w="lg" len="lg"/>
          </a:ln>
          <a:effectLst/>
          <a:extLst/>
        </p:spPr>
        <p:txBody>
          <a:bodyPr lIns="90000" tIns="0" rIns="90000" bIns="46800"/>
          <a:lstStyle/>
          <a:p>
            <a:r>
              <a:rPr lang="de-DE" sz="2000"/>
              <a:t>Denk daran, </a:t>
            </a:r>
            <a:br>
              <a:rPr lang="de-DE" sz="2000"/>
            </a:br>
            <a:r>
              <a:rPr lang="de-DE" sz="2000"/>
              <a:t>Konzepte wie Abstraktion, Vererbung, Polymorphie und Komposition zu kennen machen einen noch lange nicht zu einem guten Programmierer. </a:t>
            </a:r>
            <a:br>
              <a:rPr lang="de-DE" sz="2000"/>
            </a:br>
            <a:endParaRPr lang="de-DE" sz="900"/>
          </a:p>
          <a:p>
            <a:r>
              <a:rPr lang="de-DE" sz="2000"/>
              <a:t>Ein Entwurfs-Guru denkt daran, wie man Entwürfe flexibel gestaltet, so dass sie gut wartbar sind und neue Anforderungen einfach integriert werden können.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68614"/>
                                        </p:tgtEl>
                                        <p:attrNameLst>
                                          <p:attrName>style.visibility</p:attrName>
                                        </p:attrNameLst>
                                      </p:cBhvr>
                                      <p:to>
                                        <p:strVal val="visible"/>
                                      </p:to>
                                    </p:set>
                                    <p:animEffect transition="in" filter="dissolve">
                                      <p:cBhvr>
                                        <p:cTn id="7" dur="500"/>
                                        <p:tgtEl>
                                          <p:spTgt spid="686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0" y="50800"/>
            <a:ext cx="9144000" cy="663575"/>
          </a:xfrm>
        </p:spPr>
        <p:txBody>
          <a:bodyPr/>
          <a:lstStyle/>
          <a:p>
            <a:r>
              <a:rPr lang="de-DE" dirty="0" smtClean="0">
                <a:solidFill>
                  <a:schemeClr val="accent3"/>
                </a:solidFill>
              </a:rPr>
              <a:t>Zusammenfassung Entwurfsprinzipien</a:t>
            </a:r>
          </a:p>
        </p:txBody>
      </p:sp>
      <p:grpSp>
        <p:nvGrpSpPr>
          <p:cNvPr id="30723" name="Group 4"/>
          <p:cNvGrpSpPr>
            <a:grpSpLocks/>
          </p:cNvGrpSpPr>
          <p:nvPr/>
        </p:nvGrpSpPr>
        <p:grpSpPr bwMode="auto">
          <a:xfrm>
            <a:off x="719138" y="1181100"/>
            <a:ext cx="7818437" cy="1511300"/>
            <a:chOff x="317" y="1152"/>
            <a:chExt cx="4925" cy="952"/>
          </a:xfrm>
        </p:grpSpPr>
        <p:sp>
          <p:nvSpPr>
            <p:cNvPr id="30735" name="Rectangle 5"/>
            <p:cNvSpPr>
              <a:spLocks noChangeArrowheads="1"/>
            </p:cNvSpPr>
            <p:nvPr/>
          </p:nvSpPr>
          <p:spPr bwMode="auto">
            <a:xfrm>
              <a:off x="317" y="1152"/>
              <a:ext cx="4925" cy="952"/>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pic>
          <p:nvPicPr>
            <p:cNvPr id="30736" name="Picture 6" descr="yingya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 y="1240"/>
              <a:ext cx="768" cy="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0724" name="Rectangle 7"/>
          <p:cNvSpPr>
            <a:spLocks noGrp="1" noChangeArrowheads="1"/>
          </p:cNvSpPr>
          <p:nvPr>
            <p:ph type="body" idx="1"/>
          </p:nvPr>
        </p:nvSpPr>
        <p:spPr>
          <a:xfrm>
            <a:off x="2290763" y="1174750"/>
            <a:ext cx="6235700" cy="1517650"/>
          </a:xfrm>
          <a:noFill/>
        </p:spPr>
        <p:txBody>
          <a:bodyPr/>
          <a:lstStyle/>
          <a:p>
            <a:pPr marL="0" indent="0" algn="ctr"/>
            <a:r>
              <a:rPr lang="de-DE" altLang="de-DE" dirty="0">
                <a:solidFill>
                  <a:schemeClr val="bg1"/>
                </a:solidFill>
              </a:rPr>
              <a:t>„</a:t>
            </a:r>
            <a:r>
              <a:rPr lang="de-DE" altLang="de-DE" dirty="0" err="1">
                <a:solidFill>
                  <a:schemeClr val="bg1"/>
                </a:solidFill>
              </a:rPr>
              <a:t>encapsulate</a:t>
            </a:r>
            <a:r>
              <a:rPr lang="de-DE" altLang="de-DE" dirty="0">
                <a:solidFill>
                  <a:schemeClr val="bg1"/>
                </a:solidFill>
              </a:rPr>
              <a:t> </a:t>
            </a:r>
            <a:r>
              <a:rPr lang="de-DE" altLang="de-DE" dirty="0" err="1">
                <a:solidFill>
                  <a:schemeClr val="bg1"/>
                </a:solidFill>
              </a:rPr>
              <a:t>what</a:t>
            </a:r>
            <a:r>
              <a:rPr lang="de-DE" altLang="de-DE" dirty="0">
                <a:solidFill>
                  <a:schemeClr val="bg1"/>
                </a:solidFill>
              </a:rPr>
              <a:t> </a:t>
            </a:r>
            <a:r>
              <a:rPr lang="de-DE" altLang="de-DE" dirty="0" err="1">
                <a:solidFill>
                  <a:schemeClr val="bg1"/>
                </a:solidFill>
              </a:rPr>
              <a:t>varies</a:t>
            </a:r>
            <a:r>
              <a:rPr lang="de-DE" altLang="de-DE" dirty="0">
                <a:solidFill>
                  <a:schemeClr val="bg1"/>
                </a:solidFill>
              </a:rPr>
              <a:t>“ </a:t>
            </a:r>
            <a:br>
              <a:rPr lang="de-DE" altLang="de-DE" dirty="0">
                <a:solidFill>
                  <a:schemeClr val="bg1"/>
                </a:solidFill>
              </a:rPr>
            </a:br>
            <a:r>
              <a:rPr lang="de-DE" altLang="de-DE" dirty="0">
                <a:solidFill>
                  <a:schemeClr val="bg1"/>
                </a:solidFill>
              </a:rPr>
              <a:t>Identifiziere die Aspekte Deiner Anwendung die variieren und trenne sie von denen die gleich bleiben.</a:t>
            </a:r>
          </a:p>
        </p:txBody>
      </p:sp>
      <p:grpSp>
        <p:nvGrpSpPr>
          <p:cNvPr id="30725" name="Group 18"/>
          <p:cNvGrpSpPr>
            <a:grpSpLocks/>
          </p:cNvGrpSpPr>
          <p:nvPr/>
        </p:nvGrpSpPr>
        <p:grpSpPr bwMode="auto">
          <a:xfrm>
            <a:off x="1198563" y="3149600"/>
            <a:ext cx="6858000" cy="1511300"/>
            <a:chOff x="693" y="1984"/>
            <a:chExt cx="4320" cy="952"/>
          </a:xfrm>
        </p:grpSpPr>
        <p:grpSp>
          <p:nvGrpSpPr>
            <p:cNvPr id="30731" name="Group 8"/>
            <p:cNvGrpSpPr>
              <a:grpSpLocks/>
            </p:cNvGrpSpPr>
            <p:nvPr/>
          </p:nvGrpSpPr>
          <p:grpSpPr bwMode="auto">
            <a:xfrm>
              <a:off x="693" y="1984"/>
              <a:ext cx="4320" cy="952"/>
              <a:chOff x="317" y="1152"/>
              <a:chExt cx="4320" cy="952"/>
            </a:xfrm>
          </p:grpSpPr>
          <p:sp>
            <p:nvSpPr>
              <p:cNvPr id="30733" name="Rectangle 9"/>
              <p:cNvSpPr>
                <a:spLocks noChangeArrowheads="1"/>
              </p:cNvSpPr>
              <p:nvPr/>
            </p:nvSpPr>
            <p:spPr bwMode="auto">
              <a:xfrm>
                <a:off x="317" y="1152"/>
                <a:ext cx="4320" cy="952"/>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pic>
            <p:nvPicPr>
              <p:cNvPr id="30734" name="Picture 10" descr="yingya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 y="1240"/>
                <a:ext cx="768" cy="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0732" name="Rectangle 11"/>
            <p:cNvSpPr>
              <a:spLocks noChangeArrowheads="1"/>
            </p:cNvSpPr>
            <p:nvPr/>
          </p:nvSpPr>
          <p:spPr bwMode="auto">
            <a:xfrm>
              <a:off x="1673" y="2072"/>
              <a:ext cx="3208" cy="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de-DE" altLang="de-DE" dirty="0">
                  <a:solidFill>
                    <a:schemeClr val="bg1"/>
                  </a:solidFill>
                </a:rPr>
                <a:t>„</a:t>
              </a:r>
              <a:r>
                <a:rPr lang="de-DE" altLang="de-DE" dirty="0" err="1">
                  <a:solidFill>
                    <a:schemeClr val="bg1"/>
                  </a:solidFill>
                </a:rPr>
                <a:t>program</a:t>
              </a:r>
              <a:r>
                <a:rPr lang="de-DE" altLang="de-DE" dirty="0">
                  <a:solidFill>
                    <a:schemeClr val="bg1"/>
                  </a:solidFill>
                </a:rPr>
                <a:t> </a:t>
              </a:r>
              <a:r>
                <a:rPr lang="de-DE" altLang="de-DE" dirty="0" err="1">
                  <a:solidFill>
                    <a:schemeClr val="bg1"/>
                  </a:solidFill>
                </a:rPr>
                <a:t>to</a:t>
              </a:r>
              <a:r>
                <a:rPr lang="de-DE" altLang="de-DE" dirty="0">
                  <a:solidFill>
                    <a:schemeClr val="bg1"/>
                  </a:solidFill>
                </a:rPr>
                <a:t> an </a:t>
              </a:r>
              <a:r>
                <a:rPr lang="de-DE" altLang="de-DE" dirty="0" err="1">
                  <a:solidFill>
                    <a:schemeClr val="bg1"/>
                  </a:solidFill>
                </a:rPr>
                <a:t>interface</a:t>
              </a:r>
              <a:r>
                <a:rPr lang="de-DE" altLang="de-DE" dirty="0">
                  <a:solidFill>
                    <a:schemeClr val="bg1"/>
                  </a:solidFill>
                </a:rPr>
                <a:t>“</a:t>
              </a:r>
            </a:p>
            <a:p>
              <a:r>
                <a:rPr lang="de-DE" altLang="de-DE" dirty="0">
                  <a:solidFill>
                    <a:schemeClr val="bg1"/>
                  </a:solidFill>
                </a:rPr>
                <a:t>Programmiere mit Abstraktionen nicht mit Implementationen.</a:t>
              </a:r>
            </a:p>
          </p:txBody>
        </p:sp>
      </p:grpSp>
      <p:grpSp>
        <p:nvGrpSpPr>
          <p:cNvPr id="30726" name="Group 17"/>
          <p:cNvGrpSpPr>
            <a:grpSpLocks/>
          </p:cNvGrpSpPr>
          <p:nvPr/>
        </p:nvGrpSpPr>
        <p:grpSpPr bwMode="auto">
          <a:xfrm>
            <a:off x="1497013" y="4991100"/>
            <a:ext cx="6262687" cy="1511300"/>
            <a:chOff x="710" y="3144"/>
            <a:chExt cx="3945" cy="952"/>
          </a:xfrm>
        </p:grpSpPr>
        <p:grpSp>
          <p:nvGrpSpPr>
            <p:cNvPr id="30727" name="Group 16"/>
            <p:cNvGrpSpPr>
              <a:grpSpLocks/>
            </p:cNvGrpSpPr>
            <p:nvPr/>
          </p:nvGrpSpPr>
          <p:grpSpPr bwMode="auto">
            <a:xfrm>
              <a:off x="710" y="3144"/>
              <a:ext cx="3945" cy="952"/>
              <a:chOff x="710" y="3144"/>
              <a:chExt cx="3945" cy="952"/>
            </a:xfrm>
          </p:grpSpPr>
          <p:sp>
            <p:nvSpPr>
              <p:cNvPr id="30729" name="Rectangle 13"/>
              <p:cNvSpPr>
                <a:spLocks noChangeArrowheads="1"/>
              </p:cNvSpPr>
              <p:nvPr/>
            </p:nvSpPr>
            <p:spPr bwMode="auto">
              <a:xfrm>
                <a:off x="710" y="3144"/>
                <a:ext cx="3945" cy="952"/>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pic>
            <p:nvPicPr>
              <p:cNvPr id="30730" name="Picture 14" descr="yingya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0" y="3232"/>
                <a:ext cx="768" cy="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0728" name="Rectangle 15"/>
            <p:cNvSpPr>
              <a:spLocks noChangeArrowheads="1"/>
            </p:cNvSpPr>
            <p:nvPr/>
          </p:nvSpPr>
          <p:spPr bwMode="auto">
            <a:xfrm>
              <a:off x="1690" y="3315"/>
              <a:ext cx="2866" cy="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Font typeface="Wingdings" pitchFamily="2" charset="2"/>
                <a:buNone/>
              </a:pPr>
              <a:r>
                <a:rPr lang="de-DE" dirty="0">
                  <a:solidFill>
                    <a:schemeClr val="bg1"/>
                  </a:solidFill>
                </a:rPr>
                <a:t>Ziehe Komposition der Vererbung </a:t>
              </a:r>
              <a:r>
                <a:rPr lang="de-DE" dirty="0" smtClean="0">
                  <a:solidFill>
                    <a:schemeClr val="bg1"/>
                  </a:solidFill>
                </a:rPr>
                <a:t>vor</a:t>
              </a:r>
              <a:r>
                <a:rPr lang="de-DE" altLang="de-DE" dirty="0">
                  <a:solidFill>
                    <a:schemeClr val="bg1"/>
                  </a:solidFill>
                </a:rPr>
                <a:t> , wenn Flexibilität das Ziel ist.</a:t>
              </a:r>
              <a:r>
                <a:rPr lang="de-DE" dirty="0" smtClean="0">
                  <a:solidFill>
                    <a:schemeClr val="bg1"/>
                  </a:solidFill>
                </a:rPr>
                <a:t>.</a:t>
              </a:r>
              <a:endParaRPr lang="de-DE" dirty="0">
                <a:solidFill>
                  <a:schemeClr val="bg1"/>
                </a:solidFill>
              </a:endParaRP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592138" y="0"/>
            <a:ext cx="7772400" cy="704850"/>
          </a:xfrm>
        </p:spPr>
        <p:txBody>
          <a:bodyPr/>
          <a:lstStyle/>
          <a:p>
            <a:r>
              <a:rPr lang="de-DE" smtClean="0">
                <a:solidFill>
                  <a:schemeClr val="hlink"/>
                </a:solidFill>
              </a:rPr>
              <a:t>D</a:t>
            </a:r>
            <a:r>
              <a:rPr lang="de-DE" smtClean="0"/>
              <a:t>uck</a:t>
            </a:r>
            <a:r>
              <a:rPr lang="de-DE" smtClean="0">
                <a:solidFill>
                  <a:schemeClr val="hlink"/>
                </a:solidFill>
              </a:rPr>
              <a:t>S</a:t>
            </a:r>
            <a:r>
              <a:rPr lang="de-DE" smtClean="0"/>
              <a:t>im </a:t>
            </a:r>
            <a:r>
              <a:rPr lang="de-DE" smtClean="0">
                <a:solidFill>
                  <a:schemeClr val="hlink"/>
                </a:solidFill>
              </a:rPr>
              <a:t>e</a:t>
            </a:r>
            <a:r>
              <a:rPr lang="de-DE" smtClean="0"/>
              <a:t>rweitert</a:t>
            </a:r>
          </a:p>
        </p:txBody>
      </p:sp>
      <p:graphicFrame>
        <p:nvGraphicFramePr>
          <p:cNvPr id="43065" name="Group 57"/>
          <p:cNvGraphicFramePr>
            <a:graphicFrameLocks noGrp="1"/>
          </p:cNvGraphicFramePr>
          <p:nvPr>
            <p:extLst>
              <p:ext uri="{D42A27DB-BD31-4B8C-83A1-F6EECF244321}">
                <p14:modId xmlns:p14="http://schemas.microsoft.com/office/powerpoint/2010/main" val="1877713944"/>
              </p:ext>
            </p:extLst>
          </p:nvPr>
        </p:nvGraphicFramePr>
        <p:xfrm>
          <a:off x="3498850" y="893763"/>
          <a:ext cx="1590675" cy="1733656"/>
        </p:xfrm>
        <a:graphic>
          <a:graphicData uri="http://schemas.openxmlformats.org/drawingml/2006/table">
            <a:tbl>
              <a:tblPr/>
              <a:tblGrid>
                <a:gridCol w="1590675">
                  <a:extLst>
                    <a:ext uri="{9D8B030D-6E8A-4147-A177-3AD203B41FA5}">
                      <a16:colId xmlns:a16="http://schemas.microsoft.com/office/drawing/2014/main" val="20000"/>
                    </a:ext>
                  </a:extLst>
                </a:gridCol>
              </a:tblGrid>
              <a:tr h="339643">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de-DE" sz="1600" b="1" i="1"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Ente</a:t>
                      </a:r>
                    </a:p>
                  </a:txBody>
                  <a:tcPr marT="45709" marB="4570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80931">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de-DE" sz="200" b="0" i="0" u="none" strike="noStrike" cap="none" normalizeH="0" baseline="0" smtClean="0">
                        <a:ln>
                          <a:noFill/>
                        </a:ln>
                        <a:solidFill>
                          <a:schemeClr val="tx1"/>
                        </a:solidFill>
                        <a:effectLst/>
                        <a:latin typeface="Arial" charset="0"/>
                      </a:endParaRPr>
                    </a:p>
                  </a:txBody>
                  <a:tcPr marT="45709" marB="4570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212976">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de-DE" sz="1600" b="0" i="0" u="none" strike="noStrike" cap="none" normalizeH="0" baseline="0" dirty="0" smtClean="0">
                          <a:ln>
                            <a:noFill/>
                          </a:ln>
                          <a:solidFill>
                            <a:schemeClr val="tx1"/>
                          </a:solidFill>
                          <a:effectLst/>
                          <a:latin typeface="Arial" charset="0"/>
                        </a:rPr>
                        <a:t>quaken()</a:t>
                      </a:r>
                    </a:p>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de-DE" sz="1600" b="0" i="0" u="none" strike="noStrike" cap="none" normalizeH="0" baseline="0" dirty="0" smtClean="0">
                          <a:ln>
                            <a:noFill/>
                          </a:ln>
                          <a:solidFill>
                            <a:schemeClr val="tx1"/>
                          </a:solidFill>
                          <a:effectLst/>
                          <a:latin typeface="Arial" charset="0"/>
                        </a:rPr>
                        <a:t>schwimmen()</a:t>
                      </a:r>
                    </a:p>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de-DE" sz="1600" b="1" i="1"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anzeigen()</a:t>
                      </a:r>
                    </a:p>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de-DE" sz="1600" b="0" i="1" u="none" strike="noStrike" cap="none" normalizeH="0" baseline="0" dirty="0" smtClean="0">
                        <a:ln>
                          <a:noFill/>
                        </a:ln>
                        <a:solidFill>
                          <a:schemeClr val="tx1"/>
                        </a:solidFill>
                        <a:effectLst/>
                        <a:latin typeface="Arial" charset="0"/>
                      </a:endParaRPr>
                    </a:p>
                  </a:txBody>
                  <a:tcPr marT="45709" marB="4570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43066" name="Group 58"/>
          <p:cNvGraphicFramePr>
            <a:graphicFrameLocks noGrp="1"/>
          </p:cNvGraphicFramePr>
          <p:nvPr/>
        </p:nvGraphicFramePr>
        <p:xfrm>
          <a:off x="1803400" y="3419475"/>
          <a:ext cx="1590675" cy="1041400"/>
        </p:xfrm>
        <a:graphic>
          <a:graphicData uri="http://schemas.openxmlformats.org/drawingml/2006/table">
            <a:tbl>
              <a:tblPr/>
              <a:tblGrid>
                <a:gridCol w="1590675">
                  <a:extLst>
                    <a:ext uri="{9D8B030D-6E8A-4147-A177-3AD203B41FA5}">
                      <a16:colId xmlns:a16="http://schemas.microsoft.com/office/drawing/2014/main" val="20000"/>
                    </a:ext>
                  </a:extLst>
                </a:gridCol>
              </a:tblGrid>
              <a:tr h="339725">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de-DE" sz="1600" b="0" i="0" u="none" strike="noStrike" cap="none" normalizeH="0" baseline="0" smtClean="0">
                          <a:ln>
                            <a:noFill/>
                          </a:ln>
                          <a:solidFill>
                            <a:schemeClr val="tx1"/>
                          </a:solidFill>
                          <a:effectLst/>
                          <a:latin typeface="Arial" charset="0"/>
                        </a:rPr>
                        <a:t>Stockente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de-DE" sz="2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0700">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de-DE" sz="1600" b="0" i="0" u="none" strike="noStrike" cap="none" normalizeH="0" baseline="0" smtClean="0">
                          <a:ln>
                            <a:noFill/>
                          </a:ln>
                          <a:solidFill>
                            <a:schemeClr val="tx1"/>
                          </a:solidFill>
                          <a:effectLst/>
                          <a:latin typeface="Arial" charset="0"/>
                        </a:rPr>
                        <a:t>anzeigen()</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43067" name="Group 59"/>
          <p:cNvGraphicFramePr>
            <a:graphicFrameLocks noGrp="1"/>
          </p:cNvGraphicFramePr>
          <p:nvPr/>
        </p:nvGraphicFramePr>
        <p:xfrm>
          <a:off x="3741738" y="3429000"/>
          <a:ext cx="1590675" cy="1041400"/>
        </p:xfrm>
        <a:graphic>
          <a:graphicData uri="http://schemas.openxmlformats.org/drawingml/2006/table">
            <a:tbl>
              <a:tblPr/>
              <a:tblGrid>
                <a:gridCol w="1590675">
                  <a:extLst>
                    <a:ext uri="{9D8B030D-6E8A-4147-A177-3AD203B41FA5}">
                      <a16:colId xmlns:a16="http://schemas.microsoft.com/office/drawing/2014/main" val="20000"/>
                    </a:ext>
                  </a:extLst>
                </a:gridCol>
              </a:tblGrid>
              <a:tr h="339725">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de-DE" sz="1600" b="0" i="0" u="none" strike="noStrike" cap="none" normalizeH="0" baseline="0" smtClean="0">
                          <a:ln>
                            <a:noFill/>
                          </a:ln>
                          <a:solidFill>
                            <a:schemeClr val="tx1"/>
                          </a:solidFill>
                          <a:effectLst/>
                          <a:latin typeface="Arial" charset="0"/>
                        </a:rPr>
                        <a:t>Moorente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de-DE" sz="2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0700">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de-DE" sz="1600" b="0" i="0" u="none" strike="noStrike" cap="none" normalizeH="0" baseline="0" smtClean="0">
                          <a:ln>
                            <a:noFill/>
                          </a:ln>
                          <a:solidFill>
                            <a:schemeClr val="tx1"/>
                          </a:solidFill>
                          <a:effectLst/>
                          <a:latin typeface="Arial" charset="0"/>
                        </a:rPr>
                        <a:t>anzeigen()</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5153" name="AutoShape 33"/>
          <p:cNvSpPr>
            <a:spLocks noChangeArrowheads="1"/>
          </p:cNvSpPr>
          <p:nvPr/>
        </p:nvSpPr>
        <p:spPr bwMode="auto">
          <a:xfrm rot="2792390">
            <a:off x="2921000" y="2474913"/>
            <a:ext cx="292100" cy="1123950"/>
          </a:xfrm>
          <a:prstGeom prst="upArrow">
            <a:avLst>
              <a:gd name="adj1" fmla="val 0"/>
              <a:gd name="adj2" fmla="val 101629"/>
            </a:avLst>
          </a:prstGeom>
          <a:noFill/>
          <a:ln w="9525">
            <a:solidFill>
              <a:schemeClr val="tx1"/>
            </a:solidFill>
            <a:miter lim="800000"/>
            <a:headEnd/>
            <a:tailEnd/>
          </a:ln>
          <a:effectLst/>
          <a:extLst/>
        </p:spPr>
        <p:txBody>
          <a:bodyPr wrap="none" anchor="ctr"/>
          <a:lstStyle/>
          <a:p>
            <a:endParaRPr lang="de-DE"/>
          </a:p>
        </p:txBody>
      </p:sp>
      <p:sp>
        <p:nvSpPr>
          <p:cNvPr id="5154" name="AutoShape 34"/>
          <p:cNvSpPr>
            <a:spLocks noChangeArrowheads="1"/>
          </p:cNvSpPr>
          <p:nvPr/>
        </p:nvSpPr>
        <p:spPr bwMode="auto">
          <a:xfrm>
            <a:off x="4400550" y="2622550"/>
            <a:ext cx="292100" cy="795338"/>
          </a:xfrm>
          <a:prstGeom prst="upArrow">
            <a:avLst>
              <a:gd name="adj1" fmla="val 0"/>
              <a:gd name="adj2" fmla="val 89677"/>
            </a:avLst>
          </a:prstGeom>
          <a:noFill/>
          <a:ln w="9525">
            <a:solidFill>
              <a:schemeClr val="tx1"/>
            </a:solidFill>
            <a:miter lim="800000"/>
            <a:headEnd/>
            <a:tailEnd/>
          </a:ln>
          <a:effectLst/>
          <a:extLst/>
        </p:spPr>
        <p:txBody>
          <a:bodyPr wrap="none" anchor="ctr"/>
          <a:lstStyle/>
          <a:p>
            <a:endParaRPr lang="de-DE"/>
          </a:p>
        </p:txBody>
      </p:sp>
      <p:grpSp>
        <p:nvGrpSpPr>
          <p:cNvPr id="5155" name="Group 44"/>
          <p:cNvGrpSpPr>
            <a:grpSpLocks/>
          </p:cNvGrpSpPr>
          <p:nvPr/>
        </p:nvGrpSpPr>
        <p:grpSpPr bwMode="auto">
          <a:xfrm>
            <a:off x="5013325" y="2706688"/>
            <a:ext cx="2008188" cy="685800"/>
            <a:chOff x="3189" y="1766"/>
            <a:chExt cx="1265" cy="432"/>
          </a:xfrm>
          <a:noFill/>
        </p:grpSpPr>
        <p:sp>
          <p:nvSpPr>
            <p:cNvPr id="5163" name="AutoShape 35"/>
            <p:cNvSpPr>
              <a:spLocks noChangeArrowheads="1"/>
            </p:cNvSpPr>
            <p:nvPr/>
          </p:nvSpPr>
          <p:spPr bwMode="auto">
            <a:xfrm rot="-4033777">
              <a:off x="3473" y="1482"/>
              <a:ext cx="184" cy="751"/>
            </a:xfrm>
            <a:prstGeom prst="upArrow">
              <a:avLst>
                <a:gd name="adj1" fmla="val 0"/>
                <a:gd name="adj2" fmla="val 107801"/>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5164" name="Text Box 43"/>
            <p:cNvSpPr txBox="1">
              <a:spLocks noChangeArrowheads="1"/>
            </p:cNvSpPr>
            <p:nvPr/>
          </p:nvSpPr>
          <p:spPr bwMode="auto">
            <a:xfrm>
              <a:off x="3888" y="1967"/>
              <a:ext cx="566" cy="231"/>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algn="l">
                <a:spcBef>
                  <a:spcPct val="50000"/>
                </a:spcBef>
              </a:pPr>
              <a:r>
                <a:rPr lang="de-DE" sz="1800" b="1">
                  <a:solidFill>
                    <a:schemeClr val="tx2"/>
                  </a:solidFill>
                </a:rPr>
                <a:t>...</a:t>
              </a:r>
            </a:p>
          </p:txBody>
        </p:sp>
      </p:grpSp>
      <p:pic>
        <p:nvPicPr>
          <p:cNvPr id="43053" name="Picture 45" descr="250px-Flying_mallard_duck_-_female"/>
          <p:cNvPicPr>
            <a:picLocks noChangeAspect="1" noChangeArrowheads="1"/>
          </p:cNvPicPr>
          <p:nvPr/>
        </p:nvPicPr>
        <p:blipFill>
          <a:blip r:embed="rId2">
            <a:extLst>
              <a:ext uri="{28A0092B-C50C-407E-A947-70E740481C1C}">
                <a14:useLocalDpi xmlns:a14="http://schemas.microsoft.com/office/drawing/2010/main" val="0"/>
              </a:ext>
            </a:extLst>
          </a:blip>
          <a:srcRect t="10156" r="15150"/>
          <a:stretch>
            <a:fillRect/>
          </a:stretch>
        </p:blipFill>
        <p:spPr bwMode="auto">
          <a:xfrm>
            <a:off x="398463" y="790575"/>
            <a:ext cx="2516187" cy="190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57" name="Picture 47" descr="Jo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2463" y="4264025"/>
            <a:ext cx="3411537" cy="259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56" name="AutoShape 48"/>
          <p:cNvSpPr>
            <a:spLocks noChangeArrowheads="1"/>
          </p:cNvSpPr>
          <p:nvPr/>
        </p:nvSpPr>
        <p:spPr bwMode="auto">
          <a:xfrm>
            <a:off x="6651625" y="2246313"/>
            <a:ext cx="2492375" cy="1417637"/>
          </a:xfrm>
          <a:prstGeom prst="cloudCallout">
            <a:avLst>
              <a:gd name="adj1" fmla="val 5412"/>
              <a:gd name="adj2" fmla="val 92889"/>
            </a:avLst>
          </a:prstGeom>
          <a:noFill/>
          <a:ln w="9525">
            <a:solidFill>
              <a:schemeClr val="tx1"/>
            </a:solidFill>
            <a:round/>
            <a:headEnd/>
            <a:tailEnd/>
          </a:ln>
          <a:effectLst/>
          <a:extLst/>
        </p:spPr>
        <p:txBody>
          <a:bodyPr/>
          <a:lstStyle/>
          <a:p>
            <a:r>
              <a:rPr lang="de-DE" sz="1800" dirty="0">
                <a:solidFill>
                  <a:schemeClr val="tx2"/>
                </a:solidFill>
                <a:latin typeface="Times New Roman" panose="02020603050405020304" pitchFamily="18" charset="0"/>
              </a:rPr>
              <a:t>Kein Thema – wofür gibt es denn OOP?</a:t>
            </a:r>
          </a:p>
        </p:txBody>
      </p:sp>
      <p:sp>
        <p:nvSpPr>
          <p:cNvPr id="43059" name="Text Box 51"/>
          <p:cNvSpPr txBox="1">
            <a:spLocks noChangeArrowheads="1"/>
          </p:cNvSpPr>
          <p:nvPr/>
        </p:nvSpPr>
        <p:spPr bwMode="auto">
          <a:xfrm>
            <a:off x="3533775" y="2249488"/>
            <a:ext cx="1263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algn="l">
              <a:spcBef>
                <a:spcPct val="20000"/>
              </a:spcBef>
            </a:pPr>
            <a:r>
              <a:rPr lang="de-DE" sz="1800" b="1"/>
              <a:t>fliegen()</a:t>
            </a:r>
            <a:endParaRPr lang="de-DE" sz="1800"/>
          </a:p>
        </p:txBody>
      </p:sp>
      <p:pic>
        <p:nvPicPr>
          <p:cNvPr id="43061" name="Picture 53" descr="frau comput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375" y="4697413"/>
            <a:ext cx="2286000" cy="180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64" name="AutoShape 56"/>
          <p:cNvSpPr>
            <a:spLocks noChangeArrowheads="1"/>
          </p:cNvSpPr>
          <p:nvPr/>
        </p:nvSpPr>
        <p:spPr bwMode="auto">
          <a:xfrm>
            <a:off x="2508250" y="4692650"/>
            <a:ext cx="3246438" cy="2165350"/>
          </a:xfrm>
          <a:prstGeom prst="wedgeEllipseCallout">
            <a:avLst>
              <a:gd name="adj1" fmla="val -88829"/>
              <a:gd name="adj2" fmla="val -33579"/>
            </a:avLst>
          </a:prstGeom>
          <a:solidFill>
            <a:schemeClr val="bg1"/>
          </a:solidFill>
          <a:ln w="2857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lang="de-DE" sz="1800" dirty="0">
                <a:solidFill>
                  <a:schemeClr val="tx2"/>
                </a:solidFill>
                <a:latin typeface="Times New Roman" panose="02020603050405020304" pitchFamily="18" charset="0"/>
              </a:rPr>
              <a:t>Joe, ich führe gerade potentiellen Kunden unsere neue </a:t>
            </a:r>
            <a:r>
              <a:rPr lang="de-DE" sz="1800" dirty="0" smtClean="0">
                <a:solidFill>
                  <a:schemeClr val="tx2"/>
                </a:solidFill>
                <a:latin typeface="Times New Roman" panose="02020603050405020304" pitchFamily="18" charset="0"/>
              </a:rPr>
              <a:t>Software </a:t>
            </a:r>
            <a:r>
              <a:rPr lang="de-DE" sz="1800" dirty="0">
                <a:solidFill>
                  <a:schemeClr val="tx2"/>
                </a:solidFill>
                <a:latin typeface="Times New Roman" panose="02020603050405020304" pitchFamily="18" charset="0"/>
              </a:rPr>
              <a:t>vor und da fliegen </a:t>
            </a:r>
            <a:r>
              <a:rPr lang="de-DE" sz="1800" dirty="0" err="1">
                <a:solidFill>
                  <a:schemeClr val="tx2"/>
                </a:solidFill>
                <a:latin typeface="Times New Roman" panose="02020603050405020304" pitchFamily="18" charset="0"/>
              </a:rPr>
              <a:t>Gummienten</a:t>
            </a:r>
            <a:r>
              <a:rPr lang="de-DE" sz="1800" dirty="0">
                <a:solidFill>
                  <a:schemeClr val="tx2"/>
                </a:solidFill>
                <a:latin typeface="Times New Roman" panose="02020603050405020304" pitchFamily="18" charset="0"/>
              </a:rPr>
              <a:t> über den Bildschirm...</a:t>
            </a:r>
          </a:p>
        </p:txBody>
      </p:sp>
      <p:pic>
        <p:nvPicPr>
          <p:cNvPr id="43063" name="Picture 55" descr="badeent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43500" y="4610100"/>
            <a:ext cx="142875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2" fill="hold" nodeType="afterEffect">
                                  <p:stCondLst>
                                    <p:cond delay="0"/>
                                  </p:stCondLst>
                                  <p:childTnLst>
                                    <p:set>
                                      <p:cBhvr>
                                        <p:cTn id="6" dur="1" fill="hold">
                                          <p:stCondLst>
                                            <p:cond delay="0"/>
                                          </p:stCondLst>
                                        </p:cTn>
                                        <p:tgtEl>
                                          <p:spTgt spid="43053"/>
                                        </p:tgtEl>
                                        <p:attrNameLst>
                                          <p:attrName>style.visibility</p:attrName>
                                        </p:attrNameLst>
                                      </p:cBhvr>
                                      <p:to>
                                        <p:strVal val="visible"/>
                                      </p:to>
                                    </p:set>
                                    <p:anim calcmode="lin" valueType="num">
                                      <p:cBhvr additive="base">
                                        <p:cTn id="7" dur="500" fill="hold"/>
                                        <p:tgtEl>
                                          <p:spTgt spid="43053"/>
                                        </p:tgtEl>
                                        <p:attrNameLst>
                                          <p:attrName>ppt_x</p:attrName>
                                        </p:attrNameLst>
                                      </p:cBhvr>
                                      <p:tavLst>
                                        <p:tav tm="0">
                                          <p:val>
                                            <p:strVal val="0-#ppt_w/2"/>
                                          </p:val>
                                        </p:tav>
                                        <p:tav tm="100000">
                                          <p:val>
                                            <p:strVal val="#ppt_x"/>
                                          </p:val>
                                        </p:tav>
                                      </p:tavLst>
                                    </p:anim>
                                    <p:anim calcmode="lin" valueType="num">
                                      <p:cBhvr additive="base">
                                        <p:cTn id="8" dur="500" fill="hold"/>
                                        <p:tgtEl>
                                          <p:spTgt spid="4305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43056"/>
                                        </p:tgtEl>
                                        <p:attrNameLst>
                                          <p:attrName>style.visibility</p:attrName>
                                        </p:attrNameLst>
                                      </p:cBhvr>
                                      <p:to>
                                        <p:strVal val="visible"/>
                                      </p:to>
                                    </p:set>
                                    <p:animEffect transition="in" filter="box(in)">
                                      <p:cBhvr>
                                        <p:cTn id="13" dur="500"/>
                                        <p:tgtEl>
                                          <p:spTgt spid="4305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3" presetClass="entr" presetSubtype="0" fill="hold" grpId="0" nodeType="clickEffect">
                                  <p:stCondLst>
                                    <p:cond delay="0"/>
                                  </p:stCondLst>
                                  <p:childTnLst>
                                    <p:set>
                                      <p:cBhvr>
                                        <p:cTn id="17" dur="1" fill="hold">
                                          <p:stCondLst>
                                            <p:cond delay="0"/>
                                          </p:stCondLst>
                                        </p:cTn>
                                        <p:tgtEl>
                                          <p:spTgt spid="43059"/>
                                        </p:tgtEl>
                                        <p:attrNameLst>
                                          <p:attrName>style.visibility</p:attrName>
                                        </p:attrNameLst>
                                      </p:cBhvr>
                                      <p:to>
                                        <p:strVal val="visible"/>
                                      </p:to>
                                    </p:set>
                                    <p:anim calcmode="lin" valueType="num">
                                      <p:cBhvr>
                                        <p:cTn id="18" dur="500" fill="hold"/>
                                        <p:tgtEl>
                                          <p:spTgt spid="43059"/>
                                        </p:tgtEl>
                                        <p:attrNameLst>
                                          <p:attrName>ppt_w</p:attrName>
                                        </p:attrNameLst>
                                      </p:cBhvr>
                                      <p:tavLst>
                                        <p:tav tm="0">
                                          <p:val>
                                            <p:fltVal val="0"/>
                                          </p:val>
                                        </p:tav>
                                        <p:tav tm="100000">
                                          <p:val>
                                            <p:strVal val="#ppt_w"/>
                                          </p:val>
                                        </p:tav>
                                      </p:tavLst>
                                    </p:anim>
                                    <p:anim calcmode="lin" valueType="num">
                                      <p:cBhvr>
                                        <p:cTn id="19" dur="500" fill="hold"/>
                                        <p:tgtEl>
                                          <p:spTgt spid="43059"/>
                                        </p:tgtEl>
                                        <p:attrNameLst>
                                          <p:attrName>ppt_h</p:attrName>
                                        </p:attrNameLst>
                                      </p:cBhvr>
                                      <p:tavLst>
                                        <p:tav tm="0">
                                          <p:val>
                                            <p:fltVal val="0"/>
                                          </p:val>
                                        </p:tav>
                                        <p:tav tm="100000">
                                          <p:val>
                                            <p:strVal val="#ppt_h"/>
                                          </p:val>
                                        </p:tav>
                                      </p:tavLst>
                                    </p:anim>
                                    <p:animEffect transition="in" filter="fade">
                                      <p:cBhvr>
                                        <p:cTn id="20" dur="500"/>
                                        <p:tgtEl>
                                          <p:spTgt spid="43059"/>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43061"/>
                                        </p:tgtEl>
                                        <p:attrNameLst>
                                          <p:attrName>style.visibility</p:attrName>
                                        </p:attrNameLst>
                                      </p:cBhvr>
                                      <p:to>
                                        <p:strVal val="visible"/>
                                      </p:to>
                                    </p:set>
                                  </p:childTnLst>
                                </p:cTn>
                              </p:par>
                            </p:childTnLst>
                          </p:cTn>
                        </p:par>
                        <p:par>
                          <p:cTn id="25" fill="hold" nodeType="afterGroup">
                            <p:stCondLst>
                              <p:cond delay="0"/>
                            </p:stCondLst>
                            <p:childTnLst>
                              <p:par>
                                <p:cTn id="26" presetID="22" presetClass="entr" presetSubtype="8" fill="hold" grpId="0" nodeType="afterEffect">
                                  <p:stCondLst>
                                    <p:cond delay="0"/>
                                  </p:stCondLst>
                                  <p:childTnLst>
                                    <p:set>
                                      <p:cBhvr>
                                        <p:cTn id="27" dur="1" fill="hold">
                                          <p:stCondLst>
                                            <p:cond delay="0"/>
                                          </p:stCondLst>
                                        </p:cTn>
                                        <p:tgtEl>
                                          <p:spTgt spid="43064"/>
                                        </p:tgtEl>
                                        <p:attrNameLst>
                                          <p:attrName>style.visibility</p:attrName>
                                        </p:attrNameLst>
                                      </p:cBhvr>
                                      <p:to>
                                        <p:strVal val="visible"/>
                                      </p:to>
                                    </p:set>
                                    <p:animEffect transition="in" filter="wipe(left)">
                                      <p:cBhvr>
                                        <p:cTn id="28" dur="500"/>
                                        <p:tgtEl>
                                          <p:spTgt spid="43064"/>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9" fill="hold" nodeType="clickEffect">
                                  <p:stCondLst>
                                    <p:cond delay="0"/>
                                  </p:stCondLst>
                                  <p:childTnLst>
                                    <p:set>
                                      <p:cBhvr>
                                        <p:cTn id="32" dur="1" fill="hold">
                                          <p:stCondLst>
                                            <p:cond delay="0"/>
                                          </p:stCondLst>
                                        </p:cTn>
                                        <p:tgtEl>
                                          <p:spTgt spid="43063"/>
                                        </p:tgtEl>
                                        <p:attrNameLst>
                                          <p:attrName>style.visibility</p:attrName>
                                        </p:attrNameLst>
                                      </p:cBhvr>
                                      <p:to>
                                        <p:strVal val="visible"/>
                                      </p:to>
                                    </p:set>
                                    <p:anim calcmode="lin" valueType="num">
                                      <p:cBhvr additive="base">
                                        <p:cTn id="33" dur="500" fill="hold"/>
                                        <p:tgtEl>
                                          <p:spTgt spid="43063"/>
                                        </p:tgtEl>
                                        <p:attrNameLst>
                                          <p:attrName>ppt_x</p:attrName>
                                        </p:attrNameLst>
                                      </p:cBhvr>
                                      <p:tavLst>
                                        <p:tav tm="0">
                                          <p:val>
                                            <p:strVal val="0-#ppt_w/2"/>
                                          </p:val>
                                        </p:tav>
                                        <p:tav tm="100000">
                                          <p:val>
                                            <p:strVal val="#ppt_x"/>
                                          </p:val>
                                        </p:tav>
                                      </p:tavLst>
                                    </p:anim>
                                    <p:anim calcmode="lin" valueType="num">
                                      <p:cBhvr additive="base">
                                        <p:cTn id="34" dur="500" fill="hold"/>
                                        <p:tgtEl>
                                          <p:spTgt spid="43063"/>
                                        </p:tgtEl>
                                        <p:attrNameLst>
                                          <p:attrName>ppt_y</p:attrName>
                                        </p:attrNameLst>
                                      </p:cBhvr>
                                      <p:tavLst>
                                        <p:tav tm="0">
                                          <p:val>
                                            <p:strVal val="0-#ppt_h/2"/>
                                          </p:val>
                                        </p:tav>
                                        <p:tav tm="100000">
                                          <p:val>
                                            <p:strVal val="#ppt_y"/>
                                          </p:val>
                                        </p:tav>
                                      </p:tavLst>
                                    </p:anim>
                                  </p:childTnLst>
                                </p:cTn>
                              </p:par>
                              <p:par>
                                <p:cTn id="35" presetID="0" presetClass="path" presetSubtype="0" accel="50000" decel="50000" fill="hold" nodeType="withEffect">
                                  <p:stCondLst>
                                    <p:cond delay="0"/>
                                  </p:stCondLst>
                                  <p:childTnLst>
                                    <p:animMotion origin="layout" path="M -0.64653 -0.30231 C -0.62361 -0.31573 -0.60035 -0.32893 -0.58004 -0.32661 C -0.55972 -0.3243 -0.53594 -0.30624 -0.52483 -0.28888 C -0.51389 -0.27152 -0.51875 -0.24328 -0.51337 -0.22221 C -0.50781 -0.20115 -0.50469 -0.17777 -0.49167 -0.16226 C -0.47847 -0.14675 -0.46094 -0.12777 -0.4349 -0.12893 C -0.40885 -0.13009 -0.36337 -0.1574 -0.33507 -0.16897 C -0.30677 -0.18055 -0.28542 -0.19837 -0.2651 -0.19791 C -0.24445 -0.19745 -0.22639 -0.18518 -0.21181 -0.16666 C -0.19705 -0.14814 -0.18611 -0.10601 -0.17656 -0.0868 C -0.16736 -0.06759 -0.16528 -0.06342 -0.15504 -0.05115 C -0.14462 -0.03888 -0.12986 -0.02198 -0.1151 -0.01342 C -0.1 -0.00485 -0.0842 -0.00231 -0.0651 7.03704E-6 C -0.04582 0.00232 -0.01075 7.03704E-6 5.83333E-6 7.03704E-6 " pathEditMode="relative" ptsTypes="aaaaaaaaaaaaaA">
                                      <p:cBhvr>
                                        <p:cTn id="36" dur="2000" fill="hold"/>
                                        <p:tgtEl>
                                          <p:spTgt spid="4306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56" grpId="0" animBg="1"/>
      <p:bldP spid="43059" grpId="0"/>
      <p:bldP spid="4306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0" y="50800"/>
            <a:ext cx="9144000" cy="708025"/>
          </a:xfrm>
        </p:spPr>
        <p:txBody>
          <a:bodyPr/>
          <a:lstStyle/>
          <a:p>
            <a:r>
              <a:rPr lang="de-DE" dirty="0" smtClean="0">
                <a:solidFill>
                  <a:schemeClr val="accent1"/>
                </a:solidFill>
              </a:rPr>
              <a:t>D</a:t>
            </a:r>
            <a:r>
              <a:rPr lang="de-DE" dirty="0" smtClean="0"/>
              <a:t>efinition </a:t>
            </a:r>
            <a:r>
              <a:rPr lang="de-DE" dirty="0" err="1" smtClean="0">
                <a:solidFill>
                  <a:schemeClr val="accent1"/>
                </a:solidFill>
              </a:rPr>
              <a:t>S</a:t>
            </a:r>
            <a:r>
              <a:rPr lang="de-DE" dirty="0" err="1" smtClean="0"/>
              <a:t>rategy</a:t>
            </a:r>
            <a:r>
              <a:rPr lang="de-DE" dirty="0" smtClean="0"/>
              <a:t> </a:t>
            </a:r>
            <a:r>
              <a:rPr lang="de-DE" dirty="0" smtClean="0">
                <a:solidFill>
                  <a:schemeClr val="accent1"/>
                </a:solidFill>
              </a:rPr>
              <a:t>P</a:t>
            </a:r>
            <a:r>
              <a:rPr lang="de-DE" dirty="0" smtClean="0"/>
              <a:t>attern</a:t>
            </a:r>
          </a:p>
        </p:txBody>
      </p:sp>
      <p:grpSp>
        <p:nvGrpSpPr>
          <p:cNvPr id="33797" name="Group 25"/>
          <p:cNvGrpSpPr>
            <a:grpSpLocks/>
          </p:cNvGrpSpPr>
          <p:nvPr/>
        </p:nvGrpSpPr>
        <p:grpSpPr bwMode="auto">
          <a:xfrm>
            <a:off x="339725" y="915162"/>
            <a:ext cx="8478838" cy="2568575"/>
            <a:chOff x="214" y="2543"/>
            <a:chExt cx="5341" cy="1618"/>
          </a:xfrm>
        </p:grpSpPr>
        <p:sp>
          <p:nvSpPr>
            <p:cNvPr id="33799" name="Rectangle 26"/>
            <p:cNvSpPr>
              <a:spLocks noChangeArrowheads="1"/>
            </p:cNvSpPr>
            <p:nvPr/>
          </p:nvSpPr>
          <p:spPr bwMode="auto">
            <a:xfrm>
              <a:off x="214" y="2547"/>
              <a:ext cx="5341" cy="1614"/>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33800" name="Rectangle 27"/>
            <p:cNvSpPr>
              <a:spLocks noChangeArrowheads="1"/>
            </p:cNvSpPr>
            <p:nvPr/>
          </p:nvSpPr>
          <p:spPr bwMode="auto">
            <a:xfrm>
              <a:off x="1411" y="2543"/>
              <a:ext cx="3969" cy="1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90000"/>
                </a:lnSpc>
                <a:spcBef>
                  <a:spcPct val="20000"/>
                </a:spcBef>
                <a:buFont typeface="Wingdings" pitchFamily="2" charset="2"/>
                <a:buNone/>
              </a:pPr>
              <a:r>
                <a:rPr lang="de-DE" b="1">
                  <a:solidFill>
                    <a:schemeClr val="bg1"/>
                  </a:solidFill>
                  <a:latin typeface="Castellar" pitchFamily="18" charset="0"/>
                </a:rPr>
                <a:t>Strategy</a:t>
              </a:r>
            </a:p>
            <a:p>
              <a:pPr algn="l">
                <a:lnSpc>
                  <a:spcPct val="90000"/>
                </a:lnSpc>
                <a:spcBef>
                  <a:spcPct val="20000"/>
                </a:spcBef>
                <a:buFont typeface="Wingdings" pitchFamily="2" charset="2"/>
                <a:buNone/>
              </a:pPr>
              <a:r>
                <a:rPr lang="de-DE">
                  <a:solidFill>
                    <a:schemeClr val="bg1"/>
                  </a:solidFill>
                </a:rPr>
                <a:t>Definiert eine Familie von Algorithmen, kapselt jeden davon und sorgt dafür, dass sie austauschbar sind. Der Client kann jeden beliebigen Algorithmus verwenden und mit der gleichen Schnittstelle ansprechen.</a:t>
              </a:r>
            </a:p>
          </p:txBody>
        </p:sp>
      </p:grpSp>
      <p:pic>
        <p:nvPicPr>
          <p:cNvPr id="33798" name="Picture 28" descr="j0352962[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0063" y="1477137"/>
            <a:ext cx="1530350" cy="1512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2" name="Grafik 1"/>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509101" y="3767328"/>
            <a:ext cx="6554297" cy="2459736"/>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el 1"/>
          <p:cNvSpPr>
            <a:spLocks noGrp="1"/>
          </p:cNvSpPr>
          <p:nvPr>
            <p:ph type="title"/>
          </p:nvPr>
        </p:nvSpPr>
        <p:spPr/>
        <p:txBody>
          <a:bodyPr/>
          <a:lstStyle/>
          <a:p>
            <a:r>
              <a:rPr lang="de-DE" smtClean="0"/>
              <a:t>Aufgaben</a:t>
            </a:r>
          </a:p>
        </p:txBody>
      </p:sp>
      <p:sp>
        <p:nvSpPr>
          <p:cNvPr id="35843" name="Inhaltsplatzhalter 2"/>
          <p:cNvSpPr>
            <a:spLocks noGrp="1"/>
          </p:cNvSpPr>
          <p:nvPr>
            <p:ph idx="1"/>
          </p:nvPr>
        </p:nvSpPr>
        <p:spPr>
          <a:xfrm>
            <a:off x="106532" y="862013"/>
            <a:ext cx="9037468" cy="4716462"/>
          </a:xfrm>
        </p:spPr>
        <p:txBody>
          <a:bodyPr/>
          <a:lstStyle/>
          <a:p>
            <a:pPr marL="0" indent="0"/>
            <a:r>
              <a:rPr lang="de-DE" dirty="0" smtClean="0"/>
              <a:t>Erstellen Sie mindestens eins der folgenden Programme:</a:t>
            </a:r>
          </a:p>
          <a:p>
            <a:pPr marL="355600" indent="-355600">
              <a:buFont typeface="Arial" charset="0"/>
              <a:buAutoNum type="arabicPeriod"/>
            </a:pPr>
            <a:r>
              <a:rPr lang="de-DE" dirty="0" err="1" smtClean="0"/>
              <a:t>DuckSim</a:t>
            </a:r>
            <a:r>
              <a:rPr lang="de-DE" dirty="0" smtClean="0"/>
              <a:t>.</a:t>
            </a:r>
          </a:p>
          <a:p>
            <a:pPr marL="355600" indent="-355600">
              <a:buFont typeface="Arial" charset="0"/>
              <a:buAutoNum type="arabicPeriod"/>
            </a:pPr>
            <a:r>
              <a:rPr lang="de-DE" dirty="0" smtClean="0"/>
              <a:t>Rollenspiel-Programm</a:t>
            </a:r>
            <a:r>
              <a:rPr lang="de-DE" dirty="0" smtClean="0"/>
              <a:t>, bei dem ein </a:t>
            </a:r>
            <a:r>
              <a:rPr lang="de-DE" dirty="0" smtClean="0"/>
              <a:t>Charakter </a:t>
            </a:r>
            <a:r>
              <a:rPr lang="de-DE" dirty="0" smtClean="0"/>
              <a:t>seine Waffe mehrfach wechselt und anwendet</a:t>
            </a:r>
            <a:r>
              <a:rPr lang="de-DE" dirty="0" smtClean="0"/>
              <a:t>. Außerdem soll gewährleistet sein, dass </a:t>
            </a:r>
            <a:r>
              <a:rPr lang="de-DE" smtClean="0"/>
              <a:t>ein Charakter </a:t>
            </a:r>
            <a:r>
              <a:rPr lang="de-DE" dirty="0" smtClean="0"/>
              <a:t>auch kämpft, wenn er gerade keine Waffe hat.</a:t>
            </a:r>
            <a:endParaRPr lang="de-DE" dirty="0" smtClean="0"/>
          </a:p>
          <a:p>
            <a:pPr marL="457200" indent="-457200">
              <a:buFont typeface="Arial" charset="0"/>
              <a:buAutoNum type="arabicPeriod"/>
            </a:pPr>
            <a:endParaRPr lang="de-DE" dirty="0"/>
          </a:p>
          <a:p>
            <a:pPr marL="457200" indent="-457200">
              <a:buFont typeface="Arial" charset="0"/>
              <a:buAutoNum type="arabicPeriod"/>
            </a:pPr>
            <a:endParaRPr lang="de-DE" dirty="0" smtClean="0"/>
          </a:p>
          <a:p>
            <a:pPr marL="457200" indent="-457200">
              <a:buFont typeface="Arial" charset="0"/>
              <a:buAutoNum type="arabicPeriod"/>
            </a:pPr>
            <a:endParaRPr lang="de-DE"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116" name="Picture 60" descr="badeen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7388" y="1787525"/>
            <a:ext cx="142875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115" name="Picture 59" descr="decoydu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0388" y="5895975"/>
            <a:ext cx="1209675"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5121" name="Group 65"/>
          <p:cNvGraphicFramePr>
            <a:graphicFrameLocks noGrp="1"/>
          </p:cNvGraphicFramePr>
          <p:nvPr>
            <p:extLst>
              <p:ext uri="{D42A27DB-BD31-4B8C-83A1-F6EECF244321}">
                <p14:modId xmlns:p14="http://schemas.microsoft.com/office/powerpoint/2010/main" val="4067071406"/>
              </p:ext>
            </p:extLst>
          </p:nvPr>
        </p:nvGraphicFramePr>
        <p:xfrm>
          <a:off x="1879600" y="893763"/>
          <a:ext cx="1590675" cy="1733656"/>
        </p:xfrm>
        <a:graphic>
          <a:graphicData uri="http://schemas.openxmlformats.org/drawingml/2006/table">
            <a:tbl>
              <a:tblPr/>
              <a:tblGrid>
                <a:gridCol w="1590675">
                  <a:extLst>
                    <a:ext uri="{9D8B030D-6E8A-4147-A177-3AD203B41FA5}">
                      <a16:colId xmlns:a16="http://schemas.microsoft.com/office/drawing/2014/main" val="20000"/>
                    </a:ext>
                  </a:extLst>
                </a:gridCol>
              </a:tblGrid>
              <a:tr h="339643">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de-DE" sz="1600" b="0" i="1" u="none" strike="noStrike" cap="none" normalizeH="0" baseline="0" dirty="0" smtClean="0">
                          <a:ln>
                            <a:noFill/>
                          </a:ln>
                          <a:solidFill>
                            <a:schemeClr val="tx1"/>
                          </a:solidFill>
                          <a:effectLst/>
                          <a:latin typeface="Times New Roman" panose="02020603050405020304" pitchFamily="18" charset="0"/>
                        </a:rPr>
                        <a:t>Ente</a:t>
                      </a:r>
                    </a:p>
                  </a:txBody>
                  <a:tcPr marT="45709" marB="4570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80931">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de-DE" sz="200" b="0" i="0" u="none" strike="noStrike" cap="none" normalizeH="0" baseline="0" smtClean="0">
                        <a:ln>
                          <a:noFill/>
                        </a:ln>
                        <a:solidFill>
                          <a:schemeClr val="tx1"/>
                        </a:solidFill>
                        <a:effectLst/>
                        <a:latin typeface="Arial" charset="0"/>
                      </a:endParaRPr>
                    </a:p>
                  </a:txBody>
                  <a:tcPr marT="45709" marB="4570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212976">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de-DE" sz="1600" b="0" i="0" u="none" strike="noStrike" cap="none" normalizeH="0" baseline="0" dirty="0" smtClean="0">
                          <a:ln>
                            <a:noFill/>
                          </a:ln>
                          <a:solidFill>
                            <a:schemeClr val="tx1"/>
                          </a:solidFill>
                          <a:effectLst/>
                          <a:latin typeface="Arial" charset="0"/>
                        </a:rPr>
                        <a:t>quaken()</a:t>
                      </a:r>
                    </a:p>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de-DE" sz="1600" b="0" i="0" u="none" strike="noStrike" cap="none" normalizeH="0" baseline="0" dirty="0" smtClean="0">
                          <a:ln>
                            <a:noFill/>
                          </a:ln>
                          <a:solidFill>
                            <a:schemeClr val="tx1"/>
                          </a:solidFill>
                          <a:effectLst/>
                          <a:latin typeface="Arial" charset="0"/>
                        </a:rPr>
                        <a:t>schwimmen()</a:t>
                      </a:r>
                    </a:p>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de-DE" sz="1600" b="1" i="1"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anzeigen()</a:t>
                      </a:r>
                    </a:p>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de-DE" sz="1600" b="0" i="0" u="none" strike="noStrike" cap="none" normalizeH="0" baseline="0" dirty="0" smtClean="0">
                        <a:ln>
                          <a:noFill/>
                        </a:ln>
                        <a:solidFill>
                          <a:schemeClr val="tx1"/>
                        </a:solidFill>
                        <a:effectLst/>
                        <a:latin typeface="Arial" charset="0"/>
                      </a:endParaRPr>
                    </a:p>
                  </a:txBody>
                  <a:tcPr marT="45709" marB="4570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6158" name="AutoShape 36"/>
          <p:cNvSpPr>
            <a:spLocks noChangeArrowheads="1"/>
          </p:cNvSpPr>
          <p:nvPr/>
        </p:nvSpPr>
        <p:spPr bwMode="auto">
          <a:xfrm rot="-2772172">
            <a:off x="3632200" y="2540000"/>
            <a:ext cx="347663" cy="1008063"/>
          </a:xfrm>
          <a:prstGeom prst="upArrow">
            <a:avLst>
              <a:gd name="adj1" fmla="val 0"/>
              <a:gd name="adj2" fmla="val 76583"/>
            </a:avLst>
          </a:prstGeom>
          <a:noFill/>
          <a:ln w="9525">
            <a:solidFill>
              <a:schemeClr val="tx1"/>
            </a:solidFill>
            <a:miter lim="800000"/>
            <a:headEnd/>
            <a:tailEnd/>
          </a:ln>
          <a:effectLst/>
          <a:extLst/>
        </p:spPr>
        <p:txBody>
          <a:bodyPr wrap="none" anchor="ctr"/>
          <a:lstStyle/>
          <a:p>
            <a:endParaRPr lang="de-DE"/>
          </a:p>
        </p:txBody>
      </p:sp>
      <p:sp>
        <p:nvSpPr>
          <p:cNvPr id="6159" name="Rectangle 2"/>
          <p:cNvSpPr>
            <a:spLocks noGrp="1" noChangeArrowheads="1"/>
          </p:cNvSpPr>
          <p:nvPr>
            <p:ph type="title"/>
          </p:nvPr>
        </p:nvSpPr>
        <p:spPr>
          <a:xfrm>
            <a:off x="592138" y="0"/>
            <a:ext cx="7772400" cy="704850"/>
          </a:xfrm>
        </p:spPr>
        <p:txBody>
          <a:bodyPr/>
          <a:lstStyle/>
          <a:p>
            <a:r>
              <a:rPr lang="de-DE" smtClean="0">
                <a:solidFill>
                  <a:schemeClr val="hlink"/>
                </a:solidFill>
              </a:rPr>
              <a:t>D</a:t>
            </a:r>
            <a:r>
              <a:rPr lang="de-DE" smtClean="0"/>
              <a:t>uck</a:t>
            </a:r>
            <a:r>
              <a:rPr lang="de-DE" smtClean="0">
                <a:solidFill>
                  <a:schemeClr val="hlink"/>
                </a:solidFill>
              </a:rPr>
              <a:t>S</a:t>
            </a:r>
            <a:r>
              <a:rPr lang="de-DE" smtClean="0"/>
              <a:t>im </a:t>
            </a:r>
            <a:r>
              <a:rPr lang="de-DE" smtClean="0">
                <a:solidFill>
                  <a:schemeClr val="hlink"/>
                </a:solidFill>
              </a:rPr>
              <a:t>e</a:t>
            </a:r>
            <a:r>
              <a:rPr lang="de-DE" smtClean="0"/>
              <a:t>rweitert</a:t>
            </a:r>
          </a:p>
        </p:txBody>
      </p:sp>
      <p:graphicFrame>
        <p:nvGraphicFramePr>
          <p:cNvPr id="45122" name="Group 66"/>
          <p:cNvGraphicFramePr>
            <a:graphicFrameLocks noGrp="1"/>
          </p:cNvGraphicFramePr>
          <p:nvPr/>
        </p:nvGraphicFramePr>
        <p:xfrm>
          <a:off x="184150" y="3419475"/>
          <a:ext cx="1590675" cy="1041400"/>
        </p:xfrm>
        <a:graphic>
          <a:graphicData uri="http://schemas.openxmlformats.org/drawingml/2006/table">
            <a:tbl>
              <a:tblPr/>
              <a:tblGrid>
                <a:gridCol w="1590675">
                  <a:extLst>
                    <a:ext uri="{9D8B030D-6E8A-4147-A177-3AD203B41FA5}">
                      <a16:colId xmlns:a16="http://schemas.microsoft.com/office/drawing/2014/main" val="20000"/>
                    </a:ext>
                  </a:extLst>
                </a:gridCol>
              </a:tblGrid>
              <a:tr h="339725">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de-DE" sz="1600" b="0" i="0" u="none" strike="noStrike" cap="none" normalizeH="0" baseline="0" smtClean="0">
                          <a:ln>
                            <a:noFill/>
                          </a:ln>
                          <a:solidFill>
                            <a:schemeClr val="tx1"/>
                          </a:solidFill>
                          <a:effectLst/>
                          <a:latin typeface="Arial" charset="0"/>
                        </a:rPr>
                        <a:t>Stockente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de-DE" sz="2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0700">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de-DE" sz="1600" b="0" i="0" u="none" strike="noStrike" cap="none" normalizeH="0" baseline="0" smtClean="0">
                          <a:ln>
                            <a:noFill/>
                          </a:ln>
                          <a:solidFill>
                            <a:schemeClr val="tx1"/>
                          </a:solidFill>
                          <a:effectLst/>
                          <a:latin typeface="Arial" charset="0"/>
                        </a:rPr>
                        <a:t>anzeigen()</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45123" name="Group 67"/>
          <p:cNvGraphicFramePr>
            <a:graphicFrameLocks noGrp="1"/>
          </p:cNvGraphicFramePr>
          <p:nvPr/>
        </p:nvGraphicFramePr>
        <p:xfrm>
          <a:off x="2122488" y="3429000"/>
          <a:ext cx="1590675" cy="1041400"/>
        </p:xfrm>
        <a:graphic>
          <a:graphicData uri="http://schemas.openxmlformats.org/drawingml/2006/table">
            <a:tbl>
              <a:tblPr/>
              <a:tblGrid>
                <a:gridCol w="1590675">
                  <a:extLst>
                    <a:ext uri="{9D8B030D-6E8A-4147-A177-3AD203B41FA5}">
                      <a16:colId xmlns:a16="http://schemas.microsoft.com/office/drawing/2014/main" val="20000"/>
                    </a:ext>
                  </a:extLst>
                </a:gridCol>
              </a:tblGrid>
              <a:tr h="339725">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de-DE" sz="1600" b="0" i="0" u="none" strike="noStrike" cap="none" normalizeH="0" baseline="0" smtClean="0">
                          <a:ln>
                            <a:noFill/>
                          </a:ln>
                          <a:solidFill>
                            <a:schemeClr val="tx1"/>
                          </a:solidFill>
                          <a:effectLst/>
                          <a:latin typeface="Arial" charset="0"/>
                        </a:rPr>
                        <a:t>Moorente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de-DE" sz="2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0700">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de-DE" sz="1600" b="0" i="0" u="none" strike="noStrike" cap="none" normalizeH="0" baseline="0" smtClean="0">
                          <a:ln>
                            <a:noFill/>
                          </a:ln>
                          <a:solidFill>
                            <a:schemeClr val="tx1"/>
                          </a:solidFill>
                          <a:effectLst/>
                          <a:latin typeface="Arial" charset="0"/>
                        </a:rPr>
                        <a:t>anzeigen()</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6180" name="AutoShape 33"/>
          <p:cNvSpPr>
            <a:spLocks noChangeArrowheads="1"/>
          </p:cNvSpPr>
          <p:nvPr/>
        </p:nvSpPr>
        <p:spPr bwMode="auto">
          <a:xfrm rot="2792390">
            <a:off x="1301750" y="2474913"/>
            <a:ext cx="292100" cy="1123950"/>
          </a:xfrm>
          <a:prstGeom prst="upArrow">
            <a:avLst>
              <a:gd name="adj1" fmla="val 0"/>
              <a:gd name="adj2" fmla="val 101629"/>
            </a:avLst>
          </a:prstGeom>
          <a:noFill/>
          <a:ln w="9525">
            <a:solidFill>
              <a:schemeClr val="tx1"/>
            </a:solidFill>
            <a:miter lim="800000"/>
            <a:headEnd/>
            <a:tailEnd/>
          </a:ln>
          <a:effectLst/>
          <a:extLst/>
        </p:spPr>
        <p:txBody>
          <a:bodyPr wrap="none" anchor="ctr"/>
          <a:lstStyle/>
          <a:p>
            <a:endParaRPr lang="de-DE"/>
          </a:p>
        </p:txBody>
      </p:sp>
      <p:pic>
        <p:nvPicPr>
          <p:cNvPr id="6181" name="Picture 39" descr="Jo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32463" y="4264025"/>
            <a:ext cx="3411537" cy="259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96" name="AutoShape 40"/>
          <p:cNvSpPr>
            <a:spLocks noChangeArrowheads="1"/>
          </p:cNvSpPr>
          <p:nvPr/>
        </p:nvSpPr>
        <p:spPr bwMode="auto">
          <a:xfrm>
            <a:off x="6451600" y="1158875"/>
            <a:ext cx="2692400" cy="2505075"/>
          </a:xfrm>
          <a:prstGeom prst="cloudCallout">
            <a:avLst>
              <a:gd name="adj1" fmla="val 8727"/>
              <a:gd name="adj2" fmla="val 74273"/>
            </a:avLst>
          </a:prstGeom>
          <a:solidFill>
            <a:schemeClr val="bg1"/>
          </a:solidFill>
          <a:ln w="9525">
            <a:solidFill>
              <a:schemeClr val="tx1"/>
            </a:solidFill>
            <a:round/>
            <a:headEnd/>
            <a:tailEnd/>
          </a:ln>
          <a:effectLst/>
          <a:extLst/>
        </p:spPr>
        <p:txBody>
          <a:bodyPr/>
          <a:lstStyle/>
          <a:p>
            <a:r>
              <a:rPr lang="de-DE" sz="1800" dirty="0">
                <a:solidFill>
                  <a:schemeClr val="tx2"/>
                </a:solidFill>
                <a:latin typeface="Times New Roman" panose="02020603050405020304" pitchFamily="18" charset="0"/>
              </a:rPr>
              <a:t>Eigentlich ganz niedlich. </a:t>
            </a:r>
            <a:br>
              <a:rPr lang="de-DE" sz="1800" dirty="0">
                <a:solidFill>
                  <a:schemeClr val="tx2"/>
                </a:solidFill>
                <a:latin typeface="Times New Roman" panose="02020603050405020304" pitchFamily="18" charset="0"/>
              </a:rPr>
            </a:br>
            <a:r>
              <a:rPr lang="de-DE" sz="1800" dirty="0">
                <a:solidFill>
                  <a:schemeClr val="tx2"/>
                </a:solidFill>
                <a:latin typeface="Times New Roman" panose="02020603050405020304" pitchFamily="18" charset="0"/>
              </a:rPr>
              <a:t>Na ja, man kann ja einfach die Methoden </a:t>
            </a:r>
            <a:r>
              <a:rPr lang="de-DE" sz="1800" dirty="0" err="1">
                <a:solidFill>
                  <a:schemeClr val="tx2"/>
                </a:solidFill>
                <a:latin typeface="Times New Roman" panose="02020603050405020304" pitchFamily="18" charset="0"/>
              </a:rPr>
              <a:t>redefinieren</a:t>
            </a:r>
            <a:r>
              <a:rPr lang="de-DE" sz="1800" dirty="0">
                <a:solidFill>
                  <a:schemeClr val="tx2"/>
                </a:solidFill>
                <a:latin typeface="Times New Roman" panose="02020603050405020304" pitchFamily="18" charset="0"/>
              </a:rPr>
              <a:t>...</a:t>
            </a:r>
          </a:p>
        </p:txBody>
      </p:sp>
      <p:sp>
        <p:nvSpPr>
          <p:cNvPr id="6183" name="Text Box 41"/>
          <p:cNvSpPr txBox="1">
            <a:spLocks noChangeArrowheads="1"/>
          </p:cNvSpPr>
          <p:nvPr/>
        </p:nvSpPr>
        <p:spPr bwMode="auto">
          <a:xfrm>
            <a:off x="1914525" y="2278063"/>
            <a:ext cx="1263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algn="l">
              <a:spcBef>
                <a:spcPct val="20000"/>
              </a:spcBef>
            </a:pPr>
            <a:r>
              <a:rPr lang="de-DE" sz="1800" b="1"/>
              <a:t>fliegen()</a:t>
            </a:r>
          </a:p>
        </p:txBody>
      </p:sp>
      <p:graphicFrame>
        <p:nvGraphicFramePr>
          <p:cNvPr id="45124" name="Group 68"/>
          <p:cNvGraphicFramePr>
            <a:graphicFrameLocks noGrp="1"/>
          </p:cNvGraphicFramePr>
          <p:nvPr/>
        </p:nvGraphicFramePr>
        <p:xfrm>
          <a:off x="3967163" y="3438525"/>
          <a:ext cx="1590675" cy="1441450"/>
        </p:xfrm>
        <a:graphic>
          <a:graphicData uri="http://schemas.openxmlformats.org/drawingml/2006/table">
            <a:tbl>
              <a:tblPr/>
              <a:tblGrid>
                <a:gridCol w="1590675">
                  <a:extLst>
                    <a:ext uri="{9D8B030D-6E8A-4147-A177-3AD203B41FA5}">
                      <a16:colId xmlns:a16="http://schemas.microsoft.com/office/drawing/2014/main" val="20000"/>
                    </a:ext>
                  </a:extLst>
                </a:gridCol>
              </a:tblGrid>
              <a:tr h="339785">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de-DE" sz="1600" b="0" i="0" u="none" strike="noStrike" cap="none" normalizeH="0" baseline="0" smtClean="0">
                          <a:ln>
                            <a:noFill/>
                          </a:ln>
                          <a:solidFill>
                            <a:schemeClr val="tx1"/>
                          </a:solidFill>
                          <a:effectLst/>
                          <a:latin typeface="Arial" charset="0"/>
                        </a:rPr>
                        <a:t>Gummiente</a:t>
                      </a:r>
                    </a:p>
                  </a:txBody>
                  <a:tcPr marT="45728" marB="4572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81007">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de-DE" sz="200" b="0" i="0" u="none" strike="noStrike" cap="none" normalizeH="0" baseline="0" smtClean="0">
                        <a:ln>
                          <a:noFill/>
                        </a:ln>
                        <a:solidFill>
                          <a:schemeClr val="tx1"/>
                        </a:solidFill>
                        <a:effectLst/>
                        <a:latin typeface="Arial" charset="0"/>
                      </a:endParaRPr>
                    </a:p>
                  </a:txBody>
                  <a:tcPr marT="45728" marB="4572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20658">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de-DE" sz="1600" b="0" i="0" u="none" strike="noStrike" cap="none" normalizeH="0" baseline="0" smtClean="0">
                          <a:ln>
                            <a:noFill/>
                          </a:ln>
                          <a:solidFill>
                            <a:schemeClr val="tx1"/>
                          </a:solidFill>
                          <a:effectLst/>
                          <a:latin typeface="Arial" charset="0"/>
                        </a:rPr>
                        <a:t>anzeigen()</a:t>
                      </a:r>
                    </a:p>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de-DE" sz="1600" b="0" i="0" u="none" strike="noStrike" cap="none" normalizeH="0" baseline="0" smtClean="0">
                        <a:ln>
                          <a:noFill/>
                        </a:ln>
                        <a:solidFill>
                          <a:schemeClr val="tx1"/>
                        </a:solidFill>
                        <a:effectLst/>
                        <a:latin typeface="Arial" charset="0"/>
                      </a:endParaRPr>
                    </a:p>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de-DE" sz="1600" b="0" i="0" u="none" strike="noStrike" cap="none" normalizeH="0" baseline="0" smtClean="0">
                        <a:ln>
                          <a:noFill/>
                        </a:ln>
                        <a:solidFill>
                          <a:schemeClr val="tx1"/>
                        </a:solidFill>
                        <a:effectLst/>
                        <a:latin typeface="Arial" charset="0"/>
                      </a:endParaRPr>
                    </a:p>
                  </a:txBody>
                  <a:tcPr marT="45728" marB="4572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45113" name="AutoShape 57"/>
          <p:cNvSpPr>
            <a:spLocks noChangeArrowheads="1"/>
          </p:cNvSpPr>
          <p:nvPr/>
        </p:nvSpPr>
        <p:spPr bwMode="auto">
          <a:xfrm flipH="1" flipV="1">
            <a:off x="4079875" y="2023765"/>
            <a:ext cx="2227263" cy="1048345"/>
          </a:xfrm>
          <a:prstGeom prst="foldedCorner">
            <a:avLst>
              <a:gd name="adj" fmla="val 12500"/>
            </a:avLst>
          </a:prstGeom>
          <a:noFill/>
          <a:ln w="9525">
            <a:solidFill>
              <a:schemeClr val="tx1"/>
            </a:solidFill>
            <a:round/>
            <a:headEnd/>
            <a:tailEnd/>
          </a:ln>
          <a:effectLst/>
          <a:extLst/>
        </p:spPr>
        <p:txBody>
          <a:bodyPr rot="10800000" anchor="ctr">
            <a:spAutoFit/>
          </a:bodyPr>
          <a:lstStyle/>
          <a:p>
            <a:pPr>
              <a:spcBef>
                <a:spcPct val="50000"/>
              </a:spcBef>
            </a:pPr>
            <a:r>
              <a:rPr lang="de-DE" sz="1800" dirty="0">
                <a:solidFill>
                  <a:schemeClr val="tx2"/>
                </a:solidFill>
                <a:latin typeface="Times New Roman" panose="02020603050405020304" pitchFamily="18" charset="0"/>
              </a:rPr>
              <a:t>quak macht quietsch und fliegen macht gar nichts</a:t>
            </a:r>
          </a:p>
        </p:txBody>
      </p:sp>
      <p:sp>
        <p:nvSpPr>
          <p:cNvPr id="45114" name="AutoShape 58"/>
          <p:cNvSpPr>
            <a:spLocks noChangeArrowheads="1"/>
          </p:cNvSpPr>
          <p:nvPr/>
        </p:nvSpPr>
        <p:spPr bwMode="auto">
          <a:xfrm>
            <a:off x="220663" y="5019675"/>
            <a:ext cx="4594225" cy="1646238"/>
          </a:xfrm>
          <a:prstGeom prst="cloudCallout">
            <a:avLst>
              <a:gd name="adj1" fmla="val 71287"/>
              <a:gd name="adj2" fmla="val -4773"/>
            </a:avLst>
          </a:prstGeom>
          <a:noFill/>
          <a:ln w="9525">
            <a:solidFill>
              <a:schemeClr val="tx1"/>
            </a:solidFill>
            <a:round/>
            <a:headEnd/>
            <a:tailEnd/>
          </a:ln>
          <a:effectLst/>
          <a:extLst/>
        </p:spPr>
        <p:txBody>
          <a:bodyPr/>
          <a:lstStyle/>
          <a:p>
            <a:r>
              <a:rPr lang="de-DE" sz="1800" dirty="0">
                <a:solidFill>
                  <a:schemeClr val="tx2"/>
                </a:solidFill>
                <a:latin typeface="Times New Roman" panose="02020603050405020304" pitchFamily="18" charset="0"/>
              </a:rPr>
              <a:t>Aber was wenn wir noch Entenattrappen hinzufügen. Die können weder fliegen noch quak machen...</a:t>
            </a:r>
          </a:p>
        </p:txBody>
      </p:sp>
      <p:sp>
        <p:nvSpPr>
          <p:cNvPr id="45120" name="Text Box 64"/>
          <p:cNvSpPr txBox="1">
            <a:spLocks noChangeArrowheads="1"/>
          </p:cNvSpPr>
          <p:nvPr/>
        </p:nvSpPr>
        <p:spPr bwMode="auto">
          <a:xfrm>
            <a:off x="3975100" y="4254500"/>
            <a:ext cx="1447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algn="l"/>
            <a:r>
              <a:rPr lang="de-DE" sz="1800" b="1"/>
              <a:t>fliegen()</a:t>
            </a:r>
          </a:p>
          <a:p>
            <a:pPr algn="l"/>
            <a:r>
              <a:rPr lang="de-DE" sz="1800" b="1"/>
              <a:t>quaken()</a:t>
            </a:r>
          </a:p>
        </p:txBody>
      </p:sp>
      <p:sp>
        <p:nvSpPr>
          <p:cNvPr id="6197" name="AutoShape 69"/>
          <p:cNvSpPr>
            <a:spLocks noChangeArrowheads="1"/>
          </p:cNvSpPr>
          <p:nvPr/>
        </p:nvSpPr>
        <p:spPr bwMode="auto">
          <a:xfrm>
            <a:off x="2743200" y="2633663"/>
            <a:ext cx="292100" cy="795337"/>
          </a:xfrm>
          <a:prstGeom prst="upArrow">
            <a:avLst>
              <a:gd name="adj1" fmla="val 0"/>
              <a:gd name="adj2" fmla="val 89677"/>
            </a:avLst>
          </a:prstGeom>
          <a:noFill/>
          <a:ln w="9525">
            <a:solidFill>
              <a:schemeClr val="tx1"/>
            </a:solidFill>
            <a:miter lim="800000"/>
            <a:headEnd/>
            <a:tailEnd/>
          </a:ln>
          <a:effectLst/>
          <a:extLst/>
        </p:spPr>
        <p:txBody>
          <a:bodyPr wrap="none" anchor="ctr"/>
          <a:lstStyle/>
          <a:p>
            <a:endParaRPr lang="de-DE"/>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0" presetClass="path" presetSubtype="0" accel="50000" decel="50000" fill="hold" nodeType="withEffect">
                                  <p:stCondLst>
                                    <p:cond delay="0"/>
                                  </p:stCondLst>
                                  <p:childTnLst>
                                    <p:animMotion origin="layout" path="M -0.64653 -0.30231 C -0.62361 -0.31573 -0.60035 -0.32893 -0.58004 -0.32661 C -0.55972 -0.3243 -0.53594 -0.30624 -0.52483 -0.28888 C -0.51389 -0.27152 -0.51875 -0.24328 -0.51337 -0.22221 C -0.50781 -0.20115 -0.50469 -0.17777 -0.49167 -0.16226 C -0.47847 -0.14675 -0.46094 -0.12777 -0.4349 -0.12893 C -0.40885 -0.13009 -0.36337 -0.1574 -0.33507 -0.16897 C -0.30677 -0.18055 -0.28542 -0.19837 -0.2651 -0.19791 C -0.24445 -0.19745 -0.22639 -0.18518 -0.21181 -0.16666 C -0.19705 -0.14814 -0.18611 -0.10601 -0.17656 -0.0868 C -0.16736 -0.06759 -0.16528 -0.06342 -0.15504 -0.05115 C -0.14462 -0.03888 -0.12986 -0.02198 -0.1151 -0.01342 C -0.1 -0.00485 -0.0842 -0.00231 -0.0651 7.03704E-6 C -0.04582 0.00232 -0.01075 7.03704E-6 5.83333E-6 7.03704E-6 " pathEditMode="relative" ptsTypes="aaaaaaaaaaaaaA">
                                      <p:cBhvr>
                                        <p:cTn id="6" dur="2000" fill="hold"/>
                                        <p:tgtEl>
                                          <p:spTgt spid="45116"/>
                                        </p:tgtEl>
                                        <p:attrNameLst>
                                          <p:attrName>ppt_x</p:attrName>
                                          <p:attrName>ppt_y</p:attrName>
                                        </p:attrNameLst>
                                      </p:cBhvr>
                                    </p:animMotion>
                                  </p:childTnLst>
                                </p:cTn>
                              </p:par>
                            </p:childTnLst>
                          </p:cTn>
                        </p:par>
                        <p:par>
                          <p:cTn id="7" fill="hold" nodeType="afterGroup">
                            <p:stCondLst>
                              <p:cond delay="2000"/>
                            </p:stCondLst>
                            <p:childTnLst>
                              <p:par>
                                <p:cTn id="8" presetID="4" presetClass="entr" presetSubtype="16" fill="hold" grpId="0" nodeType="afterEffect">
                                  <p:stCondLst>
                                    <p:cond delay="0"/>
                                  </p:stCondLst>
                                  <p:childTnLst>
                                    <p:set>
                                      <p:cBhvr>
                                        <p:cTn id="9" dur="1" fill="hold">
                                          <p:stCondLst>
                                            <p:cond delay="0"/>
                                          </p:stCondLst>
                                        </p:cTn>
                                        <p:tgtEl>
                                          <p:spTgt spid="45096"/>
                                        </p:tgtEl>
                                        <p:attrNameLst>
                                          <p:attrName>style.visibility</p:attrName>
                                        </p:attrNameLst>
                                      </p:cBhvr>
                                      <p:to>
                                        <p:strVal val="visible"/>
                                      </p:to>
                                    </p:set>
                                    <p:animEffect transition="in" filter="box(in)">
                                      <p:cBhvr>
                                        <p:cTn id="10" dur="500"/>
                                        <p:tgtEl>
                                          <p:spTgt spid="4509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3" presetClass="entr" presetSubtype="32" fill="hold" grpId="0" nodeType="clickEffect">
                                  <p:stCondLst>
                                    <p:cond delay="0"/>
                                  </p:stCondLst>
                                  <p:childTnLst>
                                    <p:set>
                                      <p:cBhvr>
                                        <p:cTn id="14" dur="1" fill="hold">
                                          <p:stCondLst>
                                            <p:cond delay="0"/>
                                          </p:stCondLst>
                                        </p:cTn>
                                        <p:tgtEl>
                                          <p:spTgt spid="45120"/>
                                        </p:tgtEl>
                                        <p:attrNameLst>
                                          <p:attrName>style.visibility</p:attrName>
                                        </p:attrNameLst>
                                      </p:cBhvr>
                                      <p:to>
                                        <p:strVal val="visible"/>
                                      </p:to>
                                    </p:set>
                                    <p:anim calcmode="lin" valueType="num">
                                      <p:cBhvr>
                                        <p:cTn id="15" dur="500" fill="hold"/>
                                        <p:tgtEl>
                                          <p:spTgt spid="45120"/>
                                        </p:tgtEl>
                                        <p:attrNameLst>
                                          <p:attrName>ppt_w</p:attrName>
                                        </p:attrNameLst>
                                      </p:cBhvr>
                                      <p:tavLst>
                                        <p:tav tm="0">
                                          <p:val>
                                            <p:strVal val="4*#ppt_w"/>
                                          </p:val>
                                        </p:tav>
                                        <p:tav tm="100000">
                                          <p:val>
                                            <p:strVal val="#ppt_w"/>
                                          </p:val>
                                        </p:tav>
                                      </p:tavLst>
                                    </p:anim>
                                    <p:anim calcmode="lin" valueType="num">
                                      <p:cBhvr>
                                        <p:cTn id="16" dur="500" fill="hold"/>
                                        <p:tgtEl>
                                          <p:spTgt spid="45120"/>
                                        </p:tgtEl>
                                        <p:attrNameLst>
                                          <p:attrName>ppt_h</p:attrName>
                                        </p:attrNameLst>
                                      </p:cBhvr>
                                      <p:tavLst>
                                        <p:tav tm="0">
                                          <p:val>
                                            <p:strVal val="4*#ppt_h"/>
                                          </p:val>
                                        </p:tav>
                                        <p:tav tm="100000">
                                          <p:val>
                                            <p:strVal val="#ppt_h"/>
                                          </p:val>
                                        </p:tav>
                                      </p:tavLst>
                                    </p:anim>
                                  </p:childTnLst>
                                </p:cTn>
                              </p:par>
                            </p:childTnLst>
                          </p:cTn>
                        </p:par>
                        <p:par>
                          <p:cTn id="17" fill="hold" nodeType="afterGroup">
                            <p:stCondLst>
                              <p:cond delay="500"/>
                            </p:stCondLst>
                            <p:childTnLst>
                              <p:par>
                                <p:cTn id="18" presetID="53" presetClass="entr" presetSubtype="0" fill="hold" grpId="0" nodeType="afterEffect">
                                  <p:stCondLst>
                                    <p:cond delay="0"/>
                                  </p:stCondLst>
                                  <p:childTnLst>
                                    <p:set>
                                      <p:cBhvr>
                                        <p:cTn id="19" dur="1" fill="hold">
                                          <p:stCondLst>
                                            <p:cond delay="0"/>
                                          </p:stCondLst>
                                        </p:cTn>
                                        <p:tgtEl>
                                          <p:spTgt spid="45113"/>
                                        </p:tgtEl>
                                        <p:attrNameLst>
                                          <p:attrName>style.visibility</p:attrName>
                                        </p:attrNameLst>
                                      </p:cBhvr>
                                      <p:to>
                                        <p:strVal val="visible"/>
                                      </p:to>
                                    </p:set>
                                    <p:anim calcmode="lin" valueType="num">
                                      <p:cBhvr>
                                        <p:cTn id="20" dur="500" fill="hold"/>
                                        <p:tgtEl>
                                          <p:spTgt spid="45113"/>
                                        </p:tgtEl>
                                        <p:attrNameLst>
                                          <p:attrName>ppt_w</p:attrName>
                                        </p:attrNameLst>
                                      </p:cBhvr>
                                      <p:tavLst>
                                        <p:tav tm="0">
                                          <p:val>
                                            <p:fltVal val="0"/>
                                          </p:val>
                                        </p:tav>
                                        <p:tav tm="100000">
                                          <p:val>
                                            <p:strVal val="#ppt_w"/>
                                          </p:val>
                                        </p:tav>
                                      </p:tavLst>
                                    </p:anim>
                                    <p:anim calcmode="lin" valueType="num">
                                      <p:cBhvr>
                                        <p:cTn id="21" dur="500" fill="hold"/>
                                        <p:tgtEl>
                                          <p:spTgt spid="45113"/>
                                        </p:tgtEl>
                                        <p:attrNameLst>
                                          <p:attrName>ppt_h</p:attrName>
                                        </p:attrNameLst>
                                      </p:cBhvr>
                                      <p:tavLst>
                                        <p:tav tm="0">
                                          <p:val>
                                            <p:fltVal val="0"/>
                                          </p:val>
                                        </p:tav>
                                        <p:tav tm="100000">
                                          <p:val>
                                            <p:strVal val="#ppt_h"/>
                                          </p:val>
                                        </p:tav>
                                      </p:tavLst>
                                    </p:anim>
                                    <p:animEffect transition="in" filter="fade">
                                      <p:cBhvr>
                                        <p:cTn id="22" dur="500"/>
                                        <p:tgtEl>
                                          <p:spTgt spid="4511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45114"/>
                                        </p:tgtEl>
                                        <p:attrNameLst>
                                          <p:attrName>style.visibility</p:attrName>
                                        </p:attrNameLst>
                                      </p:cBhvr>
                                      <p:to>
                                        <p:strVal val="visible"/>
                                      </p:to>
                                    </p:set>
                                    <p:animEffect transition="in" filter="box(out)">
                                      <p:cBhvr>
                                        <p:cTn id="27" dur="500"/>
                                        <p:tgtEl>
                                          <p:spTgt spid="45114"/>
                                        </p:tgtEl>
                                      </p:cBhvr>
                                    </p:animEffect>
                                  </p:childTnLst>
                                </p:cTn>
                              </p:par>
                            </p:childTnLst>
                          </p:cTn>
                        </p:par>
                        <p:par>
                          <p:cTn id="28" fill="hold" nodeType="afterGroup">
                            <p:stCondLst>
                              <p:cond delay="500"/>
                            </p:stCondLst>
                            <p:childTnLst>
                              <p:par>
                                <p:cTn id="29" presetID="23" presetClass="entr" presetSubtype="32" fill="hold" nodeType="afterEffect">
                                  <p:stCondLst>
                                    <p:cond delay="0"/>
                                  </p:stCondLst>
                                  <p:childTnLst>
                                    <p:set>
                                      <p:cBhvr>
                                        <p:cTn id="30" dur="1" fill="hold">
                                          <p:stCondLst>
                                            <p:cond delay="0"/>
                                          </p:stCondLst>
                                        </p:cTn>
                                        <p:tgtEl>
                                          <p:spTgt spid="45115"/>
                                        </p:tgtEl>
                                        <p:attrNameLst>
                                          <p:attrName>style.visibility</p:attrName>
                                        </p:attrNameLst>
                                      </p:cBhvr>
                                      <p:to>
                                        <p:strVal val="visible"/>
                                      </p:to>
                                    </p:set>
                                    <p:anim calcmode="lin" valueType="num">
                                      <p:cBhvr>
                                        <p:cTn id="31" dur="500" fill="hold"/>
                                        <p:tgtEl>
                                          <p:spTgt spid="45115"/>
                                        </p:tgtEl>
                                        <p:attrNameLst>
                                          <p:attrName>ppt_w</p:attrName>
                                        </p:attrNameLst>
                                      </p:cBhvr>
                                      <p:tavLst>
                                        <p:tav tm="0">
                                          <p:val>
                                            <p:strVal val="4*#ppt_w"/>
                                          </p:val>
                                        </p:tav>
                                        <p:tav tm="100000">
                                          <p:val>
                                            <p:strVal val="#ppt_w"/>
                                          </p:val>
                                        </p:tav>
                                      </p:tavLst>
                                    </p:anim>
                                    <p:anim calcmode="lin" valueType="num">
                                      <p:cBhvr>
                                        <p:cTn id="32" dur="500" fill="hold"/>
                                        <p:tgtEl>
                                          <p:spTgt spid="45115"/>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96" grpId="0" animBg="1"/>
      <p:bldP spid="45113" grpId="0" animBg="1"/>
      <p:bldP spid="45114" grpId="0" animBg="1"/>
      <p:bldP spid="4512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2"/>
          <p:cNvSpPr>
            <a:spLocks noChangeArrowheads="1"/>
          </p:cNvSpPr>
          <p:nvPr/>
        </p:nvSpPr>
        <p:spPr bwMode="auto">
          <a:xfrm>
            <a:off x="0" y="600075"/>
            <a:ext cx="9144000" cy="269875"/>
          </a:xfrm>
          <a:prstGeom prst="rect">
            <a:avLst/>
          </a:prstGeom>
          <a:solidFill>
            <a:schemeClr val="bg1"/>
          </a:solidFill>
          <a:ln>
            <a:noFill/>
          </a:ln>
          <a:effectLst/>
          <a:extLst>
            <a:ext uri="{91240B29-F687-4F45-9708-019B960494DF}">
              <a14:hiddenLine xmlns:a14="http://schemas.microsoft.com/office/drawing/2010/main" w="38100" algn="ctr">
                <a:solidFill>
                  <a:schemeClr val="hlink"/>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de-DE"/>
          </a:p>
        </p:txBody>
      </p:sp>
      <p:sp>
        <p:nvSpPr>
          <p:cNvPr id="7171" name="Rectangle 2"/>
          <p:cNvSpPr>
            <a:spLocks noGrp="1" noChangeArrowheads="1"/>
          </p:cNvSpPr>
          <p:nvPr>
            <p:ph type="title"/>
          </p:nvPr>
        </p:nvSpPr>
        <p:spPr>
          <a:xfrm>
            <a:off x="0" y="0"/>
            <a:ext cx="9144000" cy="1143000"/>
          </a:xfrm>
        </p:spPr>
        <p:txBody>
          <a:bodyPr/>
          <a:lstStyle/>
          <a:p>
            <a:r>
              <a:rPr lang="de-DE" sz="2800" smtClean="0">
                <a:solidFill>
                  <a:schemeClr val="hlink"/>
                </a:solidFill>
              </a:rPr>
              <a:t>W</a:t>
            </a:r>
            <a:r>
              <a:rPr lang="de-DE" sz="2800" smtClean="0"/>
              <a:t>elche der folgenden </a:t>
            </a:r>
            <a:r>
              <a:rPr lang="de-DE" sz="2800" smtClean="0">
                <a:solidFill>
                  <a:schemeClr val="hlink"/>
                </a:solidFill>
              </a:rPr>
              <a:t>N</a:t>
            </a:r>
            <a:r>
              <a:rPr lang="de-DE" sz="2800" smtClean="0"/>
              <a:t>achteile ergeben sich durch diesen </a:t>
            </a:r>
            <a:r>
              <a:rPr lang="de-DE" sz="2800" smtClean="0">
                <a:solidFill>
                  <a:schemeClr val="hlink"/>
                </a:solidFill>
              </a:rPr>
              <a:t>L</a:t>
            </a:r>
            <a:r>
              <a:rPr lang="de-DE" sz="2800" smtClean="0"/>
              <a:t>ösungsansatz?</a:t>
            </a:r>
          </a:p>
        </p:txBody>
      </p:sp>
      <p:sp>
        <p:nvSpPr>
          <p:cNvPr id="7172" name="Rectangle 3"/>
          <p:cNvSpPr>
            <a:spLocks noGrp="1" noChangeArrowheads="1"/>
          </p:cNvSpPr>
          <p:nvPr>
            <p:ph type="body" idx="1"/>
          </p:nvPr>
        </p:nvSpPr>
        <p:spPr>
          <a:xfrm>
            <a:off x="685800" y="1593850"/>
            <a:ext cx="7772400" cy="4716463"/>
          </a:xfrm>
        </p:spPr>
        <p:txBody>
          <a:bodyPr/>
          <a:lstStyle/>
          <a:p>
            <a:pPr marL="533400" indent="-533400">
              <a:buFont typeface="Wingdings" pitchFamily="2" charset="2"/>
              <a:buChar char="o"/>
            </a:pPr>
            <a:r>
              <a:rPr lang="de-DE" smtClean="0"/>
              <a:t>Code wird in abgeleiteten Klassen wiederholt.</a:t>
            </a:r>
          </a:p>
          <a:p>
            <a:pPr marL="533400" indent="-533400">
              <a:buFont typeface="Wingdings" pitchFamily="2" charset="2"/>
              <a:buChar char="o"/>
            </a:pPr>
            <a:r>
              <a:rPr lang="de-DE" smtClean="0"/>
              <a:t>Verhaltensänderungen während der Laufzeit sind schwierig.</a:t>
            </a:r>
          </a:p>
          <a:p>
            <a:pPr marL="533400" indent="-533400">
              <a:buFont typeface="Wingdings" pitchFamily="2" charset="2"/>
              <a:buChar char="o"/>
            </a:pPr>
            <a:r>
              <a:rPr lang="de-DE" smtClean="0"/>
              <a:t>Wir können Enten nicht tanzen lassen.</a:t>
            </a:r>
          </a:p>
          <a:p>
            <a:pPr marL="533400" indent="-533400">
              <a:buFont typeface="Wingdings" pitchFamily="2" charset="2"/>
              <a:buChar char="o"/>
            </a:pPr>
            <a:r>
              <a:rPr lang="de-DE" smtClean="0"/>
              <a:t>Es wird schwierig Wissen über das Verhalten aller Enten zu erlangen.</a:t>
            </a:r>
          </a:p>
          <a:p>
            <a:pPr marL="533400" indent="-533400">
              <a:buFont typeface="Wingdings" pitchFamily="2" charset="2"/>
              <a:buChar char="o"/>
            </a:pPr>
            <a:r>
              <a:rPr lang="de-DE" smtClean="0"/>
              <a:t>Enten können nicht beides - quaken und fliegen.</a:t>
            </a:r>
          </a:p>
          <a:p>
            <a:pPr marL="533400" indent="-533400">
              <a:buFont typeface="Wingdings" pitchFamily="2" charset="2"/>
              <a:buChar char="o"/>
            </a:pPr>
            <a:r>
              <a:rPr lang="de-DE" smtClean="0"/>
              <a:t>Änderungen können sich unbeabsichtigt auf andere Enten auswirken.</a:t>
            </a:r>
          </a:p>
        </p:txBody>
      </p:sp>
      <p:pic>
        <p:nvPicPr>
          <p:cNvPr id="7173" name="Picture 5" descr="j039102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525" y="763588"/>
            <a:ext cx="930275"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0" y="600075"/>
            <a:ext cx="9144000" cy="269875"/>
          </a:xfrm>
          <a:prstGeom prst="rect">
            <a:avLst/>
          </a:prstGeom>
          <a:solidFill>
            <a:schemeClr val="bg1"/>
          </a:solidFill>
          <a:ln>
            <a:noFill/>
          </a:ln>
          <a:effectLst/>
          <a:extLst>
            <a:ext uri="{91240B29-F687-4F45-9708-019B960494DF}">
              <a14:hiddenLine xmlns:a14="http://schemas.microsoft.com/office/drawing/2010/main" w="38100" algn="ctr">
                <a:solidFill>
                  <a:schemeClr val="hlink"/>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de-DE"/>
          </a:p>
        </p:txBody>
      </p:sp>
      <p:sp>
        <p:nvSpPr>
          <p:cNvPr id="8195" name="Rectangle 3"/>
          <p:cNvSpPr>
            <a:spLocks noGrp="1" noChangeArrowheads="1"/>
          </p:cNvSpPr>
          <p:nvPr>
            <p:ph type="title"/>
          </p:nvPr>
        </p:nvSpPr>
        <p:spPr>
          <a:xfrm>
            <a:off x="0" y="0"/>
            <a:ext cx="9144000" cy="1143000"/>
          </a:xfrm>
        </p:spPr>
        <p:txBody>
          <a:bodyPr/>
          <a:lstStyle/>
          <a:p>
            <a:r>
              <a:rPr lang="de-DE" sz="2800" smtClean="0">
                <a:solidFill>
                  <a:schemeClr val="hlink"/>
                </a:solidFill>
              </a:rPr>
              <a:t>W</a:t>
            </a:r>
            <a:r>
              <a:rPr lang="de-DE" sz="2800" smtClean="0"/>
              <a:t>elche der folgenden </a:t>
            </a:r>
            <a:r>
              <a:rPr lang="de-DE" sz="2800" smtClean="0">
                <a:solidFill>
                  <a:schemeClr val="hlink"/>
                </a:solidFill>
              </a:rPr>
              <a:t>N</a:t>
            </a:r>
            <a:r>
              <a:rPr lang="de-DE" sz="2800" smtClean="0"/>
              <a:t>achteile ergeben sich durch diesen </a:t>
            </a:r>
            <a:r>
              <a:rPr lang="de-DE" sz="2800" smtClean="0">
                <a:solidFill>
                  <a:schemeClr val="hlink"/>
                </a:solidFill>
              </a:rPr>
              <a:t>L</a:t>
            </a:r>
            <a:r>
              <a:rPr lang="de-DE" sz="2800" smtClean="0"/>
              <a:t>ösungsansatz?</a:t>
            </a:r>
          </a:p>
        </p:txBody>
      </p:sp>
      <p:sp>
        <p:nvSpPr>
          <p:cNvPr id="8196" name="Rectangle 4"/>
          <p:cNvSpPr>
            <a:spLocks noGrp="1" noChangeArrowheads="1"/>
          </p:cNvSpPr>
          <p:nvPr>
            <p:ph type="body" idx="1"/>
          </p:nvPr>
        </p:nvSpPr>
        <p:spPr>
          <a:xfrm>
            <a:off x="685800" y="1593850"/>
            <a:ext cx="7772400" cy="4716463"/>
          </a:xfrm>
        </p:spPr>
        <p:txBody>
          <a:bodyPr/>
          <a:lstStyle/>
          <a:p>
            <a:pPr marL="533400" indent="-533400">
              <a:buFont typeface="Wingdings" pitchFamily="2" charset="2"/>
              <a:buChar char="o"/>
            </a:pPr>
            <a:r>
              <a:rPr lang="de-DE" dirty="0" smtClean="0"/>
              <a:t>Code wird in abgeleiteten Klassen wiederholt.</a:t>
            </a:r>
          </a:p>
          <a:p>
            <a:pPr marL="533400" indent="-533400">
              <a:buFont typeface="Wingdings" pitchFamily="2" charset="2"/>
              <a:buChar char="o"/>
            </a:pPr>
            <a:r>
              <a:rPr lang="de-DE" dirty="0" smtClean="0"/>
              <a:t>Verhaltensänderungen während der Laufzeit sind schwierig.</a:t>
            </a:r>
          </a:p>
          <a:p>
            <a:pPr marL="533400" indent="-533400">
              <a:buFont typeface="Wingdings" pitchFamily="2" charset="2"/>
              <a:buChar char="o"/>
            </a:pPr>
            <a:r>
              <a:rPr lang="de-DE" dirty="0" smtClean="0"/>
              <a:t>Wir können Enten nicht tanzen lassen.</a:t>
            </a:r>
          </a:p>
          <a:p>
            <a:pPr marL="533400" indent="-533400">
              <a:buFont typeface="Wingdings" pitchFamily="2" charset="2"/>
              <a:buChar char="o"/>
            </a:pPr>
            <a:r>
              <a:rPr lang="de-DE" dirty="0" smtClean="0"/>
              <a:t>Es wird schwierig Wissen über das Verhalten aller Enten zu erlangen.</a:t>
            </a:r>
          </a:p>
          <a:p>
            <a:pPr marL="533400" indent="-533400">
              <a:buFont typeface="Wingdings" pitchFamily="2" charset="2"/>
              <a:buChar char="o"/>
            </a:pPr>
            <a:r>
              <a:rPr lang="de-DE" dirty="0" smtClean="0"/>
              <a:t>Enten können nicht beides - quaken und fliegen.</a:t>
            </a:r>
          </a:p>
          <a:p>
            <a:pPr marL="533400" indent="-533400">
              <a:buFont typeface="Wingdings" pitchFamily="2" charset="2"/>
              <a:buChar char="o"/>
            </a:pPr>
            <a:r>
              <a:rPr lang="de-DE" dirty="0" smtClean="0"/>
              <a:t>Änderungen können sich unbeabsichtigt auf andere Enten auswirken.</a:t>
            </a:r>
          </a:p>
        </p:txBody>
      </p:sp>
      <p:pic>
        <p:nvPicPr>
          <p:cNvPr id="8197" name="Picture 5" descr="j039102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525" y="763588"/>
            <a:ext cx="930275"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6022" name="Group 6"/>
          <p:cNvGrpSpPr>
            <a:grpSpLocks/>
          </p:cNvGrpSpPr>
          <p:nvPr/>
        </p:nvGrpSpPr>
        <p:grpSpPr bwMode="auto">
          <a:xfrm>
            <a:off x="777875" y="1687513"/>
            <a:ext cx="273050" cy="273050"/>
            <a:chOff x="970" y="3994"/>
            <a:chExt cx="172" cy="172"/>
          </a:xfrm>
        </p:grpSpPr>
        <p:sp>
          <p:nvSpPr>
            <p:cNvPr id="8208" name="Line 7"/>
            <p:cNvSpPr>
              <a:spLocks noChangeShapeType="1"/>
            </p:cNvSpPr>
            <p:nvPr/>
          </p:nvSpPr>
          <p:spPr bwMode="auto">
            <a:xfrm>
              <a:off x="970" y="3994"/>
              <a:ext cx="172" cy="172"/>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8209" name="Line 8"/>
            <p:cNvSpPr>
              <a:spLocks noChangeShapeType="1"/>
            </p:cNvSpPr>
            <p:nvPr/>
          </p:nvSpPr>
          <p:spPr bwMode="auto">
            <a:xfrm flipH="1">
              <a:off x="970" y="3994"/>
              <a:ext cx="172" cy="172"/>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grpSp>
      <p:grpSp>
        <p:nvGrpSpPr>
          <p:cNvPr id="86025" name="Group 9"/>
          <p:cNvGrpSpPr>
            <a:grpSpLocks/>
          </p:cNvGrpSpPr>
          <p:nvPr/>
        </p:nvGrpSpPr>
        <p:grpSpPr bwMode="auto">
          <a:xfrm>
            <a:off x="777875" y="2128838"/>
            <a:ext cx="273050" cy="273050"/>
            <a:chOff x="970" y="3994"/>
            <a:chExt cx="172" cy="172"/>
          </a:xfrm>
        </p:grpSpPr>
        <p:sp>
          <p:nvSpPr>
            <p:cNvPr id="8206" name="Line 10"/>
            <p:cNvSpPr>
              <a:spLocks noChangeShapeType="1"/>
            </p:cNvSpPr>
            <p:nvPr/>
          </p:nvSpPr>
          <p:spPr bwMode="auto">
            <a:xfrm>
              <a:off x="970" y="3994"/>
              <a:ext cx="172" cy="172"/>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8207" name="Line 11"/>
            <p:cNvSpPr>
              <a:spLocks noChangeShapeType="1"/>
            </p:cNvSpPr>
            <p:nvPr/>
          </p:nvSpPr>
          <p:spPr bwMode="auto">
            <a:xfrm flipH="1">
              <a:off x="970" y="3994"/>
              <a:ext cx="172" cy="172"/>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grpSp>
      <p:grpSp>
        <p:nvGrpSpPr>
          <p:cNvPr id="86028" name="Group 12"/>
          <p:cNvGrpSpPr>
            <a:grpSpLocks/>
          </p:cNvGrpSpPr>
          <p:nvPr/>
        </p:nvGrpSpPr>
        <p:grpSpPr bwMode="auto">
          <a:xfrm>
            <a:off x="762000" y="3378200"/>
            <a:ext cx="273050" cy="273050"/>
            <a:chOff x="970" y="3994"/>
            <a:chExt cx="172" cy="172"/>
          </a:xfrm>
        </p:grpSpPr>
        <p:sp>
          <p:nvSpPr>
            <p:cNvPr id="8204" name="Line 13"/>
            <p:cNvSpPr>
              <a:spLocks noChangeShapeType="1"/>
            </p:cNvSpPr>
            <p:nvPr/>
          </p:nvSpPr>
          <p:spPr bwMode="auto">
            <a:xfrm>
              <a:off x="970" y="3994"/>
              <a:ext cx="172" cy="172"/>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8205" name="Line 14"/>
            <p:cNvSpPr>
              <a:spLocks noChangeShapeType="1"/>
            </p:cNvSpPr>
            <p:nvPr/>
          </p:nvSpPr>
          <p:spPr bwMode="auto">
            <a:xfrm flipH="1">
              <a:off x="970" y="3994"/>
              <a:ext cx="172" cy="172"/>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grpSp>
      <p:grpSp>
        <p:nvGrpSpPr>
          <p:cNvPr id="86031" name="Group 15"/>
          <p:cNvGrpSpPr>
            <a:grpSpLocks/>
          </p:cNvGrpSpPr>
          <p:nvPr/>
        </p:nvGrpSpPr>
        <p:grpSpPr bwMode="auto">
          <a:xfrm>
            <a:off x="762000" y="4611688"/>
            <a:ext cx="273050" cy="273050"/>
            <a:chOff x="970" y="3994"/>
            <a:chExt cx="172" cy="172"/>
          </a:xfrm>
        </p:grpSpPr>
        <p:sp>
          <p:nvSpPr>
            <p:cNvPr id="8202" name="Line 16"/>
            <p:cNvSpPr>
              <a:spLocks noChangeShapeType="1"/>
            </p:cNvSpPr>
            <p:nvPr/>
          </p:nvSpPr>
          <p:spPr bwMode="auto">
            <a:xfrm>
              <a:off x="970" y="3994"/>
              <a:ext cx="172" cy="172"/>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8203" name="Line 17"/>
            <p:cNvSpPr>
              <a:spLocks noChangeShapeType="1"/>
            </p:cNvSpPr>
            <p:nvPr/>
          </p:nvSpPr>
          <p:spPr bwMode="auto">
            <a:xfrm flipH="1">
              <a:off x="970" y="3994"/>
              <a:ext cx="172" cy="172"/>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grpSp>
      <p:grpSp>
        <p:nvGrpSpPr>
          <p:cNvPr id="18" name="Group 9"/>
          <p:cNvGrpSpPr>
            <a:grpSpLocks/>
          </p:cNvGrpSpPr>
          <p:nvPr/>
        </p:nvGrpSpPr>
        <p:grpSpPr bwMode="auto">
          <a:xfrm>
            <a:off x="777875" y="2128838"/>
            <a:ext cx="273050" cy="273050"/>
            <a:chOff x="970" y="3994"/>
            <a:chExt cx="172" cy="172"/>
          </a:xfrm>
        </p:grpSpPr>
        <p:sp>
          <p:nvSpPr>
            <p:cNvPr id="19" name="Line 10"/>
            <p:cNvSpPr>
              <a:spLocks noChangeShapeType="1"/>
            </p:cNvSpPr>
            <p:nvPr/>
          </p:nvSpPr>
          <p:spPr bwMode="auto">
            <a:xfrm>
              <a:off x="970" y="3994"/>
              <a:ext cx="172" cy="172"/>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20" name="Line 11"/>
            <p:cNvSpPr>
              <a:spLocks noChangeShapeType="1"/>
            </p:cNvSpPr>
            <p:nvPr/>
          </p:nvSpPr>
          <p:spPr bwMode="auto">
            <a:xfrm flipH="1">
              <a:off x="970" y="3994"/>
              <a:ext cx="172" cy="172"/>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grpSp>
      <p:grpSp>
        <p:nvGrpSpPr>
          <p:cNvPr id="21" name="Group 9"/>
          <p:cNvGrpSpPr>
            <a:grpSpLocks/>
          </p:cNvGrpSpPr>
          <p:nvPr/>
        </p:nvGrpSpPr>
        <p:grpSpPr bwMode="auto">
          <a:xfrm>
            <a:off x="762000" y="3378200"/>
            <a:ext cx="273050" cy="273050"/>
            <a:chOff x="970" y="3994"/>
            <a:chExt cx="172" cy="172"/>
          </a:xfrm>
        </p:grpSpPr>
        <p:sp>
          <p:nvSpPr>
            <p:cNvPr id="22" name="Line 10"/>
            <p:cNvSpPr>
              <a:spLocks noChangeShapeType="1"/>
            </p:cNvSpPr>
            <p:nvPr/>
          </p:nvSpPr>
          <p:spPr bwMode="auto">
            <a:xfrm>
              <a:off x="970" y="3994"/>
              <a:ext cx="172" cy="172"/>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23" name="Line 11"/>
            <p:cNvSpPr>
              <a:spLocks noChangeShapeType="1"/>
            </p:cNvSpPr>
            <p:nvPr/>
          </p:nvSpPr>
          <p:spPr bwMode="auto">
            <a:xfrm flipH="1">
              <a:off x="970" y="3994"/>
              <a:ext cx="172" cy="172"/>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32" fill="hold" nodeType="afterEffect">
                                  <p:stCondLst>
                                    <p:cond delay="0"/>
                                  </p:stCondLst>
                                  <p:childTnLst>
                                    <p:set>
                                      <p:cBhvr>
                                        <p:cTn id="6" dur="1" fill="hold">
                                          <p:stCondLst>
                                            <p:cond delay="0"/>
                                          </p:stCondLst>
                                        </p:cTn>
                                        <p:tgtEl>
                                          <p:spTgt spid="86022"/>
                                        </p:tgtEl>
                                        <p:attrNameLst>
                                          <p:attrName>style.visibility</p:attrName>
                                        </p:attrNameLst>
                                      </p:cBhvr>
                                      <p:to>
                                        <p:strVal val="visible"/>
                                      </p:to>
                                    </p:set>
                                    <p:anim calcmode="lin" valueType="num">
                                      <p:cBhvr>
                                        <p:cTn id="7" dur="1000" fill="hold"/>
                                        <p:tgtEl>
                                          <p:spTgt spid="86022"/>
                                        </p:tgtEl>
                                        <p:attrNameLst>
                                          <p:attrName>ppt_w</p:attrName>
                                        </p:attrNameLst>
                                      </p:cBhvr>
                                      <p:tavLst>
                                        <p:tav tm="0">
                                          <p:val>
                                            <p:strVal val="4*#ppt_w"/>
                                          </p:val>
                                        </p:tav>
                                        <p:tav tm="100000">
                                          <p:val>
                                            <p:strVal val="#ppt_w"/>
                                          </p:val>
                                        </p:tav>
                                      </p:tavLst>
                                    </p:anim>
                                    <p:anim calcmode="lin" valueType="num">
                                      <p:cBhvr>
                                        <p:cTn id="8" dur="1000" fill="hold"/>
                                        <p:tgtEl>
                                          <p:spTgt spid="86022"/>
                                        </p:tgtEl>
                                        <p:attrNameLst>
                                          <p:attrName>ppt_h</p:attrName>
                                        </p:attrNameLst>
                                      </p:cBhvr>
                                      <p:tavLst>
                                        <p:tav tm="0">
                                          <p:val>
                                            <p:strVal val="4*#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32" fill="hold" nodeType="clickEffect">
                                  <p:stCondLst>
                                    <p:cond delay="0"/>
                                  </p:stCondLst>
                                  <p:childTnLst>
                                    <p:set>
                                      <p:cBhvr>
                                        <p:cTn id="12" dur="1" fill="hold">
                                          <p:stCondLst>
                                            <p:cond delay="0"/>
                                          </p:stCondLst>
                                        </p:cTn>
                                        <p:tgtEl>
                                          <p:spTgt spid="86025"/>
                                        </p:tgtEl>
                                        <p:attrNameLst>
                                          <p:attrName>style.visibility</p:attrName>
                                        </p:attrNameLst>
                                      </p:cBhvr>
                                      <p:to>
                                        <p:strVal val="visible"/>
                                      </p:to>
                                    </p:set>
                                    <p:anim calcmode="lin" valueType="num">
                                      <p:cBhvr>
                                        <p:cTn id="13" dur="1000" fill="hold"/>
                                        <p:tgtEl>
                                          <p:spTgt spid="86025"/>
                                        </p:tgtEl>
                                        <p:attrNameLst>
                                          <p:attrName>ppt_w</p:attrName>
                                        </p:attrNameLst>
                                      </p:cBhvr>
                                      <p:tavLst>
                                        <p:tav tm="0">
                                          <p:val>
                                            <p:strVal val="4*#ppt_w"/>
                                          </p:val>
                                        </p:tav>
                                        <p:tav tm="100000">
                                          <p:val>
                                            <p:strVal val="#ppt_w"/>
                                          </p:val>
                                        </p:tav>
                                      </p:tavLst>
                                    </p:anim>
                                    <p:anim calcmode="lin" valueType="num">
                                      <p:cBhvr>
                                        <p:cTn id="14" dur="1000" fill="hold"/>
                                        <p:tgtEl>
                                          <p:spTgt spid="86025"/>
                                        </p:tgtEl>
                                        <p:attrNameLst>
                                          <p:attrName>ppt_h</p:attrName>
                                        </p:attrNameLst>
                                      </p:cBhvr>
                                      <p:tavLst>
                                        <p:tav tm="0">
                                          <p:val>
                                            <p:strVal val="4*#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3" presetClass="entr" presetSubtype="32" fill="hold" nodeType="clickEffect">
                                  <p:stCondLst>
                                    <p:cond delay="0"/>
                                  </p:stCondLst>
                                  <p:childTnLst>
                                    <p:set>
                                      <p:cBhvr>
                                        <p:cTn id="22" dur="1" fill="hold">
                                          <p:stCondLst>
                                            <p:cond delay="0"/>
                                          </p:stCondLst>
                                        </p:cTn>
                                        <p:tgtEl>
                                          <p:spTgt spid="86028"/>
                                        </p:tgtEl>
                                        <p:attrNameLst>
                                          <p:attrName>style.visibility</p:attrName>
                                        </p:attrNameLst>
                                      </p:cBhvr>
                                      <p:to>
                                        <p:strVal val="visible"/>
                                      </p:to>
                                    </p:set>
                                    <p:anim calcmode="lin" valueType="num">
                                      <p:cBhvr>
                                        <p:cTn id="23" dur="1000" fill="hold"/>
                                        <p:tgtEl>
                                          <p:spTgt spid="86028"/>
                                        </p:tgtEl>
                                        <p:attrNameLst>
                                          <p:attrName>ppt_w</p:attrName>
                                        </p:attrNameLst>
                                      </p:cBhvr>
                                      <p:tavLst>
                                        <p:tav tm="0">
                                          <p:val>
                                            <p:strVal val="4*#ppt_w"/>
                                          </p:val>
                                        </p:tav>
                                        <p:tav tm="100000">
                                          <p:val>
                                            <p:strVal val="#ppt_w"/>
                                          </p:val>
                                        </p:tav>
                                      </p:tavLst>
                                    </p:anim>
                                    <p:anim calcmode="lin" valueType="num">
                                      <p:cBhvr>
                                        <p:cTn id="24" dur="1000" fill="hold"/>
                                        <p:tgtEl>
                                          <p:spTgt spid="86028"/>
                                        </p:tgtEl>
                                        <p:attrNameLst>
                                          <p:attrName>ppt_h</p:attrName>
                                        </p:attrNameLst>
                                      </p:cBhvr>
                                      <p:tavLst>
                                        <p:tav tm="0">
                                          <p:val>
                                            <p:strVal val="4*#ppt_h"/>
                                          </p:val>
                                        </p:tav>
                                        <p:tav tm="100000">
                                          <p:val>
                                            <p:strVal val="#ppt_h"/>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3" presetClass="entr" presetSubtype="32" fill="hold" nodeType="clickEffect">
                                  <p:stCondLst>
                                    <p:cond delay="0"/>
                                  </p:stCondLst>
                                  <p:childTnLst>
                                    <p:set>
                                      <p:cBhvr>
                                        <p:cTn id="32" dur="1" fill="hold">
                                          <p:stCondLst>
                                            <p:cond delay="0"/>
                                          </p:stCondLst>
                                        </p:cTn>
                                        <p:tgtEl>
                                          <p:spTgt spid="86031"/>
                                        </p:tgtEl>
                                        <p:attrNameLst>
                                          <p:attrName>style.visibility</p:attrName>
                                        </p:attrNameLst>
                                      </p:cBhvr>
                                      <p:to>
                                        <p:strVal val="visible"/>
                                      </p:to>
                                    </p:set>
                                    <p:anim calcmode="lin" valueType="num">
                                      <p:cBhvr>
                                        <p:cTn id="33" dur="1000" fill="hold"/>
                                        <p:tgtEl>
                                          <p:spTgt spid="86031"/>
                                        </p:tgtEl>
                                        <p:attrNameLst>
                                          <p:attrName>ppt_w</p:attrName>
                                        </p:attrNameLst>
                                      </p:cBhvr>
                                      <p:tavLst>
                                        <p:tav tm="0">
                                          <p:val>
                                            <p:strVal val="4*#ppt_w"/>
                                          </p:val>
                                        </p:tav>
                                        <p:tav tm="100000">
                                          <p:val>
                                            <p:strVal val="#ppt_w"/>
                                          </p:val>
                                        </p:tav>
                                      </p:tavLst>
                                    </p:anim>
                                    <p:anim calcmode="lin" valueType="num">
                                      <p:cBhvr>
                                        <p:cTn id="34" dur="1000" fill="hold"/>
                                        <p:tgtEl>
                                          <p:spTgt spid="86031"/>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233" name="Group 129"/>
          <p:cNvGrpSpPr>
            <a:grpSpLocks/>
          </p:cNvGrpSpPr>
          <p:nvPr/>
        </p:nvGrpSpPr>
        <p:grpSpPr bwMode="auto">
          <a:xfrm>
            <a:off x="2908300" y="2060575"/>
            <a:ext cx="3213100" cy="1031875"/>
            <a:chOff x="1832" y="1298"/>
            <a:chExt cx="2024" cy="650"/>
          </a:xfrm>
        </p:grpSpPr>
        <p:sp>
          <p:nvSpPr>
            <p:cNvPr id="9309" name="AutoShape 101"/>
            <p:cNvSpPr>
              <a:spLocks noChangeArrowheads="1"/>
            </p:cNvSpPr>
            <p:nvPr/>
          </p:nvSpPr>
          <p:spPr bwMode="auto">
            <a:xfrm rot="3825355">
              <a:off x="2738" y="831"/>
              <a:ext cx="211" cy="2024"/>
            </a:xfrm>
            <a:prstGeom prst="upArrow">
              <a:avLst>
                <a:gd name="adj1" fmla="val 0"/>
                <a:gd name="adj2" fmla="val 81891"/>
              </a:avLst>
            </a:prstGeom>
            <a:solidFill>
              <a:schemeClr val="accent1"/>
            </a:solidFill>
            <a:ln w="2857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9310" name="AutoShape 121"/>
            <p:cNvSpPr>
              <a:spLocks noChangeArrowheads="1"/>
            </p:cNvSpPr>
            <p:nvPr/>
          </p:nvSpPr>
          <p:spPr bwMode="auto">
            <a:xfrm rot="3566642">
              <a:off x="3549" y="1328"/>
              <a:ext cx="254" cy="193"/>
            </a:xfrm>
            <a:prstGeom prst="triangle">
              <a:avLst>
                <a:gd name="adj" fmla="val 50000"/>
              </a:avLst>
            </a:prstGeom>
            <a:solidFill>
              <a:schemeClr val="bg1"/>
            </a:solidFill>
            <a:ln w="28575" algn="ctr">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de-DE"/>
            </a:p>
          </p:txBody>
        </p:sp>
      </p:grpSp>
      <p:grpSp>
        <p:nvGrpSpPr>
          <p:cNvPr id="47235" name="Group 131"/>
          <p:cNvGrpSpPr>
            <a:grpSpLocks/>
          </p:cNvGrpSpPr>
          <p:nvPr/>
        </p:nvGrpSpPr>
        <p:grpSpPr bwMode="auto">
          <a:xfrm>
            <a:off x="4732338" y="2132013"/>
            <a:ext cx="2074862" cy="911225"/>
            <a:chOff x="2981" y="1343"/>
            <a:chExt cx="1307" cy="574"/>
          </a:xfrm>
        </p:grpSpPr>
        <p:sp>
          <p:nvSpPr>
            <p:cNvPr id="9307" name="AutoShape 99"/>
            <p:cNvSpPr>
              <a:spLocks noChangeArrowheads="1"/>
            </p:cNvSpPr>
            <p:nvPr/>
          </p:nvSpPr>
          <p:spPr bwMode="auto">
            <a:xfrm rot="2792390">
              <a:off x="3550" y="1179"/>
              <a:ext cx="169" cy="1307"/>
            </a:xfrm>
            <a:prstGeom prst="upArrow">
              <a:avLst>
                <a:gd name="adj1" fmla="val 0"/>
                <a:gd name="adj2" fmla="val 107449"/>
              </a:avLst>
            </a:prstGeom>
            <a:solidFill>
              <a:schemeClr val="accent1"/>
            </a:solidFill>
            <a:ln w="2857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9308" name="AutoShape 125"/>
            <p:cNvSpPr>
              <a:spLocks noChangeArrowheads="1"/>
            </p:cNvSpPr>
            <p:nvPr/>
          </p:nvSpPr>
          <p:spPr bwMode="auto">
            <a:xfrm rot="2643568">
              <a:off x="3917" y="1343"/>
              <a:ext cx="254" cy="193"/>
            </a:xfrm>
            <a:prstGeom prst="triangle">
              <a:avLst>
                <a:gd name="adj" fmla="val 50000"/>
              </a:avLst>
            </a:prstGeom>
            <a:solidFill>
              <a:schemeClr val="bg1"/>
            </a:solidFill>
            <a:ln w="28575" algn="ctr">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de-DE"/>
            </a:p>
          </p:txBody>
        </p:sp>
      </p:grpSp>
      <p:grpSp>
        <p:nvGrpSpPr>
          <p:cNvPr id="47232" name="Group 128"/>
          <p:cNvGrpSpPr>
            <a:grpSpLocks/>
          </p:cNvGrpSpPr>
          <p:nvPr/>
        </p:nvGrpSpPr>
        <p:grpSpPr bwMode="auto">
          <a:xfrm>
            <a:off x="4303713" y="2182813"/>
            <a:ext cx="403225" cy="1458912"/>
            <a:chOff x="2711" y="1375"/>
            <a:chExt cx="254" cy="919"/>
          </a:xfrm>
        </p:grpSpPr>
        <p:sp>
          <p:nvSpPr>
            <p:cNvPr id="9305" name="AutoShape 100"/>
            <p:cNvSpPr>
              <a:spLocks noChangeArrowheads="1"/>
            </p:cNvSpPr>
            <p:nvPr/>
          </p:nvSpPr>
          <p:spPr bwMode="auto">
            <a:xfrm>
              <a:off x="2754" y="1381"/>
              <a:ext cx="184" cy="913"/>
            </a:xfrm>
            <a:prstGeom prst="upArrow">
              <a:avLst>
                <a:gd name="adj1" fmla="val 0"/>
                <a:gd name="adj2" fmla="val 84790"/>
              </a:avLst>
            </a:prstGeom>
            <a:solidFill>
              <a:schemeClr val="accent1"/>
            </a:solidFill>
            <a:ln w="2857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9306" name="AutoShape 122"/>
            <p:cNvSpPr>
              <a:spLocks noChangeArrowheads="1"/>
            </p:cNvSpPr>
            <p:nvPr/>
          </p:nvSpPr>
          <p:spPr bwMode="auto">
            <a:xfrm>
              <a:off x="2711" y="1375"/>
              <a:ext cx="254" cy="193"/>
            </a:xfrm>
            <a:prstGeom prst="triangle">
              <a:avLst>
                <a:gd name="adj" fmla="val 50000"/>
              </a:avLst>
            </a:prstGeom>
            <a:solidFill>
              <a:schemeClr val="bg1"/>
            </a:solidFill>
            <a:ln w="28575" algn="ctr">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de-DE"/>
            </a:p>
          </p:txBody>
        </p:sp>
      </p:grpSp>
      <p:grpSp>
        <p:nvGrpSpPr>
          <p:cNvPr id="47231" name="Group 127"/>
          <p:cNvGrpSpPr>
            <a:grpSpLocks/>
          </p:cNvGrpSpPr>
          <p:nvPr/>
        </p:nvGrpSpPr>
        <p:grpSpPr bwMode="auto">
          <a:xfrm>
            <a:off x="2490788" y="2157413"/>
            <a:ext cx="2074862" cy="879475"/>
            <a:chOff x="1569" y="1359"/>
            <a:chExt cx="1307" cy="554"/>
          </a:xfrm>
        </p:grpSpPr>
        <p:sp>
          <p:nvSpPr>
            <p:cNvPr id="9303" name="AutoShape 36"/>
            <p:cNvSpPr>
              <a:spLocks noChangeArrowheads="1"/>
            </p:cNvSpPr>
            <p:nvPr/>
          </p:nvSpPr>
          <p:spPr bwMode="auto">
            <a:xfrm rot="2792390">
              <a:off x="2138" y="1175"/>
              <a:ext cx="169" cy="1307"/>
            </a:xfrm>
            <a:prstGeom prst="upArrow">
              <a:avLst>
                <a:gd name="adj1" fmla="val 0"/>
                <a:gd name="adj2" fmla="val 107449"/>
              </a:avLst>
            </a:prstGeom>
            <a:solidFill>
              <a:schemeClr val="accent1"/>
            </a:solidFill>
            <a:ln w="2857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9304" name="AutoShape 123"/>
            <p:cNvSpPr>
              <a:spLocks noChangeArrowheads="1"/>
            </p:cNvSpPr>
            <p:nvPr/>
          </p:nvSpPr>
          <p:spPr bwMode="auto">
            <a:xfrm rot="2474486">
              <a:off x="2504" y="1359"/>
              <a:ext cx="254" cy="193"/>
            </a:xfrm>
            <a:prstGeom prst="triangle">
              <a:avLst>
                <a:gd name="adj" fmla="val 50000"/>
              </a:avLst>
            </a:prstGeom>
            <a:solidFill>
              <a:schemeClr val="bg1"/>
            </a:solidFill>
            <a:ln w="28575" algn="ctr">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de-DE"/>
            </a:p>
          </p:txBody>
        </p:sp>
      </p:grpSp>
      <p:grpSp>
        <p:nvGrpSpPr>
          <p:cNvPr id="47230" name="Group 126"/>
          <p:cNvGrpSpPr>
            <a:grpSpLocks/>
          </p:cNvGrpSpPr>
          <p:nvPr/>
        </p:nvGrpSpPr>
        <p:grpSpPr bwMode="auto">
          <a:xfrm>
            <a:off x="655638" y="2041525"/>
            <a:ext cx="3213100" cy="1022350"/>
            <a:chOff x="368" y="1160"/>
            <a:chExt cx="2024" cy="644"/>
          </a:xfrm>
        </p:grpSpPr>
        <p:sp>
          <p:nvSpPr>
            <p:cNvPr id="9301" name="AutoShape 102"/>
            <p:cNvSpPr>
              <a:spLocks noChangeArrowheads="1"/>
            </p:cNvSpPr>
            <p:nvPr/>
          </p:nvSpPr>
          <p:spPr bwMode="auto">
            <a:xfrm rot="3825355">
              <a:off x="1274" y="687"/>
              <a:ext cx="211" cy="2024"/>
            </a:xfrm>
            <a:prstGeom prst="upArrow">
              <a:avLst>
                <a:gd name="adj1" fmla="val 0"/>
                <a:gd name="adj2" fmla="val 81891"/>
              </a:avLst>
            </a:prstGeom>
            <a:solidFill>
              <a:schemeClr val="accent1"/>
            </a:solidFill>
            <a:ln w="2857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9302" name="AutoShape 124"/>
            <p:cNvSpPr>
              <a:spLocks noChangeArrowheads="1"/>
            </p:cNvSpPr>
            <p:nvPr/>
          </p:nvSpPr>
          <p:spPr bwMode="auto">
            <a:xfrm rot="3536090">
              <a:off x="2074" y="1190"/>
              <a:ext cx="254" cy="193"/>
            </a:xfrm>
            <a:prstGeom prst="triangle">
              <a:avLst>
                <a:gd name="adj" fmla="val 50000"/>
              </a:avLst>
            </a:prstGeom>
            <a:solidFill>
              <a:schemeClr val="bg1"/>
            </a:solidFill>
            <a:ln w="28575" algn="ctr">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de-DE"/>
            </a:p>
          </p:txBody>
        </p:sp>
      </p:grpSp>
      <p:graphicFrame>
        <p:nvGraphicFramePr>
          <p:cNvPr id="47237" name="Group 133"/>
          <p:cNvGraphicFramePr>
            <a:graphicFrameLocks noGrp="1"/>
          </p:cNvGraphicFramePr>
          <p:nvPr>
            <p:extLst>
              <p:ext uri="{D42A27DB-BD31-4B8C-83A1-F6EECF244321}">
                <p14:modId xmlns:p14="http://schemas.microsoft.com/office/powerpoint/2010/main" val="177819864"/>
              </p:ext>
            </p:extLst>
          </p:nvPr>
        </p:nvGraphicFramePr>
        <p:xfrm>
          <a:off x="1308100" y="893763"/>
          <a:ext cx="1590675" cy="1241552"/>
        </p:xfrm>
        <a:graphic>
          <a:graphicData uri="http://schemas.openxmlformats.org/drawingml/2006/table">
            <a:tbl>
              <a:tblPr/>
              <a:tblGrid>
                <a:gridCol w="1590675">
                  <a:extLst>
                    <a:ext uri="{9D8B030D-6E8A-4147-A177-3AD203B41FA5}">
                      <a16:colId xmlns:a16="http://schemas.microsoft.com/office/drawing/2014/main" val="20000"/>
                    </a:ext>
                  </a:extLst>
                </a:gridCol>
              </a:tblGrid>
              <a:tr h="365689">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de-DE" sz="1800" b="0" i="1" u="none" strike="noStrike" cap="none" normalizeH="0" baseline="0" dirty="0" smtClean="0">
                          <a:ln>
                            <a:noFill/>
                          </a:ln>
                          <a:solidFill>
                            <a:schemeClr val="tx1"/>
                          </a:solidFill>
                          <a:effectLst/>
                          <a:latin typeface="Times New Roman" panose="02020603050405020304" pitchFamily="18" charset="0"/>
                        </a:rPr>
                        <a:t>Ente</a:t>
                      </a:r>
                    </a:p>
                  </a:txBody>
                  <a:tcPr marT="45704" marB="4570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80912">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de-DE" sz="200" b="0" i="0" u="none" strike="noStrike" cap="none" normalizeH="0" baseline="0" smtClean="0">
                        <a:ln>
                          <a:noFill/>
                        </a:ln>
                        <a:solidFill>
                          <a:schemeClr val="tx1"/>
                        </a:solidFill>
                        <a:effectLst/>
                        <a:latin typeface="Arial" charset="0"/>
                      </a:endParaRPr>
                    </a:p>
                  </a:txBody>
                  <a:tcPr marT="45704" marB="4570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94825">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de-DE" sz="1800" b="0" i="0" u="none" strike="noStrike" cap="none" normalizeH="0" baseline="0" dirty="0" smtClean="0">
                          <a:ln>
                            <a:noFill/>
                          </a:ln>
                          <a:solidFill>
                            <a:schemeClr val="tx1"/>
                          </a:solidFill>
                          <a:effectLst/>
                          <a:latin typeface="Arial" charset="0"/>
                        </a:rPr>
                        <a:t>schwimmen()</a:t>
                      </a:r>
                    </a:p>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de-DE" sz="1800" b="0" i="1" u="none" strike="noStrike" cap="none" normalizeH="0" baseline="0" dirty="0" smtClean="0">
                          <a:ln>
                            <a:noFill/>
                          </a:ln>
                          <a:solidFill>
                            <a:schemeClr val="tx1"/>
                          </a:solidFill>
                          <a:effectLst/>
                          <a:latin typeface="Times New Roman" panose="02020603050405020304" pitchFamily="18" charset="0"/>
                        </a:rPr>
                        <a:t>anzeigen</a:t>
                      </a:r>
                      <a:r>
                        <a:rPr kumimoji="0" lang="de-DE" sz="1800" b="0" i="1" u="none" strike="noStrike" cap="none" normalizeH="0" baseline="0" dirty="0" smtClean="0">
                          <a:ln>
                            <a:noFill/>
                          </a:ln>
                          <a:solidFill>
                            <a:schemeClr val="tx1"/>
                          </a:solidFill>
                          <a:effectLst/>
                          <a:latin typeface="Arial" charset="0"/>
                        </a:rPr>
                        <a:t>()</a:t>
                      </a:r>
                    </a:p>
                  </a:txBody>
                  <a:tcPr marT="45704" marB="4570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9233" name="AutoShape 14"/>
          <p:cNvSpPr>
            <a:spLocks noChangeArrowheads="1"/>
          </p:cNvSpPr>
          <p:nvPr/>
        </p:nvSpPr>
        <p:spPr bwMode="auto">
          <a:xfrm rot="-2772172">
            <a:off x="3377407" y="1866106"/>
            <a:ext cx="347662" cy="1863725"/>
          </a:xfrm>
          <a:prstGeom prst="upArrow">
            <a:avLst>
              <a:gd name="adj1" fmla="val 0"/>
              <a:gd name="adj2" fmla="val 64403"/>
            </a:avLst>
          </a:prstGeom>
          <a:noFill/>
          <a:ln w="28575">
            <a:solidFill>
              <a:schemeClr val="tx1"/>
            </a:solidFill>
            <a:miter lim="800000"/>
            <a:headEnd/>
            <a:tailEnd/>
          </a:ln>
          <a:effectLst/>
          <a:extLst/>
        </p:spPr>
        <p:txBody>
          <a:bodyPr wrap="none" anchor="ctr"/>
          <a:lstStyle/>
          <a:p>
            <a:endParaRPr lang="de-DE"/>
          </a:p>
        </p:txBody>
      </p:sp>
      <p:sp>
        <p:nvSpPr>
          <p:cNvPr id="9234" name="Rectangle 15"/>
          <p:cNvSpPr>
            <a:spLocks noGrp="1" noChangeArrowheads="1"/>
          </p:cNvSpPr>
          <p:nvPr>
            <p:ph type="title"/>
          </p:nvPr>
        </p:nvSpPr>
        <p:spPr>
          <a:xfrm>
            <a:off x="592138" y="0"/>
            <a:ext cx="7772400" cy="704850"/>
          </a:xfrm>
        </p:spPr>
        <p:txBody>
          <a:bodyPr/>
          <a:lstStyle/>
          <a:p>
            <a:r>
              <a:rPr lang="de-DE" smtClean="0">
                <a:solidFill>
                  <a:schemeClr val="hlink"/>
                </a:solidFill>
              </a:rPr>
              <a:t>D</a:t>
            </a:r>
            <a:r>
              <a:rPr lang="de-DE" smtClean="0"/>
              <a:t>uck</a:t>
            </a:r>
            <a:r>
              <a:rPr lang="de-DE" smtClean="0">
                <a:solidFill>
                  <a:schemeClr val="hlink"/>
                </a:solidFill>
              </a:rPr>
              <a:t>S</a:t>
            </a:r>
            <a:r>
              <a:rPr lang="de-DE" smtClean="0"/>
              <a:t>im </a:t>
            </a:r>
            <a:r>
              <a:rPr lang="de-DE" smtClean="0">
                <a:solidFill>
                  <a:schemeClr val="hlink"/>
                </a:solidFill>
              </a:rPr>
              <a:t>e</a:t>
            </a:r>
            <a:r>
              <a:rPr lang="de-DE" smtClean="0"/>
              <a:t>rweitert</a:t>
            </a:r>
          </a:p>
        </p:txBody>
      </p:sp>
      <p:graphicFrame>
        <p:nvGraphicFramePr>
          <p:cNvPr id="47217" name="Group 113"/>
          <p:cNvGraphicFramePr>
            <a:graphicFrameLocks noGrp="1"/>
          </p:cNvGraphicFramePr>
          <p:nvPr/>
        </p:nvGraphicFramePr>
        <p:xfrm>
          <a:off x="3735388" y="3449638"/>
          <a:ext cx="1590675" cy="1441450"/>
        </p:xfrm>
        <a:graphic>
          <a:graphicData uri="http://schemas.openxmlformats.org/drawingml/2006/table">
            <a:tbl>
              <a:tblPr/>
              <a:tblGrid>
                <a:gridCol w="1590675">
                  <a:extLst>
                    <a:ext uri="{9D8B030D-6E8A-4147-A177-3AD203B41FA5}">
                      <a16:colId xmlns:a16="http://schemas.microsoft.com/office/drawing/2014/main" val="20000"/>
                    </a:ext>
                  </a:extLst>
                </a:gridCol>
              </a:tblGrid>
              <a:tr h="339785">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de-DE" sz="1600" b="0" i="0" u="none" strike="noStrike" cap="none" normalizeH="0" baseline="0" smtClean="0">
                          <a:ln>
                            <a:noFill/>
                          </a:ln>
                          <a:solidFill>
                            <a:schemeClr val="tx1"/>
                          </a:solidFill>
                          <a:effectLst/>
                          <a:latin typeface="Arial" charset="0"/>
                        </a:rPr>
                        <a:t>Stockente</a:t>
                      </a:r>
                    </a:p>
                  </a:txBody>
                  <a:tcPr marT="45728" marB="4572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181007">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de-DE" sz="200" b="0" i="0" u="none" strike="noStrike" cap="none" normalizeH="0" baseline="0" smtClean="0">
                        <a:ln>
                          <a:noFill/>
                        </a:ln>
                        <a:solidFill>
                          <a:schemeClr val="tx1"/>
                        </a:solidFill>
                        <a:effectLst/>
                        <a:latin typeface="Arial" charset="0"/>
                      </a:endParaRPr>
                    </a:p>
                  </a:txBody>
                  <a:tcPr marT="45728" marB="4572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920658">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de-DE" sz="1600" b="0" i="0" u="none" strike="noStrike" cap="none" normalizeH="0" baseline="0" smtClean="0">
                          <a:ln>
                            <a:noFill/>
                          </a:ln>
                          <a:solidFill>
                            <a:schemeClr val="tx1"/>
                          </a:solidFill>
                          <a:effectLst/>
                          <a:latin typeface="Arial" charset="0"/>
                        </a:rPr>
                        <a:t>anzeigen()</a:t>
                      </a:r>
                    </a:p>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de-DE" sz="1600" b="0" i="0" u="none" strike="noStrike" cap="none" normalizeH="0" baseline="0" smtClean="0">
                          <a:ln>
                            <a:noFill/>
                          </a:ln>
                          <a:solidFill>
                            <a:schemeClr val="tx1"/>
                          </a:solidFill>
                          <a:effectLst/>
                          <a:latin typeface="Arial" charset="0"/>
                        </a:rPr>
                        <a:t>quaken()</a:t>
                      </a:r>
                    </a:p>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de-DE" sz="1600" b="0" i="0" u="none" strike="noStrike" cap="none" normalizeH="0" baseline="0" smtClean="0">
                          <a:ln>
                            <a:noFill/>
                          </a:ln>
                          <a:solidFill>
                            <a:schemeClr val="tx1"/>
                          </a:solidFill>
                          <a:effectLst/>
                          <a:latin typeface="Arial" charset="0"/>
                        </a:rPr>
                        <a:t>fliegen()</a:t>
                      </a:r>
                    </a:p>
                  </a:txBody>
                  <a:tcPr marT="45728" marB="4572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graphicFrame>
        <p:nvGraphicFramePr>
          <p:cNvPr id="47218" name="Group 114"/>
          <p:cNvGraphicFramePr>
            <a:graphicFrameLocks noGrp="1"/>
          </p:cNvGraphicFramePr>
          <p:nvPr/>
        </p:nvGraphicFramePr>
        <p:xfrm>
          <a:off x="2027238" y="3429000"/>
          <a:ext cx="1590675" cy="1441450"/>
        </p:xfrm>
        <a:graphic>
          <a:graphicData uri="http://schemas.openxmlformats.org/drawingml/2006/table">
            <a:tbl>
              <a:tblPr/>
              <a:tblGrid>
                <a:gridCol w="1590675">
                  <a:extLst>
                    <a:ext uri="{9D8B030D-6E8A-4147-A177-3AD203B41FA5}">
                      <a16:colId xmlns:a16="http://schemas.microsoft.com/office/drawing/2014/main" val="20000"/>
                    </a:ext>
                  </a:extLst>
                </a:gridCol>
              </a:tblGrid>
              <a:tr h="339785">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de-DE" sz="1600" b="0" i="0" u="none" strike="noStrike" cap="none" normalizeH="0" baseline="0" smtClean="0">
                          <a:ln>
                            <a:noFill/>
                          </a:ln>
                          <a:solidFill>
                            <a:schemeClr val="tx1"/>
                          </a:solidFill>
                          <a:effectLst/>
                          <a:latin typeface="Arial" charset="0"/>
                        </a:rPr>
                        <a:t>Moorente</a:t>
                      </a:r>
                    </a:p>
                  </a:txBody>
                  <a:tcPr marT="45728" marB="4572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181007">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de-DE" sz="200" b="0" i="0" u="none" strike="noStrike" cap="none" normalizeH="0" baseline="0" smtClean="0">
                        <a:ln>
                          <a:noFill/>
                        </a:ln>
                        <a:solidFill>
                          <a:schemeClr val="tx1"/>
                        </a:solidFill>
                        <a:effectLst/>
                        <a:latin typeface="Arial" charset="0"/>
                      </a:endParaRPr>
                    </a:p>
                  </a:txBody>
                  <a:tcPr marT="45728" marB="4572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920658">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de-DE" sz="1600" b="0" i="0" u="none" strike="noStrike" cap="none" normalizeH="0" baseline="0" smtClean="0">
                          <a:ln>
                            <a:noFill/>
                          </a:ln>
                          <a:solidFill>
                            <a:schemeClr val="tx1"/>
                          </a:solidFill>
                          <a:effectLst/>
                          <a:latin typeface="Arial" charset="0"/>
                        </a:rPr>
                        <a:t>anzeigen()</a:t>
                      </a:r>
                    </a:p>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de-DE" sz="1600" b="0" i="0" u="none" strike="noStrike" cap="none" normalizeH="0" baseline="0" smtClean="0">
                          <a:ln>
                            <a:noFill/>
                          </a:ln>
                          <a:solidFill>
                            <a:schemeClr val="tx1"/>
                          </a:solidFill>
                          <a:effectLst/>
                          <a:latin typeface="Arial" charset="0"/>
                        </a:rPr>
                        <a:t>quaken()</a:t>
                      </a:r>
                    </a:p>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de-DE" sz="1600" b="0" i="0" u="none" strike="noStrike" cap="none" normalizeH="0" baseline="0" smtClean="0">
                          <a:ln>
                            <a:noFill/>
                          </a:ln>
                          <a:solidFill>
                            <a:schemeClr val="tx1"/>
                          </a:solidFill>
                          <a:effectLst/>
                          <a:latin typeface="Arial" charset="0"/>
                        </a:rPr>
                        <a:t>fliegen()</a:t>
                      </a:r>
                    </a:p>
                  </a:txBody>
                  <a:tcPr marT="45728" marB="4572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sp>
        <p:nvSpPr>
          <p:cNvPr id="9255" name="AutoShape 37"/>
          <p:cNvSpPr>
            <a:spLocks noChangeArrowheads="1"/>
          </p:cNvSpPr>
          <p:nvPr/>
        </p:nvSpPr>
        <p:spPr bwMode="auto">
          <a:xfrm>
            <a:off x="2352675" y="2141538"/>
            <a:ext cx="292100" cy="1265237"/>
          </a:xfrm>
          <a:prstGeom prst="upArrow">
            <a:avLst>
              <a:gd name="adj1" fmla="val 0"/>
              <a:gd name="adj2" fmla="val 83703"/>
            </a:avLst>
          </a:prstGeom>
          <a:noFill/>
          <a:ln w="28575">
            <a:solidFill>
              <a:schemeClr val="tx1"/>
            </a:solidFill>
            <a:miter lim="800000"/>
            <a:headEnd/>
            <a:tailEnd/>
          </a:ln>
          <a:effectLst/>
          <a:extLst/>
        </p:spPr>
        <p:txBody>
          <a:bodyPr wrap="none" anchor="ctr"/>
          <a:lstStyle/>
          <a:p>
            <a:endParaRPr lang="de-DE"/>
          </a:p>
        </p:txBody>
      </p:sp>
      <p:pic>
        <p:nvPicPr>
          <p:cNvPr id="9256" name="Picture 38" descr="Joe"/>
          <p:cNvPicPr>
            <a:picLocks noChangeAspect="1" noChangeArrowheads="1"/>
          </p:cNvPicPr>
          <p:nvPr/>
        </p:nvPicPr>
        <p:blipFill>
          <a:blip r:embed="rId2">
            <a:extLst>
              <a:ext uri="{28A0092B-C50C-407E-A947-70E740481C1C}">
                <a14:useLocalDpi xmlns:a14="http://schemas.microsoft.com/office/drawing/2010/main" val="0"/>
              </a:ext>
            </a:extLst>
          </a:blip>
          <a:srcRect l="49046"/>
          <a:stretch>
            <a:fillRect/>
          </a:stretch>
        </p:blipFill>
        <p:spPr bwMode="auto">
          <a:xfrm>
            <a:off x="7405688" y="4264025"/>
            <a:ext cx="1738312" cy="259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7219" name="Group 115"/>
          <p:cNvGraphicFramePr>
            <a:graphicFrameLocks noGrp="1"/>
          </p:cNvGraphicFramePr>
          <p:nvPr/>
        </p:nvGraphicFramePr>
        <p:xfrm>
          <a:off x="187325" y="3375025"/>
          <a:ext cx="1590675" cy="1149350"/>
        </p:xfrm>
        <a:graphic>
          <a:graphicData uri="http://schemas.openxmlformats.org/drawingml/2006/table">
            <a:tbl>
              <a:tblPr/>
              <a:tblGrid>
                <a:gridCol w="1590675">
                  <a:extLst>
                    <a:ext uri="{9D8B030D-6E8A-4147-A177-3AD203B41FA5}">
                      <a16:colId xmlns:a16="http://schemas.microsoft.com/office/drawing/2014/main" val="20000"/>
                    </a:ext>
                  </a:extLst>
                </a:gridCol>
              </a:tblGrid>
              <a:tr h="339950">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de-DE" sz="1600" b="0" i="0" u="none" strike="noStrike" cap="none" normalizeH="0" baseline="0" smtClean="0">
                          <a:ln>
                            <a:noFill/>
                          </a:ln>
                          <a:solidFill>
                            <a:schemeClr val="tx1"/>
                          </a:solidFill>
                          <a:effectLst/>
                          <a:latin typeface="Arial" charset="0"/>
                        </a:rPr>
                        <a:t>Gummiente</a:t>
                      </a:r>
                    </a:p>
                  </a:txBody>
                  <a:tcPr marT="45750" marB="4575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181095">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de-DE" sz="200" b="0" i="0" u="none" strike="noStrike" cap="none" normalizeH="0" baseline="0" smtClean="0">
                        <a:ln>
                          <a:noFill/>
                        </a:ln>
                        <a:solidFill>
                          <a:schemeClr val="tx1"/>
                        </a:solidFill>
                        <a:effectLst/>
                        <a:latin typeface="Arial" charset="0"/>
                      </a:endParaRPr>
                    </a:p>
                  </a:txBody>
                  <a:tcPr marT="45750" marB="4575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628305">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de-DE" sz="1600" b="0" i="0" u="none" strike="noStrike" cap="none" normalizeH="0" baseline="0" smtClean="0">
                          <a:ln>
                            <a:noFill/>
                          </a:ln>
                          <a:solidFill>
                            <a:schemeClr val="tx1"/>
                          </a:solidFill>
                          <a:effectLst/>
                          <a:latin typeface="Arial" charset="0"/>
                        </a:rPr>
                        <a:t>anzeigen()</a:t>
                      </a:r>
                    </a:p>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de-DE" sz="1600" b="0" i="0" u="none" strike="noStrike" cap="none" normalizeH="0" baseline="0" smtClean="0">
                          <a:ln>
                            <a:noFill/>
                          </a:ln>
                          <a:solidFill>
                            <a:schemeClr val="tx1"/>
                          </a:solidFill>
                          <a:effectLst/>
                          <a:latin typeface="Arial" charset="0"/>
                        </a:rPr>
                        <a:t>quaken()</a:t>
                      </a:r>
                    </a:p>
                  </a:txBody>
                  <a:tcPr marT="45750" marB="4575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graphicFrame>
        <p:nvGraphicFramePr>
          <p:cNvPr id="47220" name="Group 116"/>
          <p:cNvGraphicFramePr>
            <a:graphicFrameLocks noGrp="1"/>
          </p:cNvGraphicFramePr>
          <p:nvPr/>
        </p:nvGraphicFramePr>
        <p:xfrm>
          <a:off x="1071563" y="5172075"/>
          <a:ext cx="1712912" cy="1041400"/>
        </p:xfrm>
        <a:graphic>
          <a:graphicData uri="http://schemas.openxmlformats.org/drawingml/2006/table">
            <a:tbl>
              <a:tblPr/>
              <a:tblGrid>
                <a:gridCol w="1712912">
                  <a:extLst>
                    <a:ext uri="{9D8B030D-6E8A-4147-A177-3AD203B41FA5}">
                      <a16:colId xmlns:a16="http://schemas.microsoft.com/office/drawing/2014/main" val="20000"/>
                    </a:ext>
                  </a:extLst>
                </a:gridCol>
              </a:tblGrid>
              <a:tr h="339725">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de-DE" sz="1600" b="0" i="0" u="none" strike="noStrike" cap="none" normalizeH="0" baseline="0" smtClean="0">
                          <a:ln>
                            <a:noFill/>
                          </a:ln>
                          <a:solidFill>
                            <a:schemeClr val="tx1"/>
                          </a:solidFill>
                          <a:effectLst/>
                          <a:latin typeface="Arial" charset="0"/>
                        </a:rPr>
                        <a:t>Entenattrappe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180975">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de-DE" sz="2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520700">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de-DE" sz="1600" b="0" i="0" u="none" strike="noStrike" cap="none" normalizeH="0" baseline="0" smtClean="0">
                          <a:ln>
                            <a:noFill/>
                          </a:ln>
                          <a:solidFill>
                            <a:schemeClr val="tx1"/>
                          </a:solidFill>
                          <a:effectLst/>
                          <a:latin typeface="Arial" charset="0"/>
                        </a:rPr>
                        <a:t>anzeigen()</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sp>
        <p:nvSpPr>
          <p:cNvPr id="47177" name="AutoShape 73"/>
          <p:cNvSpPr>
            <a:spLocks noChangeArrowheads="1"/>
          </p:cNvSpPr>
          <p:nvPr/>
        </p:nvSpPr>
        <p:spPr bwMode="auto">
          <a:xfrm>
            <a:off x="6665913" y="2506663"/>
            <a:ext cx="2478087" cy="1157287"/>
          </a:xfrm>
          <a:prstGeom prst="cloudCallout">
            <a:avLst>
              <a:gd name="adj1" fmla="val 5157"/>
              <a:gd name="adj2" fmla="val 102537"/>
            </a:avLst>
          </a:prstGeom>
          <a:noFill/>
          <a:ln w="9525">
            <a:solidFill>
              <a:schemeClr val="tx1"/>
            </a:solidFill>
            <a:round/>
            <a:headEnd/>
            <a:tailEnd/>
          </a:ln>
          <a:effectLst/>
          <a:extLst/>
        </p:spPr>
        <p:txBody>
          <a:bodyPr/>
          <a:lstStyle/>
          <a:p>
            <a:r>
              <a:rPr lang="de-DE" sz="1800" dirty="0">
                <a:solidFill>
                  <a:schemeClr val="tx2"/>
                </a:solidFill>
                <a:latin typeface="Times New Roman" panose="02020603050405020304" pitchFamily="18" charset="0"/>
              </a:rPr>
              <a:t>Wie wäre es mit einem Interface?</a:t>
            </a:r>
          </a:p>
        </p:txBody>
      </p:sp>
      <p:sp>
        <p:nvSpPr>
          <p:cNvPr id="9278" name="AutoShape 74"/>
          <p:cNvSpPr>
            <a:spLocks noChangeArrowheads="1"/>
          </p:cNvSpPr>
          <p:nvPr/>
        </p:nvSpPr>
        <p:spPr bwMode="auto">
          <a:xfrm>
            <a:off x="1760538" y="2119313"/>
            <a:ext cx="277812" cy="3043237"/>
          </a:xfrm>
          <a:prstGeom prst="upArrow">
            <a:avLst>
              <a:gd name="adj1" fmla="val 0"/>
              <a:gd name="adj2" fmla="val 89714"/>
            </a:avLst>
          </a:prstGeom>
          <a:noFill/>
          <a:ln w="28575">
            <a:solidFill>
              <a:schemeClr val="tx1"/>
            </a:solidFill>
            <a:miter lim="800000"/>
            <a:headEnd/>
            <a:tailEnd/>
          </a:ln>
          <a:effectLst/>
          <a:extLst/>
        </p:spPr>
        <p:txBody>
          <a:bodyPr wrap="none" anchor="ctr"/>
          <a:lstStyle/>
          <a:p>
            <a:endParaRPr lang="de-DE"/>
          </a:p>
        </p:txBody>
      </p:sp>
      <p:graphicFrame>
        <p:nvGraphicFramePr>
          <p:cNvPr id="47240" name="Group 136"/>
          <p:cNvGraphicFramePr>
            <a:graphicFrameLocks noGrp="1"/>
          </p:cNvGraphicFramePr>
          <p:nvPr/>
        </p:nvGraphicFramePr>
        <p:xfrm>
          <a:off x="5362575" y="957263"/>
          <a:ext cx="1654175" cy="1189104"/>
        </p:xfrm>
        <a:graphic>
          <a:graphicData uri="http://schemas.openxmlformats.org/drawingml/2006/table">
            <a:tbl>
              <a:tblPr/>
              <a:tblGrid>
                <a:gridCol w="1654175">
                  <a:extLst>
                    <a:ext uri="{9D8B030D-6E8A-4147-A177-3AD203B41FA5}">
                      <a16:colId xmlns:a16="http://schemas.microsoft.com/office/drawing/2014/main" val="20000"/>
                    </a:ext>
                  </a:extLst>
                </a:gridCol>
              </a:tblGrid>
              <a:tr h="639976">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de-DE" sz="1800" b="0" i="1" u="none" strike="noStrike" cap="none" normalizeH="0" baseline="0" dirty="0" smtClean="0">
                          <a:ln>
                            <a:noFill/>
                          </a:ln>
                          <a:solidFill>
                            <a:schemeClr val="tx1"/>
                          </a:solidFill>
                          <a:effectLst/>
                          <a:latin typeface="Times New Roman" panose="02020603050405020304" pitchFamily="18" charset="0"/>
                        </a:rPr>
                        <a:t>&lt;&lt;</a:t>
                      </a:r>
                      <a:r>
                        <a:rPr kumimoji="0" lang="de-DE" sz="1800" b="0" i="1" u="none" strike="noStrike" cap="none" normalizeH="0" baseline="0" dirty="0" err="1" smtClean="0">
                          <a:ln>
                            <a:noFill/>
                          </a:ln>
                          <a:solidFill>
                            <a:schemeClr val="tx1"/>
                          </a:solidFill>
                          <a:effectLst/>
                          <a:latin typeface="Times New Roman" panose="02020603050405020304" pitchFamily="18" charset="0"/>
                        </a:rPr>
                        <a:t>interface</a:t>
                      </a:r>
                      <a:r>
                        <a:rPr kumimoji="0" lang="de-DE" sz="1800" b="0" i="1" u="none" strike="noStrike" cap="none" normalizeH="0" baseline="0" dirty="0" smtClean="0">
                          <a:ln>
                            <a:noFill/>
                          </a:ln>
                          <a:solidFill>
                            <a:schemeClr val="tx1"/>
                          </a:solidFill>
                          <a:effectLst/>
                          <a:latin typeface="Times New Roman" panose="02020603050405020304" pitchFamily="18" charset="0"/>
                        </a:rPr>
                        <a:t>&gt;&gt; Flugfähig</a:t>
                      </a:r>
                    </a:p>
                  </a:txBody>
                  <a:tcPr marT="45702" marB="4570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41232">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de-DE" sz="200" b="0" i="0" u="none" strike="noStrike" cap="none" normalizeH="0" baseline="0" smtClean="0">
                        <a:ln>
                          <a:noFill/>
                        </a:ln>
                        <a:solidFill>
                          <a:schemeClr val="tx1"/>
                        </a:solidFill>
                        <a:effectLst/>
                        <a:latin typeface="Arial" charset="0"/>
                      </a:endParaRPr>
                    </a:p>
                  </a:txBody>
                  <a:tcPr marT="45702" marB="4570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7828">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de-DE" sz="1800" b="0" i="1" u="none" strike="noStrike" cap="none" normalizeH="0" baseline="0" dirty="0" smtClean="0">
                          <a:ln>
                            <a:noFill/>
                          </a:ln>
                          <a:solidFill>
                            <a:schemeClr val="tx1"/>
                          </a:solidFill>
                          <a:effectLst/>
                          <a:latin typeface="Times New Roman" panose="02020603050405020304" pitchFamily="18" charset="0"/>
                        </a:rPr>
                        <a:t>fliegen</a:t>
                      </a:r>
                      <a:r>
                        <a:rPr kumimoji="0" lang="de-DE" sz="1800" b="0" i="1" u="none" strike="noStrike" cap="none" normalizeH="0" baseline="0" dirty="0" smtClean="0">
                          <a:ln>
                            <a:noFill/>
                          </a:ln>
                          <a:solidFill>
                            <a:schemeClr val="tx1"/>
                          </a:solidFill>
                          <a:effectLst/>
                          <a:latin typeface="Arial" charset="0"/>
                        </a:rPr>
                        <a:t>()</a:t>
                      </a:r>
                    </a:p>
                  </a:txBody>
                  <a:tcPr marT="45702" marB="4570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47241" name="Group 137"/>
          <p:cNvGraphicFramePr>
            <a:graphicFrameLocks noGrp="1"/>
          </p:cNvGraphicFramePr>
          <p:nvPr/>
        </p:nvGraphicFramePr>
        <p:xfrm>
          <a:off x="3644900" y="942975"/>
          <a:ext cx="1654175" cy="1189106"/>
        </p:xfrm>
        <a:graphic>
          <a:graphicData uri="http://schemas.openxmlformats.org/drawingml/2006/table">
            <a:tbl>
              <a:tblPr/>
              <a:tblGrid>
                <a:gridCol w="1654175">
                  <a:extLst>
                    <a:ext uri="{9D8B030D-6E8A-4147-A177-3AD203B41FA5}">
                      <a16:colId xmlns:a16="http://schemas.microsoft.com/office/drawing/2014/main" val="20000"/>
                    </a:ext>
                  </a:extLst>
                </a:gridCol>
              </a:tblGrid>
              <a:tr h="639977">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de-DE" sz="1800" b="0" i="1" u="none" strike="noStrike" cap="none" normalizeH="0" baseline="0" dirty="0" smtClean="0">
                          <a:ln>
                            <a:noFill/>
                          </a:ln>
                          <a:solidFill>
                            <a:schemeClr val="tx1"/>
                          </a:solidFill>
                          <a:effectLst/>
                          <a:latin typeface="Times New Roman" panose="02020603050405020304" pitchFamily="18" charset="0"/>
                        </a:rPr>
                        <a:t>&lt;&lt;</a:t>
                      </a:r>
                      <a:r>
                        <a:rPr kumimoji="0" lang="de-DE" sz="1800" b="0" i="1" u="none" strike="noStrike" cap="none" normalizeH="0" baseline="0" dirty="0" err="1" smtClean="0">
                          <a:ln>
                            <a:noFill/>
                          </a:ln>
                          <a:solidFill>
                            <a:schemeClr val="tx1"/>
                          </a:solidFill>
                          <a:effectLst/>
                          <a:latin typeface="Times New Roman" panose="02020603050405020304" pitchFamily="18" charset="0"/>
                        </a:rPr>
                        <a:t>interface</a:t>
                      </a:r>
                      <a:r>
                        <a:rPr kumimoji="0" lang="de-DE" sz="1800" b="0" i="1" u="none" strike="noStrike" cap="none" normalizeH="0" baseline="0" dirty="0" smtClean="0">
                          <a:ln>
                            <a:noFill/>
                          </a:ln>
                          <a:solidFill>
                            <a:schemeClr val="tx1"/>
                          </a:solidFill>
                          <a:effectLst/>
                          <a:latin typeface="Times New Roman" panose="02020603050405020304" pitchFamily="18" charset="0"/>
                        </a:rPr>
                        <a:t>&gt;&gt; Quakfähig</a:t>
                      </a:r>
                    </a:p>
                  </a:txBody>
                  <a:tcPr marT="45702" marB="4570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41233">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de-DE" sz="200" b="0" i="0" u="none" strike="noStrike" cap="none" normalizeH="0" baseline="0" smtClean="0">
                        <a:ln>
                          <a:noFill/>
                        </a:ln>
                        <a:solidFill>
                          <a:schemeClr val="tx1"/>
                        </a:solidFill>
                        <a:effectLst/>
                        <a:latin typeface="Arial" charset="0"/>
                      </a:endParaRPr>
                    </a:p>
                  </a:txBody>
                  <a:tcPr marT="45702" marB="4570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7829">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de-DE" sz="1800" b="0" i="1" u="none" strike="noStrike" cap="none" normalizeH="0" baseline="0" dirty="0" smtClean="0">
                          <a:ln>
                            <a:noFill/>
                          </a:ln>
                          <a:solidFill>
                            <a:schemeClr val="tx1"/>
                          </a:solidFill>
                          <a:effectLst/>
                          <a:latin typeface="Times New Roman" panose="02020603050405020304" pitchFamily="18" charset="0"/>
                        </a:rPr>
                        <a:t>quaken(</a:t>
                      </a:r>
                      <a:r>
                        <a:rPr kumimoji="0" lang="de-DE" sz="1800" b="0" i="1" u="none" strike="noStrike" cap="none" normalizeH="0" baseline="0" dirty="0" smtClean="0">
                          <a:ln>
                            <a:noFill/>
                          </a:ln>
                          <a:solidFill>
                            <a:schemeClr val="tx1"/>
                          </a:solidFill>
                          <a:effectLst/>
                          <a:latin typeface="Arial" charset="0"/>
                        </a:rPr>
                        <a:t>)</a:t>
                      </a:r>
                    </a:p>
                  </a:txBody>
                  <a:tcPr marT="45702" marB="4570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9299" name="AutoShape 103"/>
          <p:cNvSpPr>
            <a:spLocks noChangeArrowheads="1"/>
          </p:cNvSpPr>
          <p:nvPr/>
        </p:nvSpPr>
        <p:spPr bwMode="auto">
          <a:xfrm>
            <a:off x="1374775" y="2116138"/>
            <a:ext cx="292100" cy="1265237"/>
          </a:xfrm>
          <a:prstGeom prst="upArrow">
            <a:avLst>
              <a:gd name="adj1" fmla="val 0"/>
              <a:gd name="adj2" fmla="val 83703"/>
            </a:avLst>
          </a:prstGeom>
          <a:noFill/>
          <a:ln w="28575">
            <a:solidFill>
              <a:schemeClr val="tx1"/>
            </a:solidFill>
            <a:miter lim="800000"/>
            <a:headEnd/>
            <a:tailEnd/>
          </a:ln>
          <a:effectLst/>
          <a:extLst/>
        </p:spPr>
        <p:txBody>
          <a:bodyPr wrap="none" anchor="ctr"/>
          <a:lstStyle/>
          <a:p>
            <a:endParaRPr lang="de-DE"/>
          </a:p>
        </p:txBody>
      </p:sp>
      <p:sp>
        <p:nvSpPr>
          <p:cNvPr id="47215" name="AutoShape 111"/>
          <p:cNvSpPr>
            <a:spLocks noChangeArrowheads="1"/>
          </p:cNvSpPr>
          <p:nvPr/>
        </p:nvSpPr>
        <p:spPr bwMode="auto">
          <a:xfrm>
            <a:off x="3435350" y="5030788"/>
            <a:ext cx="3362325" cy="1827212"/>
          </a:xfrm>
          <a:prstGeom prst="cloudCallout">
            <a:avLst>
              <a:gd name="adj1" fmla="val 70444"/>
              <a:gd name="adj2" fmla="val -29843"/>
            </a:avLst>
          </a:prstGeom>
          <a:noFill/>
          <a:ln w="9525">
            <a:solidFill>
              <a:schemeClr val="tx1"/>
            </a:solidFill>
            <a:round/>
            <a:headEnd/>
            <a:tailEnd/>
          </a:ln>
          <a:effectLst/>
          <a:extLst/>
        </p:spPr>
        <p:txBody>
          <a:bodyPr/>
          <a:lstStyle/>
          <a:p>
            <a:r>
              <a:rPr lang="de-DE" sz="1800" dirty="0">
                <a:solidFill>
                  <a:schemeClr val="tx2"/>
                </a:solidFill>
                <a:latin typeface="Times New Roman" panose="02020603050405020304" pitchFamily="18" charset="0"/>
              </a:rPr>
              <a:t>Und wenn wir schon dabei sind, dann erstellen wir auch gleich ein Interface Flugfähig.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47177"/>
                                        </p:tgtEl>
                                        <p:attrNameLst>
                                          <p:attrName>style.visibility</p:attrName>
                                        </p:attrNameLst>
                                      </p:cBhvr>
                                      <p:to>
                                        <p:strVal val="visible"/>
                                      </p:to>
                                    </p:set>
                                    <p:animEffect transition="in" filter="box(in)">
                                      <p:cBhvr>
                                        <p:cTn id="7" dur="500"/>
                                        <p:tgtEl>
                                          <p:spTgt spid="471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16" fill="hold" nodeType="clickEffect">
                                  <p:stCondLst>
                                    <p:cond delay="0"/>
                                  </p:stCondLst>
                                  <p:childTnLst>
                                    <p:set>
                                      <p:cBhvr>
                                        <p:cTn id="11" dur="1" fill="hold">
                                          <p:stCondLst>
                                            <p:cond delay="0"/>
                                          </p:stCondLst>
                                        </p:cTn>
                                        <p:tgtEl>
                                          <p:spTgt spid="47241"/>
                                        </p:tgtEl>
                                        <p:attrNameLst>
                                          <p:attrName>style.visibility</p:attrName>
                                        </p:attrNameLst>
                                      </p:cBhvr>
                                      <p:to>
                                        <p:strVal val="visible"/>
                                      </p:to>
                                    </p:set>
                                    <p:anim calcmode="lin" valueType="num">
                                      <p:cBhvr>
                                        <p:cTn id="12" dur="500" fill="hold"/>
                                        <p:tgtEl>
                                          <p:spTgt spid="47241"/>
                                        </p:tgtEl>
                                        <p:attrNameLst>
                                          <p:attrName>ppt_w</p:attrName>
                                        </p:attrNameLst>
                                      </p:cBhvr>
                                      <p:tavLst>
                                        <p:tav tm="0">
                                          <p:val>
                                            <p:fltVal val="0"/>
                                          </p:val>
                                        </p:tav>
                                        <p:tav tm="100000">
                                          <p:val>
                                            <p:strVal val="#ppt_w"/>
                                          </p:val>
                                        </p:tav>
                                      </p:tavLst>
                                    </p:anim>
                                    <p:anim calcmode="lin" valueType="num">
                                      <p:cBhvr>
                                        <p:cTn id="13" dur="500" fill="hold"/>
                                        <p:tgtEl>
                                          <p:spTgt spid="47241"/>
                                        </p:tgtEl>
                                        <p:attrNameLst>
                                          <p:attrName>ppt_h</p:attrName>
                                        </p:attrNameLst>
                                      </p:cBhvr>
                                      <p:tavLst>
                                        <p:tav tm="0">
                                          <p:val>
                                            <p:fltVal val="0"/>
                                          </p:val>
                                        </p:tav>
                                        <p:tav tm="100000">
                                          <p:val>
                                            <p:strVal val="#ppt_h"/>
                                          </p:val>
                                        </p:tav>
                                      </p:tavLst>
                                    </p:anim>
                                  </p:childTnLst>
                                </p:cTn>
                              </p:par>
                            </p:childTnLst>
                          </p:cTn>
                        </p:par>
                        <p:par>
                          <p:cTn id="14" fill="hold" nodeType="afterGroup">
                            <p:stCondLst>
                              <p:cond delay="500"/>
                            </p:stCondLst>
                            <p:childTnLst>
                              <p:par>
                                <p:cTn id="15" presetID="22" presetClass="entr" presetSubtype="4" fill="hold" nodeType="afterEffect">
                                  <p:stCondLst>
                                    <p:cond delay="0"/>
                                  </p:stCondLst>
                                  <p:childTnLst>
                                    <p:set>
                                      <p:cBhvr>
                                        <p:cTn id="16" dur="1" fill="hold">
                                          <p:stCondLst>
                                            <p:cond delay="0"/>
                                          </p:stCondLst>
                                        </p:cTn>
                                        <p:tgtEl>
                                          <p:spTgt spid="47230"/>
                                        </p:tgtEl>
                                        <p:attrNameLst>
                                          <p:attrName>style.visibility</p:attrName>
                                        </p:attrNameLst>
                                      </p:cBhvr>
                                      <p:to>
                                        <p:strVal val="visible"/>
                                      </p:to>
                                    </p:set>
                                    <p:animEffect transition="in" filter="wipe(down)">
                                      <p:cBhvr>
                                        <p:cTn id="17" dur="500"/>
                                        <p:tgtEl>
                                          <p:spTgt spid="47230"/>
                                        </p:tgtEl>
                                      </p:cBhvr>
                                    </p:animEffect>
                                  </p:childTnLst>
                                </p:cTn>
                              </p:par>
                            </p:childTnLst>
                          </p:cTn>
                        </p:par>
                        <p:par>
                          <p:cTn id="18" fill="hold" nodeType="afterGroup">
                            <p:stCondLst>
                              <p:cond delay="1000"/>
                            </p:stCondLst>
                            <p:childTnLst>
                              <p:par>
                                <p:cTn id="19" presetID="22" presetClass="entr" presetSubtype="4" fill="hold" nodeType="afterEffect">
                                  <p:stCondLst>
                                    <p:cond delay="0"/>
                                  </p:stCondLst>
                                  <p:childTnLst>
                                    <p:set>
                                      <p:cBhvr>
                                        <p:cTn id="20" dur="1" fill="hold">
                                          <p:stCondLst>
                                            <p:cond delay="0"/>
                                          </p:stCondLst>
                                        </p:cTn>
                                        <p:tgtEl>
                                          <p:spTgt spid="47231"/>
                                        </p:tgtEl>
                                        <p:attrNameLst>
                                          <p:attrName>style.visibility</p:attrName>
                                        </p:attrNameLst>
                                      </p:cBhvr>
                                      <p:to>
                                        <p:strVal val="visible"/>
                                      </p:to>
                                    </p:set>
                                    <p:animEffect transition="in" filter="wipe(down)">
                                      <p:cBhvr>
                                        <p:cTn id="21" dur="500"/>
                                        <p:tgtEl>
                                          <p:spTgt spid="47231"/>
                                        </p:tgtEl>
                                      </p:cBhvr>
                                    </p:animEffect>
                                  </p:childTnLst>
                                </p:cTn>
                              </p:par>
                            </p:childTnLst>
                          </p:cTn>
                        </p:par>
                        <p:par>
                          <p:cTn id="22" fill="hold" nodeType="afterGroup">
                            <p:stCondLst>
                              <p:cond delay="1500"/>
                            </p:stCondLst>
                            <p:childTnLst>
                              <p:par>
                                <p:cTn id="23" presetID="22" presetClass="entr" presetSubtype="4" fill="hold" nodeType="afterEffect">
                                  <p:stCondLst>
                                    <p:cond delay="0"/>
                                  </p:stCondLst>
                                  <p:childTnLst>
                                    <p:set>
                                      <p:cBhvr>
                                        <p:cTn id="24" dur="1" fill="hold">
                                          <p:stCondLst>
                                            <p:cond delay="0"/>
                                          </p:stCondLst>
                                        </p:cTn>
                                        <p:tgtEl>
                                          <p:spTgt spid="47232"/>
                                        </p:tgtEl>
                                        <p:attrNameLst>
                                          <p:attrName>style.visibility</p:attrName>
                                        </p:attrNameLst>
                                      </p:cBhvr>
                                      <p:to>
                                        <p:strVal val="visible"/>
                                      </p:to>
                                    </p:set>
                                    <p:animEffect transition="in" filter="wipe(down)">
                                      <p:cBhvr>
                                        <p:cTn id="25" dur="500"/>
                                        <p:tgtEl>
                                          <p:spTgt spid="4723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4" presetClass="entr" presetSubtype="16" fill="hold" grpId="0" nodeType="clickEffect">
                                  <p:stCondLst>
                                    <p:cond delay="0"/>
                                  </p:stCondLst>
                                  <p:childTnLst>
                                    <p:set>
                                      <p:cBhvr>
                                        <p:cTn id="29" dur="1" fill="hold">
                                          <p:stCondLst>
                                            <p:cond delay="0"/>
                                          </p:stCondLst>
                                        </p:cTn>
                                        <p:tgtEl>
                                          <p:spTgt spid="47215"/>
                                        </p:tgtEl>
                                        <p:attrNameLst>
                                          <p:attrName>style.visibility</p:attrName>
                                        </p:attrNameLst>
                                      </p:cBhvr>
                                      <p:to>
                                        <p:strVal val="visible"/>
                                      </p:to>
                                    </p:set>
                                    <p:animEffect transition="in" filter="box(in)">
                                      <p:cBhvr>
                                        <p:cTn id="30" dur="500"/>
                                        <p:tgtEl>
                                          <p:spTgt spid="47215"/>
                                        </p:tgtEl>
                                      </p:cBhvr>
                                    </p:animEffect>
                                  </p:childTnLst>
                                </p:cTn>
                              </p:par>
                            </p:childTnLst>
                          </p:cTn>
                        </p:par>
                        <p:par>
                          <p:cTn id="31" fill="hold" nodeType="afterGroup">
                            <p:stCondLst>
                              <p:cond delay="500"/>
                            </p:stCondLst>
                            <p:childTnLst>
                              <p:par>
                                <p:cTn id="32" presetID="23" presetClass="entr" presetSubtype="16" fill="hold" nodeType="afterEffect">
                                  <p:stCondLst>
                                    <p:cond delay="0"/>
                                  </p:stCondLst>
                                  <p:childTnLst>
                                    <p:set>
                                      <p:cBhvr>
                                        <p:cTn id="33" dur="1" fill="hold">
                                          <p:stCondLst>
                                            <p:cond delay="0"/>
                                          </p:stCondLst>
                                        </p:cTn>
                                        <p:tgtEl>
                                          <p:spTgt spid="47240"/>
                                        </p:tgtEl>
                                        <p:attrNameLst>
                                          <p:attrName>style.visibility</p:attrName>
                                        </p:attrNameLst>
                                      </p:cBhvr>
                                      <p:to>
                                        <p:strVal val="visible"/>
                                      </p:to>
                                    </p:set>
                                    <p:anim calcmode="lin" valueType="num">
                                      <p:cBhvr>
                                        <p:cTn id="34" dur="500" fill="hold"/>
                                        <p:tgtEl>
                                          <p:spTgt spid="47240"/>
                                        </p:tgtEl>
                                        <p:attrNameLst>
                                          <p:attrName>ppt_w</p:attrName>
                                        </p:attrNameLst>
                                      </p:cBhvr>
                                      <p:tavLst>
                                        <p:tav tm="0">
                                          <p:val>
                                            <p:fltVal val="0"/>
                                          </p:val>
                                        </p:tav>
                                        <p:tav tm="100000">
                                          <p:val>
                                            <p:strVal val="#ppt_w"/>
                                          </p:val>
                                        </p:tav>
                                      </p:tavLst>
                                    </p:anim>
                                    <p:anim calcmode="lin" valueType="num">
                                      <p:cBhvr>
                                        <p:cTn id="35" dur="500" fill="hold"/>
                                        <p:tgtEl>
                                          <p:spTgt spid="47240"/>
                                        </p:tgtEl>
                                        <p:attrNameLst>
                                          <p:attrName>ppt_h</p:attrName>
                                        </p:attrNameLst>
                                      </p:cBhvr>
                                      <p:tavLst>
                                        <p:tav tm="0">
                                          <p:val>
                                            <p:fltVal val="0"/>
                                          </p:val>
                                        </p:tav>
                                        <p:tav tm="100000">
                                          <p:val>
                                            <p:strVal val="#ppt_h"/>
                                          </p:val>
                                        </p:tav>
                                      </p:tavLst>
                                    </p:anim>
                                  </p:childTnLst>
                                </p:cTn>
                              </p:par>
                            </p:childTnLst>
                          </p:cTn>
                        </p:par>
                        <p:par>
                          <p:cTn id="36" fill="hold" nodeType="afterGroup">
                            <p:stCondLst>
                              <p:cond delay="1000"/>
                            </p:stCondLst>
                            <p:childTnLst>
                              <p:par>
                                <p:cTn id="37" presetID="22" presetClass="entr" presetSubtype="4" fill="hold" nodeType="afterEffect">
                                  <p:stCondLst>
                                    <p:cond delay="0"/>
                                  </p:stCondLst>
                                  <p:childTnLst>
                                    <p:set>
                                      <p:cBhvr>
                                        <p:cTn id="38" dur="1" fill="hold">
                                          <p:stCondLst>
                                            <p:cond delay="0"/>
                                          </p:stCondLst>
                                        </p:cTn>
                                        <p:tgtEl>
                                          <p:spTgt spid="47233"/>
                                        </p:tgtEl>
                                        <p:attrNameLst>
                                          <p:attrName>style.visibility</p:attrName>
                                        </p:attrNameLst>
                                      </p:cBhvr>
                                      <p:to>
                                        <p:strVal val="visible"/>
                                      </p:to>
                                    </p:set>
                                    <p:animEffect transition="in" filter="wipe(down)">
                                      <p:cBhvr>
                                        <p:cTn id="39" dur="500"/>
                                        <p:tgtEl>
                                          <p:spTgt spid="47233"/>
                                        </p:tgtEl>
                                      </p:cBhvr>
                                    </p:animEffect>
                                  </p:childTnLst>
                                </p:cTn>
                              </p:par>
                            </p:childTnLst>
                          </p:cTn>
                        </p:par>
                        <p:par>
                          <p:cTn id="40" fill="hold" nodeType="afterGroup">
                            <p:stCondLst>
                              <p:cond delay="1500"/>
                            </p:stCondLst>
                            <p:childTnLst>
                              <p:par>
                                <p:cTn id="41" presetID="22" presetClass="entr" presetSubtype="4" fill="hold" nodeType="afterEffect">
                                  <p:stCondLst>
                                    <p:cond delay="0"/>
                                  </p:stCondLst>
                                  <p:childTnLst>
                                    <p:set>
                                      <p:cBhvr>
                                        <p:cTn id="42" dur="1" fill="hold">
                                          <p:stCondLst>
                                            <p:cond delay="0"/>
                                          </p:stCondLst>
                                        </p:cTn>
                                        <p:tgtEl>
                                          <p:spTgt spid="47235"/>
                                        </p:tgtEl>
                                        <p:attrNameLst>
                                          <p:attrName>style.visibility</p:attrName>
                                        </p:attrNameLst>
                                      </p:cBhvr>
                                      <p:to>
                                        <p:strVal val="visible"/>
                                      </p:to>
                                    </p:set>
                                    <p:animEffect transition="in" filter="wipe(down)">
                                      <p:cBhvr>
                                        <p:cTn id="43" dur="500"/>
                                        <p:tgtEl>
                                          <p:spTgt spid="472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77" grpId="0" animBg="1" autoUpdateAnimBg="0"/>
      <p:bldP spid="47215"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0"/>
          <p:cNvSpPr>
            <a:spLocks noChangeArrowheads="1"/>
          </p:cNvSpPr>
          <p:nvPr/>
        </p:nvSpPr>
        <p:spPr bwMode="auto">
          <a:xfrm>
            <a:off x="0" y="600075"/>
            <a:ext cx="9144000" cy="269875"/>
          </a:xfrm>
          <a:prstGeom prst="rect">
            <a:avLst/>
          </a:prstGeom>
          <a:solidFill>
            <a:schemeClr val="bg1"/>
          </a:solidFill>
          <a:ln>
            <a:noFill/>
          </a:ln>
          <a:effectLst/>
          <a:extLst>
            <a:ext uri="{91240B29-F687-4F45-9708-019B960494DF}">
              <a14:hiddenLine xmlns:a14="http://schemas.microsoft.com/office/drawing/2010/main" w="38100" algn="ctr">
                <a:solidFill>
                  <a:schemeClr val="hlink"/>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de-DE"/>
          </a:p>
        </p:txBody>
      </p:sp>
      <p:sp>
        <p:nvSpPr>
          <p:cNvPr id="41987" name="Rectangle 3"/>
          <p:cNvSpPr>
            <a:spLocks noGrp="1" noChangeArrowheads="1"/>
          </p:cNvSpPr>
          <p:nvPr>
            <p:ph type="body" idx="1"/>
          </p:nvPr>
        </p:nvSpPr>
        <p:spPr>
          <a:xfrm>
            <a:off x="0" y="1730375"/>
            <a:ext cx="9144000" cy="695325"/>
          </a:xfrm>
        </p:spPr>
        <p:txBody>
          <a:bodyPr/>
          <a:lstStyle/>
          <a:p>
            <a:pPr marL="0" indent="0" algn="ctr">
              <a:lnSpc>
                <a:spcPct val="80000"/>
              </a:lnSpc>
            </a:pPr>
            <a:r>
              <a:rPr lang="de-DE" b="1" smtClean="0">
                <a:solidFill>
                  <a:schemeClr val="tx2"/>
                </a:solidFill>
              </a:rPr>
              <a:t>Was ist das Eine worauf man sich in der Anwendungsentwicklung verlassen kann?</a:t>
            </a:r>
          </a:p>
        </p:txBody>
      </p:sp>
      <p:sp>
        <p:nvSpPr>
          <p:cNvPr id="41992" name="Text Box 8"/>
          <p:cNvSpPr txBox="1">
            <a:spLocks noChangeArrowheads="1"/>
          </p:cNvSpPr>
          <p:nvPr/>
        </p:nvSpPr>
        <p:spPr bwMode="auto">
          <a:xfrm>
            <a:off x="2403475" y="2416175"/>
            <a:ext cx="44735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a:spcBef>
                <a:spcPct val="50000"/>
              </a:spcBef>
            </a:pPr>
            <a:r>
              <a:rPr lang="de-DE" sz="3600" b="1" dirty="0" smtClean="0">
                <a:solidFill>
                  <a:schemeClr val="hlink"/>
                </a:solidFill>
                <a:latin typeface="Castellar" pitchFamily="18" charset="0"/>
              </a:rPr>
              <a:t>CHANGE</a:t>
            </a:r>
            <a:endParaRPr lang="de-DE" sz="3600" b="1" dirty="0">
              <a:solidFill>
                <a:schemeClr val="hlink"/>
              </a:solidFill>
              <a:latin typeface="Castellar" pitchFamily="18" charset="0"/>
            </a:endParaRPr>
          </a:p>
        </p:txBody>
      </p:sp>
      <p:sp>
        <p:nvSpPr>
          <p:cNvPr id="41996" name="Text Box 12"/>
          <p:cNvSpPr txBox="1">
            <a:spLocks noChangeArrowheads="1"/>
          </p:cNvSpPr>
          <p:nvPr/>
        </p:nvSpPr>
        <p:spPr bwMode="auto">
          <a:xfrm>
            <a:off x="1139825" y="3902075"/>
            <a:ext cx="8004175"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algn="l">
              <a:spcBef>
                <a:spcPct val="50000"/>
              </a:spcBef>
              <a:buFontTx/>
              <a:buAutoNum type="arabicPeriod"/>
            </a:pPr>
            <a:r>
              <a:rPr lang="de-DE" sz="2000" b="1" i="1" dirty="0">
                <a:latin typeface="Times New Roman" panose="02020603050405020304" pitchFamily="18" charset="0"/>
              </a:rPr>
              <a:t>Der Kunde verlangt eine Änderung der Software.</a:t>
            </a:r>
          </a:p>
          <a:p>
            <a:pPr algn="l">
              <a:spcBef>
                <a:spcPct val="50000"/>
              </a:spcBef>
              <a:buFontTx/>
              <a:buAutoNum type="arabicPeriod"/>
            </a:pPr>
            <a:r>
              <a:rPr lang="de-DE" sz="2000" b="1" i="1" dirty="0">
                <a:latin typeface="Times New Roman" panose="02020603050405020304" pitchFamily="18" charset="0"/>
              </a:rPr>
              <a:t>Meine Firma entscheidet, ein neues Datenformat zu benutzen – </a:t>
            </a:r>
            <a:r>
              <a:rPr lang="de-DE" sz="2000" b="1" i="1" dirty="0" err="1">
                <a:latin typeface="Times New Roman" panose="02020603050405020304" pitchFamily="18" charset="0"/>
              </a:rPr>
              <a:t>Iiih</a:t>
            </a:r>
            <a:r>
              <a:rPr lang="de-DE" sz="2000" b="1" i="1" dirty="0">
                <a:latin typeface="Times New Roman" panose="02020603050405020304" pitchFamily="18" charset="0"/>
              </a:rPr>
              <a:t>!</a:t>
            </a:r>
          </a:p>
        </p:txBody>
      </p:sp>
      <p:grpSp>
        <p:nvGrpSpPr>
          <p:cNvPr id="42003" name="Group 19"/>
          <p:cNvGrpSpPr>
            <a:grpSpLocks/>
          </p:cNvGrpSpPr>
          <p:nvPr/>
        </p:nvGrpSpPr>
        <p:grpSpPr bwMode="auto">
          <a:xfrm>
            <a:off x="117475" y="3227388"/>
            <a:ext cx="9026525" cy="3100387"/>
            <a:chOff x="74" y="2046"/>
            <a:chExt cx="5686" cy="1953"/>
          </a:xfrm>
        </p:grpSpPr>
        <p:pic>
          <p:nvPicPr>
            <p:cNvPr id="10249" name="Picture 10" descr="j039102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 y="2046"/>
              <a:ext cx="586"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0" name="Text Box 11"/>
            <p:cNvSpPr txBox="1">
              <a:spLocks noChangeArrowheads="1"/>
            </p:cNvSpPr>
            <p:nvPr/>
          </p:nvSpPr>
          <p:spPr bwMode="auto">
            <a:xfrm>
              <a:off x="535" y="2104"/>
              <a:ext cx="522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a:spcBef>
                  <a:spcPct val="50000"/>
                </a:spcBef>
              </a:pPr>
              <a:r>
                <a:rPr lang="de-DE" sz="2000"/>
                <a:t>Schreibt auf, warum ihr Code in der Vergangenheit verändern musstet.</a:t>
              </a:r>
            </a:p>
          </p:txBody>
        </p:sp>
        <p:grpSp>
          <p:nvGrpSpPr>
            <p:cNvPr id="10251" name="Group 18"/>
            <p:cNvGrpSpPr>
              <a:grpSpLocks/>
            </p:cNvGrpSpPr>
            <p:nvPr/>
          </p:nvGrpSpPr>
          <p:grpSpPr bwMode="auto">
            <a:xfrm>
              <a:off x="735" y="2696"/>
              <a:ext cx="4775" cy="1303"/>
              <a:chOff x="735" y="2696"/>
              <a:chExt cx="4775" cy="1303"/>
            </a:xfrm>
          </p:grpSpPr>
          <p:sp>
            <p:nvSpPr>
              <p:cNvPr id="10252" name="Line 13"/>
              <p:cNvSpPr>
                <a:spLocks noChangeShapeType="1"/>
              </p:cNvSpPr>
              <p:nvPr/>
            </p:nvSpPr>
            <p:spPr bwMode="auto">
              <a:xfrm>
                <a:off x="735" y="3347"/>
                <a:ext cx="47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10253" name="Line 14"/>
              <p:cNvSpPr>
                <a:spLocks noChangeShapeType="1"/>
              </p:cNvSpPr>
              <p:nvPr/>
            </p:nvSpPr>
            <p:spPr bwMode="auto">
              <a:xfrm>
                <a:off x="735" y="3673"/>
                <a:ext cx="47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10254" name="Line 15"/>
              <p:cNvSpPr>
                <a:spLocks noChangeShapeType="1"/>
              </p:cNvSpPr>
              <p:nvPr/>
            </p:nvSpPr>
            <p:spPr bwMode="auto">
              <a:xfrm>
                <a:off x="735" y="3999"/>
                <a:ext cx="47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10255" name="Line 16"/>
              <p:cNvSpPr>
                <a:spLocks noChangeShapeType="1"/>
              </p:cNvSpPr>
              <p:nvPr/>
            </p:nvSpPr>
            <p:spPr bwMode="auto">
              <a:xfrm>
                <a:off x="735" y="3021"/>
                <a:ext cx="47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10256" name="Line 17"/>
              <p:cNvSpPr>
                <a:spLocks noChangeShapeType="1"/>
              </p:cNvSpPr>
              <p:nvPr/>
            </p:nvSpPr>
            <p:spPr bwMode="auto">
              <a:xfrm>
                <a:off x="735" y="2696"/>
                <a:ext cx="47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grpSp>
      </p:grpSp>
      <p:pic>
        <p:nvPicPr>
          <p:cNvPr id="10247" name="Picture 21" descr="frau computer"/>
          <p:cNvPicPr>
            <a:picLocks noChangeAspect="1" noChangeArrowheads="1"/>
          </p:cNvPicPr>
          <p:nvPr/>
        </p:nvPicPr>
        <p:blipFill>
          <a:blip r:embed="rId3">
            <a:extLst>
              <a:ext uri="{28A0092B-C50C-407E-A947-70E740481C1C}">
                <a14:useLocalDpi xmlns:a14="http://schemas.microsoft.com/office/drawing/2010/main" val="0"/>
              </a:ext>
            </a:extLst>
          </a:blip>
          <a:srcRect r="42917"/>
          <a:stretch>
            <a:fillRect/>
          </a:stretch>
        </p:blipFill>
        <p:spPr bwMode="auto">
          <a:xfrm>
            <a:off x="0" y="0"/>
            <a:ext cx="1304925" cy="180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06" name="AutoShape 22"/>
          <p:cNvSpPr>
            <a:spLocks noChangeArrowheads="1"/>
          </p:cNvSpPr>
          <p:nvPr/>
        </p:nvSpPr>
        <p:spPr bwMode="auto">
          <a:xfrm>
            <a:off x="1554163" y="290513"/>
            <a:ext cx="7239000" cy="801687"/>
          </a:xfrm>
          <a:prstGeom prst="wedgeEllipseCallout">
            <a:avLst>
              <a:gd name="adj1" fmla="val -57940"/>
              <a:gd name="adj2" fmla="val -25051"/>
            </a:avLst>
          </a:prstGeom>
          <a:noFill/>
          <a:ln w="2857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r>
              <a:rPr lang="de-DE" sz="1800" dirty="0">
                <a:solidFill>
                  <a:schemeClr val="tx2"/>
                </a:solidFill>
                <a:latin typeface="Times New Roman" panose="02020603050405020304" pitchFamily="18" charset="0"/>
              </a:rPr>
              <a:t>Das ist die dümmste Idee die du je hattest! Kannst Du </a:t>
            </a:r>
            <a:r>
              <a:rPr lang="de-DE" sz="1800" dirty="0">
                <a:solidFill>
                  <a:schemeClr val="hlink"/>
                </a:solidFill>
                <a:latin typeface="Times New Roman" panose="02020603050405020304" pitchFamily="18" charset="0"/>
              </a:rPr>
              <a:t>Code Duplizierung </a:t>
            </a:r>
            <a:r>
              <a:rPr lang="de-DE" sz="1800" dirty="0">
                <a:solidFill>
                  <a:schemeClr val="tx2"/>
                </a:solidFill>
                <a:latin typeface="Times New Roman" panose="02020603050405020304" pitchFamily="18" charset="0"/>
              </a:rPr>
              <a:t>überhaupt schreiben?</a:t>
            </a:r>
          </a:p>
          <a:p>
            <a:endParaRPr lang="de-DE" sz="18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with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animEffect transition="in" filter="wipe(up)">
                                      <p:cBhvr>
                                        <p:cTn id="7" dur="500"/>
                                        <p:tgtEl>
                                          <p:spTgt spid="41987">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2006"/>
                                        </p:tgtEl>
                                        <p:attrNameLst>
                                          <p:attrName>style.visibility</p:attrName>
                                        </p:attrNameLst>
                                      </p:cBhvr>
                                      <p:to>
                                        <p:strVal val="visible"/>
                                      </p:to>
                                    </p:set>
                                    <p:animEffect transition="in" filter="wipe(left)">
                                      <p:cBhvr>
                                        <p:cTn id="11" dur="500"/>
                                        <p:tgtEl>
                                          <p:spTgt spid="4200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1" nodeType="clickEffect">
                                  <p:stCondLst>
                                    <p:cond delay="0"/>
                                  </p:stCondLst>
                                  <p:childTnLst>
                                    <p:set>
                                      <p:cBhvr>
                                        <p:cTn id="15" dur="1" fill="hold">
                                          <p:stCondLst>
                                            <p:cond delay="0"/>
                                          </p:stCondLst>
                                        </p:cTn>
                                        <p:tgtEl>
                                          <p:spTgt spid="41987">
                                            <p:txEl>
                                              <p:pRg st="0" end="0"/>
                                            </p:txEl>
                                          </p:spTgt>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9" presetClass="entr" presetSubtype="10" fill="hold" grpId="0" nodeType="clickEffect">
                                  <p:stCondLst>
                                    <p:cond delay="0"/>
                                  </p:stCondLst>
                                  <p:childTnLst>
                                    <p:set>
                                      <p:cBhvr>
                                        <p:cTn id="19" dur="1" fill="hold">
                                          <p:stCondLst>
                                            <p:cond delay="0"/>
                                          </p:stCondLst>
                                        </p:cTn>
                                        <p:tgtEl>
                                          <p:spTgt spid="41992"/>
                                        </p:tgtEl>
                                        <p:attrNameLst>
                                          <p:attrName>style.visibility</p:attrName>
                                        </p:attrNameLst>
                                      </p:cBhvr>
                                      <p:to>
                                        <p:strVal val="visible"/>
                                      </p:to>
                                    </p:set>
                                    <p:anim calcmode="lin" valueType="num">
                                      <p:cBhvr>
                                        <p:cTn id="20" dur="5000" fill="hold"/>
                                        <p:tgtEl>
                                          <p:spTgt spid="41992"/>
                                        </p:tgtEl>
                                        <p:attrNameLst>
                                          <p:attrName>ppt_w</p:attrName>
                                        </p:attrNameLst>
                                      </p:cBhvr>
                                      <p:tavLst>
                                        <p:tav tm="0" fmla="#ppt_w*sin(2.5*pi*$)">
                                          <p:val>
                                            <p:fltVal val="0"/>
                                          </p:val>
                                        </p:tav>
                                        <p:tav tm="100000">
                                          <p:val>
                                            <p:fltVal val="1"/>
                                          </p:val>
                                        </p:tav>
                                      </p:tavLst>
                                    </p:anim>
                                    <p:anim calcmode="lin" valueType="num">
                                      <p:cBhvr>
                                        <p:cTn id="21" dur="5000" fill="hold"/>
                                        <p:tgtEl>
                                          <p:spTgt spid="41992"/>
                                        </p:tgtEl>
                                        <p:attrNameLst>
                                          <p:attrName>ppt_h</p:attrName>
                                        </p:attrNameLst>
                                      </p:cBhvr>
                                      <p:tavLst>
                                        <p:tav tm="0">
                                          <p:val>
                                            <p:strVal val="#ppt_h"/>
                                          </p:val>
                                        </p:tav>
                                        <p:tav tm="100000">
                                          <p:val>
                                            <p:strVal val="#ppt_h"/>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42003"/>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27" presetClass="entr" presetSubtype="0" fill="hold" grpId="0" nodeType="clickEffect">
                                  <p:stCondLst>
                                    <p:cond delay="0"/>
                                  </p:stCondLst>
                                  <p:iterate type="lt">
                                    <p:tmPct val="50000"/>
                                  </p:iterate>
                                  <p:childTnLst>
                                    <p:set>
                                      <p:cBhvr>
                                        <p:cTn id="29" dur="1" fill="hold">
                                          <p:stCondLst>
                                            <p:cond delay="0"/>
                                          </p:stCondLst>
                                        </p:cTn>
                                        <p:tgtEl>
                                          <p:spTgt spid="41996"/>
                                        </p:tgtEl>
                                        <p:attrNameLst>
                                          <p:attrName>style.visibility</p:attrName>
                                        </p:attrNameLst>
                                      </p:cBhvr>
                                      <p:to>
                                        <p:strVal val="visible"/>
                                      </p:to>
                                    </p:set>
                                    <p:anim calcmode="discrete" valueType="clr">
                                      <p:cBhvr override="childStyle">
                                        <p:cTn id="30" dur="80"/>
                                        <p:tgtEl>
                                          <p:spTgt spid="41996"/>
                                        </p:tgtEl>
                                        <p:attrNameLst>
                                          <p:attrName>style.color</p:attrName>
                                        </p:attrNameLst>
                                      </p:cBhvr>
                                      <p:tavLst>
                                        <p:tav tm="0">
                                          <p:val>
                                            <p:clrVal>
                                              <a:schemeClr val="accent2"/>
                                            </p:clrVal>
                                          </p:val>
                                        </p:tav>
                                        <p:tav tm="50000">
                                          <p:val>
                                            <p:clrVal>
                                              <a:schemeClr val="hlink"/>
                                            </p:clrVal>
                                          </p:val>
                                        </p:tav>
                                      </p:tavLst>
                                    </p:anim>
                                    <p:anim calcmode="discrete" valueType="clr">
                                      <p:cBhvr>
                                        <p:cTn id="31" dur="80"/>
                                        <p:tgtEl>
                                          <p:spTgt spid="41996"/>
                                        </p:tgtEl>
                                        <p:attrNameLst>
                                          <p:attrName>fillcolor</p:attrName>
                                        </p:attrNameLst>
                                      </p:cBhvr>
                                      <p:tavLst>
                                        <p:tav tm="0">
                                          <p:val>
                                            <p:clrVal>
                                              <a:schemeClr val="accent2"/>
                                            </p:clrVal>
                                          </p:val>
                                        </p:tav>
                                        <p:tav tm="50000">
                                          <p:val>
                                            <p:clrVal>
                                              <a:schemeClr val="hlink"/>
                                            </p:clrVal>
                                          </p:val>
                                        </p:tav>
                                      </p:tavLst>
                                    </p:anim>
                                    <p:set>
                                      <p:cBhvr>
                                        <p:cTn id="32" dur="80"/>
                                        <p:tgtEl>
                                          <p:spTgt spid="41996"/>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p:bldP spid="41987" grpId="1" build="p"/>
      <p:bldP spid="41992" grpId="0"/>
      <p:bldP spid="41996" grpId="0"/>
      <p:bldP spid="4200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6" name="Group 6"/>
          <p:cNvGrpSpPr>
            <a:grpSpLocks/>
          </p:cNvGrpSpPr>
          <p:nvPr/>
        </p:nvGrpSpPr>
        <p:grpSpPr bwMode="auto">
          <a:xfrm>
            <a:off x="503238" y="1828800"/>
            <a:ext cx="7818437" cy="1511300"/>
            <a:chOff x="317" y="1152"/>
            <a:chExt cx="4925" cy="952"/>
          </a:xfrm>
        </p:grpSpPr>
        <p:sp>
          <p:nvSpPr>
            <p:cNvPr id="11272" name="Rectangle 5"/>
            <p:cNvSpPr>
              <a:spLocks noChangeArrowheads="1"/>
            </p:cNvSpPr>
            <p:nvPr/>
          </p:nvSpPr>
          <p:spPr bwMode="auto">
            <a:xfrm>
              <a:off x="317" y="1152"/>
              <a:ext cx="4925" cy="952"/>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pic>
          <p:nvPicPr>
            <p:cNvPr id="11273" name="Picture 4" descr="yingya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 y="1240"/>
              <a:ext cx="768" cy="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267" name="Rectangle 2"/>
          <p:cNvSpPr>
            <a:spLocks noGrp="1" noChangeArrowheads="1"/>
          </p:cNvSpPr>
          <p:nvPr>
            <p:ph type="title"/>
          </p:nvPr>
        </p:nvSpPr>
        <p:spPr>
          <a:xfrm>
            <a:off x="225425" y="38100"/>
            <a:ext cx="8918575" cy="681038"/>
          </a:xfrm>
        </p:spPr>
        <p:txBody>
          <a:bodyPr/>
          <a:lstStyle/>
          <a:p>
            <a:r>
              <a:rPr lang="de-DE" smtClean="0">
                <a:solidFill>
                  <a:schemeClr val="hlink"/>
                </a:solidFill>
              </a:rPr>
              <a:t>E</a:t>
            </a:r>
            <a:r>
              <a:rPr lang="de-DE" smtClean="0"/>
              <a:t>ntwurfs</a:t>
            </a:r>
            <a:r>
              <a:rPr lang="de-DE" smtClean="0">
                <a:solidFill>
                  <a:schemeClr val="hlink"/>
                </a:solidFill>
              </a:rPr>
              <a:t>p</a:t>
            </a:r>
            <a:r>
              <a:rPr lang="de-DE" smtClean="0"/>
              <a:t>rinzip</a:t>
            </a:r>
          </a:p>
        </p:txBody>
      </p:sp>
      <p:sp>
        <p:nvSpPr>
          <p:cNvPr id="11268" name="Rectangle 3"/>
          <p:cNvSpPr>
            <a:spLocks noGrp="1" noChangeArrowheads="1"/>
          </p:cNvSpPr>
          <p:nvPr>
            <p:ph type="body" idx="1"/>
          </p:nvPr>
        </p:nvSpPr>
        <p:spPr>
          <a:xfrm>
            <a:off x="2074863" y="1943100"/>
            <a:ext cx="6235700" cy="1397000"/>
          </a:xfrm>
        </p:spPr>
        <p:txBody>
          <a:bodyPr/>
          <a:lstStyle/>
          <a:p>
            <a:pPr marL="0" indent="0" algn="ctr"/>
            <a:r>
              <a:rPr lang="de-DE" dirty="0" smtClean="0">
                <a:solidFill>
                  <a:schemeClr val="bg1"/>
                </a:solidFill>
              </a:rPr>
              <a:t>„</a:t>
            </a:r>
            <a:r>
              <a:rPr lang="de-DE" dirty="0" err="1" smtClean="0">
                <a:solidFill>
                  <a:schemeClr val="bg1"/>
                </a:solidFill>
              </a:rPr>
              <a:t>encapsulate</a:t>
            </a:r>
            <a:r>
              <a:rPr lang="de-DE" dirty="0" smtClean="0">
                <a:solidFill>
                  <a:schemeClr val="bg1"/>
                </a:solidFill>
              </a:rPr>
              <a:t> </a:t>
            </a:r>
            <a:r>
              <a:rPr lang="de-DE" dirty="0" err="1" smtClean="0">
                <a:solidFill>
                  <a:schemeClr val="bg1"/>
                </a:solidFill>
              </a:rPr>
              <a:t>what</a:t>
            </a:r>
            <a:r>
              <a:rPr lang="de-DE" dirty="0" smtClean="0">
                <a:solidFill>
                  <a:schemeClr val="bg1"/>
                </a:solidFill>
              </a:rPr>
              <a:t> </a:t>
            </a:r>
            <a:r>
              <a:rPr lang="de-DE" dirty="0" err="1" smtClean="0">
                <a:solidFill>
                  <a:schemeClr val="bg1"/>
                </a:solidFill>
              </a:rPr>
              <a:t>varies</a:t>
            </a:r>
            <a:r>
              <a:rPr lang="de-DE" dirty="0" smtClean="0">
                <a:solidFill>
                  <a:schemeClr val="bg1"/>
                </a:solidFill>
              </a:rPr>
              <a:t>“</a:t>
            </a:r>
            <a:br>
              <a:rPr lang="de-DE" dirty="0" smtClean="0">
                <a:solidFill>
                  <a:schemeClr val="bg1"/>
                </a:solidFill>
              </a:rPr>
            </a:br>
            <a:r>
              <a:rPr lang="de-DE" sz="2200" dirty="0" smtClean="0">
                <a:solidFill>
                  <a:schemeClr val="bg1"/>
                </a:solidFill>
              </a:rPr>
              <a:t>Identifiziere die Aspekte Deiner Anwendung die sich ändern können und trenne sie von denen die gleich bleiben.</a:t>
            </a:r>
          </a:p>
        </p:txBody>
      </p:sp>
      <p:sp>
        <p:nvSpPr>
          <p:cNvPr id="49159" name="AutoShape 7"/>
          <p:cNvSpPr>
            <a:spLocks noChangeArrowheads="1"/>
          </p:cNvSpPr>
          <p:nvPr/>
        </p:nvSpPr>
        <p:spPr bwMode="auto">
          <a:xfrm>
            <a:off x="160338" y="3540125"/>
            <a:ext cx="3605212" cy="2039938"/>
          </a:xfrm>
          <a:prstGeom prst="cloudCallout">
            <a:avLst>
              <a:gd name="adj1" fmla="val 55106"/>
              <a:gd name="adj2" fmla="val -63773"/>
            </a:avLst>
          </a:prstGeom>
          <a:solidFill>
            <a:schemeClr val="bg1"/>
          </a:solidFill>
          <a:ln w="9525">
            <a:solidFill>
              <a:schemeClr val="hlink"/>
            </a:solidFill>
            <a:round/>
            <a:headEnd/>
            <a:tailEnd/>
          </a:ln>
          <a:effectLst/>
          <a:extLst/>
        </p:spPr>
        <p:txBody>
          <a:bodyPr/>
          <a:lstStyle/>
          <a:p>
            <a:r>
              <a:rPr lang="de-DE" sz="1800">
                <a:latin typeface="Comic Sans MS" pitchFamily="66" charset="0"/>
              </a:rPr>
              <a:t>Die sich ändernden Teile werden </a:t>
            </a:r>
            <a:r>
              <a:rPr lang="de-DE" sz="2000" b="1">
                <a:latin typeface="Comic Sans MS" pitchFamily="66" charset="0"/>
              </a:rPr>
              <a:t>isoliert</a:t>
            </a:r>
            <a:r>
              <a:rPr lang="de-DE" sz="1800">
                <a:latin typeface="Comic Sans MS" pitchFamily="66" charset="0"/>
              </a:rPr>
              <a:t> und in eigenen Klassen </a:t>
            </a:r>
            <a:r>
              <a:rPr lang="de-DE" sz="2000" b="1">
                <a:latin typeface="Comic Sans MS" pitchFamily="66" charset="0"/>
              </a:rPr>
              <a:t>gekapselt</a:t>
            </a:r>
            <a:r>
              <a:rPr lang="de-DE" sz="1800">
                <a:latin typeface="Comic Sans MS" pitchFamily="66" charset="0"/>
              </a:rPr>
              <a:t>.</a:t>
            </a:r>
          </a:p>
        </p:txBody>
      </p:sp>
      <p:sp>
        <p:nvSpPr>
          <p:cNvPr id="49160" name="AutoShape 8"/>
          <p:cNvSpPr>
            <a:spLocks noChangeArrowheads="1"/>
          </p:cNvSpPr>
          <p:nvPr/>
        </p:nvSpPr>
        <p:spPr bwMode="auto">
          <a:xfrm>
            <a:off x="0" y="173038"/>
            <a:ext cx="3168650" cy="1323975"/>
          </a:xfrm>
          <a:prstGeom prst="cloudCallout">
            <a:avLst>
              <a:gd name="adj1" fmla="val 44639"/>
              <a:gd name="adj2" fmla="val 79019"/>
            </a:avLst>
          </a:prstGeom>
          <a:solidFill>
            <a:schemeClr val="bg1"/>
          </a:solidFill>
          <a:ln w="9525">
            <a:solidFill>
              <a:schemeClr val="hlink"/>
            </a:solidFill>
            <a:round/>
            <a:headEnd/>
            <a:tailEnd/>
          </a:ln>
          <a:effectLst/>
          <a:extLst/>
        </p:spPr>
        <p:txBody>
          <a:bodyPr/>
          <a:lstStyle/>
          <a:p>
            <a:r>
              <a:rPr lang="de-DE" sz="1800">
                <a:latin typeface="Comic Sans MS" pitchFamily="66" charset="0"/>
              </a:rPr>
              <a:t>Das erste von vielen "</a:t>
            </a:r>
            <a:r>
              <a:rPr lang="de-DE" sz="1800" b="1">
                <a:latin typeface="Comic Sans MS" pitchFamily="66" charset="0"/>
              </a:rPr>
              <a:t>design principles</a:t>
            </a:r>
            <a:r>
              <a:rPr lang="de-DE" sz="1800">
                <a:latin typeface="Comic Sans MS" pitchFamily="66" charset="0"/>
              </a:rPr>
              <a:t>"!</a:t>
            </a:r>
          </a:p>
        </p:txBody>
      </p:sp>
      <p:sp>
        <p:nvSpPr>
          <p:cNvPr id="49161" name="AutoShape 9"/>
          <p:cNvSpPr>
            <a:spLocks noChangeArrowheads="1"/>
          </p:cNvSpPr>
          <p:nvPr/>
        </p:nvSpPr>
        <p:spPr bwMode="auto">
          <a:xfrm>
            <a:off x="3832225" y="3652838"/>
            <a:ext cx="5248275" cy="3179762"/>
          </a:xfrm>
          <a:prstGeom prst="cloudCallout">
            <a:avLst>
              <a:gd name="adj1" fmla="val -29009"/>
              <a:gd name="adj2" fmla="val -62981"/>
            </a:avLst>
          </a:prstGeom>
          <a:solidFill>
            <a:schemeClr val="bg1"/>
          </a:solidFill>
          <a:ln w="9525">
            <a:solidFill>
              <a:schemeClr val="hlink"/>
            </a:solidFill>
            <a:round/>
            <a:headEnd/>
            <a:tailEnd/>
          </a:ln>
          <a:effectLst/>
          <a:extLst/>
        </p:spPr>
        <p:txBody>
          <a:bodyPr/>
          <a:lstStyle/>
          <a:p>
            <a:r>
              <a:rPr lang="de-DE" sz="2000" b="1">
                <a:latin typeface="Comic Sans MS" pitchFamily="66" charset="0"/>
              </a:rPr>
              <a:t>Warum???</a:t>
            </a:r>
            <a:br>
              <a:rPr lang="de-DE" sz="2000" b="1">
                <a:latin typeface="Comic Sans MS" pitchFamily="66" charset="0"/>
              </a:rPr>
            </a:br>
            <a:r>
              <a:rPr lang="de-DE" sz="1800">
                <a:latin typeface="Comic Sans MS" pitchFamily="66" charset="0"/>
              </a:rPr>
              <a:t>Es ist </a:t>
            </a:r>
            <a:r>
              <a:rPr lang="de-DE" sz="2000" b="1">
                <a:latin typeface="Comic Sans MS" pitchFamily="66" charset="0"/>
              </a:rPr>
              <a:t>weniger</a:t>
            </a:r>
            <a:r>
              <a:rPr lang="de-DE" sz="2000">
                <a:latin typeface="Comic Sans MS" pitchFamily="66" charset="0"/>
              </a:rPr>
              <a:t> </a:t>
            </a:r>
            <a:r>
              <a:rPr lang="de-DE" sz="2000" b="1">
                <a:latin typeface="Comic Sans MS" pitchFamily="66" charset="0"/>
              </a:rPr>
              <a:t>wartungsintensiv</a:t>
            </a:r>
            <a:r>
              <a:rPr lang="de-DE" sz="2000">
                <a:latin typeface="Comic Sans MS" pitchFamily="66" charset="0"/>
              </a:rPr>
              <a:t> </a:t>
            </a:r>
            <a:r>
              <a:rPr lang="de-DE" sz="1800">
                <a:latin typeface="Comic Sans MS" pitchFamily="66" charset="0"/>
              </a:rPr>
              <a:t>und </a:t>
            </a:r>
            <a:r>
              <a:rPr lang="de-DE" sz="2000" b="1">
                <a:latin typeface="Comic Sans MS" pitchFamily="66" charset="0"/>
              </a:rPr>
              <a:t>flexibler</a:t>
            </a:r>
            <a:r>
              <a:rPr lang="de-DE" sz="1800">
                <a:latin typeface="Comic Sans MS" pitchFamily="66" charset="0"/>
              </a:rPr>
              <a:t>. Man kann leicht neues </a:t>
            </a:r>
            <a:r>
              <a:rPr lang="de-DE" sz="2000" b="1">
                <a:latin typeface="Comic Sans MS" pitchFamily="66" charset="0"/>
              </a:rPr>
              <a:t>Verhalten</a:t>
            </a:r>
            <a:r>
              <a:rPr lang="de-DE" sz="1800">
                <a:latin typeface="Comic Sans MS" pitchFamily="66" charset="0"/>
              </a:rPr>
              <a:t> hinzufügen ohne den alten Code zu ändern. Code der sich nie verändert bleibt unberührt.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49160"/>
                                        </p:tgtEl>
                                        <p:attrNameLst>
                                          <p:attrName>style.visibility</p:attrName>
                                        </p:attrNameLst>
                                      </p:cBhvr>
                                      <p:to>
                                        <p:strVal val="visible"/>
                                      </p:to>
                                    </p:set>
                                    <p:anim calcmode="lin" valueType="num">
                                      <p:cBhvr>
                                        <p:cTn id="7" dur="500" fill="hold"/>
                                        <p:tgtEl>
                                          <p:spTgt spid="49160"/>
                                        </p:tgtEl>
                                        <p:attrNameLst>
                                          <p:attrName>ppt_w</p:attrName>
                                        </p:attrNameLst>
                                      </p:cBhvr>
                                      <p:tavLst>
                                        <p:tav tm="0">
                                          <p:val>
                                            <p:fltVal val="0"/>
                                          </p:val>
                                        </p:tav>
                                        <p:tav tm="100000">
                                          <p:val>
                                            <p:strVal val="#ppt_w"/>
                                          </p:val>
                                        </p:tav>
                                      </p:tavLst>
                                    </p:anim>
                                    <p:anim calcmode="lin" valueType="num">
                                      <p:cBhvr>
                                        <p:cTn id="8" dur="500" fill="hold"/>
                                        <p:tgtEl>
                                          <p:spTgt spid="49160"/>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49159"/>
                                        </p:tgtEl>
                                        <p:attrNameLst>
                                          <p:attrName>style.visibility</p:attrName>
                                        </p:attrNameLst>
                                      </p:cBhvr>
                                      <p:to>
                                        <p:strVal val="visible"/>
                                      </p:to>
                                    </p:set>
                                    <p:anim calcmode="lin" valueType="num">
                                      <p:cBhvr>
                                        <p:cTn id="13" dur="500" fill="hold"/>
                                        <p:tgtEl>
                                          <p:spTgt spid="49159"/>
                                        </p:tgtEl>
                                        <p:attrNameLst>
                                          <p:attrName>ppt_w</p:attrName>
                                        </p:attrNameLst>
                                      </p:cBhvr>
                                      <p:tavLst>
                                        <p:tav tm="0">
                                          <p:val>
                                            <p:fltVal val="0"/>
                                          </p:val>
                                        </p:tav>
                                        <p:tav tm="100000">
                                          <p:val>
                                            <p:strVal val="#ppt_w"/>
                                          </p:val>
                                        </p:tav>
                                      </p:tavLst>
                                    </p:anim>
                                    <p:anim calcmode="lin" valueType="num">
                                      <p:cBhvr>
                                        <p:cTn id="14" dur="500" fill="hold"/>
                                        <p:tgtEl>
                                          <p:spTgt spid="49159"/>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49161"/>
                                        </p:tgtEl>
                                        <p:attrNameLst>
                                          <p:attrName>style.visibility</p:attrName>
                                        </p:attrNameLst>
                                      </p:cBhvr>
                                      <p:to>
                                        <p:strVal val="visible"/>
                                      </p:to>
                                    </p:set>
                                    <p:anim calcmode="lin" valueType="num">
                                      <p:cBhvr>
                                        <p:cTn id="19" dur="500" fill="hold"/>
                                        <p:tgtEl>
                                          <p:spTgt spid="49161"/>
                                        </p:tgtEl>
                                        <p:attrNameLst>
                                          <p:attrName>ppt_w</p:attrName>
                                        </p:attrNameLst>
                                      </p:cBhvr>
                                      <p:tavLst>
                                        <p:tav tm="0">
                                          <p:val>
                                            <p:fltVal val="0"/>
                                          </p:val>
                                        </p:tav>
                                        <p:tav tm="100000">
                                          <p:val>
                                            <p:strVal val="#ppt_w"/>
                                          </p:val>
                                        </p:tav>
                                      </p:tavLst>
                                    </p:anim>
                                    <p:anim calcmode="lin" valueType="num">
                                      <p:cBhvr>
                                        <p:cTn id="20" dur="500" fill="hold"/>
                                        <p:tgtEl>
                                          <p:spTgt spid="4916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9" grpId="0" animBg="1"/>
      <p:bldP spid="49160" grpId="0" animBg="1"/>
      <p:bldP spid="49161" grpId="0" animBg="1"/>
    </p:bldLst>
  </p:timing>
</p:sld>
</file>

<file path=ppt/theme/theme1.xml><?xml version="1.0" encoding="utf-8"?>
<a:theme xmlns:a="http://schemas.openxmlformats.org/drawingml/2006/main" name="SchuleNeu">
  <a:themeElements>
    <a:clrScheme name="Benutzerdefiniert 3">
      <a:dk1>
        <a:srgbClr val="000000"/>
      </a:dk1>
      <a:lt1>
        <a:srgbClr val="FFFFFF"/>
      </a:lt1>
      <a:dk2>
        <a:srgbClr val="333399"/>
      </a:dk2>
      <a:lt2>
        <a:srgbClr val="6868CE"/>
      </a:lt2>
      <a:accent1>
        <a:srgbClr val="CC0000"/>
      </a:accent1>
      <a:accent2>
        <a:srgbClr val="FF6600"/>
      </a:accent2>
      <a:accent3>
        <a:srgbClr val="008000"/>
      </a:accent3>
      <a:accent4>
        <a:srgbClr val="000000"/>
      </a:accent4>
      <a:accent5>
        <a:srgbClr val="FFFFFF"/>
      </a:accent5>
      <a:accent6>
        <a:srgbClr val="FF6600"/>
      </a:accent6>
      <a:hlink>
        <a:srgbClr val="990000"/>
      </a:hlink>
      <a:folHlink>
        <a:srgbClr val="008000"/>
      </a:folHlink>
    </a:clrScheme>
    <a:fontScheme name="SchuleNeu">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8100" cap="flat" cmpd="sng" algn="ctr">
          <a:solidFill>
            <a:schemeClr val="hlink"/>
          </a:solidFill>
          <a:prstDash val="solid"/>
          <a:round/>
          <a:headEnd type="none" w="med" len="med"/>
          <a:tailEnd type="arrow"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000" tIns="46800" rIns="90000" bIns="4680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38100" cap="flat" cmpd="sng" algn="ctr">
          <a:solidFill>
            <a:schemeClr val="hlink"/>
          </a:solidFill>
          <a:prstDash val="solid"/>
          <a:round/>
          <a:headEnd type="none" w="med" len="med"/>
          <a:tailEnd type="arrow"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000" tIns="46800" rIns="90000" bIns="4680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charset="0"/>
          </a:defRPr>
        </a:defPPr>
      </a:lstStyle>
    </a:lnDef>
  </a:objectDefaults>
  <a:extraClrSchemeLst>
    <a:extraClrScheme>
      <a:clrScheme name="SchuleNeu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chuleNeu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chuleNeu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chuleNeu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chuleNeu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chuleNeu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chuleNeu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SchuleNeu 8">
        <a:dk1>
          <a:srgbClr val="000000"/>
        </a:dk1>
        <a:lt1>
          <a:srgbClr val="FFFFFF"/>
        </a:lt1>
        <a:dk2>
          <a:srgbClr val="333399"/>
        </a:dk2>
        <a:lt2>
          <a:srgbClr val="A0A0E0"/>
        </a:lt2>
        <a:accent1>
          <a:srgbClr val="FFFFE5"/>
        </a:accent1>
        <a:accent2>
          <a:srgbClr val="CC3300"/>
        </a:accent2>
        <a:accent3>
          <a:srgbClr val="FFFFFF"/>
        </a:accent3>
        <a:accent4>
          <a:srgbClr val="000000"/>
        </a:accent4>
        <a:accent5>
          <a:srgbClr val="FFFFF0"/>
        </a:accent5>
        <a:accent6>
          <a:srgbClr val="B92D00"/>
        </a:accent6>
        <a:hlink>
          <a:srgbClr val="990000"/>
        </a:hlink>
        <a:folHlink>
          <a:srgbClr val="008000"/>
        </a:folHlink>
      </a:clrScheme>
      <a:clrMap bg1="lt1" tx1="dk1" bg2="lt2" tx2="dk2" accent1="accent1" accent2="accent2" accent3="accent3" accent4="accent4" accent5="accent5" accent6="accent6" hlink="hlink" folHlink="folHlink"/>
    </a:extraClrScheme>
    <a:extraClrScheme>
      <a:clrScheme name="SchuleNeu 9">
        <a:dk1>
          <a:srgbClr val="000000"/>
        </a:dk1>
        <a:lt1>
          <a:srgbClr val="FFFFFF"/>
        </a:lt1>
        <a:dk2>
          <a:srgbClr val="333399"/>
        </a:dk2>
        <a:lt2>
          <a:srgbClr val="6868CE"/>
        </a:lt2>
        <a:accent1>
          <a:srgbClr val="FFFFFF"/>
        </a:accent1>
        <a:accent2>
          <a:srgbClr val="CC6600"/>
        </a:accent2>
        <a:accent3>
          <a:srgbClr val="FFFFFF"/>
        </a:accent3>
        <a:accent4>
          <a:srgbClr val="000000"/>
        </a:accent4>
        <a:accent5>
          <a:srgbClr val="FFFFFF"/>
        </a:accent5>
        <a:accent6>
          <a:srgbClr val="B95C00"/>
        </a:accent6>
        <a:hlink>
          <a:srgbClr val="990000"/>
        </a:hlink>
        <a:folHlink>
          <a:srgbClr val="008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SchuleNeu</Template>
  <TotalTime>0</TotalTime>
  <Words>1408</Words>
  <Application>Microsoft Office PowerPoint</Application>
  <PresentationFormat>Bildschirmpräsentation (4:3)</PresentationFormat>
  <Paragraphs>339</Paragraphs>
  <Slides>31</Slides>
  <Notes>1</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31</vt:i4>
      </vt:variant>
    </vt:vector>
  </HeadingPairs>
  <TitlesOfParts>
    <vt:vector size="39" baseType="lpstr">
      <vt:lpstr>Symbol</vt:lpstr>
      <vt:lpstr>Castellar</vt:lpstr>
      <vt:lpstr>Arial Narrow</vt:lpstr>
      <vt:lpstr>Wingdings</vt:lpstr>
      <vt:lpstr>Arial</vt:lpstr>
      <vt:lpstr>Times New Roman</vt:lpstr>
      <vt:lpstr>Comic Sans MS</vt:lpstr>
      <vt:lpstr>SchuleNeu</vt:lpstr>
      <vt:lpstr>Design Patterns (Entwurfsmuster)</vt:lpstr>
      <vt:lpstr>Ausgangssituation: DuckSim</vt:lpstr>
      <vt:lpstr>DuckSim erweitert</vt:lpstr>
      <vt:lpstr>DuckSim erweitert</vt:lpstr>
      <vt:lpstr>Welche der folgenden Nachteile ergeben sich durch diesen Lösungsansatz?</vt:lpstr>
      <vt:lpstr>Welche der folgenden Nachteile ergeben sich durch diesen Lösungsansatz?</vt:lpstr>
      <vt:lpstr>DuckSim erweitert</vt:lpstr>
      <vt:lpstr>PowerPoint-Präsentation</vt:lpstr>
      <vt:lpstr>Entwurfsprinzip</vt:lpstr>
      <vt:lpstr>Variierendes Verhalten Isolieren</vt:lpstr>
      <vt:lpstr>2. Entwurfsprinzip</vt:lpstr>
      <vt:lpstr>DuckSim erweitert</vt:lpstr>
      <vt:lpstr>PowerPoint-Präsentation</vt:lpstr>
      <vt:lpstr>DuckSim erweitert</vt:lpstr>
      <vt:lpstr>DuckSim erweitert</vt:lpstr>
      <vt:lpstr>Code Ausschnitt</vt:lpstr>
      <vt:lpstr>3. Entwurfsprinzip</vt:lpstr>
      <vt:lpstr>Meister und Schüler</vt:lpstr>
      <vt:lpstr>DuckSim erweitert</vt:lpstr>
      <vt:lpstr>Gratuliere zum  Ersten Entwurfsmuster!</vt:lpstr>
      <vt:lpstr>Rollenspiel Aufgabe</vt:lpstr>
      <vt:lpstr>Rollenspiel Lösung</vt:lpstr>
      <vt:lpstr>    in einer  Cocktailbar...</vt:lpstr>
      <vt:lpstr>Die Macht der Fachbegriffe</vt:lpstr>
      <vt:lpstr>Die Macht der Fachbegriffe</vt:lpstr>
      <vt:lpstr>PowerPoint-Präsentation</vt:lpstr>
      <vt:lpstr>Meister und skeptischer Programmierer</vt:lpstr>
      <vt:lpstr>Meister und Schüler</vt:lpstr>
      <vt:lpstr>Zusammenfassung Entwurfsprinzipien</vt:lpstr>
      <vt:lpstr>Definition Srategy Pattern</vt:lpstr>
      <vt:lpstr>Aufgaben</vt:lpstr>
    </vt:vector>
  </TitlesOfParts>
  <Company>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Einbettung</dc:title>
  <dc:creator>Alexandra Rollins</dc:creator>
  <cp:lastModifiedBy>rollins</cp:lastModifiedBy>
  <cp:revision>418</cp:revision>
  <dcterms:created xsi:type="dcterms:W3CDTF">2002-05-12T13:41:11Z</dcterms:created>
  <dcterms:modified xsi:type="dcterms:W3CDTF">2019-09-09T06:16:57Z</dcterms:modified>
</cp:coreProperties>
</file>