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notesMasterIdLst>
    <p:notesMasterId r:id="rId18"/>
  </p:notesMasterIdLst>
  <p:handoutMasterIdLst>
    <p:handoutMasterId r:id="rId19"/>
  </p:handoutMasterIdLst>
  <p:sldIdLst>
    <p:sldId id="256" r:id="rId2"/>
    <p:sldId id="333" r:id="rId3"/>
    <p:sldId id="334" r:id="rId4"/>
    <p:sldId id="314" r:id="rId5"/>
    <p:sldId id="322" r:id="rId6"/>
    <p:sldId id="329" r:id="rId7"/>
    <p:sldId id="327" r:id="rId8"/>
    <p:sldId id="335" r:id="rId9"/>
    <p:sldId id="338" r:id="rId10"/>
    <p:sldId id="339" r:id="rId11"/>
    <p:sldId id="330" r:id="rId12"/>
    <p:sldId id="293" r:id="rId13"/>
    <p:sldId id="312" r:id="rId14"/>
    <p:sldId id="325" r:id="rId15"/>
    <p:sldId id="323" r:id="rId16"/>
    <p:sldId id="324" r:id="rId17"/>
  </p:sldIdLst>
  <p:sldSz cx="9144000" cy="6858000" type="screen4x3"/>
  <p:notesSz cx="6858000" cy="9144000"/>
  <p:embeddedFontLst>
    <p:embeddedFont>
      <p:font typeface="Arial Black" panose="020B0A04020102020204" pitchFamily="34" charset="0"/>
      <p:bold r:id="rId20"/>
    </p:embeddedFont>
    <p:embeddedFont>
      <p:font typeface="Arial Narrow" panose="020B0606020202030204" pitchFamily="34" charset="0"/>
      <p:regular r:id="rId21"/>
      <p:bold r:id="rId22"/>
      <p:italic r:id="rId23"/>
      <p:boldItalic r:id="rId24"/>
    </p:embeddedFont>
    <p:embeddedFont>
      <p:font typeface="Castellar" panose="020A0402060406010301" pitchFamily="18" charset="0"/>
      <p:regular r:id="rId25"/>
    </p:embeddedFont>
    <p:embeddedFont>
      <p:font typeface="Comic Sans MS" panose="030F0702030302020204" pitchFamily="66" charset="0"/>
      <p:regular r:id="rId26"/>
      <p:bold r:id="rId27"/>
      <p:italic r:id="rId28"/>
      <p:boldItalic r:id="rId29"/>
    </p:embeddedFont>
    <p:embeddedFont>
      <p:font typeface="Impact" panose="020B0806030902050204" pitchFamily="34" charset="0"/>
      <p:regular r:id="rId30"/>
    </p:embeddedFont>
  </p:embeddedFontLst>
  <p:defaultTextStyle>
    <a:defPPr>
      <a:defRPr lang="en-GB"/>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6" autoAdjust="0"/>
  </p:normalViewPr>
  <p:slideViewPr>
    <p:cSldViewPr snapToGrid="0">
      <p:cViewPr varScale="1">
        <p:scale>
          <a:sx n="105" d="100"/>
          <a:sy n="105" d="100"/>
        </p:scale>
        <p:origin x="17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de-DE" dirty="0"/>
          </a:p>
        </p:txBody>
      </p:sp>
      <p:sp>
        <p:nvSpPr>
          <p:cNvPr id="737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de-DE" dirty="0"/>
          </a:p>
        </p:txBody>
      </p:sp>
      <p:sp>
        <p:nvSpPr>
          <p:cNvPr id="737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de-DE" dirty="0"/>
          </a:p>
        </p:txBody>
      </p:sp>
      <p:sp>
        <p:nvSpPr>
          <p:cNvPr id="737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81A43D9F-F449-4993-8809-B6AB2BE8E696}" type="slidenum">
              <a:rPr lang="de-DE"/>
              <a:pPr>
                <a:defRPr/>
              </a:pPr>
              <a:t>‹Nr.›</a:t>
            </a:fld>
            <a:endParaRPr lang="de-DE" dirty="0"/>
          </a:p>
        </p:txBody>
      </p:sp>
    </p:spTree>
    <p:extLst>
      <p:ext uri="{BB962C8B-B14F-4D97-AF65-F5344CB8AC3E}">
        <p14:creationId xmlns:p14="http://schemas.microsoft.com/office/powerpoint/2010/main" val="290747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imes New Roman" panose="02020603050405020304" pitchFamily="18" charset="0"/>
              </a:defRPr>
            </a:lvl1pPr>
          </a:lstStyle>
          <a:p>
            <a:pPr>
              <a:defRPr/>
            </a:pPr>
            <a:endParaRPr lang="de-DE" dirty="0"/>
          </a:p>
        </p:txBody>
      </p:sp>
      <p:sp>
        <p:nvSpPr>
          <p:cNvPr id="931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de-DE"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931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imes New Roman" panose="02020603050405020304" pitchFamily="18" charset="0"/>
              </a:defRPr>
            </a:lvl1pPr>
          </a:lstStyle>
          <a:p>
            <a:pPr>
              <a:defRPr/>
            </a:pPr>
            <a:endParaRPr lang="de-DE" dirty="0"/>
          </a:p>
        </p:txBody>
      </p:sp>
      <p:sp>
        <p:nvSpPr>
          <p:cNvPr id="931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67F0970F-0A4A-4465-B4A3-28BF9225A75A}" type="slidenum">
              <a:rPr lang="de-DE" smtClean="0"/>
              <a:pPr>
                <a:defRPr/>
              </a:pPr>
              <a:t>‹Nr.›</a:t>
            </a:fld>
            <a:endParaRPr lang="de-DE" dirty="0"/>
          </a:p>
        </p:txBody>
      </p:sp>
    </p:spTree>
    <p:extLst>
      <p:ext uri="{BB962C8B-B14F-4D97-AF65-F5344CB8AC3E}">
        <p14:creationId xmlns:p14="http://schemas.microsoft.com/office/powerpoint/2010/main" val="4043176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fld id="{424536AA-9092-47B8-A2B9-F1C94797F7A9}" type="slidenum">
              <a:rPr lang="de-DE" sz="1200" smtClean="0">
                <a:latin typeface="Times New Roman" panose="02020603050405020304" pitchFamily="18" charset="0"/>
              </a:rPr>
              <a:pPr/>
              <a:t>1</a:t>
            </a:fld>
            <a:endParaRPr lang="de-DE" sz="1200" dirty="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de-DE"/>
              <a:t>weitere Quelle:</a:t>
            </a:r>
          </a:p>
          <a:p>
            <a:pPr eaLnBrk="1" hangingPunct="1"/>
            <a:r>
              <a:rPr lang="de-DE"/>
              <a:t>http://www.philipphauer.de/study/se/design-pattern.php</a:t>
            </a:r>
          </a:p>
          <a:p>
            <a:pPr eaLnBrk="1" hangingPunct="1"/>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4" name="Group 4"/>
          <p:cNvGrpSpPr>
            <a:grpSpLocks/>
          </p:cNvGrpSpPr>
          <p:nvPr/>
        </p:nvGrpSpPr>
        <p:grpSpPr bwMode="auto">
          <a:xfrm>
            <a:off x="700088" y="717550"/>
            <a:ext cx="6940550" cy="4564063"/>
            <a:chOff x="459" y="677"/>
            <a:chExt cx="4372" cy="2875"/>
          </a:xfrm>
        </p:grpSpPr>
        <p:sp>
          <p:nvSpPr>
            <p:cNvPr id="5" name="Rectangle 5"/>
            <p:cNvSpPr>
              <a:spLocks noChangeArrowheads="1"/>
            </p:cNvSpPr>
            <p:nvPr/>
          </p:nvSpPr>
          <p:spPr bwMode="auto">
            <a:xfrm>
              <a:off x="459" y="677"/>
              <a:ext cx="4372"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6" name="Rectangle 6"/>
            <p:cNvSpPr>
              <a:spLocks noChangeArrowheads="1"/>
            </p:cNvSpPr>
            <p:nvPr/>
          </p:nvSpPr>
          <p:spPr bwMode="auto">
            <a:xfrm rot="5400000">
              <a:off x="-956" y="2092"/>
              <a:ext cx="2875"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grpSp>
      <p:grpSp>
        <p:nvGrpSpPr>
          <p:cNvPr id="7" name="Group 7"/>
          <p:cNvGrpSpPr>
            <a:grpSpLocks/>
          </p:cNvGrpSpPr>
          <p:nvPr/>
        </p:nvGrpSpPr>
        <p:grpSpPr bwMode="auto">
          <a:xfrm>
            <a:off x="1489075" y="1516063"/>
            <a:ext cx="6940550" cy="4564062"/>
            <a:chOff x="956" y="1180"/>
            <a:chExt cx="4372" cy="2875"/>
          </a:xfrm>
        </p:grpSpPr>
        <p:sp>
          <p:nvSpPr>
            <p:cNvPr id="8" name="Rectangle 8"/>
            <p:cNvSpPr>
              <a:spLocks noChangeArrowheads="1"/>
            </p:cNvSpPr>
            <p:nvPr/>
          </p:nvSpPr>
          <p:spPr bwMode="auto">
            <a:xfrm flipH="1">
              <a:off x="956" y="4010"/>
              <a:ext cx="4372"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9" name="Rectangle 9"/>
            <p:cNvSpPr>
              <a:spLocks noChangeArrowheads="1"/>
            </p:cNvSpPr>
            <p:nvPr/>
          </p:nvSpPr>
          <p:spPr bwMode="auto">
            <a:xfrm rot="16200000" flipV="1">
              <a:off x="3868" y="2595"/>
              <a:ext cx="2875"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grpSp>
      <p:sp>
        <p:nvSpPr>
          <p:cNvPr id="10" name="Text Box 10"/>
          <p:cNvSpPr txBox="1">
            <a:spLocks noChangeArrowheads="1"/>
          </p:cNvSpPr>
          <p:nvPr/>
        </p:nvSpPr>
        <p:spPr bwMode="auto">
          <a:xfrm>
            <a:off x="85725" y="6583363"/>
            <a:ext cx="1371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defRPr/>
            </a:pPr>
            <a:r>
              <a:rPr lang="en-US" sz="1200" b="1">
                <a:solidFill>
                  <a:schemeClr val="folHlink"/>
                </a:solidFill>
                <a:latin typeface="Comic Sans MS" pitchFamily="66" charset="0"/>
                <a:cs typeface="Arial" charset="0"/>
              </a:rPr>
              <a:t>© </a:t>
            </a:r>
            <a:r>
              <a:rPr lang="de-DE" sz="1200" b="1">
                <a:solidFill>
                  <a:schemeClr val="folHlink"/>
                </a:solidFill>
                <a:latin typeface="Comic Sans MS" pitchFamily="66" charset="0"/>
              </a:rPr>
              <a:t>A. Rollins</a:t>
            </a:r>
          </a:p>
        </p:txBody>
      </p:sp>
      <p:sp>
        <p:nvSpPr>
          <p:cNvPr id="80898" name="Rectangle 2"/>
          <p:cNvSpPr>
            <a:spLocks noGrp="1" noChangeArrowheads="1"/>
          </p:cNvSpPr>
          <p:nvPr>
            <p:ph type="ctrTitle"/>
          </p:nvPr>
        </p:nvSpPr>
        <p:spPr>
          <a:xfrm>
            <a:off x="771525" y="2130425"/>
            <a:ext cx="7586663" cy="1470025"/>
          </a:xfrm>
        </p:spPr>
        <p:txBody>
          <a:bodyPr/>
          <a:lstStyle>
            <a:lvl1pPr>
              <a:defRPr sz="4400"/>
            </a:lvl1pPr>
          </a:lstStyle>
          <a:p>
            <a:pPr lvl="0"/>
            <a:r>
              <a:rPr lang="de-DE" noProof="0"/>
              <a:t>Titelmasterformat durch Klicken bearbeiten</a:t>
            </a:r>
          </a:p>
        </p:txBody>
      </p:sp>
      <p:sp>
        <p:nvSpPr>
          <p:cNvPr id="80899" name="Rectangle 3"/>
          <p:cNvSpPr>
            <a:spLocks noGrp="1" noChangeArrowheads="1"/>
          </p:cNvSpPr>
          <p:nvPr>
            <p:ph type="subTitle" idx="1"/>
          </p:nvPr>
        </p:nvSpPr>
        <p:spPr>
          <a:xfrm>
            <a:off x="1371600" y="3886200"/>
            <a:ext cx="6400800" cy="865188"/>
          </a:xfrm>
        </p:spPr>
        <p:txBody>
          <a:bodyPr/>
          <a:lstStyle>
            <a:lvl1pPr algn="ctr">
              <a:defRPr>
                <a:solidFill>
                  <a:schemeClr val="accent2"/>
                </a:solidFill>
              </a:defRPr>
            </a:lvl1pPr>
          </a:lstStyle>
          <a:p>
            <a:pPr lvl="0"/>
            <a:r>
              <a:rPr lang="de-DE" noProof="0"/>
              <a:t>Formatvorlage des Untertitelmasters durch Klicken bearbeiten</a:t>
            </a:r>
          </a:p>
        </p:txBody>
      </p:sp>
    </p:spTree>
    <p:extLst>
      <p:ext uri="{BB962C8B-B14F-4D97-AF65-F5344CB8AC3E}">
        <p14:creationId xmlns:p14="http://schemas.microsoft.com/office/powerpoint/2010/main" val="285244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94863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58000" y="38100"/>
            <a:ext cx="2286000" cy="60579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0" y="38100"/>
            <a:ext cx="6705600" cy="60579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513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3611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extLst>
      <p:ext uri="{BB962C8B-B14F-4D97-AF65-F5344CB8AC3E}">
        <p14:creationId xmlns:p14="http://schemas.microsoft.com/office/powerpoint/2010/main" val="361872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85800" y="1379538"/>
            <a:ext cx="3810000" cy="4716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379538"/>
            <a:ext cx="3810000" cy="4716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5376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7553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12362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92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310124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188963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38100"/>
            <a:ext cx="91440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Hier klicken, um Master-Titelformat zu bearbeiten.</a:t>
            </a:r>
          </a:p>
        </p:txBody>
      </p:sp>
      <p:sp>
        <p:nvSpPr>
          <p:cNvPr id="1027" name="Rectangle 3"/>
          <p:cNvSpPr>
            <a:spLocks noGrp="1" noChangeArrowheads="1"/>
          </p:cNvSpPr>
          <p:nvPr>
            <p:ph type="body" idx="1"/>
          </p:nvPr>
        </p:nvSpPr>
        <p:spPr bwMode="auto">
          <a:xfrm>
            <a:off x="685800" y="1379538"/>
            <a:ext cx="7772400" cy="471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Hier klicken, um Master-Textformat zu bearbeiten.</a:t>
            </a:r>
          </a:p>
          <a:p>
            <a:pPr lvl="1"/>
            <a:r>
              <a:rPr lang="en-US"/>
              <a:t>Zweite Ebene</a:t>
            </a:r>
          </a:p>
          <a:p>
            <a:pPr lvl="2"/>
            <a:r>
              <a:rPr lang="en-US"/>
              <a:t>Dritte Ebene</a:t>
            </a:r>
          </a:p>
          <a:p>
            <a:pPr lvl="3"/>
            <a:r>
              <a:rPr lang="en-US"/>
              <a:t>Vierte Ebene</a:t>
            </a:r>
          </a:p>
          <a:p>
            <a:pPr lvl="4"/>
            <a:r>
              <a:rPr lang="en-US"/>
              <a:t>Fünfte Ebene</a:t>
            </a:r>
          </a:p>
        </p:txBody>
      </p:sp>
      <p:sp>
        <p:nvSpPr>
          <p:cNvPr id="1028" name="Rectangle 4"/>
          <p:cNvSpPr>
            <a:spLocks noChangeArrowheads="1"/>
          </p:cNvSpPr>
          <p:nvPr/>
        </p:nvSpPr>
        <p:spPr bwMode="auto">
          <a:xfrm>
            <a:off x="0" y="703263"/>
            <a:ext cx="9144000" cy="71437"/>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1029" name="Text Box 5"/>
          <p:cNvSpPr txBox="1">
            <a:spLocks noChangeArrowheads="1"/>
          </p:cNvSpPr>
          <p:nvPr/>
        </p:nvSpPr>
        <p:spPr bwMode="auto">
          <a:xfrm>
            <a:off x="85725" y="6583363"/>
            <a:ext cx="1371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defRPr/>
            </a:pPr>
            <a:r>
              <a:rPr lang="en-US" sz="1200" b="1">
                <a:solidFill>
                  <a:schemeClr val="folHlink"/>
                </a:solidFill>
                <a:latin typeface="Comic Sans MS" pitchFamily="66" charset="0"/>
                <a:cs typeface="Arial" charset="0"/>
              </a:rPr>
              <a:t>© </a:t>
            </a:r>
            <a:r>
              <a:rPr lang="de-DE" sz="1200" b="1">
                <a:solidFill>
                  <a:schemeClr val="folHlink"/>
                </a:solidFill>
                <a:latin typeface="Comic Sans MS" pitchFamily="66" charset="0"/>
              </a:rPr>
              <a:t>A. Rollins</a:t>
            </a:r>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3200" b="1">
          <a:solidFill>
            <a:schemeClr val="folHlink"/>
          </a:solidFill>
          <a:latin typeface="+mj-lt"/>
          <a:ea typeface="+mj-ea"/>
          <a:cs typeface="+mj-cs"/>
        </a:defRPr>
      </a:lvl1pPr>
      <a:lvl2pPr algn="ctr" rtl="0" eaLnBrk="0" fontAlgn="base" hangingPunct="0">
        <a:spcBef>
          <a:spcPct val="0"/>
        </a:spcBef>
        <a:spcAft>
          <a:spcPct val="0"/>
        </a:spcAft>
        <a:defRPr sz="3200" b="1">
          <a:solidFill>
            <a:schemeClr val="folHlink"/>
          </a:solidFill>
          <a:latin typeface="Arial" charset="0"/>
        </a:defRPr>
      </a:lvl2pPr>
      <a:lvl3pPr algn="ctr" rtl="0" eaLnBrk="0" fontAlgn="base" hangingPunct="0">
        <a:spcBef>
          <a:spcPct val="0"/>
        </a:spcBef>
        <a:spcAft>
          <a:spcPct val="0"/>
        </a:spcAft>
        <a:defRPr sz="3200" b="1">
          <a:solidFill>
            <a:schemeClr val="folHlink"/>
          </a:solidFill>
          <a:latin typeface="Arial" charset="0"/>
        </a:defRPr>
      </a:lvl3pPr>
      <a:lvl4pPr algn="ctr" rtl="0" eaLnBrk="0" fontAlgn="base" hangingPunct="0">
        <a:spcBef>
          <a:spcPct val="0"/>
        </a:spcBef>
        <a:spcAft>
          <a:spcPct val="0"/>
        </a:spcAft>
        <a:defRPr sz="3200" b="1">
          <a:solidFill>
            <a:schemeClr val="folHlink"/>
          </a:solidFill>
          <a:latin typeface="Arial" charset="0"/>
        </a:defRPr>
      </a:lvl4pPr>
      <a:lvl5pPr algn="ctr" rtl="0" eaLnBrk="0" fontAlgn="base" hangingPunct="0">
        <a:spcBef>
          <a:spcPct val="0"/>
        </a:spcBef>
        <a:spcAft>
          <a:spcPct val="0"/>
        </a:spcAft>
        <a:defRPr sz="3200" b="1">
          <a:solidFill>
            <a:schemeClr val="folHlink"/>
          </a:solidFill>
          <a:latin typeface="Arial" charset="0"/>
        </a:defRPr>
      </a:lvl5pPr>
      <a:lvl6pPr marL="457200" algn="ctr" rtl="0" eaLnBrk="0" fontAlgn="base" hangingPunct="0">
        <a:spcBef>
          <a:spcPct val="0"/>
        </a:spcBef>
        <a:spcAft>
          <a:spcPct val="0"/>
        </a:spcAft>
        <a:defRPr sz="3200" b="1">
          <a:solidFill>
            <a:schemeClr val="folHlink"/>
          </a:solidFill>
          <a:latin typeface="Arial" charset="0"/>
        </a:defRPr>
      </a:lvl6pPr>
      <a:lvl7pPr marL="914400" algn="ctr" rtl="0" eaLnBrk="0" fontAlgn="base" hangingPunct="0">
        <a:spcBef>
          <a:spcPct val="0"/>
        </a:spcBef>
        <a:spcAft>
          <a:spcPct val="0"/>
        </a:spcAft>
        <a:defRPr sz="3200" b="1">
          <a:solidFill>
            <a:schemeClr val="folHlink"/>
          </a:solidFill>
          <a:latin typeface="Arial" charset="0"/>
        </a:defRPr>
      </a:lvl7pPr>
      <a:lvl8pPr marL="1371600" algn="ctr" rtl="0" eaLnBrk="0" fontAlgn="base" hangingPunct="0">
        <a:spcBef>
          <a:spcPct val="0"/>
        </a:spcBef>
        <a:spcAft>
          <a:spcPct val="0"/>
        </a:spcAft>
        <a:defRPr sz="3200" b="1">
          <a:solidFill>
            <a:schemeClr val="folHlink"/>
          </a:solidFill>
          <a:latin typeface="Arial" charset="0"/>
        </a:defRPr>
      </a:lvl8pPr>
      <a:lvl9pPr marL="1828800" algn="ctr" rtl="0" eaLnBrk="0" fontAlgn="base" hangingPunct="0">
        <a:spcBef>
          <a:spcPct val="0"/>
        </a:spcBef>
        <a:spcAft>
          <a:spcPct val="0"/>
        </a:spcAft>
        <a:defRPr sz="3200" b="1">
          <a:solidFill>
            <a:schemeClr val="folHlink"/>
          </a:solidFill>
          <a:latin typeface="Arial" charset="0"/>
        </a:defRPr>
      </a:lvl9pPr>
    </p:titleStyle>
    <p:bodyStyle>
      <a:lvl1pPr marL="342900" indent="-342900" algn="l" rtl="0" eaLnBrk="0" fontAlgn="base" hangingPunct="0">
        <a:spcBef>
          <a:spcPct val="20000"/>
        </a:spcBef>
        <a:spcAft>
          <a:spcPct val="0"/>
        </a:spcAft>
        <a:buFont typeface="Wingdings" pitchFamily="2" charset="2"/>
        <a:defRPr sz="2400">
          <a:solidFill>
            <a:schemeClr val="tx1"/>
          </a:solidFill>
          <a:latin typeface="+mn-lt"/>
          <a:ea typeface="+mn-ea"/>
          <a:cs typeface="+mn-cs"/>
        </a:defRPr>
      </a:lvl1pPr>
      <a:lvl2pPr marL="355600" indent="101600" algn="l" rtl="0" eaLnBrk="0" fontAlgn="base" hangingPunct="0">
        <a:spcBef>
          <a:spcPct val="20000"/>
        </a:spcBef>
        <a:spcAft>
          <a:spcPct val="0"/>
        </a:spcAft>
        <a:defRPr sz="2400">
          <a:solidFill>
            <a:schemeClr val="tx1"/>
          </a:solidFill>
          <a:latin typeface="+mn-lt"/>
        </a:defRPr>
      </a:lvl2pPr>
      <a:lvl3pPr marL="804863" indent="-269875" algn="l" rtl="0" eaLnBrk="0" fontAlgn="base" hangingPunct="0">
        <a:spcBef>
          <a:spcPct val="20000"/>
        </a:spcBef>
        <a:spcAft>
          <a:spcPct val="0"/>
        </a:spcAft>
        <a:buFont typeface="Wingdings" pitchFamily="2" charset="2"/>
        <a:buChar char="Ø"/>
        <a:defRPr sz="2400">
          <a:solidFill>
            <a:schemeClr val="tx1"/>
          </a:solidFill>
          <a:latin typeface="+mn-lt"/>
        </a:defRPr>
      </a:lvl3pPr>
      <a:lvl4pPr marL="1257300" indent="-273050" algn="l" rtl="0" eaLnBrk="0" fontAlgn="base" hangingPunct="0">
        <a:spcBef>
          <a:spcPct val="20000"/>
        </a:spcBef>
        <a:spcAft>
          <a:spcPct val="0"/>
        </a:spcAft>
        <a:buFont typeface="Symbol" pitchFamily="18" charset="2"/>
        <a:buChar char="Þ"/>
        <a:defRPr sz="2400">
          <a:solidFill>
            <a:schemeClr val="tx1"/>
          </a:solidFill>
          <a:latin typeface="+mn-lt"/>
        </a:defRPr>
      </a:lvl4pPr>
      <a:lvl5pPr marL="1436688" indent="392113" algn="l" rtl="0" eaLnBrk="0" fontAlgn="base" hangingPunct="0">
        <a:spcBef>
          <a:spcPct val="20000"/>
        </a:spcBef>
        <a:spcAft>
          <a:spcPct val="0"/>
        </a:spcAft>
        <a:defRPr sz="2400">
          <a:solidFill>
            <a:schemeClr val="tx1"/>
          </a:solidFill>
          <a:latin typeface="+mn-lt"/>
        </a:defRPr>
      </a:lvl5pPr>
      <a:lvl6pPr marL="1893888" algn="l" rtl="0" eaLnBrk="0" fontAlgn="base" hangingPunct="0">
        <a:spcBef>
          <a:spcPct val="20000"/>
        </a:spcBef>
        <a:spcAft>
          <a:spcPct val="0"/>
        </a:spcAft>
        <a:defRPr sz="2400">
          <a:solidFill>
            <a:schemeClr val="tx1"/>
          </a:solidFill>
          <a:latin typeface="+mn-lt"/>
        </a:defRPr>
      </a:lvl6pPr>
      <a:lvl7pPr marL="2351088" algn="l" rtl="0" eaLnBrk="0" fontAlgn="base" hangingPunct="0">
        <a:spcBef>
          <a:spcPct val="20000"/>
        </a:spcBef>
        <a:spcAft>
          <a:spcPct val="0"/>
        </a:spcAft>
        <a:defRPr sz="2400">
          <a:solidFill>
            <a:schemeClr val="tx1"/>
          </a:solidFill>
          <a:latin typeface="+mn-lt"/>
        </a:defRPr>
      </a:lvl7pPr>
      <a:lvl8pPr marL="2808288" algn="l" rtl="0" eaLnBrk="0" fontAlgn="base" hangingPunct="0">
        <a:spcBef>
          <a:spcPct val="20000"/>
        </a:spcBef>
        <a:spcAft>
          <a:spcPct val="0"/>
        </a:spcAft>
        <a:defRPr sz="2400">
          <a:solidFill>
            <a:schemeClr val="tx1"/>
          </a:solidFill>
          <a:latin typeface="+mn-lt"/>
        </a:defRPr>
      </a:lvl8pPr>
      <a:lvl9pPr marL="3265488" algn="l" rtl="0" eaLnBrk="0" fontAlgn="base" hangingPunct="0">
        <a:spcBef>
          <a:spcPct val="20000"/>
        </a:spcBef>
        <a:spcAft>
          <a:spcPct val="0"/>
        </a:spcAft>
        <a:defRPr sz="2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15963" y="2065338"/>
            <a:ext cx="7772400" cy="1143000"/>
          </a:xfrm>
        </p:spPr>
        <p:txBody>
          <a:bodyPr/>
          <a:lstStyle/>
          <a:p>
            <a:r>
              <a:rPr lang="de-DE" sz="5400" dirty="0">
                <a:solidFill>
                  <a:schemeClr val="hlink"/>
                </a:solidFill>
                <a:cs typeface="Arial" charset="0"/>
              </a:rPr>
              <a:t>D</a:t>
            </a:r>
            <a:r>
              <a:rPr lang="de-DE" sz="5400" dirty="0">
                <a:cs typeface="Arial" charset="0"/>
              </a:rPr>
              <a:t>esign </a:t>
            </a:r>
            <a:r>
              <a:rPr lang="de-DE" sz="5400" dirty="0">
                <a:solidFill>
                  <a:schemeClr val="hlink"/>
                </a:solidFill>
                <a:cs typeface="Arial" charset="0"/>
              </a:rPr>
              <a:t>P</a:t>
            </a:r>
            <a:r>
              <a:rPr lang="de-DE" sz="5400" dirty="0">
                <a:cs typeface="Arial" charset="0"/>
              </a:rPr>
              <a:t>atterns</a:t>
            </a:r>
            <a:br>
              <a:rPr lang="de-DE" sz="5400" dirty="0">
                <a:cs typeface="Arial" charset="0"/>
              </a:rPr>
            </a:br>
            <a:br>
              <a:rPr lang="de-DE" sz="5400" dirty="0">
                <a:cs typeface="Arial" charset="0"/>
              </a:rPr>
            </a:br>
            <a:r>
              <a:rPr lang="de-DE" dirty="0">
                <a:cs typeface="Arial" charset="0"/>
              </a:rPr>
              <a:t>Template </a:t>
            </a:r>
            <a:r>
              <a:rPr lang="de-DE" dirty="0" err="1">
                <a:cs typeface="Arial" charset="0"/>
              </a:rPr>
              <a:t>Method</a:t>
            </a:r>
            <a:r>
              <a:rPr lang="de-DE" dirty="0">
                <a:cs typeface="Arial" charset="0"/>
              </a:rPr>
              <a:t> Pattern</a:t>
            </a:r>
            <a:endParaRPr lang="en-GB" sz="4000" dirty="0"/>
          </a:p>
        </p:txBody>
      </p:sp>
      <p:sp>
        <p:nvSpPr>
          <p:cNvPr id="3075" name="Rectangle 3"/>
          <p:cNvSpPr>
            <a:spLocks noGrp="1" noChangeArrowheads="1"/>
          </p:cNvSpPr>
          <p:nvPr>
            <p:ph type="subTitle" idx="1"/>
          </p:nvPr>
        </p:nvSpPr>
        <p:spPr>
          <a:xfrm>
            <a:off x="1358900" y="3921125"/>
            <a:ext cx="6400800" cy="457200"/>
          </a:xfrm>
        </p:spPr>
        <p:txBody>
          <a:bodyPr/>
          <a:lstStyle/>
          <a:p>
            <a:pPr marL="0" indent="0"/>
            <a:r>
              <a:rPr lang="de-DE">
                <a:cs typeface="Arial" charset="0"/>
              </a:rPr>
              <a:t>Jemand hat Deine Probleme schon gelöst!  </a:t>
            </a:r>
          </a:p>
        </p:txBody>
      </p:sp>
      <p:sp>
        <p:nvSpPr>
          <p:cNvPr id="3076" name="Text Box 4"/>
          <p:cNvSpPr txBox="1">
            <a:spLocks noChangeArrowheads="1"/>
          </p:cNvSpPr>
          <p:nvPr/>
        </p:nvSpPr>
        <p:spPr bwMode="auto">
          <a:xfrm>
            <a:off x="3968750" y="6061075"/>
            <a:ext cx="517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01700" indent="-9017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600">
                <a:latin typeface="Comic Sans MS" pitchFamily="66" charset="0"/>
              </a:rPr>
              <a:t>Quellen</a:t>
            </a:r>
            <a:r>
              <a:rPr lang="de-DE" sz="1800">
                <a:latin typeface="Comic Sans MS" pitchFamily="66" charset="0"/>
              </a:rPr>
              <a:t>: 	Freeman, Eric &amp; Elisabeth:</a:t>
            </a:r>
            <a:br>
              <a:rPr lang="de-DE" sz="1800">
                <a:latin typeface="Comic Sans MS" pitchFamily="66" charset="0"/>
              </a:rPr>
            </a:br>
            <a:r>
              <a:rPr lang="de-DE" sz="1800">
                <a:latin typeface="Comic Sans MS" pitchFamily="66" charset="0"/>
              </a:rPr>
              <a:t>Head First Design Patterns, S. 1-32.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9" name="Group 123"/>
          <p:cNvGrpSpPr>
            <a:grpSpLocks/>
          </p:cNvGrpSpPr>
          <p:nvPr/>
        </p:nvGrpSpPr>
        <p:grpSpPr bwMode="auto">
          <a:xfrm>
            <a:off x="1602632" y="3269250"/>
            <a:ext cx="3755898" cy="1308942"/>
            <a:chOff x="3273" y="1460"/>
            <a:chExt cx="2029" cy="1611"/>
          </a:xfrm>
          <a:solidFill>
            <a:schemeClr val="bg1"/>
          </a:solidFill>
        </p:grpSpPr>
        <p:grpSp>
          <p:nvGrpSpPr>
            <p:cNvPr id="23660" name="Group 110"/>
            <p:cNvGrpSpPr>
              <a:grpSpLocks/>
            </p:cNvGrpSpPr>
            <p:nvPr/>
          </p:nvGrpSpPr>
          <p:grpSpPr bwMode="auto">
            <a:xfrm>
              <a:off x="3273" y="1460"/>
              <a:ext cx="2029" cy="1611"/>
              <a:chOff x="624" y="1359"/>
              <a:chExt cx="1559" cy="1611"/>
            </a:xfrm>
            <a:grpFill/>
          </p:grpSpPr>
          <p:sp>
            <p:nvSpPr>
              <p:cNvPr id="23662" name="AutoShape 111"/>
              <p:cNvSpPr>
                <a:spLocks noChangeArrowheads="1"/>
              </p:cNvSpPr>
              <p:nvPr/>
            </p:nvSpPr>
            <p:spPr bwMode="auto">
              <a:xfrm>
                <a:off x="1312" y="1359"/>
                <a:ext cx="184" cy="432"/>
              </a:xfrm>
              <a:prstGeom prst="upArrow">
                <a:avLst>
                  <a:gd name="adj1" fmla="val 0"/>
                  <a:gd name="adj2" fmla="val 76087"/>
                </a:avLst>
              </a:prstGeom>
              <a:grp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400"/>
              </a:p>
            </p:txBody>
          </p:sp>
          <p:sp>
            <p:nvSpPr>
              <p:cNvPr id="23663" name="Line 112"/>
              <p:cNvSpPr>
                <a:spLocks noChangeShapeType="1"/>
              </p:cNvSpPr>
              <p:nvPr/>
            </p:nvSpPr>
            <p:spPr bwMode="auto">
              <a:xfrm>
                <a:off x="624" y="1786"/>
                <a:ext cx="1555" cy="0"/>
              </a:xfrm>
              <a:prstGeom prst="line">
                <a:avLst/>
              </a:prstGeom>
              <a:grpFill/>
              <a:ln w="1905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4" name="Line 113"/>
              <p:cNvSpPr>
                <a:spLocks noChangeShapeType="1"/>
              </p:cNvSpPr>
              <p:nvPr/>
            </p:nvSpPr>
            <p:spPr bwMode="auto">
              <a:xfrm flipH="1">
                <a:off x="630" y="1795"/>
                <a:ext cx="0" cy="1142"/>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5" name="Line 114"/>
              <p:cNvSpPr>
                <a:spLocks noChangeShapeType="1"/>
              </p:cNvSpPr>
              <p:nvPr/>
            </p:nvSpPr>
            <p:spPr bwMode="auto">
              <a:xfrm>
                <a:off x="1676" y="1795"/>
                <a:ext cx="0" cy="1175"/>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6" name="Line 115"/>
              <p:cNvSpPr>
                <a:spLocks noChangeShapeType="1"/>
              </p:cNvSpPr>
              <p:nvPr/>
            </p:nvSpPr>
            <p:spPr bwMode="auto">
              <a:xfrm>
                <a:off x="1142" y="1795"/>
                <a:ext cx="0" cy="1142"/>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7" name="Line 116"/>
              <p:cNvSpPr>
                <a:spLocks noChangeShapeType="1"/>
              </p:cNvSpPr>
              <p:nvPr/>
            </p:nvSpPr>
            <p:spPr bwMode="auto">
              <a:xfrm>
                <a:off x="2183" y="1795"/>
                <a:ext cx="0" cy="1142"/>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grpSp>
        <p:sp>
          <p:nvSpPr>
            <p:cNvPr id="23661" name="AutoShape 122"/>
            <p:cNvSpPr>
              <a:spLocks noChangeArrowheads="1"/>
            </p:cNvSpPr>
            <p:nvPr/>
          </p:nvSpPr>
          <p:spPr bwMode="auto">
            <a:xfrm>
              <a:off x="4145" y="1468"/>
              <a:ext cx="276" cy="359"/>
            </a:xfrm>
            <a:prstGeom prst="triangle">
              <a:avLst>
                <a:gd name="adj" fmla="val 50000"/>
              </a:avLst>
            </a:prstGeom>
            <a:grp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sz="1400"/>
            </a:p>
          </p:txBody>
        </p:sp>
      </p:grpSp>
      <p:graphicFrame>
        <p:nvGraphicFramePr>
          <p:cNvPr id="89212" name="Group 124"/>
          <p:cNvGraphicFramePr>
            <a:graphicFrameLocks noGrp="1"/>
          </p:cNvGraphicFramePr>
          <p:nvPr>
            <p:extLst/>
          </p:nvPr>
        </p:nvGraphicFramePr>
        <p:xfrm>
          <a:off x="131519" y="909257"/>
          <a:ext cx="1434836" cy="1170612"/>
        </p:xfrm>
        <a:graphic>
          <a:graphicData uri="http://schemas.openxmlformats.org/drawingml/2006/table">
            <a:tbl>
              <a:tblPr/>
              <a:tblGrid>
                <a:gridCol w="1434836">
                  <a:extLst>
                    <a:ext uri="{9D8B030D-6E8A-4147-A177-3AD203B41FA5}">
                      <a16:colId xmlns:a16="http://schemas.microsoft.com/office/drawing/2014/main" val="20000"/>
                    </a:ext>
                  </a:extLst>
                </a:gridCol>
              </a:tblGrid>
              <a:tr h="23283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Character</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283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accent3"/>
                          </a:solidFill>
                          <a:effectLst/>
                          <a:latin typeface="Arial" panose="020B0604020202020204" pitchFamily="34" charset="0"/>
                          <a:cs typeface="Arial" panose="020B0604020202020204" pitchFamily="34" charset="0"/>
                        </a:rPr>
                        <a:t>-</a:t>
                      </a:r>
                      <a:r>
                        <a:rPr kumimoji="0" lang="de-DE" sz="1400" b="0" i="0" u="none" strike="noStrike" cap="none" normalizeH="0" baseline="0" dirty="0" err="1">
                          <a:ln>
                            <a:noFill/>
                          </a:ln>
                          <a:solidFill>
                            <a:schemeClr val="accent3"/>
                          </a:solidFill>
                          <a:effectLst/>
                          <a:latin typeface="Arial" panose="020B0604020202020204" pitchFamily="34" charset="0"/>
                          <a:cs typeface="Arial" panose="020B0604020202020204" pitchFamily="34" charset="0"/>
                        </a:rPr>
                        <a:t>currentWeapon</a:t>
                      </a:r>
                      <a:endParaRPr kumimoji="0" lang="de-DE" sz="1400" b="0" i="0" u="none" strike="noStrike" cap="none" normalizeH="0" baseline="0" dirty="0">
                        <a:ln>
                          <a:noFill/>
                        </a:ln>
                        <a:solidFill>
                          <a:schemeClr val="accent3"/>
                        </a:solidFill>
                        <a:effectLst/>
                        <a:latin typeface="Arial" panose="020B0604020202020204" pitchFamily="34" charset="0"/>
                        <a:cs typeface="Arial" panose="020B0604020202020204" pitchFamily="34"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283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folHlink"/>
                          </a:solidFill>
                          <a:effectLst/>
                          <a:latin typeface="+mn-lt"/>
                        </a:rPr>
                        <a:t>+</a:t>
                      </a:r>
                      <a:r>
                        <a:rPr kumimoji="0" lang="de-DE" sz="1400" b="0" i="0" u="none" strike="noStrike" cap="none" normalizeH="0" baseline="0" dirty="0" err="1">
                          <a:ln>
                            <a:noFill/>
                          </a:ln>
                          <a:solidFill>
                            <a:schemeClr val="folHlink"/>
                          </a:solidFill>
                          <a:effectLst/>
                          <a:latin typeface="+mn-lt"/>
                        </a:rPr>
                        <a:t>fight</a:t>
                      </a:r>
                      <a:r>
                        <a:rPr kumimoji="0" lang="de-DE" sz="1400" b="0" i="0" u="none" strike="noStrike" cap="none" normalizeH="0" baseline="0" dirty="0">
                          <a:ln>
                            <a:noFill/>
                          </a:ln>
                          <a:solidFill>
                            <a:schemeClr val="folHlink"/>
                          </a:solidFill>
                          <a:effectLst/>
                          <a:latin typeface="+mn-lt"/>
                        </a:rPr>
                        <a:t>( </a:t>
                      </a:r>
                      <a:r>
                        <a:rPr kumimoji="0" lang="de-DE" sz="1400" b="0" i="0" u="none" strike="noStrike" cap="none" normalizeH="0" baseline="0" dirty="0" err="1">
                          <a:ln>
                            <a:noFill/>
                          </a:ln>
                          <a:solidFill>
                            <a:schemeClr val="folHlink"/>
                          </a:solidFill>
                          <a:effectLst/>
                          <a:latin typeface="+mn-lt"/>
                        </a:rPr>
                        <a:t>gegner</a:t>
                      </a:r>
                      <a:r>
                        <a:rPr kumimoji="0" lang="de-DE" sz="1400" b="0" i="0" u="none" strike="noStrike" cap="none" normalizeH="0" baseline="0" dirty="0">
                          <a:ln>
                            <a:noFill/>
                          </a:ln>
                          <a:solidFill>
                            <a:schemeClr val="folHlink"/>
                          </a:solidFill>
                          <a:effectLst/>
                          <a:latin typeface="+mn-lt"/>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folHlink"/>
                          </a:solidFill>
                          <a:effectLst/>
                          <a:latin typeface="+mn-lt"/>
                        </a:rPr>
                        <a:t>+</a:t>
                      </a:r>
                      <a:r>
                        <a:rPr kumimoji="0" lang="de-DE" sz="1400" b="0" i="0" u="none" strike="noStrike" cap="none" normalizeH="0" baseline="0" dirty="0" err="1">
                          <a:ln>
                            <a:noFill/>
                          </a:ln>
                          <a:solidFill>
                            <a:schemeClr val="folHlink"/>
                          </a:solidFill>
                          <a:effectLst/>
                          <a:latin typeface="+mn-lt"/>
                        </a:rPr>
                        <a:t>setWeapon</a:t>
                      </a:r>
                      <a:r>
                        <a:rPr kumimoji="0" lang="de-DE" sz="1400" b="0" i="0" u="none" strike="noStrike" cap="none" normalizeH="0" baseline="0" dirty="0">
                          <a:ln>
                            <a:noFill/>
                          </a:ln>
                          <a:solidFill>
                            <a:schemeClr val="folHlink"/>
                          </a:solidFill>
                          <a:effectLst/>
                          <a:latin typeface="+mn-lt"/>
                        </a:rPr>
                        <a:t>( w )</a:t>
                      </a:r>
                    </a:p>
                  </a:txBody>
                  <a:tcPr marL="36000" marR="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564" name="Rectangle 12"/>
          <p:cNvSpPr>
            <a:spLocks noGrp="1" noChangeArrowheads="1"/>
          </p:cNvSpPr>
          <p:nvPr>
            <p:ph type="title"/>
          </p:nvPr>
        </p:nvSpPr>
        <p:spPr>
          <a:xfrm>
            <a:off x="592138" y="0"/>
            <a:ext cx="7772400" cy="704850"/>
          </a:xfrm>
        </p:spPr>
        <p:txBody>
          <a:bodyPr/>
          <a:lstStyle/>
          <a:p>
            <a:r>
              <a:rPr lang="de-DE" dirty="0">
                <a:solidFill>
                  <a:schemeClr val="accent1"/>
                </a:solidFill>
              </a:rPr>
              <a:t>R</a:t>
            </a:r>
            <a:r>
              <a:rPr lang="de-DE" dirty="0"/>
              <a:t>ollenspiel </a:t>
            </a:r>
            <a:r>
              <a:rPr lang="de-DE" dirty="0">
                <a:solidFill>
                  <a:schemeClr val="accent1"/>
                </a:solidFill>
              </a:rPr>
              <a:t>P</a:t>
            </a:r>
            <a:r>
              <a:rPr lang="de-DE" dirty="0"/>
              <a:t>roblem</a:t>
            </a:r>
          </a:p>
        </p:txBody>
      </p:sp>
      <p:graphicFrame>
        <p:nvGraphicFramePr>
          <p:cNvPr id="89168" name="Group 80"/>
          <p:cNvGraphicFramePr>
            <a:graphicFrameLocks noGrp="1"/>
          </p:cNvGraphicFramePr>
          <p:nvPr>
            <p:extLst>
              <p:ext uri="{D42A27DB-BD31-4B8C-83A1-F6EECF244321}">
                <p14:modId xmlns:p14="http://schemas.microsoft.com/office/powerpoint/2010/main" val="1312349479"/>
              </p:ext>
            </p:extLst>
          </p:nvPr>
        </p:nvGraphicFramePr>
        <p:xfrm>
          <a:off x="3660193" y="4582398"/>
          <a:ext cx="1193985" cy="1700784"/>
        </p:xfrm>
        <a:graphic>
          <a:graphicData uri="http://schemas.openxmlformats.org/drawingml/2006/table">
            <a:tbl>
              <a:tblPr/>
              <a:tblGrid>
                <a:gridCol w="1193985">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Narrow" pitchFamily="34" charset="0"/>
                        </a:rPr>
                        <a:t>Sword</a:t>
                      </a:r>
                      <a:endParaRPr kumimoji="0" lang="de-DE" sz="1200" b="0" i="0" u="none" strike="noStrike" cap="none" normalizeH="0" baseline="0" dirty="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draw</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accent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aim</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strike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holster</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78" name="Group 90"/>
          <p:cNvGraphicFramePr>
            <a:graphicFrameLocks noGrp="1"/>
          </p:cNvGraphicFramePr>
          <p:nvPr>
            <p:extLst>
              <p:ext uri="{D42A27DB-BD31-4B8C-83A1-F6EECF244321}">
                <p14:modId xmlns:p14="http://schemas.microsoft.com/office/powerpoint/2010/main" val="1131946031"/>
              </p:ext>
            </p:extLst>
          </p:nvPr>
        </p:nvGraphicFramePr>
        <p:xfrm>
          <a:off x="1165070" y="4579569"/>
          <a:ext cx="1208949" cy="1700784"/>
        </p:xfrm>
        <a:graphic>
          <a:graphicData uri="http://schemas.openxmlformats.org/drawingml/2006/table">
            <a:tbl>
              <a:tblPr/>
              <a:tblGrid>
                <a:gridCol w="1208949">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Axe</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208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draw</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accent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aim</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strike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holster</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656" name="Line 117"/>
          <p:cNvSpPr>
            <a:spLocks noChangeShapeType="1"/>
          </p:cNvSpPr>
          <p:nvPr/>
        </p:nvSpPr>
        <p:spPr bwMode="auto">
          <a:xfrm flipV="1">
            <a:off x="1550924" y="1425210"/>
            <a:ext cx="1018540" cy="15859"/>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57" name="Text Box 118"/>
          <p:cNvSpPr txBox="1">
            <a:spLocks noChangeArrowheads="1"/>
          </p:cNvSpPr>
          <p:nvPr/>
        </p:nvSpPr>
        <p:spPr bwMode="auto">
          <a:xfrm>
            <a:off x="2178875" y="1137690"/>
            <a:ext cx="33178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400" dirty="0"/>
              <a:t>1</a:t>
            </a:r>
          </a:p>
        </p:txBody>
      </p:sp>
      <p:sp>
        <p:nvSpPr>
          <p:cNvPr id="23658" name="AutoShape 121"/>
          <p:cNvSpPr>
            <a:spLocks noChangeArrowheads="1"/>
          </p:cNvSpPr>
          <p:nvPr/>
        </p:nvSpPr>
        <p:spPr bwMode="auto">
          <a:xfrm>
            <a:off x="1566355" y="1287082"/>
            <a:ext cx="366712" cy="320675"/>
          </a:xfrm>
          <a:prstGeom prst="diamond">
            <a:avLst/>
          </a:prstGeom>
          <a:solidFill>
            <a:schemeClr val="bg1"/>
          </a:solidFill>
          <a:ln w="3810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sz="1400"/>
          </a:p>
        </p:txBody>
      </p:sp>
      <p:graphicFrame>
        <p:nvGraphicFramePr>
          <p:cNvPr id="89188" name="Group 100"/>
          <p:cNvGraphicFramePr>
            <a:graphicFrameLocks noGrp="1"/>
          </p:cNvGraphicFramePr>
          <p:nvPr>
            <p:extLst>
              <p:ext uri="{D42A27DB-BD31-4B8C-83A1-F6EECF244321}">
                <p14:modId xmlns:p14="http://schemas.microsoft.com/office/powerpoint/2010/main" val="2594533616"/>
              </p:ext>
            </p:extLst>
          </p:nvPr>
        </p:nvGraphicFramePr>
        <p:xfrm>
          <a:off x="2410105" y="4579569"/>
          <a:ext cx="1213480" cy="1700784"/>
        </p:xfrm>
        <a:graphic>
          <a:graphicData uri="http://schemas.openxmlformats.org/drawingml/2006/table">
            <a:tbl>
              <a:tblPr/>
              <a:tblGrid>
                <a:gridCol w="1213480">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BowAndArrow</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draw</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prepare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aim</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strike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holster</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9158" name="Group 70"/>
          <p:cNvGraphicFramePr>
            <a:graphicFrameLocks noGrp="1"/>
          </p:cNvGraphicFramePr>
          <p:nvPr>
            <p:extLst>
              <p:ext uri="{D42A27DB-BD31-4B8C-83A1-F6EECF244321}">
                <p14:modId xmlns:p14="http://schemas.microsoft.com/office/powerpoint/2010/main" val="4116924487"/>
              </p:ext>
            </p:extLst>
          </p:nvPr>
        </p:nvGraphicFramePr>
        <p:xfrm>
          <a:off x="4887857" y="4582398"/>
          <a:ext cx="1199224" cy="1700784"/>
        </p:xfrm>
        <a:graphic>
          <a:graphicData uri="http://schemas.openxmlformats.org/drawingml/2006/table">
            <a:tbl>
              <a:tblPr/>
              <a:tblGrid>
                <a:gridCol w="1199224">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Knife</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draw</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accent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aim</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strike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holster</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6" name="Group 120"/>
          <p:cNvGraphicFramePr>
            <a:graphicFrameLocks noGrp="1"/>
          </p:cNvGraphicFramePr>
          <p:nvPr>
            <p:extLst>
              <p:ext uri="{D42A27DB-BD31-4B8C-83A1-F6EECF244321}">
                <p14:modId xmlns:p14="http://schemas.microsoft.com/office/powerpoint/2010/main" val="2010290073"/>
              </p:ext>
            </p:extLst>
          </p:nvPr>
        </p:nvGraphicFramePr>
        <p:xfrm>
          <a:off x="2569463" y="861330"/>
          <a:ext cx="2208665" cy="2407920"/>
        </p:xfrm>
        <a:graphic>
          <a:graphicData uri="http://schemas.openxmlformats.org/drawingml/2006/table">
            <a:tbl>
              <a:tblPr/>
              <a:tblGrid>
                <a:gridCol w="2208665">
                  <a:extLst>
                    <a:ext uri="{9D8B030D-6E8A-4147-A177-3AD203B41FA5}">
                      <a16:colId xmlns:a16="http://schemas.microsoft.com/office/drawing/2014/main" val="20000"/>
                    </a:ext>
                  </a:extLst>
                </a:gridCol>
              </a:tblGrid>
              <a:tr h="165317">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WeaponBehavior</a:t>
                      </a:r>
                      <a:r>
                        <a:rPr kumimoji="0" lang="de-DE"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de-DE"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a:t>
                      </a:r>
                      <a:r>
                        <a:rPr kumimoji="0" lang="de-DE" sz="1400" b="1" i="0"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abstract</a:t>
                      </a:r>
                      <a:r>
                        <a:rPr kumimoji="0" lang="de-DE" sz="14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612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0" u="none" strike="noStrike" cap="none" normalizeH="0" baseline="0" dirty="0">
                          <a:ln>
                            <a:noFill/>
                          </a:ln>
                          <a:solidFill>
                            <a:schemeClr val="tx1"/>
                          </a:solidFill>
                          <a:effectLst/>
                          <a:latin typeface="+mn-lt"/>
                          <a:cs typeface="Times New Roman" panose="02020603050405020304" pitchFamily="18" charset="0"/>
                        </a:rPr>
                        <a:t>+ </a:t>
                      </a:r>
                      <a:r>
                        <a:rPr kumimoji="0" lang="de-DE" sz="1400" b="1" i="0" u="none" strike="noStrike" cap="none" normalizeH="0" baseline="0" dirty="0" err="1">
                          <a:ln>
                            <a:noFill/>
                          </a:ln>
                          <a:solidFill>
                            <a:schemeClr val="tx1"/>
                          </a:solidFill>
                          <a:effectLst/>
                          <a:latin typeface="+mn-lt"/>
                          <a:cs typeface="Times New Roman" panose="02020603050405020304" pitchFamily="18" charset="0"/>
                        </a:rPr>
                        <a:t>useWeapon</a:t>
                      </a:r>
                      <a:r>
                        <a:rPr kumimoji="0" lang="de-DE" sz="1400" b="1" i="0" u="none" strike="noStrike" cap="none" normalizeH="0" baseline="0" dirty="0">
                          <a:ln>
                            <a:noFill/>
                          </a:ln>
                          <a:solidFill>
                            <a:schemeClr val="tx1"/>
                          </a:solidFill>
                          <a:effectLst/>
                          <a:latin typeface="+mn-lt"/>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draw</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prepare</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aim</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strike</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holster</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Abgerundete rechteckige Legende 2"/>
          <p:cNvSpPr/>
          <p:nvPr/>
        </p:nvSpPr>
        <p:spPr bwMode="auto">
          <a:xfrm>
            <a:off x="5943746" y="539365"/>
            <a:ext cx="3200254" cy="1621154"/>
          </a:xfrm>
          <a:prstGeom prst="wedgeRoundRectCallout">
            <a:avLst>
              <a:gd name="adj1" fmla="val -91415"/>
              <a:gd name="adj2" fmla="val 21560"/>
              <a:gd name="adj3" fmla="val 16667"/>
            </a:avLst>
          </a:prstGeom>
          <a:solidFill>
            <a:schemeClr val="bg1"/>
          </a:solidFill>
          <a:ln w="38100" cap="flat" cmpd="sng" algn="ctr">
            <a:solidFill>
              <a:schemeClr val="hlink"/>
            </a:solidFill>
            <a:prstDash val="solid"/>
            <a:round/>
            <a:headEnd type="none" w="med" len="med"/>
            <a:tailEnd type="arrow" w="lg" len="lg"/>
          </a:ln>
          <a:effectLst/>
          <a:extLst/>
        </p:spPr>
        <p:txBody>
          <a:bodyPr vert="horz" wrap="square" lIns="90000" tIns="46800" rIns="90000" bIns="46800" numCol="1" rtlCol="0" anchor="t" anchorCtr="0" compatLnSpc="1">
            <a:prstTxWarp prst="textNoShape">
              <a:avLst/>
            </a:prstTxWarp>
          </a:bodyPr>
          <a:lstStyle/>
          <a:p>
            <a:pPr algn="l"/>
            <a:r>
              <a:rPr kumimoji="0" lang="de-DE"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useWeapon</a:t>
            </a: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12788" lvl="1" algn="l"/>
            <a:r>
              <a:rPr lang="de-DE" sz="1800" dirty="0" err="1">
                <a:latin typeface="Times New Roman" panose="02020603050405020304" pitchFamily="18" charset="0"/>
                <a:cs typeface="Times New Roman" panose="02020603050405020304" pitchFamily="18" charset="0"/>
              </a:rPr>
              <a:t>prepare</a:t>
            </a:r>
            <a:r>
              <a:rPr lang="de-DE" sz="1800" dirty="0">
                <a:latin typeface="Times New Roman" panose="02020603050405020304" pitchFamily="18" charset="0"/>
                <a:cs typeface="Times New Roman" panose="02020603050405020304" pitchFamily="18" charset="0"/>
              </a:rPr>
              <a:t>()</a:t>
            </a:r>
          </a:p>
          <a:p>
            <a:pPr marL="712788" lvl="1" algn="l"/>
            <a:r>
              <a:rPr lang="de-DE" sz="1800" dirty="0" err="1">
                <a:latin typeface="Times New Roman" panose="02020603050405020304" pitchFamily="18" charset="0"/>
                <a:cs typeface="Times New Roman" panose="02020603050405020304" pitchFamily="18" charset="0"/>
              </a:rPr>
              <a:t>aim</a:t>
            </a:r>
            <a:r>
              <a:rPr lang="de-DE" sz="1800" dirty="0">
                <a:latin typeface="Times New Roman" panose="02020603050405020304" pitchFamily="18" charset="0"/>
                <a:cs typeface="Times New Roman" panose="02020603050405020304" pitchFamily="18" charset="0"/>
              </a:rPr>
              <a:t>()</a:t>
            </a:r>
          </a:p>
          <a:p>
            <a:pPr marL="712788" lvl="1" algn="l"/>
            <a:r>
              <a:rPr lang="de-DE" sz="1800" dirty="0" err="1">
                <a:latin typeface="Times New Roman" panose="02020603050405020304" pitchFamily="18" charset="0"/>
                <a:cs typeface="Times New Roman" panose="02020603050405020304" pitchFamily="18" charset="0"/>
              </a:rPr>
              <a:t>strike</a:t>
            </a:r>
            <a:r>
              <a:rPr lang="de-DE" sz="1800" dirty="0">
                <a:latin typeface="Times New Roman" panose="02020603050405020304" pitchFamily="18" charset="0"/>
                <a:cs typeface="Times New Roman" panose="02020603050405020304"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22" name="Abgerundete rechteckige Legende 2">
            <a:extLst>
              <a:ext uri="{FF2B5EF4-FFF2-40B4-BE49-F238E27FC236}">
                <a16:creationId xmlns:a16="http://schemas.microsoft.com/office/drawing/2014/main" id="{E8E78BD6-0554-47A1-874A-4FB46043C0DA}"/>
              </a:ext>
            </a:extLst>
          </p:cNvPr>
          <p:cNvSpPr/>
          <p:nvPr/>
        </p:nvSpPr>
        <p:spPr bwMode="auto">
          <a:xfrm>
            <a:off x="4418383" y="2252592"/>
            <a:ext cx="4725615" cy="2109090"/>
          </a:xfrm>
          <a:prstGeom prst="wedgeRoundRectCallout">
            <a:avLst>
              <a:gd name="adj1" fmla="val -140206"/>
              <a:gd name="adj2" fmla="val -74575"/>
              <a:gd name="adj3" fmla="val 16667"/>
            </a:avLst>
          </a:prstGeom>
          <a:solidFill>
            <a:schemeClr val="bg1"/>
          </a:solidFill>
          <a:ln w="38100" cap="flat" cmpd="sng" algn="ctr">
            <a:solidFill>
              <a:schemeClr val="hlink"/>
            </a:solidFill>
            <a:prstDash val="solid"/>
            <a:round/>
            <a:headEnd type="none" w="med" len="med"/>
            <a:tailEnd type="arrow" w="lg" len="lg"/>
          </a:ln>
          <a:effectLst/>
          <a:extLst/>
        </p:spPr>
        <p:txBody>
          <a:bodyPr vert="horz" wrap="square" lIns="90000" tIns="46800" rIns="90000" bIns="46800" numCol="1" rtlCol="0" anchor="t" anchorCtr="0" compatLnSpc="1">
            <a:prstTxWarp prst="textNoShape">
              <a:avLst/>
            </a:prstTxWarp>
          </a:bodyPr>
          <a:lstStyle/>
          <a:p>
            <a:pPr algn="l"/>
            <a:r>
              <a:rPr kumimoji="0" lang="de-DE"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fight</a:t>
            </a: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de-DE"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opponent</a:t>
            </a: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57188" lvl="1" algn="l" defTabSz="357188"/>
            <a:r>
              <a:rPr lang="de-DE" sz="1800" dirty="0" err="1">
                <a:latin typeface="Times New Roman" panose="02020603050405020304" pitchFamily="18" charset="0"/>
                <a:cs typeface="Times New Roman" panose="02020603050405020304" pitchFamily="18" charset="0"/>
              </a:rPr>
              <a:t>draw</a:t>
            </a:r>
            <a:r>
              <a:rPr lang="de-DE" sz="1800" dirty="0">
                <a:latin typeface="Times New Roman" panose="02020603050405020304" pitchFamily="18" charset="0"/>
                <a:cs typeface="Times New Roman" panose="02020603050405020304" pitchFamily="18" charset="0"/>
              </a:rPr>
              <a:t>()</a:t>
            </a:r>
            <a:br>
              <a:rPr lang="de-DE" sz="1800" dirty="0">
                <a:latin typeface="Times New Roman" panose="02020603050405020304" pitchFamily="18" charset="0"/>
                <a:cs typeface="Times New Roman" panose="02020603050405020304" pitchFamily="18" charset="0"/>
              </a:rPr>
            </a:br>
            <a:r>
              <a:rPr lang="de-DE" sz="1800" dirty="0">
                <a:latin typeface="Times New Roman" panose="02020603050405020304" pitchFamily="18" charset="0"/>
                <a:cs typeface="Times New Roman" panose="02020603050405020304" pitchFamily="18" charset="0"/>
              </a:rPr>
              <a:t>loop( </a:t>
            </a:r>
            <a:r>
              <a:rPr lang="de-DE" sz="1800" dirty="0" err="1">
                <a:latin typeface="Times New Roman" panose="02020603050405020304" pitchFamily="18" charset="0"/>
                <a:cs typeface="Times New Roman" panose="02020603050405020304" pitchFamily="18" charset="0"/>
              </a:rPr>
              <a:t>while</a:t>
            </a:r>
            <a:r>
              <a:rPr lang="de-DE" sz="1800" dirty="0">
                <a:latin typeface="Times New Roman" panose="02020603050405020304" pitchFamily="18" charset="0"/>
                <a:cs typeface="Times New Roman" panose="02020603050405020304" pitchFamily="18" charset="0"/>
              </a:rPr>
              <a:t> not </a:t>
            </a:r>
            <a:r>
              <a:rPr lang="de-DE" sz="1800" dirty="0" err="1">
                <a:latin typeface="Times New Roman" panose="02020603050405020304" pitchFamily="18" charset="0"/>
                <a:cs typeface="Times New Roman" panose="02020603050405020304" pitchFamily="18" charset="0"/>
              </a:rPr>
              <a:t>dead</a:t>
            </a:r>
            <a:r>
              <a:rPr lang="de-DE" sz="1800" dirty="0">
                <a:latin typeface="Times New Roman" panose="02020603050405020304" pitchFamily="18" charset="0"/>
                <a:cs typeface="Times New Roman" panose="02020603050405020304" pitchFamily="18" charset="0"/>
              </a:rPr>
              <a:t> and  </a:t>
            </a:r>
            <a:r>
              <a:rPr lang="de-DE" sz="1800" dirty="0" err="1">
                <a:latin typeface="Times New Roman" panose="02020603050405020304" pitchFamily="18" charset="0"/>
                <a:cs typeface="Times New Roman" panose="02020603050405020304" pitchFamily="18" charset="0"/>
              </a:rPr>
              <a:t>opponent</a:t>
            </a:r>
            <a:r>
              <a:rPr lang="de-DE" sz="1800" dirty="0">
                <a:latin typeface="Times New Roman" panose="02020603050405020304" pitchFamily="18" charset="0"/>
                <a:cs typeface="Times New Roman" panose="02020603050405020304" pitchFamily="18" charset="0"/>
              </a:rPr>
              <a:t> </a:t>
            </a:r>
            <a:r>
              <a:rPr lang="de-DE" sz="1800" dirty="0" err="1">
                <a:latin typeface="Times New Roman" panose="02020603050405020304" pitchFamily="18" charset="0"/>
                <a:cs typeface="Times New Roman" panose="02020603050405020304" pitchFamily="18" charset="0"/>
              </a:rPr>
              <a:t>alive</a:t>
            </a:r>
            <a:r>
              <a:rPr lang="de-DE" sz="1800" dirty="0">
                <a:latin typeface="Times New Roman" panose="02020603050405020304" pitchFamily="18" charset="0"/>
                <a:cs typeface="Times New Roman" panose="02020603050405020304" pitchFamily="18" charset="0"/>
              </a:rPr>
              <a:t>){</a:t>
            </a:r>
          </a:p>
          <a:p>
            <a:pPr marL="357188" lvl="1" algn="l"/>
            <a:r>
              <a:rPr lang="de-DE" sz="1800" dirty="0">
                <a:latin typeface="Times New Roman" panose="02020603050405020304" pitchFamily="18" charset="0"/>
                <a:cs typeface="Times New Roman" panose="02020603050405020304" pitchFamily="18" charset="0"/>
              </a:rPr>
              <a:t>	</a:t>
            </a:r>
            <a:r>
              <a:rPr lang="de-DE" sz="1800" dirty="0" err="1">
                <a:latin typeface="Times New Roman" panose="02020603050405020304" pitchFamily="18" charset="0"/>
                <a:cs typeface="Times New Roman" panose="02020603050405020304" pitchFamily="18" charset="0"/>
              </a:rPr>
              <a:t>currentWeapon.useWeapon</a:t>
            </a:r>
            <a:r>
              <a:rPr lang="de-DE" sz="1800" dirty="0">
                <a:latin typeface="Times New Roman" panose="02020603050405020304" pitchFamily="18" charset="0"/>
                <a:cs typeface="Times New Roman" panose="02020603050405020304" pitchFamily="18" charset="0"/>
              </a:rPr>
              <a:t>()</a:t>
            </a:r>
          </a:p>
          <a:p>
            <a:pPr marL="357188" lvl="1" algn="l"/>
            <a:r>
              <a:rPr lang="de-DE" sz="1800" dirty="0">
                <a:latin typeface="Times New Roman" panose="02020603050405020304" pitchFamily="18" charset="0"/>
                <a:cs typeface="Times New Roman" panose="02020603050405020304" pitchFamily="18" charset="0"/>
              </a:rPr>
              <a:t>}</a:t>
            </a:r>
            <a:br>
              <a:rPr lang="de-DE" sz="1800" dirty="0">
                <a:latin typeface="Times New Roman" panose="02020603050405020304" pitchFamily="18" charset="0"/>
                <a:cs typeface="Times New Roman" panose="02020603050405020304" pitchFamily="18" charset="0"/>
              </a:rPr>
            </a:br>
            <a:r>
              <a:rPr lang="de-DE" sz="1800" dirty="0" err="1">
                <a:latin typeface="Times New Roman" panose="02020603050405020304" pitchFamily="18" charset="0"/>
                <a:cs typeface="Times New Roman" panose="02020603050405020304" pitchFamily="18" charset="0"/>
              </a:rPr>
              <a:t>holster</a:t>
            </a:r>
            <a:r>
              <a:rPr lang="de-DE" sz="1800" dirty="0">
                <a:latin typeface="Times New Roman" panose="02020603050405020304" pitchFamily="18" charset="0"/>
                <a:cs typeface="Times New Roman" panose="02020603050405020304"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989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4. Entwurfsprinzip</a:t>
            </a:r>
          </a:p>
        </p:txBody>
      </p:sp>
      <p:grpSp>
        <p:nvGrpSpPr>
          <p:cNvPr id="4" name="Group 6"/>
          <p:cNvGrpSpPr>
            <a:grpSpLocks/>
          </p:cNvGrpSpPr>
          <p:nvPr/>
        </p:nvGrpSpPr>
        <p:grpSpPr bwMode="auto">
          <a:xfrm>
            <a:off x="687959" y="1992324"/>
            <a:ext cx="7818438" cy="1511300"/>
            <a:chOff x="317" y="1152"/>
            <a:chExt cx="4925" cy="952"/>
          </a:xfrm>
        </p:grpSpPr>
        <p:sp>
          <p:nvSpPr>
            <p:cNvPr id="5" name="Rectangle 5"/>
            <p:cNvSpPr>
              <a:spLocks noChangeArrowheads="1"/>
            </p:cNvSpPr>
            <p:nvPr/>
          </p:nvSpPr>
          <p:spPr bwMode="auto">
            <a:xfrm>
              <a:off x="317" y="1152"/>
              <a:ext cx="4925"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6" name="Picture 4" descr="yingya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3"/>
          <p:cNvSpPr txBox="1">
            <a:spLocks noChangeArrowheads="1"/>
          </p:cNvSpPr>
          <p:nvPr/>
        </p:nvSpPr>
        <p:spPr>
          <a:xfrm>
            <a:off x="2259584" y="1992324"/>
            <a:ext cx="6210299" cy="1511301"/>
          </a:xfrm>
          <a:prstGeom prst="rect">
            <a:avLst/>
          </a:prstGeom>
        </p:spPr>
        <p:txBody>
          <a:bodyPr/>
          <a:lstStyle>
            <a:lvl1pPr marL="342900" indent="-342900" algn="l" rtl="0" eaLnBrk="0" fontAlgn="base" hangingPunct="0">
              <a:spcBef>
                <a:spcPct val="20000"/>
              </a:spcBef>
              <a:spcAft>
                <a:spcPct val="0"/>
              </a:spcAft>
              <a:buFont typeface="Wingdings" pitchFamily="2" charset="2"/>
              <a:defRPr sz="2400">
                <a:solidFill>
                  <a:schemeClr val="tx1"/>
                </a:solidFill>
                <a:latin typeface="+mn-lt"/>
                <a:ea typeface="+mn-ea"/>
                <a:cs typeface="+mn-cs"/>
              </a:defRPr>
            </a:lvl1pPr>
            <a:lvl2pPr marL="355600" indent="101600" algn="l" rtl="0" eaLnBrk="0" fontAlgn="base" hangingPunct="0">
              <a:spcBef>
                <a:spcPct val="20000"/>
              </a:spcBef>
              <a:spcAft>
                <a:spcPct val="0"/>
              </a:spcAft>
              <a:defRPr sz="2400">
                <a:solidFill>
                  <a:schemeClr val="tx1"/>
                </a:solidFill>
                <a:latin typeface="+mn-lt"/>
              </a:defRPr>
            </a:lvl2pPr>
            <a:lvl3pPr marL="804863" indent="-269875" algn="l" rtl="0" eaLnBrk="0" fontAlgn="base" hangingPunct="0">
              <a:spcBef>
                <a:spcPct val="20000"/>
              </a:spcBef>
              <a:spcAft>
                <a:spcPct val="0"/>
              </a:spcAft>
              <a:buFont typeface="Wingdings" pitchFamily="2" charset="2"/>
              <a:buChar char="Ø"/>
              <a:defRPr sz="2400">
                <a:solidFill>
                  <a:schemeClr val="tx1"/>
                </a:solidFill>
                <a:latin typeface="+mn-lt"/>
              </a:defRPr>
            </a:lvl3pPr>
            <a:lvl4pPr marL="1257300" indent="-273050" algn="l" rtl="0" eaLnBrk="0" fontAlgn="base" hangingPunct="0">
              <a:spcBef>
                <a:spcPct val="20000"/>
              </a:spcBef>
              <a:spcAft>
                <a:spcPct val="0"/>
              </a:spcAft>
              <a:buFont typeface="Symbol" pitchFamily="18" charset="2"/>
              <a:buChar char="Þ"/>
              <a:defRPr sz="2400">
                <a:solidFill>
                  <a:schemeClr val="tx1"/>
                </a:solidFill>
                <a:latin typeface="+mn-lt"/>
              </a:defRPr>
            </a:lvl4pPr>
            <a:lvl5pPr marL="1436688" indent="392113" algn="l" rtl="0" eaLnBrk="0" fontAlgn="base" hangingPunct="0">
              <a:spcBef>
                <a:spcPct val="20000"/>
              </a:spcBef>
              <a:spcAft>
                <a:spcPct val="0"/>
              </a:spcAft>
              <a:defRPr sz="2400">
                <a:solidFill>
                  <a:schemeClr val="tx1"/>
                </a:solidFill>
                <a:latin typeface="+mn-lt"/>
              </a:defRPr>
            </a:lvl5pPr>
            <a:lvl6pPr marL="1893888" algn="l" rtl="0" eaLnBrk="0" fontAlgn="base" hangingPunct="0">
              <a:spcBef>
                <a:spcPct val="20000"/>
              </a:spcBef>
              <a:spcAft>
                <a:spcPct val="0"/>
              </a:spcAft>
              <a:defRPr sz="2400">
                <a:solidFill>
                  <a:schemeClr val="tx1"/>
                </a:solidFill>
                <a:latin typeface="+mn-lt"/>
              </a:defRPr>
            </a:lvl6pPr>
            <a:lvl7pPr marL="2351088" algn="l" rtl="0" eaLnBrk="0" fontAlgn="base" hangingPunct="0">
              <a:spcBef>
                <a:spcPct val="20000"/>
              </a:spcBef>
              <a:spcAft>
                <a:spcPct val="0"/>
              </a:spcAft>
              <a:defRPr sz="2400">
                <a:solidFill>
                  <a:schemeClr val="tx1"/>
                </a:solidFill>
                <a:latin typeface="+mn-lt"/>
              </a:defRPr>
            </a:lvl7pPr>
            <a:lvl8pPr marL="2808288" algn="l" rtl="0" eaLnBrk="0" fontAlgn="base" hangingPunct="0">
              <a:spcBef>
                <a:spcPct val="20000"/>
              </a:spcBef>
              <a:spcAft>
                <a:spcPct val="0"/>
              </a:spcAft>
              <a:defRPr sz="2400">
                <a:solidFill>
                  <a:schemeClr val="tx1"/>
                </a:solidFill>
                <a:latin typeface="+mn-lt"/>
              </a:defRPr>
            </a:lvl8pPr>
            <a:lvl9pPr marL="3265488" algn="l" rtl="0" eaLnBrk="0" fontAlgn="base" hangingPunct="0">
              <a:spcBef>
                <a:spcPct val="20000"/>
              </a:spcBef>
              <a:spcAft>
                <a:spcPct val="0"/>
              </a:spcAft>
              <a:defRPr sz="2400">
                <a:solidFill>
                  <a:schemeClr val="tx1"/>
                </a:solidFill>
                <a:latin typeface="+mn-lt"/>
              </a:defRPr>
            </a:lvl9pPr>
          </a:lstStyle>
          <a:p>
            <a:pPr algn="ctr">
              <a:defRPr/>
            </a:pPr>
            <a:r>
              <a:rPr lang="de-DE" dirty="0">
                <a:solidFill>
                  <a:schemeClr val="bg1"/>
                </a:solidFill>
              </a:rPr>
              <a:t>Hollywood </a:t>
            </a:r>
            <a:r>
              <a:rPr lang="de-DE" dirty="0" err="1">
                <a:solidFill>
                  <a:schemeClr val="bg1"/>
                </a:solidFill>
              </a:rPr>
              <a:t>Principle</a:t>
            </a:r>
            <a:r>
              <a:rPr lang="de-DE" dirty="0">
                <a:solidFill>
                  <a:schemeClr val="bg1"/>
                </a:solidFill>
              </a:rPr>
              <a:t>:</a:t>
            </a:r>
            <a:br>
              <a:rPr lang="de-DE" dirty="0">
                <a:solidFill>
                  <a:schemeClr val="bg1"/>
                </a:solidFill>
              </a:rPr>
            </a:br>
            <a:r>
              <a:rPr lang="de-DE" dirty="0" err="1">
                <a:solidFill>
                  <a:schemeClr val="bg1"/>
                </a:solidFill>
              </a:rPr>
              <a:t>Don‘t</a:t>
            </a:r>
            <a:r>
              <a:rPr lang="de-DE" dirty="0">
                <a:solidFill>
                  <a:schemeClr val="bg1"/>
                </a:solidFill>
              </a:rPr>
              <a:t> </a:t>
            </a:r>
            <a:r>
              <a:rPr lang="de-DE" dirty="0" err="1">
                <a:solidFill>
                  <a:schemeClr val="bg1"/>
                </a:solidFill>
              </a:rPr>
              <a:t>call</a:t>
            </a:r>
            <a:r>
              <a:rPr lang="de-DE" dirty="0">
                <a:solidFill>
                  <a:schemeClr val="bg1"/>
                </a:solidFill>
              </a:rPr>
              <a:t> </a:t>
            </a:r>
            <a:r>
              <a:rPr lang="de-DE" dirty="0" err="1">
                <a:solidFill>
                  <a:schemeClr val="bg1"/>
                </a:solidFill>
              </a:rPr>
              <a:t>us</a:t>
            </a:r>
            <a:r>
              <a:rPr lang="de-DE" dirty="0">
                <a:solidFill>
                  <a:schemeClr val="bg1"/>
                </a:solidFill>
              </a:rPr>
              <a:t> – </a:t>
            </a:r>
            <a:r>
              <a:rPr lang="de-DE" dirty="0" err="1">
                <a:solidFill>
                  <a:schemeClr val="bg1"/>
                </a:solidFill>
              </a:rPr>
              <a:t>We‘ll</a:t>
            </a:r>
            <a:r>
              <a:rPr lang="de-DE" dirty="0">
                <a:solidFill>
                  <a:schemeClr val="bg1"/>
                </a:solidFill>
              </a:rPr>
              <a:t> </a:t>
            </a:r>
            <a:r>
              <a:rPr lang="de-DE" dirty="0" err="1">
                <a:solidFill>
                  <a:schemeClr val="bg1"/>
                </a:solidFill>
              </a:rPr>
              <a:t>call</a:t>
            </a:r>
            <a:r>
              <a:rPr lang="de-DE" dirty="0">
                <a:solidFill>
                  <a:schemeClr val="bg1"/>
                </a:solidFill>
              </a:rPr>
              <a:t> </a:t>
            </a:r>
            <a:r>
              <a:rPr lang="de-DE" dirty="0" err="1">
                <a:solidFill>
                  <a:schemeClr val="bg1"/>
                </a:solidFill>
              </a:rPr>
              <a:t>you</a:t>
            </a:r>
            <a:r>
              <a:rPr lang="de-DE" dirty="0">
                <a:solidFill>
                  <a:schemeClr val="bg1"/>
                </a:solidFill>
              </a:rPr>
              <a:t>!</a:t>
            </a:r>
            <a:br>
              <a:rPr lang="de-DE" dirty="0">
                <a:solidFill>
                  <a:schemeClr val="bg1"/>
                </a:solidFill>
              </a:rPr>
            </a:br>
            <a:r>
              <a:rPr lang="de-DE" dirty="0">
                <a:solidFill>
                  <a:schemeClr val="bg1"/>
                </a:solidFill>
              </a:rPr>
              <a:t>Durch „</a:t>
            </a:r>
            <a:r>
              <a:rPr lang="de-DE" dirty="0" err="1">
                <a:solidFill>
                  <a:schemeClr val="bg1"/>
                </a:solidFill>
              </a:rPr>
              <a:t>inversion</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control</a:t>
            </a:r>
            <a:r>
              <a:rPr lang="de-DE" dirty="0">
                <a:solidFill>
                  <a:schemeClr val="bg1"/>
                </a:solidFill>
              </a:rPr>
              <a:t>“ werden Abhängigkeiten reduziert.</a:t>
            </a:r>
          </a:p>
          <a:p>
            <a:pPr marL="0" indent="0" algn="ctr">
              <a:defRPr/>
            </a:pPr>
            <a:endParaRPr lang="de-DE" dirty="0">
              <a:solidFill>
                <a:schemeClr val="bg1"/>
              </a:solidFill>
            </a:endParaRPr>
          </a:p>
        </p:txBody>
      </p:sp>
      <p:sp>
        <p:nvSpPr>
          <p:cNvPr id="8" name="Abgerundete rechteckige Legende 7"/>
          <p:cNvSpPr/>
          <p:nvPr/>
        </p:nvSpPr>
        <p:spPr bwMode="auto">
          <a:xfrm>
            <a:off x="1207362" y="4407408"/>
            <a:ext cx="6409589" cy="2295233"/>
          </a:xfrm>
          <a:prstGeom prst="wedgeRoundRectCallout">
            <a:avLst>
              <a:gd name="adj1" fmla="val 18212"/>
              <a:gd name="adj2" fmla="val -84797"/>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folHlink"/>
                </a:solidFill>
                <a:effectLst/>
                <a:latin typeface="Arial" charset="0"/>
              </a:rPr>
              <a:t>„Inversion </a:t>
            </a:r>
            <a:r>
              <a:rPr kumimoji="0" lang="de-DE" sz="2400" b="0" i="0" u="none" strike="noStrike" cap="none" normalizeH="0" baseline="0" dirty="0" err="1">
                <a:ln>
                  <a:noFill/>
                </a:ln>
                <a:solidFill>
                  <a:schemeClr val="folHlink"/>
                </a:solidFill>
                <a:effectLst/>
                <a:latin typeface="Arial" charset="0"/>
              </a:rPr>
              <a:t>of</a:t>
            </a:r>
            <a:r>
              <a:rPr kumimoji="0" lang="de-DE" sz="2400" b="0" i="0" u="none" strike="noStrike" cap="none" normalizeH="0" baseline="0" dirty="0">
                <a:ln>
                  <a:noFill/>
                </a:ln>
                <a:solidFill>
                  <a:schemeClr val="folHlink"/>
                </a:solidFill>
                <a:effectLst/>
                <a:latin typeface="Arial" charset="0"/>
              </a:rPr>
              <a:t> Control“: </a:t>
            </a:r>
          </a:p>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folHlink"/>
                </a:solidFill>
                <a:effectLst/>
                <a:latin typeface="Arial" charset="0"/>
              </a:rPr>
              <a:t>High-Level Komponenten</a:t>
            </a:r>
            <a:r>
              <a:rPr kumimoji="0" lang="de-DE" sz="2400" b="0" i="0" u="none" strike="noStrike" cap="none" normalizeH="0" dirty="0">
                <a:ln>
                  <a:noFill/>
                </a:ln>
                <a:solidFill>
                  <a:schemeClr val="folHlink"/>
                </a:solidFill>
                <a:effectLst/>
                <a:latin typeface="Arial" charset="0"/>
              </a:rPr>
              <a:t> sollten nicht von </a:t>
            </a:r>
            <a:r>
              <a:rPr kumimoji="0" lang="de-DE" sz="2400" b="0" i="0" u="none" strike="noStrike" cap="none" normalizeH="0" dirty="0" err="1">
                <a:ln>
                  <a:noFill/>
                </a:ln>
                <a:solidFill>
                  <a:schemeClr val="folHlink"/>
                </a:solidFill>
                <a:effectLst/>
                <a:latin typeface="Arial" charset="0"/>
              </a:rPr>
              <a:t>low</a:t>
            </a:r>
            <a:r>
              <a:rPr kumimoji="0" lang="de-DE" sz="2400" b="0" i="0" u="none" strike="noStrike" cap="none" normalizeH="0" dirty="0">
                <a:ln>
                  <a:noFill/>
                </a:ln>
                <a:solidFill>
                  <a:schemeClr val="folHlink"/>
                </a:solidFill>
                <a:effectLst/>
                <a:latin typeface="Arial" charset="0"/>
              </a:rPr>
              <a:t>-level Komponenten abhängen, sondern umgekehrt. D.h. die Template Methode ruft die abstrakte Methoden der Teilschritte auf, nicht konkrete Methoden der Unterklassen.</a:t>
            </a:r>
            <a:endParaRPr kumimoji="0" lang="de-DE" sz="2400" b="0" i="0" u="none" strike="noStrike" cap="none" normalizeH="0" baseline="0" dirty="0">
              <a:ln>
                <a:noFill/>
              </a:ln>
              <a:solidFill>
                <a:schemeClr val="folHlink"/>
              </a:solidFill>
              <a:effectLst/>
              <a:latin typeface="Arial" charset="0"/>
            </a:endParaRPr>
          </a:p>
        </p:txBody>
      </p:sp>
    </p:spTree>
    <p:extLst>
      <p:ext uri="{BB962C8B-B14F-4D97-AF65-F5344CB8AC3E}">
        <p14:creationId xmlns:p14="http://schemas.microsoft.com/office/powerpoint/2010/main" val="363934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50800"/>
            <a:ext cx="9144000" cy="663575"/>
          </a:xfrm>
        </p:spPr>
        <p:txBody>
          <a:bodyPr/>
          <a:lstStyle/>
          <a:p>
            <a:r>
              <a:rPr lang="de-DE" dirty="0">
                <a:solidFill>
                  <a:schemeClr val="accent3"/>
                </a:solidFill>
              </a:rPr>
              <a:t>Angewendete Entwurfsprinzipien</a:t>
            </a:r>
          </a:p>
        </p:txBody>
      </p:sp>
      <p:grpSp>
        <p:nvGrpSpPr>
          <p:cNvPr id="30725" name="Group 18"/>
          <p:cNvGrpSpPr>
            <a:grpSpLocks/>
          </p:cNvGrpSpPr>
          <p:nvPr/>
        </p:nvGrpSpPr>
        <p:grpSpPr bwMode="auto">
          <a:xfrm>
            <a:off x="1143000" y="3899408"/>
            <a:ext cx="6858000" cy="1511300"/>
            <a:chOff x="693" y="1984"/>
            <a:chExt cx="4320" cy="952"/>
          </a:xfrm>
        </p:grpSpPr>
        <p:grpSp>
          <p:nvGrpSpPr>
            <p:cNvPr id="30731" name="Group 8"/>
            <p:cNvGrpSpPr>
              <a:grpSpLocks/>
            </p:cNvGrpSpPr>
            <p:nvPr/>
          </p:nvGrpSpPr>
          <p:grpSpPr bwMode="auto">
            <a:xfrm>
              <a:off x="693" y="1984"/>
              <a:ext cx="4320" cy="952"/>
              <a:chOff x="317" y="1152"/>
              <a:chExt cx="4320" cy="952"/>
            </a:xfrm>
          </p:grpSpPr>
          <p:sp>
            <p:nvSpPr>
              <p:cNvPr id="30733" name="Rectangle 9"/>
              <p:cNvSpPr>
                <a:spLocks noChangeArrowheads="1"/>
              </p:cNvSpPr>
              <p:nvPr/>
            </p:nvSpPr>
            <p:spPr bwMode="auto">
              <a:xfrm>
                <a:off x="317" y="1152"/>
                <a:ext cx="4320"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30734" name="Picture 10" descr="yingya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2" name="Rectangle 11"/>
            <p:cNvSpPr>
              <a:spLocks noChangeArrowheads="1"/>
            </p:cNvSpPr>
            <p:nvPr/>
          </p:nvSpPr>
          <p:spPr bwMode="auto">
            <a:xfrm>
              <a:off x="1673" y="2072"/>
              <a:ext cx="32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de-DE" altLang="de-DE" dirty="0">
                  <a:solidFill>
                    <a:schemeClr val="bg1"/>
                  </a:solidFill>
                </a:rPr>
                <a:t>„</a:t>
              </a:r>
              <a:r>
                <a:rPr lang="de-DE" altLang="de-DE" dirty="0" err="1">
                  <a:solidFill>
                    <a:schemeClr val="bg1"/>
                  </a:solidFill>
                </a:rPr>
                <a:t>program</a:t>
              </a:r>
              <a:r>
                <a:rPr lang="de-DE" altLang="de-DE" dirty="0">
                  <a:solidFill>
                    <a:schemeClr val="bg1"/>
                  </a:solidFill>
                </a:rPr>
                <a:t> </a:t>
              </a:r>
              <a:r>
                <a:rPr lang="de-DE" altLang="de-DE" dirty="0" err="1">
                  <a:solidFill>
                    <a:schemeClr val="bg1"/>
                  </a:solidFill>
                </a:rPr>
                <a:t>to</a:t>
              </a:r>
              <a:r>
                <a:rPr lang="de-DE" altLang="de-DE" dirty="0">
                  <a:solidFill>
                    <a:schemeClr val="bg1"/>
                  </a:solidFill>
                </a:rPr>
                <a:t> an </a:t>
              </a:r>
              <a:r>
                <a:rPr lang="de-DE" altLang="de-DE" dirty="0" err="1">
                  <a:solidFill>
                    <a:schemeClr val="bg1"/>
                  </a:solidFill>
                </a:rPr>
                <a:t>interface</a:t>
              </a:r>
              <a:r>
                <a:rPr lang="de-DE" altLang="de-DE" dirty="0">
                  <a:solidFill>
                    <a:schemeClr val="bg1"/>
                  </a:solidFill>
                </a:rPr>
                <a:t>“</a:t>
              </a:r>
            </a:p>
            <a:p>
              <a:r>
                <a:rPr lang="de-DE" altLang="de-DE" dirty="0">
                  <a:solidFill>
                    <a:schemeClr val="bg1"/>
                  </a:solidFill>
                </a:rPr>
                <a:t>Programmiere mit Abstraktionen nicht mit Implementationen.</a:t>
              </a:r>
            </a:p>
          </p:txBody>
        </p:sp>
      </p:grpSp>
      <p:grpSp>
        <p:nvGrpSpPr>
          <p:cNvPr id="18" name="Group 6"/>
          <p:cNvGrpSpPr>
            <a:grpSpLocks/>
          </p:cNvGrpSpPr>
          <p:nvPr/>
        </p:nvGrpSpPr>
        <p:grpSpPr bwMode="auto">
          <a:xfrm>
            <a:off x="687959" y="1992324"/>
            <a:ext cx="7818438" cy="1511300"/>
            <a:chOff x="317" y="1152"/>
            <a:chExt cx="4925" cy="952"/>
          </a:xfrm>
        </p:grpSpPr>
        <p:sp>
          <p:nvSpPr>
            <p:cNvPr id="19" name="Rectangle 5"/>
            <p:cNvSpPr>
              <a:spLocks noChangeArrowheads="1"/>
            </p:cNvSpPr>
            <p:nvPr/>
          </p:nvSpPr>
          <p:spPr bwMode="auto">
            <a:xfrm>
              <a:off x="317" y="1152"/>
              <a:ext cx="4925"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20" name="Picture 4" descr="yingya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3"/>
          <p:cNvSpPr txBox="1">
            <a:spLocks noChangeArrowheads="1"/>
          </p:cNvSpPr>
          <p:nvPr/>
        </p:nvSpPr>
        <p:spPr>
          <a:xfrm>
            <a:off x="2259584" y="1992324"/>
            <a:ext cx="6210299" cy="1511301"/>
          </a:xfrm>
          <a:prstGeom prst="rect">
            <a:avLst/>
          </a:prstGeom>
        </p:spPr>
        <p:txBody>
          <a:bodyPr/>
          <a:lstStyle>
            <a:lvl1pPr marL="342900" indent="-342900" algn="l" rtl="0" eaLnBrk="0" fontAlgn="base" hangingPunct="0">
              <a:spcBef>
                <a:spcPct val="20000"/>
              </a:spcBef>
              <a:spcAft>
                <a:spcPct val="0"/>
              </a:spcAft>
              <a:buFont typeface="Wingdings" pitchFamily="2" charset="2"/>
              <a:defRPr sz="2400">
                <a:solidFill>
                  <a:schemeClr val="tx1"/>
                </a:solidFill>
                <a:latin typeface="+mn-lt"/>
                <a:ea typeface="+mn-ea"/>
                <a:cs typeface="+mn-cs"/>
              </a:defRPr>
            </a:lvl1pPr>
            <a:lvl2pPr marL="355600" indent="101600" algn="l" rtl="0" eaLnBrk="0" fontAlgn="base" hangingPunct="0">
              <a:spcBef>
                <a:spcPct val="20000"/>
              </a:spcBef>
              <a:spcAft>
                <a:spcPct val="0"/>
              </a:spcAft>
              <a:defRPr sz="2400">
                <a:solidFill>
                  <a:schemeClr val="tx1"/>
                </a:solidFill>
                <a:latin typeface="+mn-lt"/>
              </a:defRPr>
            </a:lvl2pPr>
            <a:lvl3pPr marL="804863" indent="-269875" algn="l" rtl="0" eaLnBrk="0" fontAlgn="base" hangingPunct="0">
              <a:spcBef>
                <a:spcPct val="20000"/>
              </a:spcBef>
              <a:spcAft>
                <a:spcPct val="0"/>
              </a:spcAft>
              <a:buFont typeface="Wingdings" pitchFamily="2" charset="2"/>
              <a:buChar char="Ø"/>
              <a:defRPr sz="2400">
                <a:solidFill>
                  <a:schemeClr val="tx1"/>
                </a:solidFill>
                <a:latin typeface="+mn-lt"/>
              </a:defRPr>
            </a:lvl3pPr>
            <a:lvl4pPr marL="1257300" indent="-273050" algn="l" rtl="0" eaLnBrk="0" fontAlgn="base" hangingPunct="0">
              <a:spcBef>
                <a:spcPct val="20000"/>
              </a:spcBef>
              <a:spcAft>
                <a:spcPct val="0"/>
              </a:spcAft>
              <a:buFont typeface="Symbol" pitchFamily="18" charset="2"/>
              <a:buChar char="Þ"/>
              <a:defRPr sz="2400">
                <a:solidFill>
                  <a:schemeClr val="tx1"/>
                </a:solidFill>
                <a:latin typeface="+mn-lt"/>
              </a:defRPr>
            </a:lvl4pPr>
            <a:lvl5pPr marL="1436688" indent="392113" algn="l" rtl="0" eaLnBrk="0" fontAlgn="base" hangingPunct="0">
              <a:spcBef>
                <a:spcPct val="20000"/>
              </a:spcBef>
              <a:spcAft>
                <a:spcPct val="0"/>
              </a:spcAft>
              <a:defRPr sz="2400">
                <a:solidFill>
                  <a:schemeClr val="tx1"/>
                </a:solidFill>
                <a:latin typeface="+mn-lt"/>
              </a:defRPr>
            </a:lvl5pPr>
            <a:lvl6pPr marL="1893888" algn="l" rtl="0" eaLnBrk="0" fontAlgn="base" hangingPunct="0">
              <a:spcBef>
                <a:spcPct val="20000"/>
              </a:spcBef>
              <a:spcAft>
                <a:spcPct val="0"/>
              </a:spcAft>
              <a:defRPr sz="2400">
                <a:solidFill>
                  <a:schemeClr val="tx1"/>
                </a:solidFill>
                <a:latin typeface="+mn-lt"/>
              </a:defRPr>
            </a:lvl6pPr>
            <a:lvl7pPr marL="2351088" algn="l" rtl="0" eaLnBrk="0" fontAlgn="base" hangingPunct="0">
              <a:spcBef>
                <a:spcPct val="20000"/>
              </a:spcBef>
              <a:spcAft>
                <a:spcPct val="0"/>
              </a:spcAft>
              <a:defRPr sz="2400">
                <a:solidFill>
                  <a:schemeClr val="tx1"/>
                </a:solidFill>
                <a:latin typeface="+mn-lt"/>
              </a:defRPr>
            </a:lvl7pPr>
            <a:lvl8pPr marL="2808288" algn="l" rtl="0" eaLnBrk="0" fontAlgn="base" hangingPunct="0">
              <a:spcBef>
                <a:spcPct val="20000"/>
              </a:spcBef>
              <a:spcAft>
                <a:spcPct val="0"/>
              </a:spcAft>
              <a:defRPr sz="2400">
                <a:solidFill>
                  <a:schemeClr val="tx1"/>
                </a:solidFill>
                <a:latin typeface="+mn-lt"/>
              </a:defRPr>
            </a:lvl8pPr>
            <a:lvl9pPr marL="3265488" algn="l" rtl="0" eaLnBrk="0" fontAlgn="base" hangingPunct="0">
              <a:spcBef>
                <a:spcPct val="20000"/>
              </a:spcBef>
              <a:spcAft>
                <a:spcPct val="0"/>
              </a:spcAft>
              <a:defRPr sz="2400">
                <a:solidFill>
                  <a:schemeClr val="tx1"/>
                </a:solidFill>
                <a:latin typeface="+mn-lt"/>
              </a:defRPr>
            </a:lvl9pPr>
          </a:lstStyle>
          <a:p>
            <a:pPr algn="ctr">
              <a:defRPr/>
            </a:pPr>
            <a:r>
              <a:rPr lang="de-DE" dirty="0">
                <a:solidFill>
                  <a:schemeClr val="bg1"/>
                </a:solidFill>
              </a:rPr>
              <a:t>Hollywood </a:t>
            </a:r>
            <a:r>
              <a:rPr lang="de-DE" dirty="0" err="1">
                <a:solidFill>
                  <a:schemeClr val="bg1"/>
                </a:solidFill>
              </a:rPr>
              <a:t>Principle</a:t>
            </a:r>
            <a:r>
              <a:rPr lang="de-DE" dirty="0">
                <a:solidFill>
                  <a:schemeClr val="bg1"/>
                </a:solidFill>
              </a:rPr>
              <a:t>:</a:t>
            </a:r>
            <a:br>
              <a:rPr lang="de-DE" dirty="0">
                <a:solidFill>
                  <a:schemeClr val="bg1"/>
                </a:solidFill>
              </a:rPr>
            </a:br>
            <a:r>
              <a:rPr lang="de-DE" dirty="0" err="1">
                <a:solidFill>
                  <a:schemeClr val="bg1"/>
                </a:solidFill>
              </a:rPr>
              <a:t>Don‘t</a:t>
            </a:r>
            <a:r>
              <a:rPr lang="de-DE" dirty="0">
                <a:solidFill>
                  <a:schemeClr val="bg1"/>
                </a:solidFill>
              </a:rPr>
              <a:t> </a:t>
            </a:r>
            <a:r>
              <a:rPr lang="de-DE" dirty="0" err="1">
                <a:solidFill>
                  <a:schemeClr val="bg1"/>
                </a:solidFill>
              </a:rPr>
              <a:t>call</a:t>
            </a:r>
            <a:r>
              <a:rPr lang="de-DE" dirty="0">
                <a:solidFill>
                  <a:schemeClr val="bg1"/>
                </a:solidFill>
              </a:rPr>
              <a:t> </a:t>
            </a:r>
            <a:r>
              <a:rPr lang="de-DE" dirty="0" err="1">
                <a:solidFill>
                  <a:schemeClr val="bg1"/>
                </a:solidFill>
              </a:rPr>
              <a:t>us</a:t>
            </a:r>
            <a:r>
              <a:rPr lang="de-DE" dirty="0">
                <a:solidFill>
                  <a:schemeClr val="bg1"/>
                </a:solidFill>
              </a:rPr>
              <a:t> – </a:t>
            </a:r>
            <a:r>
              <a:rPr lang="de-DE" dirty="0" err="1">
                <a:solidFill>
                  <a:schemeClr val="bg1"/>
                </a:solidFill>
              </a:rPr>
              <a:t>We‘ll</a:t>
            </a:r>
            <a:r>
              <a:rPr lang="de-DE" dirty="0">
                <a:solidFill>
                  <a:schemeClr val="bg1"/>
                </a:solidFill>
              </a:rPr>
              <a:t> </a:t>
            </a:r>
            <a:r>
              <a:rPr lang="de-DE" dirty="0" err="1">
                <a:solidFill>
                  <a:schemeClr val="bg1"/>
                </a:solidFill>
              </a:rPr>
              <a:t>call</a:t>
            </a:r>
            <a:r>
              <a:rPr lang="de-DE" dirty="0">
                <a:solidFill>
                  <a:schemeClr val="bg1"/>
                </a:solidFill>
              </a:rPr>
              <a:t> </a:t>
            </a:r>
            <a:r>
              <a:rPr lang="de-DE" dirty="0" err="1">
                <a:solidFill>
                  <a:schemeClr val="bg1"/>
                </a:solidFill>
              </a:rPr>
              <a:t>you</a:t>
            </a:r>
            <a:r>
              <a:rPr lang="de-DE" dirty="0">
                <a:solidFill>
                  <a:schemeClr val="bg1"/>
                </a:solidFill>
              </a:rPr>
              <a:t>!</a:t>
            </a:r>
            <a:br>
              <a:rPr lang="de-DE" dirty="0">
                <a:solidFill>
                  <a:schemeClr val="bg1"/>
                </a:solidFill>
              </a:rPr>
            </a:br>
            <a:r>
              <a:rPr lang="de-DE" dirty="0">
                <a:solidFill>
                  <a:schemeClr val="bg1"/>
                </a:solidFill>
              </a:rPr>
              <a:t>Durch „</a:t>
            </a:r>
            <a:r>
              <a:rPr lang="de-DE" dirty="0" err="1">
                <a:solidFill>
                  <a:schemeClr val="bg1"/>
                </a:solidFill>
              </a:rPr>
              <a:t>inversion</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control</a:t>
            </a:r>
            <a:r>
              <a:rPr lang="de-DE" dirty="0">
                <a:solidFill>
                  <a:schemeClr val="bg1"/>
                </a:solidFill>
              </a:rPr>
              <a:t>“ werden Abhängigkeiten reduziert.</a:t>
            </a:r>
          </a:p>
          <a:p>
            <a:pPr marL="0" indent="0" algn="ctr">
              <a:defRPr/>
            </a:pPr>
            <a:endParaRPr lang="de-DE"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746125"/>
          </a:xfrm>
        </p:spPr>
        <p:txBody>
          <a:bodyPr/>
          <a:lstStyle/>
          <a:p>
            <a:r>
              <a:rPr lang="de-DE" sz="2600"/>
              <a:t>Kamingespräch – Template Method trifft Strategy</a:t>
            </a:r>
          </a:p>
        </p:txBody>
      </p:sp>
      <p:pic>
        <p:nvPicPr>
          <p:cNvPr id="32771" name="Picture 7" descr="Kamin"/>
          <p:cNvPicPr>
            <a:picLocks noChangeAspect="1" noChangeArrowheads="1"/>
          </p:cNvPicPr>
          <p:nvPr/>
        </p:nvPicPr>
        <p:blipFill>
          <a:blip r:embed="rId2">
            <a:lum bright="34000"/>
            <a:extLst>
              <a:ext uri="{28A0092B-C50C-407E-A947-70E740481C1C}">
                <a14:useLocalDpi xmlns:a14="http://schemas.microsoft.com/office/drawing/2010/main"/>
              </a:ext>
            </a:extLst>
          </a:blip>
          <a:srcRect/>
          <a:stretch>
            <a:fillRect/>
          </a:stretch>
        </p:blipFill>
        <p:spPr bwMode="auto">
          <a:xfrm>
            <a:off x="-304800" y="-228600"/>
            <a:ext cx="9753600" cy="7315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0664" name="WordArt 8"/>
          <p:cNvSpPr>
            <a:spLocks noChangeArrowheads="1" noChangeShapeType="1" noTextEdit="1"/>
          </p:cNvSpPr>
          <p:nvPr/>
        </p:nvSpPr>
        <p:spPr bwMode="auto">
          <a:xfrm rot="2075909">
            <a:off x="220663" y="2446338"/>
            <a:ext cx="3267075" cy="1571625"/>
          </a:xfrm>
          <a:prstGeom prst="rect">
            <a:avLst/>
          </a:prstGeom>
          <a:extLst>
            <a:ext uri="{AF507438-7753-43E0-B8FC-AC1667EBCBE1}">
              <a14:hiddenEffects xmlns:a14="http://schemas.microsoft.com/office/drawing/2010/main">
                <a:effectLst/>
              </a14:hiddenEffects>
            </a:ext>
          </a:extLst>
        </p:spPr>
        <p:txBody>
          <a:bodyPr wrap="none" fromWordArt="1">
            <a:prstTxWarp prst="textChevronInverted">
              <a:avLst>
                <a:gd name="adj" fmla="val 50000"/>
              </a:avLst>
            </a:prstTxWarp>
            <a:scene3d>
              <a:camera prst="legacyPerspectiveFront">
                <a:rot lat="19799999" lon="19439998" rev="0"/>
              </a:camera>
              <a:lightRig rig="legacyNormal2" dir="t"/>
            </a:scene3d>
            <a:sp3d extrusionH="354000" prstMaterial="legacyMatte">
              <a:extrusionClr>
                <a:srgbClr val="939676"/>
              </a:extrusionClr>
            </a:sp3d>
          </a:bodyPr>
          <a:lstStyle/>
          <a:p>
            <a:pPr>
              <a:defRPr/>
            </a:pPr>
            <a:r>
              <a:rPr lang="de-DE" sz="3600" kern="10">
                <a:ln w="9525">
                  <a:round/>
                  <a:headEnd/>
                  <a:tailEnd type="none" w="lg" len="lg"/>
                </a:ln>
                <a:gradFill rotWithShape="0">
                  <a:gsLst>
                    <a:gs pos="0">
                      <a:schemeClr val="bg1"/>
                    </a:gs>
                    <a:gs pos="50000">
                      <a:schemeClr val="bg2"/>
                    </a:gs>
                    <a:gs pos="100000">
                      <a:schemeClr val="bg1"/>
                    </a:gs>
                  </a:gsLst>
                  <a:lin ang="624091" scaled="1"/>
                </a:gradFill>
                <a:latin typeface="Impact"/>
              </a:rPr>
              <a:t>               </a:t>
            </a:r>
          </a:p>
        </p:txBody>
      </p:sp>
      <p:sp>
        <p:nvSpPr>
          <p:cNvPr id="70665" name="WordArt 9"/>
          <p:cNvSpPr>
            <a:spLocks noChangeArrowheads="1" noChangeShapeType="1" noTextEdit="1"/>
          </p:cNvSpPr>
          <p:nvPr/>
        </p:nvSpPr>
        <p:spPr bwMode="auto">
          <a:xfrm rot="-3191077">
            <a:off x="5964238" y="2478088"/>
            <a:ext cx="3267075" cy="1571625"/>
          </a:xfrm>
          <a:prstGeom prst="rect">
            <a:avLst/>
          </a:prstGeom>
          <a:extLst>
            <a:ext uri="{AF507438-7753-43E0-B8FC-AC1667EBCBE1}">
              <a14:hiddenEffects xmlns:a14="http://schemas.microsoft.com/office/drawing/2010/main">
                <a:effectLst/>
              </a14:hiddenEffects>
            </a:ext>
          </a:extLst>
        </p:spPr>
        <p:txBody>
          <a:bodyPr wrap="none" fromWordArt="1">
            <a:prstTxWarp prst="textChevronInverted">
              <a:avLst>
                <a:gd name="adj" fmla="val 50000"/>
              </a:avLst>
            </a:prstTxWarp>
            <a:scene3d>
              <a:camera prst="legacyPerspectiveFront">
                <a:rot lat="19799999" lon="19439998" rev="0"/>
              </a:camera>
              <a:lightRig rig="legacyNormal2" dir="t"/>
            </a:scene3d>
            <a:sp3d extrusionH="354000" prstMaterial="legacyMatte">
              <a:extrusionClr>
                <a:srgbClr val="939676"/>
              </a:extrusionClr>
            </a:sp3d>
          </a:bodyPr>
          <a:lstStyle/>
          <a:p>
            <a:pPr>
              <a:defRPr/>
            </a:pPr>
            <a:r>
              <a:rPr lang="de-DE" sz="3600" kern="10">
                <a:ln w="9525">
                  <a:round/>
                  <a:headEnd/>
                  <a:tailEnd type="none" w="lg" len="lg"/>
                </a:ln>
                <a:gradFill rotWithShape="0">
                  <a:gsLst>
                    <a:gs pos="0">
                      <a:schemeClr val="bg1"/>
                    </a:gs>
                    <a:gs pos="50000">
                      <a:schemeClr val="bg2"/>
                    </a:gs>
                    <a:gs pos="100000">
                      <a:schemeClr val="bg1"/>
                    </a:gs>
                  </a:gsLst>
                  <a:lin ang="5891077" scaled="1"/>
                </a:gradFill>
                <a:latin typeface="Impact"/>
              </a:rPr>
              <a:t>        </a:t>
            </a:r>
          </a:p>
        </p:txBody>
      </p:sp>
      <p:sp>
        <p:nvSpPr>
          <p:cNvPr id="32774" name="WordArt 13"/>
          <p:cNvSpPr>
            <a:spLocks noChangeArrowheads="1" noChangeShapeType="1" noTextEdit="1"/>
          </p:cNvSpPr>
          <p:nvPr/>
        </p:nvSpPr>
        <p:spPr bwMode="auto">
          <a:xfrm>
            <a:off x="1827213" y="269189"/>
            <a:ext cx="5399087" cy="2141538"/>
          </a:xfrm>
          <a:prstGeom prst="rect">
            <a:avLst/>
          </a:prstGeom>
        </p:spPr>
        <p:txBody>
          <a:bodyPr spcFirstLastPara="1" wrap="none" fromWordArt="1">
            <a:prstTxWarp prst="textArchUp">
              <a:avLst>
                <a:gd name="adj" fmla="val 11277207"/>
              </a:avLst>
            </a:prstTxWarp>
          </a:bodyPr>
          <a:lstStyle/>
          <a:p>
            <a:r>
              <a:rPr lang="de-DE" sz="3600" kern="10" dirty="0">
                <a:ln w="9525">
                  <a:solidFill>
                    <a:srgbClr val="000000"/>
                  </a:solidFill>
                  <a:round/>
                  <a:headEnd/>
                  <a:tailEnd type="none" w="lg" len="lg"/>
                </a:ln>
                <a:solidFill>
                  <a:schemeClr val="bg1"/>
                </a:solidFill>
                <a:latin typeface="Arial Black"/>
              </a:rPr>
              <a:t>Kamingespräch</a:t>
            </a:r>
          </a:p>
        </p:txBody>
      </p:sp>
      <p:sp>
        <p:nvSpPr>
          <p:cNvPr id="70670" name="AutoShape 14"/>
          <p:cNvSpPr>
            <a:spLocks noChangeArrowheads="1"/>
          </p:cNvSpPr>
          <p:nvPr/>
        </p:nvSpPr>
        <p:spPr bwMode="auto">
          <a:xfrm>
            <a:off x="1682750" y="808038"/>
            <a:ext cx="3392488" cy="1590675"/>
          </a:xfrm>
          <a:prstGeom prst="wedgeEllipseCallout">
            <a:avLst>
              <a:gd name="adj1" fmla="val -37694"/>
              <a:gd name="adj2" fmla="val 113972"/>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a:t>Ich habe </a:t>
            </a:r>
            <a:r>
              <a:rPr lang="de-DE" sz="1800" dirty="0"/>
              <a:t>mehr Kontrolle und werde häufiger angewendet, da ich einfacher bin.</a:t>
            </a:r>
          </a:p>
        </p:txBody>
      </p:sp>
      <p:sp>
        <p:nvSpPr>
          <p:cNvPr id="70671" name="AutoShape 15"/>
          <p:cNvSpPr>
            <a:spLocks noChangeArrowheads="1"/>
          </p:cNvSpPr>
          <p:nvPr/>
        </p:nvSpPr>
        <p:spPr bwMode="auto">
          <a:xfrm>
            <a:off x="3921125" y="1974850"/>
            <a:ext cx="3392488" cy="1428750"/>
          </a:xfrm>
          <a:prstGeom prst="wedgeEllipseCallout">
            <a:avLst>
              <a:gd name="adj1" fmla="val 55333"/>
              <a:gd name="adj2" fmla="val 47333"/>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a:t>Aber ich bin flexibler und weniger von anderen Klassen abhängig.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70"/>
                                        </p:tgtEl>
                                        <p:attrNameLst>
                                          <p:attrName>style.visibility</p:attrName>
                                        </p:attrNameLst>
                                      </p:cBhvr>
                                      <p:to>
                                        <p:strVal val="visible"/>
                                      </p:to>
                                    </p:set>
                                    <p:animEffect transition="in" filter="wipe(left)">
                                      <p:cBhvr>
                                        <p:cTn id="7" dur="500"/>
                                        <p:tgtEl>
                                          <p:spTgt spid="70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0671"/>
                                        </p:tgtEl>
                                        <p:attrNameLst>
                                          <p:attrName>style.visibility</p:attrName>
                                        </p:attrNameLst>
                                      </p:cBhvr>
                                      <p:to>
                                        <p:strVal val="visible"/>
                                      </p:to>
                                    </p:set>
                                    <p:animEffect transition="in" filter="wipe(right)">
                                      <p:cBhvr>
                                        <p:cTn id="12" dur="500"/>
                                        <p:tgtEl>
                                          <p:spTgt spid="70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0" grpId="0" animBg="1"/>
      <p:bldP spid="7067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de-DE"/>
              <a:t>Aufgaben</a:t>
            </a:r>
          </a:p>
        </p:txBody>
      </p:sp>
      <p:sp>
        <p:nvSpPr>
          <p:cNvPr id="36867" name="Inhaltsplatzhalter 2"/>
          <p:cNvSpPr>
            <a:spLocks noGrp="1"/>
          </p:cNvSpPr>
          <p:nvPr>
            <p:ph idx="1"/>
          </p:nvPr>
        </p:nvSpPr>
        <p:spPr>
          <a:xfrm>
            <a:off x="312738" y="862013"/>
            <a:ext cx="8578850" cy="4716462"/>
          </a:xfrm>
        </p:spPr>
        <p:txBody>
          <a:bodyPr/>
          <a:lstStyle/>
          <a:p>
            <a:pPr marL="0" indent="0"/>
            <a:r>
              <a:rPr lang="de-DE" sz="1800" b="1" dirty="0"/>
              <a:t>Welches Muster für welche Aufgabe?</a:t>
            </a:r>
          </a:p>
          <a:p>
            <a:pPr marL="457200" indent="-457200">
              <a:buFont typeface="Arial" charset="0"/>
              <a:buAutoNum type="arabicPeriod"/>
            </a:pPr>
            <a:r>
              <a:rPr lang="de-DE" sz="1800" dirty="0"/>
              <a:t>Recherchieren Sie: </a:t>
            </a:r>
            <a:r>
              <a:rPr lang="de-DE" sz="1800" dirty="0" err="1"/>
              <a:t>JFrame</a:t>
            </a:r>
            <a:r>
              <a:rPr lang="de-DE" sz="1800" dirty="0"/>
              <a:t> verwendet ein Muster. Die Methode </a:t>
            </a:r>
            <a:r>
              <a:rPr lang="de-DE" sz="1800" dirty="0" err="1"/>
              <a:t>paint</a:t>
            </a:r>
            <a:r>
              <a:rPr lang="de-DE" sz="1800" dirty="0"/>
              <a:t>, die beim Aufbau des Frames aufgerufen wird kann </a:t>
            </a:r>
            <a:r>
              <a:rPr lang="de-DE" sz="1800" dirty="0" err="1"/>
              <a:t>redefiniert</a:t>
            </a:r>
            <a:r>
              <a:rPr lang="de-DE" sz="1800" dirty="0"/>
              <a:t> werden. Welches Muster wird hier angewendet?</a:t>
            </a:r>
          </a:p>
          <a:p>
            <a:pPr marL="457200" indent="-457200">
              <a:buFont typeface="Arial" charset="0"/>
              <a:buAutoNum type="arabicPeriod"/>
            </a:pPr>
            <a:r>
              <a:rPr lang="de-DE" sz="1800" dirty="0"/>
              <a:t>Test-Technik: Bei Test-</a:t>
            </a:r>
            <a:r>
              <a:rPr lang="de-DE" sz="1800" dirty="0" err="1"/>
              <a:t>Driven</a:t>
            </a:r>
            <a:r>
              <a:rPr lang="de-DE" sz="1800" dirty="0"/>
              <a:t>-Development hat man häufig das Problem, dass ein Objekt einer noch nicht existierenden Klasse zum Testen benötigt wird. Man will aber sofort testen. Also erstellt man ein Interface, welche die geforderten Methoden definiert und eine implementierende Dummy-Klasse, die feste Test-Werte zurück liefert, statt mit komplexen Algorithmen zu arbeiten. Zu einem späteren Zeitpunkt können die Dummy-Objekte dann leicht gegen die richtigen Objekte ausgetauscht werden.</a:t>
            </a:r>
            <a:br>
              <a:rPr lang="de-DE" sz="1800" dirty="0"/>
            </a:br>
            <a:r>
              <a:rPr lang="de-DE" sz="1800" dirty="0"/>
              <a:t>Welches Muster wird hier angewendet?</a:t>
            </a:r>
          </a:p>
          <a:p>
            <a:pPr marL="457200" indent="-457200">
              <a:buFont typeface="Arial" charset="0"/>
              <a:buAutoNum type="arabicPeriod"/>
            </a:pPr>
            <a:r>
              <a:rPr lang="de-DE" sz="1800" dirty="0"/>
              <a:t>Für die Roboterprogrammierung sollen verschiedene Arten ein Feld nach Cola Dosen abzusuchen implementiert werden. Das Feld soll prinzipiell in Schlangenlinien abgesucht werden. Wird ein Hindernis gefunden soll dieses analysiert werden und dementsprechend eventuell das Verhalten geändert werden. Ist das Hindernis eine Cola Dose wird sie eingesammelt und „nach Hause“ gebracht. Ist das Hindernis die Wand des Parcours, wird weiter gesucht. Ist das Hindernis ein anderer Roboter soll dieser außer Gefecht gesetzt werden. Das Verhalten des Roboters ändert sich also je nach Situation. Welches Muster wird hier angewendet?</a:t>
            </a:r>
          </a:p>
          <a:p>
            <a:pPr marL="0" lvl="0" indent="0"/>
            <a:endParaRPr lang="de-DE" sz="1800" dirty="0"/>
          </a:p>
          <a:p>
            <a:pPr marL="457200" indent="-457200">
              <a:buFont typeface="Arial" charset="0"/>
              <a:buAutoNum type="arabicPeriod"/>
            </a:pPr>
            <a:endParaRPr lang="de-DE" sz="1800" dirty="0"/>
          </a:p>
          <a:p>
            <a:pPr marL="457200" indent="-457200">
              <a:buFont typeface="Arial" charset="0"/>
              <a:buAutoNum type="arabicPeriod"/>
            </a:pPr>
            <a:endParaRPr lang="de-DE" sz="1800" dirty="0"/>
          </a:p>
          <a:p>
            <a:pPr marL="457200" indent="-457200">
              <a:buFont typeface="Arial" charset="0"/>
              <a:buAutoNum type="arabicPeriod"/>
            </a:pPr>
            <a:endParaRPr lang="de-DE" sz="1800" dirty="0"/>
          </a:p>
          <a:p>
            <a:pPr marL="457200" indent="-457200">
              <a:buFont typeface="Arial" charset="0"/>
              <a:buAutoNum type="arabicPeriod"/>
            </a:pPr>
            <a:endParaRPr lang="de-DE"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de-DE"/>
              <a:t>Kategorien an Mustern</a:t>
            </a:r>
          </a:p>
        </p:txBody>
      </p:sp>
      <p:graphicFrame>
        <p:nvGraphicFramePr>
          <p:cNvPr id="92180" name="Group 20"/>
          <p:cNvGraphicFramePr>
            <a:graphicFrameLocks noGrp="1"/>
          </p:cNvGraphicFramePr>
          <p:nvPr/>
        </p:nvGraphicFramePr>
        <p:xfrm>
          <a:off x="200025" y="1397000"/>
          <a:ext cx="8713788" cy="4135438"/>
        </p:xfrm>
        <a:graphic>
          <a:graphicData uri="http://schemas.openxmlformats.org/drawingml/2006/table">
            <a:tbl>
              <a:tblPr/>
              <a:tblGrid>
                <a:gridCol w="2905125">
                  <a:extLst>
                    <a:ext uri="{9D8B030D-6E8A-4147-A177-3AD203B41FA5}">
                      <a16:colId xmlns:a16="http://schemas.microsoft.com/office/drawing/2014/main" val="20000"/>
                    </a:ext>
                  </a:extLst>
                </a:gridCol>
                <a:gridCol w="2903538">
                  <a:extLst>
                    <a:ext uri="{9D8B030D-6E8A-4147-A177-3AD203B41FA5}">
                      <a16:colId xmlns:a16="http://schemas.microsoft.com/office/drawing/2014/main" val="20001"/>
                    </a:ext>
                  </a:extLst>
                </a:gridCol>
                <a:gridCol w="2905125">
                  <a:extLst>
                    <a:ext uri="{9D8B030D-6E8A-4147-A177-3AD203B41FA5}">
                      <a16:colId xmlns:a16="http://schemas.microsoft.com/office/drawing/2014/main" val="20002"/>
                    </a:ext>
                  </a:extLst>
                </a:gridCol>
              </a:tblGrid>
              <a:tr h="4635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2400" b="0" i="0" u="none" strike="noStrike" cap="none" normalizeH="0" baseline="0">
                          <a:ln>
                            <a:noFill/>
                          </a:ln>
                          <a:solidFill>
                            <a:schemeClr val="tx1"/>
                          </a:solidFill>
                          <a:effectLst/>
                          <a:latin typeface="Arial" charset="0"/>
                        </a:rPr>
                        <a:t>Erzeugende Muster</a:t>
                      </a:r>
                    </a:p>
                  </a:txBody>
                  <a:tcPr marL="90000" marR="90000" marT="46800" marB="46800"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2400" b="0" i="0" u="none" strike="noStrike" cap="none" normalizeH="0" baseline="0">
                          <a:ln>
                            <a:noFill/>
                          </a:ln>
                          <a:solidFill>
                            <a:schemeClr val="tx1"/>
                          </a:solidFill>
                          <a:effectLst/>
                          <a:latin typeface="Arial" charset="0"/>
                        </a:rPr>
                        <a:t>Strukturelle Muster</a:t>
                      </a:r>
                    </a:p>
                  </a:txBody>
                  <a:tcPr marL="90000" marR="90000" marT="46800" marB="46800"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2400" b="0" i="0" u="none" strike="noStrike" cap="none" normalizeH="0" baseline="0">
                          <a:ln>
                            <a:noFill/>
                          </a:ln>
                          <a:solidFill>
                            <a:schemeClr val="tx1"/>
                          </a:solidFill>
                          <a:effectLst/>
                          <a:latin typeface="Arial" charset="0"/>
                        </a:rPr>
                        <a:t>Verhaltensmuster</a:t>
                      </a:r>
                    </a:p>
                  </a:txBody>
                  <a:tcPr marL="90000" marR="90000" marT="46800" marB="46800"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6718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Char char="Ø"/>
                        <a:tabLst/>
                      </a:pPr>
                      <a:endParaRPr kumimoji="0" lang="de-DE" sz="2400" b="0" i="0" u="none" strike="noStrike" cap="none" normalizeH="0" baseline="0">
                        <a:ln>
                          <a:noFill/>
                        </a:ln>
                        <a:solidFill>
                          <a:schemeClr val="tx1"/>
                        </a:solidFill>
                        <a:effectLst/>
                        <a:latin typeface="Arial" charset="0"/>
                      </a:endParaRPr>
                    </a:p>
                  </a:txBody>
                  <a:tcPr marL="90000" marR="90000" marT="46800" marB="46800"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Char char="Ø"/>
                        <a:tabLst/>
                      </a:pPr>
                      <a:endParaRPr kumimoji="0" lang="de-DE" sz="2400" b="0" i="0" u="none" strike="noStrike" cap="none" normalizeH="0" baseline="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Char char="Ø"/>
                        <a:tabLst/>
                      </a:pPr>
                      <a:r>
                        <a:rPr kumimoji="0" lang="de-DE" sz="2400" b="0" i="0" u="none" strike="noStrike" cap="none" normalizeH="0" baseline="0">
                          <a:ln>
                            <a:noFill/>
                          </a:ln>
                          <a:solidFill>
                            <a:schemeClr val="tx1"/>
                          </a:solidFill>
                          <a:effectLst/>
                          <a:latin typeface="Arial" charset="0"/>
                        </a:rPr>
                        <a:t>Strategy</a:t>
                      </a:r>
                    </a:p>
                    <a:p>
                      <a:pPr marL="0" marR="0" lvl="0" indent="0" algn="l" defTabSz="914400" rtl="0" eaLnBrk="0" fontAlgn="base" latinLnBrk="0" hangingPunct="0">
                        <a:lnSpc>
                          <a:spcPct val="100000"/>
                        </a:lnSpc>
                        <a:spcBef>
                          <a:spcPct val="20000"/>
                        </a:spcBef>
                        <a:spcAft>
                          <a:spcPct val="0"/>
                        </a:spcAft>
                        <a:buClrTx/>
                        <a:buSzTx/>
                        <a:buFont typeface="Wingdings" pitchFamily="2" charset="2"/>
                        <a:buChar char="Ø"/>
                        <a:tabLst/>
                      </a:pPr>
                      <a:r>
                        <a:rPr kumimoji="0" lang="de-DE" sz="2400" b="0" i="0" u="none" strike="noStrike" cap="none" normalizeH="0" baseline="0">
                          <a:ln>
                            <a:noFill/>
                          </a:ln>
                          <a:solidFill>
                            <a:schemeClr val="tx1"/>
                          </a:solidFill>
                          <a:effectLst/>
                          <a:latin typeface="Arial" charset="0"/>
                        </a:rPr>
                        <a:t>Template Method</a:t>
                      </a:r>
                    </a:p>
                  </a:txBody>
                  <a:tcPr marL="90000" marR="90000" marT="46800" marB="46800"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de-DE"/>
              <a:t>Aufgaben</a:t>
            </a:r>
          </a:p>
        </p:txBody>
      </p:sp>
      <p:sp>
        <p:nvSpPr>
          <p:cNvPr id="35843" name="Inhaltsplatzhalter 2"/>
          <p:cNvSpPr>
            <a:spLocks noGrp="1"/>
          </p:cNvSpPr>
          <p:nvPr>
            <p:ph idx="1"/>
          </p:nvPr>
        </p:nvSpPr>
        <p:spPr>
          <a:xfrm>
            <a:off x="106532" y="862013"/>
            <a:ext cx="9037468" cy="4716462"/>
          </a:xfrm>
        </p:spPr>
        <p:txBody>
          <a:bodyPr/>
          <a:lstStyle/>
          <a:p>
            <a:pPr marL="355600" indent="-355600">
              <a:buFont typeface="Arial" charset="0"/>
              <a:buAutoNum type="arabicPeriod"/>
            </a:pPr>
            <a:r>
              <a:rPr lang="de-DE" sz="1400" dirty="0"/>
              <a:t>Implementieren Sie die modifizierte Version des Rollenspiels.</a:t>
            </a:r>
          </a:p>
          <a:p>
            <a:pPr marL="457200" indent="-457200">
              <a:buFont typeface="Arial" charset="0"/>
              <a:buAutoNum type="arabicPeriod"/>
            </a:pPr>
            <a:endParaRPr lang="de-DE" sz="1200" dirty="0"/>
          </a:p>
          <a:p>
            <a:pPr marL="357188" indent="-357188">
              <a:buFont typeface="Arial" charset="0"/>
              <a:buAutoNum type="arabicPeriod"/>
            </a:pPr>
            <a:r>
              <a:rPr lang="de-DE" sz="1400" dirty="0"/>
              <a:t>Verschiedene Erwerbstätige haben den gleichen Tagesablauf. Sie stehen auf, frühstücken und fahren dann zur Arbeit. Sie arbeiten, fahren wieder nach Hause, entspannen und gehen dann schlafen. </a:t>
            </a:r>
          </a:p>
          <a:p>
            <a:pPr marL="919163" lvl="2" indent="-457200">
              <a:buFont typeface="Arial" panose="020B0604020202020204" pitchFamily="34" charset="0"/>
              <a:buChar char="•"/>
            </a:pPr>
            <a:r>
              <a:rPr lang="de-DE" sz="1400" dirty="0"/>
              <a:t>Körperlich Erwerbstätige, wie Malocher, nehmen ein großes Frühstück zu sich. </a:t>
            </a:r>
            <a:br>
              <a:rPr lang="de-DE" sz="1400" dirty="0"/>
            </a:br>
            <a:r>
              <a:rPr lang="de-DE" sz="1400" dirty="0"/>
              <a:t>Bürohengste essen im Normalfall ein gesundes Müsli. </a:t>
            </a:r>
            <a:br>
              <a:rPr lang="de-DE" sz="1400" dirty="0"/>
            </a:br>
            <a:r>
              <a:rPr lang="de-DE" sz="1400" dirty="0"/>
              <a:t>Manager frühstücken nur einen Kaffee, da sie morgens keine Zeit für ein anständiges Frühstück haben. </a:t>
            </a:r>
          </a:p>
          <a:p>
            <a:pPr marL="919163" lvl="2" indent="-457200">
              <a:buFont typeface="Arial" panose="020B0604020202020204" pitchFamily="34" charset="0"/>
              <a:buChar char="•"/>
            </a:pPr>
            <a:r>
              <a:rPr lang="de-DE" sz="1400" dirty="0"/>
              <a:t>Bürohengste arbeiten am Schreibtisch. </a:t>
            </a:r>
            <a:br>
              <a:rPr lang="de-DE" sz="1400" dirty="0"/>
            </a:br>
            <a:r>
              <a:rPr lang="de-DE" sz="1400" dirty="0"/>
              <a:t>Waldarbeiter sind Malocher, die Holz hacken. </a:t>
            </a:r>
            <a:br>
              <a:rPr lang="de-DE" sz="1400" dirty="0"/>
            </a:br>
            <a:r>
              <a:rPr lang="de-DE" sz="1400" dirty="0"/>
              <a:t>Postboten sind Malocher, die auf dem Fahrrad die Post ausfahren. </a:t>
            </a:r>
          </a:p>
          <a:p>
            <a:pPr marL="919163" lvl="2" indent="-457200">
              <a:buFont typeface="Arial" panose="020B0604020202020204" pitchFamily="34" charset="0"/>
              <a:buChar char="•"/>
            </a:pPr>
            <a:r>
              <a:rPr lang="de-DE" sz="1400" dirty="0"/>
              <a:t>Manager entspannen, indem Sie auf Ihrem Handy spielen. </a:t>
            </a:r>
            <a:br>
              <a:rPr lang="de-DE" sz="1400" dirty="0"/>
            </a:br>
            <a:r>
              <a:rPr lang="de-DE" sz="1400" dirty="0"/>
              <a:t>Körperlich Erwerbstätige gucken abends fernsehen.</a:t>
            </a:r>
          </a:p>
          <a:p>
            <a:pPr marL="919163" lvl="2" indent="-457200">
              <a:buFont typeface="Arial" panose="020B0604020202020204" pitchFamily="34" charset="0"/>
              <a:buChar char="•"/>
            </a:pPr>
            <a:endParaRPr lang="de-DE" sz="1400" dirty="0"/>
          </a:p>
          <a:p>
            <a:pPr marL="355600" lvl="0" indent="-355600">
              <a:buFont typeface="Arial" charset="0"/>
              <a:buAutoNum type="arabicPeriod"/>
            </a:pPr>
            <a:r>
              <a:rPr lang="de-DE" sz="1400" dirty="0">
                <a:solidFill>
                  <a:srgbClr val="000000"/>
                </a:solidFill>
              </a:rPr>
              <a:t>Ein Café benötigt eine Software, die heiße Getränke automatisch erstellt. Dabei wird immer zuerst Wasser gekocht. Dann wird dem heißen Wasser ein Geschmack gegeben. Danach wird eingegossen. Zum Abschluss kann man noch Zusätze hinzufügen. Lösen Sie die Aufgabe mit dem geeigneten Pattern. Ziehen Sie folgenden Gedanken in Ihre Überlegungen mit ein: Darf man die Reihenfolge der Schritte verändern? Was würde passieren, wenn man kaltes Wasser zum zubereiten nähme.</a:t>
            </a:r>
            <a:br>
              <a:rPr lang="de-DE" sz="1400" dirty="0">
                <a:solidFill>
                  <a:srgbClr val="000000"/>
                </a:solidFill>
              </a:rPr>
            </a:br>
            <a:br>
              <a:rPr lang="de-DE" sz="1400" dirty="0">
                <a:solidFill>
                  <a:srgbClr val="000000"/>
                </a:solidFill>
              </a:rPr>
            </a:br>
            <a:endParaRPr lang="de-DE" sz="2000" dirty="0">
              <a:solidFill>
                <a:srgbClr val="000000"/>
              </a:solidFill>
            </a:endParaRPr>
          </a:p>
          <a:p>
            <a:pPr marL="919163" lvl="2" indent="-457200">
              <a:buFont typeface="Arial" panose="020B0604020202020204" pitchFamily="34" charset="0"/>
              <a:buChar char="•"/>
            </a:pPr>
            <a:endParaRPr lang="de-DE" sz="1400" dirty="0"/>
          </a:p>
        </p:txBody>
      </p:sp>
      <p:sp>
        <p:nvSpPr>
          <p:cNvPr id="2" name="Rechteck 1"/>
          <p:cNvSpPr/>
          <p:nvPr/>
        </p:nvSpPr>
        <p:spPr>
          <a:xfrm>
            <a:off x="2995011" y="5344963"/>
            <a:ext cx="3138855" cy="1015663"/>
          </a:xfrm>
          <a:prstGeom prst="rect">
            <a:avLst/>
          </a:prstGeom>
        </p:spPr>
        <p:txBody>
          <a:bodyPr wrap="square">
            <a:spAutoFit/>
          </a:bodyPr>
          <a:lstStyle/>
          <a:p>
            <a:pPr marL="812800" lvl="1" indent="-457200" algn="l"/>
            <a:r>
              <a:rPr lang="de-DE" sz="1200" dirty="0"/>
              <a:t>Zur Herstellung von Tee:</a:t>
            </a:r>
          </a:p>
          <a:p>
            <a:pPr marL="812800" lvl="1" indent="-457200" algn="l">
              <a:buFontTx/>
              <a:buAutoNum type="arabicPeriod"/>
            </a:pPr>
            <a:r>
              <a:rPr lang="de-DE" sz="1200" dirty="0"/>
              <a:t>Wasser kochen.</a:t>
            </a:r>
          </a:p>
          <a:p>
            <a:pPr marL="812800" lvl="1" indent="-457200" algn="l">
              <a:buFontTx/>
              <a:buAutoNum type="arabicPeriod"/>
            </a:pPr>
            <a:r>
              <a:rPr lang="de-DE" sz="1200" dirty="0"/>
              <a:t>Tee ziehen lassen.</a:t>
            </a:r>
          </a:p>
          <a:p>
            <a:pPr marL="812800" lvl="1" indent="-457200" algn="l">
              <a:buFontTx/>
              <a:buAutoNum type="arabicPeriod"/>
            </a:pPr>
            <a:r>
              <a:rPr lang="de-DE" sz="1200" dirty="0"/>
              <a:t>Tee eingießen.</a:t>
            </a:r>
          </a:p>
          <a:p>
            <a:pPr marL="812800" lvl="1" indent="-457200" algn="l">
              <a:buFontTx/>
              <a:buAutoNum type="arabicPeriod"/>
            </a:pPr>
            <a:r>
              <a:rPr lang="de-DE" sz="1200" dirty="0"/>
              <a:t>Zitrone hinzufügen.</a:t>
            </a:r>
          </a:p>
        </p:txBody>
      </p:sp>
      <p:sp>
        <p:nvSpPr>
          <p:cNvPr id="5" name="Rechteck 4"/>
          <p:cNvSpPr/>
          <p:nvPr/>
        </p:nvSpPr>
        <p:spPr>
          <a:xfrm>
            <a:off x="5737186" y="5344963"/>
            <a:ext cx="3482780" cy="1015663"/>
          </a:xfrm>
          <a:prstGeom prst="rect">
            <a:avLst/>
          </a:prstGeom>
        </p:spPr>
        <p:txBody>
          <a:bodyPr wrap="square">
            <a:spAutoFit/>
          </a:bodyPr>
          <a:lstStyle/>
          <a:p>
            <a:pPr marL="812800" lvl="1" indent="-457200" algn="l"/>
            <a:r>
              <a:rPr lang="de-DE" sz="1200" dirty="0"/>
              <a:t>Zur Herstellung von Kakao:</a:t>
            </a:r>
          </a:p>
          <a:p>
            <a:pPr marL="812800" lvl="1" indent="-457200" algn="l">
              <a:buFontTx/>
              <a:buAutoNum type="arabicPeriod"/>
            </a:pPr>
            <a:r>
              <a:rPr lang="de-DE" sz="1200" dirty="0"/>
              <a:t>Wasser kochen.</a:t>
            </a:r>
          </a:p>
          <a:p>
            <a:pPr marL="812800" lvl="1" indent="-457200" algn="l">
              <a:buFontTx/>
              <a:buAutoNum type="arabicPeriod"/>
            </a:pPr>
            <a:r>
              <a:rPr lang="de-DE" sz="1200" dirty="0"/>
              <a:t>Milch-Kakao-Pulver einrühren.</a:t>
            </a:r>
          </a:p>
          <a:p>
            <a:pPr marL="812800" lvl="1" indent="-457200" algn="l">
              <a:buFontTx/>
              <a:buAutoNum type="arabicPeriod"/>
            </a:pPr>
            <a:r>
              <a:rPr lang="de-DE" sz="1200" dirty="0"/>
              <a:t>Kakao eingießen.</a:t>
            </a:r>
          </a:p>
          <a:p>
            <a:pPr marL="812800" lvl="1" indent="-457200" algn="l">
              <a:buFontTx/>
              <a:buAutoNum type="arabicPeriod"/>
            </a:pPr>
            <a:r>
              <a:rPr lang="de-DE" sz="1200" dirty="0"/>
              <a:t>Sahne hinzufügen.</a:t>
            </a:r>
          </a:p>
        </p:txBody>
      </p:sp>
      <p:sp>
        <p:nvSpPr>
          <p:cNvPr id="3" name="Rechteck 2"/>
          <p:cNvSpPr/>
          <p:nvPr/>
        </p:nvSpPr>
        <p:spPr>
          <a:xfrm>
            <a:off x="480412" y="5344962"/>
            <a:ext cx="3006969" cy="1015663"/>
          </a:xfrm>
          <a:prstGeom prst="rect">
            <a:avLst/>
          </a:prstGeom>
        </p:spPr>
        <p:txBody>
          <a:bodyPr wrap="square">
            <a:spAutoFit/>
          </a:bodyPr>
          <a:lstStyle/>
          <a:p>
            <a:pPr algn="l"/>
            <a:r>
              <a:rPr lang="de-DE" sz="1200" dirty="0"/>
              <a:t>Zur Herstellung von Kaffee:</a:t>
            </a:r>
          </a:p>
          <a:p>
            <a:pPr marL="812800" lvl="1" indent="-457200" algn="l">
              <a:buFontTx/>
              <a:buAutoNum type="arabicPeriod"/>
            </a:pPr>
            <a:r>
              <a:rPr lang="de-DE" sz="1200" dirty="0"/>
              <a:t>Wasser kochen.</a:t>
            </a:r>
          </a:p>
          <a:p>
            <a:pPr marL="812800" lvl="1" indent="-457200" algn="l">
              <a:buFontTx/>
              <a:buAutoNum type="arabicPeriod"/>
            </a:pPr>
            <a:r>
              <a:rPr lang="de-DE" sz="1200" dirty="0"/>
              <a:t>Kaffee aufbrühen.</a:t>
            </a:r>
          </a:p>
          <a:p>
            <a:pPr marL="812800" lvl="1" indent="-457200" algn="l">
              <a:buFontTx/>
              <a:buAutoNum type="arabicPeriod"/>
            </a:pPr>
            <a:r>
              <a:rPr lang="de-DE" sz="1200" dirty="0"/>
              <a:t>Kaffee eingießen.</a:t>
            </a:r>
          </a:p>
          <a:p>
            <a:pPr marL="812800" lvl="1" indent="-457200" algn="l">
              <a:buFontTx/>
              <a:buAutoNum type="arabicPeriod"/>
            </a:pPr>
            <a:r>
              <a:rPr lang="de-DE" sz="1200" dirty="0"/>
              <a:t>Zucker und Milch hinzufügen.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4" name="Rectangle 12"/>
          <p:cNvSpPr>
            <a:spLocks noGrp="1" noChangeArrowheads="1"/>
          </p:cNvSpPr>
          <p:nvPr>
            <p:ph type="title"/>
          </p:nvPr>
        </p:nvSpPr>
        <p:spPr>
          <a:xfrm>
            <a:off x="592138" y="0"/>
            <a:ext cx="7772400" cy="704850"/>
          </a:xfrm>
        </p:spPr>
        <p:txBody>
          <a:bodyPr/>
          <a:lstStyle/>
          <a:p>
            <a:r>
              <a:rPr lang="de-DE" dirty="0">
                <a:solidFill>
                  <a:schemeClr val="accent1"/>
                </a:solidFill>
              </a:rPr>
              <a:t>R</a:t>
            </a:r>
            <a:r>
              <a:rPr lang="de-DE" dirty="0"/>
              <a:t>ollenspiel </a:t>
            </a:r>
            <a:r>
              <a:rPr lang="de-DE" dirty="0">
                <a:solidFill>
                  <a:schemeClr val="accent1"/>
                </a:solidFill>
              </a:rPr>
              <a:t>P</a:t>
            </a:r>
            <a:r>
              <a:rPr lang="de-DE" dirty="0"/>
              <a:t>roblem</a:t>
            </a:r>
          </a:p>
        </p:txBody>
      </p:sp>
      <p:pic>
        <p:nvPicPr>
          <p:cNvPr id="38" name="Picture 47" descr="Joe"/>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732463" y="4264025"/>
            <a:ext cx="3411537"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3" descr="frau compute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6375" y="4697413"/>
            <a:ext cx="22860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AutoShape 56"/>
          <p:cNvSpPr>
            <a:spLocks noChangeArrowheads="1"/>
          </p:cNvSpPr>
          <p:nvPr/>
        </p:nvSpPr>
        <p:spPr bwMode="auto">
          <a:xfrm>
            <a:off x="1959308" y="4402659"/>
            <a:ext cx="3795380" cy="2455341"/>
          </a:xfrm>
          <a:prstGeom prst="wedgeEllipseCallout">
            <a:avLst>
              <a:gd name="adj1" fmla="val -70760"/>
              <a:gd name="adj2" fmla="val -16076"/>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dirty="0">
                <a:solidFill>
                  <a:schemeClr val="tx2"/>
                </a:solidFill>
                <a:latin typeface="Times New Roman" panose="02020603050405020304" pitchFamily="18" charset="0"/>
              </a:rPr>
              <a:t>Joe, ich führe gerade dem Kunden unser Rollenspiel vor und da stechen sich die Charaktere Schwerter in die Beine oder sie schießen sich in den Hintern…</a:t>
            </a:r>
          </a:p>
        </p:txBody>
      </p:sp>
      <p:grpSp>
        <p:nvGrpSpPr>
          <p:cNvPr id="6" name="Gruppieren 5"/>
          <p:cNvGrpSpPr/>
          <p:nvPr/>
        </p:nvGrpSpPr>
        <p:grpSpPr>
          <a:xfrm>
            <a:off x="2148840" y="1256767"/>
            <a:ext cx="3833495" cy="3007258"/>
            <a:chOff x="4336179" y="3609757"/>
            <a:chExt cx="3273788" cy="2455341"/>
          </a:xfrm>
        </p:grpSpPr>
        <p:grpSp>
          <p:nvGrpSpPr>
            <p:cNvPr id="5" name="Gruppieren 4"/>
            <p:cNvGrpSpPr/>
            <p:nvPr/>
          </p:nvGrpSpPr>
          <p:grpSpPr>
            <a:xfrm>
              <a:off x="4336179" y="3609757"/>
              <a:ext cx="3273788" cy="2455341"/>
              <a:chOff x="2315355" y="2325688"/>
              <a:chExt cx="3273788" cy="2455341"/>
            </a:xfrm>
          </p:grpSpPr>
          <p:pic>
            <p:nvPicPr>
              <p:cNvPr id="4" name="Grafik 3"/>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15355" y="2325688"/>
                <a:ext cx="3273788" cy="2455341"/>
              </a:xfrm>
              <a:prstGeom prst="rect">
                <a:avLst/>
              </a:prstGeom>
            </p:spPr>
          </p:pic>
          <p:pic>
            <p:nvPicPr>
              <p:cNvPr id="2" name="Grafik 1"/>
              <p:cNvPicPr>
                <a:picLocks noChangeAspect="1"/>
              </p:cNvPicPr>
              <p:nvPr/>
            </p:nvPicPr>
            <p:blipFill rotWithShape="1">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b="63770"/>
              <a:stretch/>
            </p:blipFill>
            <p:spPr>
              <a:xfrm rot="711720">
                <a:off x="3493104" y="3375724"/>
                <a:ext cx="912981" cy="572344"/>
              </a:xfrm>
              <a:prstGeom prst="rect">
                <a:avLst/>
              </a:prstGeom>
            </p:spPr>
          </p:pic>
        </p:grpSp>
        <p:pic>
          <p:nvPicPr>
            <p:cNvPr id="46" name="Grafik 45"/>
            <p:cNvPicPr>
              <a:picLocks noChangeAspect="1"/>
            </p:cNvPicPr>
            <p:nvPr/>
          </p:nvPicPr>
          <p:blipFill rotWithShape="1">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b="72058"/>
            <a:stretch/>
          </p:blipFill>
          <p:spPr>
            <a:xfrm rot="213137">
              <a:off x="4381102" y="4076075"/>
              <a:ext cx="662943" cy="441415"/>
            </a:xfrm>
            <a:prstGeom prst="rect">
              <a:avLst/>
            </a:prstGeom>
          </p:spPr>
        </p:pic>
      </p:grpSp>
      <p:sp>
        <p:nvSpPr>
          <p:cNvPr id="48" name="AutoShape 48"/>
          <p:cNvSpPr>
            <a:spLocks noChangeArrowheads="1"/>
          </p:cNvSpPr>
          <p:nvPr/>
        </p:nvSpPr>
        <p:spPr bwMode="auto">
          <a:xfrm>
            <a:off x="6316980" y="3681603"/>
            <a:ext cx="2492375" cy="582422"/>
          </a:xfrm>
          <a:prstGeom prst="cloudCallout">
            <a:avLst>
              <a:gd name="adj1" fmla="val 5412"/>
              <a:gd name="adj2" fmla="val 92889"/>
            </a:avLst>
          </a:prstGeom>
          <a:noFill/>
          <a:ln w="9525">
            <a:solidFill>
              <a:schemeClr val="tx1"/>
            </a:solidFill>
            <a:round/>
            <a:headEnd/>
            <a:tailEnd/>
          </a:ln>
          <a:effectLst/>
          <a:extLst/>
        </p:spPr>
        <p:txBody>
          <a:bodyPr/>
          <a:lstStyle/>
          <a:p>
            <a:r>
              <a:rPr lang="de-DE" sz="1800" dirty="0">
                <a:solidFill>
                  <a:schemeClr val="tx2"/>
                </a:solidFill>
                <a:latin typeface="Times New Roman" panose="02020603050405020304" pitchFamily="18" charset="0"/>
              </a:rPr>
              <a:t>Klingt lustig.</a:t>
            </a:r>
          </a:p>
        </p:txBody>
      </p:sp>
    </p:spTree>
    <p:extLst>
      <p:ext uri="{BB962C8B-B14F-4D97-AF65-F5344CB8AC3E}">
        <p14:creationId xmlns:p14="http://schemas.microsoft.com/office/powerpoint/2010/main" val="251877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ox(in)">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9" name="Group 123"/>
          <p:cNvGrpSpPr>
            <a:grpSpLocks/>
          </p:cNvGrpSpPr>
          <p:nvPr/>
        </p:nvGrpSpPr>
        <p:grpSpPr bwMode="auto">
          <a:xfrm>
            <a:off x="5276091" y="2130996"/>
            <a:ext cx="3221037" cy="1282129"/>
            <a:chOff x="3273" y="1460"/>
            <a:chExt cx="2029" cy="1578"/>
          </a:xfrm>
          <a:solidFill>
            <a:schemeClr val="bg1"/>
          </a:solidFill>
        </p:grpSpPr>
        <p:grpSp>
          <p:nvGrpSpPr>
            <p:cNvPr id="23660" name="Group 110"/>
            <p:cNvGrpSpPr>
              <a:grpSpLocks/>
            </p:cNvGrpSpPr>
            <p:nvPr/>
          </p:nvGrpSpPr>
          <p:grpSpPr bwMode="auto">
            <a:xfrm>
              <a:off x="3273" y="1460"/>
              <a:ext cx="2029" cy="1578"/>
              <a:chOff x="624" y="1359"/>
              <a:chExt cx="1559" cy="1578"/>
            </a:xfrm>
            <a:grpFill/>
          </p:grpSpPr>
          <p:sp>
            <p:nvSpPr>
              <p:cNvPr id="23662" name="AutoShape 111"/>
              <p:cNvSpPr>
                <a:spLocks noChangeArrowheads="1"/>
              </p:cNvSpPr>
              <p:nvPr/>
            </p:nvSpPr>
            <p:spPr bwMode="auto">
              <a:xfrm>
                <a:off x="1312" y="1359"/>
                <a:ext cx="184" cy="432"/>
              </a:xfrm>
              <a:prstGeom prst="upArrow">
                <a:avLst>
                  <a:gd name="adj1" fmla="val 0"/>
                  <a:gd name="adj2" fmla="val 76087"/>
                </a:avLst>
              </a:prstGeom>
              <a:grp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400"/>
              </a:p>
            </p:txBody>
          </p:sp>
          <p:sp>
            <p:nvSpPr>
              <p:cNvPr id="23663" name="Line 112"/>
              <p:cNvSpPr>
                <a:spLocks noChangeShapeType="1"/>
              </p:cNvSpPr>
              <p:nvPr/>
            </p:nvSpPr>
            <p:spPr bwMode="auto">
              <a:xfrm>
                <a:off x="624" y="1786"/>
                <a:ext cx="1555" cy="0"/>
              </a:xfrm>
              <a:prstGeom prst="line">
                <a:avLst/>
              </a:prstGeom>
              <a:grpFill/>
              <a:ln w="1905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4" name="Line 113"/>
              <p:cNvSpPr>
                <a:spLocks noChangeShapeType="1"/>
              </p:cNvSpPr>
              <p:nvPr/>
            </p:nvSpPr>
            <p:spPr bwMode="auto">
              <a:xfrm>
                <a:off x="630" y="1795"/>
                <a:ext cx="0" cy="355"/>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5" name="Line 114"/>
              <p:cNvSpPr>
                <a:spLocks noChangeShapeType="1"/>
              </p:cNvSpPr>
              <p:nvPr/>
            </p:nvSpPr>
            <p:spPr bwMode="auto">
              <a:xfrm>
                <a:off x="1676" y="1795"/>
                <a:ext cx="0" cy="355"/>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6" name="Line 115"/>
              <p:cNvSpPr>
                <a:spLocks noChangeShapeType="1"/>
              </p:cNvSpPr>
              <p:nvPr/>
            </p:nvSpPr>
            <p:spPr bwMode="auto">
              <a:xfrm>
                <a:off x="1142" y="1795"/>
                <a:ext cx="0" cy="1142"/>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7" name="Line 116"/>
              <p:cNvSpPr>
                <a:spLocks noChangeShapeType="1"/>
              </p:cNvSpPr>
              <p:nvPr/>
            </p:nvSpPr>
            <p:spPr bwMode="auto">
              <a:xfrm>
                <a:off x="2183" y="1795"/>
                <a:ext cx="0" cy="1142"/>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grpSp>
        <p:sp>
          <p:nvSpPr>
            <p:cNvPr id="23661" name="AutoShape 122"/>
            <p:cNvSpPr>
              <a:spLocks noChangeArrowheads="1"/>
            </p:cNvSpPr>
            <p:nvPr/>
          </p:nvSpPr>
          <p:spPr bwMode="auto">
            <a:xfrm>
              <a:off x="4145" y="1468"/>
              <a:ext cx="276" cy="359"/>
            </a:xfrm>
            <a:prstGeom prst="triangle">
              <a:avLst>
                <a:gd name="adj" fmla="val 50000"/>
              </a:avLst>
            </a:prstGeom>
            <a:grp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sz="1400"/>
            </a:p>
          </p:txBody>
        </p:sp>
      </p:grpSp>
      <p:graphicFrame>
        <p:nvGraphicFramePr>
          <p:cNvPr id="89212" name="Group 124"/>
          <p:cNvGraphicFramePr>
            <a:graphicFrameLocks noGrp="1"/>
          </p:cNvGraphicFramePr>
          <p:nvPr>
            <p:extLst>
              <p:ext uri="{D42A27DB-BD31-4B8C-83A1-F6EECF244321}">
                <p14:modId xmlns:p14="http://schemas.microsoft.com/office/powerpoint/2010/main" val="2889647662"/>
              </p:ext>
            </p:extLst>
          </p:nvPr>
        </p:nvGraphicFramePr>
        <p:xfrm>
          <a:off x="475488" y="900113"/>
          <a:ext cx="3212275" cy="1273115"/>
        </p:xfrm>
        <a:graphic>
          <a:graphicData uri="http://schemas.openxmlformats.org/drawingml/2006/table">
            <a:tbl>
              <a:tblPr/>
              <a:tblGrid>
                <a:gridCol w="3212275">
                  <a:extLst>
                    <a:ext uri="{9D8B030D-6E8A-4147-A177-3AD203B41FA5}">
                      <a16:colId xmlns:a16="http://schemas.microsoft.com/office/drawing/2014/main" val="20000"/>
                    </a:ext>
                  </a:extLst>
                </a:gridCol>
              </a:tblGrid>
              <a:tr h="3399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Character</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09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accent3"/>
                          </a:solidFill>
                          <a:effectLst/>
                          <a:latin typeface="Arial" panose="020B0604020202020204" pitchFamily="34" charset="0"/>
                          <a:cs typeface="Arial" panose="020B0604020202020204" pitchFamily="34" charset="0"/>
                        </a:rPr>
                        <a:t>-</a:t>
                      </a:r>
                      <a:r>
                        <a:rPr kumimoji="0" lang="de-DE" sz="1400" b="0" i="0" u="none" strike="noStrike" cap="none" normalizeH="0" baseline="0" dirty="0" err="1">
                          <a:ln>
                            <a:noFill/>
                          </a:ln>
                          <a:solidFill>
                            <a:schemeClr val="accent3"/>
                          </a:solidFill>
                          <a:effectLst/>
                          <a:latin typeface="Arial" panose="020B0604020202020204" pitchFamily="34" charset="0"/>
                          <a:cs typeface="Arial" panose="020B0604020202020204" pitchFamily="34" charset="0"/>
                        </a:rPr>
                        <a:t>currentWeapon</a:t>
                      </a:r>
                      <a:endParaRPr kumimoji="0" lang="de-DE" sz="1400" b="0" i="0" u="none" strike="noStrike" cap="none" normalizeH="0" baseline="0" dirty="0">
                        <a:ln>
                          <a:noFill/>
                        </a:ln>
                        <a:solidFill>
                          <a:schemeClr val="accent3"/>
                        </a:solidFill>
                        <a:effectLst/>
                        <a:latin typeface="Arial" panose="020B0604020202020204" pitchFamily="34" charset="0"/>
                        <a:cs typeface="Arial" panose="020B0604020202020204" pitchFamily="34"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30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kern="1200" cap="none" normalizeH="0" baseline="0" dirty="0">
                          <a:ln>
                            <a:noFill/>
                          </a:ln>
                          <a:solidFill>
                            <a:schemeClr val="folHlink"/>
                          </a:solidFill>
                          <a:effectLst/>
                          <a:latin typeface="Arial Narrow" pitchFamily="34" charset="0"/>
                          <a:ea typeface="+mn-ea"/>
                          <a:cs typeface="+mn-cs"/>
                        </a:rPr>
                        <a:t>+</a:t>
                      </a:r>
                      <a:r>
                        <a:rPr kumimoji="0" lang="de-DE" sz="1400" b="0" i="0" u="none" strike="noStrike" kern="1200" cap="none" normalizeH="0" baseline="0" dirty="0" err="1">
                          <a:ln>
                            <a:noFill/>
                          </a:ln>
                          <a:solidFill>
                            <a:schemeClr val="folHlink"/>
                          </a:solidFill>
                          <a:effectLst/>
                          <a:latin typeface="Arial Narrow" pitchFamily="34" charset="0"/>
                          <a:ea typeface="+mn-ea"/>
                          <a:cs typeface="+mn-cs"/>
                        </a:rPr>
                        <a:t>fight</a:t>
                      </a:r>
                      <a:r>
                        <a:rPr kumimoji="0" lang="de-DE" sz="1400" b="0" i="0" u="none" strike="noStrike" kern="1200" cap="none" normalizeH="0" baseline="0" dirty="0">
                          <a:ln>
                            <a:noFill/>
                          </a:ln>
                          <a:solidFill>
                            <a:schemeClr val="folHlink"/>
                          </a:solidFill>
                          <a:effectLst/>
                          <a:latin typeface="Arial Narrow" pitchFamily="34" charset="0"/>
                          <a:ea typeface="+mn-ea"/>
                          <a:cs typeface="+mn-cs"/>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folHlink"/>
                          </a:solidFill>
                          <a:effectLst/>
                          <a:latin typeface="Arial Narrow" pitchFamily="34" charset="0"/>
                        </a:rPr>
                        <a:t>+</a:t>
                      </a:r>
                      <a:r>
                        <a:rPr kumimoji="0" lang="de-DE" sz="1400" b="0" i="0" u="none" strike="noStrike" cap="none" normalizeH="0" baseline="0" dirty="0" err="1">
                          <a:ln>
                            <a:noFill/>
                          </a:ln>
                          <a:solidFill>
                            <a:schemeClr val="folHlink"/>
                          </a:solidFill>
                          <a:effectLst/>
                          <a:latin typeface="Arial Narrow" pitchFamily="34" charset="0"/>
                        </a:rPr>
                        <a:t>setWeapon</a:t>
                      </a:r>
                      <a:r>
                        <a:rPr kumimoji="0" lang="de-DE" sz="1400" b="0" i="0" u="none" strike="noStrike" cap="none" normalizeH="0" baseline="0" dirty="0">
                          <a:ln>
                            <a:noFill/>
                          </a:ln>
                          <a:solidFill>
                            <a:schemeClr val="folHlink"/>
                          </a:solidFill>
                          <a:effectLst/>
                          <a:latin typeface="Arial Narrow" pitchFamily="34" charset="0"/>
                        </a:rPr>
                        <a:t>( </a:t>
                      </a:r>
                      <a:r>
                        <a:rPr kumimoji="0" lang="de-DE" sz="1400" b="0" i="0" u="none" strike="noStrike" cap="none" normalizeH="0" baseline="0" dirty="0" err="1">
                          <a:ln>
                            <a:noFill/>
                          </a:ln>
                          <a:solidFill>
                            <a:schemeClr val="folHlink"/>
                          </a:solidFill>
                          <a:effectLst/>
                          <a:latin typeface="Arial Narrow" pitchFamily="34" charset="0"/>
                        </a:rPr>
                        <a:t>newWeapon</a:t>
                      </a:r>
                      <a:r>
                        <a:rPr kumimoji="0" lang="de-DE" sz="1400" b="0" i="0" u="none" strike="noStrike" cap="none" normalizeH="0" baseline="0" dirty="0">
                          <a:ln>
                            <a:noFill/>
                          </a:ln>
                          <a:solidFill>
                            <a:schemeClr val="folHlink"/>
                          </a:solidFill>
                          <a:effectLst/>
                          <a:latin typeface="Arial Narrow" pitchFamily="34" charset="0"/>
                        </a:rPr>
                        <a:t> : </a:t>
                      </a:r>
                      <a:r>
                        <a:rPr kumimoji="0" lang="de-DE" sz="1400" b="0" i="0" u="none" strike="noStrike" cap="none" normalizeH="0" baseline="0" dirty="0" err="1">
                          <a:ln>
                            <a:noFill/>
                          </a:ln>
                          <a:solidFill>
                            <a:schemeClr val="folHlink"/>
                          </a:solidFill>
                          <a:effectLst/>
                          <a:latin typeface="Arial Narrow" pitchFamily="34" charset="0"/>
                        </a:rPr>
                        <a:t>WeaponBehavior</a:t>
                      </a:r>
                      <a:r>
                        <a:rPr kumimoji="0" lang="de-DE" sz="1400" b="0" i="0" u="none" strike="noStrike" cap="none" normalizeH="0" baseline="0" dirty="0">
                          <a:ln>
                            <a:noFill/>
                          </a:ln>
                          <a:solidFill>
                            <a:schemeClr val="folHlink"/>
                          </a:solidFill>
                          <a:effectLst/>
                          <a:latin typeface="Arial Narrow" pitchFamily="34" charset="0"/>
                        </a:rPr>
                        <a:t>)</a:t>
                      </a:r>
                    </a:p>
                  </a:txBody>
                  <a:tcPr marL="36000" marR="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564" name="Rectangle 12"/>
          <p:cNvSpPr>
            <a:spLocks noGrp="1" noChangeArrowheads="1"/>
          </p:cNvSpPr>
          <p:nvPr>
            <p:ph type="title"/>
          </p:nvPr>
        </p:nvSpPr>
        <p:spPr>
          <a:xfrm>
            <a:off x="592138" y="0"/>
            <a:ext cx="7772400" cy="704850"/>
          </a:xfrm>
        </p:spPr>
        <p:txBody>
          <a:bodyPr/>
          <a:lstStyle/>
          <a:p>
            <a:r>
              <a:rPr lang="de-DE" dirty="0">
                <a:solidFill>
                  <a:schemeClr val="accent1"/>
                </a:solidFill>
              </a:rPr>
              <a:t>R</a:t>
            </a:r>
            <a:r>
              <a:rPr lang="de-DE" dirty="0"/>
              <a:t>ollenspiel </a:t>
            </a:r>
            <a:r>
              <a:rPr lang="de-DE" dirty="0">
                <a:solidFill>
                  <a:schemeClr val="accent1"/>
                </a:solidFill>
              </a:rPr>
              <a:t>P</a:t>
            </a:r>
            <a:r>
              <a:rPr lang="de-DE" dirty="0"/>
              <a:t>roblem</a:t>
            </a:r>
          </a:p>
        </p:txBody>
      </p:sp>
      <p:graphicFrame>
        <p:nvGraphicFramePr>
          <p:cNvPr id="89208" name="Group 120"/>
          <p:cNvGraphicFramePr>
            <a:graphicFrameLocks noGrp="1"/>
          </p:cNvGraphicFramePr>
          <p:nvPr>
            <p:extLst>
              <p:ext uri="{D42A27DB-BD31-4B8C-83A1-F6EECF244321}">
                <p14:modId xmlns:p14="http://schemas.microsoft.com/office/powerpoint/2010/main" val="1637955490"/>
              </p:ext>
            </p:extLst>
          </p:nvPr>
        </p:nvGraphicFramePr>
        <p:xfrm>
          <a:off x="5846064" y="1003236"/>
          <a:ext cx="1957388" cy="1127760"/>
        </p:xfrm>
        <a:graphic>
          <a:graphicData uri="http://schemas.openxmlformats.org/drawingml/2006/table">
            <a:tbl>
              <a:tblPr/>
              <a:tblGrid>
                <a:gridCol w="1957388">
                  <a:extLst>
                    <a:ext uri="{9D8B030D-6E8A-4147-A177-3AD203B41FA5}">
                      <a16:colId xmlns:a16="http://schemas.microsoft.com/office/drawing/2014/main" val="20000"/>
                    </a:ext>
                  </a:extLst>
                </a:gridCol>
              </a:tblGrid>
              <a:tr h="165317">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&lt;&lt;</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interface</a:t>
                      </a: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&gt;&gt;</a:t>
                      </a:r>
                      <a:b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WeaponBehavior</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612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useWeapon</a:t>
                      </a: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68" name="Group 80"/>
          <p:cNvGraphicFramePr>
            <a:graphicFrameLocks noGrp="1"/>
          </p:cNvGraphicFramePr>
          <p:nvPr>
            <p:extLst>
              <p:ext uri="{D42A27DB-BD31-4B8C-83A1-F6EECF244321}">
                <p14:modId xmlns:p14="http://schemas.microsoft.com/office/powerpoint/2010/main" val="1282762843"/>
              </p:ext>
            </p:extLst>
          </p:nvPr>
        </p:nvGraphicFramePr>
        <p:xfrm>
          <a:off x="6925219" y="2768354"/>
          <a:ext cx="1127192" cy="822960"/>
        </p:xfrm>
        <a:graphic>
          <a:graphicData uri="http://schemas.openxmlformats.org/drawingml/2006/table">
            <a:tbl>
              <a:tblPr/>
              <a:tblGrid>
                <a:gridCol w="1127192">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Narrow" pitchFamily="34" charset="0"/>
                        </a:rPr>
                        <a:t>Sword</a:t>
                      </a:r>
                      <a:endParaRPr kumimoji="0" lang="de-DE" sz="1200" b="0" i="0" u="none" strike="noStrike" cap="none" normalizeH="0" baseline="0" dirty="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useWeapon</a:t>
                      </a:r>
                      <a:r>
                        <a:rPr kumimoji="0" lang="de-DE" sz="12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78" name="Group 90"/>
          <p:cNvGraphicFramePr>
            <a:graphicFrameLocks noGrp="1"/>
          </p:cNvGraphicFramePr>
          <p:nvPr>
            <p:extLst>
              <p:ext uri="{D42A27DB-BD31-4B8C-83A1-F6EECF244321}">
                <p14:modId xmlns:p14="http://schemas.microsoft.com/office/powerpoint/2010/main" val="1269982339"/>
              </p:ext>
            </p:extLst>
          </p:nvPr>
        </p:nvGraphicFramePr>
        <p:xfrm>
          <a:off x="4420951" y="2765525"/>
          <a:ext cx="1208949" cy="822960"/>
        </p:xfrm>
        <a:graphic>
          <a:graphicData uri="http://schemas.openxmlformats.org/drawingml/2006/table">
            <a:tbl>
              <a:tblPr/>
              <a:tblGrid>
                <a:gridCol w="1208949">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Axe</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208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useWeapon</a:t>
                      </a:r>
                      <a:r>
                        <a:rPr kumimoji="0" lang="de-DE" sz="12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656" name="Line 117"/>
          <p:cNvSpPr>
            <a:spLocks noChangeShapeType="1"/>
          </p:cNvSpPr>
          <p:nvPr/>
        </p:nvSpPr>
        <p:spPr bwMode="auto">
          <a:xfrm>
            <a:off x="3672332" y="1431925"/>
            <a:ext cx="2159000"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57" name="Text Box 118"/>
          <p:cNvSpPr txBox="1">
            <a:spLocks noChangeArrowheads="1"/>
          </p:cNvSpPr>
          <p:nvPr/>
        </p:nvSpPr>
        <p:spPr bwMode="auto">
          <a:xfrm>
            <a:off x="5407025" y="1046163"/>
            <a:ext cx="33178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400" dirty="0"/>
              <a:t>1</a:t>
            </a:r>
          </a:p>
        </p:txBody>
      </p:sp>
      <p:sp>
        <p:nvSpPr>
          <p:cNvPr id="23658" name="AutoShape 121"/>
          <p:cNvSpPr>
            <a:spLocks noChangeArrowheads="1"/>
          </p:cNvSpPr>
          <p:nvPr/>
        </p:nvSpPr>
        <p:spPr bwMode="auto">
          <a:xfrm>
            <a:off x="3687763" y="1277938"/>
            <a:ext cx="366712" cy="320675"/>
          </a:xfrm>
          <a:prstGeom prst="diamond">
            <a:avLst/>
          </a:prstGeom>
          <a:solidFill>
            <a:schemeClr val="bg1"/>
          </a:solidFill>
          <a:ln w="3810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sz="1400"/>
          </a:p>
        </p:txBody>
      </p:sp>
      <p:sp>
        <p:nvSpPr>
          <p:cNvPr id="32" name="Text Box 118"/>
          <p:cNvSpPr txBox="1">
            <a:spLocks noChangeArrowheads="1"/>
          </p:cNvSpPr>
          <p:nvPr/>
        </p:nvSpPr>
        <p:spPr bwMode="auto">
          <a:xfrm>
            <a:off x="3644900" y="901701"/>
            <a:ext cx="33178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400" dirty="0"/>
              <a:t>1</a:t>
            </a:r>
          </a:p>
        </p:txBody>
      </p:sp>
      <p:graphicFrame>
        <p:nvGraphicFramePr>
          <p:cNvPr id="89188" name="Group 100"/>
          <p:cNvGraphicFramePr>
            <a:graphicFrameLocks noGrp="1"/>
          </p:cNvGraphicFramePr>
          <p:nvPr>
            <p:extLst>
              <p:ext uri="{D42A27DB-BD31-4B8C-83A1-F6EECF244321}">
                <p14:modId xmlns:p14="http://schemas.microsoft.com/office/powerpoint/2010/main" val="3978740242"/>
              </p:ext>
            </p:extLst>
          </p:nvPr>
        </p:nvGraphicFramePr>
        <p:xfrm>
          <a:off x="5665986" y="2765525"/>
          <a:ext cx="1213480" cy="822960"/>
        </p:xfrm>
        <a:graphic>
          <a:graphicData uri="http://schemas.openxmlformats.org/drawingml/2006/table">
            <a:tbl>
              <a:tblPr/>
              <a:tblGrid>
                <a:gridCol w="1213480">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BowAndArrow</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useWeapon</a:t>
                      </a:r>
                      <a:r>
                        <a:rPr kumimoji="0" lang="de-DE" sz="12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9158" name="Group 70"/>
          <p:cNvGraphicFramePr>
            <a:graphicFrameLocks noGrp="1"/>
          </p:cNvGraphicFramePr>
          <p:nvPr>
            <p:extLst>
              <p:ext uri="{D42A27DB-BD31-4B8C-83A1-F6EECF244321}">
                <p14:modId xmlns:p14="http://schemas.microsoft.com/office/powerpoint/2010/main" val="2830861076"/>
              </p:ext>
            </p:extLst>
          </p:nvPr>
        </p:nvGraphicFramePr>
        <p:xfrm>
          <a:off x="8031183" y="2768354"/>
          <a:ext cx="1127192" cy="822960"/>
        </p:xfrm>
        <a:graphic>
          <a:graphicData uri="http://schemas.openxmlformats.org/drawingml/2006/table">
            <a:tbl>
              <a:tblPr/>
              <a:tblGrid>
                <a:gridCol w="1127192">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Knife</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useWeapon</a:t>
                      </a:r>
                      <a:r>
                        <a:rPr kumimoji="0" lang="de-DE" sz="12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4" name="AutoShape 33"/>
          <p:cNvSpPr>
            <a:spLocks noChangeArrowheads="1"/>
          </p:cNvSpPr>
          <p:nvPr/>
        </p:nvSpPr>
        <p:spPr bwMode="auto">
          <a:xfrm rot="2792390">
            <a:off x="594908" y="1985164"/>
            <a:ext cx="292100" cy="1123950"/>
          </a:xfrm>
          <a:prstGeom prst="upArrow">
            <a:avLst>
              <a:gd name="adj1" fmla="val 0"/>
              <a:gd name="adj2" fmla="val 101629"/>
            </a:avLst>
          </a:prstGeom>
          <a:noFill/>
          <a:ln w="9525">
            <a:solidFill>
              <a:schemeClr val="tx1"/>
            </a:solidFill>
            <a:miter lim="800000"/>
            <a:headEnd/>
            <a:tailEnd/>
          </a:ln>
          <a:effectLst/>
          <a:extLst/>
        </p:spPr>
        <p:txBody>
          <a:bodyPr wrap="none" anchor="ctr"/>
          <a:lstStyle/>
          <a:p>
            <a:endParaRPr lang="de-DE"/>
          </a:p>
        </p:txBody>
      </p:sp>
      <p:sp>
        <p:nvSpPr>
          <p:cNvPr id="35" name="AutoShape 33"/>
          <p:cNvSpPr>
            <a:spLocks noChangeArrowheads="1"/>
          </p:cNvSpPr>
          <p:nvPr/>
        </p:nvSpPr>
        <p:spPr bwMode="auto">
          <a:xfrm rot="2792390">
            <a:off x="1304886" y="1985305"/>
            <a:ext cx="292100" cy="1123950"/>
          </a:xfrm>
          <a:prstGeom prst="upArrow">
            <a:avLst>
              <a:gd name="adj1" fmla="val 0"/>
              <a:gd name="adj2" fmla="val 101629"/>
            </a:avLst>
          </a:prstGeom>
          <a:noFill/>
          <a:ln w="9525">
            <a:solidFill>
              <a:schemeClr val="tx1"/>
            </a:solidFill>
            <a:miter lim="800000"/>
            <a:headEnd/>
            <a:tailEnd/>
          </a:ln>
          <a:effectLst/>
          <a:extLst/>
        </p:spPr>
        <p:txBody>
          <a:bodyPr wrap="none" anchor="ctr"/>
          <a:lstStyle/>
          <a:p>
            <a:endParaRPr lang="de-DE"/>
          </a:p>
        </p:txBody>
      </p:sp>
      <p:sp>
        <p:nvSpPr>
          <p:cNvPr id="36" name="AutoShape 33"/>
          <p:cNvSpPr>
            <a:spLocks noChangeArrowheads="1"/>
          </p:cNvSpPr>
          <p:nvPr/>
        </p:nvSpPr>
        <p:spPr bwMode="auto">
          <a:xfrm rot="18807610" flipH="1">
            <a:off x="2146085" y="2014519"/>
            <a:ext cx="292100" cy="1123950"/>
          </a:xfrm>
          <a:prstGeom prst="upArrow">
            <a:avLst>
              <a:gd name="adj1" fmla="val 0"/>
              <a:gd name="adj2" fmla="val 101629"/>
            </a:avLst>
          </a:prstGeom>
          <a:noFill/>
          <a:ln w="9525">
            <a:solidFill>
              <a:schemeClr val="tx1"/>
            </a:solidFill>
            <a:miter lim="800000"/>
            <a:headEnd/>
            <a:tailEnd/>
          </a:ln>
          <a:effectLst/>
          <a:extLst/>
        </p:spPr>
        <p:txBody>
          <a:bodyPr wrap="none" anchor="ctr"/>
          <a:lstStyle/>
          <a:p>
            <a:endParaRPr lang="de-DE"/>
          </a:p>
        </p:txBody>
      </p:sp>
      <p:sp>
        <p:nvSpPr>
          <p:cNvPr id="37" name="AutoShape 33"/>
          <p:cNvSpPr>
            <a:spLocks noChangeArrowheads="1"/>
          </p:cNvSpPr>
          <p:nvPr/>
        </p:nvSpPr>
        <p:spPr bwMode="auto">
          <a:xfrm rot="18807610" flipH="1">
            <a:off x="2867085" y="2014520"/>
            <a:ext cx="292100" cy="1123950"/>
          </a:xfrm>
          <a:prstGeom prst="upArrow">
            <a:avLst>
              <a:gd name="adj1" fmla="val 0"/>
              <a:gd name="adj2" fmla="val 101629"/>
            </a:avLst>
          </a:prstGeom>
          <a:noFill/>
          <a:ln w="9525">
            <a:solidFill>
              <a:schemeClr val="tx1"/>
            </a:solidFill>
            <a:miter lim="800000"/>
            <a:headEnd/>
            <a:tailEnd/>
          </a:ln>
          <a:effectLst/>
          <a:extLst/>
        </p:spPr>
        <p:txBody>
          <a:bodyPr wrap="none" anchor="ctr"/>
          <a:lstStyle/>
          <a:p>
            <a:endParaRPr lang="de-DE"/>
          </a:p>
        </p:txBody>
      </p:sp>
      <p:graphicFrame>
        <p:nvGraphicFramePr>
          <p:cNvPr id="89101" name="Group 13"/>
          <p:cNvGraphicFramePr>
            <a:graphicFrameLocks noGrp="1"/>
          </p:cNvGraphicFramePr>
          <p:nvPr>
            <p:extLst>
              <p:ext uri="{D42A27DB-BD31-4B8C-83A1-F6EECF244321}">
                <p14:modId xmlns:p14="http://schemas.microsoft.com/office/powerpoint/2010/main" val="1017202191"/>
              </p:ext>
            </p:extLst>
          </p:nvPr>
        </p:nvGraphicFramePr>
        <p:xfrm>
          <a:off x="2848365" y="2748900"/>
          <a:ext cx="770953" cy="548640"/>
        </p:xfrm>
        <a:graphic>
          <a:graphicData uri="http://schemas.openxmlformats.org/drawingml/2006/table">
            <a:tbl>
              <a:tblPr/>
              <a:tblGrid>
                <a:gridCol w="770953">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charset="0"/>
                        </a:rPr>
                        <a:t>Troll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9111" name="Group 23"/>
          <p:cNvGraphicFramePr>
            <a:graphicFrameLocks noGrp="1"/>
          </p:cNvGraphicFramePr>
          <p:nvPr>
            <p:extLst>
              <p:ext uri="{D42A27DB-BD31-4B8C-83A1-F6EECF244321}">
                <p14:modId xmlns:p14="http://schemas.microsoft.com/office/powerpoint/2010/main" val="2462640659"/>
              </p:ext>
            </p:extLst>
          </p:nvPr>
        </p:nvGraphicFramePr>
        <p:xfrm>
          <a:off x="972780" y="2715649"/>
          <a:ext cx="749063" cy="548640"/>
        </p:xfrm>
        <a:graphic>
          <a:graphicData uri="http://schemas.openxmlformats.org/drawingml/2006/table">
            <a:tbl>
              <a:tblPr/>
              <a:tblGrid>
                <a:gridCol w="749063">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charset="0"/>
                        </a:rPr>
                        <a:t>Queen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9121" name="Group 33"/>
          <p:cNvGraphicFramePr>
            <a:graphicFrameLocks noGrp="1"/>
          </p:cNvGraphicFramePr>
          <p:nvPr>
            <p:extLst>
              <p:ext uri="{D42A27DB-BD31-4B8C-83A1-F6EECF244321}">
                <p14:modId xmlns:p14="http://schemas.microsoft.com/office/powerpoint/2010/main" val="1166469266"/>
              </p:ext>
            </p:extLst>
          </p:nvPr>
        </p:nvGraphicFramePr>
        <p:xfrm>
          <a:off x="242409" y="2715649"/>
          <a:ext cx="605737" cy="548640"/>
        </p:xfrm>
        <a:graphic>
          <a:graphicData uri="http://schemas.openxmlformats.org/drawingml/2006/table">
            <a:tbl>
              <a:tblPr/>
              <a:tblGrid>
                <a:gridCol w="605737">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charset="0"/>
                        </a:rPr>
                        <a:t>King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9131" name="Group 43"/>
          <p:cNvGraphicFramePr>
            <a:graphicFrameLocks noGrp="1"/>
          </p:cNvGraphicFramePr>
          <p:nvPr>
            <p:extLst>
              <p:ext uri="{D42A27DB-BD31-4B8C-83A1-F6EECF244321}">
                <p14:modId xmlns:p14="http://schemas.microsoft.com/office/powerpoint/2010/main" val="3022348817"/>
              </p:ext>
            </p:extLst>
          </p:nvPr>
        </p:nvGraphicFramePr>
        <p:xfrm>
          <a:off x="1895654" y="2744863"/>
          <a:ext cx="829738" cy="548640"/>
        </p:xfrm>
        <a:graphic>
          <a:graphicData uri="http://schemas.openxmlformats.org/drawingml/2006/table">
            <a:tbl>
              <a:tblPr/>
              <a:tblGrid>
                <a:gridCol w="829738">
                  <a:extLst>
                    <a:ext uri="{9D8B030D-6E8A-4147-A177-3AD203B41FA5}">
                      <a16:colId xmlns:a16="http://schemas.microsoft.com/office/drawing/2014/main" val="20000"/>
                    </a:ext>
                  </a:extLst>
                </a:gridCol>
              </a:tblGrid>
              <a:tr h="29057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charset="0"/>
                        </a:rPr>
                        <a:t>Knight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38" name="Picture 47" descr="Joe"/>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732463" y="4264025"/>
            <a:ext cx="3411537"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3" descr="frau compute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6375" y="4697413"/>
            <a:ext cx="22860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AutoShape 56"/>
          <p:cNvSpPr>
            <a:spLocks noChangeArrowheads="1"/>
          </p:cNvSpPr>
          <p:nvPr/>
        </p:nvSpPr>
        <p:spPr bwMode="auto">
          <a:xfrm>
            <a:off x="1790073" y="3606352"/>
            <a:ext cx="3795380" cy="2455341"/>
          </a:xfrm>
          <a:prstGeom prst="wedgeEllipseCallout">
            <a:avLst>
              <a:gd name="adj1" fmla="val -69074"/>
              <a:gd name="adj2" fmla="val 16696"/>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dirty="0">
                <a:solidFill>
                  <a:schemeClr val="tx2"/>
                </a:solidFill>
                <a:latin typeface="Times New Roman" panose="02020603050405020304" pitchFamily="18" charset="0"/>
              </a:rPr>
              <a:t>… Die Waffen werden nicht gezogen, bevor sie eingesetzt werden. Und in die Bögen werden Pfeile erst nach dem Schießen eingelegt. Es herrscht Chaos.</a:t>
            </a:r>
          </a:p>
        </p:txBody>
      </p:sp>
      <p:sp>
        <p:nvSpPr>
          <p:cNvPr id="33" name="AutoShape 48"/>
          <p:cNvSpPr>
            <a:spLocks noChangeArrowheads="1"/>
          </p:cNvSpPr>
          <p:nvPr/>
        </p:nvSpPr>
        <p:spPr bwMode="auto">
          <a:xfrm>
            <a:off x="5303478" y="3238151"/>
            <a:ext cx="2492375" cy="1508573"/>
          </a:xfrm>
          <a:prstGeom prst="cloudCallout">
            <a:avLst>
              <a:gd name="adj1" fmla="val 54574"/>
              <a:gd name="adj2" fmla="val 77241"/>
            </a:avLst>
          </a:prstGeom>
          <a:solidFill>
            <a:schemeClr val="bg1"/>
          </a:solidFill>
          <a:ln w="9525">
            <a:solidFill>
              <a:schemeClr val="tx1"/>
            </a:solidFill>
            <a:round/>
            <a:headEnd/>
            <a:tailEnd/>
          </a:ln>
          <a:effectLst/>
          <a:extLst/>
        </p:spPr>
        <p:txBody>
          <a:bodyPr/>
          <a:lstStyle/>
          <a:p>
            <a:r>
              <a:rPr lang="de-DE" sz="1800" dirty="0">
                <a:solidFill>
                  <a:schemeClr val="tx2"/>
                </a:solidFill>
                <a:latin typeface="Times New Roman" panose="02020603050405020304" pitchFamily="18" charset="0"/>
              </a:rPr>
              <a:t>Vielleicht muss man an der Reihenfolge arbeiten.</a:t>
            </a:r>
          </a:p>
        </p:txBody>
      </p:sp>
      <p:sp>
        <p:nvSpPr>
          <p:cNvPr id="39" name="AutoShape 48"/>
          <p:cNvSpPr>
            <a:spLocks noChangeArrowheads="1"/>
          </p:cNvSpPr>
          <p:nvPr/>
        </p:nvSpPr>
        <p:spPr bwMode="auto">
          <a:xfrm>
            <a:off x="4837176" y="5419435"/>
            <a:ext cx="3099816" cy="760413"/>
          </a:xfrm>
          <a:prstGeom prst="cloudCallout">
            <a:avLst>
              <a:gd name="adj1" fmla="val 49348"/>
              <a:gd name="adj2" fmla="val -85458"/>
            </a:avLst>
          </a:prstGeom>
          <a:solidFill>
            <a:schemeClr val="bg1"/>
          </a:solidFill>
          <a:ln w="9525">
            <a:solidFill>
              <a:schemeClr val="tx1"/>
            </a:solidFill>
            <a:round/>
            <a:headEnd/>
            <a:tailEnd/>
          </a:ln>
          <a:effectLst/>
          <a:extLst/>
        </p:spPr>
        <p:txBody>
          <a:bodyPr/>
          <a:lstStyle/>
          <a:p>
            <a:r>
              <a:rPr lang="de-DE" sz="1800" dirty="0">
                <a:solidFill>
                  <a:schemeClr val="tx2"/>
                </a:solidFill>
                <a:latin typeface="Times New Roman" panose="02020603050405020304" pitchFamily="18" charset="0"/>
              </a:rPr>
              <a:t>Da gab es doch ein Entwurfsmuster</a:t>
            </a:r>
          </a:p>
        </p:txBody>
      </p:sp>
    </p:spTree>
    <p:extLst>
      <p:ext uri="{BB962C8B-B14F-4D97-AF65-F5344CB8AC3E}">
        <p14:creationId xmlns:p14="http://schemas.microsoft.com/office/powerpoint/2010/main" val="298781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ox(in)">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ox(in)">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3"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50800"/>
            <a:ext cx="9144000" cy="708025"/>
          </a:xfrm>
        </p:spPr>
        <p:txBody>
          <a:bodyPr/>
          <a:lstStyle/>
          <a:p>
            <a:r>
              <a:rPr lang="de-DE" dirty="0">
                <a:solidFill>
                  <a:schemeClr val="hlink"/>
                </a:solidFill>
              </a:rPr>
              <a:t>D</a:t>
            </a:r>
            <a:r>
              <a:rPr lang="de-DE" dirty="0"/>
              <a:t>efinition </a:t>
            </a:r>
            <a:r>
              <a:rPr lang="de-DE" dirty="0">
                <a:solidFill>
                  <a:schemeClr val="hlink"/>
                </a:solidFill>
              </a:rPr>
              <a:t>T</a:t>
            </a:r>
            <a:r>
              <a:rPr lang="de-DE" dirty="0"/>
              <a:t>emplate </a:t>
            </a:r>
            <a:r>
              <a:rPr lang="de-DE" dirty="0" err="1">
                <a:solidFill>
                  <a:schemeClr val="hlink"/>
                </a:solidFill>
              </a:rPr>
              <a:t>M</a:t>
            </a:r>
            <a:r>
              <a:rPr lang="de-DE" dirty="0" err="1"/>
              <a:t>ethod</a:t>
            </a:r>
            <a:r>
              <a:rPr lang="de-DE" dirty="0"/>
              <a:t> </a:t>
            </a:r>
            <a:r>
              <a:rPr lang="de-DE" dirty="0">
                <a:solidFill>
                  <a:schemeClr val="hlink"/>
                </a:solidFill>
              </a:rPr>
              <a:t>P</a:t>
            </a:r>
            <a:r>
              <a:rPr lang="de-DE" dirty="0"/>
              <a:t>attern</a:t>
            </a:r>
          </a:p>
        </p:txBody>
      </p:sp>
      <p:grpSp>
        <p:nvGrpSpPr>
          <p:cNvPr id="33795" name="Group 21"/>
          <p:cNvGrpSpPr>
            <a:grpSpLocks/>
          </p:cNvGrpSpPr>
          <p:nvPr/>
        </p:nvGrpSpPr>
        <p:grpSpPr bwMode="auto">
          <a:xfrm>
            <a:off x="385445" y="2217357"/>
            <a:ext cx="8478838" cy="2568575"/>
            <a:chOff x="214" y="2543"/>
            <a:chExt cx="5341" cy="1618"/>
          </a:xfrm>
        </p:grpSpPr>
        <p:sp>
          <p:nvSpPr>
            <p:cNvPr id="33801" name="Rectangle 18"/>
            <p:cNvSpPr>
              <a:spLocks noChangeArrowheads="1"/>
            </p:cNvSpPr>
            <p:nvPr/>
          </p:nvSpPr>
          <p:spPr bwMode="auto">
            <a:xfrm>
              <a:off x="214" y="2547"/>
              <a:ext cx="5341" cy="161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3802" name="Rectangle 19"/>
            <p:cNvSpPr>
              <a:spLocks noChangeArrowheads="1"/>
            </p:cNvSpPr>
            <p:nvPr/>
          </p:nvSpPr>
          <p:spPr bwMode="auto">
            <a:xfrm>
              <a:off x="1411" y="2543"/>
              <a:ext cx="3969"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buFont typeface="Wingdings" pitchFamily="2" charset="2"/>
                <a:buNone/>
              </a:pPr>
              <a:r>
                <a:rPr lang="de-DE" b="1" dirty="0">
                  <a:solidFill>
                    <a:schemeClr val="bg1"/>
                  </a:solidFill>
                  <a:latin typeface="Castellar" pitchFamily="18" charset="0"/>
                </a:rPr>
                <a:t>Template </a:t>
              </a:r>
              <a:r>
                <a:rPr lang="de-DE" b="1" dirty="0" err="1">
                  <a:solidFill>
                    <a:schemeClr val="bg1"/>
                  </a:solidFill>
                  <a:latin typeface="Castellar" pitchFamily="18" charset="0"/>
                </a:rPr>
                <a:t>Method</a:t>
              </a:r>
              <a:r>
                <a:rPr lang="de-DE" b="1" dirty="0">
                  <a:solidFill>
                    <a:schemeClr val="bg1"/>
                  </a:solidFill>
                  <a:latin typeface="Castellar" pitchFamily="18" charset="0"/>
                </a:rPr>
                <a:t> Pattern</a:t>
              </a:r>
            </a:p>
            <a:p>
              <a:pPr>
                <a:lnSpc>
                  <a:spcPct val="90000"/>
                </a:lnSpc>
                <a:spcBef>
                  <a:spcPct val="20000"/>
                </a:spcBef>
                <a:buFont typeface="Wingdings" pitchFamily="2" charset="2"/>
                <a:buNone/>
              </a:pPr>
              <a:r>
                <a:rPr lang="de-DE" dirty="0">
                  <a:solidFill>
                    <a:schemeClr val="bg1"/>
                  </a:solidFill>
                </a:rPr>
                <a:t>Definiert die Grundstruktur eines Algorithmus und überlässt die Implementation einzelner Schritte den abgeleiteten Klassen. Die Grundstruktur des Algorithmus kann durch die abgeleiteten Klassen nicht verändert werden.</a:t>
              </a:r>
            </a:p>
          </p:txBody>
        </p:sp>
      </p:grpSp>
      <p:pic>
        <p:nvPicPr>
          <p:cNvPr id="33796" name="Picture 20" descr="j0352962[1]"/>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5783" y="2779332"/>
            <a:ext cx="1530350" cy="1512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600075"/>
            <a:ext cx="9144000" cy="269875"/>
          </a:xfrm>
          <a:prstGeom prst="rect">
            <a:avLst/>
          </a:prstGeom>
          <a:solidFill>
            <a:schemeClr val="bg1"/>
          </a:solidFill>
          <a:ln>
            <a:noFill/>
          </a:ln>
          <a:effectLst/>
          <a:extLst>
            <a:ext uri="{91240B29-F687-4F45-9708-019B960494DF}">
              <a14:hiddenLine xmlns:a14="http://schemas.microsoft.com/office/drawing/2010/main" w="38100" algn="ctr">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sp>
        <p:nvSpPr>
          <p:cNvPr id="31748" name="Rectangle 6"/>
          <p:cNvSpPr>
            <a:spLocks noGrp="1" noChangeArrowheads="1"/>
          </p:cNvSpPr>
          <p:nvPr>
            <p:ph type="title"/>
          </p:nvPr>
        </p:nvSpPr>
        <p:spPr>
          <a:xfrm>
            <a:off x="63500" y="0"/>
            <a:ext cx="6508750" cy="679450"/>
          </a:xfrm>
        </p:spPr>
        <p:txBody>
          <a:bodyPr/>
          <a:lstStyle/>
          <a:p>
            <a:r>
              <a:rPr lang="de-DE" sz="2800" dirty="0">
                <a:solidFill>
                  <a:schemeClr val="accent3"/>
                </a:solidFill>
              </a:rPr>
              <a:t>P.S. Template </a:t>
            </a:r>
            <a:r>
              <a:rPr lang="de-DE" sz="2800" dirty="0" err="1">
                <a:solidFill>
                  <a:schemeClr val="accent3"/>
                </a:solidFill>
              </a:rPr>
              <a:t>Method</a:t>
            </a:r>
            <a:r>
              <a:rPr lang="de-DE" sz="2800" dirty="0">
                <a:solidFill>
                  <a:schemeClr val="accent3"/>
                </a:solidFill>
              </a:rPr>
              <a:t> Pattern</a:t>
            </a:r>
          </a:p>
        </p:txBody>
      </p:sp>
      <p:graphicFrame>
        <p:nvGraphicFramePr>
          <p:cNvPr id="90120" name="Group 8"/>
          <p:cNvGraphicFramePr>
            <a:graphicFrameLocks noGrp="1"/>
          </p:cNvGraphicFramePr>
          <p:nvPr>
            <p:extLst>
              <p:ext uri="{D42A27DB-BD31-4B8C-83A1-F6EECF244321}">
                <p14:modId xmlns:p14="http://schemas.microsoft.com/office/powerpoint/2010/main" val="1057987688"/>
              </p:ext>
            </p:extLst>
          </p:nvPr>
        </p:nvGraphicFramePr>
        <p:xfrm>
          <a:off x="6910736" y="469901"/>
          <a:ext cx="1941513" cy="1157288"/>
        </p:xfrm>
        <a:graphic>
          <a:graphicData uri="http://schemas.openxmlformats.org/drawingml/2006/table">
            <a:tbl>
              <a:tblPr/>
              <a:tblGrid>
                <a:gridCol w="1941513">
                  <a:extLst>
                    <a:ext uri="{9D8B030D-6E8A-4147-A177-3AD203B41FA5}">
                      <a16:colId xmlns:a16="http://schemas.microsoft.com/office/drawing/2014/main" val="20000"/>
                    </a:ext>
                  </a:extLst>
                </a:gridCol>
              </a:tblGrid>
              <a:tr h="304884">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Figur3D </a:t>
                      </a:r>
                      <a:r>
                        <a:rPr kumimoji="0" lang="de-DE" sz="1400" b="0" i="0" u="none" strike="noStrike" cap="none" normalizeH="0" baseline="0" dirty="0">
                          <a:ln>
                            <a:noFill/>
                          </a:ln>
                          <a:solidFill>
                            <a:schemeClr val="tx1"/>
                          </a:solidFill>
                          <a:effectLst/>
                          <a:latin typeface="Arial" charset="0"/>
                        </a:rPr>
                        <a:t>{</a:t>
                      </a:r>
                      <a:r>
                        <a:rPr kumimoji="0" lang="de-DE" sz="1400" b="0" i="0" u="none" strike="noStrike" cap="none" normalizeH="0" baseline="0" dirty="0" err="1">
                          <a:ln>
                            <a:noFill/>
                          </a:ln>
                          <a:solidFill>
                            <a:schemeClr val="tx1"/>
                          </a:solidFill>
                          <a:effectLst/>
                          <a:latin typeface="Arial" charset="0"/>
                        </a:rPr>
                        <a:t>abstract</a:t>
                      </a:r>
                      <a:r>
                        <a:rPr kumimoji="0" lang="de-DE" sz="1400" b="0" i="0" u="none" strike="noStrike" cap="none" normalizeH="0" baseline="0" dirty="0">
                          <a:ln>
                            <a:noFill/>
                          </a:ln>
                          <a:solidFill>
                            <a:schemeClr val="tx1"/>
                          </a:solidFill>
                          <a:effectLst/>
                          <a:latin typeface="Arial" charset="0"/>
                        </a:rPr>
                        <a:t>}</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8174">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700" b="0"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23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volumen</a:t>
                      </a: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float</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oberflaeche</a:t>
                      </a: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float</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0130" name="Group 18"/>
          <p:cNvGraphicFramePr>
            <a:graphicFrameLocks noGrp="1"/>
          </p:cNvGraphicFramePr>
          <p:nvPr>
            <p:extLst>
              <p:ext uri="{D42A27DB-BD31-4B8C-83A1-F6EECF244321}">
                <p14:modId xmlns:p14="http://schemas.microsoft.com/office/powerpoint/2010/main" val="2989098273"/>
              </p:ext>
            </p:extLst>
          </p:nvPr>
        </p:nvGraphicFramePr>
        <p:xfrm>
          <a:off x="4000500" y="4402138"/>
          <a:ext cx="2339975" cy="884237"/>
        </p:xfrm>
        <a:graphic>
          <a:graphicData uri="http://schemas.openxmlformats.org/drawingml/2006/table">
            <a:tbl>
              <a:tblPr/>
              <a:tblGrid>
                <a:gridCol w="2339975">
                  <a:extLst>
                    <a:ext uri="{9D8B030D-6E8A-4147-A177-3AD203B41FA5}">
                      <a16:colId xmlns:a16="http://schemas.microsoft.com/office/drawing/2014/main" val="20000"/>
                    </a:ext>
                  </a:extLst>
                </a:gridCol>
              </a:tblGrid>
              <a:tr h="304909">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KreisKegel</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437">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endParaRPr kumimoji="0" lang="de-DE" sz="800" b="0" i="0" u="none" strike="noStrike" cap="none" normalizeH="0" baseline="0">
                        <a:ln>
                          <a:noFill/>
                        </a:ln>
                        <a:solidFill>
                          <a:schemeClr val="tx1"/>
                        </a:solidFill>
                        <a:effectLst/>
                        <a:latin typeface="Arial Narrow" pitchFamily="34" charset="0"/>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91">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dirty="0">
                          <a:ln>
                            <a:noFill/>
                          </a:ln>
                          <a:solidFill>
                            <a:srgbClr val="FF0000"/>
                          </a:solidFill>
                          <a:effectLst/>
                          <a:latin typeface="Arial Narrow" pitchFamily="34" charset="0"/>
                        </a:rPr>
                        <a:t>+</a:t>
                      </a:r>
                      <a:r>
                        <a:rPr kumimoji="0" lang="de-DE" sz="1800" b="1" i="0" u="none" strike="noStrike" cap="none" normalizeH="0" baseline="0" dirty="0" err="1">
                          <a:ln>
                            <a:noFill/>
                          </a:ln>
                          <a:solidFill>
                            <a:srgbClr val="FF0000"/>
                          </a:solidFill>
                          <a:effectLst/>
                          <a:latin typeface="Arial Narrow" pitchFamily="34" charset="0"/>
                        </a:rPr>
                        <a:t>mantelFlaeche</a:t>
                      </a:r>
                      <a:r>
                        <a:rPr kumimoji="0" lang="de-DE" sz="1800" b="1" i="0" u="none" strike="noStrike" cap="none" normalizeH="0" baseline="0" dirty="0">
                          <a:ln>
                            <a:noFill/>
                          </a:ln>
                          <a:solidFill>
                            <a:srgbClr val="FF0000"/>
                          </a:solidFill>
                          <a:effectLst/>
                          <a:latin typeface="Arial Narrow" pitchFamily="34" charset="0"/>
                        </a:rPr>
                        <a:t>():</a:t>
                      </a:r>
                      <a:r>
                        <a:rPr kumimoji="0" lang="de-DE" sz="1800" b="1" i="0" u="none" strike="noStrike" cap="none" normalizeH="0" baseline="0" dirty="0" err="1">
                          <a:ln>
                            <a:noFill/>
                          </a:ln>
                          <a:solidFill>
                            <a:srgbClr val="FF0000"/>
                          </a:solidFill>
                          <a:effectLst/>
                          <a:latin typeface="Arial Narrow" pitchFamily="34" charset="0"/>
                        </a:rPr>
                        <a:t>float</a:t>
                      </a:r>
                      <a:endParaRPr kumimoji="0" lang="de-DE" sz="1800" b="1" i="0" u="none" strike="noStrike" cap="none" normalizeH="0" baseline="0" dirty="0">
                        <a:ln>
                          <a:noFill/>
                        </a:ln>
                        <a:solidFill>
                          <a:srgbClr val="FF0000"/>
                        </a:solidFill>
                        <a:effectLst/>
                        <a:latin typeface="Arial Narrow" pitchFamily="34" charset="0"/>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0140" name="Group 28"/>
          <p:cNvGraphicFramePr>
            <a:graphicFrameLocks noGrp="1"/>
          </p:cNvGraphicFramePr>
          <p:nvPr>
            <p:extLst>
              <p:ext uri="{D42A27DB-BD31-4B8C-83A1-F6EECF244321}">
                <p14:modId xmlns:p14="http://schemas.microsoft.com/office/powerpoint/2010/main" val="3166725136"/>
              </p:ext>
            </p:extLst>
          </p:nvPr>
        </p:nvGraphicFramePr>
        <p:xfrm>
          <a:off x="6548438" y="4397375"/>
          <a:ext cx="2208700" cy="884239"/>
        </p:xfrm>
        <a:graphic>
          <a:graphicData uri="http://schemas.openxmlformats.org/drawingml/2006/table">
            <a:tbl>
              <a:tblPr/>
              <a:tblGrid>
                <a:gridCol w="2208700">
                  <a:extLst>
                    <a:ext uri="{9D8B030D-6E8A-4147-A177-3AD203B41FA5}">
                      <a16:colId xmlns:a16="http://schemas.microsoft.com/office/drawing/2014/main" val="20000"/>
                    </a:ext>
                  </a:extLst>
                </a:gridCol>
              </a:tblGrid>
              <a:tr h="304910">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VierecksPyramide</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437">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endParaRPr kumimoji="0" lang="de-DE" sz="800" b="0" i="0" u="none" strike="noStrike" cap="none" normalizeH="0" baseline="0">
                        <a:ln>
                          <a:noFill/>
                        </a:ln>
                        <a:solidFill>
                          <a:schemeClr val="tx1"/>
                        </a:solidFill>
                        <a:effectLst/>
                        <a:latin typeface="Arial Narrow" pitchFamily="34" charset="0"/>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92">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dirty="0">
                          <a:ln>
                            <a:noFill/>
                          </a:ln>
                          <a:solidFill>
                            <a:srgbClr val="FF0000"/>
                          </a:solidFill>
                          <a:effectLst/>
                          <a:latin typeface="Arial Narrow" pitchFamily="34" charset="0"/>
                        </a:rPr>
                        <a:t>+</a:t>
                      </a:r>
                      <a:r>
                        <a:rPr kumimoji="0" lang="de-DE" sz="1800" b="1" i="0" u="none" strike="noStrike" cap="none" normalizeH="0" baseline="0" dirty="0" err="1">
                          <a:ln>
                            <a:noFill/>
                          </a:ln>
                          <a:solidFill>
                            <a:srgbClr val="FF0000"/>
                          </a:solidFill>
                          <a:effectLst/>
                          <a:latin typeface="Arial Narrow" pitchFamily="34" charset="0"/>
                        </a:rPr>
                        <a:t>mantelFlaeche</a:t>
                      </a:r>
                      <a:r>
                        <a:rPr kumimoji="0" lang="de-DE" sz="1800" b="1" i="0" u="none" strike="noStrike" cap="none" normalizeH="0" baseline="0" dirty="0">
                          <a:ln>
                            <a:noFill/>
                          </a:ln>
                          <a:solidFill>
                            <a:srgbClr val="FF0000"/>
                          </a:solidFill>
                          <a:effectLst/>
                          <a:latin typeface="Arial Narrow" pitchFamily="34" charset="0"/>
                        </a:rPr>
                        <a:t>():</a:t>
                      </a:r>
                      <a:r>
                        <a:rPr kumimoji="0" lang="de-DE" sz="1800" b="1" i="0" u="none" strike="noStrike" cap="none" normalizeH="0" baseline="0" dirty="0" err="1">
                          <a:ln>
                            <a:noFill/>
                          </a:ln>
                          <a:solidFill>
                            <a:srgbClr val="FF0000"/>
                          </a:solidFill>
                          <a:effectLst/>
                          <a:latin typeface="Arial Narrow" pitchFamily="34" charset="0"/>
                        </a:rPr>
                        <a:t>float</a:t>
                      </a:r>
                      <a:endParaRPr kumimoji="0" lang="de-DE" sz="1800" b="1" i="0" u="none" strike="noStrike" cap="none" normalizeH="0" baseline="0" dirty="0">
                        <a:ln>
                          <a:noFill/>
                        </a:ln>
                        <a:solidFill>
                          <a:srgbClr val="FF0000"/>
                        </a:solidFill>
                        <a:effectLst/>
                        <a:latin typeface="Arial Narrow" pitchFamily="34" charset="0"/>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80" name="AutoShape 38"/>
          <p:cNvSpPr>
            <a:spLocks noChangeArrowheads="1"/>
          </p:cNvSpPr>
          <p:nvPr/>
        </p:nvSpPr>
        <p:spPr bwMode="auto">
          <a:xfrm>
            <a:off x="7116763" y="1631950"/>
            <a:ext cx="287337" cy="531813"/>
          </a:xfrm>
          <a:prstGeom prst="upArrow">
            <a:avLst>
              <a:gd name="adj1" fmla="val 0"/>
              <a:gd name="adj2" fmla="val 5184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1781" name="AutoShape 39"/>
          <p:cNvSpPr>
            <a:spLocks noChangeArrowheads="1"/>
          </p:cNvSpPr>
          <p:nvPr/>
        </p:nvSpPr>
        <p:spPr bwMode="auto">
          <a:xfrm>
            <a:off x="8181180" y="1639587"/>
            <a:ext cx="287338" cy="531813"/>
          </a:xfrm>
          <a:prstGeom prst="upArrow">
            <a:avLst>
              <a:gd name="adj1" fmla="val 0"/>
              <a:gd name="adj2" fmla="val 5184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1782" name="AutoShape 40"/>
          <p:cNvSpPr>
            <a:spLocks noChangeArrowheads="1"/>
          </p:cNvSpPr>
          <p:nvPr/>
        </p:nvSpPr>
        <p:spPr bwMode="auto">
          <a:xfrm>
            <a:off x="5103813" y="3892550"/>
            <a:ext cx="287337" cy="503238"/>
          </a:xfrm>
          <a:prstGeom prst="upArrow">
            <a:avLst>
              <a:gd name="adj1" fmla="val 0"/>
              <a:gd name="adj2" fmla="val 4906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1783" name="AutoShape 41"/>
          <p:cNvSpPr>
            <a:spLocks noChangeArrowheads="1"/>
          </p:cNvSpPr>
          <p:nvPr/>
        </p:nvSpPr>
        <p:spPr bwMode="auto">
          <a:xfrm>
            <a:off x="6972300" y="3892550"/>
            <a:ext cx="287338" cy="503238"/>
          </a:xfrm>
          <a:prstGeom prst="upArrow">
            <a:avLst>
              <a:gd name="adj1" fmla="val 0"/>
              <a:gd name="adj2" fmla="val 4906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0154" name="AutoShape 42"/>
          <p:cNvSpPr>
            <a:spLocks noChangeArrowheads="1"/>
          </p:cNvSpPr>
          <p:nvPr/>
        </p:nvSpPr>
        <p:spPr bwMode="auto">
          <a:xfrm rot="10800000">
            <a:off x="302127" y="788708"/>
            <a:ext cx="4292911" cy="1212850"/>
          </a:xfrm>
          <a:prstGeom prst="foldedCorner">
            <a:avLst>
              <a:gd name="adj" fmla="val 12500"/>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000" tIns="46800" rIns="90000" bIns="46800" anchor="ctr"/>
          <a:lstStyle/>
          <a:p>
            <a:pPr algn="l"/>
            <a:r>
              <a:rPr lang="de-DE" sz="1800" dirty="0" err="1">
                <a:latin typeface="Arial Narrow" pitchFamily="34" charset="0"/>
              </a:rPr>
              <a:t>public</a:t>
            </a:r>
            <a:r>
              <a:rPr lang="de-DE" sz="1800" dirty="0">
                <a:latin typeface="Arial Narrow" pitchFamily="34" charset="0"/>
              </a:rPr>
              <a:t> </a:t>
            </a:r>
            <a:r>
              <a:rPr lang="de-DE" sz="1800" b="1" dirty="0">
                <a:solidFill>
                  <a:srgbClr val="FF0000"/>
                </a:solidFill>
                <a:latin typeface="Arial Narrow" pitchFamily="34" charset="0"/>
              </a:rPr>
              <a:t>final</a:t>
            </a:r>
            <a:r>
              <a:rPr lang="de-DE" sz="1800" b="1" dirty="0">
                <a:latin typeface="Arial Narrow" pitchFamily="34" charset="0"/>
              </a:rPr>
              <a:t> </a:t>
            </a:r>
            <a:r>
              <a:rPr lang="de-DE" sz="1800" dirty="0" err="1">
                <a:latin typeface="Arial Narrow" pitchFamily="34" charset="0"/>
              </a:rPr>
              <a:t>float</a:t>
            </a:r>
            <a:r>
              <a:rPr lang="de-DE" sz="1800" dirty="0">
                <a:latin typeface="Arial Narrow" pitchFamily="34" charset="0"/>
              </a:rPr>
              <a:t> </a:t>
            </a:r>
            <a:r>
              <a:rPr lang="de-DE" sz="1800" b="1" dirty="0" err="1">
                <a:solidFill>
                  <a:schemeClr val="bg2"/>
                </a:solidFill>
                <a:latin typeface="Arial Narrow" pitchFamily="34" charset="0"/>
              </a:rPr>
              <a:t>oberflaeche</a:t>
            </a:r>
            <a:r>
              <a:rPr lang="de-DE" sz="1800" b="1" dirty="0">
                <a:solidFill>
                  <a:schemeClr val="bg2"/>
                </a:solidFill>
                <a:latin typeface="Arial Narrow" pitchFamily="34" charset="0"/>
              </a:rPr>
              <a:t>()</a:t>
            </a:r>
            <a:br>
              <a:rPr lang="de-DE" sz="1800" dirty="0">
                <a:latin typeface="Arial Narrow" pitchFamily="34" charset="0"/>
              </a:rPr>
            </a:br>
            <a:r>
              <a:rPr lang="de-DE" sz="1800" dirty="0">
                <a:latin typeface="Arial Narrow" pitchFamily="34" charset="0"/>
              </a:rPr>
              <a:t>{</a:t>
            </a:r>
          </a:p>
          <a:p>
            <a:pPr algn="l" defTabSz="1231900"/>
            <a:r>
              <a:rPr lang="de-DE" sz="1800" dirty="0">
                <a:latin typeface="Arial Narrow" pitchFamily="34" charset="0"/>
              </a:rPr>
              <a:t>    </a:t>
            </a:r>
            <a:r>
              <a:rPr lang="de-DE" sz="1800" dirty="0" err="1">
                <a:latin typeface="Arial Narrow" pitchFamily="34" charset="0"/>
              </a:rPr>
              <a:t>return</a:t>
            </a:r>
            <a:r>
              <a:rPr lang="de-DE" sz="1800" dirty="0">
                <a:latin typeface="Arial Narrow" pitchFamily="34" charset="0"/>
              </a:rPr>
              <a:t> </a:t>
            </a:r>
            <a:r>
              <a:rPr lang="de-DE" sz="1800" b="1" dirty="0" err="1">
                <a:solidFill>
                  <a:srgbClr val="FF0000"/>
                </a:solidFill>
                <a:latin typeface="Arial Narrow" pitchFamily="34" charset="0"/>
              </a:rPr>
              <a:t>mantelFlaeche</a:t>
            </a:r>
            <a:r>
              <a:rPr lang="de-DE" sz="1800" b="1" dirty="0">
                <a:solidFill>
                  <a:srgbClr val="FF0000"/>
                </a:solidFill>
                <a:latin typeface="Arial Narrow" pitchFamily="34" charset="0"/>
              </a:rPr>
              <a:t>()</a:t>
            </a:r>
            <a:r>
              <a:rPr lang="de-DE" sz="1800" dirty="0">
                <a:solidFill>
                  <a:srgbClr val="FF0000"/>
                </a:solidFill>
                <a:latin typeface="Arial Narrow" pitchFamily="34" charset="0"/>
              </a:rPr>
              <a:t> </a:t>
            </a:r>
            <a:r>
              <a:rPr lang="de-DE" sz="1800" dirty="0">
                <a:latin typeface="Arial Narrow" pitchFamily="34" charset="0"/>
              </a:rPr>
              <a:t>+ </a:t>
            </a:r>
            <a:r>
              <a:rPr lang="de-DE" sz="1800" dirty="0" err="1">
                <a:latin typeface="Arial Narrow" pitchFamily="34" charset="0"/>
              </a:rPr>
              <a:t>grundFigur.flaeche</a:t>
            </a:r>
            <a:r>
              <a:rPr lang="de-DE" sz="1800" dirty="0">
                <a:latin typeface="Arial Narrow" pitchFamily="34" charset="0"/>
              </a:rPr>
              <a:t>();</a:t>
            </a:r>
            <a:br>
              <a:rPr lang="de-DE" sz="1800" dirty="0">
                <a:latin typeface="Arial Narrow" pitchFamily="34" charset="0"/>
              </a:rPr>
            </a:br>
            <a:r>
              <a:rPr lang="de-DE" sz="1800" dirty="0">
                <a:latin typeface="Arial Narrow" pitchFamily="34" charset="0"/>
              </a:rPr>
              <a:t>}</a:t>
            </a:r>
          </a:p>
        </p:txBody>
      </p:sp>
      <p:grpSp>
        <p:nvGrpSpPr>
          <p:cNvPr id="90155" name="Group 43"/>
          <p:cNvGrpSpPr>
            <a:grpSpLocks/>
          </p:cNvGrpSpPr>
          <p:nvPr/>
        </p:nvGrpSpPr>
        <p:grpSpPr bwMode="auto">
          <a:xfrm>
            <a:off x="3955317" y="2005013"/>
            <a:ext cx="880208" cy="1753882"/>
            <a:chOff x="2086" y="1302"/>
            <a:chExt cx="920" cy="718"/>
          </a:xfrm>
        </p:grpSpPr>
        <p:sp>
          <p:nvSpPr>
            <p:cNvPr id="31812" name="Line 44"/>
            <p:cNvSpPr>
              <a:spLocks noChangeShapeType="1"/>
            </p:cNvSpPr>
            <p:nvPr/>
          </p:nvSpPr>
          <p:spPr bwMode="auto">
            <a:xfrm>
              <a:off x="2096" y="1703"/>
              <a:ext cx="910" cy="317"/>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31813" name="Line 45"/>
            <p:cNvSpPr>
              <a:spLocks noChangeShapeType="1"/>
            </p:cNvSpPr>
            <p:nvPr/>
          </p:nvSpPr>
          <p:spPr bwMode="auto">
            <a:xfrm flipV="1">
              <a:off x="2086" y="1302"/>
              <a:ext cx="660" cy="402"/>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grpSp>
        <p:nvGrpSpPr>
          <p:cNvPr id="90158" name="Group 46"/>
          <p:cNvGrpSpPr>
            <a:grpSpLocks/>
          </p:cNvGrpSpPr>
          <p:nvPr/>
        </p:nvGrpSpPr>
        <p:grpSpPr bwMode="auto">
          <a:xfrm>
            <a:off x="2978150" y="5273675"/>
            <a:ext cx="2795588" cy="1482725"/>
            <a:chOff x="1876" y="3322"/>
            <a:chExt cx="1761" cy="934"/>
          </a:xfrm>
        </p:grpSpPr>
        <p:sp>
          <p:nvSpPr>
            <p:cNvPr id="31810" name="AutoShape 47"/>
            <p:cNvSpPr>
              <a:spLocks noChangeArrowheads="1"/>
            </p:cNvSpPr>
            <p:nvPr/>
          </p:nvSpPr>
          <p:spPr bwMode="auto">
            <a:xfrm rot="10800000">
              <a:off x="1876" y="3492"/>
              <a:ext cx="1761" cy="764"/>
            </a:xfrm>
            <a:prstGeom prst="foldedCorner">
              <a:avLst>
                <a:gd name="adj" fmla="val 12500"/>
              </a:avLst>
            </a:prstGeom>
            <a:noFill/>
            <a:ln w="28575">
              <a:solidFill>
                <a:schemeClr val="hlink"/>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000" tIns="46800" rIns="90000" bIns="46800" anchor="ctr"/>
            <a:lstStyle/>
            <a:p>
              <a:pPr algn="l"/>
              <a:r>
                <a:rPr lang="de-DE" sz="1800" dirty="0" err="1">
                  <a:latin typeface="Arial Narrow" pitchFamily="34" charset="0"/>
                </a:rPr>
                <a:t>public</a:t>
              </a:r>
              <a:r>
                <a:rPr lang="de-DE" sz="1800" dirty="0">
                  <a:latin typeface="Arial Narrow" pitchFamily="34" charset="0"/>
                </a:rPr>
                <a:t> </a:t>
              </a:r>
              <a:r>
                <a:rPr lang="de-DE" sz="1800" dirty="0" err="1">
                  <a:latin typeface="Arial Narrow" pitchFamily="34" charset="0"/>
                </a:rPr>
                <a:t>float</a:t>
              </a:r>
              <a:r>
                <a:rPr lang="de-DE" sz="1800" dirty="0">
                  <a:latin typeface="Arial Narrow" pitchFamily="34" charset="0"/>
                </a:rPr>
                <a:t> </a:t>
              </a:r>
              <a:r>
                <a:rPr lang="de-DE" sz="1800" dirty="0" err="1">
                  <a:latin typeface="Arial Narrow" pitchFamily="34" charset="0"/>
                </a:rPr>
                <a:t>mantelFlaeche</a:t>
              </a:r>
              <a:r>
                <a:rPr lang="de-DE" sz="1800" dirty="0">
                  <a:latin typeface="Arial Narrow" pitchFamily="34" charset="0"/>
                </a:rPr>
                <a:t>(){</a:t>
              </a:r>
              <a:br>
                <a:rPr lang="de-DE" sz="1800" dirty="0">
                  <a:latin typeface="Arial Narrow" pitchFamily="34" charset="0"/>
                </a:rPr>
              </a:br>
              <a:endParaRPr lang="de-DE" sz="1800" dirty="0">
                <a:latin typeface="Arial Narrow" pitchFamily="34" charset="0"/>
              </a:endParaRPr>
            </a:p>
            <a:p>
              <a:pPr algn="l"/>
              <a:r>
                <a:rPr lang="de-DE" sz="1800" dirty="0">
                  <a:latin typeface="Arial Narrow" pitchFamily="34" charset="0"/>
                </a:rPr>
                <a:t>       // Anteil von Mantelkreis </a:t>
              </a:r>
              <a:br>
                <a:rPr lang="de-DE" sz="1800" dirty="0">
                  <a:latin typeface="Arial Narrow" pitchFamily="34" charset="0"/>
                </a:rPr>
              </a:br>
              <a:r>
                <a:rPr lang="de-DE" sz="1800" dirty="0">
                  <a:latin typeface="Arial Narrow" pitchFamily="34" charset="0"/>
                </a:rPr>
                <a:t>}</a:t>
              </a:r>
            </a:p>
          </p:txBody>
        </p:sp>
        <p:sp>
          <p:nvSpPr>
            <p:cNvPr id="31811" name="Line 48"/>
            <p:cNvSpPr>
              <a:spLocks noChangeShapeType="1"/>
            </p:cNvSpPr>
            <p:nvPr/>
          </p:nvSpPr>
          <p:spPr bwMode="auto">
            <a:xfrm flipH="1">
              <a:off x="3155" y="3322"/>
              <a:ext cx="151" cy="167"/>
            </a:xfrm>
            <a:prstGeom prst="line">
              <a:avLst/>
            </a:prstGeom>
            <a:noFill/>
            <a:ln w="28575">
              <a:solidFill>
                <a:schemeClr val="hlink"/>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grpSp>
        <p:nvGrpSpPr>
          <p:cNvPr id="90161" name="Group 49"/>
          <p:cNvGrpSpPr>
            <a:grpSpLocks/>
          </p:cNvGrpSpPr>
          <p:nvPr/>
        </p:nvGrpSpPr>
        <p:grpSpPr bwMode="auto">
          <a:xfrm>
            <a:off x="6080125" y="5286375"/>
            <a:ext cx="3008313" cy="1470025"/>
            <a:chOff x="3830" y="3330"/>
            <a:chExt cx="1895" cy="926"/>
          </a:xfrm>
        </p:grpSpPr>
        <p:sp>
          <p:nvSpPr>
            <p:cNvPr id="31808" name="AutoShape 50"/>
            <p:cNvSpPr>
              <a:spLocks noChangeArrowheads="1"/>
            </p:cNvSpPr>
            <p:nvPr/>
          </p:nvSpPr>
          <p:spPr bwMode="auto">
            <a:xfrm rot="10800000">
              <a:off x="3830" y="3492"/>
              <a:ext cx="1895" cy="764"/>
            </a:xfrm>
            <a:prstGeom prst="foldedCorner">
              <a:avLst>
                <a:gd name="adj" fmla="val 12500"/>
              </a:avLst>
            </a:prstGeom>
            <a:noFill/>
            <a:ln w="28575">
              <a:solidFill>
                <a:schemeClr val="hlink"/>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000" tIns="46800" rIns="90000" bIns="46800" anchor="ctr"/>
            <a:lstStyle/>
            <a:p>
              <a:pPr algn="l"/>
              <a:r>
                <a:rPr lang="de-DE" sz="1800" dirty="0" err="1">
                  <a:latin typeface="Arial Narrow" pitchFamily="34" charset="0"/>
                </a:rPr>
                <a:t>public</a:t>
              </a:r>
              <a:r>
                <a:rPr lang="de-DE" sz="1800" dirty="0">
                  <a:latin typeface="Arial Narrow" pitchFamily="34" charset="0"/>
                </a:rPr>
                <a:t> </a:t>
              </a:r>
              <a:r>
                <a:rPr lang="de-DE" sz="1800" dirty="0" err="1">
                  <a:latin typeface="Arial Narrow" pitchFamily="34" charset="0"/>
                </a:rPr>
                <a:t>float</a:t>
              </a:r>
              <a:r>
                <a:rPr lang="de-DE" sz="1800" dirty="0">
                  <a:latin typeface="Arial Narrow" pitchFamily="34" charset="0"/>
                </a:rPr>
                <a:t> </a:t>
              </a:r>
              <a:r>
                <a:rPr lang="de-DE" sz="1800" dirty="0" err="1">
                  <a:latin typeface="Arial Narrow" pitchFamily="34" charset="0"/>
                </a:rPr>
                <a:t>mantelFlaeche</a:t>
              </a:r>
              <a:r>
                <a:rPr lang="de-DE" sz="1800" dirty="0">
                  <a:latin typeface="Arial Narrow" pitchFamily="34" charset="0"/>
                </a:rPr>
                <a:t>(){</a:t>
              </a:r>
              <a:br>
                <a:rPr lang="de-DE" sz="1800" dirty="0">
                  <a:latin typeface="Arial Narrow" pitchFamily="34" charset="0"/>
                </a:rPr>
              </a:br>
              <a:endParaRPr lang="de-DE" sz="1800" dirty="0">
                <a:latin typeface="Arial Narrow" pitchFamily="34" charset="0"/>
              </a:endParaRPr>
            </a:p>
            <a:p>
              <a:pPr algn="l"/>
              <a:r>
                <a:rPr lang="de-DE" sz="1800" dirty="0">
                  <a:latin typeface="Arial Narrow" pitchFamily="34" charset="0"/>
                </a:rPr>
                <a:t>       // vier Dreiecke </a:t>
              </a:r>
              <a:br>
                <a:rPr lang="de-DE" sz="1800" dirty="0">
                  <a:latin typeface="Arial Narrow" pitchFamily="34" charset="0"/>
                </a:rPr>
              </a:br>
              <a:r>
                <a:rPr lang="de-DE" sz="1800" dirty="0">
                  <a:latin typeface="Arial Narrow" pitchFamily="34" charset="0"/>
                </a:rPr>
                <a:t>}</a:t>
              </a:r>
            </a:p>
          </p:txBody>
        </p:sp>
        <p:sp>
          <p:nvSpPr>
            <p:cNvPr id="31809" name="Line 51"/>
            <p:cNvSpPr>
              <a:spLocks noChangeShapeType="1"/>
            </p:cNvSpPr>
            <p:nvPr/>
          </p:nvSpPr>
          <p:spPr bwMode="auto">
            <a:xfrm>
              <a:off x="4850" y="3330"/>
              <a:ext cx="233" cy="167"/>
            </a:xfrm>
            <a:prstGeom prst="line">
              <a:avLst/>
            </a:prstGeom>
            <a:noFill/>
            <a:ln w="28575">
              <a:solidFill>
                <a:schemeClr val="hlink"/>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graphicFrame>
        <p:nvGraphicFramePr>
          <p:cNvPr id="90184" name="Group 72"/>
          <p:cNvGraphicFramePr>
            <a:graphicFrameLocks noGrp="1"/>
          </p:cNvGraphicFramePr>
          <p:nvPr>
            <p:extLst>
              <p:ext uri="{D42A27DB-BD31-4B8C-83A1-F6EECF244321}">
                <p14:modId xmlns:p14="http://schemas.microsoft.com/office/powerpoint/2010/main" val="1494123849"/>
              </p:ext>
            </p:extLst>
          </p:nvPr>
        </p:nvGraphicFramePr>
        <p:xfrm>
          <a:off x="4884738" y="2100263"/>
          <a:ext cx="2447925" cy="1792598"/>
        </p:xfrm>
        <a:graphic>
          <a:graphicData uri="http://schemas.openxmlformats.org/drawingml/2006/table">
            <a:tbl>
              <a:tblPr/>
              <a:tblGrid>
                <a:gridCol w="2447925">
                  <a:extLst>
                    <a:ext uri="{9D8B030D-6E8A-4147-A177-3AD203B41FA5}">
                      <a16:colId xmlns:a16="http://schemas.microsoft.com/office/drawing/2014/main" val="20000"/>
                    </a:ext>
                  </a:extLst>
                </a:gridCol>
              </a:tblGrid>
              <a:tr h="360146">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Pyramide </a:t>
                      </a:r>
                      <a:r>
                        <a:rPr kumimoji="0" lang="de-DE" sz="1400" b="1" i="0" u="none" strike="noStrike" cap="none" normalizeH="0" baseline="0" dirty="0">
                          <a:ln>
                            <a:noFill/>
                          </a:ln>
                          <a:solidFill>
                            <a:schemeClr val="tx1"/>
                          </a:solidFill>
                          <a:effectLst/>
                          <a:latin typeface="Arial" charset="0"/>
                        </a:rPr>
                        <a:t>{</a:t>
                      </a:r>
                      <a:r>
                        <a:rPr kumimoji="0" lang="de-DE" sz="1400" b="1" i="0" u="none" strike="noStrike" cap="none" normalizeH="0" baseline="0" dirty="0" err="1">
                          <a:ln>
                            <a:noFill/>
                          </a:ln>
                          <a:solidFill>
                            <a:schemeClr val="tx1"/>
                          </a:solidFill>
                          <a:effectLst/>
                          <a:latin typeface="Arial" charset="0"/>
                        </a:rPr>
                        <a:t>abstract</a:t>
                      </a:r>
                      <a:r>
                        <a:rPr kumimoji="0" lang="de-DE" sz="1400" b="1" i="0" u="none" strike="noStrike" cap="none" normalizeH="0" baseline="0" dirty="0">
                          <a:ln>
                            <a:noFill/>
                          </a:ln>
                          <a:solidFill>
                            <a:schemeClr val="tx1"/>
                          </a:solidFill>
                          <a:effectLst/>
                          <a:latin typeface="Arial" charset="0"/>
                        </a:rPr>
                        <a:t>}</a:t>
                      </a:r>
                      <a:endParaRPr kumimoji="0" lang="de-DE" sz="1400" b="1" i="0" u="none" strike="noStrike" cap="none" normalizeH="0" baseline="0" dirty="0">
                        <a:ln>
                          <a:noFill/>
                        </a:ln>
                        <a:solidFill>
                          <a:schemeClr val="tx1"/>
                        </a:solidFill>
                        <a:effectLst/>
                        <a:latin typeface="Arial Narrow" pitchFamily="34" charset="0"/>
                      </a:endParaRPr>
                    </a:p>
                  </a:txBody>
                  <a:tcPr marT="45693" marB="456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8945">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-hoehe</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0" u="none" strike="noStrike" cap="none" normalizeH="0" baseline="0">
                          <a:ln>
                            <a:noFill/>
                          </a:ln>
                          <a:solidFill>
                            <a:schemeClr val="tx1"/>
                          </a:solidFill>
                          <a:effectLst/>
                          <a:latin typeface="Arial Narrow" pitchFamily="34" charset="0"/>
                        </a:rPr>
                        <a:t>-grundFigur : Figur2D</a:t>
                      </a:r>
                    </a:p>
                  </a:txBody>
                  <a:tcPr marT="45693" marB="456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53197">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volumen</a:t>
                      </a: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float</a:t>
                      </a:r>
                      <a:br>
                        <a:rPr kumimoji="0" lang="de-DE" sz="1400" b="0" i="0" u="none" strike="noStrike" cap="none" normalizeH="0" baseline="0" dirty="0">
                          <a:ln>
                            <a:noFill/>
                          </a:ln>
                          <a:solidFill>
                            <a:schemeClr val="tx1"/>
                          </a:solidFill>
                          <a:effectLst/>
                          <a:latin typeface="Arial Narrow" pitchFamily="34" charset="0"/>
                        </a:rPr>
                      </a:br>
                      <a:r>
                        <a:rPr kumimoji="0" lang="de-DE" sz="1800" b="1" i="1"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r>
                        <a:rPr kumimoji="0" lang="de-DE" sz="1800" b="1" i="1"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mantelFlaeche</a:t>
                      </a:r>
                      <a:r>
                        <a:rPr kumimoji="0" lang="de-DE" sz="1800" b="1" i="1"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r>
                        <a:rPr kumimoji="0" lang="de-DE" sz="1800" b="1" i="1"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float</a:t>
                      </a:r>
                      <a:endParaRPr kumimoji="0" lang="de-DE" sz="1800" b="1" i="1"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dirty="0">
                          <a:ln>
                            <a:noFill/>
                          </a:ln>
                          <a:solidFill>
                            <a:schemeClr val="bg2"/>
                          </a:solidFill>
                          <a:effectLst/>
                          <a:latin typeface="Arial Narrow" pitchFamily="34" charset="0"/>
                        </a:rPr>
                        <a:t>+</a:t>
                      </a:r>
                      <a:r>
                        <a:rPr kumimoji="0" lang="de-DE" sz="1800" b="1" i="0" u="none" strike="noStrike" cap="none" normalizeH="0" baseline="0" dirty="0" err="1">
                          <a:ln>
                            <a:noFill/>
                          </a:ln>
                          <a:solidFill>
                            <a:schemeClr val="bg2"/>
                          </a:solidFill>
                          <a:effectLst/>
                          <a:latin typeface="Arial Narrow" pitchFamily="34" charset="0"/>
                        </a:rPr>
                        <a:t>oberflaeche</a:t>
                      </a:r>
                      <a:r>
                        <a:rPr kumimoji="0" lang="de-DE" sz="1800" b="1" i="0" u="none" strike="noStrike" cap="none" normalizeH="0" baseline="0" dirty="0">
                          <a:ln>
                            <a:noFill/>
                          </a:ln>
                          <a:solidFill>
                            <a:schemeClr val="bg2"/>
                          </a:solidFill>
                          <a:effectLst/>
                          <a:latin typeface="Arial Narrow" pitchFamily="34" charset="0"/>
                        </a:rPr>
                        <a:t>():</a:t>
                      </a:r>
                      <a:r>
                        <a:rPr kumimoji="0" lang="de-DE" sz="1800" b="1" i="0" u="none" strike="noStrike" cap="none" normalizeH="0" baseline="0" dirty="0" err="1">
                          <a:ln>
                            <a:noFill/>
                          </a:ln>
                          <a:solidFill>
                            <a:schemeClr val="bg2"/>
                          </a:solidFill>
                          <a:effectLst/>
                          <a:latin typeface="Arial Narrow" pitchFamily="34" charset="0"/>
                        </a:rPr>
                        <a:t>float</a:t>
                      </a:r>
                      <a:endParaRPr kumimoji="0" lang="de-DE" sz="1800" b="1" i="0" u="none" strike="noStrike" cap="none" normalizeH="0" baseline="0" dirty="0">
                        <a:ln>
                          <a:noFill/>
                        </a:ln>
                        <a:solidFill>
                          <a:schemeClr val="bg2"/>
                        </a:solidFill>
                        <a:effectLst/>
                        <a:latin typeface="Arial Narrow" pitchFamily="34" charset="0"/>
                      </a:endParaRPr>
                    </a:p>
                  </a:txBody>
                  <a:tcPr marT="45693" marB="456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90174" name="Group 62"/>
          <p:cNvGraphicFramePr>
            <a:graphicFrameLocks noGrp="1"/>
          </p:cNvGraphicFramePr>
          <p:nvPr>
            <p:extLst>
              <p:ext uri="{D42A27DB-BD31-4B8C-83A1-F6EECF244321}">
                <p14:modId xmlns:p14="http://schemas.microsoft.com/office/powerpoint/2010/main" val="2651472332"/>
              </p:ext>
            </p:extLst>
          </p:nvPr>
        </p:nvGraphicFramePr>
        <p:xfrm>
          <a:off x="7561262" y="2149475"/>
          <a:ext cx="1527175" cy="1127490"/>
        </p:xfrm>
        <a:graphic>
          <a:graphicData uri="http://schemas.openxmlformats.org/drawingml/2006/table">
            <a:tbl>
              <a:tblPr/>
              <a:tblGrid>
                <a:gridCol w="1527175">
                  <a:extLst>
                    <a:ext uri="{9D8B030D-6E8A-4147-A177-3AD203B41FA5}">
                      <a16:colId xmlns:a16="http://schemas.microsoft.com/office/drawing/2014/main" val="20000"/>
                    </a:ext>
                  </a:extLst>
                </a:gridCol>
              </a:tblGrid>
              <a:tr h="304619">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Kugel </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4619">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-radius</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78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volumen</a:t>
                      </a: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float</a:t>
                      </a:r>
                      <a:endParaRPr kumimoji="0" lang="de-DE" sz="1400" b="0" i="0" u="none" strike="noStrike" cap="none" normalizeH="0" baseline="0" dirty="0">
                        <a:ln>
                          <a:noFill/>
                        </a:ln>
                        <a:solidFill>
                          <a:schemeClr val="tx1"/>
                        </a:solidFill>
                        <a:effectLst/>
                        <a:latin typeface="Arial Narrow"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oberflaeche</a:t>
                      </a: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float</a:t>
                      </a:r>
                      <a:endParaRPr kumimoji="0" lang="de-DE" sz="1400" b="0" i="0" u="none" strike="noStrike" cap="none" normalizeH="0" baseline="0" dirty="0">
                        <a:ln>
                          <a:noFill/>
                        </a:ln>
                        <a:solidFill>
                          <a:schemeClr val="tx1"/>
                        </a:solidFill>
                        <a:effectLst/>
                        <a:latin typeface="Arial Narrow" pitchFamily="34" charset="0"/>
                      </a:endParaRP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 name="Abgerundete rechteckige Legende 2"/>
          <p:cNvSpPr/>
          <p:nvPr/>
        </p:nvSpPr>
        <p:spPr bwMode="auto">
          <a:xfrm>
            <a:off x="100909" y="3341132"/>
            <a:ext cx="3863975" cy="1255757"/>
          </a:xfrm>
          <a:prstGeom prst="wedgeRoundRectCallout">
            <a:avLst>
              <a:gd name="adj1" fmla="val 45731"/>
              <a:gd name="adj2" fmla="val -171470"/>
              <a:gd name="adj3" fmla="val 16667"/>
            </a:avLst>
          </a:prstGeom>
          <a:solidFill>
            <a:schemeClr val="bg1"/>
          </a:solidFill>
          <a:ln w="38100" cap="flat" cmpd="sng" algn="ctr">
            <a:solidFill>
              <a:schemeClr val="hlink"/>
            </a:solidFill>
            <a:prstDash val="solid"/>
            <a:round/>
            <a:headEnd type="none" w="med" len="med"/>
            <a:tailEnd type="arrow" w="lg" len="lg"/>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1" i="0" u="none" strike="noStrike" cap="none" normalizeH="0" baseline="0" dirty="0" err="1">
                <a:ln>
                  <a:noFill/>
                </a:ln>
                <a:solidFill>
                  <a:schemeClr val="bg2"/>
                </a:solidFill>
                <a:effectLst/>
                <a:latin typeface="Arial" charset="0"/>
              </a:rPr>
              <a:t>template</a:t>
            </a:r>
            <a:r>
              <a:rPr kumimoji="0" lang="de-DE" sz="2400" b="1" i="0" u="none" strike="noStrike" cap="none" normalizeH="0" baseline="0" dirty="0">
                <a:ln>
                  <a:noFill/>
                </a:ln>
                <a:solidFill>
                  <a:schemeClr val="bg2"/>
                </a:solidFill>
                <a:effectLst/>
                <a:latin typeface="Arial" charset="0"/>
              </a:rPr>
              <a:t> </a:t>
            </a:r>
            <a:r>
              <a:rPr kumimoji="0" lang="de-DE" sz="2400" b="1" i="0" u="none" strike="noStrike" cap="none" normalizeH="0" baseline="0" dirty="0" err="1">
                <a:ln>
                  <a:noFill/>
                </a:ln>
                <a:solidFill>
                  <a:schemeClr val="bg2"/>
                </a:solidFill>
                <a:effectLst/>
                <a:latin typeface="Arial" charset="0"/>
              </a:rPr>
              <a:t>method</a:t>
            </a:r>
            <a:r>
              <a:rPr kumimoji="0" lang="de-DE" sz="2400" b="1" i="0" u="none" strike="noStrike" cap="none" normalizeH="0" dirty="0">
                <a:ln>
                  <a:noFill/>
                </a:ln>
                <a:solidFill>
                  <a:schemeClr val="bg2"/>
                </a:solidFill>
                <a:effectLst/>
                <a:latin typeface="Arial" charset="0"/>
              </a:rPr>
              <a:t> </a:t>
            </a:r>
            <a:br>
              <a:rPr kumimoji="0" lang="de-DE" sz="2400" b="1" i="0" u="none" strike="noStrike" cap="none" normalizeH="0" dirty="0">
                <a:ln>
                  <a:noFill/>
                </a:ln>
                <a:solidFill>
                  <a:schemeClr val="bg2"/>
                </a:solidFill>
                <a:effectLst/>
                <a:latin typeface="Arial" charset="0"/>
              </a:rPr>
            </a:br>
            <a:r>
              <a:rPr kumimoji="0" lang="de-DE" sz="2000" b="0" i="0" u="none" strike="noStrike" cap="none" normalizeH="0" dirty="0">
                <a:ln>
                  <a:noFill/>
                </a:ln>
                <a:solidFill>
                  <a:schemeClr val="tx1"/>
                </a:solidFill>
                <a:effectLst/>
              </a:rPr>
              <a:t>(dt. Schablonenmethode) </a:t>
            </a:r>
            <a:r>
              <a:rPr kumimoji="0" lang="de-DE" sz="2000" b="1" i="0" u="none" strike="noStrike" cap="none" normalizeH="0" dirty="0">
                <a:ln>
                  <a:noFill/>
                </a:ln>
                <a:effectLst/>
              </a:rPr>
              <a:t>kontrolliert</a:t>
            </a:r>
            <a:r>
              <a:rPr kumimoji="0" lang="de-DE" sz="2000" b="0" i="0" u="none" strike="noStrike" cap="none" normalizeH="0" dirty="0">
                <a:ln>
                  <a:noFill/>
                </a:ln>
                <a:effectLst/>
              </a:rPr>
              <a:t> den </a:t>
            </a:r>
            <a:r>
              <a:rPr lang="de-DE" sz="2000" b="1" dirty="0"/>
              <a:t>Ablauf</a:t>
            </a:r>
            <a:r>
              <a:rPr lang="de-DE" sz="2000" dirty="0"/>
              <a:t> </a:t>
            </a:r>
            <a:br>
              <a:rPr lang="de-DE" sz="2000" dirty="0"/>
            </a:br>
            <a:r>
              <a:rPr lang="de-DE" sz="2000" dirty="0"/>
              <a:t>durch festen Rahmen</a:t>
            </a:r>
          </a:p>
        </p:txBody>
      </p:sp>
      <p:sp>
        <p:nvSpPr>
          <p:cNvPr id="29" name="Abgerundete rechteckige Legende 28"/>
          <p:cNvSpPr/>
          <p:nvPr/>
        </p:nvSpPr>
        <p:spPr bwMode="auto">
          <a:xfrm>
            <a:off x="100909" y="5205046"/>
            <a:ext cx="2774176" cy="1373499"/>
          </a:xfrm>
          <a:prstGeom prst="wedgeRoundRectCallout">
            <a:avLst>
              <a:gd name="adj1" fmla="val 105348"/>
              <a:gd name="adj2" fmla="val 5671"/>
              <a:gd name="adj3" fmla="val 16667"/>
            </a:avLst>
          </a:prstGeom>
          <a:solidFill>
            <a:schemeClr val="bg1"/>
          </a:solidFill>
          <a:ln w="38100" cap="flat" cmpd="sng" algn="ctr">
            <a:solidFill>
              <a:schemeClr val="hlink"/>
            </a:solidFill>
            <a:prstDash val="solid"/>
            <a:round/>
            <a:headEnd type="none" w="med" len="med"/>
            <a:tailEnd type="arrow" w="lg" len="lg"/>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1" i="0" u="none" strike="noStrike" cap="none" normalizeH="0" baseline="0" dirty="0">
                <a:ln>
                  <a:noFill/>
                </a:ln>
                <a:solidFill>
                  <a:srgbClr val="FF0000"/>
                </a:solidFill>
                <a:effectLst/>
                <a:latin typeface="Arial" charset="0"/>
              </a:rPr>
              <a:t>einzelne Schritte </a:t>
            </a:r>
            <a:br>
              <a:rPr kumimoji="0" lang="de-DE" sz="2400" b="1" i="0" u="none" strike="noStrike" cap="none" normalizeH="0" baseline="0" dirty="0">
                <a:ln>
                  <a:noFill/>
                </a:ln>
                <a:solidFill>
                  <a:srgbClr val="FF0000"/>
                </a:solidFill>
                <a:effectLst/>
                <a:latin typeface="Arial" charset="0"/>
              </a:rPr>
            </a:br>
            <a:r>
              <a:rPr kumimoji="0" lang="de-DE" sz="2000" b="0" i="0" u="none" strike="noStrike" cap="none" normalizeH="0" dirty="0">
                <a:ln>
                  <a:noFill/>
                </a:ln>
                <a:solidFill>
                  <a:schemeClr val="tx1"/>
                </a:solidFill>
                <a:effectLst/>
              </a:rPr>
              <a:t>werden durch abgeleitete Klassen angepasst/variiert.</a:t>
            </a:r>
            <a:endParaRPr lang="de-DE"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155"/>
                                        </p:tgtEl>
                                        <p:attrNameLst>
                                          <p:attrName>style.visibility</p:attrName>
                                        </p:attrNameLst>
                                      </p:cBhvr>
                                      <p:to>
                                        <p:strVal val="visible"/>
                                      </p:to>
                                    </p:set>
                                    <p:animEffect transition="in" filter="wipe(left)">
                                      <p:cBhvr>
                                        <p:cTn id="7" dur="500"/>
                                        <p:tgtEl>
                                          <p:spTgt spid="9015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0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0158"/>
                                        </p:tgtEl>
                                        <p:attrNameLst>
                                          <p:attrName>style.visibility</p:attrName>
                                        </p:attrNameLst>
                                      </p:cBhvr>
                                      <p:to>
                                        <p:strVal val="visible"/>
                                      </p:to>
                                    </p:set>
                                    <p:animEffect transition="in" filter="wipe(up)">
                                      <p:cBhvr>
                                        <p:cTn id="20" dur="500"/>
                                        <p:tgtEl>
                                          <p:spTgt spid="90158"/>
                                        </p:tgtEl>
                                      </p:cBhvr>
                                    </p:animEffect>
                                  </p:childTnLst>
                                </p:cTn>
                              </p:par>
                              <p:par>
                                <p:cTn id="21" presetID="22" presetClass="entr" presetSubtype="1" fill="hold" nodeType="withEffect">
                                  <p:stCondLst>
                                    <p:cond delay="0"/>
                                  </p:stCondLst>
                                  <p:childTnLst>
                                    <p:set>
                                      <p:cBhvr>
                                        <p:cTn id="22" dur="1" fill="hold">
                                          <p:stCondLst>
                                            <p:cond delay="0"/>
                                          </p:stCondLst>
                                        </p:cTn>
                                        <p:tgtEl>
                                          <p:spTgt spid="90161"/>
                                        </p:tgtEl>
                                        <p:attrNameLst>
                                          <p:attrName>style.visibility</p:attrName>
                                        </p:attrNameLst>
                                      </p:cBhvr>
                                      <p:to>
                                        <p:strVal val="visible"/>
                                      </p:to>
                                    </p:set>
                                    <p:animEffect transition="in" filter="wipe(up)">
                                      <p:cBhvr>
                                        <p:cTn id="23" dur="500"/>
                                        <p:tgtEl>
                                          <p:spTgt spid="9016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4" grpId="0" animBg="1"/>
      <p:bldP spid="3"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600075"/>
            <a:ext cx="9144000" cy="269875"/>
          </a:xfrm>
          <a:prstGeom prst="rect">
            <a:avLst/>
          </a:prstGeom>
          <a:solidFill>
            <a:schemeClr val="bg1"/>
          </a:solidFill>
          <a:ln>
            <a:noFill/>
          </a:ln>
          <a:effectLst/>
          <a:extLst>
            <a:ext uri="{91240B29-F687-4F45-9708-019B960494DF}">
              <a14:hiddenLine xmlns:a14="http://schemas.microsoft.com/office/drawing/2010/main" w="38100" algn="ctr">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nvGrpSpPr>
          <p:cNvPr id="31747" name="Group 3"/>
          <p:cNvGrpSpPr>
            <a:grpSpLocks/>
          </p:cNvGrpSpPr>
          <p:nvPr/>
        </p:nvGrpSpPr>
        <p:grpSpPr bwMode="auto">
          <a:xfrm>
            <a:off x="466725" y="569913"/>
            <a:ext cx="2174875" cy="3032125"/>
            <a:chOff x="2080" y="960"/>
            <a:chExt cx="1600" cy="2400"/>
          </a:xfrm>
        </p:grpSpPr>
        <p:pic>
          <p:nvPicPr>
            <p:cNvPr id="31814" name="Picture 4" descr="rosette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80" y="960"/>
              <a:ext cx="1600"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15" name="Oval 5"/>
            <p:cNvSpPr>
              <a:spLocks noChangeArrowheads="1"/>
            </p:cNvSpPr>
            <p:nvPr/>
          </p:nvSpPr>
          <p:spPr bwMode="auto">
            <a:xfrm>
              <a:off x="2588" y="1477"/>
              <a:ext cx="584" cy="576"/>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de-DE" sz="4400" dirty="0">
                  <a:latin typeface="Times New Roman" panose="02020603050405020304" pitchFamily="18" charset="0"/>
                </a:rPr>
                <a:t>2</a:t>
              </a:r>
              <a:r>
                <a:rPr lang="de-DE" sz="4400" baseline="30000" dirty="0">
                  <a:latin typeface="Times New Roman" panose="02020603050405020304" pitchFamily="18" charset="0"/>
                </a:rPr>
                <a:t>nd</a:t>
              </a:r>
            </a:p>
          </p:txBody>
        </p:sp>
      </p:grpSp>
      <p:sp>
        <p:nvSpPr>
          <p:cNvPr id="26" name="Rectangle 7"/>
          <p:cNvSpPr txBox="1">
            <a:spLocks noChangeArrowheads="1"/>
          </p:cNvSpPr>
          <p:nvPr/>
        </p:nvSpPr>
        <p:spPr bwMode="auto">
          <a:xfrm>
            <a:off x="327025" y="3241675"/>
            <a:ext cx="2935288" cy="34813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defRPr sz="2400">
                <a:solidFill>
                  <a:schemeClr val="tx1"/>
                </a:solidFill>
                <a:latin typeface="+mn-lt"/>
                <a:ea typeface="+mn-ea"/>
                <a:cs typeface="+mn-cs"/>
              </a:defRPr>
            </a:lvl1pPr>
            <a:lvl2pPr marL="355600" indent="101600" algn="l" rtl="0" eaLnBrk="0" fontAlgn="base" hangingPunct="0">
              <a:spcBef>
                <a:spcPct val="20000"/>
              </a:spcBef>
              <a:spcAft>
                <a:spcPct val="0"/>
              </a:spcAft>
              <a:defRPr sz="2400">
                <a:solidFill>
                  <a:schemeClr val="tx1"/>
                </a:solidFill>
                <a:latin typeface="+mn-lt"/>
              </a:defRPr>
            </a:lvl2pPr>
            <a:lvl3pPr marL="804863" indent="-269875" algn="l" rtl="0" eaLnBrk="0" fontAlgn="base" hangingPunct="0">
              <a:spcBef>
                <a:spcPct val="20000"/>
              </a:spcBef>
              <a:spcAft>
                <a:spcPct val="0"/>
              </a:spcAft>
              <a:buFont typeface="Wingdings" pitchFamily="2" charset="2"/>
              <a:buChar char="Ø"/>
              <a:defRPr sz="2400">
                <a:solidFill>
                  <a:schemeClr val="tx1"/>
                </a:solidFill>
                <a:latin typeface="+mn-lt"/>
              </a:defRPr>
            </a:lvl3pPr>
            <a:lvl4pPr marL="1257300" indent="-273050" algn="l" rtl="0" eaLnBrk="0" fontAlgn="base" hangingPunct="0">
              <a:spcBef>
                <a:spcPct val="20000"/>
              </a:spcBef>
              <a:spcAft>
                <a:spcPct val="0"/>
              </a:spcAft>
              <a:buFont typeface="Symbol" pitchFamily="18" charset="2"/>
              <a:buChar char="Þ"/>
              <a:defRPr sz="2400">
                <a:solidFill>
                  <a:schemeClr val="tx1"/>
                </a:solidFill>
                <a:latin typeface="+mn-lt"/>
              </a:defRPr>
            </a:lvl4pPr>
            <a:lvl5pPr marL="1436688" indent="392113" algn="l" rtl="0" eaLnBrk="0" fontAlgn="base" hangingPunct="0">
              <a:spcBef>
                <a:spcPct val="20000"/>
              </a:spcBef>
              <a:spcAft>
                <a:spcPct val="0"/>
              </a:spcAft>
              <a:defRPr sz="2400">
                <a:solidFill>
                  <a:schemeClr val="tx1"/>
                </a:solidFill>
                <a:latin typeface="+mn-lt"/>
              </a:defRPr>
            </a:lvl5pPr>
            <a:lvl6pPr marL="1893888" algn="l" rtl="0" eaLnBrk="0" fontAlgn="base" hangingPunct="0">
              <a:spcBef>
                <a:spcPct val="20000"/>
              </a:spcBef>
              <a:spcAft>
                <a:spcPct val="0"/>
              </a:spcAft>
              <a:defRPr sz="2400">
                <a:solidFill>
                  <a:schemeClr val="tx1"/>
                </a:solidFill>
                <a:latin typeface="+mn-lt"/>
              </a:defRPr>
            </a:lvl6pPr>
            <a:lvl7pPr marL="2351088" algn="l" rtl="0" eaLnBrk="0" fontAlgn="base" hangingPunct="0">
              <a:spcBef>
                <a:spcPct val="20000"/>
              </a:spcBef>
              <a:spcAft>
                <a:spcPct val="0"/>
              </a:spcAft>
              <a:defRPr sz="2400">
                <a:solidFill>
                  <a:schemeClr val="tx1"/>
                </a:solidFill>
                <a:latin typeface="+mn-lt"/>
              </a:defRPr>
            </a:lvl7pPr>
            <a:lvl8pPr marL="2808288" algn="l" rtl="0" eaLnBrk="0" fontAlgn="base" hangingPunct="0">
              <a:spcBef>
                <a:spcPct val="20000"/>
              </a:spcBef>
              <a:spcAft>
                <a:spcPct val="0"/>
              </a:spcAft>
              <a:defRPr sz="2400">
                <a:solidFill>
                  <a:schemeClr val="tx1"/>
                </a:solidFill>
                <a:latin typeface="+mn-lt"/>
              </a:defRPr>
            </a:lvl8pPr>
            <a:lvl9pPr marL="3265488" algn="l" rtl="0" eaLnBrk="0" fontAlgn="base" hangingPunct="0">
              <a:spcBef>
                <a:spcPct val="20000"/>
              </a:spcBef>
              <a:spcAft>
                <a:spcPct val="0"/>
              </a:spcAft>
              <a:defRPr sz="2400">
                <a:solidFill>
                  <a:schemeClr val="tx1"/>
                </a:solidFill>
                <a:latin typeface="+mn-lt"/>
              </a:defRPr>
            </a:lvl9pPr>
          </a:lstStyle>
          <a:p>
            <a:pPr marL="0" indent="0">
              <a:lnSpc>
                <a:spcPct val="90000"/>
              </a:lnSpc>
            </a:pPr>
            <a:r>
              <a:rPr lang="de-DE" sz="1800" kern="0" dirty="0"/>
              <a:t>Im Template </a:t>
            </a:r>
            <a:r>
              <a:rPr lang="de-DE" sz="1800" kern="0" dirty="0" err="1"/>
              <a:t>Method</a:t>
            </a:r>
            <a:r>
              <a:rPr lang="de-DE" sz="1800" kern="0" dirty="0"/>
              <a:t> Pattern wird das </a:t>
            </a:r>
            <a:r>
              <a:rPr lang="de-DE" sz="1800" b="1" kern="0" dirty="0">
                <a:solidFill>
                  <a:schemeClr val="bg2"/>
                </a:solidFill>
              </a:rPr>
              <a:t>Skelett</a:t>
            </a:r>
            <a:r>
              <a:rPr lang="de-DE" sz="1800" kern="0" dirty="0">
                <a:solidFill>
                  <a:schemeClr val="bg2"/>
                </a:solidFill>
              </a:rPr>
              <a:t> </a:t>
            </a:r>
            <a:r>
              <a:rPr lang="de-DE" sz="1800" b="1" kern="0" dirty="0">
                <a:solidFill>
                  <a:schemeClr val="bg2"/>
                </a:solidFill>
              </a:rPr>
              <a:t>eines Algorithmus</a:t>
            </a:r>
            <a:r>
              <a:rPr lang="de-DE" sz="1800" kern="0" dirty="0">
                <a:solidFill>
                  <a:schemeClr val="bg2"/>
                </a:solidFill>
              </a:rPr>
              <a:t> </a:t>
            </a:r>
            <a:r>
              <a:rPr lang="de-DE" sz="1800" kern="0" dirty="0"/>
              <a:t>(</a:t>
            </a:r>
            <a:r>
              <a:rPr lang="de-DE" sz="1800" kern="0" dirty="0" err="1"/>
              <a:t>template</a:t>
            </a:r>
            <a:r>
              <a:rPr lang="de-DE" sz="1800" kern="0" dirty="0"/>
              <a:t>) definiert. Die konkrete Ausführung einzelner Schritte wird den abgeleiteten Klassen überlassen. Sie können </a:t>
            </a:r>
            <a:r>
              <a:rPr lang="de-DE" sz="1800" b="1" kern="0" dirty="0">
                <a:solidFill>
                  <a:srgbClr val="FF0000"/>
                </a:solidFill>
              </a:rPr>
              <a:t>einzelne Schritte </a:t>
            </a:r>
            <a:r>
              <a:rPr lang="de-DE" sz="1800" b="1" kern="0" dirty="0" err="1">
                <a:solidFill>
                  <a:srgbClr val="FF0000"/>
                </a:solidFill>
              </a:rPr>
              <a:t>redefinieren</a:t>
            </a:r>
            <a:r>
              <a:rPr lang="de-DE" sz="1800" kern="0" dirty="0"/>
              <a:t>, ohne </a:t>
            </a:r>
            <a:br>
              <a:rPr lang="de-DE" sz="1800" kern="0" dirty="0"/>
            </a:br>
            <a:r>
              <a:rPr lang="de-DE" sz="1800" kern="0" dirty="0"/>
              <a:t>das </a:t>
            </a:r>
            <a:r>
              <a:rPr lang="de-DE" sz="1800" b="1" kern="0" dirty="0">
                <a:solidFill>
                  <a:schemeClr val="bg2"/>
                </a:solidFill>
              </a:rPr>
              <a:t>Grundgerüst</a:t>
            </a:r>
            <a:r>
              <a:rPr lang="de-DE" sz="1800" kern="0" dirty="0"/>
              <a:t> zu verändern.</a:t>
            </a:r>
          </a:p>
        </p:txBody>
      </p:sp>
      <p:sp>
        <p:nvSpPr>
          <p:cNvPr id="31748" name="Rectangle 6"/>
          <p:cNvSpPr>
            <a:spLocks noGrp="1" noChangeArrowheads="1"/>
          </p:cNvSpPr>
          <p:nvPr>
            <p:ph type="title"/>
          </p:nvPr>
        </p:nvSpPr>
        <p:spPr>
          <a:xfrm>
            <a:off x="63500" y="0"/>
            <a:ext cx="6508750" cy="679450"/>
          </a:xfrm>
        </p:spPr>
        <p:txBody>
          <a:bodyPr/>
          <a:lstStyle/>
          <a:p>
            <a:r>
              <a:rPr lang="de-DE" sz="2800" dirty="0">
                <a:solidFill>
                  <a:schemeClr val="hlink"/>
                </a:solidFill>
              </a:rPr>
              <a:t>P.S.</a:t>
            </a:r>
            <a:r>
              <a:rPr lang="de-DE" sz="2800" dirty="0"/>
              <a:t> </a:t>
            </a:r>
            <a:r>
              <a:rPr lang="de-DE" sz="2800" dirty="0">
                <a:solidFill>
                  <a:schemeClr val="hlink"/>
                </a:solidFill>
              </a:rPr>
              <a:t>T</a:t>
            </a:r>
            <a:r>
              <a:rPr lang="de-DE" sz="2800" dirty="0"/>
              <a:t>emplate </a:t>
            </a:r>
            <a:r>
              <a:rPr lang="de-DE" sz="2800" dirty="0" err="1">
                <a:solidFill>
                  <a:schemeClr val="hlink"/>
                </a:solidFill>
              </a:rPr>
              <a:t>M</a:t>
            </a:r>
            <a:r>
              <a:rPr lang="de-DE" sz="2800" dirty="0" err="1"/>
              <a:t>ethod</a:t>
            </a:r>
            <a:r>
              <a:rPr lang="de-DE" sz="2800" dirty="0"/>
              <a:t> </a:t>
            </a:r>
            <a:r>
              <a:rPr lang="de-DE" sz="2800" dirty="0">
                <a:solidFill>
                  <a:schemeClr val="hlink"/>
                </a:solidFill>
              </a:rPr>
              <a:t>P</a:t>
            </a:r>
            <a:r>
              <a:rPr lang="de-DE" sz="2800" dirty="0"/>
              <a:t>attern</a:t>
            </a:r>
          </a:p>
        </p:txBody>
      </p:sp>
      <p:graphicFrame>
        <p:nvGraphicFramePr>
          <p:cNvPr id="90120" name="Group 8"/>
          <p:cNvGraphicFramePr>
            <a:graphicFrameLocks noGrp="1"/>
          </p:cNvGraphicFramePr>
          <p:nvPr>
            <p:extLst>
              <p:ext uri="{D42A27DB-BD31-4B8C-83A1-F6EECF244321}">
                <p14:modId xmlns:p14="http://schemas.microsoft.com/office/powerpoint/2010/main" val="1057987688"/>
              </p:ext>
            </p:extLst>
          </p:nvPr>
        </p:nvGraphicFramePr>
        <p:xfrm>
          <a:off x="6910736" y="469901"/>
          <a:ext cx="1941513" cy="1157288"/>
        </p:xfrm>
        <a:graphic>
          <a:graphicData uri="http://schemas.openxmlformats.org/drawingml/2006/table">
            <a:tbl>
              <a:tblPr/>
              <a:tblGrid>
                <a:gridCol w="1941513">
                  <a:extLst>
                    <a:ext uri="{9D8B030D-6E8A-4147-A177-3AD203B41FA5}">
                      <a16:colId xmlns:a16="http://schemas.microsoft.com/office/drawing/2014/main" val="20000"/>
                    </a:ext>
                  </a:extLst>
                </a:gridCol>
              </a:tblGrid>
              <a:tr h="304884">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Figur3D </a:t>
                      </a:r>
                      <a:r>
                        <a:rPr kumimoji="0" lang="de-DE" sz="1400" b="0" i="0" u="none" strike="noStrike" cap="none" normalizeH="0" baseline="0" dirty="0">
                          <a:ln>
                            <a:noFill/>
                          </a:ln>
                          <a:solidFill>
                            <a:schemeClr val="tx1"/>
                          </a:solidFill>
                          <a:effectLst/>
                          <a:latin typeface="Arial" charset="0"/>
                        </a:rPr>
                        <a:t>{</a:t>
                      </a:r>
                      <a:r>
                        <a:rPr kumimoji="0" lang="de-DE" sz="1400" b="0" i="0" u="none" strike="noStrike" cap="none" normalizeH="0" baseline="0" dirty="0" err="1">
                          <a:ln>
                            <a:noFill/>
                          </a:ln>
                          <a:solidFill>
                            <a:schemeClr val="tx1"/>
                          </a:solidFill>
                          <a:effectLst/>
                          <a:latin typeface="Arial" charset="0"/>
                        </a:rPr>
                        <a:t>abstract</a:t>
                      </a:r>
                      <a:r>
                        <a:rPr kumimoji="0" lang="de-DE" sz="1400" b="0" i="0" u="none" strike="noStrike" cap="none" normalizeH="0" baseline="0" dirty="0">
                          <a:ln>
                            <a:noFill/>
                          </a:ln>
                          <a:solidFill>
                            <a:schemeClr val="tx1"/>
                          </a:solidFill>
                          <a:effectLst/>
                          <a:latin typeface="Arial" charset="0"/>
                        </a:rPr>
                        <a:t>}</a:t>
                      </a: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8174">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700" b="0" i="0" u="none" strike="noStrike" cap="none" normalizeH="0" baseline="0">
                        <a:ln>
                          <a:noFill/>
                        </a:ln>
                        <a:solidFill>
                          <a:schemeClr val="tx1"/>
                        </a:solidFill>
                        <a:effectLst/>
                        <a:latin typeface="Arial" charset="0"/>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23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volumen</a:t>
                      </a: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float</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oberflaeche</a:t>
                      </a: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float</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33" marB="45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0130" name="Group 18"/>
          <p:cNvGraphicFramePr>
            <a:graphicFrameLocks noGrp="1"/>
          </p:cNvGraphicFramePr>
          <p:nvPr>
            <p:extLst>
              <p:ext uri="{D42A27DB-BD31-4B8C-83A1-F6EECF244321}">
                <p14:modId xmlns:p14="http://schemas.microsoft.com/office/powerpoint/2010/main" val="2989098273"/>
              </p:ext>
            </p:extLst>
          </p:nvPr>
        </p:nvGraphicFramePr>
        <p:xfrm>
          <a:off x="4000500" y="4402138"/>
          <a:ext cx="2339975" cy="884237"/>
        </p:xfrm>
        <a:graphic>
          <a:graphicData uri="http://schemas.openxmlformats.org/drawingml/2006/table">
            <a:tbl>
              <a:tblPr/>
              <a:tblGrid>
                <a:gridCol w="2339975">
                  <a:extLst>
                    <a:ext uri="{9D8B030D-6E8A-4147-A177-3AD203B41FA5}">
                      <a16:colId xmlns:a16="http://schemas.microsoft.com/office/drawing/2014/main" val="20000"/>
                    </a:ext>
                  </a:extLst>
                </a:gridCol>
              </a:tblGrid>
              <a:tr h="304909">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KreisKegel</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437">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endParaRPr kumimoji="0" lang="de-DE" sz="800" b="0" i="0" u="none" strike="noStrike" cap="none" normalizeH="0" baseline="0">
                        <a:ln>
                          <a:noFill/>
                        </a:ln>
                        <a:solidFill>
                          <a:schemeClr val="tx1"/>
                        </a:solidFill>
                        <a:effectLst/>
                        <a:latin typeface="Arial Narrow" pitchFamily="34" charset="0"/>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91">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dirty="0">
                          <a:ln>
                            <a:noFill/>
                          </a:ln>
                          <a:solidFill>
                            <a:srgbClr val="FF0000"/>
                          </a:solidFill>
                          <a:effectLst/>
                          <a:latin typeface="Arial Narrow" pitchFamily="34" charset="0"/>
                        </a:rPr>
                        <a:t>+</a:t>
                      </a:r>
                      <a:r>
                        <a:rPr kumimoji="0" lang="de-DE" sz="1800" b="1" i="0" u="none" strike="noStrike" cap="none" normalizeH="0" baseline="0" dirty="0" err="1">
                          <a:ln>
                            <a:noFill/>
                          </a:ln>
                          <a:solidFill>
                            <a:srgbClr val="FF0000"/>
                          </a:solidFill>
                          <a:effectLst/>
                          <a:latin typeface="Arial Narrow" pitchFamily="34" charset="0"/>
                        </a:rPr>
                        <a:t>mantelFlaeche</a:t>
                      </a:r>
                      <a:r>
                        <a:rPr kumimoji="0" lang="de-DE" sz="1800" b="1" i="0" u="none" strike="noStrike" cap="none" normalizeH="0" baseline="0" dirty="0">
                          <a:ln>
                            <a:noFill/>
                          </a:ln>
                          <a:solidFill>
                            <a:srgbClr val="FF0000"/>
                          </a:solidFill>
                          <a:effectLst/>
                          <a:latin typeface="Arial Narrow" pitchFamily="34" charset="0"/>
                        </a:rPr>
                        <a:t>():</a:t>
                      </a:r>
                      <a:r>
                        <a:rPr kumimoji="0" lang="de-DE" sz="1800" b="1" i="0" u="none" strike="noStrike" cap="none" normalizeH="0" baseline="0" dirty="0" err="1">
                          <a:ln>
                            <a:noFill/>
                          </a:ln>
                          <a:solidFill>
                            <a:srgbClr val="FF0000"/>
                          </a:solidFill>
                          <a:effectLst/>
                          <a:latin typeface="Arial Narrow" pitchFamily="34" charset="0"/>
                        </a:rPr>
                        <a:t>float</a:t>
                      </a:r>
                      <a:endParaRPr kumimoji="0" lang="de-DE" sz="1800" b="1" i="0" u="none" strike="noStrike" cap="none" normalizeH="0" baseline="0" dirty="0">
                        <a:ln>
                          <a:noFill/>
                        </a:ln>
                        <a:solidFill>
                          <a:srgbClr val="FF0000"/>
                        </a:solidFill>
                        <a:effectLst/>
                        <a:latin typeface="Arial Narrow" pitchFamily="34" charset="0"/>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0140" name="Group 28"/>
          <p:cNvGraphicFramePr>
            <a:graphicFrameLocks noGrp="1"/>
          </p:cNvGraphicFramePr>
          <p:nvPr>
            <p:extLst>
              <p:ext uri="{D42A27DB-BD31-4B8C-83A1-F6EECF244321}">
                <p14:modId xmlns:p14="http://schemas.microsoft.com/office/powerpoint/2010/main" val="3166725136"/>
              </p:ext>
            </p:extLst>
          </p:nvPr>
        </p:nvGraphicFramePr>
        <p:xfrm>
          <a:off x="6548438" y="4397375"/>
          <a:ext cx="2208700" cy="884239"/>
        </p:xfrm>
        <a:graphic>
          <a:graphicData uri="http://schemas.openxmlformats.org/drawingml/2006/table">
            <a:tbl>
              <a:tblPr/>
              <a:tblGrid>
                <a:gridCol w="2208700">
                  <a:extLst>
                    <a:ext uri="{9D8B030D-6E8A-4147-A177-3AD203B41FA5}">
                      <a16:colId xmlns:a16="http://schemas.microsoft.com/office/drawing/2014/main" val="20000"/>
                    </a:ext>
                  </a:extLst>
                </a:gridCol>
              </a:tblGrid>
              <a:tr h="304910">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VierecksPyramide</a:t>
                      </a: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437">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endParaRPr kumimoji="0" lang="de-DE" sz="800" b="0" i="0" u="none" strike="noStrike" cap="none" normalizeH="0" baseline="0">
                        <a:ln>
                          <a:noFill/>
                        </a:ln>
                        <a:solidFill>
                          <a:schemeClr val="tx1"/>
                        </a:solidFill>
                        <a:effectLst/>
                        <a:latin typeface="Arial Narrow" pitchFamily="34" charset="0"/>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92">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dirty="0">
                          <a:ln>
                            <a:noFill/>
                          </a:ln>
                          <a:solidFill>
                            <a:srgbClr val="FF0000"/>
                          </a:solidFill>
                          <a:effectLst/>
                          <a:latin typeface="Arial Narrow" pitchFamily="34" charset="0"/>
                        </a:rPr>
                        <a:t>+</a:t>
                      </a:r>
                      <a:r>
                        <a:rPr kumimoji="0" lang="de-DE" sz="1800" b="1" i="0" u="none" strike="noStrike" cap="none" normalizeH="0" baseline="0" dirty="0" err="1">
                          <a:ln>
                            <a:noFill/>
                          </a:ln>
                          <a:solidFill>
                            <a:srgbClr val="FF0000"/>
                          </a:solidFill>
                          <a:effectLst/>
                          <a:latin typeface="Arial Narrow" pitchFamily="34" charset="0"/>
                        </a:rPr>
                        <a:t>mantelFlaeche</a:t>
                      </a:r>
                      <a:r>
                        <a:rPr kumimoji="0" lang="de-DE" sz="1800" b="1" i="0" u="none" strike="noStrike" cap="none" normalizeH="0" baseline="0" dirty="0">
                          <a:ln>
                            <a:noFill/>
                          </a:ln>
                          <a:solidFill>
                            <a:srgbClr val="FF0000"/>
                          </a:solidFill>
                          <a:effectLst/>
                          <a:latin typeface="Arial Narrow" pitchFamily="34" charset="0"/>
                        </a:rPr>
                        <a:t>():</a:t>
                      </a:r>
                      <a:r>
                        <a:rPr kumimoji="0" lang="de-DE" sz="1800" b="1" i="0" u="none" strike="noStrike" cap="none" normalizeH="0" baseline="0" dirty="0" err="1">
                          <a:ln>
                            <a:noFill/>
                          </a:ln>
                          <a:solidFill>
                            <a:srgbClr val="FF0000"/>
                          </a:solidFill>
                          <a:effectLst/>
                          <a:latin typeface="Arial Narrow" pitchFamily="34" charset="0"/>
                        </a:rPr>
                        <a:t>float</a:t>
                      </a:r>
                      <a:endParaRPr kumimoji="0" lang="de-DE" sz="1800" b="1" i="0" u="none" strike="noStrike" cap="none" normalizeH="0" baseline="0" dirty="0">
                        <a:ln>
                          <a:noFill/>
                        </a:ln>
                        <a:solidFill>
                          <a:srgbClr val="FF0000"/>
                        </a:solidFill>
                        <a:effectLst/>
                        <a:latin typeface="Arial Narrow" pitchFamily="34" charset="0"/>
                      </a:endParaRPr>
                    </a:p>
                  </a:txBody>
                  <a:tcPr marT="45736" marB="4573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80" name="AutoShape 38"/>
          <p:cNvSpPr>
            <a:spLocks noChangeArrowheads="1"/>
          </p:cNvSpPr>
          <p:nvPr/>
        </p:nvSpPr>
        <p:spPr bwMode="auto">
          <a:xfrm>
            <a:off x="7116763" y="1631950"/>
            <a:ext cx="287337" cy="531813"/>
          </a:xfrm>
          <a:prstGeom prst="upArrow">
            <a:avLst>
              <a:gd name="adj1" fmla="val 0"/>
              <a:gd name="adj2" fmla="val 5184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1781" name="AutoShape 39"/>
          <p:cNvSpPr>
            <a:spLocks noChangeArrowheads="1"/>
          </p:cNvSpPr>
          <p:nvPr/>
        </p:nvSpPr>
        <p:spPr bwMode="auto">
          <a:xfrm>
            <a:off x="8181180" y="1639587"/>
            <a:ext cx="287338" cy="531813"/>
          </a:xfrm>
          <a:prstGeom prst="upArrow">
            <a:avLst>
              <a:gd name="adj1" fmla="val 0"/>
              <a:gd name="adj2" fmla="val 5184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1782" name="AutoShape 40"/>
          <p:cNvSpPr>
            <a:spLocks noChangeArrowheads="1"/>
          </p:cNvSpPr>
          <p:nvPr/>
        </p:nvSpPr>
        <p:spPr bwMode="auto">
          <a:xfrm>
            <a:off x="5103813" y="3892550"/>
            <a:ext cx="287337" cy="503238"/>
          </a:xfrm>
          <a:prstGeom prst="upArrow">
            <a:avLst>
              <a:gd name="adj1" fmla="val 0"/>
              <a:gd name="adj2" fmla="val 4906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1783" name="AutoShape 41"/>
          <p:cNvSpPr>
            <a:spLocks noChangeArrowheads="1"/>
          </p:cNvSpPr>
          <p:nvPr/>
        </p:nvSpPr>
        <p:spPr bwMode="auto">
          <a:xfrm>
            <a:off x="6972300" y="3892550"/>
            <a:ext cx="287338" cy="503238"/>
          </a:xfrm>
          <a:prstGeom prst="upArrow">
            <a:avLst>
              <a:gd name="adj1" fmla="val 0"/>
              <a:gd name="adj2" fmla="val 4906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0154" name="AutoShape 42"/>
          <p:cNvSpPr>
            <a:spLocks noChangeArrowheads="1"/>
          </p:cNvSpPr>
          <p:nvPr/>
        </p:nvSpPr>
        <p:spPr bwMode="auto">
          <a:xfrm rot="10800000">
            <a:off x="2460662" y="801688"/>
            <a:ext cx="4292911" cy="1212850"/>
          </a:xfrm>
          <a:prstGeom prst="foldedCorner">
            <a:avLst>
              <a:gd name="adj" fmla="val 12500"/>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000" tIns="46800" rIns="90000" bIns="46800" anchor="ctr"/>
          <a:lstStyle/>
          <a:p>
            <a:pPr algn="l"/>
            <a:r>
              <a:rPr lang="de-DE" sz="1800" dirty="0" err="1">
                <a:latin typeface="Arial Narrow" pitchFamily="34" charset="0"/>
              </a:rPr>
              <a:t>public</a:t>
            </a:r>
            <a:r>
              <a:rPr lang="de-DE" sz="1800" dirty="0">
                <a:latin typeface="Arial Narrow" pitchFamily="34" charset="0"/>
              </a:rPr>
              <a:t> </a:t>
            </a:r>
            <a:r>
              <a:rPr lang="de-DE" sz="1800" b="1" dirty="0">
                <a:solidFill>
                  <a:srgbClr val="FF0000"/>
                </a:solidFill>
                <a:latin typeface="Arial Narrow" pitchFamily="34" charset="0"/>
              </a:rPr>
              <a:t>final</a:t>
            </a:r>
            <a:r>
              <a:rPr lang="de-DE" sz="1800" b="1" dirty="0">
                <a:latin typeface="Arial Narrow" pitchFamily="34" charset="0"/>
              </a:rPr>
              <a:t> </a:t>
            </a:r>
            <a:r>
              <a:rPr lang="de-DE" sz="1800" dirty="0" err="1">
                <a:latin typeface="Arial Narrow" pitchFamily="34" charset="0"/>
              </a:rPr>
              <a:t>float</a:t>
            </a:r>
            <a:r>
              <a:rPr lang="de-DE" sz="1800" dirty="0">
                <a:latin typeface="Arial Narrow" pitchFamily="34" charset="0"/>
              </a:rPr>
              <a:t> </a:t>
            </a:r>
            <a:r>
              <a:rPr lang="de-DE" sz="1800" b="1" dirty="0" err="1">
                <a:solidFill>
                  <a:schemeClr val="bg2"/>
                </a:solidFill>
                <a:latin typeface="Arial Narrow" pitchFamily="34" charset="0"/>
              </a:rPr>
              <a:t>oberflaeche</a:t>
            </a:r>
            <a:r>
              <a:rPr lang="de-DE" sz="1800" b="1" dirty="0">
                <a:solidFill>
                  <a:schemeClr val="bg2"/>
                </a:solidFill>
                <a:latin typeface="Arial Narrow" pitchFamily="34" charset="0"/>
              </a:rPr>
              <a:t>()</a:t>
            </a:r>
            <a:br>
              <a:rPr lang="de-DE" sz="1800" dirty="0">
                <a:latin typeface="Arial Narrow" pitchFamily="34" charset="0"/>
              </a:rPr>
            </a:br>
            <a:r>
              <a:rPr lang="de-DE" sz="1800" dirty="0">
                <a:latin typeface="Arial Narrow" pitchFamily="34" charset="0"/>
              </a:rPr>
              <a:t>{</a:t>
            </a:r>
          </a:p>
          <a:p>
            <a:pPr algn="l" defTabSz="1231900"/>
            <a:r>
              <a:rPr lang="de-DE" sz="1800" dirty="0">
                <a:latin typeface="Arial Narrow" pitchFamily="34" charset="0"/>
              </a:rPr>
              <a:t>    </a:t>
            </a:r>
            <a:r>
              <a:rPr lang="de-DE" sz="1800" dirty="0" err="1">
                <a:latin typeface="Arial Narrow" pitchFamily="34" charset="0"/>
              </a:rPr>
              <a:t>return</a:t>
            </a:r>
            <a:r>
              <a:rPr lang="de-DE" sz="1800" dirty="0">
                <a:latin typeface="Arial Narrow" pitchFamily="34" charset="0"/>
              </a:rPr>
              <a:t> </a:t>
            </a:r>
            <a:r>
              <a:rPr lang="de-DE" sz="1800" b="1" dirty="0" err="1">
                <a:solidFill>
                  <a:srgbClr val="FF0000"/>
                </a:solidFill>
                <a:latin typeface="Arial Narrow" pitchFamily="34" charset="0"/>
              </a:rPr>
              <a:t>mantelFlaeche</a:t>
            </a:r>
            <a:r>
              <a:rPr lang="de-DE" sz="1800" b="1" dirty="0">
                <a:solidFill>
                  <a:srgbClr val="FF0000"/>
                </a:solidFill>
                <a:latin typeface="Arial Narrow" pitchFamily="34" charset="0"/>
              </a:rPr>
              <a:t>()</a:t>
            </a:r>
            <a:r>
              <a:rPr lang="de-DE" sz="1800" dirty="0">
                <a:solidFill>
                  <a:srgbClr val="FF0000"/>
                </a:solidFill>
                <a:latin typeface="Arial Narrow" pitchFamily="34" charset="0"/>
              </a:rPr>
              <a:t> </a:t>
            </a:r>
            <a:r>
              <a:rPr lang="de-DE" sz="1800" dirty="0">
                <a:latin typeface="Arial Narrow" pitchFamily="34" charset="0"/>
              </a:rPr>
              <a:t>+ </a:t>
            </a:r>
            <a:r>
              <a:rPr lang="de-DE" sz="1800" dirty="0" err="1">
                <a:latin typeface="Arial Narrow" pitchFamily="34" charset="0"/>
              </a:rPr>
              <a:t>grundFigur.flaeche</a:t>
            </a:r>
            <a:r>
              <a:rPr lang="de-DE" sz="1800" dirty="0">
                <a:latin typeface="Arial Narrow" pitchFamily="34" charset="0"/>
              </a:rPr>
              <a:t>();</a:t>
            </a:r>
            <a:br>
              <a:rPr lang="de-DE" sz="1800" dirty="0">
                <a:latin typeface="Arial Narrow" pitchFamily="34" charset="0"/>
              </a:rPr>
            </a:br>
            <a:r>
              <a:rPr lang="de-DE" sz="1800" dirty="0">
                <a:latin typeface="Arial Narrow" pitchFamily="34" charset="0"/>
              </a:rPr>
              <a:t>}</a:t>
            </a:r>
          </a:p>
        </p:txBody>
      </p:sp>
      <p:grpSp>
        <p:nvGrpSpPr>
          <p:cNvPr id="90155" name="Group 43"/>
          <p:cNvGrpSpPr>
            <a:grpSpLocks/>
          </p:cNvGrpSpPr>
          <p:nvPr/>
        </p:nvGrpSpPr>
        <p:grpSpPr bwMode="auto">
          <a:xfrm>
            <a:off x="3882231" y="2005013"/>
            <a:ext cx="953294" cy="1740510"/>
            <a:chOff x="2086" y="1302"/>
            <a:chExt cx="920" cy="718"/>
          </a:xfrm>
        </p:grpSpPr>
        <p:sp>
          <p:nvSpPr>
            <p:cNvPr id="31812" name="Line 44"/>
            <p:cNvSpPr>
              <a:spLocks noChangeShapeType="1"/>
            </p:cNvSpPr>
            <p:nvPr/>
          </p:nvSpPr>
          <p:spPr bwMode="auto">
            <a:xfrm>
              <a:off x="2096" y="1703"/>
              <a:ext cx="910" cy="317"/>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31813" name="Line 45"/>
            <p:cNvSpPr>
              <a:spLocks noChangeShapeType="1"/>
            </p:cNvSpPr>
            <p:nvPr/>
          </p:nvSpPr>
          <p:spPr bwMode="auto">
            <a:xfrm flipV="1">
              <a:off x="2086" y="1302"/>
              <a:ext cx="660" cy="402"/>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grpSp>
        <p:nvGrpSpPr>
          <p:cNvPr id="90158" name="Group 46"/>
          <p:cNvGrpSpPr>
            <a:grpSpLocks/>
          </p:cNvGrpSpPr>
          <p:nvPr/>
        </p:nvGrpSpPr>
        <p:grpSpPr bwMode="auto">
          <a:xfrm>
            <a:off x="2978150" y="5273675"/>
            <a:ext cx="2795588" cy="1482725"/>
            <a:chOff x="1876" y="3322"/>
            <a:chExt cx="1761" cy="934"/>
          </a:xfrm>
        </p:grpSpPr>
        <p:sp>
          <p:nvSpPr>
            <p:cNvPr id="31810" name="AutoShape 47"/>
            <p:cNvSpPr>
              <a:spLocks noChangeArrowheads="1"/>
            </p:cNvSpPr>
            <p:nvPr/>
          </p:nvSpPr>
          <p:spPr bwMode="auto">
            <a:xfrm rot="10800000">
              <a:off x="1876" y="3492"/>
              <a:ext cx="1761" cy="764"/>
            </a:xfrm>
            <a:prstGeom prst="foldedCorner">
              <a:avLst>
                <a:gd name="adj" fmla="val 12500"/>
              </a:avLst>
            </a:prstGeom>
            <a:noFill/>
            <a:ln w="28575">
              <a:solidFill>
                <a:schemeClr val="hlink"/>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000" tIns="46800" rIns="90000" bIns="46800" anchor="ctr"/>
            <a:lstStyle/>
            <a:p>
              <a:pPr algn="l"/>
              <a:r>
                <a:rPr lang="de-DE" sz="1800" dirty="0" err="1">
                  <a:latin typeface="Arial Narrow" pitchFamily="34" charset="0"/>
                </a:rPr>
                <a:t>public</a:t>
              </a:r>
              <a:r>
                <a:rPr lang="de-DE" sz="1800" dirty="0">
                  <a:latin typeface="Arial Narrow" pitchFamily="34" charset="0"/>
                </a:rPr>
                <a:t> </a:t>
              </a:r>
              <a:r>
                <a:rPr lang="de-DE" sz="1800" dirty="0" err="1">
                  <a:latin typeface="Arial Narrow" pitchFamily="34" charset="0"/>
                </a:rPr>
                <a:t>float</a:t>
              </a:r>
              <a:r>
                <a:rPr lang="de-DE" sz="1800" dirty="0">
                  <a:latin typeface="Arial Narrow" pitchFamily="34" charset="0"/>
                </a:rPr>
                <a:t> </a:t>
              </a:r>
              <a:r>
                <a:rPr lang="de-DE" sz="1800" dirty="0" err="1">
                  <a:latin typeface="Arial Narrow" pitchFamily="34" charset="0"/>
                </a:rPr>
                <a:t>mantelFlaeche</a:t>
              </a:r>
              <a:r>
                <a:rPr lang="de-DE" sz="1800" dirty="0">
                  <a:latin typeface="Arial Narrow" pitchFamily="34" charset="0"/>
                </a:rPr>
                <a:t>()</a:t>
              </a:r>
              <a:br>
                <a:rPr lang="de-DE" sz="1800" dirty="0">
                  <a:latin typeface="Arial Narrow" pitchFamily="34" charset="0"/>
                </a:rPr>
              </a:br>
              <a:r>
                <a:rPr lang="de-DE" sz="1800" dirty="0">
                  <a:latin typeface="Arial Narrow" pitchFamily="34" charset="0"/>
                </a:rPr>
                <a:t>{</a:t>
              </a:r>
            </a:p>
            <a:p>
              <a:pPr algn="l"/>
              <a:r>
                <a:rPr lang="de-DE" sz="1800" dirty="0">
                  <a:latin typeface="Arial Narrow" pitchFamily="34" charset="0"/>
                </a:rPr>
                <a:t>       // Anteil von Mantelkreis </a:t>
              </a:r>
              <a:br>
                <a:rPr lang="de-DE" sz="1800" dirty="0">
                  <a:latin typeface="Arial Narrow" pitchFamily="34" charset="0"/>
                </a:rPr>
              </a:br>
              <a:r>
                <a:rPr lang="de-DE" sz="1800" dirty="0">
                  <a:latin typeface="Arial Narrow" pitchFamily="34" charset="0"/>
                </a:rPr>
                <a:t>}</a:t>
              </a:r>
            </a:p>
          </p:txBody>
        </p:sp>
        <p:sp>
          <p:nvSpPr>
            <p:cNvPr id="31811" name="Line 48"/>
            <p:cNvSpPr>
              <a:spLocks noChangeShapeType="1"/>
            </p:cNvSpPr>
            <p:nvPr/>
          </p:nvSpPr>
          <p:spPr bwMode="auto">
            <a:xfrm flipH="1">
              <a:off x="3155" y="3322"/>
              <a:ext cx="151" cy="167"/>
            </a:xfrm>
            <a:prstGeom prst="line">
              <a:avLst/>
            </a:prstGeom>
            <a:noFill/>
            <a:ln w="28575">
              <a:solidFill>
                <a:schemeClr val="hlink"/>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grpSp>
        <p:nvGrpSpPr>
          <p:cNvPr id="90161" name="Group 49"/>
          <p:cNvGrpSpPr>
            <a:grpSpLocks/>
          </p:cNvGrpSpPr>
          <p:nvPr/>
        </p:nvGrpSpPr>
        <p:grpSpPr bwMode="auto">
          <a:xfrm>
            <a:off x="6080125" y="5286375"/>
            <a:ext cx="3008313" cy="1470025"/>
            <a:chOff x="3830" y="3330"/>
            <a:chExt cx="1895" cy="926"/>
          </a:xfrm>
        </p:grpSpPr>
        <p:sp>
          <p:nvSpPr>
            <p:cNvPr id="31808" name="AutoShape 50"/>
            <p:cNvSpPr>
              <a:spLocks noChangeArrowheads="1"/>
            </p:cNvSpPr>
            <p:nvPr/>
          </p:nvSpPr>
          <p:spPr bwMode="auto">
            <a:xfrm rot="10800000">
              <a:off x="3830" y="3492"/>
              <a:ext cx="1895" cy="764"/>
            </a:xfrm>
            <a:prstGeom prst="foldedCorner">
              <a:avLst>
                <a:gd name="adj" fmla="val 12500"/>
              </a:avLst>
            </a:prstGeom>
            <a:noFill/>
            <a:ln w="28575">
              <a:solidFill>
                <a:schemeClr val="hlink"/>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000" tIns="46800" rIns="90000" bIns="46800" anchor="ctr"/>
            <a:lstStyle/>
            <a:p>
              <a:pPr algn="l"/>
              <a:r>
                <a:rPr lang="de-DE" sz="1800" dirty="0" err="1">
                  <a:latin typeface="Arial Narrow" pitchFamily="34" charset="0"/>
                </a:rPr>
                <a:t>public</a:t>
              </a:r>
              <a:r>
                <a:rPr lang="de-DE" sz="1800" dirty="0">
                  <a:latin typeface="Arial Narrow" pitchFamily="34" charset="0"/>
                </a:rPr>
                <a:t> </a:t>
              </a:r>
              <a:r>
                <a:rPr lang="de-DE" sz="1800" dirty="0" err="1">
                  <a:latin typeface="Arial Narrow" pitchFamily="34" charset="0"/>
                </a:rPr>
                <a:t>float</a:t>
              </a:r>
              <a:r>
                <a:rPr lang="de-DE" sz="1800" dirty="0">
                  <a:latin typeface="Arial Narrow" pitchFamily="34" charset="0"/>
                </a:rPr>
                <a:t> </a:t>
              </a:r>
              <a:r>
                <a:rPr lang="de-DE" sz="1800" dirty="0" err="1">
                  <a:latin typeface="Arial Narrow" pitchFamily="34" charset="0"/>
                </a:rPr>
                <a:t>mantelFlaeche</a:t>
              </a:r>
              <a:r>
                <a:rPr lang="de-DE" sz="1800" dirty="0">
                  <a:latin typeface="Arial Narrow" pitchFamily="34" charset="0"/>
                </a:rPr>
                <a:t>()</a:t>
              </a:r>
              <a:br>
                <a:rPr lang="de-DE" sz="1800" dirty="0">
                  <a:latin typeface="Arial Narrow" pitchFamily="34" charset="0"/>
                </a:rPr>
              </a:br>
              <a:r>
                <a:rPr lang="de-DE" sz="1800" dirty="0">
                  <a:latin typeface="Arial Narrow" pitchFamily="34" charset="0"/>
                </a:rPr>
                <a:t>{</a:t>
              </a:r>
            </a:p>
            <a:p>
              <a:pPr algn="l"/>
              <a:r>
                <a:rPr lang="de-DE" sz="1800" dirty="0">
                  <a:latin typeface="Arial Narrow" pitchFamily="34" charset="0"/>
                </a:rPr>
                <a:t>       // vier Dreiecke </a:t>
              </a:r>
              <a:br>
                <a:rPr lang="de-DE" sz="1800" dirty="0">
                  <a:latin typeface="Arial Narrow" pitchFamily="34" charset="0"/>
                </a:rPr>
              </a:br>
              <a:r>
                <a:rPr lang="de-DE" sz="1800" dirty="0">
                  <a:latin typeface="Arial Narrow" pitchFamily="34" charset="0"/>
                </a:rPr>
                <a:t>}</a:t>
              </a:r>
            </a:p>
          </p:txBody>
        </p:sp>
        <p:sp>
          <p:nvSpPr>
            <p:cNvPr id="31809" name="Line 51"/>
            <p:cNvSpPr>
              <a:spLocks noChangeShapeType="1"/>
            </p:cNvSpPr>
            <p:nvPr/>
          </p:nvSpPr>
          <p:spPr bwMode="auto">
            <a:xfrm>
              <a:off x="4850" y="3330"/>
              <a:ext cx="233" cy="167"/>
            </a:xfrm>
            <a:prstGeom prst="line">
              <a:avLst/>
            </a:prstGeom>
            <a:noFill/>
            <a:ln w="28575">
              <a:solidFill>
                <a:schemeClr val="hlink"/>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graphicFrame>
        <p:nvGraphicFramePr>
          <p:cNvPr id="90184" name="Group 72"/>
          <p:cNvGraphicFramePr>
            <a:graphicFrameLocks noGrp="1"/>
          </p:cNvGraphicFramePr>
          <p:nvPr>
            <p:extLst>
              <p:ext uri="{D42A27DB-BD31-4B8C-83A1-F6EECF244321}">
                <p14:modId xmlns:p14="http://schemas.microsoft.com/office/powerpoint/2010/main" val="1161259715"/>
              </p:ext>
            </p:extLst>
          </p:nvPr>
        </p:nvGraphicFramePr>
        <p:xfrm>
          <a:off x="4884738" y="2100263"/>
          <a:ext cx="2447925" cy="1792598"/>
        </p:xfrm>
        <a:graphic>
          <a:graphicData uri="http://schemas.openxmlformats.org/drawingml/2006/table">
            <a:tbl>
              <a:tblPr/>
              <a:tblGrid>
                <a:gridCol w="2447925">
                  <a:extLst>
                    <a:ext uri="{9D8B030D-6E8A-4147-A177-3AD203B41FA5}">
                      <a16:colId xmlns:a16="http://schemas.microsoft.com/office/drawing/2014/main" val="20000"/>
                    </a:ext>
                  </a:extLst>
                </a:gridCol>
              </a:tblGrid>
              <a:tr h="360146">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Pyramide </a:t>
                      </a:r>
                      <a:r>
                        <a:rPr kumimoji="0" lang="de-DE" sz="1400" b="1" i="0" u="none" strike="noStrike" cap="none" normalizeH="0" baseline="0" dirty="0">
                          <a:ln>
                            <a:noFill/>
                          </a:ln>
                          <a:solidFill>
                            <a:schemeClr val="tx1"/>
                          </a:solidFill>
                          <a:effectLst/>
                          <a:latin typeface="Arial" charset="0"/>
                        </a:rPr>
                        <a:t>{</a:t>
                      </a:r>
                      <a:r>
                        <a:rPr kumimoji="0" lang="de-DE" sz="1400" b="1" i="0" u="none" strike="noStrike" cap="none" normalizeH="0" baseline="0" dirty="0" err="1">
                          <a:ln>
                            <a:noFill/>
                          </a:ln>
                          <a:solidFill>
                            <a:schemeClr val="tx1"/>
                          </a:solidFill>
                          <a:effectLst/>
                          <a:latin typeface="Arial" charset="0"/>
                        </a:rPr>
                        <a:t>abstract</a:t>
                      </a:r>
                      <a:r>
                        <a:rPr kumimoji="0" lang="de-DE" sz="1400" b="1" i="0" u="none" strike="noStrike" cap="none" normalizeH="0" baseline="0" dirty="0">
                          <a:ln>
                            <a:noFill/>
                          </a:ln>
                          <a:solidFill>
                            <a:schemeClr val="tx1"/>
                          </a:solidFill>
                          <a:effectLst/>
                          <a:latin typeface="Arial" charset="0"/>
                        </a:rPr>
                        <a:t>}</a:t>
                      </a:r>
                      <a:endParaRPr kumimoji="0" lang="de-DE" sz="1400" b="1" i="0" u="none" strike="noStrike" cap="none" normalizeH="0" baseline="0" dirty="0">
                        <a:ln>
                          <a:noFill/>
                        </a:ln>
                        <a:solidFill>
                          <a:schemeClr val="tx1"/>
                        </a:solidFill>
                        <a:effectLst/>
                        <a:latin typeface="Arial Narrow" pitchFamily="34" charset="0"/>
                      </a:endParaRPr>
                    </a:p>
                  </a:txBody>
                  <a:tcPr marT="45693" marB="456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8945">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-hoehe</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0" u="none" strike="noStrike" cap="none" normalizeH="0" baseline="0">
                          <a:ln>
                            <a:noFill/>
                          </a:ln>
                          <a:solidFill>
                            <a:schemeClr val="tx1"/>
                          </a:solidFill>
                          <a:effectLst/>
                          <a:latin typeface="Arial Narrow" pitchFamily="34" charset="0"/>
                        </a:rPr>
                        <a:t>-grundFigur : Figur2D</a:t>
                      </a:r>
                    </a:p>
                  </a:txBody>
                  <a:tcPr marT="45693" marB="456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53197">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volumen</a:t>
                      </a: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float</a:t>
                      </a:r>
                      <a:br>
                        <a:rPr kumimoji="0" lang="de-DE" sz="1400" b="0" i="0" u="none" strike="noStrike" cap="none" normalizeH="0" baseline="0" dirty="0">
                          <a:ln>
                            <a:noFill/>
                          </a:ln>
                          <a:solidFill>
                            <a:schemeClr val="tx1"/>
                          </a:solidFill>
                          <a:effectLst/>
                          <a:latin typeface="Arial Narrow" pitchFamily="34" charset="0"/>
                        </a:rPr>
                      </a:br>
                      <a:r>
                        <a:rPr kumimoji="0" lang="de-DE" sz="1800" b="1" i="1"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r>
                        <a:rPr kumimoji="0" lang="de-DE" sz="1800" b="1" i="1"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mantelFlaeche</a:t>
                      </a:r>
                      <a:r>
                        <a:rPr kumimoji="0" lang="de-DE" sz="1800" b="1" i="1"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r>
                        <a:rPr kumimoji="0" lang="de-DE" sz="1800" b="1" i="1"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float</a:t>
                      </a:r>
                      <a:endParaRPr kumimoji="0" lang="de-DE" sz="1800" b="1" i="1"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dirty="0">
                          <a:ln>
                            <a:noFill/>
                          </a:ln>
                          <a:solidFill>
                            <a:schemeClr val="bg2"/>
                          </a:solidFill>
                          <a:effectLst/>
                          <a:latin typeface="Arial Narrow" pitchFamily="34" charset="0"/>
                        </a:rPr>
                        <a:t>+</a:t>
                      </a:r>
                      <a:r>
                        <a:rPr kumimoji="0" lang="de-DE" sz="1800" b="1" i="0" u="none" strike="noStrike" cap="none" normalizeH="0" baseline="0" dirty="0" err="1">
                          <a:ln>
                            <a:noFill/>
                          </a:ln>
                          <a:solidFill>
                            <a:schemeClr val="bg2"/>
                          </a:solidFill>
                          <a:effectLst/>
                          <a:latin typeface="Arial Narrow" pitchFamily="34" charset="0"/>
                        </a:rPr>
                        <a:t>oberflaeche</a:t>
                      </a:r>
                      <a:r>
                        <a:rPr kumimoji="0" lang="de-DE" sz="1800" b="1" i="0" u="none" strike="noStrike" cap="none" normalizeH="0" baseline="0" dirty="0">
                          <a:ln>
                            <a:noFill/>
                          </a:ln>
                          <a:solidFill>
                            <a:schemeClr val="bg2"/>
                          </a:solidFill>
                          <a:effectLst/>
                          <a:latin typeface="Arial Narrow" pitchFamily="34" charset="0"/>
                        </a:rPr>
                        <a:t>():</a:t>
                      </a:r>
                      <a:r>
                        <a:rPr kumimoji="0" lang="de-DE" sz="1800" b="1" i="0" u="none" strike="noStrike" cap="none" normalizeH="0" baseline="0" dirty="0" err="1">
                          <a:ln>
                            <a:noFill/>
                          </a:ln>
                          <a:solidFill>
                            <a:schemeClr val="bg2"/>
                          </a:solidFill>
                          <a:effectLst/>
                          <a:latin typeface="Arial Narrow" pitchFamily="34" charset="0"/>
                        </a:rPr>
                        <a:t>float</a:t>
                      </a:r>
                      <a:endParaRPr kumimoji="0" lang="de-DE" sz="1800" b="1" i="0" u="none" strike="noStrike" cap="none" normalizeH="0" baseline="0" dirty="0">
                        <a:ln>
                          <a:noFill/>
                        </a:ln>
                        <a:solidFill>
                          <a:schemeClr val="bg2"/>
                        </a:solidFill>
                        <a:effectLst/>
                        <a:latin typeface="Arial Narrow" pitchFamily="34" charset="0"/>
                      </a:endParaRPr>
                    </a:p>
                  </a:txBody>
                  <a:tcPr marT="45693" marB="456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90174" name="Group 62"/>
          <p:cNvGraphicFramePr>
            <a:graphicFrameLocks noGrp="1"/>
          </p:cNvGraphicFramePr>
          <p:nvPr>
            <p:extLst>
              <p:ext uri="{D42A27DB-BD31-4B8C-83A1-F6EECF244321}">
                <p14:modId xmlns:p14="http://schemas.microsoft.com/office/powerpoint/2010/main" val="2651472332"/>
              </p:ext>
            </p:extLst>
          </p:nvPr>
        </p:nvGraphicFramePr>
        <p:xfrm>
          <a:off x="7561262" y="2149475"/>
          <a:ext cx="1527175" cy="1127490"/>
        </p:xfrm>
        <a:graphic>
          <a:graphicData uri="http://schemas.openxmlformats.org/drawingml/2006/table">
            <a:tbl>
              <a:tblPr/>
              <a:tblGrid>
                <a:gridCol w="1527175">
                  <a:extLst>
                    <a:ext uri="{9D8B030D-6E8A-4147-A177-3AD203B41FA5}">
                      <a16:colId xmlns:a16="http://schemas.microsoft.com/office/drawing/2014/main" val="20000"/>
                    </a:ext>
                  </a:extLst>
                </a:gridCol>
              </a:tblGrid>
              <a:tr h="304619">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Kugel </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4619">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a:ln>
                            <a:noFill/>
                          </a:ln>
                          <a:solidFill>
                            <a:schemeClr val="tx1"/>
                          </a:solidFill>
                          <a:effectLst/>
                          <a:latin typeface="Arial Narrow" pitchFamily="34" charset="0"/>
                        </a:rPr>
                        <a:t>-radius</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78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volumen</a:t>
                      </a: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float</a:t>
                      </a:r>
                      <a:endParaRPr kumimoji="0" lang="de-DE" sz="1400" b="0" i="0" u="none" strike="noStrike" cap="none" normalizeH="0" baseline="0" dirty="0">
                        <a:ln>
                          <a:noFill/>
                        </a:ln>
                        <a:solidFill>
                          <a:schemeClr val="tx1"/>
                        </a:solidFill>
                        <a:effectLst/>
                        <a:latin typeface="Arial Narrow"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oberflaeche</a:t>
                      </a:r>
                      <a:r>
                        <a:rPr kumimoji="0" lang="de-DE" sz="1400" b="0" i="0" u="none" strike="noStrike" cap="none" normalizeH="0" baseline="0" dirty="0">
                          <a:ln>
                            <a:noFill/>
                          </a:ln>
                          <a:solidFill>
                            <a:schemeClr val="tx1"/>
                          </a:solidFill>
                          <a:effectLst/>
                          <a:latin typeface="Arial Narrow" pitchFamily="34" charset="0"/>
                        </a:rPr>
                        <a:t>():</a:t>
                      </a:r>
                      <a:r>
                        <a:rPr kumimoji="0" lang="de-DE" sz="1400" b="0" i="0" u="none" strike="noStrike" cap="none" normalizeH="0" baseline="0" dirty="0" err="1">
                          <a:ln>
                            <a:noFill/>
                          </a:ln>
                          <a:solidFill>
                            <a:schemeClr val="tx1"/>
                          </a:solidFill>
                          <a:effectLst/>
                          <a:latin typeface="Arial Narrow" pitchFamily="34" charset="0"/>
                        </a:rPr>
                        <a:t>float</a:t>
                      </a:r>
                      <a:endParaRPr kumimoji="0" lang="de-DE" sz="1400" b="0" i="0" u="none" strike="noStrike" cap="none" normalizeH="0" baseline="0" dirty="0">
                        <a:ln>
                          <a:noFill/>
                        </a:ln>
                        <a:solidFill>
                          <a:schemeClr val="tx1"/>
                        </a:solidFill>
                        <a:effectLst/>
                        <a:latin typeface="Arial Narrow" pitchFamily="34" charset="0"/>
                      </a:endParaRP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8111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Template </a:t>
            </a:r>
            <a:r>
              <a:rPr lang="de-DE" dirty="0" err="1"/>
              <a:t>Method</a:t>
            </a:r>
            <a:endParaRPr lang="de-DE" dirty="0"/>
          </a:p>
        </p:txBody>
      </p:sp>
      <p:sp>
        <p:nvSpPr>
          <p:cNvPr id="3" name="Inhaltsplatzhalter 2"/>
          <p:cNvSpPr>
            <a:spLocks noGrp="1"/>
          </p:cNvSpPr>
          <p:nvPr>
            <p:ph idx="1"/>
          </p:nvPr>
        </p:nvSpPr>
        <p:spPr>
          <a:xfrm>
            <a:off x="685800" y="1160585"/>
            <a:ext cx="7772400" cy="4935415"/>
          </a:xfrm>
        </p:spPr>
        <p:txBody>
          <a:bodyPr/>
          <a:lstStyle/>
          <a:p>
            <a:r>
              <a:rPr lang="de-DE" dirty="0"/>
              <a:t>Allgemeine Struktur:</a:t>
            </a:r>
          </a:p>
        </p:txBody>
      </p:sp>
      <p:pic>
        <p:nvPicPr>
          <p:cNvPr id="4" name="Grafik 3"/>
          <p:cNvPicPr>
            <a:picLocks noChangeAspect="1"/>
          </p:cNvPicPr>
          <p:nvPr/>
        </p:nvPicPr>
        <p:blipFill>
          <a:blip r:embed="rId2">
            <a:clrChange>
              <a:clrFrom>
                <a:srgbClr val="E6E6E6"/>
              </a:clrFrom>
              <a:clrTo>
                <a:srgbClr val="E6E6E6">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57337" y="1870929"/>
            <a:ext cx="6029325" cy="3514725"/>
          </a:xfrm>
          <a:prstGeom prst="rect">
            <a:avLst/>
          </a:prstGeom>
        </p:spPr>
      </p:pic>
    </p:spTree>
    <p:extLst>
      <p:ext uri="{BB962C8B-B14F-4D97-AF65-F5344CB8AC3E}">
        <p14:creationId xmlns:p14="http://schemas.microsoft.com/office/powerpoint/2010/main" val="92539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9" name="Group 123"/>
          <p:cNvGrpSpPr>
            <a:grpSpLocks/>
          </p:cNvGrpSpPr>
          <p:nvPr/>
        </p:nvGrpSpPr>
        <p:grpSpPr bwMode="auto">
          <a:xfrm>
            <a:off x="1691641" y="1775730"/>
            <a:ext cx="3755898" cy="1495489"/>
            <a:chOff x="3273" y="1460"/>
            <a:chExt cx="2029" cy="1578"/>
          </a:xfrm>
          <a:solidFill>
            <a:schemeClr val="bg1"/>
          </a:solidFill>
        </p:grpSpPr>
        <p:grpSp>
          <p:nvGrpSpPr>
            <p:cNvPr id="23660" name="Group 110"/>
            <p:cNvGrpSpPr>
              <a:grpSpLocks/>
            </p:cNvGrpSpPr>
            <p:nvPr/>
          </p:nvGrpSpPr>
          <p:grpSpPr bwMode="auto">
            <a:xfrm>
              <a:off x="3273" y="1460"/>
              <a:ext cx="2029" cy="1578"/>
              <a:chOff x="624" y="1359"/>
              <a:chExt cx="1559" cy="1578"/>
            </a:xfrm>
            <a:grpFill/>
          </p:grpSpPr>
          <p:sp>
            <p:nvSpPr>
              <p:cNvPr id="23662" name="AutoShape 111"/>
              <p:cNvSpPr>
                <a:spLocks noChangeArrowheads="1"/>
              </p:cNvSpPr>
              <p:nvPr/>
            </p:nvSpPr>
            <p:spPr bwMode="auto">
              <a:xfrm>
                <a:off x="1312" y="1359"/>
                <a:ext cx="184" cy="432"/>
              </a:xfrm>
              <a:prstGeom prst="upArrow">
                <a:avLst>
                  <a:gd name="adj1" fmla="val 0"/>
                  <a:gd name="adj2" fmla="val 76087"/>
                </a:avLst>
              </a:prstGeom>
              <a:grp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400"/>
              </a:p>
            </p:txBody>
          </p:sp>
          <p:sp>
            <p:nvSpPr>
              <p:cNvPr id="23663" name="Line 112"/>
              <p:cNvSpPr>
                <a:spLocks noChangeShapeType="1"/>
              </p:cNvSpPr>
              <p:nvPr/>
            </p:nvSpPr>
            <p:spPr bwMode="auto">
              <a:xfrm>
                <a:off x="624" y="1786"/>
                <a:ext cx="1555" cy="0"/>
              </a:xfrm>
              <a:prstGeom prst="line">
                <a:avLst/>
              </a:prstGeom>
              <a:grpFill/>
              <a:ln w="1905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4" name="Line 113"/>
              <p:cNvSpPr>
                <a:spLocks noChangeShapeType="1"/>
              </p:cNvSpPr>
              <p:nvPr/>
            </p:nvSpPr>
            <p:spPr bwMode="auto">
              <a:xfrm>
                <a:off x="630" y="1795"/>
                <a:ext cx="0" cy="355"/>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5" name="Line 114"/>
              <p:cNvSpPr>
                <a:spLocks noChangeShapeType="1"/>
              </p:cNvSpPr>
              <p:nvPr/>
            </p:nvSpPr>
            <p:spPr bwMode="auto">
              <a:xfrm>
                <a:off x="1676" y="1795"/>
                <a:ext cx="0" cy="355"/>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6" name="Line 115"/>
              <p:cNvSpPr>
                <a:spLocks noChangeShapeType="1"/>
              </p:cNvSpPr>
              <p:nvPr/>
            </p:nvSpPr>
            <p:spPr bwMode="auto">
              <a:xfrm>
                <a:off x="1142" y="1795"/>
                <a:ext cx="0" cy="1142"/>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7" name="Line 116"/>
              <p:cNvSpPr>
                <a:spLocks noChangeShapeType="1"/>
              </p:cNvSpPr>
              <p:nvPr/>
            </p:nvSpPr>
            <p:spPr bwMode="auto">
              <a:xfrm>
                <a:off x="2183" y="1795"/>
                <a:ext cx="0" cy="1142"/>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grpSp>
        <p:sp>
          <p:nvSpPr>
            <p:cNvPr id="23661" name="AutoShape 122"/>
            <p:cNvSpPr>
              <a:spLocks noChangeArrowheads="1"/>
            </p:cNvSpPr>
            <p:nvPr/>
          </p:nvSpPr>
          <p:spPr bwMode="auto">
            <a:xfrm>
              <a:off x="4145" y="1468"/>
              <a:ext cx="276" cy="359"/>
            </a:xfrm>
            <a:prstGeom prst="triangle">
              <a:avLst>
                <a:gd name="adj" fmla="val 50000"/>
              </a:avLst>
            </a:prstGeom>
            <a:grp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sz="1400"/>
            </a:p>
          </p:txBody>
        </p:sp>
      </p:grpSp>
      <p:graphicFrame>
        <p:nvGraphicFramePr>
          <p:cNvPr id="89212" name="Group 124"/>
          <p:cNvGraphicFramePr>
            <a:graphicFrameLocks noGrp="1"/>
          </p:cNvGraphicFramePr>
          <p:nvPr>
            <p:extLst>
              <p:ext uri="{D42A27DB-BD31-4B8C-83A1-F6EECF244321}">
                <p14:modId xmlns:p14="http://schemas.microsoft.com/office/powerpoint/2010/main" val="3297827620"/>
              </p:ext>
            </p:extLst>
          </p:nvPr>
        </p:nvGraphicFramePr>
        <p:xfrm>
          <a:off x="131519" y="909257"/>
          <a:ext cx="1434836" cy="914580"/>
        </p:xfrm>
        <a:graphic>
          <a:graphicData uri="http://schemas.openxmlformats.org/drawingml/2006/table">
            <a:tbl>
              <a:tblPr/>
              <a:tblGrid>
                <a:gridCol w="1434836">
                  <a:extLst>
                    <a:ext uri="{9D8B030D-6E8A-4147-A177-3AD203B41FA5}">
                      <a16:colId xmlns:a16="http://schemas.microsoft.com/office/drawing/2014/main" val="20000"/>
                    </a:ext>
                  </a:extLst>
                </a:gridCol>
              </a:tblGrid>
              <a:tr h="23283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Character</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283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accent3"/>
                          </a:solidFill>
                          <a:effectLst/>
                          <a:latin typeface="Arial" panose="020B0604020202020204" pitchFamily="34" charset="0"/>
                          <a:cs typeface="Arial" panose="020B0604020202020204" pitchFamily="34" charset="0"/>
                        </a:rPr>
                        <a:t>-</a:t>
                      </a:r>
                      <a:r>
                        <a:rPr kumimoji="0" lang="de-DE" sz="1400" b="0" i="0" u="none" strike="noStrike" cap="none" normalizeH="0" baseline="0" dirty="0" err="1">
                          <a:ln>
                            <a:noFill/>
                          </a:ln>
                          <a:solidFill>
                            <a:schemeClr val="accent3"/>
                          </a:solidFill>
                          <a:effectLst/>
                          <a:latin typeface="Arial" panose="020B0604020202020204" pitchFamily="34" charset="0"/>
                          <a:cs typeface="Arial" panose="020B0604020202020204" pitchFamily="34" charset="0"/>
                        </a:rPr>
                        <a:t>currentWeapon</a:t>
                      </a:r>
                      <a:endParaRPr kumimoji="0" lang="de-DE" sz="1400" b="0" i="0" u="none" strike="noStrike" cap="none" normalizeH="0" baseline="0" dirty="0">
                        <a:ln>
                          <a:noFill/>
                        </a:ln>
                        <a:solidFill>
                          <a:schemeClr val="accent3"/>
                        </a:solidFill>
                        <a:effectLst/>
                        <a:latin typeface="Arial" panose="020B0604020202020204" pitchFamily="34" charset="0"/>
                        <a:cs typeface="Arial" panose="020B0604020202020204" pitchFamily="34"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283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400" b="0" i="0" u="none" strike="noStrike" cap="none" normalizeH="0" baseline="0" dirty="0">
                        <a:ln>
                          <a:noFill/>
                        </a:ln>
                        <a:solidFill>
                          <a:schemeClr val="folHlink"/>
                        </a:solidFill>
                        <a:effectLst/>
                        <a:latin typeface="Arial Narrow" pitchFamily="34" charset="0"/>
                      </a:endParaRPr>
                    </a:p>
                  </a:txBody>
                  <a:tcPr marL="36000" marR="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564" name="Rectangle 12"/>
          <p:cNvSpPr>
            <a:spLocks noGrp="1" noChangeArrowheads="1"/>
          </p:cNvSpPr>
          <p:nvPr>
            <p:ph type="title"/>
          </p:nvPr>
        </p:nvSpPr>
        <p:spPr>
          <a:xfrm>
            <a:off x="592138" y="0"/>
            <a:ext cx="7772400" cy="704850"/>
          </a:xfrm>
        </p:spPr>
        <p:txBody>
          <a:bodyPr/>
          <a:lstStyle/>
          <a:p>
            <a:r>
              <a:rPr lang="de-DE" dirty="0">
                <a:solidFill>
                  <a:schemeClr val="accent1"/>
                </a:solidFill>
              </a:rPr>
              <a:t>R</a:t>
            </a:r>
            <a:r>
              <a:rPr lang="de-DE" dirty="0"/>
              <a:t>ollenspiel </a:t>
            </a:r>
            <a:r>
              <a:rPr lang="de-DE" dirty="0">
                <a:solidFill>
                  <a:schemeClr val="accent1"/>
                </a:solidFill>
              </a:rPr>
              <a:t>S</a:t>
            </a:r>
            <a:r>
              <a:rPr lang="de-DE" dirty="0"/>
              <a:t>ortieraufgabe</a:t>
            </a:r>
          </a:p>
        </p:txBody>
      </p:sp>
      <p:graphicFrame>
        <p:nvGraphicFramePr>
          <p:cNvPr id="89208" name="Group 120"/>
          <p:cNvGraphicFramePr>
            <a:graphicFrameLocks noGrp="1"/>
          </p:cNvGraphicFramePr>
          <p:nvPr>
            <p:extLst>
              <p:ext uri="{D42A27DB-BD31-4B8C-83A1-F6EECF244321}">
                <p14:modId xmlns:p14="http://schemas.microsoft.com/office/powerpoint/2010/main" val="2543507693"/>
              </p:ext>
            </p:extLst>
          </p:nvPr>
        </p:nvGraphicFramePr>
        <p:xfrm>
          <a:off x="2569464" y="861330"/>
          <a:ext cx="1957388" cy="914400"/>
        </p:xfrm>
        <a:graphic>
          <a:graphicData uri="http://schemas.openxmlformats.org/drawingml/2006/table">
            <a:tbl>
              <a:tblPr/>
              <a:tblGrid>
                <a:gridCol w="1957388">
                  <a:extLst>
                    <a:ext uri="{9D8B030D-6E8A-4147-A177-3AD203B41FA5}">
                      <a16:colId xmlns:a16="http://schemas.microsoft.com/office/drawing/2014/main" val="20000"/>
                    </a:ext>
                  </a:extLst>
                </a:gridCol>
              </a:tblGrid>
              <a:tr h="165317">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WeaponBehavior</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612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useWeapon</a:t>
                      </a:r>
                      <a:r>
                        <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68" name="Group 80"/>
          <p:cNvGraphicFramePr>
            <a:graphicFrameLocks noGrp="1"/>
          </p:cNvGraphicFramePr>
          <p:nvPr>
            <p:extLst>
              <p:ext uri="{D42A27DB-BD31-4B8C-83A1-F6EECF244321}">
                <p14:modId xmlns:p14="http://schemas.microsoft.com/office/powerpoint/2010/main" val="2549199936"/>
              </p:ext>
            </p:extLst>
          </p:nvPr>
        </p:nvGraphicFramePr>
        <p:xfrm>
          <a:off x="3639474" y="2626448"/>
          <a:ext cx="1193985" cy="822960"/>
        </p:xfrm>
        <a:graphic>
          <a:graphicData uri="http://schemas.openxmlformats.org/drawingml/2006/table">
            <a:tbl>
              <a:tblPr/>
              <a:tblGrid>
                <a:gridCol w="1193985">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Narrow" pitchFamily="34" charset="0"/>
                        </a:rPr>
                        <a:t>Sword</a:t>
                      </a:r>
                      <a:endParaRPr kumimoji="0" lang="de-DE" sz="1200" b="0" i="0" u="none" strike="noStrike" cap="none" normalizeH="0" baseline="0" dirty="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tx1"/>
                          </a:solidFill>
                          <a:effectLst/>
                          <a:latin typeface="Arial" charset="0"/>
                        </a:rPr>
                        <a:t>+</a:t>
                      </a:r>
                      <a:r>
                        <a:rPr kumimoji="0" lang="de-DE" sz="1200" b="0" i="0" u="none" strike="noStrike" cap="none" normalizeH="0" baseline="0" dirty="0" err="1">
                          <a:ln>
                            <a:noFill/>
                          </a:ln>
                          <a:solidFill>
                            <a:schemeClr val="tx1"/>
                          </a:solidFill>
                          <a:effectLst/>
                          <a:latin typeface="Arial" charset="0"/>
                        </a:rPr>
                        <a:t>useWeapon</a:t>
                      </a:r>
                      <a:r>
                        <a:rPr kumimoji="0" lang="de-DE" sz="12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78" name="Group 90"/>
          <p:cNvGraphicFramePr>
            <a:graphicFrameLocks noGrp="1"/>
          </p:cNvGraphicFramePr>
          <p:nvPr>
            <p:extLst>
              <p:ext uri="{D42A27DB-BD31-4B8C-83A1-F6EECF244321}">
                <p14:modId xmlns:p14="http://schemas.microsoft.com/office/powerpoint/2010/main" val="709790291"/>
              </p:ext>
            </p:extLst>
          </p:nvPr>
        </p:nvGraphicFramePr>
        <p:xfrm>
          <a:off x="1144351" y="2623619"/>
          <a:ext cx="1208949" cy="822960"/>
        </p:xfrm>
        <a:graphic>
          <a:graphicData uri="http://schemas.openxmlformats.org/drawingml/2006/table">
            <a:tbl>
              <a:tblPr/>
              <a:tblGrid>
                <a:gridCol w="1208949">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Axe</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208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tx1"/>
                          </a:solidFill>
                          <a:effectLst/>
                          <a:latin typeface="Arial" charset="0"/>
                        </a:rPr>
                        <a:t>+</a:t>
                      </a:r>
                      <a:r>
                        <a:rPr kumimoji="0" lang="de-DE" sz="1200" b="0" i="0" u="none" strike="noStrike" cap="none" normalizeH="0" baseline="0" dirty="0" err="1">
                          <a:ln>
                            <a:noFill/>
                          </a:ln>
                          <a:solidFill>
                            <a:schemeClr val="tx1"/>
                          </a:solidFill>
                          <a:effectLst/>
                          <a:latin typeface="Arial" charset="0"/>
                        </a:rPr>
                        <a:t>useWeapon</a:t>
                      </a:r>
                      <a:r>
                        <a:rPr kumimoji="0" lang="de-DE" sz="12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656" name="Line 117"/>
          <p:cNvSpPr>
            <a:spLocks noChangeShapeType="1"/>
          </p:cNvSpPr>
          <p:nvPr/>
        </p:nvSpPr>
        <p:spPr bwMode="auto">
          <a:xfrm flipV="1">
            <a:off x="1550924" y="1425210"/>
            <a:ext cx="1018540" cy="15859"/>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57" name="Text Box 118"/>
          <p:cNvSpPr txBox="1">
            <a:spLocks noChangeArrowheads="1"/>
          </p:cNvSpPr>
          <p:nvPr/>
        </p:nvSpPr>
        <p:spPr bwMode="auto">
          <a:xfrm>
            <a:off x="2178875" y="1137690"/>
            <a:ext cx="33178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400" dirty="0"/>
              <a:t>1</a:t>
            </a:r>
          </a:p>
        </p:txBody>
      </p:sp>
      <p:sp>
        <p:nvSpPr>
          <p:cNvPr id="23658" name="AutoShape 121"/>
          <p:cNvSpPr>
            <a:spLocks noChangeArrowheads="1"/>
          </p:cNvSpPr>
          <p:nvPr/>
        </p:nvSpPr>
        <p:spPr bwMode="auto">
          <a:xfrm>
            <a:off x="1566355" y="1287082"/>
            <a:ext cx="366712" cy="320675"/>
          </a:xfrm>
          <a:prstGeom prst="diamond">
            <a:avLst/>
          </a:prstGeom>
          <a:solidFill>
            <a:schemeClr val="bg1"/>
          </a:solidFill>
          <a:ln w="3810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sz="1400"/>
          </a:p>
        </p:txBody>
      </p:sp>
      <p:graphicFrame>
        <p:nvGraphicFramePr>
          <p:cNvPr id="89188" name="Group 100"/>
          <p:cNvGraphicFramePr>
            <a:graphicFrameLocks noGrp="1"/>
          </p:cNvGraphicFramePr>
          <p:nvPr>
            <p:extLst>
              <p:ext uri="{D42A27DB-BD31-4B8C-83A1-F6EECF244321}">
                <p14:modId xmlns:p14="http://schemas.microsoft.com/office/powerpoint/2010/main" val="2381576610"/>
              </p:ext>
            </p:extLst>
          </p:nvPr>
        </p:nvGraphicFramePr>
        <p:xfrm>
          <a:off x="2389386" y="2623619"/>
          <a:ext cx="1213480" cy="822960"/>
        </p:xfrm>
        <a:graphic>
          <a:graphicData uri="http://schemas.openxmlformats.org/drawingml/2006/table">
            <a:tbl>
              <a:tblPr/>
              <a:tblGrid>
                <a:gridCol w="1213480">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BowAndArrow</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tx1"/>
                          </a:solidFill>
                          <a:effectLst/>
                          <a:latin typeface="Arial" charset="0"/>
                        </a:rPr>
                        <a:t>+</a:t>
                      </a:r>
                      <a:r>
                        <a:rPr kumimoji="0" lang="de-DE" sz="1200" b="0" i="0" u="none" strike="noStrike" cap="none" normalizeH="0" baseline="0" dirty="0" err="1">
                          <a:ln>
                            <a:noFill/>
                          </a:ln>
                          <a:solidFill>
                            <a:schemeClr val="tx1"/>
                          </a:solidFill>
                          <a:effectLst/>
                          <a:latin typeface="Arial" charset="0"/>
                        </a:rPr>
                        <a:t>useWeapon</a:t>
                      </a:r>
                      <a:r>
                        <a:rPr kumimoji="0" lang="de-DE" sz="12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9158" name="Group 70"/>
          <p:cNvGraphicFramePr>
            <a:graphicFrameLocks noGrp="1"/>
          </p:cNvGraphicFramePr>
          <p:nvPr>
            <p:extLst>
              <p:ext uri="{D42A27DB-BD31-4B8C-83A1-F6EECF244321}">
                <p14:modId xmlns:p14="http://schemas.microsoft.com/office/powerpoint/2010/main" val="1952304178"/>
              </p:ext>
            </p:extLst>
          </p:nvPr>
        </p:nvGraphicFramePr>
        <p:xfrm>
          <a:off x="4867138" y="2626448"/>
          <a:ext cx="1199224" cy="822960"/>
        </p:xfrm>
        <a:graphic>
          <a:graphicData uri="http://schemas.openxmlformats.org/drawingml/2006/table">
            <a:tbl>
              <a:tblPr/>
              <a:tblGrid>
                <a:gridCol w="1199224">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Knife</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tx1"/>
                          </a:solidFill>
                          <a:effectLst/>
                          <a:latin typeface="Arial" charset="0"/>
                        </a:rPr>
                        <a:t>+</a:t>
                      </a:r>
                      <a:r>
                        <a:rPr kumimoji="0" lang="de-DE" sz="1200" b="0" i="0" u="none" strike="noStrike" cap="none" normalizeH="0" baseline="0" dirty="0" err="1">
                          <a:ln>
                            <a:noFill/>
                          </a:ln>
                          <a:solidFill>
                            <a:schemeClr val="tx1"/>
                          </a:solidFill>
                          <a:effectLst/>
                          <a:latin typeface="Arial" charset="0"/>
                        </a:rPr>
                        <a:t>useWeapon</a:t>
                      </a:r>
                      <a:r>
                        <a:rPr kumimoji="0" lang="de-DE" sz="1200" b="0" i="0" u="none" strike="noStrike" cap="none" normalizeH="0" baseline="0" dirty="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42" name="Grafik 41"/>
          <p:cNvPicPr>
            <a:picLocks noChangeAspect="1"/>
          </p:cNvPicPr>
          <p:nvPr/>
        </p:nvPicPr>
        <p:blipFill rotWithShape="1">
          <a:blip r:embed="rId2" cstate="email">
            <a:clrChange>
              <a:clrFrom>
                <a:srgbClr val="E6E6E6"/>
              </a:clrFrom>
              <a:clrTo>
                <a:srgbClr val="E6E6E6">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a:xfrm>
            <a:off x="6587615" y="885757"/>
            <a:ext cx="2084832" cy="1781995"/>
          </a:xfrm>
          <a:prstGeom prst="rect">
            <a:avLst/>
          </a:prstGeom>
        </p:spPr>
      </p:pic>
      <p:sp>
        <p:nvSpPr>
          <p:cNvPr id="2" name="Textfeld 1"/>
          <p:cNvSpPr txBox="1"/>
          <p:nvPr/>
        </p:nvSpPr>
        <p:spPr>
          <a:xfrm>
            <a:off x="1600220" y="3661344"/>
            <a:ext cx="1096962" cy="369332"/>
          </a:xfrm>
          <a:prstGeom prst="rect">
            <a:avLst/>
          </a:prstGeom>
          <a:noFill/>
        </p:spPr>
        <p:txBody>
          <a:bodyPr wrap="square" rtlCol="0">
            <a:spAutoFit/>
          </a:bodyPr>
          <a:lstStyle/>
          <a:p>
            <a:r>
              <a:rPr lang="de-DE" sz="1800" dirty="0" err="1">
                <a:solidFill>
                  <a:schemeClr val="accent3"/>
                </a:solidFill>
              </a:rPr>
              <a:t>draw</a:t>
            </a:r>
            <a:r>
              <a:rPr lang="de-DE" sz="1800" dirty="0">
                <a:solidFill>
                  <a:schemeClr val="accent3"/>
                </a:solidFill>
              </a:rPr>
              <a:t> ()</a:t>
            </a:r>
          </a:p>
        </p:txBody>
      </p:sp>
      <p:sp>
        <p:nvSpPr>
          <p:cNvPr id="43" name="Textfeld 42"/>
          <p:cNvSpPr txBox="1"/>
          <p:nvPr/>
        </p:nvSpPr>
        <p:spPr>
          <a:xfrm>
            <a:off x="644784" y="4002917"/>
            <a:ext cx="1355888" cy="369332"/>
          </a:xfrm>
          <a:prstGeom prst="rect">
            <a:avLst/>
          </a:prstGeom>
          <a:noFill/>
        </p:spPr>
        <p:txBody>
          <a:bodyPr wrap="square" rtlCol="0">
            <a:spAutoFit/>
          </a:bodyPr>
          <a:lstStyle/>
          <a:p>
            <a:r>
              <a:rPr lang="de-DE" sz="1800" dirty="0" err="1">
                <a:solidFill>
                  <a:schemeClr val="accent3"/>
                </a:solidFill>
              </a:rPr>
              <a:t>prepare</a:t>
            </a:r>
            <a:r>
              <a:rPr lang="de-DE" sz="1800" dirty="0">
                <a:solidFill>
                  <a:schemeClr val="accent3"/>
                </a:solidFill>
              </a:rPr>
              <a:t> ()</a:t>
            </a:r>
          </a:p>
        </p:txBody>
      </p:sp>
      <p:sp>
        <p:nvSpPr>
          <p:cNvPr id="44" name="Textfeld 43"/>
          <p:cNvSpPr txBox="1"/>
          <p:nvPr/>
        </p:nvSpPr>
        <p:spPr>
          <a:xfrm>
            <a:off x="2459972" y="3846010"/>
            <a:ext cx="1129177" cy="369332"/>
          </a:xfrm>
          <a:prstGeom prst="rect">
            <a:avLst/>
          </a:prstGeom>
          <a:noFill/>
        </p:spPr>
        <p:txBody>
          <a:bodyPr wrap="square" rtlCol="0">
            <a:spAutoFit/>
          </a:bodyPr>
          <a:lstStyle/>
          <a:p>
            <a:r>
              <a:rPr lang="de-DE" sz="1800" dirty="0" err="1">
                <a:solidFill>
                  <a:schemeClr val="accent3"/>
                </a:solidFill>
              </a:rPr>
              <a:t>aim</a:t>
            </a:r>
            <a:r>
              <a:rPr lang="de-DE" sz="1800" dirty="0">
                <a:solidFill>
                  <a:schemeClr val="accent3"/>
                </a:solidFill>
              </a:rPr>
              <a:t>()</a:t>
            </a:r>
          </a:p>
        </p:txBody>
      </p:sp>
      <p:sp>
        <p:nvSpPr>
          <p:cNvPr id="45" name="Textfeld 44"/>
          <p:cNvSpPr txBox="1"/>
          <p:nvPr/>
        </p:nvSpPr>
        <p:spPr>
          <a:xfrm>
            <a:off x="7421" y="3600163"/>
            <a:ext cx="1250564" cy="369332"/>
          </a:xfrm>
          <a:prstGeom prst="rect">
            <a:avLst/>
          </a:prstGeom>
          <a:noFill/>
        </p:spPr>
        <p:txBody>
          <a:bodyPr wrap="square" rtlCol="0">
            <a:spAutoFit/>
          </a:bodyPr>
          <a:lstStyle/>
          <a:p>
            <a:r>
              <a:rPr lang="de-DE" sz="1800" dirty="0" err="1">
                <a:solidFill>
                  <a:schemeClr val="accent3"/>
                </a:solidFill>
              </a:rPr>
              <a:t>holster</a:t>
            </a:r>
            <a:r>
              <a:rPr lang="de-DE" sz="1800" dirty="0">
                <a:solidFill>
                  <a:schemeClr val="accent3"/>
                </a:solidFill>
              </a:rPr>
              <a:t> ()</a:t>
            </a:r>
          </a:p>
        </p:txBody>
      </p:sp>
      <p:sp>
        <p:nvSpPr>
          <p:cNvPr id="46" name="Textfeld 45"/>
          <p:cNvSpPr txBox="1"/>
          <p:nvPr/>
        </p:nvSpPr>
        <p:spPr>
          <a:xfrm>
            <a:off x="3885206" y="3994586"/>
            <a:ext cx="1129177" cy="369332"/>
          </a:xfrm>
          <a:prstGeom prst="rect">
            <a:avLst/>
          </a:prstGeom>
          <a:noFill/>
        </p:spPr>
        <p:txBody>
          <a:bodyPr wrap="square" rtlCol="0">
            <a:spAutoFit/>
          </a:bodyPr>
          <a:lstStyle/>
          <a:p>
            <a:r>
              <a:rPr lang="de-DE" sz="1800" dirty="0" err="1">
                <a:solidFill>
                  <a:schemeClr val="accent3"/>
                </a:solidFill>
              </a:rPr>
              <a:t>strike</a:t>
            </a:r>
            <a:r>
              <a:rPr lang="de-DE" sz="1800" dirty="0">
                <a:solidFill>
                  <a:schemeClr val="accent3"/>
                </a:solidFill>
              </a:rPr>
              <a:t>()</a:t>
            </a:r>
          </a:p>
        </p:txBody>
      </p:sp>
      <p:sp>
        <p:nvSpPr>
          <p:cNvPr id="47" name="Abgerundete rechteckige Legende 46"/>
          <p:cNvSpPr/>
          <p:nvPr/>
        </p:nvSpPr>
        <p:spPr bwMode="auto">
          <a:xfrm>
            <a:off x="5903856" y="3226167"/>
            <a:ext cx="3200254" cy="2911687"/>
          </a:xfrm>
          <a:prstGeom prst="wedgeRoundRectCallout">
            <a:avLst>
              <a:gd name="adj1" fmla="val -99129"/>
              <a:gd name="adj2" fmla="val -98746"/>
              <a:gd name="adj3" fmla="val 16667"/>
            </a:avLst>
          </a:prstGeom>
          <a:solidFill>
            <a:schemeClr val="bg1"/>
          </a:solidFill>
          <a:ln w="38100" cap="flat" cmpd="sng" algn="ctr">
            <a:solidFill>
              <a:schemeClr val="hlink"/>
            </a:solidFill>
            <a:prstDash val="solid"/>
            <a:round/>
            <a:headEnd type="none" w="med" len="med"/>
            <a:tailEnd type="arrow" w="lg" len="lg"/>
          </a:ln>
          <a:effectLst/>
          <a:extLst/>
        </p:spPr>
        <p:txBody>
          <a:bodyPr vert="horz" wrap="square" lIns="90000" tIns="46800" rIns="90000" bIns="46800" numCol="1" rtlCol="0" anchor="t" anchorCtr="0" compatLnSpc="1">
            <a:prstTxWarp prst="textNoShape">
              <a:avLst/>
            </a:prstTxWarp>
          </a:bodyPr>
          <a:lstStyle/>
          <a:p>
            <a:pPr algn="l"/>
            <a:r>
              <a:rPr kumimoji="0" lang="de-DE" sz="1800" b="0" i="0" u="none" strike="noStrike" cap="none" normalizeH="0" baseline="0" dirty="0" err="1">
                <a:ln>
                  <a:noFill/>
                </a:ln>
                <a:solidFill>
                  <a:schemeClr val="tx1"/>
                </a:solidFill>
                <a:effectLst/>
                <a:latin typeface="Arial" charset="0"/>
              </a:rPr>
              <a:t>useWeapon</a:t>
            </a:r>
            <a:r>
              <a:rPr kumimoji="0" lang="de-DE" sz="1800" b="0" i="0" u="none" strike="noStrike" cap="none" normalizeH="0" baseline="0" dirty="0">
                <a:ln>
                  <a:noFill/>
                </a:ln>
                <a:solidFill>
                  <a:schemeClr val="tx1"/>
                </a:solidFill>
                <a:effectLst/>
                <a:latin typeface="Arial" charset="0"/>
              </a:rPr>
              <a:t>(){</a:t>
            </a:r>
          </a:p>
          <a:p>
            <a:pPr marL="182563" lvl="1" algn="l"/>
            <a:br>
              <a:rPr kumimoji="0" lang="de-DE" sz="1800" b="0" i="0" u="none" strike="noStrike" cap="none" normalizeH="0" baseline="0" dirty="0">
                <a:ln>
                  <a:noFill/>
                </a:ln>
                <a:solidFill>
                  <a:schemeClr val="tx1"/>
                </a:solidFill>
                <a:effectLst/>
                <a:latin typeface="Arial" charset="0"/>
              </a:rPr>
            </a:br>
            <a:br>
              <a:rPr kumimoji="0" lang="de-DE" sz="1800" b="0" i="0" u="none" strike="noStrike" cap="none" normalizeH="0" baseline="0" dirty="0">
                <a:ln>
                  <a:noFill/>
                </a:ln>
                <a:solidFill>
                  <a:schemeClr val="tx1"/>
                </a:solidFill>
                <a:effectLst/>
                <a:latin typeface="Arial" charset="0"/>
              </a:rPr>
            </a:br>
            <a:br>
              <a:rPr kumimoji="0" lang="de-DE" sz="1800" b="0" i="0" u="none" strike="noStrike" cap="none" normalizeH="0" baseline="0" dirty="0">
                <a:ln>
                  <a:noFill/>
                </a:ln>
                <a:solidFill>
                  <a:schemeClr val="tx1"/>
                </a:solidFill>
                <a:effectLst/>
                <a:latin typeface="Arial" charset="0"/>
              </a:rPr>
            </a:br>
            <a:endParaRPr kumimoji="0" lang="de-DE" sz="1800" b="0" i="0" u="none" strike="noStrike" cap="none" normalizeH="0" baseline="0" dirty="0">
              <a:ln>
                <a:noFill/>
              </a:ln>
              <a:solidFill>
                <a:schemeClr val="tx1"/>
              </a:solidFill>
              <a:effectLst/>
              <a:latin typeface="Arial" charset="0"/>
            </a:endParaRPr>
          </a:p>
          <a:p>
            <a:pPr marL="182563" lvl="1" algn="l"/>
            <a:endParaRPr lang="de-DE" sz="1800" dirty="0"/>
          </a:p>
          <a:p>
            <a:pPr marL="182563" lvl="1" algn="l"/>
            <a:br>
              <a:rPr kumimoji="0" lang="de-DE" sz="1800" b="0" i="0" u="none" strike="noStrike" cap="none" normalizeH="0" baseline="0" dirty="0">
                <a:ln>
                  <a:noFill/>
                </a:ln>
                <a:solidFill>
                  <a:schemeClr val="tx1"/>
                </a:solidFill>
                <a:effectLst/>
                <a:latin typeface="Arial" charset="0"/>
              </a:rPr>
            </a:br>
            <a:endParaRPr kumimoji="0" lang="de-DE"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a:t>
            </a:r>
          </a:p>
        </p:txBody>
      </p:sp>
      <p:pic>
        <p:nvPicPr>
          <p:cNvPr id="48" name="Picture 116" descr="j0391022"/>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4632594"/>
            <a:ext cx="930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 Box 117"/>
          <p:cNvSpPr txBox="1">
            <a:spLocks noChangeArrowheads="1"/>
          </p:cNvSpPr>
          <p:nvPr/>
        </p:nvSpPr>
        <p:spPr bwMode="auto">
          <a:xfrm>
            <a:off x="1004889" y="4453206"/>
            <a:ext cx="489896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b="1" dirty="0">
                <a:solidFill>
                  <a:schemeClr val="hlink"/>
                </a:solidFill>
              </a:rPr>
              <a:t>A</a:t>
            </a:r>
            <a:r>
              <a:rPr lang="de-DE" b="1" dirty="0">
                <a:solidFill>
                  <a:schemeClr val="tx2"/>
                </a:solidFill>
              </a:rPr>
              <a:t>ufgabe:</a:t>
            </a:r>
          </a:p>
          <a:p>
            <a:pPr algn="l">
              <a:spcBef>
                <a:spcPct val="50000"/>
              </a:spcBef>
              <a:buFontTx/>
              <a:buAutoNum type="arabicPeriod"/>
            </a:pPr>
            <a:r>
              <a:rPr lang="de-DE" sz="1900" dirty="0"/>
              <a:t>Identifiziere die „Template“ Methode </a:t>
            </a:r>
            <a:br>
              <a:rPr lang="de-DE" sz="1900" dirty="0"/>
            </a:br>
            <a:r>
              <a:rPr lang="de-DE" sz="1900" dirty="0"/>
              <a:t>(dt. Schablonenmethode).</a:t>
            </a:r>
          </a:p>
          <a:p>
            <a:pPr algn="l">
              <a:spcBef>
                <a:spcPct val="50000"/>
              </a:spcBef>
              <a:buFontTx/>
              <a:buAutoNum type="arabicPeriod"/>
            </a:pPr>
            <a:r>
              <a:rPr lang="de-DE" sz="1900" dirty="0"/>
              <a:t>„</a:t>
            </a:r>
            <a:r>
              <a:rPr lang="de-DE" sz="1900" dirty="0" err="1"/>
              <a:t>Refactor</a:t>
            </a:r>
            <a:r>
              <a:rPr lang="de-DE" sz="1900" dirty="0"/>
              <a:t>“ das Klassendiagramm und skizziere den Ablauf der Template Methode im Pseudocode.</a:t>
            </a:r>
          </a:p>
        </p:txBody>
      </p:sp>
    </p:spTree>
    <p:extLst>
      <p:ext uri="{BB962C8B-B14F-4D97-AF65-F5344CB8AC3E}">
        <p14:creationId xmlns:p14="http://schemas.microsoft.com/office/powerpoint/2010/main" val="316842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
                                            <p:txEl>
                                              <p:pRg st="2" end="2"/>
                                            </p:txEl>
                                          </p:spTgt>
                                        </p:tgtEl>
                                        <p:attrNameLst>
                                          <p:attrName>style.visibility</p:attrName>
                                        </p:attrNameLst>
                                      </p:cBhvr>
                                      <p:to>
                                        <p:strVal val="visible"/>
                                      </p:to>
                                    </p:set>
                                    <p:animEffect transition="in" filter="wipe(up)">
                                      <p:cBhvr>
                                        <p:cTn id="12" dur="500"/>
                                        <p:tgtEl>
                                          <p:spTgt spid="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9" name="Group 123"/>
          <p:cNvGrpSpPr>
            <a:grpSpLocks/>
          </p:cNvGrpSpPr>
          <p:nvPr/>
        </p:nvGrpSpPr>
        <p:grpSpPr bwMode="auto">
          <a:xfrm>
            <a:off x="1602632" y="3269250"/>
            <a:ext cx="3755898" cy="1282129"/>
            <a:chOff x="3273" y="1460"/>
            <a:chExt cx="2029" cy="1578"/>
          </a:xfrm>
          <a:solidFill>
            <a:schemeClr val="bg1"/>
          </a:solidFill>
        </p:grpSpPr>
        <p:grpSp>
          <p:nvGrpSpPr>
            <p:cNvPr id="23660" name="Group 110"/>
            <p:cNvGrpSpPr>
              <a:grpSpLocks/>
            </p:cNvGrpSpPr>
            <p:nvPr/>
          </p:nvGrpSpPr>
          <p:grpSpPr bwMode="auto">
            <a:xfrm>
              <a:off x="3273" y="1460"/>
              <a:ext cx="2029" cy="1578"/>
              <a:chOff x="624" y="1359"/>
              <a:chExt cx="1559" cy="1578"/>
            </a:xfrm>
            <a:grpFill/>
          </p:grpSpPr>
          <p:sp>
            <p:nvSpPr>
              <p:cNvPr id="23662" name="AutoShape 111"/>
              <p:cNvSpPr>
                <a:spLocks noChangeArrowheads="1"/>
              </p:cNvSpPr>
              <p:nvPr/>
            </p:nvSpPr>
            <p:spPr bwMode="auto">
              <a:xfrm>
                <a:off x="1312" y="1359"/>
                <a:ext cx="184" cy="432"/>
              </a:xfrm>
              <a:prstGeom prst="upArrow">
                <a:avLst>
                  <a:gd name="adj1" fmla="val 0"/>
                  <a:gd name="adj2" fmla="val 76087"/>
                </a:avLst>
              </a:prstGeom>
              <a:grp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400"/>
              </a:p>
            </p:txBody>
          </p:sp>
          <p:sp>
            <p:nvSpPr>
              <p:cNvPr id="23663" name="Line 112"/>
              <p:cNvSpPr>
                <a:spLocks noChangeShapeType="1"/>
              </p:cNvSpPr>
              <p:nvPr/>
            </p:nvSpPr>
            <p:spPr bwMode="auto">
              <a:xfrm>
                <a:off x="624" y="1786"/>
                <a:ext cx="1555" cy="0"/>
              </a:xfrm>
              <a:prstGeom prst="line">
                <a:avLst/>
              </a:prstGeom>
              <a:grpFill/>
              <a:ln w="1905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4" name="Line 113"/>
              <p:cNvSpPr>
                <a:spLocks noChangeShapeType="1"/>
              </p:cNvSpPr>
              <p:nvPr/>
            </p:nvSpPr>
            <p:spPr bwMode="auto">
              <a:xfrm>
                <a:off x="630" y="1795"/>
                <a:ext cx="0" cy="355"/>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5" name="Line 114"/>
              <p:cNvSpPr>
                <a:spLocks noChangeShapeType="1"/>
              </p:cNvSpPr>
              <p:nvPr/>
            </p:nvSpPr>
            <p:spPr bwMode="auto">
              <a:xfrm>
                <a:off x="1676" y="1795"/>
                <a:ext cx="0" cy="355"/>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6" name="Line 115"/>
              <p:cNvSpPr>
                <a:spLocks noChangeShapeType="1"/>
              </p:cNvSpPr>
              <p:nvPr/>
            </p:nvSpPr>
            <p:spPr bwMode="auto">
              <a:xfrm>
                <a:off x="1142" y="1795"/>
                <a:ext cx="0" cy="1142"/>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67" name="Line 116"/>
              <p:cNvSpPr>
                <a:spLocks noChangeShapeType="1"/>
              </p:cNvSpPr>
              <p:nvPr/>
            </p:nvSpPr>
            <p:spPr bwMode="auto">
              <a:xfrm>
                <a:off x="2183" y="1795"/>
                <a:ext cx="0" cy="1142"/>
              </a:xfrm>
              <a:prstGeom prst="line">
                <a:avLst/>
              </a:prstGeom>
              <a:grpFill/>
              <a:ln w="12700">
                <a:solidFill>
                  <a:schemeClr val="tx1"/>
                </a:solidFill>
                <a:prstDash val="dash"/>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grpSp>
        <p:sp>
          <p:nvSpPr>
            <p:cNvPr id="23661" name="AutoShape 122"/>
            <p:cNvSpPr>
              <a:spLocks noChangeArrowheads="1"/>
            </p:cNvSpPr>
            <p:nvPr/>
          </p:nvSpPr>
          <p:spPr bwMode="auto">
            <a:xfrm>
              <a:off x="4145" y="1468"/>
              <a:ext cx="276" cy="359"/>
            </a:xfrm>
            <a:prstGeom prst="triangle">
              <a:avLst>
                <a:gd name="adj" fmla="val 50000"/>
              </a:avLst>
            </a:prstGeom>
            <a:grp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sz="1400"/>
            </a:p>
          </p:txBody>
        </p:sp>
      </p:grpSp>
      <p:graphicFrame>
        <p:nvGraphicFramePr>
          <p:cNvPr id="89212" name="Group 124"/>
          <p:cNvGraphicFramePr>
            <a:graphicFrameLocks noGrp="1"/>
          </p:cNvGraphicFramePr>
          <p:nvPr>
            <p:extLst>
              <p:ext uri="{D42A27DB-BD31-4B8C-83A1-F6EECF244321}">
                <p14:modId xmlns:p14="http://schemas.microsoft.com/office/powerpoint/2010/main" val="3388250008"/>
              </p:ext>
            </p:extLst>
          </p:nvPr>
        </p:nvGraphicFramePr>
        <p:xfrm>
          <a:off x="131519" y="909257"/>
          <a:ext cx="1434836" cy="1170612"/>
        </p:xfrm>
        <a:graphic>
          <a:graphicData uri="http://schemas.openxmlformats.org/drawingml/2006/table">
            <a:tbl>
              <a:tblPr/>
              <a:tblGrid>
                <a:gridCol w="1434836">
                  <a:extLst>
                    <a:ext uri="{9D8B030D-6E8A-4147-A177-3AD203B41FA5}">
                      <a16:colId xmlns:a16="http://schemas.microsoft.com/office/drawing/2014/main" val="20000"/>
                    </a:ext>
                  </a:extLst>
                </a:gridCol>
              </a:tblGrid>
              <a:tr h="23283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Character</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283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accent3"/>
                          </a:solidFill>
                          <a:effectLst/>
                          <a:latin typeface="Arial" panose="020B0604020202020204" pitchFamily="34" charset="0"/>
                          <a:cs typeface="Arial" panose="020B0604020202020204" pitchFamily="34" charset="0"/>
                        </a:rPr>
                        <a:t>-</a:t>
                      </a:r>
                      <a:r>
                        <a:rPr kumimoji="0" lang="de-DE" sz="1400" b="0" i="0" u="none" strike="noStrike" cap="none" normalizeH="0" baseline="0" dirty="0" err="1">
                          <a:ln>
                            <a:noFill/>
                          </a:ln>
                          <a:solidFill>
                            <a:schemeClr val="accent3"/>
                          </a:solidFill>
                          <a:effectLst/>
                          <a:latin typeface="Arial" panose="020B0604020202020204" pitchFamily="34" charset="0"/>
                          <a:cs typeface="Arial" panose="020B0604020202020204" pitchFamily="34" charset="0"/>
                        </a:rPr>
                        <a:t>currentWeapon</a:t>
                      </a:r>
                      <a:endParaRPr kumimoji="0" lang="de-DE" sz="1400" b="0" i="0" u="none" strike="noStrike" cap="none" normalizeH="0" baseline="0" dirty="0">
                        <a:ln>
                          <a:noFill/>
                        </a:ln>
                        <a:solidFill>
                          <a:schemeClr val="accent3"/>
                        </a:solidFill>
                        <a:effectLst/>
                        <a:latin typeface="Arial" panose="020B0604020202020204" pitchFamily="34" charset="0"/>
                        <a:cs typeface="Arial" panose="020B0604020202020204" pitchFamily="34"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283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folHlink"/>
                          </a:solidFill>
                          <a:effectLst/>
                          <a:latin typeface="+mn-lt"/>
                        </a:rPr>
                        <a:t>+</a:t>
                      </a:r>
                      <a:r>
                        <a:rPr kumimoji="0" lang="de-DE" sz="1400" b="0" i="0" u="none" strike="noStrike" cap="none" normalizeH="0" baseline="0" dirty="0" err="1">
                          <a:ln>
                            <a:noFill/>
                          </a:ln>
                          <a:solidFill>
                            <a:schemeClr val="folHlink"/>
                          </a:solidFill>
                          <a:effectLst/>
                          <a:latin typeface="+mn-lt"/>
                        </a:rPr>
                        <a:t>fight</a:t>
                      </a:r>
                      <a:r>
                        <a:rPr kumimoji="0" lang="de-DE" sz="1400" b="0" i="0" u="none" strike="noStrike" cap="none" normalizeH="0" baseline="0" dirty="0">
                          <a:ln>
                            <a:noFill/>
                          </a:ln>
                          <a:solidFill>
                            <a:schemeClr val="folHlink"/>
                          </a:solidFill>
                          <a:effectLst/>
                          <a:latin typeface="+mn-lt"/>
                        </a:rPr>
                        <a:t>( </a:t>
                      </a:r>
                      <a:r>
                        <a:rPr kumimoji="0" lang="de-DE" sz="1400" b="0" i="0" u="none" strike="noStrike" cap="none" normalizeH="0" baseline="0" dirty="0" err="1">
                          <a:ln>
                            <a:noFill/>
                          </a:ln>
                          <a:solidFill>
                            <a:schemeClr val="folHlink"/>
                          </a:solidFill>
                          <a:effectLst/>
                          <a:latin typeface="+mn-lt"/>
                        </a:rPr>
                        <a:t>gegner</a:t>
                      </a:r>
                      <a:r>
                        <a:rPr kumimoji="0" lang="de-DE" sz="1400" b="0" i="0" u="none" strike="noStrike" cap="none" normalizeH="0" baseline="0" dirty="0">
                          <a:ln>
                            <a:noFill/>
                          </a:ln>
                          <a:solidFill>
                            <a:schemeClr val="folHlink"/>
                          </a:solidFill>
                          <a:effectLst/>
                          <a:latin typeface="+mn-lt"/>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0" i="0" u="none" strike="noStrike" cap="none" normalizeH="0" baseline="0" dirty="0">
                          <a:ln>
                            <a:noFill/>
                          </a:ln>
                          <a:solidFill>
                            <a:schemeClr val="folHlink"/>
                          </a:solidFill>
                          <a:effectLst/>
                          <a:latin typeface="+mn-lt"/>
                        </a:rPr>
                        <a:t>+</a:t>
                      </a:r>
                      <a:r>
                        <a:rPr kumimoji="0" lang="de-DE" sz="1400" b="0" i="0" u="none" strike="noStrike" cap="none" normalizeH="0" baseline="0" dirty="0" err="1">
                          <a:ln>
                            <a:noFill/>
                          </a:ln>
                          <a:solidFill>
                            <a:schemeClr val="folHlink"/>
                          </a:solidFill>
                          <a:effectLst/>
                          <a:latin typeface="+mn-lt"/>
                        </a:rPr>
                        <a:t>setWeapon</a:t>
                      </a:r>
                      <a:r>
                        <a:rPr kumimoji="0" lang="de-DE" sz="1400" b="0" i="0" u="none" strike="noStrike" cap="none" normalizeH="0" baseline="0" dirty="0">
                          <a:ln>
                            <a:noFill/>
                          </a:ln>
                          <a:solidFill>
                            <a:schemeClr val="folHlink"/>
                          </a:solidFill>
                          <a:effectLst/>
                          <a:latin typeface="+mn-lt"/>
                        </a:rPr>
                        <a:t>( w )</a:t>
                      </a:r>
                    </a:p>
                  </a:txBody>
                  <a:tcPr marL="36000" marR="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564" name="Rectangle 12"/>
          <p:cNvSpPr>
            <a:spLocks noGrp="1" noChangeArrowheads="1"/>
          </p:cNvSpPr>
          <p:nvPr>
            <p:ph type="title"/>
          </p:nvPr>
        </p:nvSpPr>
        <p:spPr>
          <a:xfrm>
            <a:off x="592138" y="0"/>
            <a:ext cx="7772400" cy="704850"/>
          </a:xfrm>
        </p:spPr>
        <p:txBody>
          <a:bodyPr/>
          <a:lstStyle/>
          <a:p>
            <a:r>
              <a:rPr lang="de-DE" dirty="0">
                <a:solidFill>
                  <a:schemeClr val="accent1"/>
                </a:solidFill>
              </a:rPr>
              <a:t>R</a:t>
            </a:r>
            <a:r>
              <a:rPr lang="de-DE" dirty="0"/>
              <a:t>ollenspiel </a:t>
            </a:r>
            <a:r>
              <a:rPr lang="de-DE" dirty="0">
                <a:solidFill>
                  <a:schemeClr val="accent1"/>
                </a:solidFill>
              </a:rPr>
              <a:t>P</a:t>
            </a:r>
            <a:r>
              <a:rPr lang="de-DE" dirty="0"/>
              <a:t>roblem</a:t>
            </a:r>
          </a:p>
        </p:txBody>
      </p:sp>
      <p:graphicFrame>
        <p:nvGraphicFramePr>
          <p:cNvPr id="89168" name="Group 80"/>
          <p:cNvGraphicFramePr>
            <a:graphicFrameLocks noGrp="1"/>
          </p:cNvGraphicFramePr>
          <p:nvPr>
            <p:extLst>
              <p:ext uri="{D42A27DB-BD31-4B8C-83A1-F6EECF244321}">
                <p14:modId xmlns:p14="http://schemas.microsoft.com/office/powerpoint/2010/main" val="3642361124"/>
              </p:ext>
            </p:extLst>
          </p:nvPr>
        </p:nvGraphicFramePr>
        <p:xfrm>
          <a:off x="3550465" y="3906608"/>
          <a:ext cx="1193985" cy="1700784"/>
        </p:xfrm>
        <a:graphic>
          <a:graphicData uri="http://schemas.openxmlformats.org/drawingml/2006/table">
            <a:tbl>
              <a:tblPr/>
              <a:tblGrid>
                <a:gridCol w="1193985">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Narrow" pitchFamily="34" charset="0"/>
                        </a:rPr>
                        <a:t>Sword</a:t>
                      </a:r>
                      <a:endParaRPr kumimoji="0" lang="de-DE" sz="1200" b="0" i="0" u="none" strike="noStrike" cap="none" normalizeH="0" baseline="0" dirty="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draw</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accent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aim</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strike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holster</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78" name="Group 90"/>
          <p:cNvGraphicFramePr>
            <a:graphicFrameLocks noGrp="1"/>
          </p:cNvGraphicFramePr>
          <p:nvPr>
            <p:extLst>
              <p:ext uri="{D42A27DB-BD31-4B8C-83A1-F6EECF244321}">
                <p14:modId xmlns:p14="http://schemas.microsoft.com/office/powerpoint/2010/main" val="1222409215"/>
              </p:ext>
            </p:extLst>
          </p:nvPr>
        </p:nvGraphicFramePr>
        <p:xfrm>
          <a:off x="1055342" y="3903779"/>
          <a:ext cx="1208949" cy="1700784"/>
        </p:xfrm>
        <a:graphic>
          <a:graphicData uri="http://schemas.openxmlformats.org/drawingml/2006/table">
            <a:tbl>
              <a:tblPr/>
              <a:tblGrid>
                <a:gridCol w="1208949">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Axe</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208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draw</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accent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aim</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strike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holster</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656" name="Line 117"/>
          <p:cNvSpPr>
            <a:spLocks noChangeShapeType="1"/>
          </p:cNvSpPr>
          <p:nvPr/>
        </p:nvSpPr>
        <p:spPr bwMode="auto">
          <a:xfrm flipV="1">
            <a:off x="1550924" y="1425210"/>
            <a:ext cx="1018540" cy="15859"/>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sz="1400"/>
          </a:p>
        </p:txBody>
      </p:sp>
      <p:sp>
        <p:nvSpPr>
          <p:cNvPr id="23657" name="Text Box 118"/>
          <p:cNvSpPr txBox="1">
            <a:spLocks noChangeArrowheads="1"/>
          </p:cNvSpPr>
          <p:nvPr/>
        </p:nvSpPr>
        <p:spPr bwMode="auto">
          <a:xfrm>
            <a:off x="2178875" y="1137690"/>
            <a:ext cx="33178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400" dirty="0"/>
              <a:t>1</a:t>
            </a:r>
          </a:p>
        </p:txBody>
      </p:sp>
      <p:sp>
        <p:nvSpPr>
          <p:cNvPr id="23658" name="AutoShape 121"/>
          <p:cNvSpPr>
            <a:spLocks noChangeArrowheads="1"/>
          </p:cNvSpPr>
          <p:nvPr/>
        </p:nvSpPr>
        <p:spPr bwMode="auto">
          <a:xfrm>
            <a:off x="1566355" y="1287082"/>
            <a:ext cx="366712" cy="320675"/>
          </a:xfrm>
          <a:prstGeom prst="diamond">
            <a:avLst/>
          </a:prstGeom>
          <a:solidFill>
            <a:schemeClr val="bg1"/>
          </a:solidFill>
          <a:ln w="3810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sz="1400"/>
          </a:p>
        </p:txBody>
      </p:sp>
      <p:graphicFrame>
        <p:nvGraphicFramePr>
          <p:cNvPr id="89188" name="Group 100"/>
          <p:cNvGraphicFramePr>
            <a:graphicFrameLocks noGrp="1"/>
          </p:cNvGraphicFramePr>
          <p:nvPr>
            <p:extLst>
              <p:ext uri="{D42A27DB-BD31-4B8C-83A1-F6EECF244321}">
                <p14:modId xmlns:p14="http://schemas.microsoft.com/office/powerpoint/2010/main" val="275674768"/>
              </p:ext>
            </p:extLst>
          </p:nvPr>
        </p:nvGraphicFramePr>
        <p:xfrm>
          <a:off x="2300377" y="3903779"/>
          <a:ext cx="1213480" cy="1700784"/>
        </p:xfrm>
        <a:graphic>
          <a:graphicData uri="http://schemas.openxmlformats.org/drawingml/2006/table">
            <a:tbl>
              <a:tblPr/>
              <a:tblGrid>
                <a:gridCol w="1213480">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BowAndArrow</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draw</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prepare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aim</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strike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holster</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9158" name="Group 70"/>
          <p:cNvGraphicFramePr>
            <a:graphicFrameLocks noGrp="1"/>
          </p:cNvGraphicFramePr>
          <p:nvPr>
            <p:extLst>
              <p:ext uri="{D42A27DB-BD31-4B8C-83A1-F6EECF244321}">
                <p14:modId xmlns:p14="http://schemas.microsoft.com/office/powerpoint/2010/main" val="3998982348"/>
              </p:ext>
            </p:extLst>
          </p:nvPr>
        </p:nvGraphicFramePr>
        <p:xfrm>
          <a:off x="4778129" y="3906608"/>
          <a:ext cx="1199224" cy="1700784"/>
        </p:xfrm>
        <a:graphic>
          <a:graphicData uri="http://schemas.openxmlformats.org/drawingml/2006/table">
            <a:tbl>
              <a:tblPr/>
              <a:tblGrid>
                <a:gridCol w="1199224">
                  <a:extLst>
                    <a:ext uri="{9D8B030D-6E8A-4147-A177-3AD203B41FA5}">
                      <a16:colId xmlns:a16="http://schemas.microsoft.com/office/drawing/2014/main" val="20000"/>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err="1">
                          <a:ln>
                            <a:noFill/>
                          </a:ln>
                          <a:solidFill>
                            <a:schemeClr val="tx1"/>
                          </a:solidFill>
                          <a:effectLst/>
                          <a:latin typeface="Arial" charset="0"/>
                        </a:rPr>
                        <a:t>Knife</a:t>
                      </a: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draw</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200" b="0" i="0" u="none" strike="noStrike" cap="none" normalizeH="0" baseline="0" dirty="0">
                        <a:ln>
                          <a:noFill/>
                        </a:ln>
                        <a:solidFill>
                          <a:schemeClr val="accent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aim</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strike</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200" b="0" i="0" u="none" strike="noStrike" cap="none" normalizeH="0" baseline="0" dirty="0">
                          <a:ln>
                            <a:noFill/>
                          </a:ln>
                          <a:solidFill>
                            <a:schemeClr val="accent1"/>
                          </a:solidFill>
                          <a:effectLst/>
                          <a:latin typeface="+mn-lt"/>
                          <a:cs typeface="Times New Roman" panose="02020603050405020304" pitchFamily="18" charset="0"/>
                        </a:rPr>
                        <a:t># </a:t>
                      </a:r>
                      <a:r>
                        <a:rPr kumimoji="0" lang="de-DE" sz="1200" b="0" i="0" u="none" strike="noStrike" cap="none" normalizeH="0" baseline="0" dirty="0" err="1">
                          <a:ln>
                            <a:noFill/>
                          </a:ln>
                          <a:solidFill>
                            <a:schemeClr val="accent1"/>
                          </a:solidFill>
                          <a:effectLst/>
                          <a:latin typeface="+mn-lt"/>
                          <a:cs typeface="Times New Roman" panose="02020603050405020304" pitchFamily="18" charset="0"/>
                        </a:rPr>
                        <a:t>holster</a:t>
                      </a:r>
                      <a:r>
                        <a:rPr kumimoji="0" lang="de-DE" sz="1200" b="0" i="0" u="none" strike="noStrike" cap="none" normalizeH="0" baseline="0" dirty="0">
                          <a:ln>
                            <a:noFill/>
                          </a:ln>
                          <a:solidFill>
                            <a:schemeClr val="accent1"/>
                          </a:solidFill>
                          <a:effectLst/>
                          <a:latin typeface="+mn-lt"/>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6" name="Group 120"/>
          <p:cNvGraphicFramePr>
            <a:graphicFrameLocks noGrp="1"/>
          </p:cNvGraphicFramePr>
          <p:nvPr>
            <p:extLst>
              <p:ext uri="{D42A27DB-BD31-4B8C-83A1-F6EECF244321}">
                <p14:modId xmlns:p14="http://schemas.microsoft.com/office/powerpoint/2010/main" val="324977763"/>
              </p:ext>
            </p:extLst>
          </p:nvPr>
        </p:nvGraphicFramePr>
        <p:xfrm>
          <a:off x="2569463" y="861330"/>
          <a:ext cx="2208665" cy="2407920"/>
        </p:xfrm>
        <a:graphic>
          <a:graphicData uri="http://schemas.openxmlformats.org/drawingml/2006/table">
            <a:tbl>
              <a:tblPr/>
              <a:tblGrid>
                <a:gridCol w="2208665">
                  <a:extLst>
                    <a:ext uri="{9D8B030D-6E8A-4147-A177-3AD203B41FA5}">
                      <a16:colId xmlns:a16="http://schemas.microsoft.com/office/drawing/2014/main" val="20000"/>
                    </a:ext>
                  </a:extLst>
                </a:gridCol>
              </a:tblGrid>
              <a:tr h="165317">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WeaponBehavior</a:t>
                      </a:r>
                      <a:r>
                        <a:rPr kumimoji="0" lang="de-DE"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de-DE" sz="1400" b="1" i="0" u="none" strike="noStrike" cap="none" normalizeH="0" baseline="0">
                          <a:ln>
                            <a:noFill/>
                          </a:ln>
                          <a:solidFill>
                            <a:schemeClr val="accent1"/>
                          </a:solidFill>
                          <a:effectLst/>
                          <a:latin typeface="Times New Roman" panose="02020603050405020304" pitchFamily="18" charset="0"/>
                          <a:cs typeface="Times New Roman" panose="02020603050405020304" pitchFamily="18" charset="0"/>
                        </a:rPr>
                        <a:t>{</a:t>
                      </a:r>
                      <a:r>
                        <a:rPr kumimoji="0" lang="de-DE" sz="1400" b="1" i="0"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abstract</a:t>
                      </a:r>
                      <a:r>
                        <a:rPr kumimoji="0" lang="de-DE" sz="14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612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0" u="none" strike="noStrike" cap="none" normalizeH="0" baseline="0" dirty="0">
                          <a:ln>
                            <a:noFill/>
                          </a:ln>
                          <a:solidFill>
                            <a:schemeClr val="tx1"/>
                          </a:solidFill>
                          <a:effectLst/>
                          <a:latin typeface="+mn-lt"/>
                          <a:cs typeface="Times New Roman" panose="02020603050405020304" pitchFamily="18" charset="0"/>
                        </a:rPr>
                        <a:t>+ </a:t>
                      </a:r>
                      <a:r>
                        <a:rPr kumimoji="0" lang="de-DE" sz="1400" b="1" i="0" u="none" strike="noStrike" cap="none" normalizeH="0" baseline="0" dirty="0" err="1">
                          <a:ln>
                            <a:noFill/>
                          </a:ln>
                          <a:solidFill>
                            <a:schemeClr val="tx1"/>
                          </a:solidFill>
                          <a:effectLst/>
                          <a:latin typeface="+mn-lt"/>
                          <a:cs typeface="Times New Roman" panose="02020603050405020304" pitchFamily="18" charset="0"/>
                        </a:rPr>
                        <a:t>useWeapon</a:t>
                      </a:r>
                      <a:r>
                        <a:rPr kumimoji="0" lang="de-DE" sz="1400" b="1" i="0" u="none" strike="noStrike" cap="none" normalizeH="0" baseline="0" dirty="0">
                          <a:ln>
                            <a:noFill/>
                          </a:ln>
                          <a:solidFill>
                            <a:schemeClr val="tx1"/>
                          </a:solidFill>
                          <a:effectLst/>
                          <a:latin typeface="+mn-lt"/>
                          <a:cs typeface="Times New Roman" panose="02020603050405020304" pitchFamily="18" charset="0"/>
                        </a:rPr>
                        <a:t>( </a:t>
                      </a:r>
                      <a:r>
                        <a:rPr kumimoji="0" lang="de-DE" sz="1400" b="1" i="0" u="none" strike="noStrike" cap="none" normalizeH="0" baseline="0" dirty="0" err="1">
                          <a:ln>
                            <a:noFill/>
                          </a:ln>
                          <a:solidFill>
                            <a:schemeClr val="tx1"/>
                          </a:solidFill>
                          <a:effectLst/>
                          <a:latin typeface="+mn-lt"/>
                          <a:cs typeface="Times New Roman" panose="02020603050405020304" pitchFamily="18" charset="0"/>
                        </a:rPr>
                        <a:t>anzahl</a:t>
                      </a:r>
                      <a:r>
                        <a:rPr kumimoji="0" lang="de-DE" sz="1400" b="1" i="0" u="none" strike="noStrike" cap="none" normalizeH="0" baseline="0" dirty="0">
                          <a:ln>
                            <a:noFill/>
                          </a:ln>
                          <a:solidFill>
                            <a:schemeClr val="tx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draw</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prepare</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aim</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strike</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de-DE" sz="1400" b="1" i="1" u="none" strike="noStrike" cap="none" normalizeH="0" baseline="0" dirty="0" err="1">
                          <a:ln>
                            <a:noFill/>
                          </a:ln>
                          <a:solidFill>
                            <a:schemeClr val="accent1"/>
                          </a:solidFill>
                          <a:effectLst/>
                          <a:latin typeface="Times New Roman" panose="02020603050405020304" pitchFamily="18" charset="0"/>
                          <a:cs typeface="Times New Roman" panose="02020603050405020304" pitchFamily="18" charset="0"/>
                        </a:rPr>
                        <a:t>holster</a:t>
                      </a:r>
                      <a:r>
                        <a:rPr kumimoji="0" lang="de-DE" sz="14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Abgerundete rechteckige Legende 2"/>
          <p:cNvSpPr/>
          <p:nvPr/>
        </p:nvSpPr>
        <p:spPr bwMode="auto">
          <a:xfrm>
            <a:off x="5899099" y="802006"/>
            <a:ext cx="3200254" cy="2821495"/>
          </a:xfrm>
          <a:prstGeom prst="wedgeRoundRectCallout">
            <a:avLst>
              <a:gd name="adj1" fmla="val -86272"/>
              <a:gd name="adj2" fmla="val -11154"/>
              <a:gd name="adj3" fmla="val 16667"/>
            </a:avLst>
          </a:prstGeom>
          <a:noFill/>
          <a:ln w="38100" cap="flat" cmpd="sng" algn="ctr">
            <a:solidFill>
              <a:schemeClr val="hlink"/>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algn="l"/>
            <a:r>
              <a:rPr kumimoji="0" lang="de-DE"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useWeapon</a:t>
            </a: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de-DE"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anzahl</a:t>
            </a: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57188" lvl="1" algn="l"/>
            <a:r>
              <a:rPr kumimoji="0" lang="de-DE"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loop( </a:t>
            </a:r>
            <a:r>
              <a:rPr kumimoji="0" lang="de-DE"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anzahl</a:t>
            </a: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12788" lvl="1" algn="l"/>
            <a:r>
              <a:rPr lang="de-DE" sz="1800" dirty="0" err="1">
                <a:latin typeface="Times New Roman" panose="02020603050405020304" pitchFamily="18" charset="0"/>
                <a:cs typeface="Times New Roman" panose="02020603050405020304" pitchFamily="18" charset="0"/>
              </a:rPr>
              <a:t>prepare</a:t>
            </a:r>
            <a:r>
              <a:rPr lang="de-DE" sz="1800" dirty="0">
                <a:latin typeface="Times New Roman" panose="02020603050405020304" pitchFamily="18" charset="0"/>
                <a:cs typeface="Times New Roman" panose="02020603050405020304" pitchFamily="18" charset="0"/>
              </a:rPr>
              <a:t>()</a:t>
            </a:r>
          </a:p>
          <a:p>
            <a:pPr marL="712788" lvl="1" algn="l"/>
            <a:r>
              <a:rPr lang="de-DE" sz="1800" dirty="0" err="1">
                <a:latin typeface="Times New Roman" panose="02020603050405020304" pitchFamily="18" charset="0"/>
                <a:cs typeface="Times New Roman" panose="02020603050405020304" pitchFamily="18" charset="0"/>
              </a:rPr>
              <a:t>aim</a:t>
            </a:r>
            <a:r>
              <a:rPr lang="de-DE" sz="1800" dirty="0">
                <a:latin typeface="Times New Roman" panose="02020603050405020304" pitchFamily="18" charset="0"/>
                <a:cs typeface="Times New Roman" panose="02020603050405020304" pitchFamily="18" charset="0"/>
              </a:rPr>
              <a:t>()</a:t>
            </a:r>
          </a:p>
          <a:p>
            <a:pPr marL="712788" lvl="1" algn="l"/>
            <a:r>
              <a:rPr lang="de-DE" sz="1800" dirty="0" err="1">
                <a:latin typeface="Times New Roman" panose="02020603050405020304" pitchFamily="18" charset="0"/>
                <a:cs typeface="Times New Roman" panose="02020603050405020304" pitchFamily="18" charset="0"/>
              </a:rPr>
              <a:t>strike</a:t>
            </a:r>
            <a:r>
              <a:rPr lang="de-DE" sz="1800" dirty="0">
                <a:latin typeface="Times New Roman" panose="02020603050405020304" pitchFamily="18" charset="0"/>
                <a:cs typeface="Times New Roman" panose="02020603050405020304" pitchFamily="18" charset="0"/>
              </a:rPr>
              <a:t>()</a:t>
            </a:r>
          </a:p>
          <a:p>
            <a:pPr marL="357188" lvl="1" algn="l"/>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de-DE"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holster</a:t>
            </a: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5651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SchuleNeu">
  <a:themeElements>
    <a:clrScheme name="Benutzerdefiniert 3">
      <a:dk1>
        <a:srgbClr val="000000"/>
      </a:dk1>
      <a:lt1>
        <a:srgbClr val="FFFFFF"/>
      </a:lt1>
      <a:dk2>
        <a:srgbClr val="333399"/>
      </a:dk2>
      <a:lt2>
        <a:srgbClr val="6868CE"/>
      </a:lt2>
      <a:accent1>
        <a:srgbClr val="CC0000"/>
      </a:accent1>
      <a:accent2>
        <a:srgbClr val="FF6600"/>
      </a:accent2>
      <a:accent3>
        <a:srgbClr val="008000"/>
      </a:accent3>
      <a:accent4>
        <a:srgbClr val="000000"/>
      </a:accent4>
      <a:accent5>
        <a:srgbClr val="FFFFFF"/>
      </a:accent5>
      <a:accent6>
        <a:srgbClr val="FF6600"/>
      </a:accent6>
      <a:hlink>
        <a:srgbClr val="990000"/>
      </a:hlink>
      <a:folHlink>
        <a:srgbClr val="008000"/>
      </a:folHlink>
    </a:clrScheme>
    <a:fontScheme name="SchuleNeu">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SchuleNeu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chule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chuleNeu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chuleNeu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chuleNe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chuleNe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chuleNe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chuleNeu 8">
        <a:dk1>
          <a:srgbClr val="000000"/>
        </a:dk1>
        <a:lt1>
          <a:srgbClr val="FFFFFF"/>
        </a:lt1>
        <a:dk2>
          <a:srgbClr val="333399"/>
        </a:dk2>
        <a:lt2>
          <a:srgbClr val="A0A0E0"/>
        </a:lt2>
        <a:accent1>
          <a:srgbClr val="FFFFE5"/>
        </a:accent1>
        <a:accent2>
          <a:srgbClr val="CC3300"/>
        </a:accent2>
        <a:accent3>
          <a:srgbClr val="FFFFFF"/>
        </a:accent3>
        <a:accent4>
          <a:srgbClr val="000000"/>
        </a:accent4>
        <a:accent5>
          <a:srgbClr val="FFFFF0"/>
        </a:accent5>
        <a:accent6>
          <a:srgbClr val="B92D00"/>
        </a:accent6>
        <a:hlink>
          <a:srgbClr val="990000"/>
        </a:hlink>
        <a:folHlink>
          <a:srgbClr val="008000"/>
        </a:folHlink>
      </a:clrScheme>
      <a:clrMap bg1="lt1" tx1="dk1" bg2="lt2" tx2="dk2" accent1="accent1" accent2="accent2" accent3="accent3" accent4="accent4" accent5="accent5" accent6="accent6" hlink="hlink" folHlink="folHlink"/>
    </a:extraClrScheme>
    <a:extraClrScheme>
      <a:clrScheme name="SchuleNeu 9">
        <a:dk1>
          <a:srgbClr val="000000"/>
        </a:dk1>
        <a:lt1>
          <a:srgbClr val="FFFFFF"/>
        </a:lt1>
        <a:dk2>
          <a:srgbClr val="333399"/>
        </a:dk2>
        <a:lt2>
          <a:srgbClr val="6868CE"/>
        </a:lt2>
        <a:accent1>
          <a:srgbClr val="FFFFFF"/>
        </a:accent1>
        <a:accent2>
          <a:srgbClr val="CC6600"/>
        </a:accent2>
        <a:accent3>
          <a:srgbClr val="FFFFFF"/>
        </a:accent3>
        <a:accent4>
          <a:srgbClr val="000000"/>
        </a:accent4>
        <a:accent5>
          <a:srgbClr val="FFFFFF"/>
        </a:accent5>
        <a:accent6>
          <a:srgbClr val="B95C00"/>
        </a:accent6>
        <a:hlink>
          <a:srgbClr val="9900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SchuleNeu</Template>
  <TotalTime>0</TotalTime>
  <Words>1432</Words>
  <Application>Microsoft Office PowerPoint</Application>
  <PresentationFormat>Bildschirmpräsentation (4:3)</PresentationFormat>
  <Paragraphs>258</Paragraphs>
  <Slides>16</Slides>
  <Notes>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16</vt:i4>
      </vt:variant>
    </vt:vector>
  </HeadingPairs>
  <TitlesOfParts>
    <vt:vector size="26" baseType="lpstr">
      <vt:lpstr>Castellar</vt:lpstr>
      <vt:lpstr>Symbol</vt:lpstr>
      <vt:lpstr>Times New Roman</vt:lpstr>
      <vt:lpstr>Arial Narrow</vt:lpstr>
      <vt:lpstr>Comic Sans MS</vt:lpstr>
      <vt:lpstr>Arial Black</vt:lpstr>
      <vt:lpstr>Arial</vt:lpstr>
      <vt:lpstr>Impact</vt:lpstr>
      <vt:lpstr>Wingdings</vt:lpstr>
      <vt:lpstr>SchuleNeu</vt:lpstr>
      <vt:lpstr>Design Patterns  Template Method Pattern</vt:lpstr>
      <vt:lpstr>Rollenspiel Problem</vt:lpstr>
      <vt:lpstr>Rollenspiel Problem</vt:lpstr>
      <vt:lpstr>Definition Template Method Pattern</vt:lpstr>
      <vt:lpstr>P.S. Template Method Pattern</vt:lpstr>
      <vt:lpstr>P.S. Template Method Pattern</vt:lpstr>
      <vt:lpstr>Template Method</vt:lpstr>
      <vt:lpstr>Rollenspiel Sortieraufgabe</vt:lpstr>
      <vt:lpstr>Rollenspiel Problem</vt:lpstr>
      <vt:lpstr>Rollenspiel Problem</vt:lpstr>
      <vt:lpstr>4. Entwurfsprinzip</vt:lpstr>
      <vt:lpstr>Angewendete Entwurfsprinzipien</vt:lpstr>
      <vt:lpstr>Kamingespräch – Template Method trifft Strategy</vt:lpstr>
      <vt:lpstr>Aufgaben</vt:lpstr>
      <vt:lpstr>Kategorien an Mustern</vt:lpstr>
      <vt:lpstr>Aufgaben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Komposition</dc:title>
  <dc:creator>Alexandra Rollins</dc:creator>
  <cp:lastModifiedBy>Rollins, Alexandra</cp:lastModifiedBy>
  <cp:revision>456</cp:revision>
  <dcterms:created xsi:type="dcterms:W3CDTF">2002-05-12T13:41:11Z</dcterms:created>
  <dcterms:modified xsi:type="dcterms:W3CDTF">2020-09-15T10:33:48Z</dcterms:modified>
</cp:coreProperties>
</file>