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9" r:id="rId4"/>
    <p:sldId id="296" r:id="rId5"/>
    <p:sldId id="273" r:id="rId6"/>
    <p:sldId id="263" r:id="rId7"/>
    <p:sldId id="298" r:id="rId8"/>
    <p:sldId id="265" r:id="rId9"/>
    <p:sldId id="270" r:id="rId10"/>
    <p:sldId id="287" r:id="rId11"/>
    <p:sldId id="286" r:id="rId12"/>
    <p:sldId id="289" r:id="rId13"/>
    <p:sldId id="297" r:id="rId14"/>
    <p:sldId id="288" r:id="rId15"/>
    <p:sldId id="275" r:id="rId16"/>
    <p:sldId id="301" r:id="rId17"/>
    <p:sldId id="303" r:id="rId18"/>
    <p:sldId id="302" r:id="rId19"/>
    <p:sldId id="281" r:id="rId20"/>
    <p:sldId id="295" r:id="rId21"/>
  </p:sldIdLst>
  <p:sldSz cx="9144000" cy="6858000" type="screen4x3"/>
  <p:notesSz cx="6648450" cy="9782175"/>
  <p:embeddedFontLst>
    <p:embeddedFont>
      <p:font typeface="Comic Sans MS" panose="030F0702030302020204" pitchFamily="66" charset="0"/>
      <p:regular r:id="rId24"/>
      <p:bold r:id="rId25"/>
    </p:embeddedFon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astellar" panose="020A0402060406010301" pitchFamily="18" charset="0"/>
      <p:regular r:id="rId30"/>
    </p:embeddedFont>
  </p:embeddedFontLst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99"/>
    <a:srgbClr val="660066"/>
    <a:srgbClr val="CC0000"/>
    <a:srgbClr val="FFFFFF"/>
    <a:srgbClr val="009900"/>
    <a:srgbClr val="CC0099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65116" autoAdjust="0"/>
  </p:normalViewPr>
  <p:slideViewPr>
    <p:cSldViewPr snapToGrid="0">
      <p:cViewPr varScale="1">
        <p:scale>
          <a:sx n="71" d="100"/>
          <a:sy n="71" d="100"/>
        </p:scale>
        <p:origin x="28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6244770-B1D5-4572-9EFF-4EF2392CAC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53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0AA15C-01C0-4622-99FD-1B9077860C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1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276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E9C38F-818F-4610-B785-FEE7B3A30AB2}" type="slidenum">
              <a:rPr lang="de-DE" sz="1200" smtClean="0">
                <a:latin typeface="Times New Roman" pitchFamily="18" charset="0"/>
              </a:rPr>
              <a:pPr/>
              <a:t>1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ED99FC-FB75-4BE9-831C-C0DFF56AEBD0}" type="slidenum">
              <a:rPr lang="de-DE" sz="1200" smtClean="0">
                <a:latin typeface="Times New Roman" pitchFamily="18" charset="0"/>
              </a:rPr>
              <a:pPr/>
              <a:t>2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29700" name="Foliennummernplatzhalter 3"/>
          <p:cNvSpPr txBox="1">
            <a:spLocks noGrp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063549-8C5B-4D2A-A81B-1C8CE3B34414}" type="slidenum">
              <a:rPr lang="de-DE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de-DE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30724" name="Foliennummernplatzhalter 3"/>
          <p:cNvSpPr txBox="1">
            <a:spLocks noGrp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5A7FAD-6BD3-4603-9E65-94C3A34FE7A1}" type="slidenum">
              <a:rPr lang="de-DE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de-DE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5E3DCA-883A-462F-B77D-918C1F647BE0}" type="slidenum">
              <a:rPr lang="de-DE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de-DE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B0D416-4910-48AF-B153-BDDFA22D549A}" type="slidenum">
              <a:rPr lang="de-DE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de-DE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err="1" smtClean="0"/>
              <a:t>ConcurrentListSet</a:t>
            </a:r>
            <a:r>
              <a:rPr lang="de-DE" sz="1200" dirty="0" smtClean="0"/>
              <a:t> für </a:t>
            </a:r>
            <a:r>
              <a:rPr lang="de-DE" sz="1200" dirty="0" err="1" smtClean="0"/>
              <a:t>Comparable</a:t>
            </a:r>
            <a:r>
              <a:rPr lang="de-DE" sz="1200" dirty="0" smtClean="0"/>
              <a:t> Objekte </a:t>
            </a:r>
            <a:r>
              <a:rPr lang="de-DE" sz="1200" dirty="0" smtClean="0">
                <a:sym typeface="Wingdings" panose="05000000000000000000" pitchFamily="2" charset="2"/>
              </a:rPr>
              <a:t> Es kann</a:t>
            </a:r>
            <a:r>
              <a:rPr lang="de-DE" sz="1200" baseline="0" dirty="0" smtClean="0">
                <a:sym typeface="Wingdings" panose="05000000000000000000" pitchFamily="2" charset="2"/>
              </a:rPr>
              <a:t> auch ein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Comparator</a:t>
            </a:r>
            <a:r>
              <a:rPr lang="de-DE" sz="1200" baseline="0" dirty="0" smtClean="0">
                <a:sym typeface="Wingdings" panose="05000000000000000000" pitchFamily="2" charset="2"/>
              </a:rPr>
              <a:t> mitgegeben werden</a:t>
            </a:r>
          </a:p>
          <a:p>
            <a:endParaRPr lang="de-DE" sz="1200" baseline="0" dirty="0" smtClean="0">
              <a:sym typeface="Wingdings" panose="05000000000000000000" pitchFamily="2" charset="2"/>
            </a:endParaRPr>
          </a:p>
          <a:p>
            <a:r>
              <a:rPr lang="de-DE" sz="1200" baseline="0" dirty="0" smtClean="0">
                <a:sym typeface="Wingdings" panose="05000000000000000000" pitchFamily="2" charset="2"/>
              </a:rPr>
              <a:t>Lösung für zu spätes oder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garnicht</a:t>
            </a:r>
            <a:r>
              <a:rPr lang="de-DE" sz="1200" baseline="0" dirty="0" smtClean="0">
                <a:sym typeface="Wingdings" panose="05000000000000000000" pitchFamily="2" charset="2"/>
              </a:rPr>
              <a:t> Informieren: update Methode in </a:t>
            </a:r>
            <a:r>
              <a:rPr lang="de-DE" sz="1200" baseline="0" smtClean="0">
                <a:sym typeface="Wingdings" panose="05000000000000000000" pitchFamily="2" charset="2"/>
              </a:rPr>
              <a:t>separatem Thread laufen zu lassen.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AA15C-01C0-4622-99FD-1B9077860C5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98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  <p:sp>
        <p:nvSpPr>
          <p:cNvPr id="276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E9C38F-818F-4610-B785-FEE7B3A30AB2}" type="slidenum">
              <a:rPr lang="de-DE" sz="1200" smtClean="0">
                <a:latin typeface="Times New Roman" pitchFamily="18" charset="0"/>
              </a:rPr>
              <a:pPr/>
              <a:t>16</a:t>
            </a:fld>
            <a:endParaRPr lang="de-DE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5E3DCA-883A-462F-B77D-918C1F647BE0}" type="slidenum">
              <a:rPr lang="de-DE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de-DE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1525" y="2130425"/>
            <a:ext cx="7586663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651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grpSp>
        <p:nvGrpSpPr>
          <p:cNvPr id="118791" name="Group 7"/>
          <p:cNvGrpSpPr>
            <a:grpSpLocks/>
          </p:cNvGrpSpPr>
          <p:nvPr/>
        </p:nvGrpSpPr>
        <p:grpSpPr bwMode="auto">
          <a:xfrm>
            <a:off x="700088" y="717550"/>
            <a:ext cx="6940550" cy="4564063"/>
            <a:chOff x="459" y="677"/>
            <a:chExt cx="4372" cy="2875"/>
          </a:xfrm>
        </p:grpSpPr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459" y="677"/>
              <a:ext cx="4372" cy="45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de-DE"/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 rot="-16200000">
              <a:off x="-956" y="2092"/>
              <a:ext cx="2875" cy="45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118794" name="Group 10"/>
          <p:cNvGrpSpPr>
            <a:grpSpLocks/>
          </p:cNvGrpSpPr>
          <p:nvPr/>
        </p:nvGrpSpPr>
        <p:grpSpPr bwMode="auto">
          <a:xfrm>
            <a:off x="1489075" y="1516063"/>
            <a:ext cx="6940550" cy="4564062"/>
            <a:chOff x="956" y="1180"/>
            <a:chExt cx="4372" cy="2875"/>
          </a:xfrm>
        </p:grpSpPr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 flipH="1">
              <a:off x="956" y="4010"/>
              <a:ext cx="4372" cy="45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de-DE"/>
            </a:p>
          </p:txBody>
        </p:sp>
        <p:sp>
          <p:nvSpPr>
            <p:cNvPr id="118796" name="Rectangle 12"/>
            <p:cNvSpPr>
              <a:spLocks noChangeArrowheads="1"/>
            </p:cNvSpPr>
            <p:nvPr/>
          </p:nvSpPr>
          <p:spPr bwMode="auto">
            <a:xfrm rot="16200000" flipV="1">
              <a:off x="3868" y="2595"/>
              <a:ext cx="2875" cy="45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de-DE"/>
            </a:p>
          </p:txBody>
        </p:sp>
      </p:grp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0" y="6583363"/>
            <a:ext cx="137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de-DE" sz="1200" b="1">
                <a:latin typeface="Comic Sans MS" pitchFamily="66" charset="0"/>
                <a:cs typeface="Arial" charset="0"/>
              </a:rPr>
              <a:t>© </a:t>
            </a:r>
            <a:r>
              <a:rPr lang="de-DE" altLang="de-DE" sz="1200" b="1">
                <a:latin typeface="Comic Sans MS" pitchFamily="66" charset="0"/>
              </a:rPr>
              <a:t>Rollins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0" y="6583363"/>
            <a:ext cx="25082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chemeClr val="folHlink"/>
                </a:solidFill>
                <a:latin typeface="Comic Sans MS" pitchFamily="66" charset="0"/>
                <a:cs typeface="Arial" charset="0"/>
              </a:rPr>
              <a:t>© </a:t>
            </a:r>
            <a:r>
              <a:rPr lang="de-DE" sz="1200" b="1" dirty="0" smtClean="0">
                <a:solidFill>
                  <a:schemeClr val="folHlink"/>
                </a:solidFill>
                <a:latin typeface="Comic Sans MS" pitchFamily="66" charset="0"/>
              </a:rPr>
              <a:t>Rollins/</a:t>
            </a:r>
            <a:r>
              <a:rPr lang="en-US" sz="1200" b="1" dirty="0" err="1" smtClean="0">
                <a:solidFill>
                  <a:schemeClr val="folHlink"/>
                </a:solidFill>
                <a:latin typeface="Comic Sans MS" pitchFamily="66" charset="0"/>
                <a:cs typeface="Arial" charset="0"/>
              </a:rPr>
              <a:t>Quandel</a:t>
            </a:r>
            <a:r>
              <a:rPr lang="en-US" sz="1200" b="1" dirty="0" smtClean="0">
                <a:solidFill>
                  <a:schemeClr val="folHlink"/>
                </a:solidFill>
                <a:latin typeface="Comic Sans MS" pitchFamily="66" charset="0"/>
                <a:cs typeface="Arial" charset="0"/>
              </a:rPr>
              <a:t>/Tamm</a:t>
            </a:r>
            <a:endParaRPr lang="de-DE" sz="1200" b="1" dirty="0" smtClean="0">
              <a:solidFill>
                <a:schemeClr val="fol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0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38100"/>
            <a:ext cx="1943100" cy="6057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8100"/>
            <a:ext cx="5676900" cy="6057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4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170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379538"/>
            <a:ext cx="38100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9538"/>
            <a:ext cx="38100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4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4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42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2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Master-Titelformat zu bearbeiten.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9538"/>
            <a:ext cx="7772400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Master-Textformat zu bearbeiten.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703263"/>
            <a:ext cx="9144000" cy="714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0" y="6583363"/>
            <a:ext cx="1371600" cy="23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de-DE" sz="1200" b="1" dirty="0">
                <a:solidFill>
                  <a:schemeClr val="accent3"/>
                </a:solidFill>
                <a:latin typeface="Comic Sans MS" pitchFamily="66" charset="0"/>
                <a:cs typeface="Arial" charset="0"/>
              </a:rPr>
              <a:t>© </a:t>
            </a:r>
            <a:r>
              <a:rPr lang="de-DE" altLang="de-DE" sz="1200" b="1" dirty="0">
                <a:solidFill>
                  <a:schemeClr val="accent3"/>
                </a:solidFill>
                <a:latin typeface="Comic Sans MS" pitchFamily="66" charset="0"/>
              </a:rPr>
              <a:t>Rollins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55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804863" indent="-2698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257300" indent="-27305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Þ"/>
        <a:defRPr sz="2400">
          <a:solidFill>
            <a:schemeClr val="tx1"/>
          </a:solidFill>
          <a:latin typeface="+mn-lt"/>
        </a:defRPr>
      </a:lvl4pPr>
      <a:lvl5pPr marL="1436688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5pPr>
      <a:lvl6pPr marL="1893888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6pPr>
      <a:lvl7pPr marL="2351088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7pPr>
      <a:lvl8pPr marL="2808288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8pPr>
      <a:lvl9pPr marL="3265488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771525"/>
            <a:ext cx="91440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de-DE" sz="4800" b="1">
                <a:solidFill>
                  <a:schemeClr val="folHlink"/>
                </a:solidFill>
              </a:rPr>
              <a:t/>
            </a:r>
            <a:br>
              <a:rPr lang="de-DE" sz="4800" b="1">
                <a:solidFill>
                  <a:schemeClr val="folHlink"/>
                </a:solidFill>
              </a:rPr>
            </a:br>
            <a:r>
              <a:rPr lang="de-DE" sz="4800" b="1">
                <a:solidFill>
                  <a:schemeClr val="folHlink"/>
                </a:solidFill>
              </a:rPr>
              <a:t/>
            </a:r>
            <a:br>
              <a:rPr lang="de-DE" sz="4800" b="1">
                <a:solidFill>
                  <a:schemeClr val="folHlink"/>
                </a:solidFill>
              </a:rPr>
            </a:br>
            <a:endParaRPr lang="de-DE" sz="4000">
              <a:solidFill>
                <a:schemeClr val="folHlink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Observer Pattern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/>
            <a:r>
              <a:rPr lang="de-DE" sz="1800" b="1" smtClean="0"/>
              <a:t>oder </a:t>
            </a:r>
            <a:br>
              <a:rPr lang="de-DE" sz="1800" b="1" smtClean="0"/>
            </a:br>
            <a:r>
              <a:rPr lang="de-DE" sz="1800" b="1" smtClean="0"/>
              <a:t>„Ihre Objekte auf dem Laufenden halten“</a:t>
            </a:r>
          </a:p>
          <a:p>
            <a:pPr marL="0" indent="0"/>
            <a:endParaRPr lang="de-DE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7" y="3814316"/>
            <a:ext cx="1473200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Verbindung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9538"/>
            <a:ext cx="7772400" cy="2387600"/>
          </a:xfrm>
        </p:spPr>
        <p:txBody>
          <a:bodyPr/>
          <a:lstStyle/>
          <a:p>
            <a:pPr marL="0" indent="0"/>
            <a:r>
              <a:rPr lang="de-DE" smtClean="0"/>
              <a:t>public void </a:t>
            </a:r>
            <a:r>
              <a:rPr lang="de-DE" smtClean="0">
                <a:solidFill>
                  <a:schemeClr val="hlink"/>
                </a:solidFill>
              </a:rPr>
              <a:t>notifyObservers</a:t>
            </a:r>
            <a:r>
              <a:rPr lang="de-DE" smtClean="0"/>
              <a:t>(){</a:t>
            </a:r>
          </a:p>
          <a:p>
            <a:pPr marL="0" indent="0"/>
            <a:endParaRPr lang="de-DE" smtClean="0"/>
          </a:p>
          <a:p>
            <a:pPr lvl="1" indent="0"/>
            <a:r>
              <a:rPr lang="de-DE" smtClean="0"/>
              <a:t>for( Observer o : observerListe )</a:t>
            </a:r>
          </a:p>
          <a:p>
            <a:pPr lvl="3">
              <a:buFont typeface="Symbol" pitchFamily="18" charset="2"/>
              <a:buNone/>
            </a:pPr>
            <a:r>
              <a:rPr lang="de-DE" smtClean="0"/>
              <a:t>o.</a:t>
            </a:r>
            <a:r>
              <a:rPr lang="de-DE" smtClean="0">
                <a:solidFill>
                  <a:schemeClr val="hlink"/>
                </a:solidFill>
              </a:rPr>
              <a:t>update()</a:t>
            </a:r>
            <a:r>
              <a:rPr lang="de-DE" smtClean="0"/>
              <a:t>;</a:t>
            </a:r>
          </a:p>
          <a:p>
            <a:pPr marL="0" indent="0"/>
            <a:r>
              <a:rPr lang="de-DE" smtClean="0"/>
              <a:t>}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446588" y="3783013"/>
            <a:ext cx="3575050" cy="1760537"/>
          </a:xfrm>
          <a:prstGeom prst="wedgeRoundRectCallout">
            <a:avLst>
              <a:gd name="adj1" fmla="val -79838"/>
              <a:gd name="adj2" fmla="val -88505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de-DE"/>
              <a:t>Jeder Beobachter erfährt, dass sich </a:t>
            </a:r>
            <a:r>
              <a:rPr lang="de-DE">
                <a:solidFill>
                  <a:schemeClr val="folHlink"/>
                </a:solidFill>
              </a:rPr>
              <a:t>etwas geändert</a:t>
            </a:r>
            <a:r>
              <a:rPr lang="de-DE"/>
              <a:t> hat, aber </a:t>
            </a:r>
            <a:r>
              <a:rPr lang="de-DE">
                <a:solidFill>
                  <a:schemeClr val="hlink"/>
                </a:solidFill>
              </a:rPr>
              <a:t>nicht was</a:t>
            </a:r>
            <a:r>
              <a:rPr lang="de-DE"/>
              <a:t>!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42913" y="4518025"/>
            <a:ext cx="3575050" cy="2024063"/>
          </a:xfrm>
          <a:prstGeom prst="wedgeRoundRectCallout">
            <a:avLst>
              <a:gd name="adj1" fmla="val 59177"/>
              <a:gd name="adj2" fmla="val -63095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de-DE">
                <a:solidFill>
                  <a:schemeClr val="hlink"/>
                </a:solidFill>
              </a:rPr>
              <a:t>Woher</a:t>
            </a:r>
            <a:r>
              <a:rPr lang="de-DE"/>
              <a:t> erhält der Beobachter die </a:t>
            </a:r>
            <a:r>
              <a:rPr lang="de-DE">
                <a:solidFill>
                  <a:schemeClr val="hlink"/>
                </a:solidFill>
              </a:rPr>
              <a:t>Informationen über die Änderungen </a:t>
            </a:r>
            <a:br>
              <a:rPr lang="de-DE">
                <a:solidFill>
                  <a:schemeClr val="hlink"/>
                </a:solidFill>
              </a:rPr>
            </a:br>
            <a:r>
              <a:rPr lang="de-DE" b="1">
                <a:solidFill>
                  <a:schemeClr val="hlink"/>
                </a:solidFill>
              </a:rPr>
              <a:t>????</a:t>
            </a:r>
            <a:r>
              <a:rPr lang="de-DE"/>
              <a:t> 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398838" y="5753100"/>
            <a:ext cx="1257300" cy="1104900"/>
            <a:chOff x="3056" y="3296"/>
            <a:chExt cx="792" cy="696"/>
          </a:xfrm>
          <a:solidFill>
            <a:schemeClr val="bg1"/>
          </a:solidFill>
        </p:grpSpPr>
        <p:sp>
          <p:nvSpPr>
            <p:cNvPr id="15367" name="Oval 13"/>
            <p:cNvSpPr>
              <a:spLocks noChangeArrowheads="1"/>
            </p:cNvSpPr>
            <p:nvPr/>
          </p:nvSpPr>
          <p:spPr bwMode="auto">
            <a:xfrm>
              <a:off x="3056" y="3296"/>
              <a:ext cx="792" cy="696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de-DE" sz="2000"/>
            </a:p>
          </p:txBody>
        </p:sp>
        <p:pic>
          <p:nvPicPr>
            <p:cNvPr id="15368" name="Picture 31" descr="Fotolia_15998379_Subscription_L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" y="3312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Verbindung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9538"/>
            <a:ext cx="7772400" cy="2387600"/>
          </a:xfrm>
        </p:spPr>
        <p:txBody>
          <a:bodyPr/>
          <a:lstStyle/>
          <a:p>
            <a:pPr marL="0" indent="0"/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CC0000"/>
                </a:solidFill>
              </a:rPr>
              <a:t>notifyObservers</a:t>
            </a:r>
            <a:r>
              <a:rPr lang="de-DE" dirty="0" smtClean="0"/>
              <a:t>(){</a:t>
            </a:r>
          </a:p>
          <a:p>
            <a:pPr marL="0" indent="0"/>
            <a:endParaRPr lang="de-DE" dirty="0" smtClean="0"/>
          </a:p>
          <a:p>
            <a:pPr lvl="1" indent="0"/>
            <a:r>
              <a:rPr lang="de-DE" dirty="0" err="1" smtClean="0"/>
              <a:t>for</a:t>
            </a:r>
            <a:r>
              <a:rPr lang="de-DE" dirty="0" smtClean="0"/>
              <a:t>( Observer o : </a:t>
            </a:r>
            <a:r>
              <a:rPr lang="de-DE" dirty="0" err="1" smtClean="0"/>
              <a:t>observerListe</a:t>
            </a:r>
            <a:r>
              <a:rPr lang="de-DE" dirty="0" smtClean="0"/>
              <a:t> )</a:t>
            </a:r>
          </a:p>
          <a:p>
            <a:pPr lvl="3">
              <a:buFont typeface="Symbol" pitchFamily="18" charset="2"/>
              <a:buNone/>
            </a:pPr>
            <a:r>
              <a:rPr lang="de-DE" dirty="0" err="1" smtClean="0"/>
              <a:t>o.</a:t>
            </a:r>
            <a:r>
              <a:rPr lang="de-DE" dirty="0" err="1" smtClean="0">
                <a:solidFill>
                  <a:srgbClr val="CC0000"/>
                </a:solidFill>
              </a:rPr>
              <a:t>update</a:t>
            </a:r>
            <a:r>
              <a:rPr lang="de-DE" dirty="0" smtClean="0">
                <a:solidFill>
                  <a:srgbClr val="CC0000"/>
                </a:solidFill>
              </a:rPr>
              <a:t>()</a:t>
            </a:r>
            <a:r>
              <a:rPr lang="de-DE" dirty="0" smtClean="0"/>
              <a:t>;</a:t>
            </a:r>
          </a:p>
          <a:p>
            <a:pPr marL="0" indent="0"/>
            <a:r>
              <a:rPr lang="de-DE" dirty="0" smtClean="0"/>
              <a:t>}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0511" y="4107299"/>
            <a:ext cx="5728138" cy="2522537"/>
          </a:xfrm>
          <a:prstGeom prst="wedgeRoundRectCallout">
            <a:avLst>
              <a:gd name="adj1" fmla="val -11135"/>
              <a:gd name="adj2" fmla="val -87750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>
              <a:spcBef>
                <a:spcPts val="0"/>
              </a:spcBef>
            </a:pPr>
            <a:r>
              <a:rPr lang="de-DE" u="sng" dirty="0"/>
              <a:t>Möglichkeit 1</a:t>
            </a:r>
            <a:r>
              <a:rPr lang="de-DE" u="sng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Der </a:t>
            </a:r>
            <a:r>
              <a:rPr lang="de-DE" dirty="0"/>
              <a:t>Beobachter hat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dauerhaften </a:t>
            </a:r>
            <a:r>
              <a:rPr lang="de-DE" dirty="0"/>
              <a:t>Zugriff über eine Referenz auf das Subjekt (Aggregation) und holt sich die relevanten </a:t>
            </a:r>
            <a:r>
              <a:rPr lang="de-DE" dirty="0" smtClean="0"/>
              <a:t>Informationen.</a:t>
            </a:r>
          </a:p>
          <a:p>
            <a:pPr algn="ctr">
              <a:spcBef>
                <a:spcPts val="0"/>
              </a:spcBef>
            </a:pPr>
            <a:r>
              <a:rPr lang="de-DE" b="1" u="sng" dirty="0" smtClean="0">
                <a:solidFill>
                  <a:srgbClr val="009900"/>
                </a:solidFill>
              </a:rPr>
              <a:t>PULL</a:t>
            </a:r>
            <a:r>
              <a:rPr lang="de-DE" u="sng" dirty="0" smtClean="0"/>
              <a:t>-Methode</a:t>
            </a:r>
            <a:r>
              <a:rPr lang="de-DE" u="sng" dirty="0"/>
              <a:t>)</a:t>
            </a:r>
            <a:endParaRPr lang="de-DE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46170" y="2729035"/>
            <a:ext cx="5397830" cy="2420198"/>
          </a:xfrm>
          <a:prstGeom prst="wedgeRoundRectCallout">
            <a:avLst>
              <a:gd name="adj1" fmla="val -24192"/>
              <a:gd name="adj2" fmla="val -28679"/>
              <a:gd name="adj3" fmla="val 16667"/>
            </a:avLst>
          </a:prstGeom>
          <a:solidFill>
            <a:srgbClr val="FFFFFF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lIns="72000" tIns="46800" rIns="0" bIns="46800"/>
          <a:lstStyle/>
          <a:p>
            <a:pPr>
              <a:defRPr/>
            </a:pPr>
            <a:r>
              <a:rPr lang="de-DE" sz="2300" dirty="0" smtClean="0"/>
              <a:t>z.B. in </a:t>
            </a:r>
            <a:r>
              <a:rPr lang="de-DE" sz="2300" dirty="0" err="1" smtClean="0"/>
              <a:t>ConcreteSubject</a:t>
            </a:r>
            <a:r>
              <a:rPr lang="de-DE" sz="2300" dirty="0" smtClean="0"/>
              <a:t/>
            </a:r>
            <a:br>
              <a:rPr lang="de-DE" sz="2300" dirty="0" smtClean="0"/>
            </a:br>
            <a:r>
              <a:rPr lang="de-DE" sz="2300" i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de-DE" sz="2300" i="1" dirty="0" err="1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de-DE" sz="2300" dirty="0" smtClean="0"/>
              <a:t/>
            </a:r>
            <a:br>
              <a:rPr lang="de-DE" sz="2300" dirty="0" smtClean="0"/>
            </a:br>
            <a:r>
              <a:rPr lang="de-DE" sz="2300" dirty="0" err="1" smtClean="0"/>
              <a:t>public</a:t>
            </a:r>
            <a:r>
              <a:rPr lang="de-DE" sz="2300" dirty="0" smtClean="0"/>
              <a:t> </a:t>
            </a:r>
            <a:r>
              <a:rPr lang="de-DE" sz="2300" dirty="0" err="1"/>
              <a:t>void</a:t>
            </a:r>
            <a:r>
              <a:rPr lang="de-DE" sz="2300" dirty="0"/>
              <a:t> </a:t>
            </a:r>
            <a:r>
              <a:rPr lang="de-DE" sz="2300" dirty="0" err="1" smtClean="0">
                <a:latin typeface="+mn-lt"/>
              </a:rPr>
              <a:t>addObserver</a:t>
            </a:r>
            <a:r>
              <a:rPr lang="de-DE" sz="2300" dirty="0" smtClean="0"/>
              <a:t>( </a:t>
            </a:r>
            <a:r>
              <a:rPr lang="de-DE" sz="2300" dirty="0" smtClean="0">
                <a:solidFill>
                  <a:schemeClr val="folHlink"/>
                </a:solidFill>
              </a:rPr>
              <a:t>Observer o</a:t>
            </a:r>
            <a:r>
              <a:rPr lang="de-DE" sz="2300" dirty="0" smtClean="0"/>
              <a:t>){</a:t>
            </a:r>
            <a:endParaRPr lang="de-DE" sz="2300" dirty="0"/>
          </a:p>
          <a:p>
            <a:pPr lvl="1">
              <a:spcBef>
                <a:spcPts val="0"/>
              </a:spcBef>
              <a:defRPr/>
            </a:pPr>
            <a:r>
              <a:rPr lang="de-DE" sz="2300" b="1" dirty="0" err="1" smtClean="0"/>
              <a:t>o.setSubject</a:t>
            </a:r>
            <a:r>
              <a:rPr lang="de-DE" sz="2300" b="1" dirty="0" smtClean="0"/>
              <a:t>(</a:t>
            </a:r>
            <a:r>
              <a:rPr lang="de-DE" sz="2300" b="1" dirty="0" err="1" smtClean="0"/>
              <a:t>this</a:t>
            </a:r>
            <a:r>
              <a:rPr lang="de-DE" sz="2300" b="1" dirty="0" smtClean="0"/>
              <a:t>);</a:t>
            </a:r>
          </a:p>
          <a:p>
            <a:pPr lvl="1">
              <a:spcBef>
                <a:spcPts val="0"/>
              </a:spcBef>
              <a:defRPr/>
            </a:pPr>
            <a:r>
              <a:rPr lang="de-DE" sz="2300" dirty="0" err="1" smtClean="0"/>
              <a:t>super.addObserver</a:t>
            </a:r>
            <a:r>
              <a:rPr lang="de-DE" sz="2300" dirty="0" smtClean="0"/>
              <a:t>(o);</a:t>
            </a:r>
          </a:p>
          <a:p>
            <a:pPr>
              <a:spcBef>
                <a:spcPts val="0"/>
              </a:spcBef>
              <a:defRPr/>
            </a:pPr>
            <a:r>
              <a:rPr lang="de-DE" dirty="0" smtClean="0"/>
              <a:t>}</a:t>
            </a:r>
            <a:endParaRPr lang="de-DE" dirty="0"/>
          </a:p>
          <a:p>
            <a:pPr>
              <a:spcBef>
                <a:spcPct val="0"/>
              </a:spcBef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Verbindung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9538"/>
            <a:ext cx="7772400" cy="2387600"/>
          </a:xfrm>
        </p:spPr>
        <p:txBody>
          <a:bodyPr/>
          <a:lstStyle/>
          <a:p>
            <a:pPr marL="0" indent="0"/>
            <a:r>
              <a:rPr lang="de-DE" smtClean="0"/>
              <a:t>public void </a:t>
            </a:r>
            <a:r>
              <a:rPr lang="de-DE" smtClean="0">
                <a:solidFill>
                  <a:srgbClr val="CC0000"/>
                </a:solidFill>
              </a:rPr>
              <a:t>notifyObservers</a:t>
            </a:r>
            <a:r>
              <a:rPr lang="de-DE" smtClean="0"/>
              <a:t>(){</a:t>
            </a:r>
          </a:p>
          <a:p>
            <a:pPr marL="0" indent="0"/>
            <a:endParaRPr lang="de-DE" smtClean="0"/>
          </a:p>
          <a:p>
            <a:pPr lvl="1" indent="0"/>
            <a:r>
              <a:rPr lang="de-DE" smtClean="0"/>
              <a:t>for( Observer o : observerListe )</a:t>
            </a:r>
          </a:p>
          <a:p>
            <a:pPr lvl="3">
              <a:buFont typeface="Symbol" pitchFamily="18" charset="2"/>
              <a:buNone/>
            </a:pPr>
            <a:r>
              <a:rPr lang="de-DE" smtClean="0"/>
              <a:t>o.</a:t>
            </a:r>
            <a:r>
              <a:rPr lang="de-DE" smtClean="0">
                <a:solidFill>
                  <a:srgbClr val="CC0000"/>
                </a:solidFill>
              </a:rPr>
              <a:t>update( </a:t>
            </a:r>
            <a:r>
              <a:rPr lang="de-DE" smtClean="0">
                <a:solidFill>
                  <a:schemeClr val="folHlink"/>
                </a:solidFill>
              </a:rPr>
              <a:t>this</a:t>
            </a:r>
            <a:r>
              <a:rPr lang="de-DE" smtClean="0">
                <a:solidFill>
                  <a:srgbClr val="CC0000"/>
                </a:solidFill>
              </a:rPr>
              <a:t> )</a:t>
            </a:r>
            <a:r>
              <a:rPr lang="de-DE" smtClean="0"/>
              <a:t>;</a:t>
            </a:r>
          </a:p>
          <a:p>
            <a:pPr marL="0" indent="0"/>
            <a:r>
              <a:rPr lang="de-DE" smtClean="0"/>
              <a:t>}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79388" y="3906838"/>
            <a:ext cx="3311525" cy="2355850"/>
          </a:xfrm>
          <a:prstGeom prst="wedgeRoundRectCallout">
            <a:avLst>
              <a:gd name="adj1" fmla="val 42472"/>
              <a:gd name="adj2" fmla="val -79921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de-DE" u="sng"/>
              <a:t>Möglichkeit 2:</a:t>
            </a:r>
            <a:br>
              <a:rPr lang="de-DE" u="sng"/>
            </a:br>
            <a:r>
              <a:rPr lang="de-DE"/>
              <a:t>Das Subjekt schickt sich mit, damit der Beobachter relevante Infos abrufen kann.</a:t>
            </a:r>
            <a:br>
              <a:rPr lang="de-DE"/>
            </a:br>
            <a:r>
              <a:rPr lang="de-DE"/>
              <a:t>(</a:t>
            </a:r>
            <a:r>
              <a:rPr lang="de-DE" b="1" u="sng">
                <a:solidFill>
                  <a:srgbClr val="009900"/>
                </a:solidFill>
              </a:rPr>
              <a:t>PULL</a:t>
            </a:r>
            <a:r>
              <a:rPr lang="de-DE" u="sng"/>
              <a:t>-Methode)</a:t>
            </a:r>
            <a:endParaRPr lang="de-DE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3546475" y="3609975"/>
            <a:ext cx="5568950" cy="2949575"/>
          </a:xfrm>
          <a:prstGeom prst="wedgeRoundRectCallout">
            <a:avLst>
              <a:gd name="adj1" fmla="val -50426"/>
              <a:gd name="adj2" fmla="val -64370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46800"/>
          <a:lstStyle/>
          <a:p>
            <a:pPr>
              <a:defRPr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>
                <a:solidFill>
                  <a:srgbClr val="CC0000"/>
                </a:solidFill>
                <a:latin typeface="+mn-lt"/>
              </a:rPr>
              <a:t>update</a:t>
            </a:r>
            <a:r>
              <a:rPr lang="de-DE" dirty="0"/>
              <a:t>( </a:t>
            </a:r>
            <a:r>
              <a:rPr lang="de-DE" dirty="0" err="1">
                <a:solidFill>
                  <a:schemeClr val="folHlink"/>
                </a:solidFill>
              </a:rPr>
              <a:t>Subject</a:t>
            </a:r>
            <a:r>
              <a:rPr lang="de-DE" dirty="0">
                <a:solidFill>
                  <a:schemeClr val="folHlink"/>
                </a:solidFill>
              </a:rPr>
              <a:t> </a:t>
            </a:r>
            <a:r>
              <a:rPr lang="de-DE" dirty="0" err="1">
                <a:solidFill>
                  <a:schemeClr val="folHlink"/>
                </a:solidFill>
              </a:rPr>
              <a:t>subject</a:t>
            </a:r>
            <a:r>
              <a:rPr lang="de-DE" dirty="0"/>
              <a:t> ){</a:t>
            </a:r>
          </a:p>
          <a:p>
            <a:pPr lvl="1">
              <a:defRPr/>
            </a:pPr>
            <a:r>
              <a:rPr lang="de-DE" dirty="0" err="1"/>
              <a:t>subjectState</a:t>
            </a:r>
            <a:r>
              <a:rPr lang="de-DE" dirty="0"/>
              <a:t> </a:t>
            </a:r>
            <a:r>
              <a:rPr lang="de-DE" dirty="0" err="1"/>
              <a:t>ss</a:t>
            </a:r>
            <a:r>
              <a:rPr lang="de-DE" dirty="0"/>
              <a:t> = </a:t>
            </a:r>
            <a:r>
              <a:rPr lang="de-DE" b="1" dirty="0" err="1" smtClean="0">
                <a:solidFill>
                  <a:srgbClr val="009900"/>
                </a:solidFill>
              </a:rPr>
              <a:t>subject.getState</a:t>
            </a:r>
            <a:r>
              <a:rPr lang="de-DE" b="1" dirty="0">
                <a:solidFill>
                  <a:srgbClr val="009900"/>
                </a:solidFill>
              </a:rPr>
              <a:t>()</a:t>
            </a:r>
            <a:r>
              <a:rPr lang="de-DE" dirty="0"/>
              <a:t>;</a:t>
            </a:r>
          </a:p>
          <a:p>
            <a:pPr lvl="1">
              <a:defRPr/>
            </a:pPr>
            <a:r>
              <a:rPr lang="de-DE" i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/*und was auch immer der Observer mit den Infos anfängt*/</a:t>
            </a:r>
          </a:p>
          <a:p>
            <a:pPr>
              <a:spcBef>
                <a:spcPts val="0"/>
              </a:spcBef>
              <a:defRPr/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  <a:defRPr/>
            </a:pPr>
            <a:endParaRPr lang="de-DE" dirty="0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605713" y="5651500"/>
            <a:ext cx="1257300" cy="1104900"/>
            <a:chOff x="3056" y="3296"/>
            <a:chExt cx="792" cy="696"/>
          </a:xfrm>
          <a:noFill/>
        </p:grpSpPr>
        <p:sp>
          <p:nvSpPr>
            <p:cNvPr id="17415" name="Oval 13"/>
            <p:cNvSpPr>
              <a:spLocks noChangeArrowheads="1"/>
            </p:cNvSpPr>
            <p:nvPr/>
          </p:nvSpPr>
          <p:spPr bwMode="auto">
            <a:xfrm>
              <a:off x="3056" y="3296"/>
              <a:ext cx="792" cy="69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de-DE" sz="2000"/>
            </a:p>
          </p:txBody>
        </p:sp>
        <p:pic>
          <p:nvPicPr>
            <p:cNvPr id="17416" name="Picture 31" descr="Fotolia_15998379_Subscription_L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" y="3312"/>
              <a:ext cx="590" cy="5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546475" y="3609975"/>
            <a:ext cx="5568950" cy="2949575"/>
          </a:xfrm>
          <a:prstGeom prst="wedgeRoundRectCallout">
            <a:avLst>
              <a:gd name="adj1" fmla="val -50426"/>
              <a:gd name="adj2" fmla="val -64370"/>
              <a:gd name="adj3" fmla="val 16667"/>
            </a:avLst>
          </a:prstGeom>
          <a:solidFill>
            <a:srgbClr val="FFFFFF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lIns="72000" tIns="46800" rIns="0" bIns="46800"/>
          <a:lstStyle/>
          <a:p>
            <a:pPr>
              <a:defRPr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>
                <a:solidFill>
                  <a:srgbClr val="CC0000"/>
                </a:solidFill>
                <a:latin typeface="+mn-lt"/>
              </a:rPr>
              <a:t>update</a:t>
            </a:r>
            <a:r>
              <a:rPr lang="de-DE" dirty="0"/>
              <a:t>( </a:t>
            </a:r>
            <a:r>
              <a:rPr lang="de-DE" dirty="0" err="1">
                <a:solidFill>
                  <a:schemeClr val="folHlink"/>
                </a:solidFill>
              </a:rPr>
              <a:t>Subject</a:t>
            </a:r>
            <a:r>
              <a:rPr lang="de-DE" dirty="0">
                <a:solidFill>
                  <a:schemeClr val="folHlink"/>
                </a:solidFill>
              </a:rPr>
              <a:t> </a:t>
            </a:r>
            <a:r>
              <a:rPr lang="de-DE" dirty="0" err="1">
                <a:solidFill>
                  <a:schemeClr val="folHlink"/>
                </a:solidFill>
              </a:rPr>
              <a:t>subject</a:t>
            </a:r>
            <a:r>
              <a:rPr lang="de-DE" dirty="0"/>
              <a:t> ){</a:t>
            </a:r>
          </a:p>
          <a:p>
            <a:pPr lvl="1">
              <a:defRPr/>
            </a:pPr>
            <a:r>
              <a:rPr lang="de-DE" dirty="0" err="1"/>
              <a:t>subjectState</a:t>
            </a:r>
            <a:r>
              <a:rPr lang="de-DE" dirty="0"/>
              <a:t> </a:t>
            </a:r>
            <a:r>
              <a:rPr lang="de-DE" dirty="0" err="1"/>
              <a:t>ss</a:t>
            </a:r>
            <a:r>
              <a:rPr lang="de-DE" dirty="0"/>
              <a:t> = </a:t>
            </a:r>
            <a:r>
              <a:rPr lang="de-DE" b="1" dirty="0" err="1">
                <a:solidFill>
                  <a:srgbClr val="CC0000"/>
                </a:solidFill>
              </a:rPr>
              <a:t>subject</a:t>
            </a:r>
            <a:r>
              <a:rPr lang="de-DE" b="1" dirty="0" err="1">
                <a:solidFill>
                  <a:srgbClr val="009900"/>
                </a:solidFill>
              </a:rPr>
              <a:t>.getSubjectState</a:t>
            </a:r>
            <a:r>
              <a:rPr lang="de-DE" b="1" dirty="0">
                <a:solidFill>
                  <a:srgbClr val="009900"/>
                </a:solidFill>
              </a:rPr>
              <a:t>()</a:t>
            </a:r>
            <a:r>
              <a:rPr lang="de-DE" dirty="0"/>
              <a:t>;</a:t>
            </a:r>
          </a:p>
          <a:p>
            <a:pPr lvl="1">
              <a:defRPr/>
            </a:pPr>
            <a:r>
              <a:rPr lang="de-DE" i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/*und was auch immer der Observer mit den Infos anfängt*/</a:t>
            </a:r>
          </a:p>
          <a:p>
            <a:pPr>
              <a:spcBef>
                <a:spcPts val="0"/>
              </a:spcBef>
              <a:defRPr/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  <a:defRPr/>
            </a:pPr>
            <a:endParaRPr lang="de-DE" dirty="0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3546475" y="3609975"/>
            <a:ext cx="5568950" cy="2949575"/>
          </a:xfrm>
          <a:prstGeom prst="wedgeRoundRectCallout">
            <a:avLst>
              <a:gd name="adj1" fmla="val -50426"/>
              <a:gd name="adj2" fmla="val -64370"/>
              <a:gd name="adj3" fmla="val 16667"/>
            </a:avLst>
          </a:prstGeom>
          <a:solidFill>
            <a:srgbClr val="FFFFFF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lIns="72000" tIns="46800" rIns="0" bIns="46800"/>
          <a:lstStyle/>
          <a:p>
            <a:pPr>
              <a:defRPr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>
                <a:solidFill>
                  <a:srgbClr val="CC0000"/>
                </a:solidFill>
                <a:latin typeface="+mn-lt"/>
              </a:rPr>
              <a:t>update</a:t>
            </a:r>
            <a:r>
              <a:rPr lang="de-DE" dirty="0"/>
              <a:t>( </a:t>
            </a:r>
            <a:r>
              <a:rPr lang="de-DE" dirty="0" err="1">
                <a:solidFill>
                  <a:schemeClr val="folHlink"/>
                </a:solidFill>
              </a:rPr>
              <a:t>Subject</a:t>
            </a:r>
            <a:r>
              <a:rPr lang="de-DE" dirty="0">
                <a:solidFill>
                  <a:schemeClr val="folHlink"/>
                </a:solidFill>
              </a:rPr>
              <a:t> </a:t>
            </a:r>
            <a:r>
              <a:rPr lang="de-DE" dirty="0" err="1">
                <a:solidFill>
                  <a:schemeClr val="folHlink"/>
                </a:solidFill>
              </a:rPr>
              <a:t>subject</a:t>
            </a:r>
            <a:r>
              <a:rPr lang="de-DE" dirty="0"/>
              <a:t> </a:t>
            </a:r>
            <a:r>
              <a:rPr lang="de-DE" dirty="0" smtClean="0"/>
              <a:t>){</a:t>
            </a:r>
          </a:p>
          <a:p>
            <a:pPr lvl="1">
              <a:defRPr/>
            </a:pPr>
            <a:r>
              <a:rPr lang="de-DE" dirty="0" err="1" smtClean="0"/>
              <a:t>ConcreteSubject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CC0000"/>
                </a:solidFill>
              </a:rPr>
              <a:t>concreteSubject</a:t>
            </a:r>
            <a:r>
              <a:rPr lang="de-DE" dirty="0" smtClean="0"/>
              <a:t>=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>
                <a:solidFill>
                  <a:srgbClr val="CC0000"/>
                </a:solidFill>
              </a:rPr>
              <a:t>(</a:t>
            </a:r>
            <a:r>
              <a:rPr lang="de-DE" b="1" dirty="0" err="1">
                <a:solidFill>
                  <a:srgbClr val="CC0000"/>
                </a:solidFill>
              </a:rPr>
              <a:t>ConcreteSubject</a:t>
            </a:r>
            <a:r>
              <a:rPr lang="de-DE" b="1" dirty="0">
                <a:solidFill>
                  <a:srgbClr val="CC0000"/>
                </a:solidFill>
              </a:rPr>
              <a:t>) </a:t>
            </a:r>
            <a:r>
              <a:rPr lang="de-DE" b="1" dirty="0" err="1">
                <a:solidFill>
                  <a:srgbClr val="009900"/>
                </a:solidFill>
              </a:rPr>
              <a:t>subject</a:t>
            </a:r>
            <a:r>
              <a:rPr lang="de-DE" b="1" dirty="0">
                <a:solidFill>
                  <a:srgbClr val="009900"/>
                </a:solidFill>
              </a:rPr>
              <a:t>;</a:t>
            </a:r>
          </a:p>
          <a:p>
            <a:pPr lvl="1">
              <a:defRPr/>
            </a:pPr>
            <a:r>
              <a:rPr lang="de-DE" dirty="0" err="1" smtClean="0"/>
              <a:t>subjectState</a:t>
            </a:r>
            <a:r>
              <a:rPr lang="de-DE" dirty="0" smtClean="0"/>
              <a:t> </a:t>
            </a:r>
            <a:r>
              <a:rPr lang="de-DE" dirty="0" err="1"/>
              <a:t>ss</a:t>
            </a:r>
            <a:r>
              <a:rPr lang="de-DE" dirty="0"/>
              <a:t> = </a:t>
            </a:r>
            <a:r>
              <a:rPr lang="de-DE" dirty="0" err="1">
                <a:solidFill>
                  <a:srgbClr val="CC0000"/>
                </a:solidFill>
              </a:rPr>
              <a:t>concreteSubject</a:t>
            </a:r>
            <a:r>
              <a:rPr lang="de-DE" b="1" dirty="0" err="1" smtClean="0">
                <a:solidFill>
                  <a:srgbClr val="009900"/>
                </a:solidFill>
              </a:rPr>
              <a:t>.getState</a:t>
            </a:r>
            <a:r>
              <a:rPr lang="de-DE" b="1" dirty="0" smtClean="0">
                <a:solidFill>
                  <a:srgbClr val="009900"/>
                </a:solidFill>
              </a:rPr>
              <a:t>()</a:t>
            </a:r>
            <a:r>
              <a:rPr lang="de-DE" dirty="0" smtClean="0"/>
              <a:t>;</a:t>
            </a:r>
            <a:endParaRPr lang="de-DE" i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  <a:defRPr/>
            </a:pPr>
            <a:endParaRPr lang="de-DE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Verbindung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9538"/>
            <a:ext cx="7772400" cy="2387600"/>
          </a:xfrm>
        </p:spPr>
        <p:txBody>
          <a:bodyPr/>
          <a:lstStyle/>
          <a:p>
            <a:pPr marL="0" indent="0"/>
            <a:r>
              <a:rPr lang="de-DE" smtClean="0"/>
              <a:t>public void </a:t>
            </a:r>
            <a:r>
              <a:rPr lang="de-DE" smtClean="0">
                <a:solidFill>
                  <a:srgbClr val="CC0000"/>
                </a:solidFill>
              </a:rPr>
              <a:t>notifyObservers</a:t>
            </a:r>
            <a:r>
              <a:rPr lang="de-DE" smtClean="0"/>
              <a:t>(){</a:t>
            </a:r>
          </a:p>
          <a:p>
            <a:pPr marL="0" indent="0"/>
            <a:endParaRPr lang="de-DE" smtClean="0"/>
          </a:p>
          <a:p>
            <a:pPr lvl="1" indent="0"/>
            <a:r>
              <a:rPr lang="de-DE" smtClean="0"/>
              <a:t>for( Observer o : observerListe )</a:t>
            </a:r>
          </a:p>
          <a:p>
            <a:pPr lvl="3">
              <a:buFont typeface="Symbol" pitchFamily="18" charset="2"/>
              <a:buNone/>
            </a:pPr>
            <a:r>
              <a:rPr lang="de-DE" smtClean="0"/>
              <a:t>o.</a:t>
            </a:r>
            <a:r>
              <a:rPr lang="de-DE" smtClean="0">
                <a:solidFill>
                  <a:srgbClr val="CC0000"/>
                </a:solidFill>
              </a:rPr>
              <a:t>update( </a:t>
            </a:r>
            <a:r>
              <a:rPr lang="de-DE" smtClean="0">
                <a:solidFill>
                  <a:schemeClr val="folHlink"/>
                </a:solidFill>
              </a:rPr>
              <a:t>this</a:t>
            </a:r>
            <a:r>
              <a:rPr lang="de-DE" smtClean="0">
                <a:solidFill>
                  <a:srgbClr val="CC0000"/>
                </a:solidFill>
              </a:rPr>
              <a:t> )</a:t>
            </a:r>
            <a:r>
              <a:rPr lang="de-DE" smtClean="0"/>
              <a:t>;</a:t>
            </a:r>
          </a:p>
          <a:p>
            <a:pPr marL="0" indent="0"/>
            <a:r>
              <a:rPr lang="de-DE" smtClean="0"/>
              <a:t>}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605713" y="5651500"/>
            <a:ext cx="1257300" cy="1104900"/>
            <a:chOff x="3056" y="3296"/>
            <a:chExt cx="792" cy="696"/>
          </a:xfrm>
          <a:solidFill>
            <a:schemeClr val="bg1"/>
          </a:solidFill>
        </p:grpSpPr>
        <p:sp>
          <p:nvSpPr>
            <p:cNvPr id="17415" name="Oval 13"/>
            <p:cNvSpPr>
              <a:spLocks noChangeArrowheads="1"/>
            </p:cNvSpPr>
            <p:nvPr/>
          </p:nvSpPr>
          <p:spPr bwMode="auto">
            <a:xfrm>
              <a:off x="3056" y="3296"/>
              <a:ext cx="792" cy="696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de-DE" sz="2000"/>
            </a:p>
          </p:txBody>
        </p:sp>
        <p:pic>
          <p:nvPicPr>
            <p:cNvPr id="17416" name="Picture 31" descr="Fotolia_15998379_Subscription_L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" y="3312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79388" y="4267200"/>
            <a:ext cx="3311525" cy="1995488"/>
          </a:xfrm>
          <a:prstGeom prst="wedgeRoundRectCallout">
            <a:avLst>
              <a:gd name="adj1" fmla="val 68815"/>
              <a:gd name="adj2" fmla="val -15590"/>
              <a:gd name="adj3" fmla="val 16667"/>
            </a:avLst>
          </a:prstGeom>
          <a:solidFill>
            <a:srgbClr val="FFFFFF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de-DE" b="1" dirty="0" smtClean="0">
                <a:solidFill>
                  <a:srgbClr val="CC0000"/>
                </a:solidFill>
              </a:rPr>
              <a:t>Problem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b="1" dirty="0" smtClean="0"/>
              <a:t>keine konkrete </a:t>
            </a:r>
            <a:r>
              <a:rPr lang="de-DE" dirty="0" smtClean="0"/>
              <a:t>auf den Zustand zugeschnittene </a:t>
            </a:r>
            <a:r>
              <a:rPr lang="de-DE" b="1" dirty="0" smtClean="0"/>
              <a:t>Schnittstelle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466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1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Verbindung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9538"/>
            <a:ext cx="7772400" cy="2387600"/>
          </a:xfrm>
        </p:spPr>
        <p:txBody>
          <a:bodyPr/>
          <a:lstStyle/>
          <a:p>
            <a:pPr marL="0" indent="0"/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CC0000"/>
                </a:solidFill>
              </a:rPr>
              <a:t>notifyObservers</a:t>
            </a:r>
            <a:r>
              <a:rPr lang="de-DE" dirty="0" smtClean="0"/>
              <a:t>(){</a:t>
            </a:r>
          </a:p>
          <a:p>
            <a:pPr marL="0" indent="0"/>
            <a:endParaRPr lang="de-DE" dirty="0" smtClean="0"/>
          </a:p>
          <a:p>
            <a:pPr lvl="1" indent="0"/>
            <a:r>
              <a:rPr lang="de-DE" dirty="0" err="1" smtClean="0"/>
              <a:t>for</a:t>
            </a:r>
            <a:r>
              <a:rPr lang="de-DE" dirty="0" smtClean="0"/>
              <a:t>( Observer o : </a:t>
            </a:r>
            <a:r>
              <a:rPr lang="de-DE" dirty="0" err="1" smtClean="0"/>
              <a:t>observerListe</a:t>
            </a:r>
            <a:r>
              <a:rPr lang="de-DE" dirty="0" smtClean="0"/>
              <a:t> )</a:t>
            </a:r>
          </a:p>
          <a:p>
            <a:pPr lvl="3">
              <a:buFont typeface="Symbol" pitchFamily="18" charset="2"/>
              <a:buNone/>
            </a:pPr>
            <a:r>
              <a:rPr lang="de-DE" dirty="0" err="1" smtClean="0"/>
              <a:t>o.</a:t>
            </a:r>
            <a:r>
              <a:rPr lang="de-DE" dirty="0" err="1" smtClean="0">
                <a:solidFill>
                  <a:srgbClr val="CC0000"/>
                </a:solidFill>
              </a:rPr>
              <a:t>update</a:t>
            </a:r>
            <a:r>
              <a:rPr lang="de-DE" dirty="0" smtClean="0">
                <a:solidFill>
                  <a:srgbClr val="CC0000"/>
                </a:solidFill>
              </a:rPr>
              <a:t>( </a:t>
            </a:r>
            <a:r>
              <a:rPr lang="de-DE" dirty="0" err="1" smtClean="0">
                <a:solidFill>
                  <a:schemeClr val="folHlink"/>
                </a:solidFill>
              </a:rPr>
              <a:t>new</a:t>
            </a:r>
            <a:r>
              <a:rPr lang="de-DE" dirty="0" smtClean="0">
                <a:solidFill>
                  <a:schemeClr val="folHlink"/>
                </a:solidFill>
              </a:rPr>
              <a:t> </a:t>
            </a:r>
            <a:r>
              <a:rPr lang="de-DE" dirty="0" err="1" smtClean="0">
                <a:solidFill>
                  <a:schemeClr val="folHlink"/>
                </a:solidFill>
              </a:rPr>
              <a:t>InfoObjekt</a:t>
            </a:r>
            <a:r>
              <a:rPr lang="de-DE" dirty="0" smtClean="0">
                <a:solidFill>
                  <a:schemeClr val="folHlink"/>
                </a:solidFill>
              </a:rPr>
              <a:t>()</a:t>
            </a:r>
            <a:r>
              <a:rPr lang="de-DE" dirty="0" smtClean="0">
                <a:solidFill>
                  <a:srgbClr val="CC0000"/>
                </a:solidFill>
              </a:rPr>
              <a:t> )</a:t>
            </a:r>
            <a:r>
              <a:rPr lang="de-DE" dirty="0" smtClean="0"/>
              <a:t>;</a:t>
            </a:r>
          </a:p>
          <a:p>
            <a:pPr marL="0" indent="0"/>
            <a:r>
              <a:rPr lang="de-DE" dirty="0" smtClean="0"/>
              <a:t>}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79388" y="3906838"/>
            <a:ext cx="3787775" cy="2746210"/>
          </a:xfrm>
          <a:prstGeom prst="wedgeRoundRectCallout">
            <a:avLst>
              <a:gd name="adj1" fmla="val 42472"/>
              <a:gd name="adj2" fmla="val -91380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de-DE" u="sng" dirty="0"/>
              <a:t>Möglichkeit 3 </a:t>
            </a:r>
            <a:br>
              <a:rPr lang="de-DE" u="sng" dirty="0"/>
            </a:br>
            <a:r>
              <a:rPr lang="de-DE" b="1" u="sng" dirty="0">
                <a:solidFill>
                  <a:srgbClr val="009900"/>
                </a:solidFill>
              </a:rPr>
              <a:t>PUSH</a:t>
            </a:r>
            <a:r>
              <a:rPr lang="de-DE" u="sng" dirty="0"/>
              <a:t>-Methode:</a:t>
            </a:r>
            <a:br>
              <a:rPr lang="de-DE" u="sng" dirty="0"/>
            </a:br>
            <a:r>
              <a:rPr lang="de-DE" dirty="0"/>
              <a:t>Das Subjekt schickt ein Datenobjekt mit den Änderungen </a:t>
            </a:r>
            <a:r>
              <a:rPr lang="de-DE" dirty="0" smtClean="0"/>
              <a:t>mit, z.B. </a:t>
            </a:r>
            <a:r>
              <a:rPr lang="de-DE" b="1" dirty="0" smtClean="0"/>
              <a:t>welche Info </a:t>
            </a:r>
            <a:r>
              <a:rPr lang="de-DE" dirty="0" smtClean="0"/>
              <a:t>sich geändert hat. </a:t>
            </a:r>
            <a:endParaRPr lang="de-DE" dirty="0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204138" y="4475163"/>
            <a:ext cx="4692212" cy="1389609"/>
          </a:xfrm>
          <a:prstGeom prst="wedgeRoundRectCallout">
            <a:avLst>
              <a:gd name="adj1" fmla="val -60165"/>
              <a:gd name="adj2" fmla="val -142483"/>
              <a:gd name="adj3" fmla="val 16667"/>
            </a:avLst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46800"/>
          <a:lstStyle/>
          <a:p>
            <a:pPr>
              <a:spcBef>
                <a:spcPct val="0"/>
              </a:spcBef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update( </a:t>
            </a:r>
            <a:r>
              <a:rPr lang="de-DE" dirty="0" err="1">
                <a:solidFill>
                  <a:schemeClr val="folHlink"/>
                </a:solidFill>
              </a:rPr>
              <a:t>Object</a:t>
            </a:r>
            <a:r>
              <a:rPr lang="de-DE" dirty="0"/>
              <a:t> o </a:t>
            </a:r>
            <a:r>
              <a:rPr lang="de-DE" dirty="0" smtClean="0"/>
              <a:t>){</a:t>
            </a:r>
          </a:p>
          <a:p>
            <a:pPr lvl="1">
              <a:spcBef>
                <a:spcPct val="0"/>
              </a:spcBef>
            </a:pPr>
            <a:r>
              <a:rPr lang="de-DE" dirty="0" err="1" smtClean="0"/>
              <a:t>InfoObjekt</a:t>
            </a:r>
            <a:r>
              <a:rPr lang="de-DE" dirty="0" smtClean="0"/>
              <a:t> </a:t>
            </a:r>
            <a:r>
              <a:rPr lang="de-DE" dirty="0" err="1" smtClean="0"/>
              <a:t>io</a:t>
            </a:r>
            <a:r>
              <a:rPr lang="de-DE" dirty="0" smtClean="0"/>
              <a:t> = (</a:t>
            </a:r>
            <a:r>
              <a:rPr lang="de-DE" dirty="0" err="1" smtClean="0"/>
              <a:t>InfoObjekt</a:t>
            </a:r>
            <a:r>
              <a:rPr lang="de-DE" dirty="0" smtClean="0"/>
              <a:t>) o;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Nachteile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766952"/>
            <a:ext cx="9144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2800" b="1" dirty="0" smtClean="0">
                <a:solidFill>
                  <a:schemeClr val="accent1"/>
                </a:solidFill>
              </a:rPr>
              <a:t>Aufwendige Aktualisierungen</a:t>
            </a:r>
            <a:endParaRPr lang="de-DE" sz="2800" b="1" dirty="0">
              <a:solidFill>
                <a:schemeClr val="accent1"/>
              </a:solidFill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34971" y="2389599"/>
            <a:ext cx="7910239" cy="71006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sz="2000" b="1" dirty="0" smtClean="0">
                <a:solidFill>
                  <a:schemeClr val="accent3"/>
                </a:solidFill>
              </a:rPr>
              <a:t>Aktualisierungskaskaden</a:t>
            </a:r>
            <a:r>
              <a:rPr lang="de-DE" sz="2000" dirty="0" smtClean="0"/>
              <a:t>: Scheinbar </a:t>
            </a:r>
            <a:r>
              <a:rPr lang="de-DE" sz="2000" b="1" dirty="0" smtClean="0"/>
              <a:t>harmlose Operation </a:t>
            </a:r>
            <a:r>
              <a:rPr lang="de-DE" sz="2000" dirty="0" smtClean="0"/>
              <a:t>auf dem Subjekt kann </a:t>
            </a:r>
            <a:r>
              <a:rPr lang="de-DE" sz="2000" b="1" dirty="0" smtClean="0"/>
              <a:t>aufwendige Folgen </a:t>
            </a:r>
            <a:r>
              <a:rPr lang="de-DE" sz="2000" dirty="0" smtClean="0"/>
              <a:t>haben. </a:t>
            </a:r>
            <a:endParaRPr lang="de-DE" sz="2000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34971" y="1264259"/>
            <a:ext cx="7910239" cy="101784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sz="2000" dirty="0"/>
              <a:t>Es kann zu </a:t>
            </a:r>
            <a:r>
              <a:rPr lang="de-DE" sz="2000" b="1" dirty="0">
                <a:solidFill>
                  <a:srgbClr val="009900"/>
                </a:solidFill>
              </a:rPr>
              <a:t>unnötigen</a:t>
            </a:r>
            <a:r>
              <a:rPr lang="de-DE" sz="2000" dirty="0">
                <a:solidFill>
                  <a:srgbClr val="009900"/>
                </a:solidFill>
              </a:rPr>
              <a:t> </a:t>
            </a:r>
            <a:r>
              <a:rPr lang="de-DE" sz="2000" dirty="0"/>
              <a:t>Aktualisierungen </a:t>
            </a:r>
            <a:r>
              <a:rPr lang="de-DE" sz="2000" dirty="0" smtClean="0"/>
              <a:t>kommen, z.B. wenn Observer unterschiedliche Aktualisierungsfrequenzen benötigen oder durch schlecht definierte Abhängigkeiten. </a:t>
            </a:r>
            <a:endParaRPr lang="de-DE" sz="2000" dirty="0"/>
          </a:p>
        </p:txBody>
      </p:sp>
      <p:pic>
        <p:nvPicPr>
          <p:cNvPr id="41991" name="Picture 7" descr="contr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03" y="2287203"/>
            <a:ext cx="10271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contr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04" y="1310554"/>
            <a:ext cx="10271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feld 8"/>
          <p:cNvSpPr txBox="1">
            <a:spLocks noChangeArrowheads="1"/>
          </p:cNvSpPr>
          <p:nvPr/>
        </p:nvSpPr>
        <p:spPr bwMode="auto">
          <a:xfrm>
            <a:off x="587375" y="315913"/>
            <a:ext cx="2360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140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34972" y="3222649"/>
            <a:ext cx="7910239" cy="71006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sz="2000" dirty="0" smtClean="0"/>
              <a:t>„</a:t>
            </a:r>
            <a:r>
              <a:rPr lang="de-DE" sz="2000" b="1" dirty="0" err="1" smtClean="0">
                <a:solidFill>
                  <a:schemeClr val="accent3"/>
                </a:solidFill>
              </a:rPr>
              <a:t>Typecasting</a:t>
            </a:r>
            <a:r>
              <a:rPr lang="de-DE" sz="2000" dirty="0" smtClean="0"/>
              <a:t>“ ist häufig notwendig um Zugriff auf Schnittstellen </a:t>
            </a:r>
            <a:br>
              <a:rPr lang="de-DE" sz="2000" dirty="0" smtClean="0"/>
            </a:br>
            <a:r>
              <a:rPr lang="de-DE" sz="2000" dirty="0" smtClean="0"/>
              <a:t>zu geben.</a:t>
            </a:r>
            <a:endParaRPr lang="de-DE" sz="2000" dirty="0"/>
          </a:p>
        </p:txBody>
      </p:sp>
      <p:pic>
        <p:nvPicPr>
          <p:cNvPr id="15" name="Picture 7" descr="contr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07" y="3099666"/>
            <a:ext cx="10271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34971" y="4868427"/>
            <a:ext cx="7910239" cy="126406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sz="2000" dirty="0" err="1" smtClean="0"/>
              <a:t>ConcurrentModificationExceptions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(Observer werden während eines </a:t>
            </a:r>
            <a:r>
              <a:rPr lang="de-DE" sz="2000" dirty="0" err="1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notify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-Vorgangs entfernt oder hinzugefügt) </a:t>
            </a:r>
            <a:r>
              <a:rPr lang="de-DE" sz="2000" dirty="0" smtClean="0"/>
              <a:t>müssen bei Verwendung von Threads abgefangen werden.</a:t>
            </a:r>
            <a:br>
              <a:rPr lang="de-DE" sz="2000" dirty="0" smtClean="0"/>
            </a:br>
            <a:r>
              <a:rPr lang="de-DE" sz="1600" dirty="0" smtClean="0"/>
              <a:t>Tipp: </a:t>
            </a:r>
            <a:r>
              <a:rPr lang="de-DE" sz="1600" dirty="0" err="1" smtClean="0"/>
              <a:t>java.util.concurrent.ConcurrentSkipListSet</a:t>
            </a:r>
            <a:r>
              <a:rPr lang="de-DE" sz="1600" dirty="0" smtClean="0"/>
              <a:t> für </a:t>
            </a:r>
            <a:r>
              <a:rPr lang="de-DE" sz="1600" dirty="0" err="1" smtClean="0"/>
              <a:t>Comparable</a:t>
            </a:r>
            <a:r>
              <a:rPr lang="de-DE" sz="1600" dirty="0" smtClean="0"/>
              <a:t> Objekte</a:t>
            </a:r>
            <a:endParaRPr lang="de-DE" sz="1600" dirty="0"/>
          </a:p>
        </p:txBody>
      </p:sp>
      <p:pic>
        <p:nvPicPr>
          <p:cNvPr id="13" name="Picture 7" descr="contr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06" y="4991665"/>
            <a:ext cx="10271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34974" y="4061188"/>
            <a:ext cx="7910239" cy="71006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sz="2000" dirty="0" smtClean="0"/>
              <a:t>update-Methode kann </a:t>
            </a:r>
            <a:r>
              <a:rPr lang="de-DE" sz="2000" b="1" dirty="0" smtClean="0">
                <a:solidFill>
                  <a:schemeClr val="accent3"/>
                </a:solidFill>
              </a:rPr>
              <a:t>Fehler</a:t>
            </a:r>
            <a:r>
              <a:rPr lang="de-DE" sz="2000" dirty="0" smtClean="0"/>
              <a:t> werfen oder </a:t>
            </a:r>
            <a:r>
              <a:rPr lang="de-DE" sz="2000" b="1" dirty="0">
                <a:solidFill>
                  <a:schemeClr val="accent3"/>
                </a:solidFill>
              </a:rPr>
              <a:t>zu lange </a:t>
            </a:r>
            <a:r>
              <a:rPr lang="de-DE" sz="2000" dirty="0" smtClean="0"/>
              <a:t>rechnen, so dass einige Observer zu spät oder gar nicht informiert werden.</a:t>
            </a:r>
            <a:endParaRPr lang="de-DE" sz="2000" dirty="0"/>
          </a:p>
        </p:txBody>
      </p:sp>
      <p:pic>
        <p:nvPicPr>
          <p:cNvPr id="17" name="Picture 7" descr="contr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09" y="3938205"/>
            <a:ext cx="102711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41990" grpId="0" animBg="1"/>
      <p:bldP spid="14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771525"/>
            <a:ext cx="91440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de-DE" sz="4800" b="1">
                <a:solidFill>
                  <a:schemeClr val="folHlink"/>
                </a:solidFill>
              </a:rPr>
              <a:t/>
            </a:r>
            <a:br>
              <a:rPr lang="de-DE" sz="4800" b="1">
                <a:solidFill>
                  <a:schemeClr val="folHlink"/>
                </a:solidFill>
              </a:rPr>
            </a:br>
            <a:r>
              <a:rPr lang="de-DE" sz="4800" b="1">
                <a:solidFill>
                  <a:schemeClr val="folHlink"/>
                </a:solidFill>
              </a:rPr>
              <a:t/>
            </a:r>
            <a:br>
              <a:rPr lang="de-DE" sz="4800" b="1">
                <a:solidFill>
                  <a:schemeClr val="folHlink"/>
                </a:solidFill>
              </a:rPr>
            </a:br>
            <a:endParaRPr lang="de-DE" sz="4000">
              <a:solidFill>
                <a:schemeClr val="folHlink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71525" y="2130425"/>
            <a:ext cx="7586663" cy="1944425"/>
          </a:xfrm>
        </p:spPr>
        <p:txBody>
          <a:bodyPr/>
          <a:lstStyle/>
          <a:p>
            <a:r>
              <a:rPr lang="de-DE" dirty="0" smtClean="0"/>
              <a:t>Mehr Flexibilität mit </a:t>
            </a:r>
            <a:br>
              <a:rPr lang="de-DE" dirty="0" smtClean="0"/>
            </a:br>
            <a:r>
              <a:rPr lang="de-DE" dirty="0" err="1" smtClean="0">
                <a:solidFill>
                  <a:schemeClr val="accent2"/>
                </a:solidFill>
              </a:rPr>
              <a:t>Generics</a:t>
            </a:r>
            <a:endParaRPr lang="de-DE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Nachteile des traditionellen Observer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Mangelnde Flexibilität:</a:t>
            </a:r>
            <a:endParaRPr lang="de-DE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5303" y="3437338"/>
            <a:ext cx="7669122" cy="83317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dirty="0" err="1" smtClean="0">
                <a:sym typeface="Wingdings" panose="05000000000000000000" pitchFamily="2" charset="2"/>
              </a:rPr>
              <a:t>Subject</a:t>
            </a:r>
            <a:r>
              <a:rPr lang="de-DE" dirty="0" smtClean="0">
                <a:sym typeface="Wingdings" panose="05000000000000000000" pitchFamily="2" charset="2"/>
              </a:rPr>
              <a:t> und Observer sind </a:t>
            </a:r>
            <a:r>
              <a:rPr lang="de-DE" b="1" dirty="0">
                <a:solidFill>
                  <a:schemeClr val="accent1"/>
                </a:solidFill>
                <a:sym typeface="Wingdings" panose="05000000000000000000" pitchFamily="2" charset="2"/>
              </a:rPr>
              <a:t>stark an einander gebunden</a:t>
            </a:r>
            <a:r>
              <a:rPr lang="de-DE" dirty="0" smtClean="0">
                <a:sym typeface="Wingdings" panose="05000000000000000000" pitchFamily="2" charset="2"/>
              </a:rPr>
              <a:t>. Also kein „</a:t>
            </a:r>
            <a:r>
              <a:rPr lang="de-DE" dirty="0" err="1" smtClean="0">
                <a:sym typeface="Wingdings" panose="05000000000000000000" pitchFamily="2" charset="2"/>
              </a:rPr>
              <a:t>loose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coupling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5303" y="2051380"/>
            <a:ext cx="7669122" cy="83317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dirty="0"/>
              <a:t>Zu viele </a:t>
            </a:r>
            <a:r>
              <a:rPr lang="de-DE" b="1" dirty="0">
                <a:solidFill>
                  <a:schemeClr val="accent1"/>
                </a:solidFill>
              </a:rPr>
              <a:t>Type-Castings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/>
            </a:r>
            <a:br>
              <a:rPr lang="de-DE" dirty="0" smtClean="0">
                <a:solidFill>
                  <a:schemeClr val="accent1"/>
                </a:solidFill>
              </a:rPr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err="1" smtClean="0">
                <a:solidFill>
                  <a:schemeClr val="accent3"/>
                </a:solidFill>
                <a:sym typeface="Wingdings" panose="05000000000000000000" pitchFamily="2" charset="2"/>
              </a:rPr>
              <a:t>Generics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6" name="Picture 8" descr="contr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56" y="2053423"/>
            <a:ext cx="10271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ontr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56" y="3529799"/>
            <a:ext cx="10271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1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3" name="AutoShape 100"/>
          <p:cNvSpPr>
            <a:spLocks noChangeArrowheads="1"/>
          </p:cNvSpPr>
          <p:nvPr/>
        </p:nvSpPr>
        <p:spPr bwMode="auto">
          <a:xfrm>
            <a:off x="1809190" y="3448931"/>
            <a:ext cx="463550" cy="968375"/>
          </a:xfrm>
          <a:prstGeom prst="upArrow">
            <a:avLst>
              <a:gd name="adj1" fmla="val 0"/>
              <a:gd name="adj2" fmla="val 68871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sz="2000">
              <a:cs typeface="Arial" charset="0"/>
            </a:endParaRPr>
          </a:p>
        </p:txBody>
      </p:sp>
      <p:grpSp>
        <p:nvGrpSpPr>
          <p:cNvPr id="9218" name="Group 70"/>
          <p:cNvGrpSpPr>
            <a:grpSpLocks/>
          </p:cNvGrpSpPr>
          <p:nvPr/>
        </p:nvGrpSpPr>
        <p:grpSpPr bwMode="auto">
          <a:xfrm>
            <a:off x="6411119" y="3087732"/>
            <a:ext cx="509588" cy="2122488"/>
            <a:chOff x="4038" y="1995"/>
            <a:chExt cx="321" cy="1337"/>
          </a:xfrm>
        </p:grpSpPr>
        <p:sp>
          <p:nvSpPr>
            <p:cNvPr id="9267" name="AutoShape 100"/>
            <p:cNvSpPr>
              <a:spLocks noChangeArrowheads="1"/>
            </p:cNvSpPr>
            <p:nvPr/>
          </p:nvSpPr>
          <p:spPr bwMode="auto">
            <a:xfrm>
              <a:off x="4107" y="2004"/>
              <a:ext cx="184" cy="1328"/>
            </a:xfrm>
            <a:prstGeom prst="upArrow">
              <a:avLst>
                <a:gd name="adj1" fmla="val 0"/>
                <a:gd name="adj2" fmla="val 84738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2000">
                <a:cs typeface="Arial" charset="0"/>
              </a:endParaRPr>
            </a:p>
          </p:txBody>
        </p:sp>
        <p:sp>
          <p:nvSpPr>
            <p:cNvPr id="9268" name="AutoShape 122"/>
            <p:cNvSpPr>
              <a:spLocks noChangeArrowheads="1"/>
            </p:cNvSpPr>
            <p:nvPr/>
          </p:nvSpPr>
          <p:spPr bwMode="auto">
            <a:xfrm>
              <a:off x="4038" y="1995"/>
              <a:ext cx="321" cy="24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de-DE" sz="2000">
                <a:cs typeface="Arial" charset="0"/>
              </a:endParaRPr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err="1" smtClean="0"/>
              <a:t>Generics</a:t>
            </a:r>
            <a:r>
              <a:rPr lang="de-DE" dirty="0" smtClean="0"/>
              <a:t> vermeiden Type-Casting</a:t>
            </a:r>
          </a:p>
        </p:txBody>
      </p:sp>
      <p:graphicFrame>
        <p:nvGraphicFramePr>
          <p:cNvPr id="825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22389"/>
              </p:ext>
            </p:extLst>
          </p:nvPr>
        </p:nvGraphicFramePr>
        <p:xfrm>
          <a:off x="170329" y="1652543"/>
          <a:ext cx="3787309" cy="1725886"/>
        </p:xfrm>
        <a:graphic>
          <a:graphicData uri="http://schemas.openxmlformats.org/drawingml/2006/table">
            <a:tbl>
              <a:tblPr/>
              <a:tblGrid>
                <a:gridCol w="378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observers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* </a:t>
                      </a: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of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Observer&lt;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ob : 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Observer&lt;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deleteObserver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ob : 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Observer&lt;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de-D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notifyObservers</a:t>
                      </a:r>
                      <a:r>
                        <a:rPr kumimoji="0" lang="de-D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de-D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kumimoji="0" lang="de-D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T </a:t>
                      </a:r>
                      <a:r>
                        <a:rPr kumimoji="0" lang="de-D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5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35373"/>
              </p:ext>
            </p:extLst>
          </p:nvPr>
        </p:nvGraphicFramePr>
        <p:xfrm>
          <a:off x="5022850" y="2197100"/>
          <a:ext cx="3074988" cy="855707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Observer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+update( </a:t>
                      </a:r>
                      <a:r>
                        <a:rPr kumimoji="0" lang="de-DE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</a:rPr>
                        <a:t>info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</a:rPr>
                        <a:t> : T </a:t>
                      </a: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6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80626"/>
              </p:ext>
            </p:extLst>
          </p:nvPr>
        </p:nvGraphicFramePr>
        <p:xfrm>
          <a:off x="1" y="4229100"/>
          <a:ext cx="3944938" cy="1096908"/>
        </p:xfrm>
        <a:graphic>
          <a:graphicData uri="http://schemas.openxmlformats.org/drawingml/2006/table">
            <a:tbl>
              <a:tblPr/>
              <a:tblGrid>
                <a:gridCol w="394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ConcreteSubject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subjectState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ConcreteType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notifyObservers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kumimoji="0" lang="de-D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de-DE" sz="1800" b="1" dirty="0" err="1" smtClean="0">
                          <a:solidFill>
                            <a:schemeClr val="accent3"/>
                          </a:solidFill>
                          <a:latin typeface="Arial Narrow" panose="020B0606020202030204" pitchFamily="34" charset="0"/>
                          <a:sym typeface="Wingdings" panose="05000000000000000000" pitchFamily="2" charset="2"/>
                        </a:rPr>
                        <a:t>ConcreteType</a:t>
                      </a:r>
                      <a:r>
                        <a:rPr kumimoji="0" lang="de-D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250" name="AutoShape 78"/>
          <p:cNvCxnSpPr>
            <a:cxnSpLocks noChangeShapeType="1"/>
          </p:cNvCxnSpPr>
          <p:nvPr/>
        </p:nvCxnSpPr>
        <p:spPr bwMode="auto">
          <a:xfrm flipH="1" flipV="1">
            <a:off x="3932238" y="4775200"/>
            <a:ext cx="143351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51" name="Group 48"/>
          <p:cNvGrpSpPr>
            <a:grpSpLocks/>
          </p:cNvGrpSpPr>
          <p:nvPr/>
        </p:nvGrpSpPr>
        <p:grpSpPr bwMode="auto">
          <a:xfrm>
            <a:off x="3898900" y="1968500"/>
            <a:ext cx="1320800" cy="487363"/>
            <a:chOff x="2456" y="1240"/>
            <a:chExt cx="832" cy="307"/>
          </a:xfrm>
        </p:grpSpPr>
        <p:cxnSp>
          <p:nvCxnSpPr>
            <p:cNvPr id="9265" name="AutoShape 79"/>
            <p:cNvCxnSpPr>
              <a:cxnSpLocks noChangeShapeType="1"/>
            </p:cNvCxnSpPr>
            <p:nvPr/>
          </p:nvCxnSpPr>
          <p:spPr bwMode="auto">
            <a:xfrm flipV="1">
              <a:off x="2493" y="1545"/>
              <a:ext cx="671" cy="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6" name="Text Box 80"/>
            <p:cNvSpPr txBox="1">
              <a:spLocks noChangeArrowheads="1"/>
            </p:cNvSpPr>
            <p:nvPr/>
          </p:nvSpPr>
          <p:spPr bwMode="auto">
            <a:xfrm>
              <a:off x="2456" y="1240"/>
              <a:ext cx="8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sz="2000">
                  <a:cs typeface="Arial" charset="0"/>
                </a:rPr>
                <a:t>1          *</a:t>
              </a:r>
            </a:p>
          </p:txBody>
        </p:sp>
      </p:grpSp>
      <p:sp>
        <p:nvSpPr>
          <p:cNvPr id="9252" name="Textfeld 16"/>
          <p:cNvSpPr txBox="1">
            <a:spLocks noChangeArrowheads="1"/>
          </p:cNvSpPr>
          <p:nvPr/>
        </p:nvSpPr>
        <p:spPr bwMode="auto">
          <a:xfrm>
            <a:off x="587375" y="315913"/>
            <a:ext cx="236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1400"/>
          </a:p>
        </p:txBody>
      </p:sp>
      <p:sp>
        <p:nvSpPr>
          <p:cNvPr id="9254" name="AutoShape 65"/>
          <p:cNvSpPr>
            <a:spLocks noChangeArrowheads="1"/>
          </p:cNvSpPr>
          <p:nvPr/>
        </p:nvSpPr>
        <p:spPr bwMode="auto">
          <a:xfrm>
            <a:off x="3971925" y="2305050"/>
            <a:ext cx="261938" cy="290513"/>
          </a:xfrm>
          <a:prstGeom prst="diamond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2000">
              <a:cs typeface="Arial" charset="0"/>
            </a:endParaRPr>
          </a:p>
        </p:txBody>
      </p:sp>
      <p:graphicFrame>
        <p:nvGraphicFramePr>
          <p:cNvPr id="826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21515"/>
              </p:ext>
            </p:extLst>
          </p:nvPr>
        </p:nvGraphicFramePr>
        <p:xfrm>
          <a:off x="5330824" y="4287838"/>
          <a:ext cx="3584576" cy="1181101"/>
        </p:xfrm>
        <a:graphic>
          <a:graphicData uri="http://schemas.openxmlformats.org/drawingml/2006/table">
            <a:tbl>
              <a:tblPr/>
              <a:tblGrid>
                <a:gridCol w="35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ConcreteObserver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+update( </a:t>
                      </a: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</a:rPr>
                        <a:t>info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</a:rPr>
                        <a:t> : </a:t>
                      </a: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</a:rPr>
                        <a:t>ConcreteType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hteck 16"/>
          <p:cNvSpPr/>
          <p:nvPr/>
        </p:nvSpPr>
        <p:spPr bwMode="auto">
          <a:xfrm>
            <a:off x="3689443" y="1449595"/>
            <a:ext cx="510990" cy="35447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7841469" y="2015667"/>
            <a:ext cx="434109" cy="35447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345765" y="3641205"/>
            <a:ext cx="241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&lt;&lt;bind&gt;&gt;</a:t>
            </a:r>
            <a:r>
              <a:rPr lang="de-DE" sz="16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/>
            </a:r>
            <a:br>
              <a:rPr lang="de-DE" sz="16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de-DE" sz="16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&lt;</a:t>
            </a:r>
            <a:r>
              <a:rPr lang="de-DE" sz="1600" b="1" dirty="0" err="1" smtClean="0">
                <a:solidFill>
                  <a:schemeClr val="accent3"/>
                </a:solidFill>
                <a:latin typeface="Arial Narrow" panose="020B0606020202030204" pitchFamily="34" charset="0"/>
              </a:rPr>
              <a:t>T</a:t>
            </a:r>
            <a:r>
              <a:rPr lang="de-DE" sz="1600" b="1" dirty="0" err="1" smtClean="0">
                <a:solidFill>
                  <a:schemeClr val="accent3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ConcreteType</a:t>
            </a:r>
            <a:r>
              <a:rPr lang="de-DE" sz="1600" b="1" dirty="0" smtClean="0">
                <a:solidFill>
                  <a:schemeClr val="accent3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&gt;</a:t>
            </a:r>
            <a:endParaRPr lang="de-DE" sz="1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65913" y="3668138"/>
            <a:ext cx="191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&lt;&lt;bind&gt;&gt;</a:t>
            </a:r>
            <a:r>
              <a:rPr lang="de-DE" sz="16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/>
            </a:r>
            <a:br>
              <a:rPr lang="de-DE" sz="16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de-DE" sz="1600" b="1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&lt;</a:t>
            </a:r>
            <a:r>
              <a:rPr lang="de-DE" sz="1600" b="1" dirty="0" err="1" smtClean="0">
                <a:solidFill>
                  <a:schemeClr val="accent3"/>
                </a:solidFill>
                <a:latin typeface="Arial Narrow" panose="020B0606020202030204" pitchFamily="34" charset="0"/>
              </a:rPr>
              <a:t>T</a:t>
            </a:r>
            <a:r>
              <a:rPr lang="de-DE" sz="1600" b="1" dirty="0" err="1" smtClean="0">
                <a:solidFill>
                  <a:schemeClr val="accent3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ConcreteType</a:t>
            </a:r>
            <a:r>
              <a:rPr lang="de-DE" sz="1600" b="1" dirty="0" smtClean="0">
                <a:solidFill>
                  <a:schemeClr val="accent3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&gt;</a:t>
            </a:r>
            <a:endParaRPr lang="de-DE" sz="1600" b="1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2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3999" cy="681038"/>
          </a:xfrm>
          <a:noFill/>
        </p:spPr>
        <p:txBody>
          <a:bodyPr/>
          <a:lstStyle/>
          <a:p>
            <a:r>
              <a:rPr lang="de-DE" dirty="0" smtClean="0"/>
              <a:t>Aufgabe Wetterstation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4648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de-DE" sz="2000" dirty="0" smtClean="0"/>
              <a:t>Erstellen Sie eine Wetterstation mit Hilfe des Observer Pattern.</a:t>
            </a:r>
          </a:p>
          <a:p>
            <a:pPr marL="0" indent="0">
              <a:lnSpc>
                <a:spcPct val="90000"/>
              </a:lnSpc>
            </a:pPr>
            <a:r>
              <a:rPr lang="de-DE" sz="2000" dirty="0" smtClean="0"/>
              <a:t>Dabei soll es eine Klasse „Wetterdaten“ (konkretes Subjekt) mit den Attributen Temperatur, Feuchtigkeit und Luftdruck geben.</a:t>
            </a:r>
          </a:p>
          <a:p>
            <a:pPr marL="0" indent="0">
              <a:lnSpc>
                <a:spcPct val="90000"/>
              </a:lnSpc>
            </a:pPr>
            <a:r>
              <a:rPr lang="de-DE" sz="2000" dirty="0" smtClean="0"/>
              <a:t>Des Weiteren soll es eine Klasse „Aktuelle Bedingungen“ (Beobachter) geben, in der die aktuellen Wetterdaten angezeigt werden. </a:t>
            </a:r>
          </a:p>
          <a:p>
            <a:pPr marL="0" indent="0">
              <a:lnSpc>
                <a:spcPct val="90000"/>
              </a:lnSpc>
            </a:pPr>
            <a:r>
              <a:rPr lang="de-DE" sz="2000" dirty="0" smtClean="0"/>
              <a:t>Auch soll es eine Klasse „Wettervorhersage“ (Beobachter) geben, welche mit Hilfe des Luftdrucks ermittelt, ob das Wetter sich verbessert, verschlechtert oder identisch bleibt.</a:t>
            </a:r>
          </a:p>
          <a:p>
            <a:pPr marL="0" indent="0">
              <a:lnSpc>
                <a:spcPct val="90000"/>
              </a:lnSpc>
            </a:pPr>
            <a:r>
              <a:rPr lang="de-DE" sz="2000" dirty="0" smtClean="0"/>
              <a:t>Eine vierte Klasse „Wetterstation“ steuert den Ablauf (Instanzen, Werte verändern, ...).</a:t>
            </a:r>
          </a:p>
          <a:p>
            <a:pPr marL="0" indent="0">
              <a:lnSpc>
                <a:spcPct val="90000"/>
              </a:lnSpc>
            </a:pP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7772400" cy="681038"/>
          </a:xfrm>
        </p:spPr>
        <p:txBody>
          <a:bodyPr/>
          <a:lstStyle/>
          <a:p>
            <a:r>
              <a:rPr lang="de-DE" smtClean="0"/>
              <a:t>Inhalt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2473" y="1379538"/>
            <a:ext cx="7601527" cy="4716462"/>
          </a:xfrm>
        </p:spPr>
        <p:txBody>
          <a:bodyPr/>
          <a:lstStyle/>
          <a:p>
            <a:pPr marL="539750" indent="-539750">
              <a:buFontTx/>
              <a:buAutoNum type="arabicPeriod"/>
            </a:pPr>
            <a:r>
              <a:rPr lang="de-DE" sz="3200" dirty="0" smtClean="0"/>
              <a:t>Problem</a:t>
            </a:r>
          </a:p>
          <a:p>
            <a:pPr marL="539750" indent="-539750">
              <a:buFontTx/>
              <a:buAutoNum type="arabicPeriod"/>
            </a:pPr>
            <a:r>
              <a:rPr lang="de-DE" sz="3200" dirty="0" smtClean="0"/>
              <a:t>Lösung mit Observer Pattern</a:t>
            </a:r>
          </a:p>
          <a:p>
            <a:pPr marL="539750" indent="-539750">
              <a:buFontTx/>
              <a:buAutoNum type="arabicPeriod"/>
            </a:pPr>
            <a:r>
              <a:rPr lang="de-DE" sz="3200" dirty="0" smtClean="0"/>
              <a:t>Wie transportiert man die Info?</a:t>
            </a:r>
          </a:p>
          <a:p>
            <a:pPr marL="539750" indent="-539750">
              <a:buFontTx/>
              <a:buAutoNum type="arabicPeriod"/>
            </a:pPr>
            <a:r>
              <a:rPr lang="de-DE" sz="3200" dirty="0" smtClean="0"/>
              <a:t>Mehr Sicherheit mit </a:t>
            </a:r>
            <a:r>
              <a:rPr lang="de-DE" sz="3200" dirty="0" err="1" smtClean="0"/>
              <a:t>Generics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Aufgabe Infoservice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" y="992188"/>
            <a:ext cx="8477250" cy="4716462"/>
          </a:xfrm>
        </p:spPr>
        <p:txBody>
          <a:bodyPr/>
          <a:lstStyle/>
          <a:p>
            <a:pPr marL="0" indent="0">
              <a:defRPr/>
            </a:pPr>
            <a:r>
              <a:rPr lang="de-DE" dirty="0" smtClean="0"/>
              <a:t>Ein lokaler Nachrichtendienst bietet einen Infoservice aus der Region: politische Nachrichten, Wirtschaftsinformationen, Stellenanzeigen (Array von Texten) und Sportinfos.</a:t>
            </a:r>
          </a:p>
          <a:p>
            <a:pPr marL="0" indent="0">
              <a:defRPr/>
            </a:pPr>
            <a:r>
              <a:rPr lang="de-DE" dirty="0" smtClean="0"/>
              <a:t>Marc (Typ Sportfan) interessiert sich immer nur für den Sportteil. Die Firma </a:t>
            </a:r>
            <a:r>
              <a:rPr lang="de-DE" dirty="0" err="1" smtClean="0"/>
              <a:t>Aktifry</a:t>
            </a:r>
            <a:r>
              <a:rPr lang="de-DE" dirty="0" smtClean="0"/>
              <a:t> möchte alle Wirtschaftsinformationen </a:t>
            </a:r>
            <a:r>
              <a:rPr lang="de-DE" smtClean="0"/>
              <a:t>und politische </a:t>
            </a:r>
            <a:r>
              <a:rPr lang="de-DE" dirty="0" smtClean="0"/>
              <a:t>Nachrichten erhalten. Frau Meyer (Typ </a:t>
            </a:r>
            <a:r>
              <a:rPr lang="de-DE" dirty="0" err="1" smtClean="0"/>
              <a:t>Allesleser</a:t>
            </a:r>
            <a:r>
              <a:rPr lang="de-DE" dirty="0" smtClean="0"/>
              <a:t>) liest alle vier Bereiche.</a:t>
            </a:r>
          </a:p>
          <a:p>
            <a:pPr marL="0" indent="0">
              <a:defRPr/>
            </a:pPr>
            <a:endParaRPr lang="de-DE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Modellieren Sie den Nachrichtendienst.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Bietet sich hier die Push- oder die Pull-Methode zum Übertragen von Infos an?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Wann rufen Sie die </a:t>
            </a:r>
            <a:r>
              <a:rPr lang="de-DE" dirty="0" err="1" smtClean="0"/>
              <a:t>notify</a:t>
            </a:r>
            <a:r>
              <a:rPr lang="de-DE" dirty="0" smtClean="0"/>
              <a:t>-Methode auf? Begründen Sie Ihre Entscheidung. Worin liegen die Nachteile Ihrer Alternativen.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7772400" cy="681038"/>
          </a:xfrm>
        </p:spPr>
        <p:txBody>
          <a:bodyPr/>
          <a:lstStyle/>
          <a:p>
            <a:r>
              <a:rPr lang="de-DE" dirty="0" smtClean="0"/>
              <a:t>Problem - Wetterstation</a:t>
            </a:r>
          </a:p>
        </p:txBody>
      </p:sp>
      <p:sp>
        <p:nvSpPr>
          <p:cNvPr id="5123" name="Oval 17"/>
          <p:cNvSpPr>
            <a:spLocks noChangeArrowheads="1"/>
          </p:cNvSpPr>
          <p:nvPr/>
        </p:nvSpPr>
        <p:spPr bwMode="auto">
          <a:xfrm>
            <a:off x="355600" y="1270000"/>
            <a:ext cx="1257300" cy="1104900"/>
          </a:xfrm>
          <a:prstGeom prst="ellipse">
            <a:avLst/>
          </a:prstGeom>
          <a:solidFill>
            <a:srgbClr val="EAEAEA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de-DE" sz="2000"/>
          </a:p>
        </p:txBody>
      </p:sp>
      <p:sp>
        <p:nvSpPr>
          <p:cNvPr id="5124" name="WordArt 23"/>
          <p:cNvSpPr>
            <a:spLocks noChangeArrowheads="1" noChangeShapeType="1" noTextEdit="1"/>
          </p:cNvSpPr>
          <p:nvPr/>
        </p:nvSpPr>
        <p:spPr bwMode="auto">
          <a:xfrm>
            <a:off x="500063" y="1681163"/>
            <a:ext cx="968375" cy="34448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de-DE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Wetterdaten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165684" y="1244600"/>
            <a:ext cx="6698916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/>
              <a:t>EIN Objekt, enthält die aktuellen Wetterdaten, (Luftdruck, Feuchtigkeit, Temperatur), die von einer Wetterstation geliefert werden. 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165684" y="2730500"/>
            <a:ext cx="6698916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2000" dirty="0" smtClean="0"/>
              <a:t>Drei Objekte benötigen diese Daten und ihre Aktualisierungen: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DE" sz="2000" dirty="0" smtClean="0"/>
              <a:t>Eine Anzeige zeigt die aktuellen Wetterbedingungen.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DE" sz="2000" dirty="0" smtClean="0"/>
              <a:t>Eine Anzeige zeigt eine Wetterstatistik.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DE" sz="2000" dirty="0" smtClean="0"/>
              <a:t>Eine Anzeige ist für die Wettervorhersage zuständig.</a:t>
            </a:r>
          </a:p>
          <a:p>
            <a:pPr>
              <a:defRPr/>
            </a:pPr>
            <a:r>
              <a:rPr lang="de-DE" sz="2000" dirty="0" smtClean="0"/>
              <a:t>… eventuell kommen noch andere hinzu…</a:t>
            </a:r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401638" y="2566988"/>
            <a:ext cx="1619250" cy="142716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de-DE" sz="1800"/>
              <a:t>Aktuelles Wetter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01638" y="3582988"/>
            <a:ext cx="1619250" cy="14287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de-DE" sz="1800"/>
              <a:t>Wetter-statistik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401638" y="4656138"/>
            <a:ext cx="1619250" cy="142716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de-DE" sz="1800"/>
              <a:t>Vorher-sage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  <p:bldP spid="338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Funktionsweise</a:t>
            </a:r>
          </a:p>
        </p:txBody>
      </p:sp>
      <p:sp>
        <p:nvSpPr>
          <p:cNvPr id="8195" name="Oval 17"/>
          <p:cNvSpPr>
            <a:spLocks noChangeArrowheads="1"/>
          </p:cNvSpPr>
          <p:nvPr/>
        </p:nvSpPr>
        <p:spPr bwMode="auto">
          <a:xfrm>
            <a:off x="355600" y="1270000"/>
            <a:ext cx="1257300" cy="1104900"/>
          </a:xfrm>
          <a:prstGeom prst="ellipse">
            <a:avLst/>
          </a:prstGeom>
          <a:solidFill>
            <a:srgbClr val="EAEAEA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de-DE" sz="2000"/>
          </a:p>
        </p:txBody>
      </p:sp>
      <p:sp>
        <p:nvSpPr>
          <p:cNvPr id="8196" name="WordArt 23"/>
          <p:cNvSpPr>
            <a:spLocks noChangeArrowheads="1" noChangeShapeType="1" noTextEdit="1"/>
          </p:cNvSpPr>
          <p:nvPr/>
        </p:nvSpPr>
        <p:spPr bwMode="auto">
          <a:xfrm>
            <a:off x="500063" y="1681163"/>
            <a:ext cx="968375" cy="34448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de-DE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Subjekt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905000" y="1244600"/>
            <a:ext cx="6959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/>
              <a:t>EIN Objekt, </a:t>
            </a:r>
            <a:br>
              <a:rPr lang="de-DE" dirty="0"/>
            </a:br>
            <a:r>
              <a:rPr lang="de-DE" dirty="0"/>
              <a:t>welches Daten / Zustand enthält und kontrolliert. </a:t>
            </a:r>
          </a:p>
        </p:txBody>
      </p:sp>
      <p:sp>
        <p:nvSpPr>
          <p:cNvPr id="8198" name="Oval 8"/>
          <p:cNvSpPr>
            <a:spLocks noChangeArrowheads="1"/>
          </p:cNvSpPr>
          <p:nvPr/>
        </p:nvSpPr>
        <p:spPr bwMode="auto">
          <a:xfrm>
            <a:off x="342900" y="26797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de-DE" sz="2000"/>
              <a:t>Objekt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05000" y="2730500"/>
            <a:ext cx="69596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beliebig VIELE Beobachter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DE" dirty="0"/>
              <a:t>v</a:t>
            </a:r>
            <a:r>
              <a:rPr lang="de-DE" dirty="0" smtClean="0"/>
              <a:t>erwenden fremden Zustand, aber kontrollieren ihn nicht.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DE" dirty="0"/>
              <a:t>s</a:t>
            </a:r>
            <a:r>
              <a:rPr lang="de-DE" dirty="0" smtClean="0"/>
              <a:t>ind davon abhängig, dass das Subjekt ihnen mitteilt, wenn sich der Zustand ändert.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42900" y="28067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de-DE" sz="2000"/>
              <a:t>Objekt</a:t>
            </a: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42900" y="29210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de-DE" sz="2000"/>
              <a:t>Objekt</a:t>
            </a:r>
          </a:p>
        </p:txBody>
      </p:sp>
      <p:sp>
        <p:nvSpPr>
          <p:cNvPr id="8202" name="Oval 8"/>
          <p:cNvSpPr>
            <a:spLocks noChangeArrowheads="1"/>
          </p:cNvSpPr>
          <p:nvPr/>
        </p:nvSpPr>
        <p:spPr bwMode="auto">
          <a:xfrm>
            <a:off x="342900" y="30734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de-DE" sz="2000"/>
              <a:t>Objekt</a:t>
            </a:r>
          </a:p>
        </p:txBody>
      </p:sp>
      <p:sp>
        <p:nvSpPr>
          <p:cNvPr id="8203" name="Oval 8"/>
          <p:cNvSpPr>
            <a:spLocks noChangeArrowheads="1"/>
          </p:cNvSpPr>
          <p:nvPr/>
        </p:nvSpPr>
        <p:spPr bwMode="auto">
          <a:xfrm>
            <a:off x="355600" y="33274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de-DE" sz="2000"/>
          </a:p>
        </p:txBody>
      </p:sp>
      <p:pic>
        <p:nvPicPr>
          <p:cNvPr id="8204" name="Picture 18" descr="Fotolia_15998379_Subscription_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90900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  <p:bldP spid="338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Entwurfsprinzipien</a:t>
            </a:r>
          </a:p>
        </p:txBody>
      </p:sp>
      <p:sp>
        <p:nvSpPr>
          <p:cNvPr id="6148" name="Textfeld 10"/>
          <p:cNvSpPr txBox="1">
            <a:spLocks noChangeArrowheads="1"/>
          </p:cNvSpPr>
          <p:nvPr/>
        </p:nvSpPr>
        <p:spPr bwMode="auto">
          <a:xfrm>
            <a:off x="587375" y="315913"/>
            <a:ext cx="2360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1400"/>
          </a:p>
        </p:txBody>
      </p:sp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631825" y="1062038"/>
            <a:ext cx="7818438" cy="1511300"/>
            <a:chOff x="317" y="1152"/>
            <a:chExt cx="4925" cy="952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17" y="1152"/>
              <a:ext cx="4925" cy="95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6152" name="Picture 4" descr="yingya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" y="1240"/>
              <a:ext cx="768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03450" y="1062039"/>
            <a:ext cx="6235700" cy="15113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101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2573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Þ"/>
              <a:defRPr sz="2400">
                <a:solidFill>
                  <a:schemeClr val="tx1"/>
                </a:solidFill>
                <a:latin typeface="+mn-lt"/>
              </a:defRPr>
            </a:lvl4pPr>
            <a:lvl5pPr marL="1436688" indent="392113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18938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3510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8082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2654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loose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coupling</a:t>
            </a:r>
            <a:r>
              <a:rPr lang="de-DE" dirty="0" smtClean="0">
                <a:solidFill>
                  <a:schemeClr val="bg1"/>
                </a:solidFill>
              </a:rPr>
              <a:t>“</a:t>
            </a:r>
          </a:p>
          <a:p>
            <a:pPr algn="ctr">
              <a:defRPr/>
            </a:pPr>
            <a:r>
              <a:rPr lang="de-DE" dirty="0" smtClean="0">
                <a:solidFill>
                  <a:schemeClr val="bg1"/>
                </a:solidFill>
              </a:rPr>
              <a:t>Strebe </a:t>
            </a:r>
            <a:r>
              <a:rPr lang="de-DE" dirty="0">
                <a:solidFill>
                  <a:schemeClr val="bg1"/>
                </a:solidFill>
              </a:rPr>
              <a:t>bei Entwürfen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dirty="0">
                <a:solidFill>
                  <a:schemeClr val="bg1"/>
                </a:solidFill>
              </a:rPr>
              <a:t>interagierenden </a:t>
            </a:r>
            <a:endParaRPr lang="de-DE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dirty="0" smtClean="0">
                <a:solidFill>
                  <a:schemeClr val="bg1"/>
                </a:solidFill>
              </a:rPr>
              <a:t>Objekten nach </a:t>
            </a:r>
            <a:r>
              <a:rPr lang="de-DE" b="1" dirty="0" smtClean="0">
                <a:solidFill>
                  <a:schemeClr val="bg1"/>
                </a:solidFill>
              </a:rPr>
              <a:t>lockerer Bindung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</a:p>
          <a:p>
            <a:pPr marL="0" indent="0" algn="ctr">
              <a:defRPr/>
            </a:pPr>
            <a:endParaRPr lang="de-DE" dirty="0" smtClean="0">
              <a:solidFill>
                <a:schemeClr val="bg1"/>
              </a:solidFill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587375" y="2650692"/>
            <a:ext cx="7818438" cy="1511300"/>
            <a:chOff x="317" y="1152"/>
            <a:chExt cx="4925" cy="952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17" y="1152"/>
              <a:ext cx="4925" cy="95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12" name="Picture 4" descr="yingya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" y="1240"/>
              <a:ext cx="768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59000" y="2650692"/>
            <a:ext cx="6210299" cy="15113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101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2573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Þ"/>
              <a:defRPr sz="2400">
                <a:solidFill>
                  <a:schemeClr val="tx1"/>
                </a:solidFill>
                <a:latin typeface="+mn-lt"/>
              </a:defRPr>
            </a:lvl4pPr>
            <a:lvl5pPr marL="1436688" indent="392113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18938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3510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8082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265488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de-DE" dirty="0" smtClean="0">
                <a:solidFill>
                  <a:schemeClr val="bg1"/>
                </a:solidFill>
              </a:rPr>
              <a:t>Hollywood </a:t>
            </a:r>
            <a:r>
              <a:rPr lang="de-DE" dirty="0" err="1" smtClean="0">
                <a:solidFill>
                  <a:schemeClr val="bg1"/>
                </a:solidFill>
              </a:rPr>
              <a:t>Principle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Don‘t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call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 err="1" smtClean="0">
                <a:solidFill>
                  <a:schemeClr val="bg1"/>
                </a:solidFill>
              </a:rPr>
              <a:t>We‘ll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call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you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Durch „</a:t>
            </a:r>
            <a:r>
              <a:rPr lang="de-DE" dirty="0" err="1" smtClean="0">
                <a:solidFill>
                  <a:schemeClr val="bg1"/>
                </a:solidFill>
              </a:rPr>
              <a:t>inversion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control</a:t>
            </a:r>
            <a:r>
              <a:rPr lang="de-DE" dirty="0" smtClean="0">
                <a:solidFill>
                  <a:schemeClr val="bg1"/>
                </a:solidFill>
              </a:rPr>
              <a:t>“ werden Abhängigkeiten reduziert.</a:t>
            </a:r>
          </a:p>
          <a:p>
            <a:pPr marL="0" indent="0" algn="ctr">
              <a:defRPr/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39951" name="Picture 15" descr="Fotolia_5006143_Subscription_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3990975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bgerundete rechteckige Legende 1"/>
          <p:cNvSpPr/>
          <p:nvPr/>
        </p:nvSpPr>
        <p:spPr bwMode="auto">
          <a:xfrm>
            <a:off x="1207363" y="4889483"/>
            <a:ext cx="5768112" cy="1813158"/>
          </a:xfrm>
          <a:prstGeom prst="wedgeRoundRectCallout">
            <a:avLst>
              <a:gd name="adj1" fmla="val 18212"/>
              <a:gd name="adj2" fmla="val -8479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„Inversion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of</a:t>
            </a:r>
            <a:r>
              <a:rPr kumimoji="0" lang="de-DE" sz="2400" b="0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 Control“: 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Nicht das abhängige Objekt fordert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 Information durch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 Aufruf </a:t>
            </a:r>
            <a:r>
              <a:rPr lang="de-DE" dirty="0" smtClean="0">
                <a:solidFill>
                  <a:schemeClr val="folHlink"/>
                </a:solidFill>
              </a:rPr>
              <a:t>einer 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folHlink"/>
                </a:solidFill>
                <a:effectLst/>
                <a:latin typeface="Arial" charset="0"/>
              </a:rPr>
              <a:t>Methode an, sondern das Unabhängige „liefert“ neue Informationen.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4"/>
          <p:cNvGrpSpPr>
            <a:grpSpLocks/>
          </p:cNvGrpSpPr>
          <p:nvPr/>
        </p:nvGrpSpPr>
        <p:grpSpPr bwMode="auto">
          <a:xfrm>
            <a:off x="660400" y="2755900"/>
            <a:ext cx="1257300" cy="1365250"/>
            <a:chOff x="944" y="1736"/>
            <a:chExt cx="792" cy="860"/>
          </a:xfrm>
        </p:grpSpPr>
        <p:sp>
          <p:nvSpPr>
            <p:cNvPr id="7196" name="Oval 17"/>
            <p:cNvSpPr>
              <a:spLocks noChangeArrowheads="1"/>
            </p:cNvSpPr>
            <p:nvPr/>
          </p:nvSpPr>
          <p:spPr bwMode="auto">
            <a:xfrm>
              <a:off x="944" y="1736"/>
              <a:ext cx="792" cy="696"/>
            </a:xfrm>
            <a:prstGeom prst="ellipse">
              <a:avLst/>
            </a:prstGeom>
            <a:solidFill>
              <a:srgbClr val="EAEAEA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de-DE" sz="2000"/>
            </a:p>
          </p:txBody>
        </p:sp>
        <p:sp>
          <p:nvSpPr>
            <p:cNvPr id="7197" name="AutoShape 18"/>
            <p:cNvSpPr>
              <a:spLocks noChangeArrowheads="1"/>
            </p:cNvSpPr>
            <p:nvPr/>
          </p:nvSpPr>
          <p:spPr bwMode="auto">
            <a:xfrm>
              <a:off x="1184" y="2000"/>
              <a:ext cx="312" cy="296"/>
            </a:xfrm>
            <a:prstGeom prst="flowChartMagneticDisk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800"/>
                <a:t>int</a:t>
              </a:r>
            </a:p>
          </p:txBody>
        </p:sp>
        <p:sp>
          <p:nvSpPr>
            <p:cNvPr id="7198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035" y="2379"/>
              <a:ext cx="610" cy="21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de-DE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Subjekt</a:t>
              </a:r>
            </a:p>
          </p:txBody>
        </p:sp>
      </p:grp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Funktionsweise</a:t>
            </a:r>
          </a:p>
        </p:txBody>
      </p:sp>
      <p:sp>
        <p:nvSpPr>
          <p:cNvPr id="7172" name="AutoShape 6"/>
          <p:cNvSpPr>
            <a:spLocks noChangeArrowheads="1"/>
          </p:cNvSpPr>
          <p:nvPr/>
        </p:nvSpPr>
        <p:spPr bwMode="auto">
          <a:xfrm>
            <a:off x="5956300" y="1168400"/>
            <a:ext cx="2870200" cy="5295900"/>
          </a:xfrm>
          <a:prstGeom prst="octagon">
            <a:avLst>
              <a:gd name="adj" fmla="val 29287"/>
            </a:avLst>
          </a:prstGeom>
          <a:solidFill>
            <a:srgbClr val="C0C0C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3" name="Oval 12"/>
          <p:cNvSpPr>
            <a:spLocks noChangeArrowheads="1"/>
          </p:cNvSpPr>
          <p:nvPr/>
        </p:nvSpPr>
        <p:spPr bwMode="auto">
          <a:xfrm>
            <a:off x="6464300" y="34925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de-DE" sz="2000"/>
          </a:p>
        </p:txBody>
      </p:sp>
      <p:sp>
        <p:nvSpPr>
          <p:cNvPr id="7174" name="Oval 13"/>
          <p:cNvSpPr>
            <a:spLocks noChangeArrowheads="1"/>
          </p:cNvSpPr>
          <p:nvPr/>
        </p:nvSpPr>
        <p:spPr bwMode="auto">
          <a:xfrm>
            <a:off x="7416800" y="24765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de-DE" sz="2000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066800" y="285750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8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2247900" y="5448300"/>
            <a:ext cx="1257300" cy="110490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de-DE" sz="2000"/>
              <a:t>Objekt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1143000" y="28575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800"/>
              <a:t>0</a:t>
            </a:r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V="1">
            <a:off x="1866900" y="2133600"/>
            <a:ext cx="4648200" cy="8890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V="1">
            <a:off x="1955800" y="3124200"/>
            <a:ext cx="5384800" cy="1270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1943100" y="3429000"/>
            <a:ext cx="4457700" cy="5969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60447" name="AutoShape 31"/>
          <p:cNvSpPr>
            <a:spLocks noChangeArrowheads="1"/>
          </p:cNvSpPr>
          <p:nvPr/>
        </p:nvSpPr>
        <p:spPr bwMode="auto">
          <a:xfrm>
            <a:off x="2616200" y="4508500"/>
            <a:ext cx="3200400" cy="914400"/>
          </a:xfrm>
          <a:prstGeom prst="wedgeEllipseCallout">
            <a:avLst>
              <a:gd name="adj1" fmla="val -37796"/>
              <a:gd name="adj2" fmla="val 74134"/>
            </a:avLst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de-DE"/>
              <a:t>Registrier mich !!!</a:t>
            </a: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1866900" y="3619500"/>
            <a:ext cx="5422900" cy="1498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e-DE"/>
          </a:p>
        </p:txBody>
      </p:sp>
      <p:sp>
        <p:nvSpPr>
          <p:cNvPr id="7183" name="Textfeld 19"/>
          <p:cNvSpPr txBox="1">
            <a:spLocks noChangeArrowheads="1"/>
          </p:cNvSpPr>
          <p:nvPr/>
        </p:nvSpPr>
        <p:spPr bwMode="auto">
          <a:xfrm>
            <a:off x="5918200" y="6446838"/>
            <a:ext cx="316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/>
              <a:t>Liste der Observer</a:t>
            </a:r>
          </a:p>
        </p:txBody>
      </p:sp>
      <p:pic>
        <p:nvPicPr>
          <p:cNvPr id="7185" name="Picture 25" descr="Fotolia_15998379_Subscription_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556000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6" descr="Fotolia_15998379_Subscription_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501900"/>
            <a:ext cx="936625" cy="936625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565900" y="1371600"/>
            <a:ext cx="1257300" cy="1104900"/>
            <a:chOff x="4136" y="864"/>
            <a:chExt cx="792" cy="696"/>
          </a:xfrm>
          <a:solidFill>
            <a:schemeClr val="bg1"/>
          </a:solidFill>
        </p:grpSpPr>
        <p:sp>
          <p:nvSpPr>
            <p:cNvPr id="7192" name="Oval 8"/>
            <p:cNvSpPr>
              <a:spLocks noChangeArrowheads="1"/>
            </p:cNvSpPr>
            <p:nvPr/>
          </p:nvSpPr>
          <p:spPr bwMode="auto">
            <a:xfrm>
              <a:off x="4136" y="864"/>
              <a:ext cx="792" cy="696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de-DE" sz="2000"/>
            </a:p>
          </p:txBody>
        </p:sp>
        <p:pic>
          <p:nvPicPr>
            <p:cNvPr id="7193" name="Picture 27" descr="Fotolia_15998379_Subscription_L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880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 bwMode="auto">
          <a:xfrm>
            <a:off x="2514600" y="863600"/>
            <a:ext cx="4102100" cy="977900"/>
          </a:xfrm>
          <a:prstGeom prst="wedgeRoundRectCallout">
            <a:avLst>
              <a:gd name="adj1" fmla="val 60591"/>
              <a:gd name="adj2" fmla="val 3003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Ich will nicht mehr</a:t>
            </a:r>
          </a:p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!!!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62800" y="4864100"/>
            <a:ext cx="1257300" cy="1104900"/>
            <a:chOff x="3056" y="3296"/>
            <a:chExt cx="792" cy="696"/>
          </a:xfrm>
          <a:solidFill>
            <a:schemeClr val="bg1"/>
          </a:solidFill>
        </p:grpSpPr>
        <p:sp>
          <p:nvSpPr>
            <p:cNvPr id="7190" name="Oval 13"/>
            <p:cNvSpPr>
              <a:spLocks noChangeArrowheads="1"/>
            </p:cNvSpPr>
            <p:nvPr/>
          </p:nvSpPr>
          <p:spPr bwMode="auto">
            <a:xfrm>
              <a:off x="3056" y="3296"/>
              <a:ext cx="792" cy="696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de-DE" sz="2000"/>
            </a:p>
          </p:txBody>
        </p:sp>
        <p:pic>
          <p:nvPicPr>
            <p:cNvPr id="7191" name="Picture 31" descr="Fotolia_15998379_Subscription_L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" y="3312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5375 -0.0851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-425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5 -0.0129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7" grpId="0"/>
      <p:bldP spid="60437" grpId="1"/>
      <p:bldP spid="60438" grpId="0" animBg="1"/>
      <p:bldP spid="60441" grpId="0"/>
      <p:bldP spid="60443" grpId="0" animBg="1"/>
      <p:bldP spid="60443" grpId="1" animBg="1"/>
      <p:bldP spid="60443" grpId="2" animBg="1"/>
      <p:bldP spid="60444" grpId="0" animBg="1"/>
      <p:bldP spid="60444" grpId="1" animBg="1"/>
      <p:bldP spid="60444" grpId="2" animBg="1"/>
      <p:bldP spid="60445" grpId="0" animBg="1"/>
      <p:bldP spid="60445" grpId="1" animBg="1"/>
      <p:bldP spid="60445" grpId="2" animBg="1"/>
      <p:bldP spid="60447" grpId="0" animBg="1"/>
      <p:bldP spid="6044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0"/>
          <p:cNvGrpSpPr>
            <a:grpSpLocks/>
          </p:cNvGrpSpPr>
          <p:nvPr/>
        </p:nvGrpSpPr>
        <p:grpSpPr bwMode="auto">
          <a:xfrm>
            <a:off x="6410325" y="3028950"/>
            <a:ext cx="509588" cy="2122488"/>
            <a:chOff x="4038" y="1995"/>
            <a:chExt cx="321" cy="1337"/>
          </a:xfrm>
        </p:grpSpPr>
        <p:sp>
          <p:nvSpPr>
            <p:cNvPr id="9267" name="AutoShape 100"/>
            <p:cNvSpPr>
              <a:spLocks noChangeArrowheads="1"/>
            </p:cNvSpPr>
            <p:nvPr/>
          </p:nvSpPr>
          <p:spPr bwMode="auto">
            <a:xfrm>
              <a:off x="4107" y="2004"/>
              <a:ext cx="184" cy="1328"/>
            </a:xfrm>
            <a:prstGeom prst="upArrow">
              <a:avLst>
                <a:gd name="adj1" fmla="val 0"/>
                <a:gd name="adj2" fmla="val 84738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2000">
                <a:cs typeface="Arial" charset="0"/>
              </a:endParaRPr>
            </a:p>
          </p:txBody>
        </p:sp>
        <p:sp>
          <p:nvSpPr>
            <p:cNvPr id="9268" name="AutoShape 122"/>
            <p:cNvSpPr>
              <a:spLocks noChangeArrowheads="1"/>
            </p:cNvSpPr>
            <p:nvPr/>
          </p:nvSpPr>
          <p:spPr bwMode="auto">
            <a:xfrm>
              <a:off x="4038" y="1995"/>
              <a:ext cx="321" cy="24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de-DE" sz="2000">
                <a:cs typeface="Arial" charset="0"/>
              </a:endParaRPr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UML</a:t>
            </a:r>
          </a:p>
        </p:txBody>
      </p:sp>
      <p:graphicFrame>
        <p:nvGraphicFramePr>
          <p:cNvPr id="825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03708"/>
              </p:ext>
            </p:extLst>
          </p:nvPr>
        </p:nvGraphicFramePr>
        <p:xfrm>
          <a:off x="882650" y="1698625"/>
          <a:ext cx="3074988" cy="1571625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Subject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ob : 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deleteObserver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ob : 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n-lt"/>
                        </a:rPr>
                        <a:t>notifyObservers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5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66761"/>
              </p:ext>
            </p:extLst>
          </p:nvPr>
        </p:nvGraphicFramePr>
        <p:xfrm>
          <a:off x="5022850" y="2197100"/>
          <a:ext cx="3074988" cy="855707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Observer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update()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6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22454"/>
              </p:ext>
            </p:extLst>
          </p:nvPr>
        </p:nvGraphicFramePr>
        <p:xfrm>
          <a:off x="869950" y="4229100"/>
          <a:ext cx="3074988" cy="993838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ConcreteSubject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subjectState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250" name="AutoShape 78"/>
          <p:cNvCxnSpPr>
            <a:cxnSpLocks noChangeShapeType="1"/>
          </p:cNvCxnSpPr>
          <p:nvPr/>
        </p:nvCxnSpPr>
        <p:spPr bwMode="auto">
          <a:xfrm flipH="1" flipV="1">
            <a:off x="3932238" y="4775200"/>
            <a:ext cx="143351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51" name="Group 48"/>
          <p:cNvGrpSpPr>
            <a:grpSpLocks/>
          </p:cNvGrpSpPr>
          <p:nvPr/>
        </p:nvGrpSpPr>
        <p:grpSpPr bwMode="auto">
          <a:xfrm>
            <a:off x="3898900" y="1968500"/>
            <a:ext cx="1320800" cy="487363"/>
            <a:chOff x="2456" y="1240"/>
            <a:chExt cx="832" cy="307"/>
          </a:xfrm>
        </p:grpSpPr>
        <p:cxnSp>
          <p:nvCxnSpPr>
            <p:cNvPr id="9265" name="AutoShape 79"/>
            <p:cNvCxnSpPr>
              <a:cxnSpLocks noChangeShapeType="1"/>
            </p:cNvCxnSpPr>
            <p:nvPr/>
          </p:nvCxnSpPr>
          <p:spPr bwMode="auto">
            <a:xfrm flipV="1">
              <a:off x="2493" y="1545"/>
              <a:ext cx="671" cy="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6" name="Text Box 80"/>
            <p:cNvSpPr txBox="1">
              <a:spLocks noChangeArrowheads="1"/>
            </p:cNvSpPr>
            <p:nvPr/>
          </p:nvSpPr>
          <p:spPr bwMode="auto">
            <a:xfrm>
              <a:off x="2456" y="1240"/>
              <a:ext cx="8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sz="2000">
                  <a:cs typeface="Arial" charset="0"/>
                </a:rPr>
                <a:t>1          *</a:t>
              </a:r>
            </a:p>
          </p:txBody>
        </p:sp>
      </p:grpSp>
      <p:sp>
        <p:nvSpPr>
          <p:cNvPr id="9252" name="Textfeld 16"/>
          <p:cNvSpPr txBox="1">
            <a:spLocks noChangeArrowheads="1"/>
          </p:cNvSpPr>
          <p:nvPr/>
        </p:nvSpPr>
        <p:spPr bwMode="auto">
          <a:xfrm>
            <a:off x="587375" y="315913"/>
            <a:ext cx="236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1400"/>
          </a:p>
        </p:txBody>
      </p:sp>
      <p:sp>
        <p:nvSpPr>
          <p:cNvPr id="9253" name="AutoShape 100"/>
          <p:cNvSpPr>
            <a:spLocks noChangeArrowheads="1"/>
          </p:cNvSpPr>
          <p:nvPr/>
        </p:nvSpPr>
        <p:spPr bwMode="auto">
          <a:xfrm>
            <a:off x="1968500" y="3284538"/>
            <a:ext cx="463550" cy="968375"/>
          </a:xfrm>
          <a:prstGeom prst="upArrow">
            <a:avLst>
              <a:gd name="adj1" fmla="val 0"/>
              <a:gd name="adj2" fmla="val 68871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sz="2000">
              <a:cs typeface="Arial" charset="0"/>
            </a:endParaRPr>
          </a:p>
        </p:txBody>
      </p:sp>
      <p:sp>
        <p:nvSpPr>
          <p:cNvPr id="9254" name="AutoShape 65"/>
          <p:cNvSpPr>
            <a:spLocks noChangeArrowheads="1"/>
          </p:cNvSpPr>
          <p:nvPr/>
        </p:nvSpPr>
        <p:spPr bwMode="auto">
          <a:xfrm>
            <a:off x="3971925" y="2305050"/>
            <a:ext cx="261938" cy="290513"/>
          </a:xfrm>
          <a:prstGeom prst="diamond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2000">
              <a:cs typeface="Arial" charset="0"/>
            </a:endParaRPr>
          </a:p>
        </p:txBody>
      </p:sp>
      <p:graphicFrame>
        <p:nvGraphicFramePr>
          <p:cNvPr id="8260" name="Group 68"/>
          <p:cNvGraphicFramePr>
            <a:graphicFrameLocks noGrp="1"/>
          </p:cNvGraphicFramePr>
          <p:nvPr/>
        </p:nvGraphicFramePr>
        <p:xfrm>
          <a:off x="5330825" y="4287838"/>
          <a:ext cx="2655888" cy="1181101"/>
        </p:xfrm>
        <a:graphic>
          <a:graphicData uri="http://schemas.openxmlformats.org/drawingml/2006/table">
            <a:tbl>
              <a:tblPr/>
              <a:tblGrid>
                <a:gridCol w="265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ConcreteObserver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observerState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</a:rPr>
                        <a:t>update()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Gleichschenkliges Dreieck 1"/>
          <p:cNvSpPr/>
          <p:nvPr/>
        </p:nvSpPr>
        <p:spPr bwMode="auto">
          <a:xfrm rot="16200000">
            <a:off x="4102894" y="4625266"/>
            <a:ext cx="130969" cy="100753"/>
          </a:xfrm>
          <a:prstGeom prst="triangl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159250" y="4484364"/>
            <a:ext cx="1231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 Narrow" panose="020B0606020202030204" pitchFamily="34" charset="0"/>
              </a:rPr>
              <a:t>registriert sich</a:t>
            </a:r>
            <a:endParaRPr lang="de-DE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2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70"/>
          <p:cNvGrpSpPr>
            <a:grpSpLocks/>
          </p:cNvGrpSpPr>
          <p:nvPr/>
        </p:nvGrpSpPr>
        <p:grpSpPr bwMode="auto">
          <a:xfrm>
            <a:off x="6410325" y="3028950"/>
            <a:ext cx="509588" cy="2122488"/>
            <a:chOff x="4038" y="1995"/>
            <a:chExt cx="321" cy="1337"/>
          </a:xfrm>
        </p:grpSpPr>
        <p:sp>
          <p:nvSpPr>
            <p:cNvPr id="13364" name="AutoShape 100"/>
            <p:cNvSpPr>
              <a:spLocks noChangeArrowheads="1"/>
            </p:cNvSpPr>
            <p:nvPr/>
          </p:nvSpPr>
          <p:spPr bwMode="auto">
            <a:xfrm>
              <a:off x="4107" y="2004"/>
              <a:ext cx="184" cy="1328"/>
            </a:xfrm>
            <a:prstGeom prst="upArrow">
              <a:avLst>
                <a:gd name="adj1" fmla="val 0"/>
                <a:gd name="adj2" fmla="val 84738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sz="2000">
                <a:cs typeface="Arial" charset="0"/>
              </a:endParaRPr>
            </a:p>
          </p:txBody>
        </p:sp>
        <p:sp>
          <p:nvSpPr>
            <p:cNvPr id="13365" name="AutoShape 122"/>
            <p:cNvSpPr>
              <a:spLocks noChangeArrowheads="1"/>
            </p:cNvSpPr>
            <p:nvPr/>
          </p:nvSpPr>
          <p:spPr bwMode="auto">
            <a:xfrm>
              <a:off x="4038" y="1995"/>
              <a:ext cx="321" cy="24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de-DE" sz="2000">
                <a:cs typeface="Arial" charset="0"/>
              </a:endParaRPr>
            </a:p>
          </p:txBody>
        </p:sp>
      </p:grp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UML</a:t>
            </a:r>
          </a:p>
        </p:txBody>
      </p:sp>
      <p:graphicFrame>
        <p:nvGraphicFramePr>
          <p:cNvPr id="825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16945"/>
              </p:ext>
            </p:extLst>
          </p:nvPr>
        </p:nvGraphicFramePr>
        <p:xfrm>
          <a:off x="882650" y="1698625"/>
          <a:ext cx="3074988" cy="1571625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Subject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ob : 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deleteObserver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ob : Observer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n-lt"/>
                        </a:rPr>
                        <a:t>notifyObservers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5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84208"/>
              </p:ext>
            </p:extLst>
          </p:nvPr>
        </p:nvGraphicFramePr>
        <p:xfrm>
          <a:off x="5022850" y="2197100"/>
          <a:ext cx="3074988" cy="855707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Observer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update()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6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54259"/>
              </p:ext>
            </p:extLst>
          </p:nvPr>
        </p:nvGraphicFramePr>
        <p:xfrm>
          <a:off x="869950" y="4229100"/>
          <a:ext cx="3074988" cy="993838"/>
        </p:xfrm>
        <a:graphic>
          <a:graphicData uri="http://schemas.openxmlformats.org/drawingml/2006/table">
            <a:tbl>
              <a:tblPr/>
              <a:tblGrid>
                <a:gridCol w="30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ConcreteSubject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subjectState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346" name="AutoShape 78"/>
          <p:cNvCxnSpPr>
            <a:cxnSpLocks noChangeShapeType="1"/>
          </p:cNvCxnSpPr>
          <p:nvPr/>
        </p:nvCxnSpPr>
        <p:spPr bwMode="auto">
          <a:xfrm flipH="1" flipV="1">
            <a:off x="3932238" y="4775200"/>
            <a:ext cx="143351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47" name="Group 48"/>
          <p:cNvGrpSpPr>
            <a:grpSpLocks/>
          </p:cNvGrpSpPr>
          <p:nvPr/>
        </p:nvGrpSpPr>
        <p:grpSpPr bwMode="auto">
          <a:xfrm>
            <a:off x="3898900" y="1968500"/>
            <a:ext cx="1320800" cy="487363"/>
            <a:chOff x="2456" y="1240"/>
            <a:chExt cx="832" cy="307"/>
          </a:xfrm>
        </p:grpSpPr>
        <p:cxnSp>
          <p:nvCxnSpPr>
            <p:cNvPr id="13362" name="AutoShape 79"/>
            <p:cNvCxnSpPr>
              <a:cxnSpLocks noChangeShapeType="1"/>
            </p:cNvCxnSpPr>
            <p:nvPr/>
          </p:nvCxnSpPr>
          <p:spPr bwMode="auto">
            <a:xfrm flipV="1">
              <a:off x="2493" y="1545"/>
              <a:ext cx="671" cy="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3" name="Text Box 80"/>
            <p:cNvSpPr txBox="1">
              <a:spLocks noChangeArrowheads="1"/>
            </p:cNvSpPr>
            <p:nvPr/>
          </p:nvSpPr>
          <p:spPr bwMode="auto">
            <a:xfrm>
              <a:off x="2456" y="1240"/>
              <a:ext cx="8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sz="2000">
                  <a:cs typeface="Arial" charset="0"/>
                </a:rPr>
                <a:t>1          *</a:t>
              </a:r>
            </a:p>
          </p:txBody>
        </p:sp>
      </p:grpSp>
      <p:sp>
        <p:nvSpPr>
          <p:cNvPr id="13348" name="Textfeld 16"/>
          <p:cNvSpPr txBox="1">
            <a:spLocks noChangeArrowheads="1"/>
          </p:cNvSpPr>
          <p:nvPr/>
        </p:nvSpPr>
        <p:spPr bwMode="auto">
          <a:xfrm>
            <a:off x="587375" y="315913"/>
            <a:ext cx="236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1400"/>
          </a:p>
        </p:txBody>
      </p:sp>
      <p:sp>
        <p:nvSpPr>
          <p:cNvPr id="13349" name="AutoShape 100"/>
          <p:cNvSpPr>
            <a:spLocks noChangeArrowheads="1"/>
          </p:cNvSpPr>
          <p:nvPr/>
        </p:nvSpPr>
        <p:spPr bwMode="auto">
          <a:xfrm>
            <a:off x="1968500" y="3284538"/>
            <a:ext cx="463550" cy="968375"/>
          </a:xfrm>
          <a:prstGeom prst="upArrow">
            <a:avLst>
              <a:gd name="adj1" fmla="val 0"/>
              <a:gd name="adj2" fmla="val 68871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sz="2000">
              <a:cs typeface="Arial" charset="0"/>
            </a:endParaRPr>
          </a:p>
        </p:txBody>
      </p:sp>
      <p:sp>
        <p:nvSpPr>
          <p:cNvPr id="13350" name="AutoShape 65"/>
          <p:cNvSpPr>
            <a:spLocks noChangeArrowheads="1"/>
          </p:cNvSpPr>
          <p:nvPr/>
        </p:nvSpPr>
        <p:spPr bwMode="auto">
          <a:xfrm>
            <a:off x="3971925" y="2305050"/>
            <a:ext cx="261938" cy="290513"/>
          </a:xfrm>
          <a:prstGeom prst="diamond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2000">
              <a:cs typeface="Arial" charset="0"/>
            </a:endParaRPr>
          </a:p>
        </p:txBody>
      </p:sp>
      <p:graphicFrame>
        <p:nvGraphicFramePr>
          <p:cNvPr id="8260" name="Group 68"/>
          <p:cNvGraphicFramePr>
            <a:graphicFrameLocks noGrp="1"/>
          </p:cNvGraphicFramePr>
          <p:nvPr/>
        </p:nvGraphicFramePr>
        <p:xfrm>
          <a:off x="5330825" y="4287838"/>
          <a:ext cx="2655888" cy="1181101"/>
        </p:xfrm>
        <a:graphic>
          <a:graphicData uri="http://schemas.openxmlformats.org/drawingml/2006/table">
            <a:tbl>
              <a:tblPr/>
              <a:tblGrid>
                <a:gridCol w="265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ConcreteObserver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observerState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</a:rPr>
                        <a:t>update()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AutoShape 51"/>
          <p:cNvSpPr>
            <a:spLocks noChangeArrowheads="1"/>
          </p:cNvSpPr>
          <p:nvPr/>
        </p:nvSpPr>
        <p:spPr bwMode="auto">
          <a:xfrm>
            <a:off x="2663825" y="4175125"/>
            <a:ext cx="6248400" cy="1293814"/>
          </a:xfrm>
          <a:prstGeom prst="wedgeRoundRectCallout">
            <a:avLst>
              <a:gd name="adj1" fmla="val -47272"/>
              <a:gd name="adj2" fmla="val -119747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de-DE" dirty="0"/>
              <a:t>Methode </a:t>
            </a:r>
            <a:r>
              <a:rPr lang="de-DE" b="1" dirty="0" err="1"/>
              <a:t>notifyObservers</a:t>
            </a:r>
            <a:r>
              <a:rPr lang="de-DE" b="1" dirty="0"/>
              <a:t>() </a:t>
            </a:r>
            <a:r>
              <a:rPr lang="de-DE" dirty="0"/>
              <a:t>hält alle aktuellen Observer „auf dem Laufenden</a:t>
            </a:r>
            <a:r>
              <a:rPr lang="de-DE" dirty="0" smtClean="0"/>
              <a:t>“ indem die Methode update aufgerufen wird.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9144000" cy="681038"/>
          </a:xfrm>
        </p:spPr>
        <p:txBody>
          <a:bodyPr/>
          <a:lstStyle/>
          <a:p>
            <a:r>
              <a:rPr lang="de-DE" dirty="0" smtClean="0"/>
              <a:t>Definition</a:t>
            </a:r>
          </a:p>
        </p:txBody>
      </p:sp>
      <p:sp>
        <p:nvSpPr>
          <p:cNvPr id="14339" name="Textfeld 6"/>
          <p:cNvSpPr txBox="1">
            <a:spLocks noChangeArrowheads="1"/>
          </p:cNvSpPr>
          <p:nvPr/>
        </p:nvSpPr>
        <p:spPr bwMode="auto">
          <a:xfrm>
            <a:off x="587375" y="315913"/>
            <a:ext cx="236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sz="1400"/>
          </a:p>
        </p:txBody>
      </p:sp>
      <p:grpSp>
        <p:nvGrpSpPr>
          <p:cNvPr id="14340" name="Group 21"/>
          <p:cNvGrpSpPr>
            <a:grpSpLocks/>
          </p:cNvGrpSpPr>
          <p:nvPr/>
        </p:nvGrpSpPr>
        <p:grpSpPr bwMode="auto">
          <a:xfrm>
            <a:off x="339725" y="2030413"/>
            <a:ext cx="8478838" cy="2568575"/>
            <a:chOff x="214" y="2543"/>
            <a:chExt cx="5341" cy="1618"/>
          </a:xfrm>
        </p:grpSpPr>
        <p:sp>
          <p:nvSpPr>
            <p:cNvPr id="14344" name="Rectangle 18"/>
            <p:cNvSpPr>
              <a:spLocks noChangeArrowheads="1"/>
            </p:cNvSpPr>
            <p:nvPr/>
          </p:nvSpPr>
          <p:spPr bwMode="auto">
            <a:xfrm>
              <a:off x="214" y="2547"/>
              <a:ext cx="5341" cy="16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345" name="Rectangle 19"/>
            <p:cNvSpPr>
              <a:spLocks noChangeArrowheads="1"/>
            </p:cNvSpPr>
            <p:nvPr/>
          </p:nvSpPr>
          <p:spPr bwMode="auto">
            <a:xfrm>
              <a:off x="1411" y="2543"/>
              <a:ext cx="3969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de-DE" b="1" dirty="0">
                  <a:solidFill>
                    <a:schemeClr val="bg1"/>
                  </a:solidFill>
                  <a:latin typeface="Castellar" pitchFamily="18" charset="0"/>
                </a:rPr>
                <a:t>	    OBSERVER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de-DE" dirty="0">
                  <a:solidFill>
                    <a:schemeClr val="bg1"/>
                  </a:solidFill>
                </a:rPr>
                <a:t>Definiert eine Eins-zu-Viele Abhängigkeit zwischen Objekten der Art, dass alle abhängigen Objekte (Beobachter) automatisch benachrichtigt </a:t>
              </a:r>
              <a:r>
                <a:rPr lang="de-DE" dirty="0" smtClean="0">
                  <a:solidFill>
                    <a:schemeClr val="bg1"/>
                  </a:solidFill>
                </a:rPr>
                <a:t>(und aktualisiert) </a:t>
              </a:r>
              <a:r>
                <a:rPr lang="de-DE" dirty="0">
                  <a:solidFill>
                    <a:schemeClr val="bg1"/>
                  </a:solidFill>
                </a:rPr>
                <a:t>werden, wenn sich der Zustand des </a:t>
              </a:r>
              <a:r>
                <a:rPr lang="de-DE" dirty="0" smtClean="0">
                  <a:solidFill>
                    <a:schemeClr val="bg1"/>
                  </a:solidFill>
                </a:rPr>
                <a:t>beobachteten Subjekts </a:t>
              </a:r>
              <a:r>
                <a:rPr lang="de-DE" dirty="0">
                  <a:solidFill>
                    <a:schemeClr val="bg1"/>
                  </a:solidFill>
                </a:rPr>
                <a:t>ändert.  </a:t>
              </a:r>
              <a:endParaRPr lang="de-DE" b="1" dirty="0"/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341" name="Picture 20" descr="j0352962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92388"/>
            <a:ext cx="1530350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51"/>
          <p:cNvSpPr>
            <a:spLocks noChangeArrowheads="1"/>
          </p:cNvSpPr>
          <p:nvPr/>
        </p:nvSpPr>
        <p:spPr bwMode="auto">
          <a:xfrm>
            <a:off x="138113" y="4978400"/>
            <a:ext cx="4340225" cy="1301750"/>
          </a:xfrm>
          <a:prstGeom prst="wedgeRoundRectCallout">
            <a:avLst>
              <a:gd name="adj1" fmla="val -7838"/>
              <a:gd name="adj2" fmla="val -95861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de-DE" dirty="0"/>
              <a:t>Beobachter können jederzeit hinzugefügt oder entfernt werden.</a:t>
            </a:r>
          </a:p>
        </p:txBody>
      </p:sp>
      <p:sp>
        <p:nvSpPr>
          <p:cNvPr id="12" name="AutoShape 51"/>
          <p:cNvSpPr>
            <a:spLocks noChangeArrowheads="1"/>
          </p:cNvSpPr>
          <p:nvPr/>
        </p:nvSpPr>
        <p:spPr bwMode="auto">
          <a:xfrm>
            <a:off x="6076950" y="5162550"/>
            <a:ext cx="2843213" cy="923925"/>
          </a:xfrm>
          <a:prstGeom prst="wedgeRoundRectCallout">
            <a:avLst>
              <a:gd name="adj1" fmla="val -47162"/>
              <a:gd name="adj2" fmla="val -101861"/>
              <a:gd name="adj3" fmla="val 16667"/>
            </a:avLst>
          </a:prstGeom>
          <a:solidFill>
            <a:schemeClr val="bg1"/>
          </a:solidFill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de-DE" dirty="0"/>
              <a:t>Kategorie: </a:t>
            </a:r>
            <a:br>
              <a:rPr lang="de-DE" dirty="0"/>
            </a:br>
            <a:r>
              <a:rPr lang="de-DE" dirty="0"/>
              <a:t>Verhaltensmuster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chuleNeu">
  <a:themeElements>
    <a:clrScheme name="Benutzerdefiniert 3">
      <a:dk1>
        <a:srgbClr val="000000"/>
      </a:dk1>
      <a:lt1>
        <a:srgbClr val="FFFFFF"/>
      </a:lt1>
      <a:dk2>
        <a:srgbClr val="333399"/>
      </a:dk2>
      <a:lt2>
        <a:srgbClr val="6868CE"/>
      </a:lt2>
      <a:accent1>
        <a:srgbClr val="CC0000"/>
      </a:accent1>
      <a:accent2>
        <a:srgbClr val="FF6600"/>
      </a:accent2>
      <a:accent3>
        <a:srgbClr val="008000"/>
      </a:accent3>
      <a:accent4>
        <a:srgbClr val="000000"/>
      </a:accent4>
      <a:accent5>
        <a:srgbClr val="FFFFFF"/>
      </a:accent5>
      <a:accent6>
        <a:srgbClr val="FF6600"/>
      </a:accent6>
      <a:hlink>
        <a:srgbClr val="990000"/>
      </a:hlink>
      <a:folHlink>
        <a:srgbClr val="008000"/>
      </a:folHlink>
    </a:clrScheme>
    <a:fontScheme name="SchuleNe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huleN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uleNe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8">
        <a:dk1>
          <a:srgbClr val="000000"/>
        </a:dk1>
        <a:lt1>
          <a:srgbClr val="FFFFFF"/>
        </a:lt1>
        <a:dk2>
          <a:srgbClr val="333399"/>
        </a:dk2>
        <a:lt2>
          <a:srgbClr val="A0A0E0"/>
        </a:lt2>
        <a:accent1>
          <a:srgbClr val="FFFFE5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FFF0"/>
        </a:accent5>
        <a:accent6>
          <a:srgbClr val="B92D00"/>
        </a:accent6>
        <a:hlink>
          <a:srgbClr val="99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9">
        <a:dk1>
          <a:srgbClr val="000000"/>
        </a:dk1>
        <a:lt1>
          <a:srgbClr val="FFFFFF"/>
        </a:lt1>
        <a:dk2>
          <a:srgbClr val="333399"/>
        </a:dk2>
        <a:lt2>
          <a:srgbClr val="6868CE"/>
        </a:lt2>
        <a:accent1>
          <a:srgbClr val="FFFFFF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5C00"/>
        </a:accent6>
        <a:hlink>
          <a:srgbClr val="99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10">
        <a:dk1>
          <a:srgbClr val="000000"/>
        </a:dk1>
        <a:lt1>
          <a:srgbClr val="FFFFFF"/>
        </a:lt1>
        <a:dk2>
          <a:srgbClr val="333399"/>
        </a:dk2>
        <a:lt2>
          <a:srgbClr val="6868CE"/>
        </a:lt2>
        <a:accent1>
          <a:srgbClr val="FFFFFF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5C00"/>
        </a:accent6>
        <a:hlink>
          <a:srgbClr val="008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11">
        <a:dk1>
          <a:srgbClr val="000000"/>
        </a:dk1>
        <a:lt1>
          <a:srgbClr val="FFFFFF"/>
        </a:lt1>
        <a:dk2>
          <a:srgbClr val="333399"/>
        </a:dk2>
        <a:lt2>
          <a:srgbClr val="990000"/>
        </a:lt2>
        <a:accent1>
          <a:srgbClr val="FFFFFF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5C00"/>
        </a:accent6>
        <a:hlink>
          <a:srgbClr val="008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uleNeu 12">
        <a:dk1>
          <a:srgbClr val="000000"/>
        </a:dk1>
        <a:lt1>
          <a:srgbClr val="FFFFFF"/>
        </a:lt1>
        <a:dk2>
          <a:srgbClr val="333399"/>
        </a:dk2>
        <a:lt2>
          <a:srgbClr val="3366CC"/>
        </a:lt2>
        <a:accent1>
          <a:srgbClr val="FFFFFF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5C00"/>
        </a:accent6>
        <a:hlink>
          <a:srgbClr val="99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SchuleNeu</Template>
  <TotalTime>0</TotalTime>
  <Words>886</Words>
  <Application>Microsoft Office PowerPoint</Application>
  <PresentationFormat>Bildschirmpräsentation (4:3)</PresentationFormat>
  <Paragraphs>193</Paragraphs>
  <Slides>20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Times New Roman</vt:lpstr>
      <vt:lpstr>Comic Sans MS</vt:lpstr>
      <vt:lpstr>Symbol</vt:lpstr>
      <vt:lpstr>Arial Narrow</vt:lpstr>
      <vt:lpstr>Castellar</vt:lpstr>
      <vt:lpstr>Wingdings</vt:lpstr>
      <vt:lpstr>SchuleNeu</vt:lpstr>
      <vt:lpstr>Observer Pattern</vt:lpstr>
      <vt:lpstr>Inhalt</vt:lpstr>
      <vt:lpstr>Problem - Wetterstation</vt:lpstr>
      <vt:lpstr>Funktionsweise</vt:lpstr>
      <vt:lpstr>Entwurfsprinzipien</vt:lpstr>
      <vt:lpstr>Funktionsweise</vt:lpstr>
      <vt:lpstr>UML</vt:lpstr>
      <vt:lpstr>UML</vt:lpstr>
      <vt:lpstr>Definition</vt:lpstr>
      <vt:lpstr>Verbindung</vt:lpstr>
      <vt:lpstr>Verbindung</vt:lpstr>
      <vt:lpstr>Verbindung</vt:lpstr>
      <vt:lpstr>Verbindung</vt:lpstr>
      <vt:lpstr>Verbindung</vt:lpstr>
      <vt:lpstr>Nachteile</vt:lpstr>
      <vt:lpstr>Mehr Flexibilität mit  Generics</vt:lpstr>
      <vt:lpstr>Nachteile des traditionellen Observer Patterns</vt:lpstr>
      <vt:lpstr>Generics vermeiden Type-Casting</vt:lpstr>
      <vt:lpstr>Aufgabe Wetterstation</vt:lpstr>
      <vt:lpstr>Aufgabe Infoservice</vt:lpstr>
    </vt:vector>
  </TitlesOfParts>
  <Company>Kerber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</dc:creator>
  <cp:lastModifiedBy>rollins</cp:lastModifiedBy>
  <cp:revision>559</cp:revision>
  <dcterms:created xsi:type="dcterms:W3CDTF">2002-11-11T12:01:55Z</dcterms:created>
  <dcterms:modified xsi:type="dcterms:W3CDTF">2019-09-20T06:58:06Z</dcterms:modified>
</cp:coreProperties>
</file>