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56" r:id="rId2"/>
    <p:sldId id="257" r:id="rId3"/>
    <p:sldId id="258" r:id="rId4"/>
    <p:sldId id="259" r:id="rId5"/>
    <p:sldId id="263" r:id="rId6"/>
    <p:sldId id="264" r:id="rId7"/>
    <p:sldId id="260" r:id="rId8"/>
    <p:sldId id="287" r:id="rId9"/>
    <p:sldId id="279" r:id="rId10"/>
    <p:sldId id="278" r:id="rId11"/>
    <p:sldId id="280" r:id="rId12"/>
    <p:sldId id="271" r:id="rId13"/>
    <p:sldId id="265" r:id="rId14"/>
    <p:sldId id="285" r:id="rId15"/>
    <p:sldId id="266" r:id="rId16"/>
    <p:sldId id="272" r:id="rId17"/>
    <p:sldId id="276" r:id="rId18"/>
    <p:sldId id="288" r:id="rId19"/>
    <p:sldId id="267" r:id="rId20"/>
    <p:sldId id="269" r:id="rId21"/>
    <p:sldId id="268" r:id="rId22"/>
    <p:sldId id="273" r:id="rId23"/>
    <p:sldId id="286" r:id="rId24"/>
    <p:sldId id="277" r:id="rId25"/>
    <p:sldId id="275" r:id="rId26"/>
    <p:sldId id="289" r:id="rId27"/>
    <p:sldId id="282" r:id="rId28"/>
    <p:sldId id="284" r:id="rId29"/>
  </p:sldIdLst>
  <p:sldSz cx="9144000" cy="6858000" type="screen4x3"/>
  <p:notesSz cx="7099300" cy="1023461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tandardabschnitt" id="{783CA376-C84C-42DC-A420-434AF9448085}">
          <p14:sldIdLst>
            <p14:sldId id="256"/>
            <p14:sldId id="257"/>
            <p14:sldId id="258"/>
            <p14:sldId id="259"/>
            <p14:sldId id="263"/>
            <p14:sldId id="264"/>
            <p14:sldId id="260"/>
            <p14:sldId id="287"/>
            <p14:sldId id="279"/>
            <p14:sldId id="278"/>
            <p14:sldId id="280"/>
            <p14:sldId id="271"/>
            <p14:sldId id="265"/>
            <p14:sldId id="285"/>
            <p14:sldId id="266"/>
            <p14:sldId id="272"/>
            <p14:sldId id="276"/>
          </p14:sldIdLst>
        </p14:section>
        <p14:section name="Abschnitt ohne Titel" id="{128CB570-BC13-4508-A8EA-0A6A59D60C75}">
          <p14:sldIdLst>
            <p14:sldId id="288"/>
            <p14:sldId id="267"/>
            <p14:sldId id="269"/>
            <p14:sldId id="268"/>
            <p14:sldId id="273"/>
            <p14:sldId id="286"/>
            <p14:sldId id="277"/>
            <p14:sldId id="275"/>
            <p14:sldId id="289"/>
            <p14:sldId id="282"/>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740"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de-DE"/>
          </a:p>
        </p:txBody>
      </p:sp>
      <p:sp>
        <p:nvSpPr>
          <p:cNvPr id="6246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de-DE"/>
          </a:p>
        </p:txBody>
      </p:sp>
      <p:sp>
        <p:nvSpPr>
          <p:cNvPr id="6246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de-DE"/>
          </a:p>
        </p:txBody>
      </p:sp>
      <p:sp>
        <p:nvSpPr>
          <p:cNvPr id="6246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844C0852-B980-4E4D-8B42-BD487356F249}" type="slidenum">
              <a:rPr lang="de-DE"/>
              <a:pPr>
                <a:defRPr/>
              </a:pPr>
              <a:t>‹Nr.›</a:t>
            </a:fld>
            <a:endParaRPr lang="de-DE"/>
          </a:p>
        </p:txBody>
      </p:sp>
    </p:spTree>
    <p:extLst>
      <p:ext uri="{BB962C8B-B14F-4D97-AF65-F5344CB8AC3E}">
        <p14:creationId xmlns:p14="http://schemas.microsoft.com/office/powerpoint/2010/main" val="126112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Unicode MS" pitchFamily="34" charset="-128"/>
              </a:defRPr>
            </a:lvl1pPr>
          </a:lstStyle>
          <a:p>
            <a:pPr>
              <a:defRPr/>
            </a:pPr>
            <a:endParaRPr lang="de-DE"/>
          </a:p>
        </p:txBody>
      </p:sp>
      <p:sp>
        <p:nvSpPr>
          <p:cNvPr id="921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Unicode MS" pitchFamily="34" charset="-128"/>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922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Unicode MS" pitchFamily="34" charset="-128"/>
              </a:defRPr>
            </a:lvl1pPr>
          </a:lstStyle>
          <a:p>
            <a:pPr>
              <a:defRPr/>
            </a:pPr>
            <a:endParaRPr lang="de-DE"/>
          </a:p>
        </p:txBody>
      </p:sp>
      <p:sp>
        <p:nvSpPr>
          <p:cNvPr id="922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Unicode MS" pitchFamily="34" charset="-128"/>
              </a:defRPr>
            </a:lvl1pPr>
          </a:lstStyle>
          <a:p>
            <a:pPr>
              <a:defRPr/>
            </a:pPr>
            <a:fld id="{CF5FE02A-0E75-4E7C-B53E-9C51D0DCFD9E}" type="slidenum">
              <a:rPr lang="de-DE"/>
              <a:pPr>
                <a:defRPr/>
              </a:pPr>
              <a:t>‹Nr.›</a:t>
            </a:fld>
            <a:endParaRPr lang="de-DE"/>
          </a:p>
        </p:txBody>
      </p:sp>
    </p:spTree>
    <p:extLst>
      <p:ext uri="{BB962C8B-B14F-4D97-AF65-F5344CB8AC3E}">
        <p14:creationId xmlns:p14="http://schemas.microsoft.com/office/powerpoint/2010/main" val="832822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8F84BA56-CCB3-4D80-B193-CEC10CC51346}" type="slidenum">
              <a:rPr lang="de-DE" sz="1300" smtClean="0">
                <a:latin typeface="Arial Unicode MS" pitchFamily="34" charset="-128"/>
              </a:rPr>
              <a:pPr/>
              <a:t>1</a:t>
            </a:fld>
            <a:endParaRPr lang="de-DE" sz="1300" smtClean="0">
              <a:latin typeface="Arial Unicode MS" pitchFamily="34" charset="-128"/>
            </a:endParaRPr>
          </a:p>
        </p:txBody>
      </p:sp>
      <p:sp>
        <p:nvSpPr>
          <p:cNvPr id="28675" name="Rectangle 1026"/>
          <p:cNvSpPr>
            <a:spLocks noGrp="1" noRot="1" noChangeAspect="1" noChangeArrowheads="1" noTextEdit="1"/>
          </p:cNvSpPr>
          <p:nvPr>
            <p:ph type="sldImg"/>
          </p:nvPr>
        </p:nvSpPr>
        <p:spPr>
          <a:xfrm>
            <a:off x="992188" y="768350"/>
            <a:ext cx="5114925" cy="3836988"/>
          </a:xfrm>
          <a:ln/>
        </p:spPr>
      </p:sp>
      <p:sp>
        <p:nvSpPr>
          <p:cNvPr id="28676" name="Rectangle 1027"/>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08A44B2E-7B98-41D1-94BB-B300989D7504}" type="slidenum">
              <a:rPr lang="de-DE" sz="1300" smtClean="0">
                <a:latin typeface="Arial Unicode MS" pitchFamily="34" charset="-128"/>
              </a:rPr>
              <a:pPr/>
              <a:t>13</a:t>
            </a:fld>
            <a:endParaRPr lang="de-DE" sz="1300" smtClean="0">
              <a:latin typeface="Arial Unicode MS" pitchFamily="34" charset="-128"/>
            </a:endParaRPr>
          </a:p>
        </p:txBody>
      </p:sp>
      <p:sp>
        <p:nvSpPr>
          <p:cNvPr id="37891" name="Rectangle 2"/>
          <p:cNvSpPr>
            <a:spLocks noGrp="1" noRot="1" noChangeAspect="1" noChangeArrowheads="1" noTextEdit="1"/>
          </p:cNvSpPr>
          <p:nvPr>
            <p:ph type="sldImg"/>
          </p:nvPr>
        </p:nvSpPr>
        <p:spPr>
          <a:xfrm>
            <a:off x="992188" y="768350"/>
            <a:ext cx="5114925" cy="3836988"/>
          </a:xfrm>
          <a:ln/>
        </p:spPr>
      </p:sp>
      <p:sp>
        <p:nvSpPr>
          <p:cNvPr id="37892"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C9BCBA3B-B86F-46ED-90C1-9DEA0A32B300}" type="slidenum">
              <a:rPr lang="de-DE" sz="1300" smtClean="0">
                <a:latin typeface="Arial Unicode MS" pitchFamily="34" charset="-128"/>
              </a:rPr>
              <a:pPr/>
              <a:t>15</a:t>
            </a:fld>
            <a:endParaRPr lang="de-DE" sz="1300" smtClean="0">
              <a:latin typeface="Arial Unicode MS" pitchFamily="34" charset="-128"/>
            </a:endParaRPr>
          </a:p>
        </p:txBody>
      </p:sp>
      <p:sp>
        <p:nvSpPr>
          <p:cNvPr id="38915" name="Rectangle 2"/>
          <p:cNvSpPr>
            <a:spLocks noGrp="1" noRot="1" noChangeAspect="1" noChangeArrowheads="1" noTextEdit="1"/>
          </p:cNvSpPr>
          <p:nvPr>
            <p:ph type="sldImg"/>
          </p:nvPr>
        </p:nvSpPr>
        <p:spPr>
          <a:xfrm>
            <a:off x="992188" y="768350"/>
            <a:ext cx="5114925" cy="3836988"/>
          </a:xfrm>
          <a:ln/>
        </p:spPr>
      </p:sp>
      <p:sp>
        <p:nvSpPr>
          <p:cNvPr id="38916"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44190310-000A-4C0A-A134-8A5FF19FFDE3}" type="slidenum">
              <a:rPr lang="de-DE" sz="1300" smtClean="0">
                <a:latin typeface="Arial Unicode MS" pitchFamily="34" charset="-128"/>
              </a:rPr>
              <a:pPr/>
              <a:t>16</a:t>
            </a:fld>
            <a:endParaRPr lang="de-DE" sz="1300" smtClean="0">
              <a:latin typeface="Arial Unicode MS" pitchFamily="34" charset="-128"/>
            </a:endParaRPr>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FCEECA7A-2682-460C-83C9-C4899027155C}" type="slidenum">
              <a:rPr lang="de-DE" sz="1300" smtClean="0">
                <a:latin typeface="Arial Unicode MS" pitchFamily="34" charset="-128"/>
              </a:rPr>
              <a:pPr/>
              <a:t>17</a:t>
            </a:fld>
            <a:endParaRPr lang="de-DE" sz="1300" smtClean="0">
              <a:latin typeface="Arial Unicode MS" pitchFamily="34" charset="-128"/>
            </a:endParaRPr>
          </a:p>
        </p:txBody>
      </p:sp>
      <p:sp>
        <p:nvSpPr>
          <p:cNvPr id="39939" name="Rectangle 2"/>
          <p:cNvSpPr>
            <a:spLocks noGrp="1" noRot="1" noChangeAspect="1" noChangeArrowheads="1" noTextEdit="1"/>
          </p:cNvSpPr>
          <p:nvPr>
            <p:ph type="sldImg"/>
          </p:nvPr>
        </p:nvSpPr>
        <p:spPr>
          <a:xfrm>
            <a:off x="992188" y="768350"/>
            <a:ext cx="5114925" cy="3836988"/>
          </a:xfrm>
          <a:ln/>
        </p:spPr>
      </p:sp>
      <p:sp>
        <p:nvSpPr>
          <p:cNvPr id="39940"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0D4F2B68-064D-4900-881E-2877AC385B3B}" type="slidenum">
              <a:rPr lang="de-DE" sz="1300" smtClean="0">
                <a:latin typeface="Arial Unicode MS" pitchFamily="34" charset="-128"/>
              </a:rPr>
              <a:pPr/>
              <a:t>19</a:t>
            </a:fld>
            <a:endParaRPr lang="de-DE" sz="1300" smtClean="0">
              <a:latin typeface="Arial Unicode MS" pitchFamily="34" charset="-128"/>
            </a:endParaRPr>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57B84277-1FF2-45EA-8ABA-D38396E8CBA8}" type="slidenum">
              <a:rPr lang="de-DE" sz="1300" smtClean="0">
                <a:latin typeface="Arial Unicode MS" pitchFamily="34" charset="-128"/>
              </a:rPr>
              <a:pPr/>
              <a:t>20</a:t>
            </a:fld>
            <a:endParaRPr lang="de-DE" sz="1300" smtClean="0">
              <a:latin typeface="Arial Unicode MS" pitchFamily="34" charset="-128"/>
            </a:endParaRPr>
          </a:p>
        </p:txBody>
      </p:sp>
      <p:sp>
        <p:nvSpPr>
          <p:cNvPr id="41987" name="Rectangle 2"/>
          <p:cNvSpPr>
            <a:spLocks noGrp="1" noRot="1" noChangeAspect="1" noChangeArrowheads="1" noTextEdit="1"/>
          </p:cNvSpPr>
          <p:nvPr>
            <p:ph type="sldImg"/>
          </p:nvPr>
        </p:nvSpPr>
        <p:spPr>
          <a:xfrm>
            <a:off x="992188" y="768350"/>
            <a:ext cx="5114925" cy="3836988"/>
          </a:xfrm>
          <a:ln/>
        </p:spPr>
      </p:sp>
      <p:sp>
        <p:nvSpPr>
          <p:cNvPr id="41988"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AB1F25D0-4E29-42BF-8308-557DE2FD1E6C}" type="slidenum">
              <a:rPr lang="de-DE" sz="1300" smtClean="0">
                <a:latin typeface="Arial Unicode MS" pitchFamily="34" charset="-128"/>
              </a:rPr>
              <a:pPr/>
              <a:t>21</a:t>
            </a:fld>
            <a:endParaRPr lang="de-DE" sz="1300" smtClean="0">
              <a:latin typeface="Arial Unicode MS" pitchFamily="34" charset="-128"/>
            </a:endParaRPr>
          </a:p>
        </p:txBody>
      </p:sp>
      <p:sp>
        <p:nvSpPr>
          <p:cNvPr id="43011" name="Rectangle 2"/>
          <p:cNvSpPr>
            <a:spLocks noGrp="1" noRot="1" noChangeAspect="1" noChangeArrowheads="1" noTextEdit="1"/>
          </p:cNvSpPr>
          <p:nvPr>
            <p:ph type="sldImg"/>
          </p:nvPr>
        </p:nvSpPr>
        <p:spPr>
          <a:xfrm>
            <a:off x="992188" y="768350"/>
            <a:ext cx="5114925" cy="3836988"/>
          </a:xfrm>
          <a:ln/>
        </p:spPr>
      </p:sp>
      <p:sp>
        <p:nvSpPr>
          <p:cNvPr id="43012"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A79E70C3-A50F-47D4-9AE3-D7202120A926}" type="slidenum">
              <a:rPr lang="de-DE" sz="1300" smtClean="0">
                <a:latin typeface="Arial Unicode MS" pitchFamily="34" charset="-128"/>
              </a:rPr>
              <a:pPr/>
              <a:t>22</a:t>
            </a:fld>
            <a:endParaRPr lang="de-DE" sz="1300" smtClean="0">
              <a:latin typeface="Arial Unicode MS" pitchFamily="34" charset="-128"/>
            </a:endParaRPr>
          </a:p>
        </p:txBody>
      </p:sp>
      <p:sp>
        <p:nvSpPr>
          <p:cNvPr id="44035" name="Rectangle 2"/>
          <p:cNvSpPr>
            <a:spLocks noGrp="1" noRot="1" noChangeAspect="1" noChangeArrowheads="1" noTextEdit="1"/>
          </p:cNvSpPr>
          <p:nvPr>
            <p:ph type="sldImg"/>
          </p:nvPr>
        </p:nvSpPr>
        <p:spPr>
          <a:xfrm>
            <a:off x="992188" y="768350"/>
            <a:ext cx="5114925" cy="3836988"/>
          </a:xfrm>
          <a:ln/>
        </p:spPr>
      </p:sp>
      <p:sp>
        <p:nvSpPr>
          <p:cNvPr id="44036" name="Rectangle 4"/>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44190310-000A-4C0A-A134-8A5FF19FFDE3}" type="slidenum">
              <a:rPr lang="de-DE" sz="1300" smtClean="0">
                <a:latin typeface="Arial Unicode MS" pitchFamily="34" charset="-128"/>
              </a:rPr>
              <a:pPr/>
              <a:t>23</a:t>
            </a:fld>
            <a:endParaRPr lang="de-DE" sz="1300" smtClean="0">
              <a:latin typeface="Arial Unicode MS" pitchFamily="34" charset="-128"/>
            </a:endParaRPr>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C4C016F8-3A83-45FB-9430-6A38059CD6D0}" type="slidenum">
              <a:rPr lang="de-DE" sz="1300" smtClean="0">
                <a:latin typeface="Arial Unicode MS" pitchFamily="34" charset="-128"/>
              </a:rPr>
              <a:pPr/>
              <a:t>24</a:t>
            </a:fld>
            <a:endParaRPr lang="de-DE" sz="1300" smtClean="0">
              <a:latin typeface="Arial Unicode MS" pitchFamily="34" charset="-128"/>
            </a:endParaRPr>
          </a:p>
        </p:txBody>
      </p:sp>
      <p:sp>
        <p:nvSpPr>
          <p:cNvPr id="46083" name="Rectangle 2"/>
          <p:cNvSpPr>
            <a:spLocks noGrp="1" noRot="1" noChangeAspect="1" noChangeArrowheads="1" noTextEdit="1"/>
          </p:cNvSpPr>
          <p:nvPr>
            <p:ph type="sldImg"/>
          </p:nvPr>
        </p:nvSpPr>
        <p:spPr>
          <a:xfrm>
            <a:off x="992188" y="768350"/>
            <a:ext cx="5114925" cy="3836988"/>
          </a:xfrm>
          <a:ln/>
        </p:spPr>
      </p:sp>
      <p:sp>
        <p:nvSpPr>
          <p:cNvPr id="46084"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304A3169-F104-48FD-B989-218FE3984C0F}" type="slidenum">
              <a:rPr lang="de-DE" sz="1300" smtClean="0">
                <a:latin typeface="Arial Unicode MS" pitchFamily="34" charset="-128"/>
              </a:rPr>
              <a:pPr/>
              <a:t>2</a:t>
            </a:fld>
            <a:endParaRPr lang="de-DE" sz="1300" smtClean="0">
              <a:latin typeface="Arial Unicode MS" pitchFamily="34" charset="-128"/>
            </a:endParaRPr>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8F026E96-801B-45BE-AFD3-C356F85B04CC}" type="slidenum">
              <a:rPr lang="de-DE" sz="1300" smtClean="0">
                <a:latin typeface="Arial Unicode MS" pitchFamily="34" charset="-128"/>
              </a:rPr>
              <a:pPr/>
              <a:t>25</a:t>
            </a:fld>
            <a:endParaRPr lang="de-DE" sz="1300" smtClean="0">
              <a:latin typeface="Arial Unicode MS" pitchFamily="34" charset="-128"/>
            </a:endParaRPr>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9D83C8CE-1DCD-4D8E-9068-0D943144FB48}" type="slidenum">
              <a:rPr lang="de-DE" sz="1300" smtClean="0">
                <a:latin typeface="Arial Unicode MS" pitchFamily="34" charset="-128"/>
              </a:rPr>
              <a:pPr/>
              <a:t>3</a:t>
            </a:fld>
            <a:endParaRPr lang="de-DE" sz="1300" smtClean="0">
              <a:latin typeface="Arial Unicode MS" pitchFamily="34" charset="-128"/>
            </a:endParaRPr>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4"/>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1F1273CE-50AA-4055-A934-DED0F4E12987}" type="slidenum">
              <a:rPr lang="de-DE" sz="1300" smtClean="0">
                <a:latin typeface="Arial Unicode MS" pitchFamily="34" charset="-128"/>
              </a:rPr>
              <a:pPr/>
              <a:t>4</a:t>
            </a:fld>
            <a:endParaRPr lang="de-DE" sz="1300" smtClean="0">
              <a:latin typeface="Arial Unicode MS" pitchFamily="34" charset="-128"/>
            </a:endParaRPr>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16A112AB-0B03-4B45-85B1-BA4B12884980}" type="slidenum">
              <a:rPr lang="de-DE" sz="1300" smtClean="0">
                <a:latin typeface="Arial Unicode MS" pitchFamily="34" charset="-128"/>
              </a:rPr>
              <a:pPr/>
              <a:t>5</a:t>
            </a:fld>
            <a:endParaRPr lang="de-DE" sz="1300" smtClean="0">
              <a:latin typeface="Arial Unicode MS" pitchFamily="34" charset="-128"/>
            </a:endParaRPr>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2E1AD9B0-BD30-4F68-9E45-CF652603ECCD}" type="slidenum">
              <a:rPr lang="de-DE" sz="1300" smtClean="0">
                <a:latin typeface="Arial Unicode MS" pitchFamily="34" charset="-128"/>
              </a:rPr>
              <a:pPr/>
              <a:t>6</a:t>
            </a:fld>
            <a:endParaRPr lang="de-DE" sz="1300" smtClean="0">
              <a:latin typeface="Arial Unicode MS" pitchFamily="34" charset="-128"/>
            </a:endParaRPr>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4"/>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D004F410-383A-4442-9096-73ABB7D36C5F}" type="slidenum">
              <a:rPr lang="de-DE" sz="1300" smtClean="0">
                <a:latin typeface="Arial Unicode MS" pitchFamily="34" charset="-128"/>
              </a:rPr>
              <a:pPr/>
              <a:t>7</a:t>
            </a:fld>
            <a:endParaRPr lang="de-DE" sz="1300" smtClean="0">
              <a:latin typeface="Arial Unicode MS" pitchFamily="34" charset="-128"/>
            </a:endParaRPr>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ACBCEEAC-5C24-4C50-B1CA-586987693C57}" type="slidenum">
              <a:rPr lang="de-DE" sz="1300" smtClean="0">
                <a:latin typeface="Arial Unicode MS" pitchFamily="34" charset="-128"/>
              </a:rPr>
              <a:pPr/>
              <a:t>9</a:t>
            </a:fld>
            <a:endParaRPr lang="de-DE" sz="1300" smtClean="0">
              <a:latin typeface="Arial Unicode MS" pitchFamily="34" charset="-128"/>
            </a:endParaRPr>
          </a:p>
        </p:txBody>
      </p:sp>
      <p:sp>
        <p:nvSpPr>
          <p:cNvPr id="35843" name="Rectangle 2"/>
          <p:cNvSpPr>
            <a:spLocks noGrp="1" noRot="1" noChangeAspect="1" noChangeArrowheads="1" noTextEdit="1"/>
          </p:cNvSpPr>
          <p:nvPr>
            <p:ph type="sldImg"/>
          </p:nvPr>
        </p:nvSpPr>
        <p:spPr>
          <a:xfrm>
            <a:off x="992188" y="768350"/>
            <a:ext cx="5114925" cy="3836988"/>
          </a:xfrm>
          <a:ln/>
        </p:spPr>
      </p:sp>
      <p:sp>
        <p:nvSpPr>
          <p:cNvPr id="35844"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90600">
              <a:defRPr sz="2000">
                <a:solidFill>
                  <a:schemeClr val="tx1"/>
                </a:solidFill>
                <a:latin typeface="Arial" charset="0"/>
              </a:defRPr>
            </a:lvl1pPr>
            <a:lvl2pPr marL="742950" indent="-285750" defTabSz="990600">
              <a:defRPr sz="2000">
                <a:solidFill>
                  <a:schemeClr val="tx1"/>
                </a:solidFill>
                <a:latin typeface="Arial" charset="0"/>
              </a:defRPr>
            </a:lvl2pPr>
            <a:lvl3pPr marL="1143000" indent="-228600" defTabSz="990600">
              <a:defRPr sz="2000">
                <a:solidFill>
                  <a:schemeClr val="tx1"/>
                </a:solidFill>
                <a:latin typeface="Arial" charset="0"/>
              </a:defRPr>
            </a:lvl3pPr>
            <a:lvl4pPr marL="1600200" indent="-228600" defTabSz="990600">
              <a:defRPr sz="2000">
                <a:solidFill>
                  <a:schemeClr val="tx1"/>
                </a:solidFill>
                <a:latin typeface="Arial" charset="0"/>
              </a:defRPr>
            </a:lvl4pPr>
            <a:lvl5pPr marL="2057400" indent="-228600" defTabSz="990600">
              <a:defRPr sz="2000">
                <a:solidFill>
                  <a:schemeClr val="tx1"/>
                </a:solidFill>
                <a:latin typeface="Arial" charset="0"/>
              </a:defRPr>
            </a:lvl5pPr>
            <a:lvl6pPr marL="2514600" indent="-228600" defTabSz="990600" eaLnBrk="0" fontAlgn="base" hangingPunct="0">
              <a:spcBef>
                <a:spcPct val="0"/>
              </a:spcBef>
              <a:spcAft>
                <a:spcPct val="0"/>
              </a:spcAft>
              <a:defRPr sz="2000">
                <a:solidFill>
                  <a:schemeClr val="tx1"/>
                </a:solidFill>
                <a:latin typeface="Arial" charset="0"/>
              </a:defRPr>
            </a:lvl6pPr>
            <a:lvl7pPr marL="2971800" indent="-228600" defTabSz="990600" eaLnBrk="0" fontAlgn="base" hangingPunct="0">
              <a:spcBef>
                <a:spcPct val="0"/>
              </a:spcBef>
              <a:spcAft>
                <a:spcPct val="0"/>
              </a:spcAft>
              <a:defRPr sz="2000">
                <a:solidFill>
                  <a:schemeClr val="tx1"/>
                </a:solidFill>
                <a:latin typeface="Arial" charset="0"/>
              </a:defRPr>
            </a:lvl7pPr>
            <a:lvl8pPr marL="3429000" indent="-228600" defTabSz="990600" eaLnBrk="0" fontAlgn="base" hangingPunct="0">
              <a:spcBef>
                <a:spcPct val="0"/>
              </a:spcBef>
              <a:spcAft>
                <a:spcPct val="0"/>
              </a:spcAft>
              <a:defRPr sz="2000">
                <a:solidFill>
                  <a:schemeClr val="tx1"/>
                </a:solidFill>
                <a:latin typeface="Arial" charset="0"/>
              </a:defRPr>
            </a:lvl8pPr>
            <a:lvl9pPr marL="3886200" indent="-228600" defTabSz="990600" eaLnBrk="0" fontAlgn="base" hangingPunct="0">
              <a:spcBef>
                <a:spcPct val="0"/>
              </a:spcBef>
              <a:spcAft>
                <a:spcPct val="0"/>
              </a:spcAft>
              <a:defRPr sz="2000">
                <a:solidFill>
                  <a:schemeClr val="tx1"/>
                </a:solidFill>
                <a:latin typeface="Arial" charset="0"/>
              </a:defRPr>
            </a:lvl9pPr>
          </a:lstStyle>
          <a:p>
            <a:fld id="{D8731BF5-0FB2-44BA-83BC-5EEE59C82849}" type="slidenum">
              <a:rPr lang="de-DE" sz="1300" smtClean="0">
                <a:latin typeface="Arial Unicode MS" pitchFamily="34" charset="-128"/>
              </a:rPr>
              <a:pPr/>
              <a:t>12</a:t>
            </a:fld>
            <a:endParaRPr lang="de-DE" sz="1300" smtClean="0">
              <a:latin typeface="Arial Unicode MS" pitchFamily="34" charset="-128"/>
            </a:endParaRPr>
          </a:p>
        </p:txBody>
      </p:sp>
      <p:sp>
        <p:nvSpPr>
          <p:cNvPr id="36867" name="Rectangle 2"/>
          <p:cNvSpPr>
            <a:spLocks noGrp="1" noRot="1" noChangeAspect="1" noChangeArrowheads="1" noTextEdit="1"/>
          </p:cNvSpPr>
          <p:nvPr>
            <p:ph type="sldImg"/>
          </p:nvPr>
        </p:nvSpPr>
        <p:spPr>
          <a:xfrm>
            <a:off x="992188" y="768350"/>
            <a:ext cx="5114925" cy="3836988"/>
          </a:xfrm>
          <a:ln/>
        </p:spPr>
      </p:sp>
      <p:sp>
        <p:nvSpPr>
          <p:cNvPr id="36868" name="Rectangle 3"/>
          <p:cNvSpPr>
            <a:spLocks noGrp="1" noChangeArrowheads="1"/>
          </p:cNvSpPr>
          <p:nvPr>
            <p:ph type="body" idx="1"/>
          </p:nvPr>
        </p:nvSpPr>
        <p:spPr>
          <a:noFill/>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4" name="Group 4"/>
          <p:cNvGrpSpPr>
            <a:grpSpLocks/>
          </p:cNvGrpSpPr>
          <p:nvPr/>
        </p:nvGrpSpPr>
        <p:grpSpPr bwMode="auto">
          <a:xfrm>
            <a:off x="700088" y="717550"/>
            <a:ext cx="6940550" cy="4564063"/>
            <a:chOff x="459" y="677"/>
            <a:chExt cx="4372" cy="2875"/>
          </a:xfrm>
        </p:grpSpPr>
        <p:sp>
          <p:nvSpPr>
            <p:cNvPr id="5" name="Rectangle 5"/>
            <p:cNvSpPr>
              <a:spLocks noChangeArrowheads="1"/>
            </p:cNvSpPr>
            <p:nvPr/>
          </p:nvSpPr>
          <p:spPr bwMode="auto">
            <a:xfrm>
              <a:off x="459" y="677"/>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6" name="Rectangle 6"/>
            <p:cNvSpPr>
              <a:spLocks noChangeArrowheads="1"/>
            </p:cNvSpPr>
            <p:nvPr/>
          </p:nvSpPr>
          <p:spPr bwMode="auto">
            <a:xfrm rot="5400000">
              <a:off x="-956" y="2092"/>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grpSp>
        <p:nvGrpSpPr>
          <p:cNvPr id="7" name="Group 7"/>
          <p:cNvGrpSpPr>
            <a:grpSpLocks/>
          </p:cNvGrpSpPr>
          <p:nvPr/>
        </p:nvGrpSpPr>
        <p:grpSpPr bwMode="auto">
          <a:xfrm>
            <a:off x="1489075" y="1516063"/>
            <a:ext cx="6940550" cy="4564062"/>
            <a:chOff x="956" y="1180"/>
            <a:chExt cx="4372" cy="2875"/>
          </a:xfrm>
        </p:grpSpPr>
        <p:sp>
          <p:nvSpPr>
            <p:cNvPr id="8" name="Rectangle 8"/>
            <p:cNvSpPr>
              <a:spLocks noChangeArrowheads="1"/>
            </p:cNvSpPr>
            <p:nvPr/>
          </p:nvSpPr>
          <p:spPr bwMode="auto">
            <a:xfrm flipH="1">
              <a:off x="956" y="4010"/>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9" name="Rectangle 9"/>
            <p:cNvSpPr>
              <a:spLocks noChangeArrowheads="1"/>
            </p:cNvSpPr>
            <p:nvPr/>
          </p:nvSpPr>
          <p:spPr bwMode="auto">
            <a:xfrm rot="16200000" flipV="1">
              <a:off x="3868" y="2595"/>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sp>
        <p:nvSpPr>
          <p:cNvPr id="10" name="Text Box 10"/>
          <p:cNvSpPr txBox="1">
            <a:spLocks noChangeArrowheads="1"/>
          </p:cNvSpPr>
          <p:nvPr/>
        </p:nvSpPr>
        <p:spPr bwMode="auto">
          <a:xfrm>
            <a:off x="0" y="658336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defRPr/>
            </a:pPr>
            <a:r>
              <a:rPr lang="de-DE" sz="1200" b="1" smtClean="0">
                <a:solidFill>
                  <a:schemeClr val="folHlink"/>
                </a:solidFill>
                <a:latin typeface="Comic Sans MS" pitchFamily="66" charset="0"/>
              </a:rPr>
              <a:t>© A. Rollins</a:t>
            </a:r>
          </a:p>
        </p:txBody>
      </p:sp>
      <p:sp>
        <p:nvSpPr>
          <p:cNvPr id="66562" name="Rectangle 2"/>
          <p:cNvSpPr>
            <a:spLocks noGrp="1" noChangeArrowheads="1"/>
          </p:cNvSpPr>
          <p:nvPr>
            <p:ph type="ctrTitle"/>
          </p:nvPr>
        </p:nvSpPr>
        <p:spPr>
          <a:xfrm>
            <a:off x="771525" y="2130425"/>
            <a:ext cx="7586663" cy="1470025"/>
          </a:xfrm>
        </p:spPr>
        <p:txBody>
          <a:bodyPr/>
          <a:lstStyle>
            <a:lvl1pPr>
              <a:defRPr sz="4800"/>
            </a:lvl1pPr>
          </a:lstStyle>
          <a:p>
            <a:pPr lvl="0"/>
            <a:r>
              <a:rPr lang="de-DE" noProof="0" smtClean="0"/>
              <a:t>Titelmasterformat durch Klicken bearbeiten</a:t>
            </a:r>
          </a:p>
        </p:txBody>
      </p:sp>
      <p:sp>
        <p:nvSpPr>
          <p:cNvPr id="66563" name="Rectangle 3"/>
          <p:cNvSpPr>
            <a:spLocks noGrp="1" noChangeArrowheads="1"/>
          </p:cNvSpPr>
          <p:nvPr>
            <p:ph type="subTitle" idx="1"/>
          </p:nvPr>
        </p:nvSpPr>
        <p:spPr>
          <a:xfrm>
            <a:off x="1371600" y="3886200"/>
            <a:ext cx="6400800" cy="865188"/>
          </a:xfrm>
        </p:spPr>
        <p:txBody>
          <a:bodyPr/>
          <a:lstStyle>
            <a:lvl1pPr algn="ctr">
              <a:defRPr/>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13247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5416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38100"/>
            <a:ext cx="2286000" cy="63912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0" y="38100"/>
            <a:ext cx="6705600" cy="63912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93140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18184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164339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1379538"/>
            <a:ext cx="3810000"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379538"/>
            <a:ext cx="3810000"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49108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91291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19672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54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34272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48081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38100"/>
            <a:ext cx="91440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Hier klicken, um Master-Titelformat zu bearbeiten.</a:t>
            </a:r>
          </a:p>
        </p:txBody>
      </p:sp>
      <p:sp>
        <p:nvSpPr>
          <p:cNvPr id="1027" name="Rectangle 3"/>
          <p:cNvSpPr>
            <a:spLocks noGrp="1" noChangeArrowheads="1"/>
          </p:cNvSpPr>
          <p:nvPr>
            <p:ph type="body" idx="1"/>
          </p:nvPr>
        </p:nvSpPr>
        <p:spPr bwMode="auto">
          <a:xfrm>
            <a:off x="685800" y="1379538"/>
            <a:ext cx="7772400"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Hier klicken, um Master-Textformat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ChangeArrowheads="1"/>
          </p:cNvSpPr>
          <p:nvPr/>
        </p:nvSpPr>
        <p:spPr bwMode="auto">
          <a:xfrm>
            <a:off x="0" y="703263"/>
            <a:ext cx="9144000" cy="71437"/>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1029" name="Text Box 5"/>
          <p:cNvSpPr txBox="1">
            <a:spLocks noChangeArrowheads="1"/>
          </p:cNvSpPr>
          <p:nvPr/>
        </p:nvSpPr>
        <p:spPr bwMode="auto">
          <a:xfrm>
            <a:off x="0" y="658336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defRPr/>
            </a:pPr>
            <a:r>
              <a:rPr lang="de-DE" sz="1200" b="1" smtClean="0">
                <a:solidFill>
                  <a:schemeClr val="folHlink"/>
                </a:solidFill>
                <a:latin typeface="Comic Sans MS" pitchFamily="66" charset="0"/>
              </a:rPr>
              <a:t>© A. Rollins</a:t>
            </a:r>
          </a:p>
        </p:txBody>
      </p:sp>
    </p:spTree>
  </p:cSld>
  <p:clrMap bg1="lt1" tx1="dk1" bg2="lt2" tx2="dk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eaLnBrk="0" fontAlgn="base" hangingPunct="0">
        <a:spcBef>
          <a:spcPct val="0"/>
        </a:spcBef>
        <a:spcAft>
          <a:spcPct val="0"/>
        </a:spcAft>
        <a:defRPr sz="32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charset="0"/>
        </a:defRPr>
      </a:lvl2pPr>
      <a:lvl3pPr algn="ctr" rtl="0" eaLnBrk="0" fontAlgn="base" hangingPunct="0">
        <a:spcBef>
          <a:spcPct val="0"/>
        </a:spcBef>
        <a:spcAft>
          <a:spcPct val="0"/>
        </a:spcAft>
        <a:defRPr sz="3200" b="1">
          <a:solidFill>
            <a:schemeClr val="folHlink"/>
          </a:solidFill>
          <a:latin typeface="Arial" charset="0"/>
        </a:defRPr>
      </a:lvl3pPr>
      <a:lvl4pPr algn="ctr" rtl="0" eaLnBrk="0" fontAlgn="base" hangingPunct="0">
        <a:spcBef>
          <a:spcPct val="0"/>
        </a:spcBef>
        <a:spcAft>
          <a:spcPct val="0"/>
        </a:spcAft>
        <a:defRPr sz="3200" b="1">
          <a:solidFill>
            <a:schemeClr val="folHlink"/>
          </a:solidFill>
          <a:latin typeface="Arial" charset="0"/>
        </a:defRPr>
      </a:lvl4pPr>
      <a:lvl5pPr algn="ctr" rtl="0" eaLnBrk="0" fontAlgn="base" hangingPunct="0">
        <a:spcBef>
          <a:spcPct val="0"/>
        </a:spcBef>
        <a:spcAft>
          <a:spcPct val="0"/>
        </a:spcAft>
        <a:defRPr sz="3200" b="1">
          <a:solidFill>
            <a:schemeClr val="folHlink"/>
          </a:solidFill>
          <a:latin typeface="Arial" charset="0"/>
        </a:defRPr>
      </a:lvl5pPr>
      <a:lvl6pPr marL="457200" algn="ctr" rtl="0" eaLnBrk="0" fontAlgn="base" hangingPunct="0">
        <a:spcBef>
          <a:spcPct val="0"/>
        </a:spcBef>
        <a:spcAft>
          <a:spcPct val="0"/>
        </a:spcAft>
        <a:defRPr sz="3200" b="1">
          <a:solidFill>
            <a:schemeClr val="folHlink"/>
          </a:solidFill>
          <a:latin typeface="Arial" charset="0"/>
        </a:defRPr>
      </a:lvl6pPr>
      <a:lvl7pPr marL="914400" algn="ctr" rtl="0" eaLnBrk="0" fontAlgn="base" hangingPunct="0">
        <a:spcBef>
          <a:spcPct val="0"/>
        </a:spcBef>
        <a:spcAft>
          <a:spcPct val="0"/>
        </a:spcAft>
        <a:defRPr sz="3200" b="1">
          <a:solidFill>
            <a:schemeClr val="folHlink"/>
          </a:solidFill>
          <a:latin typeface="Arial" charset="0"/>
        </a:defRPr>
      </a:lvl7pPr>
      <a:lvl8pPr marL="1371600" algn="ctr" rtl="0" eaLnBrk="0" fontAlgn="base" hangingPunct="0">
        <a:spcBef>
          <a:spcPct val="0"/>
        </a:spcBef>
        <a:spcAft>
          <a:spcPct val="0"/>
        </a:spcAft>
        <a:defRPr sz="3200" b="1">
          <a:solidFill>
            <a:schemeClr val="folHlink"/>
          </a:solidFill>
          <a:latin typeface="Arial" charset="0"/>
        </a:defRPr>
      </a:lvl8pPr>
      <a:lvl9pPr marL="1828800" algn="ctr" rtl="0" eaLnBrk="0" fontAlgn="base" hangingPunct="0">
        <a:spcBef>
          <a:spcPct val="0"/>
        </a:spcBef>
        <a:spcAft>
          <a:spcPct val="0"/>
        </a:spcAft>
        <a:defRPr sz="3200" b="1">
          <a:solidFill>
            <a:schemeClr val="folHlink"/>
          </a:solidFill>
          <a:latin typeface="Arial" charset="0"/>
        </a:defRPr>
      </a:lvl9pPr>
    </p:titleStyle>
    <p:body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209550" indent="-19050" algn="l" rtl="0" eaLnBrk="0" fontAlgn="base" hangingPunct="0">
        <a:spcBef>
          <a:spcPct val="20000"/>
        </a:spcBef>
        <a:spcAft>
          <a:spcPct val="0"/>
        </a:spcAft>
        <a:defRPr sz="2400">
          <a:solidFill>
            <a:schemeClr val="tx1"/>
          </a:solidFill>
          <a:latin typeface="+mn-lt"/>
        </a:defRPr>
      </a:lvl2pPr>
      <a:lvl3pPr marL="685800" indent="-285750" algn="l" rtl="0" eaLnBrk="0" fontAlgn="base" hangingPunct="0">
        <a:spcBef>
          <a:spcPct val="20000"/>
        </a:spcBef>
        <a:spcAft>
          <a:spcPct val="0"/>
        </a:spcAft>
        <a:buFont typeface="Wingdings" pitchFamily="2" charset="2"/>
        <a:buChar char="Ø"/>
        <a:defRPr sz="2000">
          <a:solidFill>
            <a:schemeClr val="tx1"/>
          </a:solidFill>
          <a:latin typeface="+mn-lt"/>
        </a:defRPr>
      </a:lvl3pPr>
      <a:lvl4pPr marL="1104900" indent="-228600" algn="l" rtl="0" eaLnBrk="0" fontAlgn="base" hangingPunct="0">
        <a:spcBef>
          <a:spcPct val="20000"/>
        </a:spcBef>
        <a:spcAft>
          <a:spcPct val="0"/>
        </a:spcAft>
        <a:buFont typeface="Symbol" pitchFamily="18" charset="2"/>
        <a:buChar char="Þ"/>
        <a:defRPr>
          <a:solidFill>
            <a:schemeClr val="tx1"/>
          </a:solidFill>
          <a:latin typeface="+mn-lt"/>
        </a:defRPr>
      </a:lvl4pPr>
      <a:lvl5pPr marL="1295400" indent="19050" algn="l" rtl="0" eaLnBrk="0" fontAlgn="base" hangingPunct="0">
        <a:spcBef>
          <a:spcPct val="20000"/>
        </a:spcBef>
        <a:spcAft>
          <a:spcPct val="0"/>
        </a:spcAft>
        <a:defRPr>
          <a:solidFill>
            <a:schemeClr val="tx1"/>
          </a:solidFill>
          <a:latin typeface="+mn-lt"/>
        </a:defRPr>
      </a:lvl5pPr>
      <a:lvl6pPr marL="1752600" indent="19050" algn="l" rtl="0" eaLnBrk="0" fontAlgn="base" hangingPunct="0">
        <a:spcBef>
          <a:spcPct val="20000"/>
        </a:spcBef>
        <a:spcAft>
          <a:spcPct val="0"/>
        </a:spcAft>
        <a:defRPr>
          <a:solidFill>
            <a:schemeClr val="tx1"/>
          </a:solidFill>
          <a:latin typeface="+mn-lt"/>
        </a:defRPr>
      </a:lvl6pPr>
      <a:lvl7pPr marL="2209800" indent="19050" algn="l" rtl="0" eaLnBrk="0" fontAlgn="base" hangingPunct="0">
        <a:spcBef>
          <a:spcPct val="20000"/>
        </a:spcBef>
        <a:spcAft>
          <a:spcPct val="0"/>
        </a:spcAft>
        <a:defRPr>
          <a:solidFill>
            <a:schemeClr val="tx1"/>
          </a:solidFill>
          <a:latin typeface="+mn-lt"/>
        </a:defRPr>
      </a:lvl7pPr>
      <a:lvl8pPr marL="2667000" indent="19050" algn="l" rtl="0" eaLnBrk="0" fontAlgn="base" hangingPunct="0">
        <a:spcBef>
          <a:spcPct val="20000"/>
        </a:spcBef>
        <a:spcAft>
          <a:spcPct val="0"/>
        </a:spcAft>
        <a:defRPr>
          <a:solidFill>
            <a:schemeClr val="tx1"/>
          </a:solidFill>
          <a:latin typeface="+mn-lt"/>
        </a:defRPr>
      </a:lvl8pPr>
      <a:lvl9pPr marL="3124200" indent="19050" algn="l" rtl="0" eaLnBrk="0" fontAlgn="base" hangingPunct="0">
        <a:spcBef>
          <a:spcPct val="20000"/>
        </a:spcBef>
        <a:spcAft>
          <a:spcPct val="0"/>
        </a:spcAft>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philipphauer.de/study/se/design-pattern/abstract-factory.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289" y="781915"/>
            <a:ext cx="7586663" cy="1470025"/>
          </a:xfrm>
        </p:spPr>
        <p:txBody>
          <a:bodyPr/>
          <a:lstStyle/>
          <a:p>
            <a:r>
              <a:rPr lang="de-DE" sz="7200" smtClean="0"/>
              <a:t>Fabriken:</a:t>
            </a:r>
            <a:endParaRPr lang="de-DE" sz="7200" dirty="0" smtClean="0"/>
          </a:p>
        </p:txBody>
      </p:sp>
      <p:sp>
        <p:nvSpPr>
          <p:cNvPr id="3076" name="Text Box 6"/>
          <p:cNvSpPr txBox="1">
            <a:spLocks noChangeArrowheads="1"/>
          </p:cNvSpPr>
          <p:nvPr/>
        </p:nvSpPr>
        <p:spPr bwMode="auto">
          <a:xfrm>
            <a:off x="5049838" y="6021388"/>
            <a:ext cx="40941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1700" indent="-901700">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de-DE" sz="1600">
                <a:latin typeface="Comic Sans MS" pitchFamily="66" charset="0"/>
              </a:rPr>
              <a:t>Quellen</a:t>
            </a:r>
            <a:r>
              <a:rPr lang="de-DE" sz="1800">
                <a:latin typeface="Comic Sans MS" pitchFamily="66" charset="0"/>
              </a:rPr>
              <a:t>: 	Freeman, Eric &amp; Elisabeth:</a:t>
            </a:r>
            <a:br>
              <a:rPr lang="de-DE" sz="1800">
                <a:latin typeface="Comic Sans MS" pitchFamily="66" charset="0"/>
              </a:rPr>
            </a:br>
            <a:r>
              <a:rPr lang="de-DE" sz="1800">
                <a:latin typeface="Comic Sans MS" pitchFamily="66" charset="0"/>
              </a:rPr>
              <a:t>Head First Design Patterns, S. 109-168.</a:t>
            </a:r>
          </a:p>
        </p:txBody>
      </p:sp>
      <p:grpSp>
        <p:nvGrpSpPr>
          <p:cNvPr id="3" name="Gruppieren 2"/>
          <p:cNvGrpSpPr/>
          <p:nvPr/>
        </p:nvGrpSpPr>
        <p:grpSpPr>
          <a:xfrm>
            <a:off x="3148157" y="3101469"/>
            <a:ext cx="2667000" cy="2667000"/>
            <a:chOff x="3249757" y="3354388"/>
            <a:chExt cx="2667000" cy="2667000"/>
          </a:xfrm>
        </p:grpSpPr>
        <p:sp>
          <p:nvSpPr>
            <p:cNvPr id="2" name="Rechteck 1"/>
            <p:cNvSpPr/>
            <p:nvPr/>
          </p:nvSpPr>
          <p:spPr bwMode="auto">
            <a:xfrm>
              <a:off x="3408218" y="3539115"/>
              <a:ext cx="2206048" cy="2252085"/>
            </a:xfrm>
            <a:prstGeom prst="rect">
              <a:avLst/>
            </a:prstGeom>
            <a:solidFill>
              <a:srgbClr val="008000"/>
            </a:solidFill>
            <a:ln w="19050" cap="flat" cmpd="sng" algn="ctr">
              <a:solidFill>
                <a:schemeClr val="folHlink"/>
              </a:solidFill>
              <a:prstDash val="solid"/>
              <a:round/>
              <a:headEnd type="none" w="med" len="med"/>
              <a:tailEnd type="triangle" w="lg" len="lg"/>
            </a:ln>
            <a:effectLst/>
            <a:extLst/>
          </p:spPr>
          <p:txBody>
            <a:bodyPr vert="horz" wrap="squar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pic>
          <p:nvPicPr>
            <p:cNvPr id="1028" name="Picture 4" descr="http://www.icemachine.ch/factory/images/factory_w.jpg"/>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249757" y="3354388"/>
              <a:ext cx="2667000" cy="26670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2"/>
          <p:cNvSpPr txBox="1">
            <a:spLocks noChangeArrowheads="1"/>
          </p:cNvSpPr>
          <p:nvPr/>
        </p:nvSpPr>
        <p:spPr bwMode="auto">
          <a:xfrm rot="19611464">
            <a:off x="602816" y="3208820"/>
            <a:ext cx="3874366" cy="54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charset="0"/>
              </a:defRPr>
            </a:lvl2pPr>
            <a:lvl3pPr algn="ctr" rtl="0" eaLnBrk="0" fontAlgn="base" hangingPunct="0">
              <a:spcBef>
                <a:spcPct val="0"/>
              </a:spcBef>
              <a:spcAft>
                <a:spcPct val="0"/>
              </a:spcAft>
              <a:defRPr sz="3200" b="1">
                <a:solidFill>
                  <a:schemeClr val="folHlink"/>
                </a:solidFill>
                <a:latin typeface="Arial" charset="0"/>
              </a:defRPr>
            </a:lvl3pPr>
            <a:lvl4pPr algn="ctr" rtl="0" eaLnBrk="0" fontAlgn="base" hangingPunct="0">
              <a:spcBef>
                <a:spcPct val="0"/>
              </a:spcBef>
              <a:spcAft>
                <a:spcPct val="0"/>
              </a:spcAft>
              <a:defRPr sz="3200" b="1">
                <a:solidFill>
                  <a:schemeClr val="folHlink"/>
                </a:solidFill>
                <a:latin typeface="Arial" charset="0"/>
              </a:defRPr>
            </a:lvl4pPr>
            <a:lvl5pPr algn="ctr" rtl="0" eaLnBrk="0" fontAlgn="base" hangingPunct="0">
              <a:spcBef>
                <a:spcPct val="0"/>
              </a:spcBef>
              <a:spcAft>
                <a:spcPct val="0"/>
              </a:spcAft>
              <a:defRPr sz="3200" b="1">
                <a:solidFill>
                  <a:schemeClr val="folHlink"/>
                </a:solidFill>
                <a:latin typeface="Arial" charset="0"/>
              </a:defRPr>
            </a:lvl5pPr>
            <a:lvl6pPr marL="457200" algn="ctr" rtl="0" eaLnBrk="0" fontAlgn="base" hangingPunct="0">
              <a:spcBef>
                <a:spcPct val="0"/>
              </a:spcBef>
              <a:spcAft>
                <a:spcPct val="0"/>
              </a:spcAft>
              <a:defRPr sz="3200" b="1">
                <a:solidFill>
                  <a:schemeClr val="folHlink"/>
                </a:solidFill>
                <a:latin typeface="Arial" charset="0"/>
              </a:defRPr>
            </a:lvl6pPr>
            <a:lvl7pPr marL="914400" algn="ctr" rtl="0" eaLnBrk="0" fontAlgn="base" hangingPunct="0">
              <a:spcBef>
                <a:spcPct val="0"/>
              </a:spcBef>
              <a:spcAft>
                <a:spcPct val="0"/>
              </a:spcAft>
              <a:defRPr sz="3200" b="1">
                <a:solidFill>
                  <a:schemeClr val="folHlink"/>
                </a:solidFill>
                <a:latin typeface="Arial" charset="0"/>
              </a:defRPr>
            </a:lvl7pPr>
            <a:lvl8pPr marL="1371600" algn="ctr" rtl="0" eaLnBrk="0" fontAlgn="base" hangingPunct="0">
              <a:spcBef>
                <a:spcPct val="0"/>
              </a:spcBef>
              <a:spcAft>
                <a:spcPct val="0"/>
              </a:spcAft>
              <a:defRPr sz="3200" b="1">
                <a:solidFill>
                  <a:schemeClr val="folHlink"/>
                </a:solidFill>
                <a:latin typeface="Arial" charset="0"/>
              </a:defRPr>
            </a:lvl8pPr>
            <a:lvl9pPr marL="1828800" algn="ctr" rtl="0" eaLnBrk="0" fontAlgn="base" hangingPunct="0">
              <a:spcBef>
                <a:spcPct val="0"/>
              </a:spcBef>
              <a:spcAft>
                <a:spcPct val="0"/>
              </a:spcAft>
              <a:defRPr sz="3200" b="1">
                <a:solidFill>
                  <a:schemeClr val="folHlink"/>
                </a:solidFill>
                <a:latin typeface="Arial" charset="0"/>
              </a:defRPr>
            </a:lvl9pPr>
          </a:lstStyle>
          <a:p>
            <a:r>
              <a:rPr lang="de-DE" sz="3600" kern="0" dirty="0" smtClean="0"/>
              <a:t>Factory </a:t>
            </a:r>
            <a:r>
              <a:rPr lang="de-DE" sz="3600" kern="0" dirty="0" err="1" smtClean="0"/>
              <a:t>Method</a:t>
            </a:r>
            <a:r>
              <a:rPr lang="de-DE" sz="3600" kern="0" dirty="0" smtClean="0"/>
              <a:t> Pattern</a:t>
            </a:r>
          </a:p>
        </p:txBody>
      </p:sp>
      <p:sp>
        <p:nvSpPr>
          <p:cNvPr id="8" name="Rectangle 2"/>
          <p:cNvSpPr txBox="1">
            <a:spLocks noChangeArrowheads="1"/>
          </p:cNvSpPr>
          <p:nvPr/>
        </p:nvSpPr>
        <p:spPr bwMode="auto">
          <a:xfrm rot="1466533">
            <a:off x="4555548" y="3109850"/>
            <a:ext cx="3874366" cy="54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charset="0"/>
              </a:defRPr>
            </a:lvl2pPr>
            <a:lvl3pPr algn="ctr" rtl="0" eaLnBrk="0" fontAlgn="base" hangingPunct="0">
              <a:spcBef>
                <a:spcPct val="0"/>
              </a:spcBef>
              <a:spcAft>
                <a:spcPct val="0"/>
              </a:spcAft>
              <a:defRPr sz="3200" b="1">
                <a:solidFill>
                  <a:schemeClr val="folHlink"/>
                </a:solidFill>
                <a:latin typeface="Arial" charset="0"/>
              </a:defRPr>
            </a:lvl3pPr>
            <a:lvl4pPr algn="ctr" rtl="0" eaLnBrk="0" fontAlgn="base" hangingPunct="0">
              <a:spcBef>
                <a:spcPct val="0"/>
              </a:spcBef>
              <a:spcAft>
                <a:spcPct val="0"/>
              </a:spcAft>
              <a:defRPr sz="3200" b="1">
                <a:solidFill>
                  <a:schemeClr val="folHlink"/>
                </a:solidFill>
                <a:latin typeface="Arial" charset="0"/>
              </a:defRPr>
            </a:lvl4pPr>
            <a:lvl5pPr algn="ctr" rtl="0" eaLnBrk="0" fontAlgn="base" hangingPunct="0">
              <a:spcBef>
                <a:spcPct val="0"/>
              </a:spcBef>
              <a:spcAft>
                <a:spcPct val="0"/>
              </a:spcAft>
              <a:defRPr sz="3200" b="1">
                <a:solidFill>
                  <a:schemeClr val="folHlink"/>
                </a:solidFill>
                <a:latin typeface="Arial" charset="0"/>
              </a:defRPr>
            </a:lvl5pPr>
            <a:lvl6pPr marL="457200" algn="ctr" rtl="0" eaLnBrk="0" fontAlgn="base" hangingPunct="0">
              <a:spcBef>
                <a:spcPct val="0"/>
              </a:spcBef>
              <a:spcAft>
                <a:spcPct val="0"/>
              </a:spcAft>
              <a:defRPr sz="3200" b="1">
                <a:solidFill>
                  <a:schemeClr val="folHlink"/>
                </a:solidFill>
                <a:latin typeface="Arial" charset="0"/>
              </a:defRPr>
            </a:lvl6pPr>
            <a:lvl7pPr marL="914400" algn="ctr" rtl="0" eaLnBrk="0" fontAlgn="base" hangingPunct="0">
              <a:spcBef>
                <a:spcPct val="0"/>
              </a:spcBef>
              <a:spcAft>
                <a:spcPct val="0"/>
              </a:spcAft>
              <a:defRPr sz="3200" b="1">
                <a:solidFill>
                  <a:schemeClr val="folHlink"/>
                </a:solidFill>
                <a:latin typeface="Arial" charset="0"/>
              </a:defRPr>
            </a:lvl7pPr>
            <a:lvl8pPr marL="1371600" algn="ctr" rtl="0" eaLnBrk="0" fontAlgn="base" hangingPunct="0">
              <a:spcBef>
                <a:spcPct val="0"/>
              </a:spcBef>
              <a:spcAft>
                <a:spcPct val="0"/>
              </a:spcAft>
              <a:defRPr sz="3200" b="1">
                <a:solidFill>
                  <a:schemeClr val="folHlink"/>
                </a:solidFill>
                <a:latin typeface="Arial" charset="0"/>
              </a:defRPr>
            </a:lvl8pPr>
            <a:lvl9pPr marL="1828800" algn="ctr" rtl="0" eaLnBrk="0" fontAlgn="base" hangingPunct="0">
              <a:spcBef>
                <a:spcPct val="0"/>
              </a:spcBef>
              <a:spcAft>
                <a:spcPct val="0"/>
              </a:spcAft>
              <a:defRPr sz="3200" b="1">
                <a:solidFill>
                  <a:schemeClr val="folHlink"/>
                </a:solidFill>
                <a:latin typeface="Arial" charset="0"/>
              </a:defRPr>
            </a:lvl9pPr>
          </a:lstStyle>
          <a:p>
            <a:r>
              <a:rPr lang="de-DE" sz="3600" kern="0" dirty="0" smtClean="0"/>
              <a:t>Abstract Factory Pattern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de-DE" smtClean="0"/>
              <a:t>Wo ist das Problem???</a:t>
            </a:r>
          </a:p>
        </p:txBody>
      </p:sp>
      <p:sp>
        <p:nvSpPr>
          <p:cNvPr id="69635" name="Rectangle 3"/>
          <p:cNvSpPr>
            <a:spLocks noGrp="1" noChangeArrowheads="1"/>
          </p:cNvSpPr>
          <p:nvPr>
            <p:ph type="body" idx="1"/>
          </p:nvPr>
        </p:nvSpPr>
        <p:spPr/>
        <p:txBody>
          <a:bodyPr/>
          <a:lstStyle/>
          <a:p>
            <a:pPr marL="0" indent="0"/>
            <a:r>
              <a:rPr lang="de-DE" dirty="0" smtClean="0">
                <a:solidFill>
                  <a:schemeClr val="hlink"/>
                </a:solidFill>
              </a:rPr>
              <a:t>Vorschlag 1: Wir ändern die Fabrik.</a:t>
            </a:r>
          </a:p>
          <a:p>
            <a:pPr marL="539750" lvl="1" indent="-349250">
              <a:buFontTx/>
              <a:buChar char="–"/>
            </a:pPr>
            <a:r>
              <a:rPr lang="de-DE" dirty="0" smtClean="0"/>
              <a:t> Das wirkt sich auf alle Pizzaläden aus!!!!</a:t>
            </a:r>
          </a:p>
          <a:p>
            <a:pPr marL="539750" lvl="1" indent="-349250">
              <a:buFontTx/>
              <a:buChar char="–"/>
            </a:pPr>
            <a:endParaRPr lang="de-DE" dirty="0" smtClean="0"/>
          </a:p>
          <a:p>
            <a:pPr marL="0" indent="0"/>
            <a:endParaRPr lang="de-DE" dirty="0" smtClean="0"/>
          </a:p>
          <a:p>
            <a:pPr marL="0" indent="0"/>
            <a:endParaRPr lang="de-DE" dirty="0" smtClean="0"/>
          </a:p>
          <a:p>
            <a:pPr marL="0" indent="0"/>
            <a:r>
              <a:rPr lang="de-DE" dirty="0" smtClean="0">
                <a:solidFill>
                  <a:schemeClr val="hlink"/>
                </a:solidFill>
              </a:rPr>
              <a:t>Vorschlag 2: Änderung der </a:t>
            </a:r>
            <a:r>
              <a:rPr lang="de-DE" dirty="0" err="1" smtClean="0">
                <a:solidFill>
                  <a:schemeClr val="hlink"/>
                </a:solidFill>
              </a:rPr>
              <a:t>orderPizza</a:t>
            </a:r>
            <a:r>
              <a:rPr lang="de-DE" dirty="0" smtClean="0">
                <a:solidFill>
                  <a:schemeClr val="hlink"/>
                </a:solidFill>
              </a:rPr>
              <a:t>-Methode.</a:t>
            </a:r>
          </a:p>
          <a:p>
            <a:pPr marL="539750" lvl="1" indent="-349250">
              <a:buFontTx/>
              <a:buChar char="–"/>
            </a:pPr>
            <a:r>
              <a:rPr lang="de-DE" dirty="0" smtClean="0"/>
              <a:t>Wir haben gerade das was variiert in die </a:t>
            </a:r>
            <a:br>
              <a:rPr lang="de-DE" dirty="0" smtClean="0"/>
            </a:br>
            <a:r>
              <a:rPr lang="de-DE" dirty="0" smtClean="0"/>
              <a:t>Fabrik ausgelagert.</a:t>
            </a:r>
            <a:br>
              <a:rPr lang="de-DE" dirty="0" smtClean="0"/>
            </a:br>
            <a:r>
              <a:rPr lang="de-DE" dirty="0" smtClean="0"/>
              <a:t> </a:t>
            </a:r>
            <a:br>
              <a:rPr lang="de-DE" dirty="0" smtClean="0"/>
            </a:br>
            <a:r>
              <a:rPr lang="de-DE" dirty="0" smtClean="0"/>
              <a:t>Dieser Vorschlag widerspricht </a:t>
            </a:r>
            <a:br>
              <a:rPr lang="de-DE" dirty="0" smtClean="0"/>
            </a:br>
            <a:r>
              <a:rPr lang="de-DE" dirty="0" smtClean="0"/>
              <a:t>unserem Entwurfsprinzip.</a:t>
            </a:r>
          </a:p>
          <a:p>
            <a:pPr marL="0" indent="0"/>
            <a:endParaRPr lang="de-DE" dirty="0" smtClean="0">
              <a:solidFill>
                <a:schemeClr val="hlink"/>
              </a:solidFill>
            </a:endParaRPr>
          </a:p>
          <a:p>
            <a:pPr marL="0" indent="0"/>
            <a:endParaRPr lang="de-DE" dirty="0" smtClean="0"/>
          </a:p>
        </p:txBody>
      </p:sp>
      <p:sp>
        <p:nvSpPr>
          <p:cNvPr id="69636" name="AutoShape 4"/>
          <p:cNvSpPr>
            <a:spLocks noChangeArrowheads="1"/>
          </p:cNvSpPr>
          <p:nvPr/>
        </p:nvSpPr>
        <p:spPr bwMode="auto">
          <a:xfrm>
            <a:off x="5940425" y="2420938"/>
            <a:ext cx="2952750" cy="1081087"/>
          </a:xfrm>
          <a:prstGeom prst="wedgeRoundRectCallout">
            <a:avLst>
              <a:gd name="adj1" fmla="val -78546"/>
              <a:gd name="adj2" fmla="val -67032"/>
              <a:gd name="adj3" fmla="val 16667"/>
            </a:avLst>
          </a:prstGeom>
          <a:noFill/>
          <a:ln w="19050" algn="ctr">
            <a:solidFill>
              <a:schemeClr val="fo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a:t>Die amerkanische Pizzeria will aber die dicke Kruste haben.</a:t>
            </a:r>
          </a:p>
        </p:txBody>
      </p:sp>
      <p:sp>
        <p:nvSpPr>
          <p:cNvPr id="69637" name="AutoShape 5"/>
          <p:cNvSpPr>
            <a:spLocks noChangeArrowheads="1"/>
          </p:cNvSpPr>
          <p:nvPr/>
        </p:nvSpPr>
        <p:spPr bwMode="auto">
          <a:xfrm>
            <a:off x="5532438" y="5318125"/>
            <a:ext cx="3240087" cy="1081088"/>
          </a:xfrm>
          <a:prstGeom prst="wedgeRoundRectCallout">
            <a:avLst>
              <a:gd name="adj1" fmla="val 5218"/>
              <a:gd name="adj2" fmla="val -173787"/>
              <a:gd name="adj3" fmla="val 16667"/>
            </a:avLst>
          </a:prstGeom>
          <a:noFill/>
          <a:ln w="19050" algn="ctr">
            <a:solidFill>
              <a:schemeClr val="fo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a:t>Sollte diese nicht gerade für Änderungen geschlossen werden?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9636"/>
                                        </p:tgtEl>
                                        <p:attrNameLst>
                                          <p:attrName>style.visibility</p:attrName>
                                        </p:attrNameLst>
                                      </p:cBhvr>
                                      <p:to>
                                        <p:strVal val="visible"/>
                                      </p:to>
                                    </p:set>
                                    <p:animEffect transition="in" filter="wipe(left)">
                                      <p:cBhvr>
                                        <p:cTn id="10" dur="500"/>
                                        <p:tgtEl>
                                          <p:spTgt spid="696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wipe(left)">
                                      <p:cBhvr>
                                        <p:cTn id="19" dur="500"/>
                                        <p:tgtEl>
                                          <p:spTgt spid="696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de-DE" smtClean="0"/>
              <a:t>Wo ist das Problem???</a:t>
            </a:r>
          </a:p>
        </p:txBody>
      </p:sp>
      <p:sp>
        <p:nvSpPr>
          <p:cNvPr id="72707" name="Rectangle 3"/>
          <p:cNvSpPr>
            <a:spLocks noGrp="1" noChangeArrowheads="1"/>
          </p:cNvSpPr>
          <p:nvPr>
            <p:ph type="body" idx="1"/>
          </p:nvPr>
        </p:nvSpPr>
        <p:spPr>
          <a:xfrm>
            <a:off x="685800" y="1239838"/>
            <a:ext cx="7772400" cy="5049837"/>
          </a:xfrm>
        </p:spPr>
        <p:txBody>
          <a:bodyPr/>
          <a:lstStyle/>
          <a:p>
            <a:pPr marL="0" indent="0"/>
            <a:r>
              <a:rPr lang="de-DE" dirty="0" smtClean="0">
                <a:solidFill>
                  <a:schemeClr val="hlink"/>
                </a:solidFill>
              </a:rPr>
              <a:t>Vorschlag 3: Wir erstellen verschiedene Fabriken, welche die </a:t>
            </a:r>
            <a:r>
              <a:rPr lang="de-DE" dirty="0" err="1" smtClean="0">
                <a:solidFill>
                  <a:schemeClr val="hlink"/>
                </a:solidFill>
              </a:rPr>
              <a:t>createPizza</a:t>
            </a:r>
            <a:r>
              <a:rPr lang="de-DE" dirty="0" smtClean="0">
                <a:solidFill>
                  <a:schemeClr val="hlink"/>
                </a:solidFill>
              </a:rPr>
              <a:t>-Methode überschreiben.</a:t>
            </a:r>
          </a:p>
          <a:p>
            <a:pPr marL="539750" lvl="1" indent="-349250">
              <a:buFontTx/>
              <a:buChar char="–"/>
            </a:pPr>
            <a:r>
              <a:rPr lang="de-DE" dirty="0" smtClean="0"/>
              <a:t>Super – wird häufig gemacht, </a:t>
            </a:r>
            <a:br>
              <a:rPr lang="de-DE" dirty="0" smtClean="0"/>
            </a:br>
            <a:r>
              <a:rPr lang="de-DE" dirty="0" smtClean="0"/>
              <a:t>aber es gibt einen Nachteil: </a:t>
            </a:r>
            <a:br>
              <a:rPr lang="de-DE" dirty="0" smtClean="0"/>
            </a:br>
            <a:r>
              <a:rPr lang="de-DE" dirty="0" smtClean="0"/>
              <a:t/>
            </a:r>
            <a:br>
              <a:rPr lang="de-DE" dirty="0" smtClean="0"/>
            </a:br>
            <a:r>
              <a:rPr lang="de-DE" dirty="0" smtClean="0"/>
              <a:t>Eine einfache Fabrik </a:t>
            </a:r>
            <a:r>
              <a:rPr lang="de-DE" b="1" dirty="0" smtClean="0"/>
              <a:t>gibt immer die Kontrolle ab</a:t>
            </a:r>
            <a:r>
              <a:rPr lang="de-DE" dirty="0" smtClean="0"/>
              <a:t>. Jeder kann Pizzen erstellen, und diese beliebig behandeln:</a:t>
            </a:r>
            <a:br>
              <a:rPr lang="de-DE" dirty="0" smtClean="0"/>
            </a:br>
            <a:r>
              <a:rPr lang="de-DE" dirty="0" smtClean="0"/>
              <a:t>z.B. vergessen zu backen, zu schneiden, </a:t>
            </a:r>
            <a:br>
              <a:rPr lang="de-DE" dirty="0" smtClean="0"/>
            </a:br>
            <a:r>
              <a:rPr lang="de-DE" dirty="0" smtClean="0"/>
              <a:t>zusätzliche Dinge darauf tun</a:t>
            </a:r>
          </a:p>
        </p:txBody>
      </p:sp>
      <p:sp>
        <p:nvSpPr>
          <p:cNvPr id="72710" name="AutoShape 6"/>
          <p:cNvSpPr>
            <a:spLocks noChangeArrowheads="1"/>
          </p:cNvSpPr>
          <p:nvPr/>
        </p:nvSpPr>
        <p:spPr bwMode="auto">
          <a:xfrm>
            <a:off x="7077075" y="3879850"/>
            <a:ext cx="2066925" cy="785813"/>
          </a:xfrm>
          <a:prstGeom prst="wedgeEllipseCallout">
            <a:avLst>
              <a:gd name="adj1" fmla="val 42625"/>
              <a:gd name="adj2" fmla="val 106366"/>
            </a:avLst>
          </a:prstGeom>
          <a:noFill/>
          <a:ln w="19050" algn="ctr">
            <a:solidFill>
              <a:schemeClr va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a:t>IIIhhh! Qualle</a:t>
            </a:r>
          </a:p>
        </p:txBody>
      </p:sp>
      <p:pic>
        <p:nvPicPr>
          <p:cNvPr id="72711" name="Picture 7" descr="jellyfish"/>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497" t="8252" r="14305" b="8252"/>
          <a:stretch>
            <a:fillRect/>
          </a:stretch>
        </p:blipFill>
        <p:spPr bwMode="auto">
          <a:xfrm>
            <a:off x="5768975" y="4554538"/>
            <a:ext cx="2178050"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AutoShape 8"/>
          <p:cNvSpPr>
            <a:spLocks noChangeArrowheads="1"/>
          </p:cNvSpPr>
          <p:nvPr/>
        </p:nvSpPr>
        <p:spPr bwMode="auto">
          <a:xfrm>
            <a:off x="1052513" y="5276850"/>
            <a:ext cx="3509962" cy="1336675"/>
          </a:xfrm>
          <a:prstGeom prst="wedgeRoundRectCallout">
            <a:avLst>
              <a:gd name="adj1" fmla="val 77681"/>
              <a:gd name="adj2" fmla="val -67579"/>
              <a:gd name="adj3" fmla="val 16667"/>
            </a:avLst>
          </a:prstGeom>
          <a:noFill/>
          <a:ln w="19050" algn="ctr">
            <a:solidFill>
              <a:schemeClr val="fo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a:t>Wenn man das nicht will … </a:t>
            </a:r>
            <a:br>
              <a:rPr lang="de-DE"/>
            </a:br>
            <a:r>
              <a:rPr lang="de-DE"/>
              <a:t>…benutzt man einen anderen Ansatz.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6" presetClass="entr" presetSubtype="32" fill="hold" nodeType="afterEffect">
                                  <p:stCondLst>
                                    <p:cond delay="0"/>
                                  </p:stCondLst>
                                  <p:childTnLst>
                                    <p:set>
                                      <p:cBhvr>
                                        <p:cTn id="9" dur="1" fill="hold">
                                          <p:stCondLst>
                                            <p:cond delay="0"/>
                                          </p:stCondLst>
                                        </p:cTn>
                                        <p:tgtEl>
                                          <p:spTgt spid="72711"/>
                                        </p:tgtEl>
                                        <p:attrNameLst>
                                          <p:attrName>style.visibility</p:attrName>
                                        </p:attrNameLst>
                                      </p:cBhvr>
                                      <p:to>
                                        <p:strVal val="visible"/>
                                      </p:to>
                                    </p:set>
                                    <p:animEffect transition="in" filter="circle(out)">
                                      <p:cBhvr>
                                        <p:cTn id="10" dur="1000"/>
                                        <p:tgtEl>
                                          <p:spTgt spid="727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72710"/>
                                        </p:tgtEl>
                                        <p:attrNameLst>
                                          <p:attrName>style.visibility</p:attrName>
                                        </p:attrNameLst>
                                      </p:cBhvr>
                                      <p:to>
                                        <p:strVal val="visible"/>
                                      </p:to>
                                    </p:set>
                                    <p:animEffect transition="in" filter="wipe(right)">
                                      <p:cBhvr>
                                        <p:cTn id="15" dur="500"/>
                                        <p:tgtEl>
                                          <p:spTgt spid="72710"/>
                                        </p:tgtEl>
                                      </p:cBhvr>
                                    </p:animEffect>
                                  </p:childTnLst>
                                </p:cTn>
                              </p:par>
                            </p:childTnLst>
                          </p:cTn>
                        </p:par>
                        <p:par>
                          <p:cTn id="16" fill="hold" nodeType="afterGroup">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72712"/>
                                        </p:tgtEl>
                                        <p:attrNameLst>
                                          <p:attrName>style.visibility</p:attrName>
                                        </p:attrNameLst>
                                      </p:cBhvr>
                                      <p:to>
                                        <p:strVal val="visible"/>
                                      </p:to>
                                    </p:set>
                                    <p:animEffect transition="in" filter="wipe(right)">
                                      <p:cBhvr>
                                        <p:cTn id="19"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10" grpId="0" animBg="1"/>
      <p:bldP spid="727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295400"/>
            <a:ext cx="8229600" cy="4419600"/>
          </a:xfrm>
        </p:spPr>
        <p:txBody>
          <a:bodyPr/>
          <a:lstStyle/>
          <a:p>
            <a:pPr marL="0" indent="0"/>
            <a:r>
              <a:rPr lang="de-DE" sz="2800" dirty="0" smtClean="0"/>
              <a:t>Alternative zur Simple Factory:</a:t>
            </a:r>
          </a:p>
          <a:p>
            <a:pPr marL="0" indent="0"/>
            <a:endParaRPr lang="de-DE" sz="2800" dirty="0" smtClean="0"/>
          </a:p>
          <a:p>
            <a:pPr marL="647700" lvl="1" indent="-457200">
              <a:buFont typeface="Arial" pitchFamily="34" charset="0"/>
              <a:buChar char="•"/>
            </a:pPr>
            <a:r>
              <a:rPr lang="de-DE" sz="2800" dirty="0" smtClean="0">
                <a:solidFill>
                  <a:schemeClr val="tx2"/>
                </a:solidFill>
              </a:rPr>
              <a:t>Factory</a:t>
            </a:r>
            <a:r>
              <a:rPr lang="de-DE" sz="2800" dirty="0" smtClean="0"/>
              <a:t> zur Produkterzeugung wird </a:t>
            </a:r>
            <a:r>
              <a:rPr lang="de-DE" sz="2800" dirty="0" smtClean="0">
                <a:solidFill>
                  <a:schemeClr val="tx2"/>
                </a:solidFill>
              </a:rPr>
              <a:t>als polymorphe Methode</a:t>
            </a:r>
            <a:r>
              <a:rPr lang="de-DE" sz="2800" dirty="0" smtClean="0"/>
              <a:t> in die client-Klasse selbst eingebunden.</a:t>
            </a:r>
          </a:p>
          <a:p>
            <a:pPr marL="647700" lvl="1" indent="-457200">
              <a:buFont typeface="Arial" pitchFamily="34" charset="0"/>
              <a:buChar char="•"/>
            </a:pPr>
            <a:r>
              <a:rPr lang="de-DE" sz="2800" dirty="0" smtClean="0"/>
              <a:t>Unterklassen entscheiden, was erstellt wird.</a:t>
            </a:r>
          </a:p>
          <a:p>
            <a:pPr marL="647700" lvl="1" indent="-457200">
              <a:buFont typeface="Arial" pitchFamily="34" charset="0"/>
              <a:buChar char="•"/>
            </a:pPr>
            <a:r>
              <a:rPr lang="de-DE" sz="2800" dirty="0" smtClean="0"/>
              <a:t>Auch bekannt als: Virtueller </a:t>
            </a:r>
            <a:r>
              <a:rPr lang="de-DE" sz="2800" dirty="0" err="1" smtClean="0"/>
              <a:t>Konstruktor</a:t>
            </a:r>
            <a:endParaRPr lang="de-DE" sz="2800" dirty="0" smtClean="0"/>
          </a:p>
          <a:p>
            <a:pPr lvl="1"/>
            <a:endParaRPr lang="de-DE" dirty="0" smtClean="0"/>
          </a:p>
        </p:txBody>
      </p:sp>
      <p:sp>
        <p:nvSpPr>
          <p:cNvPr id="13315" name="Rectangle 6"/>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Factory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up)">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wipe(up)">
                                      <p:cBhvr>
                                        <p:cTn id="12" dur="500"/>
                                        <p:tgtEl>
                                          <p:spTgt spid="29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Effect transition="in" filter="wipe(up)">
                                      <p:cBhvr>
                                        <p:cTn id="17" dur="500"/>
                                        <p:tgtEl>
                                          <p:spTgt spid="29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wipe(up)">
                                      <p:cBhvr>
                                        <p:cTn id="22"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unten 2"/>
          <p:cNvSpPr/>
          <p:nvPr/>
        </p:nvSpPr>
        <p:spPr bwMode="auto">
          <a:xfrm rot="13254010">
            <a:off x="3824288" y="4832350"/>
            <a:ext cx="436562" cy="1092200"/>
          </a:xfrm>
          <a:prstGeom prst="downArrow">
            <a:avLst>
              <a:gd name="adj1" fmla="val 0"/>
              <a:gd name="adj2" fmla="val 50000"/>
            </a:avLst>
          </a:prstGeom>
          <a:noFill/>
          <a:ln w="19050" cap="flat" cmpd="sng" algn="ctr">
            <a:solidFill>
              <a:schemeClr val="accent4"/>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defRPr/>
            </a:pPr>
            <a:endParaRPr lang="de-DE"/>
          </a:p>
        </p:txBody>
      </p:sp>
      <p:sp>
        <p:nvSpPr>
          <p:cNvPr id="32" name="Pfeil nach unten 31"/>
          <p:cNvSpPr/>
          <p:nvPr/>
        </p:nvSpPr>
        <p:spPr bwMode="auto">
          <a:xfrm rot="8345990" flipH="1">
            <a:off x="4662488" y="4832350"/>
            <a:ext cx="436562" cy="1092200"/>
          </a:xfrm>
          <a:prstGeom prst="downArrow">
            <a:avLst>
              <a:gd name="adj1" fmla="val 0"/>
              <a:gd name="adj2" fmla="val 50000"/>
            </a:avLst>
          </a:prstGeom>
          <a:noFill/>
          <a:ln w="19050" cap="flat" cmpd="sng" algn="ctr">
            <a:solidFill>
              <a:schemeClr val="accent4"/>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defRPr/>
            </a:pPr>
            <a:endParaRPr lang="de-DE"/>
          </a:p>
        </p:txBody>
      </p:sp>
      <p:sp>
        <p:nvSpPr>
          <p:cNvPr id="14340" name="Rectangle 6"/>
          <p:cNvSpPr>
            <a:spLocks noGrp="1" noChangeArrowheads="1"/>
          </p:cNvSpPr>
          <p:nvPr>
            <p:ph type="body" idx="1"/>
          </p:nvPr>
        </p:nvSpPr>
        <p:spPr>
          <a:xfrm>
            <a:off x="457200" y="781050"/>
            <a:ext cx="8229600" cy="1066800"/>
          </a:xfrm>
          <a:noFill/>
        </p:spPr>
        <p:txBody>
          <a:bodyPr/>
          <a:lstStyle/>
          <a:p>
            <a:pPr marL="0" indent="0"/>
            <a:r>
              <a:rPr lang="de-DE" sz="2000" smtClean="0"/>
              <a:t>Verschiedene Pizzerien mit verschiedenen Pizzen.</a:t>
            </a:r>
          </a:p>
        </p:txBody>
      </p:sp>
      <p:grpSp>
        <p:nvGrpSpPr>
          <p:cNvPr id="14341" name="Group 45"/>
          <p:cNvGrpSpPr>
            <a:grpSpLocks/>
          </p:cNvGrpSpPr>
          <p:nvPr/>
        </p:nvGrpSpPr>
        <p:grpSpPr bwMode="auto">
          <a:xfrm>
            <a:off x="3019426" y="1603375"/>
            <a:ext cx="3350333" cy="1554163"/>
            <a:chOff x="1968" y="1027"/>
            <a:chExt cx="1788" cy="979"/>
          </a:xfrm>
        </p:grpSpPr>
        <p:sp>
          <p:nvSpPr>
            <p:cNvPr id="14358" name="Text Box 7"/>
            <p:cNvSpPr txBox="1">
              <a:spLocks noChangeArrowheads="1"/>
            </p:cNvSpPr>
            <p:nvPr/>
          </p:nvSpPr>
          <p:spPr bwMode="auto">
            <a:xfrm>
              <a:off x="1968" y="1027"/>
              <a:ext cx="1788" cy="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b="1" i="1" dirty="0">
                  <a:latin typeface="Times New Roman" pitchFamily="18" charset="0"/>
                </a:rPr>
                <a:t>Pizzeria</a:t>
              </a:r>
              <a:r>
                <a:rPr lang="de-DE" sz="1800" b="1" dirty="0"/>
                <a:t>	 </a:t>
              </a:r>
              <a:br>
                <a:rPr lang="de-DE" sz="1800" b="1" dirty="0"/>
              </a:br>
              <a:r>
                <a:rPr lang="de-DE" sz="1800" b="1" dirty="0"/>
                <a:t>{</a:t>
              </a:r>
              <a:r>
                <a:rPr lang="de-DE" sz="1800" b="1" dirty="0" err="1"/>
                <a:t>abstract</a:t>
              </a:r>
              <a:r>
                <a:rPr lang="de-DE" sz="1800" b="1" dirty="0"/>
                <a:t>}</a:t>
              </a:r>
              <a:endParaRPr lang="de-DE" sz="1800" dirty="0"/>
            </a:p>
            <a:p>
              <a:pPr eaLnBrk="1" hangingPunct="1">
                <a:spcBef>
                  <a:spcPct val="50000"/>
                </a:spcBef>
              </a:pPr>
              <a:r>
                <a:rPr lang="de-DE" b="1" i="1" dirty="0" smtClean="0">
                  <a:solidFill>
                    <a:schemeClr val="hlink"/>
                  </a:solidFill>
                  <a:latin typeface="Times New Roman" pitchFamily="18" charset="0"/>
                </a:rPr>
                <a:t>#</a:t>
              </a:r>
              <a:r>
                <a:rPr lang="de-DE" b="1" i="1" dirty="0" err="1" smtClean="0">
                  <a:solidFill>
                    <a:schemeClr val="hlink"/>
                  </a:solidFill>
                  <a:latin typeface="Times New Roman" pitchFamily="18" charset="0"/>
                </a:rPr>
                <a:t>createPizza</a:t>
              </a:r>
              <a:r>
                <a:rPr lang="de-DE" b="1" i="1" dirty="0">
                  <a:solidFill>
                    <a:schemeClr val="hlink"/>
                  </a:solidFill>
                  <a:latin typeface="Times New Roman" pitchFamily="18" charset="0"/>
                </a:rPr>
                <a:t>( </a:t>
              </a:r>
              <a:r>
                <a:rPr lang="de-DE" b="1" i="1" dirty="0" smtClean="0">
                  <a:solidFill>
                    <a:schemeClr val="hlink"/>
                  </a:solidFill>
                  <a:latin typeface="Times New Roman" pitchFamily="18" charset="0"/>
                </a:rPr>
                <a:t>type ) : Pizza</a:t>
              </a:r>
              <a:endParaRPr lang="de-DE" b="1" dirty="0">
                <a:solidFill>
                  <a:schemeClr val="hlink"/>
                </a:solidFill>
                <a:latin typeface="Times New Roman" pitchFamily="18" charset="0"/>
              </a:endParaRPr>
            </a:p>
            <a:p>
              <a:pPr eaLnBrk="1" hangingPunct="1">
                <a:spcBef>
                  <a:spcPct val="50000"/>
                </a:spcBef>
              </a:pPr>
              <a:r>
                <a:rPr lang="de-DE" sz="1800" b="1" dirty="0" smtClean="0"/>
                <a:t>+</a:t>
              </a:r>
              <a:r>
                <a:rPr lang="de-DE" sz="1800" b="1" dirty="0" err="1" smtClean="0"/>
                <a:t>orderPizza</a:t>
              </a:r>
              <a:r>
                <a:rPr lang="de-DE" sz="1800" b="1" dirty="0" smtClean="0"/>
                <a:t>( type ) : Pizza</a:t>
              </a:r>
              <a:endParaRPr lang="de-DE" sz="1800" b="1" dirty="0"/>
            </a:p>
          </p:txBody>
        </p:sp>
        <p:sp>
          <p:nvSpPr>
            <p:cNvPr id="14359" name="Line 8"/>
            <p:cNvSpPr>
              <a:spLocks noChangeShapeType="1"/>
            </p:cNvSpPr>
            <p:nvPr/>
          </p:nvSpPr>
          <p:spPr bwMode="auto">
            <a:xfrm>
              <a:off x="1968" y="1489"/>
              <a:ext cx="17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14342" name="Gruppieren 3"/>
          <p:cNvGrpSpPr>
            <a:grpSpLocks/>
          </p:cNvGrpSpPr>
          <p:nvPr/>
        </p:nvGrpSpPr>
        <p:grpSpPr bwMode="auto">
          <a:xfrm>
            <a:off x="1671782" y="3522666"/>
            <a:ext cx="2752581" cy="784830"/>
            <a:chOff x="1187355" y="3536950"/>
            <a:chExt cx="2964025" cy="783254"/>
          </a:xfrm>
        </p:grpSpPr>
        <p:sp>
          <p:nvSpPr>
            <p:cNvPr id="14356" name="Text Box 9"/>
            <p:cNvSpPr txBox="1">
              <a:spLocks noChangeArrowheads="1"/>
            </p:cNvSpPr>
            <p:nvPr/>
          </p:nvSpPr>
          <p:spPr bwMode="auto">
            <a:xfrm>
              <a:off x="1187355" y="3536950"/>
              <a:ext cx="2964025" cy="7832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a:t>PizzeriaItalia</a:t>
              </a:r>
              <a:endParaRPr lang="de-DE" sz="1800" dirty="0"/>
            </a:p>
            <a:p>
              <a:pPr eaLnBrk="1" hangingPunct="1">
                <a:spcBef>
                  <a:spcPct val="50000"/>
                </a:spcBef>
              </a:pPr>
              <a:r>
                <a:rPr lang="de-DE" sz="1800" dirty="0" smtClean="0">
                  <a:solidFill>
                    <a:schemeClr val="hlink"/>
                  </a:solidFill>
                </a:rPr>
                <a:t>#</a:t>
              </a:r>
              <a:r>
                <a:rPr lang="de-DE" sz="1800" dirty="0" err="1" smtClean="0">
                  <a:solidFill>
                    <a:schemeClr val="hlink"/>
                  </a:solidFill>
                </a:rPr>
                <a:t>createPizza</a:t>
              </a:r>
              <a:r>
                <a:rPr lang="de-DE" sz="1800" dirty="0" smtClean="0">
                  <a:solidFill>
                    <a:schemeClr val="hlink"/>
                  </a:solidFill>
                </a:rPr>
                <a:t>(type):</a:t>
              </a:r>
              <a:r>
                <a:rPr lang="de-DE" sz="1800" dirty="0">
                  <a:solidFill>
                    <a:schemeClr val="hlink"/>
                  </a:solidFill>
                </a:rPr>
                <a:t>Pizza</a:t>
              </a:r>
            </a:p>
          </p:txBody>
        </p:sp>
        <p:sp>
          <p:nvSpPr>
            <p:cNvPr id="14357" name="Line 10"/>
            <p:cNvSpPr>
              <a:spLocks noChangeShapeType="1"/>
            </p:cNvSpPr>
            <p:nvPr/>
          </p:nvSpPr>
          <p:spPr bwMode="auto">
            <a:xfrm>
              <a:off x="1187355" y="3917950"/>
              <a:ext cx="2964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14343" name="Gruppieren 4"/>
          <p:cNvGrpSpPr>
            <a:grpSpLocks/>
          </p:cNvGrpSpPr>
          <p:nvPr/>
        </p:nvGrpSpPr>
        <p:grpSpPr bwMode="auto">
          <a:xfrm>
            <a:off x="4881563" y="3536950"/>
            <a:ext cx="2719964" cy="784830"/>
            <a:chOff x="5311215" y="3536950"/>
            <a:chExt cx="3409704" cy="784830"/>
          </a:xfrm>
        </p:grpSpPr>
        <p:sp>
          <p:nvSpPr>
            <p:cNvPr id="14354" name="Text Box 11"/>
            <p:cNvSpPr txBox="1">
              <a:spLocks noChangeArrowheads="1"/>
            </p:cNvSpPr>
            <p:nvPr/>
          </p:nvSpPr>
          <p:spPr bwMode="auto">
            <a:xfrm>
              <a:off x="5311215" y="3536950"/>
              <a:ext cx="3409703" cy="7848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a:t>PizzeriaAmerika</a:t>
              </a:r>
              <a:endParaRPr lang="de-DE" sz="1800" dirty="0"/>
            </a:p>
            <a:p>
              <a:pPr eaLnBrk="1" hangingPunct="1">
                <a:spcBef>
                  <a:spcPct val="50000"/>
                </a:spcBef>
              </a:pPr>
              <a:r>
                <a:rPr lang="de-DE" sz="1800" dirty="0" smtClean="0">
                  <a:solidFill>
                    <a:schemeClr val="hlink"/>
                  </a:solidFill>
                </a:rPr>
                <a:t>#</a:t>
              </a:r>
              <a:r>
                <a:rPr lang="de-DE" sz="1800" dirty="0" err="1" smtClean="0">
                  <a:solidFill>
                    <a:schemeClr val="hlink"/>
                  </a:solidFill>
                </a:rPr>
                <a:t>createPizza</a:t>
              </a:r>
              <a:r>
                <a:rPr lang="de-DE" sz="1800" dirty="0" smtClean="0">
                  <a:solidFill>
                    <a:schemeClr val="hlink"/>
                  </a:solidFill>
                </a:rPr>
                <a:t>(type):</a:t>
              </a:r>
              <a:r>
                <a:rPr lang="de-DE" sz="1800" dirty="0">
                  <a:solidFill>
                    <a:schemeClr val="hlink"/>
                  </a:solidFill>
                </a:rPr>
                <a:t>Pizza</a:t>
              </a:r>
            </a:p>
          </p:txBody>
        </p:sp>
        <p:sp>
          <p:nvSpPr>
            <p:cNvPr id="14355" name="Line 12"/>
            <p:cNvSpPr>
              <a:spLocks noChangeShapeType="1"/>
            </p:cNvSpPr>
            <p:nvPr/>
          </p:nvSpPr>
          <p:spPr bwMode="auto">
            <a:xfrm>
              <a:off x="5311216" y="3917950"/>
              <a:ext cx="340970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14344" name="AutoShape 29"/>
          <p:cNvSpPr>
            <a:spLocks noChangeArrowheads="1"/>
          </p:cNvSpPr>
          <p:nvPr/>
        </p:nvSpPr>
        <p:spPr bwMode="auto">
          <a:xfrm>
            <a:off x="2984500" y="3155950"/>
            <a:ext cx="385763" cy="381000"/>
          </a:xfrm>
          <a:prstGeom prst="upArrow">
            <a:avLst>
              <a:gd name="adj1" fmla="val 0"/>
              <a:gd name="adj2" fmla="val 41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45" name="AutoShape 30"/>
          <p:cNvSpPr>
            <a:spLocks noChangeArrowheads="1"/>
          </p:cNvSpPr>
          <p:nvPr/>
        </p:nvSpPr>
        <p:spPr bwMode="auto">
          <a:xfrm>
            <a:off x="5561013" y="3155950"/>
            <a:ext cx="387350" cy="381000"/>
          </a:xfrm>
          <a:prstGeom prst="upArrow">
            <a:avLst>
              <a:gd name="adj1" fmla="val 0"/>
              <a:gd name="adj2" fmla="val 41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46" name="Line 31"/>
          <p:cNvSpPr>
            <a:spLocks noChangeShapeType="1"/>
          </p:cNvSpPr>
          <p:nvPr/>
        </p:nvSpPr>
        <p:spPr bwMode="auto">
          <a:xfrm flipH="1">
            <a:off x="1905000" y="4341813"/>
            <a:ext cx="609600" cy="76200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47" name="Line 32"/>
          <p:cNvSpPr>
            <a:spLocks noChangeShapeType="1"/>
          </p:cNvSpPr>
          <p:nvPr/>
        </p:nvSpPr>
        <p:spPr bwMode="auto">
          <a:xfrm>
            <a:off x="6370638" y="4341813"/>
            <a:ext cx="762000" cy="76200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3" name="Pfeil nach unten 32"/>
          <p:cNvSpPr/>
          <p:nvPr/>
        </p:nvSpPr>
        <p:spPr bwMode="auto">
          <a:xfrm rot="13254010">
            <a:off x="3849688" y="5021263"/>
            <a:ext cx="436562" cy="1092200"/>
          </a:xfrm>
          <a:prstGeom prst="downArrow">
            <a:avLst>
              <a:gd name="adj1" fmla="val 0"/>
              <a:gd name="adj2" fmla="val 50000"/>
            </a:avLst>
          </a:prstGeom>
          <a:solidFill>
            <a:schemeClr val="bg1"/>
          </a:solidFill>
          <a:ln w="19050" cap="flat" cmpd="sng" algn="ctr">
            <a:solidFill>
              <a:schemeClr val="accent4"/>
            </a:solidFill>
            <a:prstDash val="solid"/>
            <a:round/>
            <a:headEnd type="none" w="med" len="med"/>
            <a:tailEnd type="triangle" w="lg" len="lg"/>
          </a:ln>
          <a:effectLst/>
        </p:spPr>
        <p:txBody>
          <a:bodyPr lIns="90000" tIns="46800" rIns="90000" bIns="46800" anchor="ctr"/>
          <a:lstStyle/>
          <a:p>
            <a:pPr>
              <a:defRPr/>
            </a:pPr>
            <a:endParaRPr lang="de-DE"/>
          </a:p>
        </p:txBody>
      </p:sp>
      <p:grpSp>
        <p:nvGrpSpPr>
          <p:cNvPr id="6" name="Gruppieren 5"/>
          <p:cNvGrpSpPr/>
          <p:nvPr/>
        </p:nvGrpSpPr>
        <p:grpSpPr>
          <a:xfrm>
            <a:off x="990186" y="5118100"/>
            <a:ext cx="2916238" cy="1322388"/>
            <a:chOff x="1658938" y="5118100"/>
            <a:chExt cx="2916238" cy="1322388"/>
          </a:xfrm>
          <a:solidFill>
            <a:schemeClr val="bg1"/>
          </a:solidFill>
        </p:grpSpPr>
        <p:sp>
          <p:nvSpPr>
            <p:cNvPr id="23571" name="Text Box 19"/>
            <p:cNvSpPr txBox="1">
              <a:spLocks noChangeArrowheads="1"/>
            </p:cNvSpPr>
            <p:nvPr/>
          </p:nvSpPr>
          <p:spPr bwMode="auto">
            <a:xfrm>
              <a:off x="1658938" y="5118100"/>
              <a:ext cx="2840038" cy="7889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de-DE" sz="1800" b="1" dirty="0" err="1"/>
                <a:t>ItalienischeSalamiPizza</a:t>
              </a:r>
              <a:endParaRPr lang="de-DE" sz="1800" dirty="0"/>
            </a:p>
            <a:p>
              <a:pPr eaLnBrk="1" hangingPunct="1">
                <a:spcBef>
                  <a:spcPct val="50000"/>
                </a:spcBef>
                <a:defRPr/>
              </a:pPr>
              <a:endParaRPr lang="de-DE" sz="1800" dirty="0"/>
            </a:p>
          </p:txBody>
        </p:sp>
        <p:sp>
          <p:nvSpPr>
            <p:cNvPr id="23573" name="Text Box 21"/>
            <p:cNvSpPr txBox="1">
              <a:spLocks noChangeArrowheads="1"/>
            </p:cNvSpPr>
            <p:nvPr/>
          </p:nvSpPr>
          <p:spPr bwMode="auto">
            <a:xfrm>
              <a:off x="1735138" y="5651500"/>
              <a:ext cx="2840038" cy="7889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de-DE" sz="1800" b="1"/>
                <a:t>ItalienischeHawaiiPizza</a:t>
              </a:r>
              <a:endParaRPr lang="de-DE" sz="1800"/>
            </a:p>
            <a:p>
              <a:pPr eaLnBrk="1" hangingPunct="1">
                <a:spcBef>
                  <a:spcPct val="50000"/>
                </a:spcBef>
                <a:defRPr/>
              </a:pPr>
              <a:endParaRPr lang="de-DE" sz="1800"/>
            </a:p>
          </p:txBody>
        </p:sp>
        <p:sp>
          <p:nvSpPr>
            <p:cNvPr id="23572" name="Line 20"/>
            <p:cNvSpPr>
              <a:spLocks noChangeShapeType="1"/>
            </p:cNvSpPr>
            <p:nvPr/>
          </p:nvSpPr>
          <p:spPr bwMode="auto">
            <a:xfrm>
              <a:off x="1658938" y="5499100"/>
              <a:ext cx="2840038"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p>
          </p:txBody>
        </p:sp>
        <p:sp>
          <p:nvSpPr>
            <p:cNvPr id="23574" name="Line 22"/>
            <p:cNvSpPr>
              <a:spLocks noChangeShapeType="1"/>
            </p:cNvSpPr>
            <p:nvPr/>
          </p:nvSpPr>
          <p:spPr bwMode="auto">
            <a:xfrm>
              <a:off x="1771651" y="6032500"/>
              <a:ext cx="2803525"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p>
          </p:txBody>
        </p:sp>
      </p:grpSp>
      <p:sp>
        <p:nvSpPr>
          <p:cNvPr id="34" name="Pfeil nach unten 33"/>
          <p:cNvSpPr/>
          <p:nvPr/>
        </p:nvSpPr>
        <p:spPr bwMode="auto">
          <a:xfrm rot="8345990" flipH="1">
            <a:off x="4645025" y="5021263"/>
            <a:ext cx="436563" cy="1092200"/>
          </a:xfrm>
          <a:prstGeom prst="downArrow">
            <a:avLst>
              <a:gd name="adj1" fmla="val 0"/>
              <a:gd name="adj2" fmla="val 50000"/>
            </a:avLst>
          </a:prstGeom>
          <a:solidFill>
            <a:schemeClr val="bg1"/>
          </a:solidFill>
          <a:ln w="19050" cap="flat" cmpd="sng" algn="ctr">
            <a:solidFill>
              <a:schemeClr val="accent4"/>
            </a:solidFill>
            <a:prstDash val="solid"/>
            <a:round/>
            <a:headEnd type="none" w="med" len="med"/>
            <a:tailEnd type="triangle" w="lg" len="lg"/>
          </a:ln>
          <a:effectLst/>
        </p:spPr>
        <p:txBody>
          <a:bodyPr lIns="90000" tIns="46800" rIns="90000" bIns="46800" anchor="ctr"/>
          <a:lstStyle/>
          <a:p>
            <a:pPr>
              <a:defRPr/>
            </a:pPr>
            <a:endParaRPr lang="de-DE" dirty="0"/>
          </a:p>
        </p:txBody>
      </p:sp>
      <p:sp>
        <p:nvSpPr>
          <p:cNvPr id="14351" name="Rectangle 4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smtClean="0"/>
              <a:t>Factory </a:t>
            </a:r>
            <a:r>
              <a:rPr lang="de-DE" dirty="0" err="1" smtClean="0"/>
              <a:t>Method</a:t>
            </a:r>
            <a:endParaRPr lang="de-DE" dirty="0" smtClean="0"/>
          </a:p>
        </p:txBody>
      </p:sp>
      <p:sp>
        <p:nvSpPr>
          <p:cNvPr id="2" name="Textfeld 1"/>
          <p:cNvSpPr txBox="1"/>
          <p:nvPr/>
        </p:nvSpPr>
        <p:spPr>
          <a:xfrm>
            <a:off x="3721100" y="4537075"/>
            <a:ext cx="1406525" cy="400050"/>
          </a:xfrm>
          <a:prstGeom prst="rect">
            <a:avLst/>
          </a:prstGeom>
          <a:noFill/>
          <a:ln>
            <a:solidFill>
              <a:schemeClr val="accent4"/>
            </a:solidFill>
          </a:ln>
        </p:spPr>
        <p:txBody>
          <a:bodyPr>
            <a:spAutoFit/>
          </a:bodyPr>
          <a:lstStyle/>
          <a:p>
            <a:pPr algn="ctr">
              <a:defRPr/>
            </a:pPr>
            <a:r>
              <a:rPr lang="de-DE" i="1" dirty="0">
                <a:latin typeface="Times New Roman" pitchFamily="18" charset="0"/>
                <a:cs typeface="Times New Roman" pitchFamily="18" charset="0"/>
              </a:rPr>
              <a:t>Pizza</a:t>
            </a:r>
          </a:p>
        </p:txBody>
      </p:sp>
      <p:grpSp>
        <p:nvGrpSpPr>
          <p:cNvPr id="7" name="Gruppieren 6"/>
          <p:cNvGrpSpPr/>
          <p:nvPr/>
        </p:nvGrpSpPr>
        <p:grpSpPr>
          <a:xfrm>
            <a:off x="4952586" y="5118100"/>
            <a:ext cx="2514600" cy="1322388"/>
            <a:chOff x="5621338" y="5118100"/>
            <a:chExt cx="2514600" cy="1322388"/>
          </a:xfrm>
          <a:solidFill>
            <a:schemeClr val="bg1"/>
          </a:solidFill>
        </p:grpSpPr>
        <p:sp>
          <p:nvSpPr>
            <p:cNvPr id="23575" name="Text Box 23"/>
            <p:cNvSpPr txBox="1">
              <a:spLocks noChangeArrowheads="1"/>
            </p:cNvSpPr>
            <p:nvPr/>
          </p:nvSpPr>
          <p:spPr bwMode="auto">
            <a:xfrm>
              <a:off x="5621338" y="5118100"/>
              <a:ext cx="2438400" cy="7889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de-DE" sz="1800" b="1"/>
                <a:t>USASalamiPizza</a:t>
              </a:r>
              <a:endParaRPr lang="de-DE" sz="1800"/>
            </a:p>
            <a:p>
              <a:pPr eaLnBrk="1" hangingPunct="1">
                <a:spcBef>
                  <a:spcPct val="50000"/>
                </a:spcBef>
                <a:defRPr/>
              </a:pPr>
              <a:endParaRPr lang="de-DE" sz="1800"/>
            </a:p>
          </p:txBody>
        </p:sp>
        <p:sp>
          <p:nvSpPr>
            <p:cNvPr id="23577" name="Text Box 25"/>
            <p:cNvSpPr txBox="1">
              <a:spLocks noChangeArrowheads="1"/>
            </p:cNvSpPr>
            <p:nvPr/>
          </p:nvSpPr>
          <p:spPr bwMode="auto">
            <a:xfrm>
              <a:off x="5697538" y="5651500"/>
              <a:ext cx="2438400" cy="7889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de-DE" sz="1800" b="1"/>
                <a:t>USAHawaiiPizza</a:t>
              </a:r>
              <a:endParaRPr lang="de-DE" sz="1800"/>
            </a:p>
            <a:p>
              <a:pPr eaLnBrk="1" hangingPunct="1">
                <a:spcBef>
                  <a:spcPct val="50000"/>
                </a:spcBef>
                <a:defRPr/>
              </a:pPr>
              <a:endParaRPr lang="de-DE" sz="1800"/>
            </a:p>
          </p:txBody>
        </p:sp>
        <p:sp>
          <p:nvSpPr>
            <p:cNvPr id="23576" name="Line 24"/>
            <p:cNvSpPr>
              <a:spLocks noChangeShapeType="1"/>
            </p:cNvSpPr>
            <p:nvPr/>
          </p:nvSpPr>
          <p:spPr bwMode="auto">
            <a:xfrm>
              <a:off x="5621338" y="5499100"/>
              <a:ext cx="2438400"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p>
          </p:txBody>
        </p:sp>
        <p:sp>
          <p:nvSpPr>
            <p:cNvPr id="23578" name="Line 26"/>
            <p:cNvSpPr>
              <a:spLocks noChangeShapeType="1"/>
            </p:cNvSpPr>
            <p:nvPr/>
          </p:nvSpPr>
          <p:spPr bwMode="auto">
            <a:xfrm>
              <a:off x="5697538" y="6032500"/>
              <a:ext cx="2438400"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p>
          </p:txBody>
        </p:sp>
      </p:grpSp>
      <p:sp>
        <p:nvSpPr>
          <p:cNvPr id="35" name="AutoShape 8"/>
          <p:cNvSpPr>
            <a:spLocks noChangeArrowheads="1"/>
          </p:cNvSpPr>
          <p:nvPr/>
        </p:nvSpPr>
        <p:spPr bwMode="auto">
          <a:xfrm>
            <a:off x="78842" y="1341871"/>
            <a:ext cx="2802975" cy="1641474"/>
          </a:xfrm>
          <a:prstGeom prst="wedgeRoundRectCallout">
            <a:avLst>
              <a:gd name="adj1" fmla="val 57251"/>
              <a:gd name="adj2" fmla="val 21568"/>
              <a:gd name="adj3" fmla="val 16667"/>
            </a:avLst>
          </a:prstGeom>
          <a:noFill/>
          <a:ln w="19050" algn="ctr">
            <a:solidFill>
              <a:schemeClr val="fo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dirty="0" err="1" smtClean="0"/>
              <a:t>createPizza</a:t>
            </a:r>
            <a:r>
              <a:rPr lang="de-DE" dirty="0" smtClean="0"/>
              <a:t> kann nicht mehr vom Client genutzt werden. Er MUSS </a:t>
            </a:r>
            <a:r>
              <a:rPr lang="de-DE" dirty="0" err="1" smtClean="0"/>
              <a:t>orderPizza</a:t>
            </a:r>
            <a:r>
              <a:rPr lang="de-DE" dirty="0" smtClean="0"/>
              <a:t> verwenden.</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Factory </a:t>
            </a:r>
            <a:r>
              <a:rPr lang="de-DE" dirty="0" err="1"/>
              <a:t>Method</a:t>
            </a:r>
            <a:endParaRPr lang="de-DE" dirty="0"/>
          </a:p>
        </p:txBody>
      </p:sp>
      <p:sp>
        <p:nvSpPr>
          <p:cNvPr id="3" name="Inhaltsplatzhalter 2"/>
          <p:cNvSpPr>
            <a:spLocks noGrp="1"/>
          </p:cNvSpPr>
          <p:nvPr>
            <p:ph idx="1"/>
          </p:nvPr>
        </p:nvSpPr>
        <p:spPr>
          <a:xfrm>
            <a:off x="397163" y="1379538"/>
            <a:ext cx="8515927" cy="5049837"/>
          </a:xfrm>
        </p:spPr>
        <p:txBody>
          <a:bodyPr/>
          <a:lstStyle/>
          <a:p>
            <a:r>
              <a:rPr lang="de-DE" sz="2000" b="1" dirty="0" err="1">
                <a:latin typeface="Courier" pitchFamily="49" charset="0"/>
              </a:rPr>
              <a:t>public</a:t>
            </a:r>
            <a:r>
              <a:rPr lang="de-DE" sz="2000" b="1" dirty="0">
                <a:latin typeface="Courier" pitchFamily="49" charset="0"/>
              </a:rPr>
              <a:t> Pizza </a:t>
            </a:r>
            <a:r>
              <a:rPr lang="de-DE" sz="2000" b="1" dirty="0" err="1" smtClean="0">
                <a:latin typeface="Courier" pitchFamily="49" charset="0"/>
              </a:rPr>
              <a:t>orderPizza</a:t>
            </a:r>
            <a:r>
              <a:rPr lang="de-DE" sz="2000" b="1" dirty="0" smtClean="0">
                <a:latin typeface="Courier" pitchFamily="49" charset="0"/>
              </a:rPr>
              <a:t>( PIZZATYPE </a:t>
            </a:r>
            <a:r>
              <a:rPr lang="de-DE" sz="2000" b="1" dirty="0" smtClean="0">
                <a:latin typeface="Courier" pitchFamily="49" charset="0"/>
              </a:rPr>
              <a:t>type) {</a:t>
            </a:r>
          </a:p>
          <a:p>
            <a:endParaRPr lang="de-DE" sz="2000" b="1" dirty="0">
              <a:latin typeface="Courier" pitchFamily="49" charset="0"/>
            </a:endParaRPr>
          </a:p>
          <a:p>
            <a:pPr marL="400050" lvl="2" indent="0">
              <a:buNone/>
            </a:pPr>
            <a:r>
              <a:rPr lang="de-DE" dirty="0">
                <a:latin typeface="Courier" pitchFamily="49" charset="0"/>
              </a:rPr>
              <a:t>Pizza </a:t>
            </a:r>
            <a:r>
              <a:rPr lang="de-DE" dirty="0" err="1">
                <a:latin typeface="Courier" pitchFamily="49" charset="0"/>
              </a:rPr>
              <a:t>pizza</a:t>
            </a:r>
            <a:r>
              <a:rPr lang="de-DE" dirty="0">
                <a:latin typeface="Courier" pitchFamily="49" charset="0"/>
              </a:rPr>
              <a:t> = </a:t>
            </a:r>
            <a:r>
              <a:rPr lang="de-DE" b="1" dirty="0" err="1" smtClean="0">
                <a:latin typeface="Courier" pitchFamily="49" charset="0"/>
              </a:rPr>
              <a:t>createPizza</a:t>
            </a:r>
            <a:r>
              <a:rPr lang="de-DE" b="1" dirty="0" smtClean="0">
                <a:latin typeface="Courier" pitchFamily="49" charset="0"/>
              </a:rPr>
              <a:t>(type)</a:t>
            </a:r>
            <a:r>
              <a:rPr lang="de-DE" dirty="0" smtClean="0">
                <a:latin typeface="Courier" pitchFamily="49" charset="0"/>
              </a:rPr>
              <a:t>;</a:t>
            </a:r>
          </a:p>
          <a:p>
            <a:pPr marL="400050" lvl="2" indent="0">
              <a:buNone/>
            </a:pPr>
            <a:r>
              <a:rPr lang="de-DE" dirty="0" err="1" smtClean="0">
                <a:latin typeface="Courier" pitchFamily="49" charset="0"/>
              </a:rPr>
              <a:t>System.</a:t>
            </a:r>
            <a:r>
              <a:rPr lang="de-DE" i="1" dirty="0" err="1" smtClean="0">
                <a:latin typeface="Courier" pitchFamily="49" charset="0"/>
              </a:rPr>
              <a:t>out.println</a:t>
            </a:r>
            <a:r>
              <a:rPr lang="de-DE" i="1" dirty="0" smtClean="0">
                <a:latin typeface="Courier" pitchFamily="49" charset="0"/>
              </a:rPr>
              <a:t>("Mache </a:t>
            </a:r>
            <a:r>
              <a:rPr lang="de-DE" i="1" dirty="0">
                <a:latin typeface="Courier" pitchFamily="49" charset="0"/>
              </a:rPr>
              <a:t>eine " + </a:t>
            </a:r>
            <a:r>
              <a:rPr lang="de-DE" i="1" dirty="0" err="1">
                <a:latin typeface="Courier" pitchFamily="49" charset="0"/>
              </a:rPr>
              <a:t>pizza.getName</a:t>
            </a:r>
            <a:r>
              <a:rPr lang="de-DE" i="1" dirty="0" smtClean="0">
                <a:latin typeface="Courier" pitchFamily="49" charset="0"/>
              </a:rPr>
              <a:t>());</a:t>
            </a:r>
          </a:p>
          <a:p>
            <a:pPr marL="400050" lvl="2" indent="0">
              <a:buNone/>
            </a:pPr>
            <a:endParaRPr lang="de-DE" i="1" dirty="0">
              <a:latin typeface="Courier" pitchFamily="49" charset="0"/>
            </a:endParaRPr>
          </a:p>
          <a:p>
            <a:pPr marL="400050" lvl="2" indent="0">
              <a:buNone/>
            </a:pPr>
            <a:endParaRPr lang="de-DE" i="1" dirty="0">
              <a:latin typeface="Courier" pitchFamily="49" charset="0"/>
            </a:endParaRPr>
          </a:p>
          <a:p>
            <a:pPr marL="400050" lvl="2" indent="0">
              <a:buNone/>
            </a:pPr>
            <a:r>
              <a:rPr lang="de-DE" dirty="0" err="1" smtClean="0">
                <a:latin typeface="Courier" pitchFamily="49" charset="0"/>
              </a:rPr>
              <a:t>pizza.prepare</a:t>
            </a:r>
            <a:r>
              <a:rPr lang="de-DE" dirty="0" smtClean="0">
                <a:latin typeface="Courier" pitchFamily="49" charset="0"/>
              </a:rPr>
              <a:t>();</a:t>
            </a:r>
            <a:endParaRPr lang="de-DE" dirty="0">
              <a:latin typeface="Courier" pitchFamily="49" charset="0"/>
            </a:endParaRPr>
          </a:p>
          <a:p>
            <a:pPr marL="400050" lvl="2" indent="0">
              <a:buNone/>
            </a:pPr>
            <a:r>
              <a:rPr lang="de-DE" dirty="0" err="1" smtClean="0">
                <a:latin typeface="Courier" pitchFamily="49" charset="0"/>
              </a:rPr>
              <a:t>pizza.bake</a:t>
            </a:r>
            <a:r>
              <a:rPr lang="de-DE" dirty="0" smtClean="0">
                <a:latin typeface="Courier" pitchFamily="49" charset="0"/>
              </a:rPr>
              <a:t>();</a:t>
            </a:r>
            <a:endParaRPr lang="de-DE" dirty="0">
              <a:latin typeface="Courier" pitchFamily="49" charset="0"/>
            </a:endParaRPr>
          </a:p>
          <a:p>
            <a:pPr marL="400050" lvl="2" indent="0">
              <a:buNone/>
            </a:pPr>
            <a:r>
              <a:rPr lang="de-DE" dirty="0" err="1" smtClean="0">
                <a:latin typeface="Courier" pitchFamily="49" charset="0"/>
              </a:rPr>
              <a:t>pizza.addFreshToppings</a:t>
            </a:r>
            <a:r>
              <a:rPr lang="de-DE" dirty="0" smtClean="0">
                <a:latin typeface="Courier" pitchFamily="49" charset="0"/>
              </a:rPr>
              <a:t>();</a:t>
            </a:r>
            <a:endParaRPr lang="de-DE" dirty="0">
              <a:latin typeface="Courier" pitchFamily="49" charset="0"/>
            </a:endParaRPr>
          </a:p>
          <a:p>
            <a:pPr marL="400050" lvl="2" indent="0">
              <a:buNone/>
            </a:pPr>
            <a:r>
              <a:rPr lang="de-DE" dirty="0" err="1" smtClean="0">
                <a:latin typeface="Courier" pitchFamily="49" charset="0"/>
              </a:rPr>
              <a:t>pizza.cut</a:t>
            </a:r>
            <a:r>
              <a:rPr lang="de-DE" dirty="0" smtClean="0">
                <a:latin typeface="Courier" pitchFamily="49" charset="0"/>
              </a:rPr>
              <a:t>();</a:t>
            </a:r>
            <a:endParaRPr lang="de-DE" dirty="0">
              <a:latin typeface="Courier" pitchFamily="49" charset="0"/>
            </a:endParaRPr>
          </a:p>
          <a:p>
            <a:pPr marL="400050" lvl="2" indent="0">
              <a:buNone/>
            </a:pPr>
            <a:r>
              <a:rPr lang="de-DE" dirty="0" err="1" smtClean="0">
                <a:latin typeface="Courier" pitchFamily="49" charset="0"/>
              </a:rPr>
              <a:t>pizza.pack</a:t>
            </a:r>
            <a:r>
              <a:rPr lang="de-DE" dirty="0" smtClean="0">
                <a:latin typeface="Courier" pitchFamily="49" charset="0"/>
              </a:rPr>
              <a:t>();</a:t>
            </a:r>
          </a:p>
          <a:p>
            <a:pPr marL="400050" lvl="2" indent="0">
              <a:buNone/>
            </a:pPr>
            <a:endParaRPr lang="de-DE" dirty="0">
              <a:latin typeface="Courier" pitchFamily="49" charset="0"/>
            </a:endParaRPr>
          </a:p>
          <a:p>
            <a:pPr marL="400050" lvl="2" indent="0">
              <a:buNone/>
            </a:pPr>
            <a:r>
              <a:rPr lang="de-DE" b="1" dirty="0" err="1">
                <a:latin typeface="Courier" pitchFamily="49" charset="0"/>
              </a:rPr>
              <a:t>return</a:t>
            </a:r>
            <a:r>
              <a:rPr lang="de-DE" b="1" dirty="0">
                <a:latin typeface="Courier" pitchFamily="49" charset="0"/>
              </a:rPr>
              <a:t> </a:t>
            </a:r>
            <a:r>
              <a:rPr lang="de-DE" b="1" dirty="0" err="1">
                <a:latin typeface="Courier" pitchFamily="49" charset="0"/>
              </a:rPr>
              <a:t>pizza</a:t>
            </a:r>
            <a:r>
              <a:rPr lang="de-DE" b="1" dirty="0">
                <a:latin typeface="Courier" pitchFamily="49" charset="0"/>
              </a:rPr>
              <a:t>;</a:t>
            </a:r>
          </a:p>
          <a:p>
            <a:r>
              <a:rPr lang="de-DE" sz="2000" dirty="0">
                <a:latin typeface="Courier" pitchFamily="49" charset="0"/>
              </a:rPr>
              <a:t>}</a:t>
            </a:r>
          </a:p>
        </p:txBody>
      </p:sp>
      <p:sp>
        <p:nvSpPr>
          <p:cNvPr id="4" name="AutoShape 8"/>
          <p:cNvSpPr>
            <a:spLocks noChangeArrowheads="1"/>
          </p:cNvSpPr>
          <p:nvPr/>
        </p:nvSpPr>
        <p:spPr bwMode="auto">
          <a:xfrm>
            <a:off x="5190860" y="3527423"/>
            <a:ext cx="1775025" cy="1274618"/>
          </a:xfrm>
          <a:prstGeom prst="wedgeRoundRectCallout">
            <a:avLst>
              <a:gd name="adj1" fmla="val -76830"/>
              <a:gd name="adj2" fmla="val 8549"/>
              <a:gd name="adj3" fmla="val 16667"/>
            </a:avLst>
          </a:prstGeom>
          <a:noFill/>
          <a:ln w="19050" algn="ctr">
            <a:solidFill>
              <a:schemeClr val="fo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dirty="0" smtClean="0"/>
              <a:t>Fester Rahmen für die Erstellung</a:t>
            </a:r>
            <a:endParaRPr lang="de-DE" dirty="0"/>
          </a:p>
        </p:txBody>
      </p:sp>
      <p:sp>
        <p:nvSpPr>
          <p:cNvPr id="5" name="Geschweifte Klammer rechts 4"/>
          <p:cNvSpPr/>
          <p:nvPr/>
        </p:nvSpPr>
        <p:spPr bwMode="auto">
          <a:xfrm>
            <a:off x="4492071" y="3611418"/>
            <a:ext cx="443346" cy="1783195"/>
          </a:xfrm>
          <a:prstGeom prst="rightBrace">
            <a:avLst/>
          </a:prstGeom>
          <a:noFill/>
          <a:ln w="19050" cap="flat" cmpd="sng" algn="ctr">
            <a:solidFill>
              <a:schemeClr val="folHlink"/>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6" name="AutoShape 8"/>
          <p:cNvSpPr>
            <a:spLocks noChangeArrowheads="1"/>
          </p:cNvSpPr>
          <p:nvPr/>
        </p:nvSpPr>
        <p:spPr bwMode="auto">
          <a:xfrm>
            <a:off x="4604661" y="5551055"/>
            <a:ext cx="3809667" cy="877453"/>
          </a:xfrm>
          <a:prstGeom prst="wedgeRoundRectCallout">
            <a:avLst>
              <a:gd name="adj1" fmla="val -91099"/>
              <a:gd name="adj2" fmla="val -43481"/>
              <a:gd name="adj3" fmla="val 16667"/>
            </a:avLst>
          </a:prstGeom>
          <a:noFill/>
          <a:ln w="19050" algn="ctr">
            <a:solidFill>
              <a:schemeClr val="fo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spcBef>
                <a:spcPct val="20000"/>
              </a:spcBef>
            </a:pPr>
            <a:r>
              <a:rPr lang="de-DE" dirty="0" smtClean="0"/>
              <a:t>Hier kann die Qualle nur noch auf der Packung landen</a:t>
            </a:r>
            <a:endParaRPr lang="de-DE" dirty="0"/>
          </a:p>
        </p:txBody>
      </p:sp>
      <p:pic>
        <p:nvPicPr>
          <p:cNvPr id="1026" name="Picture 2" descr="http://www.gastro-pack.com/images/produkte/i88/8823-Pizzakarton.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5586" y="3528290"/>
            <a:ext cx="2318414" cy="18663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icum-tud.de/material/projekte/wattenm/qualle_ohrenquall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6184" y="3619783"/>
            <a:ext cx="1717098" cy="171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19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47" presetClass="entr" presetSubtype="0" fill="hold" nodeType="afterEffect">
                                  <p:stCondLst>
                                    <p:cond delay="75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1000"/>
                                        <p:tgtEl>
                                          <p:spTgt spid="1028"/>
                                        </p:tgtEl>
                                      </p:cBhvr>
                                    </p:animEffect>
                                    <p:anim calcmode="lin" valueType="num">
                                      <p:cBhvr>
                                        <p:cTn id="19" dur="1000" fill="hold"/>
                                        <p:tgtEl>
                                          <p:spTgt spid="1028"/>
                                        </p:tgtEl>
                                        <p:attrNameLst>
                                          <p:attrName>ppt_x</p:attrName>
                                        </p:attrNameLst>
                                      </p:cBhvr>
                                      <p:tavLst>
                                        <p:tav tm="0">
                                          <p:val>
                                            <p:strVal val="#ppt_x"/>
                                          </p:val>
                                        </p:tav>
                                        <p:tav tm="100000">
                                          <p:val>
                                            <p:strVal val="#ppt_x"/>
                                          </p:val>
                                        </p:tav>
                                      </p:tavLst>
                                    </p:anim>
                                    <p:anim calcmode="lin" valueType="num">
                                      <p:cBhvr>
                                        <p:cTn id="2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4343400" y="1981200"/>
            <a:ext cx="3535219"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i="1" dirty="0" err="1" smtClean="0">
                <a:latin typeface="Times New Roman" pitchFamily="18" charset="0"/>
              </a:rPr>
              <a:t>Creator</a:t>
            </a:r>
            <a:r>
              <a:rPr lang="de-DE" sz="1800" b="1" i="1" dirty="0" smtClean="0">
                <a:latin typeface="Times New Roman" pitchFamily="18" charset="0"/>
              </a:rPr>
              <a:t>	{</a:t>
            </a:r>
            <a:r>
              <a:rPr lang="de-DE" sz="1800" b="1" i="1" dirty="0" err="1" smtClean="0">
                <a:latin typeface="Times New Roman" pitchFamily="18" charset="0"/>
              </a:rPr>
              <a:t>abstract</a:t>
            </a:r>
            <a:r>
              <a:rPr lang="de-DE" sz="1800" b="1" i="1" dirty="0" smtClean="0">
                <a:latin typeface="Times New Roman" pitchFamily="18" charset="0"/>
              </a:rPr>
              <a:t>}</a:t>
            </a:r>
            <a:endParaRPr lang="de-DE" sz="1800" i="1" dirty="0" smtClean="0">
              <a:latin typeface="Times New Roman" pitchFamily="18" charset="0"/>
            </a:endParaRPr>
          </a:p>
          <a:p>
            <a:pPr eaLnBrk="1" hangingPunct="1">
              <a:spcBef>
                <a:spcPct val="50000"/>
              </a:spcBef>
            </a:pPr>
            <a:r>
              <a:rPr lang="de-DE" sz="1800" b="1" i="1" dirty="0" smtClean="0">
                <a:latin typeface="Times New Roman" pitchFamily="18" charset="0"/>
              </a:rPr>
              <a:t># </a:t>
            </a:r>
            <a:r>
              <a:rPr lang="de-DE" sz="1800" b="1" i="1" dirty="0" err="1" smtClean="0">
                <a:latin typeface="Times New Roman" pitchFamily="18" charset="0"/>
              </a:rPr>
              <a:t>factoryMethod</a:t>
            </a:r>
            <a:r>
              <a:rPr lang="de-DE" sz="1800" b="1" i="1" dirty="0" smtClean="0">
                <a:latin typeface="Times New Roman" pitchFamily="18" charset="0"/>
              </a:rPr>
              <a:t>() : </a:t>
            </a:r>
            <a:r>
              <a:rPr lang="de-DE" sz="1800" b="1" i="1" dirty="0" err="1" smtClean="0">
                <a:latin typeface="Times New Roman" pitchFamily="18" charset="0"/>
              </a:rPr>
              <a:t>Product</a:t>
            </a:r>
            <a:endParaRPr lang="de-DE" sz="1800" b="1" dirty="0" smtClean="0">
              <a:latin typeface="Times New Roman" pitchFamily="18" charset="0"/>
            </a:endParaRPr>
          </a:p>
          <a:p>
            <a:pPr eaLnBrk="1" hangingPunct="1">
              <a:spcBef>
                <a:spcPct val="50000"/>
              </a:spcBef>
            </a:pPr>
            <a:r>
              <a:rPr lang="de-DE" sz="1800" dirty="0" smtClean="0"/>
              <a:t>+ </a:t>
            </a:r>
            <a:r>
              <a:rPr lang="de-DE" sz="1800" dirty="0" err="1" smtClean="0"/>
              <a:t>creationFramework</a:t>
            </a:r>
            <a:r>
              <a:rPr lang="de-DE" sz="1800" dirty="0" smtClean="0"/>
              <a:t>() : </a:t>
            </a:r>
            <a:r>
              <a:rPr lang="de-DE" sz="1800" dirty="0" err="1" smtClean="0"/>
              <a:t>Product</a:t>
            </a:r>
            <a:endParaRPr lang="de-DE" sz="1800" dirty="0"/>
          </a:p>
        </p:txBody>
      </p:sp>
      <p:sp>
        <p:nvSpPr>
          <p:cNvPr id="15363" name="Line 7"/>
          <p:cNvSpPr>
            <a:spLocks noChangeShapeType="1"/>
          </p:cNvSpPr>
          <p:nvPr/>
        </p:nvSpPr>
        <p:spPr bwMode="auto">
          <a:xfrm>
            <a:off x="4343399" y="2362200"/>
            <a:ext cx="35352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365" name="Line 9"/>
          <p:cNvSpPr>
            <a:spLocks noChangeShapeType="1"/>
          </p:cNvSpPr>
          <p:nvPr/>
        </p:nvSpPr>
        <p:spPr bwMode="auto">
          <a:xfrm>
            <a:off x="4953000" y="48006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366" name="Text Box 10"/>
          <p:cNvSpPr txBox="1">
            <a:spLocks noChangeArrowheads="1"/>
          </p:cNvSpPr>
          <p:nvPr/>
        </p:nvSpPr>
        <p:spPr bwMode="auto">
          <a:xfrm>
            <a:off x="1447800" y="4419600"/>
            <a:ext cx="2286000" cy="788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a:t>ConcreteProduct</a:t>
            </a:r>
            <a:endParaRPr lang="de-DE" sz="1800"/>
          </a:p>
          <a:p>
            <a:pPr eaLnBrk="1" hangingPunct="1">
              <a:spcBef>
                <a:spcPct val="50000"/>
              </a:spcBef>
            </a:pPr>
            <a:endParaRPr lang="de-DE" sz="1800"/>
          </a:p>
        </p:txBody>
      </p:sp>
      <p:sp>
        <p:nvSpPr>
          <p:cNvPr id="15367" name="Line 11"/>
          <p:cNvSpPr>
            <a:spLocks noChangeShapeType="1"/>
          </p:cNvSpPr>
          <p:nvPr/>
        </p:nvSpPr>
        <p:spPr bwMode="auto">
          <a:xfrm>
            <a:off x="1447800" y="48006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368" name="Text Box 12"/>
          <p:cNvSpPr txBox="1">
            <a:spLocks noChangeArrowheads="1"/>
          </p:cNvSpPr>
          <p:nvPr/>
        </p:nvSpPr>
        <p:spPr bwMode="auto">
          <a:xfrm>
            <a:off x="1447800" y="2286000"/>
            <a:ext cx="2286000" cy="788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a:t>Product</a:t>
            </a:r>
            <a:endParaRPr lang="de-DE" sz="1800"/>
          </a:p>
          <a:p>
            <a:pPr eaLnBrk="1" hangingPunct="1">
              <a:spcBef>
                <a:spcPct val="50000"/>
              </a:spcBef>
            </a:pPr>
            <a:endParaRPr lang="de-DE" sz="1800"/>
          </a:p>
        </p:txBody>
      </p:sp>
      <p:sp>
        <p:nvSpPr>
          <p:cNvPr id="15369" name="Line 13"/>
          <p:cNvSpPr>
            <a:spLocks noChangeShapeType="1"/>
          </p:cNvSpPr>
          <p:nvPr/>
        </p:nvSpPr>
        <p:spPr bwMode="auto">
          <a:xfrm>
            <a:off x="1447800" y="26670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370" name="Line 17"/>
          <p:cNvSpPr>
            <a:spLocks noChangeShapeType="1"/>
          </p:cNvSpPr>
          <p:nvPr/>
        </p:nvSpPr>
        <p:spPr bwMode="auto">
          <a:xfrm flipH="1">
            <a:off x="3733800" y="4572000"/>
            <a:ext cx="121920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371" name="AutoShape 18"/>
          <p:cNvSpPr>
            <a:spLocks noChangeArrowheads="1"/>
          </p:cNvSpPr>
          <p:nvPr/>
        </p:nvSpPr>
        <p:spPr bwMode="auto">
          <a:xfrm>
            <a:off x="5638800" y="3200400"/>
            <a:ext cx="381000" cy="1219200"/>
          </a:xfrm>
          <a:prstGeom prst="upArrow">
            <a:avLst>
              <a:gd name="adj1" fmla="val 0"/>
              <a:gd name="adj2" fmla="val 8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5372" name="AutoShape 19"/>
          <p:cNvSpPr>
            <a:spLocks noChangeArrowheads="1"/>
          </p:cNvSpPr>
          <p:nvPr/>
        </p:nvSpPr>
        <p:spPr bwMode="auto">
          <a:xfrm>
            <a:off x="2362200" y="3124200"/>
            <a:ext cx="381000" cy="1295400"/>
          </a:xfrm>
          <a:prstGeom prst="upArrow">
            <a:avLst>
              <a:gd name="adj1" fmla="val 0"/>
              <a:gd name="adj2" fmla="val 85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4596" name="Text Box 20"/>
          <p:cNvSpPr txBox="1">
            <a:spLocks noChangeArrowheads="1"/>
          </p:cNvSpPr>
          <p:nvPr/>
        </p:nvSpPr>
        <p:spPr bwMode="auto">
          <a:xfrm>
            <a:off x="7878619" y="2101334"/>
            <a:ext cx="11822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800" dirty="0">
                <a:solidFill>
                  <a:srgbClr val="FF3300"/>
                </a:solidFill>
              </a:rPr>
              <a:t>Pizzeria</a:t>
            </a:r>
            <a:endParaRPr lang="de-DE" sz="2400" dirty="0">
              <a:solidFill>
                <a:srgbClr val="FF3300"/>
              </a:solidFill>
              <a:latin typeface="Arial Unicode MS" pitchFamily="34" charset="-128"/>
            </a:endParaRPr>
          </a:p>
        </p:txBody>
      </p:sp>
      <p:sp>
        <p:nvSpPr>
          <p:cNvPr id="24597" name="Text Box 21"/>
          <p:cNvSpPr txBox="1">
            <a:spLocks noChangeArrowheads="1"/>
          </p:cNvSpPr>
          <p:nvPr/>
        </p:nvSpPr>
        <p:spPr bwMode="auto">
          <a:xfrm>
            <a:off x="6477000" y="5334000"/>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800">
                <a:solidFill>
                  <a:srgbClr val="FF3300"/>
                </a:solidFill>
              </a:rPr>
              <a:t>z.B. PizzeriaItalia</a:t>
            </a:r>
            <a:endParaRPr lang="de-DE" sz="2400">
              <a:solidFill>
                <a:srgbClr val="FF3300"/>
              </a:solidFill>
              <a:latin typeface="Arial Unicode MS" pitchFamily="34" charset="-128"/>
            </a:endParaRPr>
          </a:p>
        </p:txBody>
      </p:sp>
      <p:sp>
        <p:nvSpPr>
          <p:cNvPr id="24598" name="Text Box 22"/>
          <p:cNvSpPr txBox="1">
            <a:spLocks noChangeArrowheads="1"/>
          </p:cNvSpPr>
          <p:nvPr/>
        </p:nvSpPr>
        <p:spPr bwMode="auto">
          <a:xfrm>
            <a:off x="685800" y="53340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800">
                <a:solidFill>
                  <a:srgbClr val="FF3300"/>
                </a:solidFill>
              </a:rPr>
              <a:t>z.B. ItalienischeSalamiPizza</a:t>
            </a:r>
            <a:endParaRPr lang="de-DE" sz="2400">
              <a:solidFill>
                <a:srgbClr val="FF3300"/>
              </a:solidFill>
              <a:latin typeface="Arial Unicode MS" pitchFamily="34" charset="-128"/>
            </a:endParaRPr>
          </a:p>
        </p:txBody>
      </p:sp>
      <p:sp>
        <p:nvSpPr>
          <p:cNvPr id="24599" name="Text Box 23"/>
          <p:cNvSpPr txBox="1">
            <a:spLocks noChangeArrowheads="1"/>
          </p:cNvSpPr>
          <p:nvPr/>
        </p:nvSpPr>
        <p:spPr bwMode="auto">
          <a:xfrm>
            <a:off x="492125" y="2251075"/>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800">
                <a:solidFill>
                  <a:srgbClr val="FF3300"/>
                </a:solidFill>
              </a:rPr>
              <a:t>Pizza</a:t>
            </a:r>
            <a:endParaRPr lang="de-DE" sz="2400">
              <a:solidFill>
                <a:srgbClr val="FF3300"/>
              </a:solidFill>
              <a:latin typeface="Arial Unicode MS" pitchFamily="34" charset="-128"/>
            </a:endParaRPr>
          </a:p>
        </p:txBody>
      </p:sp>
      <p:sp>
        <p:nvSpPr>
          <p:cNvPr id="15377" name="Rectangle 25"/>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Factory Method - Entwurfsmuster</a:t>
            </a:r>
          </a:p>
        </p:txBody>
      </p:sp>
      <p:sp>
        <p:nvSpPr>
          <p:cNvPr id="15378" name="Text Box 26"/>
          <p:cNvSpPr txBox="1">
            <a:spLocks noChangeArrowheads="1"/>
          </p:cNvSpPr>
          <p:nvPr/>
        </p:nvSpPr>
        <p:spPr bwMode="auto">
          <a:xfrm>
            <a:off x="161925" y="779463"/>
            <a:ext cx="546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fo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de-DE" sz="2400" b="1"/>
              <a:t>Übung</a:t>
            </a:r>
            <a:r>
              <a:rPr lang="de-DE"/>
              <a:t>: </a:t>
            </a:r>
            <a:br>
              <a:rPr lang="de-DE"/>
            </a:br>
            <a:r>
              <a:rPr lang="de-DE"/>
              <a:t>Ordnen Sie zu: </a:t>
            </a:r>
            <a:br>
              <a:rPr lang="de-DE"/>
            </a:br>
            <a:r>
              <a:rPr lang="de-DE"/>
              <a:t>Pizzeria, ItalienischeSalamiPizza, …</a:t>
            </a:r>
          </a:p>
        </p:txBody>
      </p:sp>
      <p:sp>
        <p:nvSpPr>
          <p:cNvPr id="15364" name="Text Box 8"/>
          <p:cNvSpPr txBox="1">
            <a:spLocks noChangeArrowheads="1"/>
          </p:cNvSpPr>
          <p:nvPr/>
        </p:nvSpPr>
        <p:spPr bwMode="auto">
          <a:xfrm>
            <a:off x="4553527" y="4419600"/>
            <a:ext cx="2955637" cy="784830"/>
          </a:xfrm>
          <a:prstGeom prst="rect">
            <a:avLst/>
          </a:prstGeom>
          <a:solidFill>
            <a:schemeClr val="bg1"/>
          </a:solidFill>
          <a:ln w="9525">
            <a:solidFill>
              <a:schemeClr val="tx1"/>
            </a:solidFill>
            <a:miter lim="800000"/>
            <a:headEnd/>
            <a:tailEnd/>
          </a:ln>
          <a:effectLs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a:t>ConcreteCreator</a:t>
            </a:r>
            <a:r>
              <a:rPr lang="de-DE" sz="1800" dirty="0"/>
              <a:t>	</a:t>
            </a:r>
          </a:p>
          <a:p>
            <a:pPr eaLnBrk="1" hangingPunct="1">
              <a:spcBef>
                <a:spcPct val="50000"/>
              </a:spcBef>
            </a:pPr>
            <a:r>
              <a:rPr lang="de-DE" sz="1800" smtClean="0"/>
              <a:t>#factoryMethod</a:t>
            </a:r>
            <a:r>
              <a:rPr lang="de-DE" sz="1800" dirty="0" smtClean="0"/>
              <a:t>() : </a:t>
            </a:r>
            <a:r>
              <a:rPr lang="de-DE" sz="1800" dirty="0" err="1" smtClean="0"/>
              <a:t>Product</a:t>
            </a:r>
            <a:endParaRPr lang="de-DE"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96"/>
                                        </p:tgtEl>
                                        <p:attrNameLst>
                                          <p:attrName>style.visibility</p:attrName>
                                        </p:attrNameLst>
                                      </p:cBhvr>
                                      <p:to>
                                        <p:strVal val="visible"/>
                                      </p:to>
                                    </p:set>
                                    <p:animEffect transition="in" filter="blinds(horizontal)">
                                      <p:cBhvr>
                                        <p:cTn id="7" dur="500"/>
                                        <p:tgtEl>
                                          <p:spTgt spid="24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97"/>
                                        </p:tgtEl>
                                        <p:attrNameLst>
                                          <p:attrName>style.visibility</p:attrName>
                                        </p:attrNameLst>
                                      </p:cBhvr>
                                      <p:to>
                                        <p:strVal val="visible"/>
                                      </p:to>
                                    </p:set>
                                    <p:animEffect transition="in" filter="blinds(horizontal)">
                                      <p:cBhvr>
                                        <p:cTn id="12" dur="500"/>
                                        <p:tgtEl>
                                          <p:spTgt spid="24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99"/>
                                        </p:tgtEl>
                                        <p:attrNameLst>
                                          <p:attrName>style.visibility</p:attrName>
                                        </p:attrNameLst>
                                      </p:cBhvr>
                                      <p:to>
                                        <p:strVal val="visible"/>
                                      </p:to>
                                    </p:set>
                                    <p:animEffect transition="in" filter="blinds(horizontal)">
                                      <p:cBhvr>
                                        <p:cTn id="17" dur="500"/>
                                        <p:tgtEl>
                                          <p:spTgt spid="245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98"/>
                                        </p:tgtEl>
                                        <p:attrNameLst>
                                          <p:attrName>style.visibility</p:attrName>
                                        </p:attrNameLst>
                                      </p:cBhvr>
                                      <p:to>
                                        <p:strVal val="visible"/>
                                      </p:to>
                                    </p:set>
                                    <p:animEffect transition="in" filter="blinds(horizontal)">
                                      <p:cBhvr>
                                        <p:cTn id="22" dur="500"/>
                                        <p:tgtEl>
                                          <p:spTgt spid="24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p:bldP spid="24597" grpId="0"/>
      <p:bldP spid="24598" grpId="0"/>
      <p:bldP spid="245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6"/>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a:t>Factory </a:t>
            </a:r>
            <a:r>
              <a:rPr lang="de-DE" dirty="0" err="1"/>
              <a:t>Method</a:t>
            </a:r>
            <a:endParaRPr lang="de-DE" dirty="0" smtClean="0"/>
          </a:p>
        </p:txBody>
      </p:sp>
      <p:grpSp>
        <p:nvGrpSpPr>
          <p:cNvPr id="4" name="Group 25"/>
          <p:cNvGrpSpPr>
            <a:grpSpLocks/>
          </p:cNvGrpSpPr>
          <p:nvPr/>
        </p:nvGrpSpPr>
        <p:grpSpPr bwMode="auto">
          <a:xfrm>
            <a:off x="339725" y="2435568"/>
            <a:ext cx="8478838" cy="2562225"/>
            <a:chOff x="214" y="2547"/>
            <a:chExt cx="5341" cy="1614"/>
          </a:xfrm>
        </p:grpSpPr>
        <p:sp>
          <p:nvSpPr>
            <p:cNvPr id="5" name="Rectangle 26"/>
            <p:cNvSpPr>
              <a:spLocks noChangeArrowheads="1"/>
            </p:cNvSpPr>
            <p:nvPr/>
          </p:nvSpPr>
          <p:spPr bwMode="auto">
            <a:xfrm>
              <a:off x="214" y="2547"/>
              <a:ext cx="5341" cy="1614"/>
            </a:xfrm>
            <a:prstGeom prst="rect">
              <a:avLst/>
            </a:prstGeom>
            <a:solidFill>
              <a:srgbClr val="3333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de-DE" sz="2400" b="0" i="0" u="none" strike="noStrike" kern="0" cap="none" spc="0" normalizeH="0" baseline="0" noProof="0" smtClean="0">
                <a:ln>
                  <a:noFill/>
                </a:ln>
                <a:solidFill>
                  <a:srgbClr val="000000"/>
                </a:solidFill>
                <a:effectLst/>
                <a:uLnTx/>
                <a:uFillTx/>
              </a:endParaRPr>
            </a:p>
          </p:txBody>
        </p:sp>
        <p:sp>
          <p:nvSpPr>
            <p:cNvPr id="6" name="Rectangle 27"/>
            <p:cNvSpPr>
              <a:spLocks noChangeArrowheads="1"/>
            </p:cNvSpPr>
            <p:nvPr/>
          </p:nvSpPr>
          <p:spPr bwMode="auto">
            <a:xfrm>
              <a:off x="1279" y="2592"/>
              <a:ext cx="4276"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20000"/>
                </a:spcBef>
                <a:spcAft>
                  <a:spcPct val="0"/>
                </a:spcAft>
                <a:buClrTx/>
                <a:buSzTx/>
                <a:buFont typeface="Wingdings" pitchFamily="2" charset="2"/>
                <a:buNone/>
                <a:tabLst/>
                <a:defRPr/>
              </a:pPr>
              <a:r>
                <a:rPr kumimoji="0" lang="de-DE" sz="2400" b="1" i="0" u="none" strike="noStrike" kern="0" cap="none" spc="0" normalizeH="0" noProof="0" dirty="0" smtClean="0">
                  <a:ln>
                    <a:noFill/>
                  </a:ln>
                  <a:solidFill>
                    <a:srgbClr val="FFFFFF"/>
                  </a:solidFill>
                  <a:effectLst/>
                  <a:uLnTx/>
                  <a:uFillTx/>
                  <a:latin typeface="Castellar" pitchFamily="18" charset="0"/>
                </a:rPr>
                <a:t>Factory </a:t>
              </a:r>
              <a:r>
                <a:rPr kumimoji="0" lang="de-DE" sz="2400" b="1" i="0" u="none" strike="noStrike" kern="0" cap="none" spc="0" normalizeH="0" noProof="0" dirty="0" err="1" smtClean="0">
                  <a:ln>
                    <a:noFill/>
                  </a:ln>
                  <a:solidFill>
                    <a:srgbClr val="FFFFFF"/>
                  </a:solidFill>
                  <a:effectLst/>
                  <a:uLnTx/>
                  <a:uFillTx/>
                  <a:latin typeface="Castellar" pitchFamily="18" charset="0"/>
                </a:rPr>
                <a:t>Method</a:t>
              </a:r>
              <a:endParaRPr kumimoji="0" lang="de-DE" sz="2400" b="1" i="0" u="none" strike="noStrike" kern="0" cap="none" spc="0" normalizeH="0" baseline="0" noProof="0" dirty="0" smtClean="0">
                <a:ln>
                  <a:noFill/>
                </a:ln>
                <a:solidFill>
                  <a:srgbClr val="FFFFFF"/>
                </a:solidFill>
                <a:effectLst/>
                <a:uLnTx/>
                <a:uFillTx/>
                <a:latin typeface="Castellar" pitchFamily="18" charset="0"/>
              </a:endParaRPr>
            </a:p>
            <a:p>
              <a:pPr>
                <a:lnSpc>
                  <a:spcPct val="90000"/>
                </a:lnSpc>
                <a:spcBef>
                  <a:spcPct val="20000"/>
                </a:spcBef>
                <a:defRPr/>
              </a:pPr>
              <a:r>
                <a:rPr lang="de-DE" sz="2400" smtClean="0">
                  <a:solidFill>
                    <a:schemeClr val="bg1"/>
                  </a:solidFill>
                </a:rPr>
                <a:t>definiert </a:t>
              </a:r>
              <a:r>
                <a:rPr lang="de-DE" sz="2400" dirty="0" smtClean="0">
                  <a:solidFill>
                    <a:schemeClr val="bg1"/>
                  </a:solidFill>
                </a:rPr>
                <a:t>eine Schnittstelle zur Erstellung eines Objekts, welche die </a:t>
              </a:r>
              <a:r>
                <a:rPr lang="de-DE" sz="2400" b="1" dirty="0" smtClean="0">
                  <a:solidFill>
                    <a:schemeClr val="bg1"/>
                  </a:solidFill>
                </a:rPr>
                <a:t>Objekterzeugung </a:t>
              </a:r>
              <a:r>
                <a:rPr lang="de-DE" sz="2400" dirty="0" smtClean="0">
                  <a:solidFill>
                    <a:schemeClr val="bg1"/>
                  </a:solidFill>
                </a:rPr>
                <a:t>in einen </a:t>
              </a:r>
              <a:r>
                <a:rPr lang="de-DE" sz="2400" b="1" dirty="0" smtClean="0">
                  <a:solidFill>
                    <a:schemeClr val="bg1"/>
                  </a:solidFill>
                </a:rPr>
                <a:t>festen verbindlichen Rahmen </a:t>
              </a:r>
              <a:r>
                <a:rPr lang="de-DE" sz="2400" dirty="0" smtClean="0">
                  <a:solidFill>
                    <a:schemeClr val="bg1"/>
                  </a:solidFill>
                </a:rPr>
                <a:t>einbettet. </a:t>
              </a:r>
            </a:p>
            <a:p>
              <a:pPr>
                <a:lnSpc>
                  <a:spcPct val="90000"/>
                </a:lnSpc>
                <a:spcBef>
                  <a:spcPct val="20000"/>
                </a:spcBef>
                <a:defRPr/>
              </a:pPr>
              <a:r>
                <a:rPr lang="de-DE" sz="2400" dirty="0" smtClean="0">
                  <a:solidFill>
                    <a:schemeClr val="bg1"/>
                  </a:solidFill>
                </a:rPr>
                <a:t>Die Unterklassen entscheiden, welche Klassen instanziiert werden – der Rahmen ist vorgegeben. </a:t>
              </a:r>
              <a:endParaRPr lang="de-DE" sz="2400" dirty="0">
                <a:solidFill>
                  <a:schemeClr val="bg1"/>
                </a:solidFill>
              </a:endParaRPr>
            </a:p>
          </p:txBody>
        </p:sp>
      </p:grpSp>
      <p:pic>
        <p:nvPicPr>
          <p:cNvPr id="7" name="Picture 28" descr="j035296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2991193"/>
            <a:ext cx="1530350" cy="151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Abgerundete rechteckige Legende 7"/>
          <p:cNvSpPr/>
          <p:nvPr/>
        </p:nvSpPr>
        <p:spPr bwMode="auto">
          <a:xfrm>
            <a:off x="5320682" y="5779388"/>
            <a:ext cx="3600400" cy="720080"/>
          </a:xfrm>
          <a:prstGeom prst="wedgeRoundRectCallout">
            <a:avLst>
              <a:gd name="adj1" fmla="val -22559"/>
              <a:gd name="adj2" fmla="val -177910"/>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folHlink"/>
                </a:solidFill>
                <a:effectLst/>
                <a:latin typeface="Arial" charset="0"/>
              </a:rPr>
              <a:t>Factory </a:t>
            </a:r>
            <a:r>
              <a:rPr kumimoji="0" lang="de-DE" sz="2400" b="0" i="0" u="none" strike="noStrike" cap="none" normalizeH="0" baseline="0" dirty="0" err="1" smtClean="0">
                <a:ln>
                  <a:noFill/>
                </a:ln>
                <a:solidFill>
                  <a:schemeClr val="folHlink"/>
                </a:solidFill>
                <a:effectLst/>
                <a:latin typeface="Arial" charset="0"/>
              </a:rPr>
              <a:t>Method</a:t>
            </a:r>
            <a:r>
              <a:rPr kumimoji="0" lang="de-DE" sz="2400" b="0" i="0" u="none" strike="noStrike" cap="none" normalizeH="0" baseline="0" smtClean="0">
                <a:ln>
                  <a:noFill/>
                </a:ln>
                <a:solidFill>
                  <a:schemeClr val="folHlink"/>
                </a:solidFill>
                <a:effectLst/>
                <a:latin typeface="Arial" charset="0"/>
              </a:rPr>
              <a:t> ist </a:t>
            </a:r>
            <a:r>
              <a:rPr kumimoji="0" lang="de-DE" sz="2400" b="0" i="0" u="none" strike="noStrike" cap="none" normalizeH="0" baseline="0" dirty="0" smtClean="0">
                <a:ln>
                  <a:noFill/>
                </a:ln>
                <a:solidFill>
                  <a:schemeClr val="folHlink"/>
                </a:solidFill>
                <a:effectLst/>
                <a:latin typeface="Arial" charset="0"/>
              </a:rPr>
              <a:t>ein Erzeugungsmuster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457200" y="836613"/>
            <a:ext cx="8435975" cy="4419600"/>
          </a:xfrm>
        </p:spPr>
        <p:txBody>
          <a:bodyPr/>
          <a:lstStyle/>
          <a:p>
            <a:pPr marL="0" indent="0"/>
            <a:r>
              <a:rPr lang="de-DE" sz="1800" b="1" u="sng" smtClean="0"/>
              <a:t>Vorteile</a:t>
            </a:r>
            <a:r>
              <a:rPr lang="de-DE" sz="1800" smtClean="0"/>
              <a:t>:</a:t>
            </a:r>
          </a:p>
          <a:p>
            <a:pPr lvl="1"/>
            <a:r>
              <a:rPr lang="de-DE" sz="2000" smtClean="0"/>
              <a:t>Wie bei Simple Factory ist Produkterzeugung an einer zentralen Stelle. Das Design ist dadurch </a:t>
            </a:r>
            <a:r>
              <a:rPr lang="de-DE" sz="2000" smtClean="0">
                <a:solidFill>
                  <a:schemeClr val="tx2"/>
                </a:solidFill>
              </a:rPr>
              <a:t>flexibel </a:t>
            </a:r>
            <a:r>
              <a:rPr lang="de-DE" sz="2000" smtClean="0"/>
              <a:t>aber gleichzeitig hat die Klasse </a:t>
            </a:r>
            <a:r>
              <a:rPr lang="de-DE" sz="2000" smtClean="0">
                <a:solidFill>
                  <a:schemeClr val="tx2"/>
                </a:solidFill>
              </a:rPr>
              <a:t>mehr Kontrolle, so wie bei Template Method</a:t>
            </a:r>
            <a:r>
              <a:rPr lang="de-DE" sz="2000" smtClean="0"/>
              <a:t>.</a:t>
            </a:r>
          </a:p>
          <a:p>
            <a:pPr lvl="1"/>
            <a:r>
              <a:rPr lang="de-DE" sz="2000" smtClean="0"/>
              <a:t>Produkterzeugung kann </a:t>
            </a:r>
            <a:r>
              <a:rPr lang="de-DE" sz="2000" smtClean="0">
                <a:solidFill>
                  <a:schemeClr val="tx2"/>
                </a:solidFill>
              </a:rPr>
              <a:t>in einen festen Rahmen eingebettet </a:t>
            </a:r>
            <a:r>
              <a:rPr lang="de-DE" sz="2000" smtClean="0"/>
              <a:t>werden. Ist die Factory Method nicht public, ist dieser Rahmen durch Kapselung </a:t>
            </a:r>
            <a:r>
              <a:rPr lang="de-DE" sz="2000" smtClean="0">
                <a:solidFill>
                  <a:schemeClr val="tx2"/>
                </a:solidFill>
              </a:rPr>
              <a:t>geschützt</a:t>
            </a:r>
            <a:r>
              <a:rPr lang="de-DE" sz="2000" smtClean="0"/>
              <a:t>. Das erinnert an ….?</a:t>
            </a:r>
          </a:p>
          <a:p>
            <a:pPr marL="0" indent="0"/>
            <a:r>
              <a:rPr lang="de-DE" sz="1800" b="1" u="sng" smtClean="0"/>
              <a:t>Nachteile</a:t>
            </a:r>
            <a:r>
              <a:rPr lang="de-DE" sz="1800" smtClean="0"/>
              <a:t>:</a:t>
            </a:r>
          </a:p>
          <a:p>
            <a:pPr lvl="1"/>
            <a:r>
              <a:rPr lang="de-DE" sz="2000" smtClean="0"/>
              <a:t>Entwickler wird </a:t>
            </a:r>
            <a:r>
              <a:rPr lang="de-DE" sz="2000" smtClean="0">
                <a:solidFill>
                  <a:schemeClr val="tx2"/>
                </a:solidFill>
              </a:rPr>
              <a:t>zur Unterklassenbildung gezwungen</a:t>
            </a:r>
            <a:r>
              <a:rPr lang="de-DE" sz="2000" smtClean="0"/>
              <a:t>, auch wenn es nur ein konkretes Produkt gibt, welches er erzeugen möchte.</a:t>
            </a:r>
          </a:p>
          <a:p>
            <a:pPr lvl="1"/>
            <a:r>
              <a:rPr lang="de-DE" sz="2000" smtClean="0">
                <a:solidFill>
                  <a:schemeClr val="tx2"/>
                </a:solidFill>
              </a:rPr>
              <a:t>Weniger flexibel</a:t>
            </a:r>
            <a:r>
              <a:rPr lang="de-DE" sz="2000" smtClean="0"/>
              <a:t> als Simple Factory, da Factory in Rahmen eingebunden ist.</a:t>
            </a:r>
          </a:p>
          <a:p>
            <a:pPr marL="0" indent="0"/>
            <a:r>
              <a:rPr lang="de-DE" sz="1800" b="1" u="sng" smtClean="0"/>
              <a:t>Varianten</a:t>
            </a:r>
            <a:r>
              <a:rPr lang="de-DE" sz="1800" smtClean="0"/>
              <a:t>:</a:t>
            </a:r>
          </a:p>
          <a:p>
            <a:pPr lvl="1"/>
            <a:r>
              <a:rPr lang="de-DE" sz="2000" smtClean="0">
                <a:solidFill>
                  <a:schemeClr val="hlink"/>
                </a:solidFill>
              </a:rPr>
              <a:t>Default Implementation</a:t>
            </a:r>
            <a:r>
              <a:rPr lang="de-DE" sz="2000" smtClean="0"/>
              <a:t> in der Basisklasse.</a:t>
            </a:r>
          </a:p>
        </p:txBody>
      </p:sp>
      <p:sp>
        <p:nvSpPr>
          <p:cNvPr id="16387" name="Rectangle 5"/>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smtClean="0"/>
              <a:t>Factory </a:t>
            </a:r>
            <a:r>
              <a:rPr lang="de-DE" dirty="0" err="1" smtClean="0"/>
              <a:t>Method</a:t>
            </a:r>
            <a:endParaRPr lang="de-DE"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up)">
                                      <p:cBhvr>
                                        <p:cTn id="7" dur="500"/>
                                        <p:tgtEl>
                                          <p:spTgt spid="58371">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8371">
                                            <p:txEl>
                                              <p:pRg st="2" end="2"/>
                                            </p:txEl>
                                          </p:spTgt>
                                        </p:tgtEl>
                                        <p:attrNameLst>
                                          <p:attrName>style.visibility</p:attrName>
                                        </p:attrNameLst>
                                      </p:cBhvr>
                                      <p:to>
                                        <p:strVal val="visible"/>
                                      </p:to>
                                    </p:set>
                                    <p:animEffect transition="in" filter="wipe(up)">
                                      <p:cBhvr>
                                        <p:cTn id="10" dur="500"/>
                                        <p:tgtEl>
                                          <p:spTgt spid="583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animEffect transition="in" filter="wipe(up)">
                                      <p:cBhvr>
                                        <p:cTn id="15" dur="500"/>
                                        <p:tgtEl>
                                          <p:spTgt spid="58371">
                                            <p:txEl>
                                              <p:pRg st="4" end="4"/>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8371">
                                            <p:txEl>
                                              <p:pRg st="5" end="5"/>
                                            </p:txEl>
                                          </p:spTgt>
                                        </p:tgtEl>
                                        <p:attrNameLst>
                                          <p:attrName>style.visibility</p:attrName>
                                        </p:attrNameLst>
                                      </p:cBhvr>
                                      <p:to>
                                        <p:strVal val="visible"/>
                                      </p:to>
                                    </p:set>
                                    <p:animEffect transition="in" filter="wipe(up)">
                                      <p:cBhvr>
                                        <p:cTn id="18" dur="500"/>
                                        <p:tgtEl>
                                          <p:spTgt spid="5837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8371">
                                            <p:txEl>
                                              <p:pRg st="6" end="6"/>
                                            </p:txEl>
                                          </p:spTgt>
                                        </p:tgtEl>
                                        <p:attrNameLst>
                                          <p:attrName>style.visibility</p:attrName>
                                        </p:attrNameLst>
                                      </p:cBhvr>
                                      <p:to>
                                        <p:strVal val="visible"/>
                                      </p:to>
                                    </p:set>
                                    <p:animEffect transition="in" filter="wipe(up)">
                                      <p:cBhvr>
                                        <p:cTn id="23" dur="500"/>
                                        <p:tgtEl>
                                          <p:spTgt spid="58371">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371">
                                            <p:txEl>
                                              <p:pRg st="7" end="7"/>
                                            </p:txEl>
                                          </p:spTgt>
                                        </p:tgtEl>
                                        <p:attrNameLst>
                                          <p:attrName>style.visibility</p:attrName>
                                        </p:attrNameLst>
                                      </p:cBhvr>
                                      <p:to>
                                        <p:strVal val="visible"/>
                                      </p:to>
                                    </p:set>
                                    <p:animEffect transition="in" filter="wipe(up)">
                                      <p:cBhvr>
                                        <p:cTn id="26" dur="500"/>
                                        <p:tgtEl>
                                          <p:spTgt spid="58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Abstract Factory</a:t>
            </a:r>
            <a:br>
              <a:rPr lang="de-DE" dirty="0" smtClean="0"/>
            </a:br>
            <a:r>
              <a:rPr lang="de-DE" sz="2800" dirty="0" smtClean="0"/>
              <a:t>oder</a:t>
            </a:r>
            <a:r>
              <a:rPr lang="de-DE" dirty="0" smtClean="0"/>
              <a:t> </a:t>
            </a:r>
            <a:br>
              <a:rPr lang="de-DE" dirty="0" smtClean="0"/>
            </a:br>
            <a:r>
              <a:rPr lang="de-DE" dirty="0" smtClean="0"/>
              <a:t>Kit</a:t>
            </a:r>
            <a:endParaRPr lang="de-DE" dirty="0"/>
          </a:p>
        </p:txBody>
      </p:sp>
      <p:sp>
        <p:nvSpPr>
          <p:cNvPr id="5" name="Untertitel 4"/>
          <p:cNvSpPr>
            <a:spLocks noGrp="1"/>
          </p:cNvSpPr>
          <p:nvPr>
            <p:ph type="subTitle" idx="1"/>
          </p:nvPr>
        </p:nvSpPr>
        <p:spPr>
          <a:xfrm>
            <a:off x="1364456" y="4608576"/>
            <a:ext cx="6400800" cy="865188"/>
          </a:xfrm>
        </p:spPr>
        <p:txBody>
          <a:bodyPr/>
          <a:lstStyle/>
          <a:p>
            <a:r>
              <a:rPr lang="de-DE" dirty="0" smtClean="0"/>
              <a:t>Erzeugungsmuster 2</a:t>
            </a:r>
            <a:endParaRPr lang="de-DE" dirty="0"/>
          </a:p>
        </p:txBody>
      </p:sp>
    </p:spTree>
    <p:extLst>
      <p:ext uri="{BB962C8B-B14F-4D97-AF65-F5344CB8AC3E}">
        <p14:creationId xmlns:p14="http://schemas.microsoft.com/office/powerpoint/2010/main" val="311757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body" idx="1"/>
          </p:nvPr>
        </p:nvSpPr>
        <p:spPr>
          <a:xfrm>
            <a:off x="457200" y="874713"/>
            <a:ext cx="8218488" cy="3886200"/>
          </a:xfrm>
        </p:spPr>
        <p:txBody>
          <a:bodyPr/>
          <a:lstStyle/>
          <a:p>
            <a:pPr marL="0" indent="0" algn="ctr"/>
            <a:r>
              <a:rPr lang="de-DE" smtClean="0"/>
              <a:t>Verschiedene Zutaten für jede Pizzeria, </a:t>
            </a:r>
            <a:br>
              <a:rPr lang="de-DE" smtClean="0"/>
            </a:br>
            <a:r>
              <a:rPr lang="de-DE" smtClean="0"/>
              <a:t>aber gleiche Produkttypen.</a:t>
            </a:r>
          </a:p>
        </p:txBody>
      </p:sp>
      <p:grpSp>
        <p:nvGrpSpPr>
          <p:cNvPr id="25623" name="Group 23"/>
          <p:cNvGrpSpPr>
            <a:grpSpLocks/>
          </p:cNvGrpSpPr>
          <p:nvPr/>
        </p:nvGrpSpPr>
        <p:grpSpPr bwMode="auto">
          <a:xfrm>
            <a:off x="787400" y="2260600"/>
            <a:ext cx="3657600" cy="3657600"/>
            <a:chOff x="240" y="1104"/>
            <a:chExt cx="2304" cy="2304"/>
          </a:xfrm>
        </p:grpSpPr>
        <p:sp>
          <p:nvSpPr>
            <p:cNvPr id="17433" name="Oval 21"/>
            <p:cNvSpPr>
              <a:spLocks noChangeArrowheads="1"/>
            </p:cNvSpPr>
            <p:nvPr/>
          </p:nvSpPr>
          <p:spPr bwMode="auto">
            <a:xfrm>
              <a:off x="240" y="1104"/>
              <a:ext cx="2304" cy="23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434" name="Text Box 6"/>
            <p:cNvSpPr txBox="1">
              <a:spLocks noChangeArrowheads="1"/>
            </p:cNvSpPr>
            <p:nvPr/>
          </p:nvSpPr>
          <p:spPr bwMode="auto">
            <a:xfrm>
              <a:off x="864" y="129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2400"/>
                <a:t>Italien</a:t>
              </a:r>
              <a:endParaRPr lang="de-DE" sz="2400">
                <a:latin typeface="Arial Unicode MS" pitchFamily="34" charset="-128"/>
              </a:endParaRPr>
            </a:p>
          </p:txBody>
        </p:sp>
      </p:grpSp>
      <p:grpSp>
        <p:nvGrpSpPr>
          <p:cNvPr id="25626" name="Group 26"/>
          <p:cNvGrpSpPr>
            <a:grpSpLocks/>
          </p:cNvGrpSpPr>
          <p:nvPr/>
        </p:nvGrpSpPr>
        <p:grpSpPr bwMode="auto">
          <a:xfrm>
            <a:off x="4648200" y="2260600"/>
            <a:ext cx="3657600" cy="3657600"/>
            <a:chOff x="2928" y="1104"/>
            <a:chExt cx="2304" cy="2304"/>
          </a:xfrm>
        </p:grpSpPr>
        <p:sp>
          <p:nvSpPr>
            <p:cNvPr id="17431" name="Oval 22"/>
            <p:cNvSpPr>
              <a:spLocks noChangeArrowheads="1"/>
            </p:cNvSpPr>
            <p:nvPr/>
          </p:nvSpPr>
          <p:spPr bwMode="auto">
            <a:xfrm>
              <a:off x="2928" y="1104"/>
              <a:ext cx="2304" cy="23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432" name="Text Box 7"/>
            <p:cNvSpPr txBox="1">
              <a:spLocks noChangeArrowheads="1"/>
            </p:cNvSpPr>
            <p:nvPr/>
          </p:nvSpPr>
          <p:spPr bwMode="auto">
            <a:xfrm>
              <a:off x="3600" y="129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2400"/>
                <a:t>USA</a:t>
              </a:r>
              <a:endParaRPr lang="de-DE" sz="2400">
                <a:latin typeface="Arial Unicode MS" pitchFamily="34" charset="-128"/>
              </a:endParaRPr>
            </a:p>
          </p:txBody>
        </p:sp>
      </p:grpSp>
      <p:grpSp>
        <p:nvGrpSpPr>
          <p:cNvPr id="25624" name="Group 24"/>
          <p:cNvGrpSpPr>
            <a:grpSpLocks/>
          </p:cNvGrpSpPr>
          <p:nvPr/>
        </p:nvGrpSpPr>
        <p:grpSpPr bwMode="auto">
          <a:xfrm>
            <a:off x="1474788" y="3403600"/>
            <a:ext cx="2281237" cy="788988"/>
            <a:chOff x="672" y="1824"/>
            <a:chExt cx="1392" cy="497"/>
          </a:xfrm>
        </p:grpSpPr>
        <p:sp>
          <p:nvSpPr>
            <p:cNvPr id="17429" name="Text Box 8"/>
            <p:cNvSpPr txBox="1">
              <a:spLocks noChangeArrowheads="1"/>
            </p:cNvSpPr>
            <p:nvPr/>
          </p:nvSpPr>
          <p:spPr bwMode="auto">
            <a:xfrm>
              <a:off x="672" y="1824"/>
              <a:ext cx="1392" cy="4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smtClean="0"/>
                <a:t>MozzarellaCheese</a:t>
              </a:r>
              <a:endParaRPr lang="de-DE" sz="1800" dirty="0"/>
            </a:p>
            <a:p>
              <a:pPr eaLnBrk="1" hangingPunct="1">
                <a:spcBef>
                  <a:spcPct val="50000"/>
                </a:spcBef>
              </a:pPr>
              <a:endParaRPr lang="de-DE" sz="1800" dirty="0"/>
            </a:p>
          </p:txBody>
        </p:sp>
        <p:sp>
          <p:nvSpPr>
            <p:cNvPr id="17430" name="Line 9"/>
            <p:cNvSpPr>
              <a:spLocks noChangeShapeType="1"/>
            </p:cNvSpPr>
            <p:nvPr/>
          </p:nvSpPr>
          <p:spPr bwMode="auto">
            <a:xfrm>
              <a:off x="672" y="2064"/>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25627" name="Group 27"/>
          <p:cNvGrpSpPr>
            <a:grpSpLocks/>
          </p:cNvGrpSpPr>
          <p:nvPr/>
        </p:nvGrpSpPr>
        <p:grpSpPr bwMode="auto">
          <a:xfrm>
            <a:off x="5345113" y="3403600"/>
            <a:ext cx="2262187" cy="788988"/>
            <a:chOff x="3360" y="1824"/>
            <a:chExt cx="1440" cy="497"/>
          </a:xfrm>
        </p:grpSpPr>
        <p:sp>
          <p:nvSpPr>
            <p:cNvPr id="17427" name="Text Box 14"/>
            <p:cNvSpPr txBox="1">
              <a:spLocks noChangeArrowheads="1"/>
            </p:cNvSpPr>
            <p:nvPr/>
          </p:nvSpPr>
          <p:spPr bwMode="auto">
            <a:xfrm>
              <a:off x="3360" y="1824"/>
              <a:ext cx="1440" cy="4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smtClean="0"/>
                <a:t>PlasticCheese</a:t>
              </a:r>
              <a:endParaRPr lang="de-DE" sz="1800" dirty="0"/>
            </a:p>
            <a:p>
              <a:pPr eaLnBrk="1" hangingPunct="1">
                <a:spcBef>
                  <a:spcPct val="50000"/>
                </a:spcBef>
              </a:pPr>
              <a:endParaRPr lang="de-DE" sz="1800" dirty="0"/>
            </a:p>
          </p:txBody>
        </p:sp>
        <p:sp>
          <p:nvSpPr>
            <p:cNvPr id="17428" name="Line 15"/>
            <p:cNvSpPr>
              <a:spLocks noChangeShapeType="1"/>
            </p:cNvSpPr>
            <p:nvPr/>
          </p:nvSpPr>
          <p:spPr bwMode="auto">
            <a:xfrm>
              <a:off x="3360" y="206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25620" name="Rectangle 20"/>
          <p:cNvSpPr>
            <a:spLocks noChangeArrowheads="1"/>
          </p:cNvSpPr>
          <p:nvPr/>
        </p:nvSpPr>
        <p:spPr bwMode="auto">
          <a:xfrm>
            <a:off x="2460625" y="5886450"/>
            <a:ext cx="46021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Font typeface="Wingdings" pitchFamily="2" charset="2"/>
              <a:buNone/>
            </a:pPr>
            <a:r>
              <a:rPr lang="de-DE" sz="2400">
                <a:sym typeface="Wingdings" pitchFamily="2" charset="2"/>
              </a:rPr>
              <a:t>Lösung: </a:t>
            </a:r>
            <a:br>
              <a:rPr lang="de-DE" sz="2400">
                <a:sym typeface="Wingdings" pitchFamily="2" charset="2"/>
              </a:rPr>
            </a:br>
            <a:r>
              <a:rPr lang="de-DE" sz="2400"/>
              <a:t>ZutatenFabrik für jede Region</a:t>
            </a:r>
          </a:p>
        </p:txBody>
      </p:sp>
      <p:grpSp>
        <p:nvGrpSpPr>
          <p:cNvPr id="25632" name="Group 32"/>
          <p:cNvGrpSpPr>
            <a:grpSpLocks/>
          </p:cNvGrpSpPr>
          <p:nvPr/>
        </p:nvGrpSpPr>
        <p:grpSpPr bwMode="auto">
          <a:xfrm>
            <a:off x="1474788" y="4394200"/>
            <a:ext cx="2281237" cy="788988"/>
            <a:chOff x="672" y="2448"/>
            <a:chExt cx="1392" cy="497"/>
          </a:xfrm>
        </p:grpSpPr>
        <p:sp>
          <p:nvSpPr>
            <p:cNvPr id="17425" name="Text Box 33"/>
            <p:cNvSpPr txBox="1">
              <a:spLocks noChangeArrowheads="1"/>
            </p:cNvSpPr>
            <p:nvPr/>
          </p:nvSpPr>
          <p:spPr bwMode="auto">
            <a:xfrm>
              <a:off x="672" y="2448"/>
              <a:ext cx="1392" cy="4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smtClean="0"/>
                <a:t>ThinCrustDough</a:t>
              </a:r>
              <a:endParaRPr lang="de-DE" sz="1800" dirty="0"/>
            </a:p>
            <a:p>
              <a:pPr eaLnBrk="1" hangingPunct="1">
                <a:spcBef>
                  <a:spcPct val="50000"/>
                </a:spcBef>
              </a:pPr>
              <a:endParaRPr lang="de-DE" sz="1800" dirty="0"/>
            </a:p>
          </p:txBody>
        </p:sp>
        <p:sp>
          <p:nvSpPr>
            <p:cNvPr id="17426" name="Line 34"/>
            <p:cNvSpPr>
              <a:spLocks noChangeShapeType="1"/>
            </p:cNvSpPr>
            <p:nvPr/>
          </p:nvSpPr>
          <p:spPr bwMode="auto">
            <a:xfrm>
              <a:off x="672" y="2688"/>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25635" name="Group 35"/>
          <p:cNvGrpSpPr>
            <a:grpSpLocks/>
          </p:cNvGrpSpPr>
          <p:nvPr/>
        </p:nvGrpSpPr>
        <p:grpSpPr bwMode="auto">
          <a:xfrm>
            <a:off x="5345113" y="4368800"/>
            <a:ext cx="2262187" cy="788988"/>
            <a:chOff x="672" y="2448"/>
            <a:chExt cx="1392" cy="497"/>
          </a:xfrm>
        </p:grpSpPr>
        <p:sp>
          <p:nvSpPr>
            <p:cNvPr id="17423" name="Text Box 36"/>
            <p:cNvSpPr txBox="1">
              <a:spLocks noChangeArrowheads="1"/>
            </p:cNvSpPr>
            <p:nvPr/>
          </p:nvSpPr>
          <p:spPr bwMode="auto">
            <a:xfrm>
              <a:off x="672" y="2448"/>
              <a:ext cx="1392" cy="4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smtClean="0"/>
                <a:t>ThickCrustDough</a:t>
              </a:r>
              <a:endParaRPr lang="de-DE" sz="1800" dirty="0"/>
            </a:p>
            <a:p>
              <a:pPr eaLnBrk="1" hangingPunct="1">
                <a:spcBef>
                  <a:spcPct val="50000"/>
                </a:spcBef>
              </a:pPr>
              <a:endParaRPr lang="de-DE" sz="1800" dirty="0"/>
            </a:p>
          </p:txBody>
        </p:sp>
        <p:sp>
          <p:nvSpPr>
            <p:cNvPr id="17424" name="Line 37"/>
            <p:cNvSpPr>
              <a:spLocks noChangeShapeType="1"/>
            </p:cNvSpPr>
            <p:nvPr/>
          </p:nvSpPr>
          <p:spPr bwMode="auto">
            <a:xfrm>
              <a:off x="672" y="2688"/>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17418" name="Rectangle 39"/>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Problem Nr 2</a:t>
            </a:r>
          </a:p>
        </p:txBody>
      </p:sp>
      <p:pic>
        <p:nvPicPr>
          <p:cNvPr id="17419" name="Picture 40" descr="PizzaKoch2"/>
          <p:cNvPicPr>
            <a:picLocks noChangeAspect="1" noChangeArrowheads="1"/>
          </p:cNvPicPr>
          <p:nvPr/>
        </p:nvPicPr>
        <p:blipFill>
          <a:blip r:embed="rId3">
            <a:clrChange>
              <a:clrFrom>
                <a:srgbClr val="F9FDEF"/>
              </a:clrFrom>
              <a:clrTo>
                <a:srgbClr val="F9FDEF">
                  <a:alpha val="0"/>
                </a:srgbClr>
              </a:clrTo>
            </a:clrChange>
            <a:extLst>
              <a:ext uri="{28A0092B-C50C-407E-A947-70E740481C1C}">
                <a14:useLocalDpi xmlns:a14="http://schemas.microsoft.com/office/drawing/2010/main" val="0"/>
              </a:ext>
            </a:extLst>
          </a:blip>
          <a:srcRect b="10643"/>
          <a:stretch>
            <a:fillRect/>
          </a:stretch>
        </p:blipFill>
        <p:spPr bwMode="auto">
          <a:xfrm>
            <a:off x="0" y="1270000"/>
            <a:ext cx="18970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41" descr="PizzaKoch"/>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725" y="1255713"/>
            <a:ext cx="2327275"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2" name="Picture 42" descr="hawaiiAmerika"/>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9238" y="4879975"/>
            <a:ext cx="34607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3" name="Picture 43" descr="hawaiiItali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114925"/>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56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2563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25643"/>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256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256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25635"/>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0"/>
                                          </p:stCondLst>
                                        </p:cTn>
                                        <p:tgtEl>
                                          <p:spTgt spid="256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5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1607126" y="1436255"/>
            <a:ext cx="7125855" cy="4267200"/>
          </a:xfrm>
        </p:spPr>
        <p:txBody>
          <a:bodyPr/>
          <a:lstStyle/>
          <a:p>
            <a:pPr>
              <a:lnSpc>
                <a:spcPct val="200000"/>
              </a:lnSpc>
              <a:buFont typeface="Arial" pitchFamily="34" charset="0"/>
              <a:buChar char="•"/>
            </a:pPr>
            <a:r>
              <a:rPr lang="de-DE" dirty="0" smtClean="0"/>
              <a:t>Warum </a:t>
            </a:r>
            <a:r>
              <a:rPr lang="de-DE" dirty="0" err="1" smtClean="0"/>
              <a:t>Factories</a:t>
            </a:r>
            <a:r>
              <a:rPr lang="de-DE" dirty="0" smtClean="0"/>
              <a:t>?</a:t>
            </a:r>
          </a:p>
          <a:p>
            <a:pPr>
              <a:lnSpc>
                <a:spcPct val="200000"/>
              </a:lnSpc>
              <a:buFont typeface="Arial" pitchFamily="34" charset="0"/>
              <a:buChar char="•"/>
            </a:pPr>
            <a:r>
              <a:rPr lang="de-DE" dirty="0" smtClean="0"/>
              <a:t>Die einfache Factory</a:t>
            </a:r>
          </a:p>
          <a:p>
            <a:pPr>
              <a:lnSpc>
                <a:spcPct val="200000"/>
              </a:lnSpc>
              <a:buFont typeface="Arial" pitchFamily="34" charset="0"/>
              <a:buChar char="•"/>
            </a:pPr>
            <a:r>
              <a:rPr lang="de-DE" dirty="0" smtClean="0"/>
              <a:t>Factory </a:t>
            </a:r>
            <a:r>
              <a:rPr lang="de-DE" dirty="0" err="1" smtClean="0"/>
              <a:t>Method</a:t>
            </a:r>
            <a:endParaRPr lang="de-DE" dirty="0" smtClean="0"/>
          </a:p>
          <a:p>
            <a:pPr>
              <a:lnSpc>
                <a:spcPct val="200000"/>
              </a:lnSpc>
              <a:buFont typeface="Arial" pitchFamily="34" charset="0"/>
              <a:buChar char="•"/>
            </a:pPr>
            <a:r>
              <a:rPr lang="de-DE" dirty="0" smtClean="0"/>
              <a:t>Abstract Factory</a:t>
            </a:r>
          </a:p>
          <a:p>
            <a:pPr>
              <a:lnSpc>
                <a:spcPct val="200000"/>
              </a:lnSpc>
              <a:buFont typeface="Arial" pitchFamily="34" charset="0"/>
              <a:buChar char="•"/>
            </a:pPr>
            <a:r>
              <a:rPr lang="de-DE" dirty="0" smtClean="0"/>
              <a:t>Wann brauche ich welche Factory?</a:t>
            </a:r>
            <a:endParaRPr lang="de-DE" sz="2000" dirty="0" smtClean="0"/>
          </a:p>
        </p:txBody>
      </p:sp>
      <p:sp>
        <p:nvSpPr>
          <p:cNvPr id="4099" name="Rectangle 6"/>
          <p:cNvSpPr>
            <a:spLocks noGrp="1" noChangeArrowheads="1"/>
          </p:cNvSpPr>
          <p:nvPr>
            <p:ph type="title"/>
          </p:nvPr>
        </p:nvSpPr>
        <p:spPr>
          <a:noFill/>
        </p:spPr>
        <p:txBody>
          <a:bodyPr/>
          <a:lstStyle/>
          <a:p>
            <a:r>
              <a:rPr lang="de-DE" smtClean="0"/>
              <a:t>Inhalt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116013" y="1125538"/>
            <a:ext cx="6913562" cy="1635125"/>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266700">
              <a:buFont typeface="Wingdings" pitchFamily="2" charset="2"/>
              <a:buNone/>
            </a:pPr>
            <a:r>
              <a:rPr lang="de-DE" sz="1800" dirty="0" err="1"/>
              <a:t>public</a:t>
            </a:r>
            <a:r>
              <a:rPr lang="de-DE" sz="1800" dirty="0"/>
              <a:t> </a:t>
            </a:r>
            <a:r>
              <a:rPr lang="de-DE" sz="1800" b="1" dirty="0" err="1">
                <a:solidFill>
                  <a:schemeClr val="hlink"/>
                </a:solidFill>
              </a:rPr>
              <a:t>abstract</a:t>
            </a:r>
            <a:r>
              <a:rPr lang="de-DE" sz="1800" dirty="0"/>
              <a:t> </a:t>
            </a:r>
            <a:r>
              <a:rPr lang="de-DE" sz="1800" dirty="0" err="1"/>
              <a:t>class</a:t>
            </a:r>
            <a:r>
              <a:rPr lang="de-DE" sz="1800" dirty="0"/>
              <a:t> </a:t>
            </a:r>
            <a:r>
              <a:rPr lang="de-DE" sz="1800" b="1" dirty="0" err="1" smtClean="0"/>
              <a:t>ZutatenFabrik</a:t>
            </a:r>
            <a:r>
              <a:rPr lang="de-DE" sz="1800" dirty="0" smtClean="0"/>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public</a:t>
            </a:r>
            <a:r>
              <a:rPr lang="de-DE" sz="1800" dirty="0"/>
              <a:t> </a:t>
            </a:r>
            <a:r>
              <a:rPr lang="de-DE" sz="1800" b="1" dirty="0" err="1">
                <a:solidFill>
                  <a:schemeClr val="hlink"/>
                </a:solidFill>
              </a:rPr>
              <a:t>abstract</a:t>
            </a:r>
            <a:r>
              <a:rPr lang="de-DE" sz="1800" dirty="0"/>
              <a:t> </a:t>
            </a:r>
            <a:r>
              <a:rPr lang="de-DE" sz="1800" dirty="0" err="1" smtClean="0"/>
              <a:t>Dough</a:t>
            </a:r>
            <a:r>
              <a:rPr lang="de-DE" sz="1800" dirty="0" smtClean="0"/>
              <a:t> </a:t>
            </a:r>
            <a:r>
              <a:rPr lang="de-DE" sz="1800" b="1" dirty="0" err="1" smtClean="0"/>
              <a:t>createDough</a:t>
            </a:r>
            <a:r>
              <a:rPr lang="de-DE" sz="1800" b="1" dirty="0" smtClean="0"/>
              <a:t>()</a:t>
            </a:r>
            <a:r>
              <a:rPr lang="de-DE" sz="1800" dirty="0" smtClean="0"/>
              <a:t>;</a:t>
            </a:r>
            <a:endParaRPr lang="de-DE" sz="1800" dirty="0"/>
          </a:p>
          <a:p>
            <a:pPr defTabSz="266700">
              <a:buFont typeface="Wingdings" pitchFamily="2" charset="2"/>
              <a:buNone/>
            </a:pPr>
            <a:r>
              <a:rPr lang="de-DE" sz="1800" dirty="0"/>
              <a:t> 	</a:t>
            </a:r>
            <a:r>
              <a:rPr lang="de-DE" sz="1800" dirty="0" err="1"/>
              <a:t>public</a:t>
            </a:r>
            <a:r>
              <a:rPr lang="de-DE" sz="1800" dirty="0"/>
              <a:t> </a:t>
            </a:r>
            <a:r>
              <a:rPr lang="de-DE" sz="1800" b="1" dirty="0" err="1">
                <a:solidFill>
                  <a:schemeClr val="hlink"/>
                </a:solidFill>
              </a:rPr>
              <a:t>abstract</a:t>
            </a:r>
            <a:r>
              <a:rPr lang="de-DE" sz="1800" dirty="0"/>
              <a:t> </a:t>
            </a:r>
            <a:r>
              <a:rPr lang="de-DE" sz="1800" dirty="0" err="1" smtClean="0"/>
              <a:t>Cheese</a:t>
            </a:r>
            <a:r>
              <a:rPr lang="de-DE" sz="1800" dirty="0" smtClean="0"/>
              <a:t> </a:t>
            </a:r>
            <a:r>
              <a:rPr lang="de-DE" sz="1800" b="1" dirty="0" err="1" smtClean="0"/>
              <a:t>createCheese</a:t>
            </a:r>
            <a:r>
              <a:rPr lang="de-DE" sz="1800" b="1" dirty="0" smtClean="0"/>
              <a:t>()</a:t>
            </a:r>
            <a:r>
              <a:rPr lang="de-DE" sz="1800" dirty="0" smtClean="0"/>
              <a:t>;</a:t>
            </a:r>
            <a:endParaRPr lang="de-DE" sz="1800" dirty="0"/>
          </a:p>
          <a:p>
            <a:pPr defTabSz="266700">
              <a:buFont typeface="Wingdings" pitchFamily="2" charset="2"/>
              <a:buNone/>
            </a:pPr>
            <a:r>
              <a:rPr lang="de-DE" sz="1800" dirty="0"/>
              <a:t>}</a:t>
            </a:r>
          </a:p>
        </p:txBody>
      </p:sp>
      <p:sp>
        <p:nvSpPr>
          <p:cNvPr id="27652" name="Rectangle 4"/>
          <p:cNvSpPr>
            <a:spLocks noChangeArrowheads="1"/>
          </p:cNvSpPr>
          <p:nvPr/>
        </p:nvSpPr>
        <p:spPr bwMode="auto">
          <a:xfrm>
            <a:off x="1116013" y="3106738"/>
            <a:ext cx="6913562" cy="3201987"/>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266700">
              <a:buFont typeface="Wingdings" pitchFamily="2" charset="2"/>
              <a:buNone/>
            </a:pPr>
            <a:r>
              <a:rPr lang="de-DE" sz="1800" dirty="0" err="1"/>
              <a:t>public</a:t>
            </a:r>
            <a:r>
              <a:rPr lang="de-DE" sz="1800" dirty="0"/>
              <a:t> </a:t>
            </a:r>
            <a:r>
              <a:rPr lang="de-DE" sz="1800" dirty="0" err="1"/>
              <a:t>class</a:t>
            </a:r>
            <a:r>
              <a:rPr lang="de-DE" sz="1800" dirty="0"/>
              <a:t> </a:t>
            </a:r>
            <a:r>
              <a:rPr lang="de-DE" sz="1800" b="1" dirty="0" err="1"/>
              <a:t>ItalienischeZutatenFabrik</a:t>
            </a:r>
            <a:r>
              <a:rPr lang="de-DE" sz="1800" dirty="0"/>
              <a:t> </a:t>
            </a:r>
            <a:r>
              <a:rPr lang="de-DE" sz="1800" dirty="0" err="1"/>
              <a:t>extends</a:t>
            </a:r>
            <a:r>
              <a:rPr lang="de-DE" sz="1800" dirty="0"/>
              <a:t> </a:t>
            </a:r>
            <a:r>
              <a:rPr lang="de-DE" sz="1800" dirty="0" err="1" smtClean="0"/>
              <a:t>ZutatenFabrik</a:t>
            </a:r>
            <a:r>
              <a:rPr lang="de-DE" sz="1800" dirty="0" smtClean="0"/>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public</a:t>
            </a:r>
            <a:r>
              <a:rPr lang="de-DE" sz="1800" dirty="0"/>
              <a:t> </a:t>
            </a:r>
            <a:r>
              <a:rPr lang="de-DE" sz="1800" dirty="0" err="1" smtClean="0"/>
              <a:t>Dough</a:t>
            </a:r>
            <a:r>
              <a:rPr lang="de-DE" sz="1800" dirty="0" smtClean="0"/>
              <a:t> </a:t>
            </a:r>
            <a:r>
              <a:rPr lang="de-DE" sz="1800" dirty="0" err="1" smtClean="0"/>
              <a:t>createDough</a:t>
            </a:r>
            <a:r>
              <a:rPr lang="de-DE" sz="1800" dirty="0" smtClean="0"/>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return</a:t>
            </a:r>
            <a:r>
              <a:rPr lang="de-DE" sz="1800" dirty="0"/>
              <a:t> </a:t>
            </a:r>
            <a:r>
              <a:rPr lang="de-DE" sz="1800" dirty="0" err="1"/>
              <a:t>new</a:t>
            </a:r>
            <a:r>
              <a:rPr lang="de-DE" sz="1800" dirty="0"/>
              <a:t> </a:t>
            </a:r>
            <a:r>
              <a:rPr lang="de-DE" sz="1800" dirty="0" err="1" smtClean="0"/>
              <a:t>ThinCrustDough</a:t>
            </a:r>
            <a:r>
              <a:rPr lang="de-DE" sz="1800" dirty="0" smtClean="0"/>
              <a:t>();</a:t>
            </a:r>
            <a:endParaRPr lang="de-DE" sz="1800" dirty="0"/>
          </a:p>
          <a:p>
            <a:pPr defTabSz="266700">
              <a:buFont typeface="Wingdings" pitchFamily="2" charset="2"/>
              <a:buNone/>
            </a:pPr>
            <a:r>
              <a:rPr lang="de-DE" sz="1800" dirty="0"/>
              <a:t>     }     </a:t>
            </a:r>
          </a:p>
          <a:p>
            <a:pPr defTabSz="266700">
              <a:buFont typeface="Wingdings" pitchFamily="2" charset="2"/>
              <a:buNone/>
            </a:pPr>
            <a:r>
              <a:rPr lang="de-DE" sz="1800" dirty="0"/>
              <a:t>	</a:t>
            </a:r>
            <a:r>
              <a:rPr lang="de-DE" sz="1800" dirty="0" err="1"/>
              <a:t>public</a:t>
            </a:r>
            <a:r>
              <a:rPr lang="de-DE" sz="1800" dirty="0"/>
              <a:t> </a:t>
            </a:r>
            <a:r>
              <a:rPr lang="de-DE" sz="1800" dirty="0" err="1" smtClean="0"/>
              <a:t>Cheese</a:t>
            </a:r>
            <a:r>
              <a:rPr lang="de-DE" sz="1800" dirty="0" smtClean="0"/>
              <a:t> </a:t>
            </a:r>
            <a:r>
              <a:rPr lang="de-DE" sz="1800" dirty="0" err="1" smtClean="0"/>
              <a:t>createCheese</a:t>
            </a:r>
            <a:r>
              <a:rPr lang="de-DE" sz="1800" dirty="0" smtClean="0"/>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return</a:t>
            </a:r>
            <a:r>
              <a:rPr lang="de-DE" sz="1800" dirty="0"/>
              <a:t> </a:t>
            </a:r>
            <a:r>
              <a:rPr lang="de-DE" sz="1800" dirty="0" err="1"/>
              <a:t>new</a:t>
            </a:r>
            <a:r>
              <a:rPr lang="de-DE" sz="1800" dirty="0"/>
              <a:t> </a:t>
            </a:r>
            <a:r>
              <a:rPr lang="de-DE" sz="1800" dirty="0" err="1" smtClean="0"/>
              <a:t>MozzarellaCheese</a:t>
            </a:r>
            <a:r>
              <a:rPr lang="de-DE" sz="1800" dirty="0" smtClean="0"/>
              <a:t>();</a:t>
            </a:r>
            <a:endParaRPr lang="de-DE" sz="1800" dirty="0"/>
          </a:p>
          <a:p>
            <a:pPr defTabSz="266700">
              <a:buFont typeface="Wingdings" pitchFamily="2" charset="2"/>
              <a:buNone/>
            </a:pPr>
            <a:r>
              <a:rPr lang="de-DE" sz="1800" dirty="0"/>
              <a:t>     }</a:t>
            </a:r>
          </a:p>
          <a:p>
            <a:pPr defTabSz="266700">
              <a:buFont typeface="Wingdings" pitchFamily="2" charset="2"/>
              <a:buNone/>
            </a:pPr>
            <a:r>
              <a:rPr lang="de-DE" sz="1800" dirty="0"/>
              <a:t>}</a:t>
            </a:r>
          </a:p>
        </p:txBody>
      </p:sp>
      <p:sp>
        <p:nvSpPr>
          <p:cNvPr id="18436" name="Rectangle 6"/>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Abstract Factory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ChangeArrowheads="1"/>
          </p:cNvSpPr>
          <p:nvPr/>
        </p:nvSpPr>
        <p:spPr bwMode="auto">
          <a:xfrm>
            <a:off x="195961" y="1609725"/>
            <a:ext cx="4052888" cy="4843463"/>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lstStyle/>
          <a:p>
            <a:pPr defTabSz="266700">
              <a:buFont typeface="Wingdings" pitchFamily="2" charset="2"/>
              <a:buNone/>
            </a:pPr>
            <a:r>
              <a:rPr lang="de-DE" sz="1800" dirty="0" err="1"/>
              <a:t>public</a:t>
            </a:r>
            <a:r>
              <a:rPr lang="de-DE" sz="1800" dirty="0"/>
              <a:t> </a:t>
            </a:r>
            <a:r>
              <a:rPr lang="de-DE" sz="1800" dirty="0" err="1"/>
              <a:t>class</a:t>
            </a:r>
            <a:r>
              <a:rPr lang="de-DE" sz="1800" dirty="0"/>
              <a:t> </a:t>
            </a:r>
            <a:r>
              <a:rPr lang="de-DE" sz="1800" dirty="0" smtClean="0"/>
              <a:t>Pizza{</a:t>
            </a:r>
          </a:p>
          <a:p>
            <a:pPr defTabSz="266700">
              <a:buFont typeface="Wingdings" pitchFamily="2" charset="2"/>
              <a:buNone/>
            </a:pPr>
            <a:endParaRPr lang="de-DE" sz="1800" dirty="0"/>
          </a:p>
          <a:p>
            <a:pPr defTabSz="266700">
              <a:buFont typeface="Wingdings" pitchFamily="2" charset="2"/>
              <a:buNone/>
            </a:pPr>
            <a:r>
              <a:rPr lang="de-DE" sz="1800" dirty="0"/>
              <a:t> 	private </a:t>
            </a:r>
            <a:r>
              <a:rPr lang="de-DE" sz="1800" b="1" dirty="0" err="1" smtClean="0"/>
              <a:t>Dough</a:t>
            </a:r>
            <a:r>
              <a:rPr lang="de-DE" sz="1800" b="1" dirty="0" smtClean="0"/>
              <a:t> </a:t>
            </a:r>
            <a:r>
              <a:rPr lang="de-DE" sz="1800" b="1" dirty="0"/>
              <a:t>teig;</a:t>
            </a:r>
          </a:p>
          <a:p>
            <a:pPr defTabSz="266700">
              <a:buFont typeface="Wingdings" pitchFamily="2" charset="2"/>
              <a:buNone/>
            </a:pPr>
            <a:r>
              <a:rPr lang="de-DE" sz="1800" b="1" dirty="0"/>
              <a:t>	</a:t>
            </a:r>
            <a:r>
              <a:rPr lang="de-DE" sz="1800" dirty="0"/>
              <a:t>private</a:t>
            </a:r>
            <a:r>
              <a:rPr lang="de-DE" sz="1800" b="1" dirty="0"/>
              <a:t> </a:t>
            </a:r>
            <a:r>
              <a:rPr lang="de-DE" sz="1800" b="1" dirty="0" err="1" smtClean="0"/>
              <a:t>Cheese</a:t>
            </a:r>
            <a:r>
              <a:rPr lang="de-DE" sz="1800" b="1" dirty="0" smtClean="0"/>
              <a:t> </a:t>
            </a:r>
            <a:r>
              <a:rPr lang="de-DE" sz="1800" b="1" dirty="0" err="1" smtClean="0"/>
              <a:t>cheese</a:t>
            </a:r>
            <a:r>
              <a:rPr lang="de-DE" sz="1800" b="1" dirty="0" smtClean="0"/>
              <a:t>;</a:t>
            </a:r>
            <a:endParaRPr lang="de-DE" sz="1800" b="1" dirty="0"/>
          </a:p>
          <a:p>
            <a:pPr defTabSz="266700">
              <a:buFont typeface="Wingdings" pitchFamily="2" charset="2"/>
              <a:buNone/>
            </a:pPr>
            <a:endParaRPr lang="de-DE" sz="1800" b="1" dirty="0"/>
          </a:p>
          <a:p>
            <a:pPr defTabSz="266700">
              <a:buFont typeface="Wingdings" pitchFamily="2" charset="2"/>
              <a:buNone/>
            </a:pPr>
            <a:r>
              <a:rPr lang="de-DE" sz="1800" dirty="0"/>
              <a:t>	</a:t>
            </a:r>
            <a:r>
              <a:rPr lang="de-DE" sz="1800" b="1" dirty="0" err="1"/>
              <a:t>protected</a:t>
            </a:r>
            <a:r>
              <a:rPr lang="de-DE" sz="1800" dirty="0"/>
              <a:t> </a:t>
            </a:r>
            <a:r>
              <a:rPr lang="de-DE" sz="1800" b="1" dirty="0" err="1">
                <a:solidFill>
                  <a:schemeClr val="hlink"/>
                </a:solidFill>
              </a:rPr>
              <a:t>ZutatenFabrik</a:t>
            </a:r>
            <a:r>
              <a:rPr lang="de-DE" sz="1800" b="1" dirty="0">
                <a:solidFill>
                  <a:schemeClr val="hlink"/>
                </a:solidFill>
              </a:rPr>
              <a:t> </a:t>
            </a:r>
            <a:r>
              <a:rPr lang="de-DE" sz="1800" b="1" dirty="0" err="1">
                <a:solidFill>
                  <a:schemeClr val="hlink"/>
                </a:solidFill>
              </a:rPr>
              <a:t>fabrik</a:t>
            </a:r>
            <a:r>
              <a:rPr lang="de-DE" sz="1800" b="1" dirty="0">
                <a:solidFill>
                  <a:schemeClr val="hlink"/>
                </a:solidFill>
              </a:rPr>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public</a:t>
            </a:r>
            <a:r>
              <a:rPr lang="de-DE" sz="1800" dirty="0"/>
              <a:t> Pizza(</a:t>
            </a:r>
            <a:r>
              <a:rPr lang="de-DE" sz="1800" dirty="0">
                <a:solidFill>
                  <a:schemeClr val="hlink"/>
                </a:solidFill>
              </a:rPr>
              <a:t>Zutatenfabrik </a:t>
            </a:r>
            <a:r>
              <a:rPr lang="de-DE" sz="1800" dirty="0" err="1">
                <a:solidFill>
                  <a:schemeClr val="hlink"/>
                </a:solidFill>
              </a:rPr>
              <a:t>zf</a:t>
            </a:r>
            <a:r>
              <a:rPr lang="de-DE" sz="1800" dirty="0"/>
              <a:t>){</a:t>
            </a:r>
            <a:br>
              <a:rPr lang="de-DE" sz="1800" dirty="0"/>
            </a:br>
            <a:r>
              <a:rPr lang="de-DE" sz="1800" dirty="0"/>
              <a:t>		</a:t>
            </a:r>
            <a:r>
              <a:rPr lang="de-DE" sz="1800" dirty="0" err="1"/>
              <a:t>fabrik</a:t>
            </a:r>
            <a:r>
              <a:rPr lang="de-DE" sz="1800" dirty="0"/>
              <a:t> = </a:t>
            </a:r>
            <a:r>
              <a:rPr lang="de-DE" sz="1800" dirty="0" err="1"/>
              <a:t>zf</a:t>
            </a:r>
            <a:r>
              <a:rPr lang="de-DE" sz="1800" dirty="0"/>
              <a:t>;</a:t>
            </a:r>
            <a:br>
              <a:rPr lang="de-DE" sz="1800" dirty="0"/>
            </a:br>
            <a:r>
              <a:rPr lang="de-DE" sz="1800" dirty="0"/>
              <a:t>	}</a:t>
            </a:r>
          </a:p>
          <a:p>
            <a:pPr defTabSz="266700">
              <a:buFont typeface="Wingdings" pitchFamily="2" charset="2"/>
              <a:buNone/>
            </a:pPr>
            <a:r>
              <a:rPr lang="de-DE" sz="1800" dirty="0"/>
              <a:t>    	</a:t>
            </a:r>
            <a:r>
              <a:rPr lang="de-DE" sz="1800" dirty="0" err="1"/>
              <a:t>public</a:t>
            </a:r>
            <a:r>
              <a:rPr lang="de-DE" sz="1800" dirty="0"/>
              <a:t> </a:t>
            </a:r>
            <a:r>
              <a:rPr lang="de-DE" sz="1800" dirty="0" err="1"/>
              <a:t>void</a:t>
            </a:r>
            <a:r>
              <a:rPr lang="de-DE" sz="1800" dirty="0"/>
              <a:t> </a:t>
            </a:r>
            <a:r>
              <a:rPr lang="de-DE" sz="1800" b="1" dirty="0" err="1" smtClean="0"/>
              <a:t>prepare</a:t>
            </a:r>
            <a:r>
              <a:rPr lang="de-DE" sz="1800" b="1" dirty="0" smtClean="0"/>
              <a:t>()</a:t>
            </a:r>
            <a:r>
              <a:rPr lang="de-DE" sz="1800" dirty="0" smtClean="0"/>
              <a:t>{</a:t>
            </a:r>
            <a:r>
              <a:rPr lang="de-DE" sz="1800" dirty="0"/>
              <a:t/>
            </a:r>
            <a:br>
              <a:rPr lang="de-DE" sz="1800" dirty="0"/>
            </a:br>
            <a:r>
              <a:rPr lang="de-DE" sz="1800" dirty="0"/>
              <a:t>		</a:t>
            </a:r>
            <a:r>
              <a:rPr lang="de-DE" sz="1800" b="1" dirty="0"/>
              <a:t>teig</a:t>
            </a:r>
            <a:r>
              <a:rPr lang="de-DE" sz="1800" dirty="0"/>
              <a:t> = </a:t>
            </a:r>
            <a:r>
              <a:rPr lang="de-DE" sz="1800" b="1" dirty="0" err="1" smtClean="0">
                <a:solidFill>
                  <a:schemeClr val="hlink"/>
                </a:solidFill>
              </a:rPr>
              <a:t>fabrik</a:t>
            </a:r>
            <a:r>
              <a:rPr lang="de-DE" sz="1800" dirty="0" err="1" smtClean="0">
                <a:sym typeface="Wingdings" pitchFamily="2" charset="2"/>
              </a:rPr>
              <a:t>.</a:t>
            </a:r>
            <a:r>
              <a:rPr lang="de-DE" sz="1800" b="1" dirty="0" err="1" smtClean="0"/>
              <a:t>createDough</a:t>
            </a:r>
            <a:r>
              <a:rPr lang="de-DE" sz="1800" b="1" dirty="0" smtClean="0"/>
              <a:t>()</a:t>
            </a:r>
            <a:r>
              <a:rPr lang="de-DE" sz="1800" dirty="0" smtClean="0"/>
              <a:t>;</a:t>
            </a:r>
            <a:endParaRPr lang="de-DE" sz="1800" dirty="0"/>
          </a:p>
          <a:p>
            <a:pPr defTabSz="266700">
              <a:buFont typeface="Wingdings" pitchFamily="2" charset="2"/>
              <a:buNone/>
            </a:pPr>
            <a:r>
              <a:rPr lang="de-DE" sz="1800" dirty="0"/>
              <a:t>    		</a:t>
            </a:r>
            <a:r>
              <a:rPr lang="de-DE" sz="1800" b="1" dirty="0" err="1" smtClean="0"/>
              <a:t>cheese</a:t>
            </a:r>
            <a:r>
              <a:rPr lang="de-DE" sz="1800" dirty="0" smtClean="0"/>
              <a:t> </a:t>
            </a:r>
            <a:r>
              <a:rPr lang="de-DE" sz="1800" dirty="0"/>
              <a:t>= </a:t>
            </a:r>
            <a:r>
              <a:rPr lang="de-DE" sz="1800" b="1" dirty="0" err="1" smtClean="0">
                <a:solidFill>
                  <a:schemeClr val="hlink"/>
                </a:solidFill>
              </a:rPr>
              <a:t>fabrik</a:t>
            </a:r>
            <a:r>
              <a:rPr lang="de-DE" sz="1800" dirty="0" err="1" smtClean="0">
                <a:sym typeface="Wingdings" pitchFamily="2" charset="2"/>
              </a:rPr>
              <a:t>.</a:t>
            </a:r>
            <a:r>
              <a:rPr lang="de-DE" sz="1800" b="1" dirty="0" err="1" smtClean="0"/>
              <a:t>createCheese</a:t>
            </a:r>
            <a:r>
              <a:rPr lang="de-DE" sz="1800" b="1" dirty="0" smtClean="0"/>
              <a:t>()</a:t>
            </a:r>
            <a:r>
              <a:rPr lang="de-DE" sz="1800" dirty="0" smtClean="0"/>
              <a:t>;</a:t>
            </a:r>
            <a:endParaRPr lang="de-DE" sz="1800" dirty="0"/>
          </a:p>
          <a:p>
            <a:pPr defTabSz="266700">
              <a:buFont typeface="Wingdings" pitchFamily="2" charset="2"/>
              <a:buNone/>
            </a:pPr>
            <a:r>
              <a:rPr lang="de-DE" sz="1800" dirty="0"/>
              <a:t>	}</a:t>
            </a:r>
          </a:p>
          <a:p>
            <a:pPr defTabSz="266700">
              <a:buFont typeface="Wingdings" pitchFamily="2" charset="2"/>
              <a:buNone/>
            </a:pPr>
            <a:r>
              <a:rPr lang="de-DE" sz="1800" dirty="0"/>
              <a:t>   	</a:t>
            </a:r>
            <a:r>
              <a:rPr lang="de-DE" sz="1800" dirty="0" err="1"/>
              <a:t>public</a:t>
            </a:r>
            <a:r>
              <a:rPr lang="de-DE" sz="1800" dirty="0"/>
              <a:t> </a:t>
            </a:r>
            <a:r>
              <a:rPr lang="de-DE" sz="1800" dirty="0" err="1"/>
              <a:t>void</a:t>
            </a:r>
            <a:r>
              <a:rPr lang="de-DE" sz="1800" dirty="0"/>
              <a:t> </a:t>
            </a:r>
            <a:r>
              <a:rPr lang="de-DE" sz="1800" dirty="0" smtClean="0"/>
              <a:t>bake(){//….}</a:t>
            </a:r>
            <a:endParaRPr lang="de-DE" sz="1800" dirty="0"/>
          </a:p>
          <a:p>
            <a:pPr defTabSz="266700">
              <a:buFont typeface="Wingdings" pitchFamily="2" charset="2"/>
              <a:buNone/>
            </a:pPr>
            <a:r>
              <a:rPr lang="de-DE" sz="1800" dirty="0"/>
              <a:t>   	</a:t>
            </a:r>
            <a:r>
              <a:rPr lang="de-DE" sz="1800" dirty="0" err="1"/>
              <a:t>public</a:t>
            </a:r>
            <a:r>
              <a:rPr lang="de-DE" sz="1800" dirty="0"/>
              <a:t> </a:t>
            </a:r>
            <a:r>
              <a:rPr lang="de-DE" sz="1800" dirty="0" err="1"/>
              <a:t>void</a:t>
            </a:r>
            <a:r>
              <a:rPr lang="de-DE" sz="1800" dirty="0"/>
              <a:t> </a:t>
            </a:r>
            <a:r>
              <a:rPr lang="de-DE" sz="1800" dirty="0" err="1" smtClean="0"/>
              <a:t>cut</a:t>
            </a:r>
            <a:r>
              <a:rPr lang="de-DE" sz="1800" dirty="0" smtClean="0"/>
              <a:t>() </a:t>
            </a:r>
            <a:r>
              <a:rPr lang="de-DE" sz="1800" dirty="0"/>
              <a:t>{//….}</a:t>
            </a:r>
          </a:p>
          <a:p>
            <a:pPr defTabSz="266700">
              <a:buFont typeface="Wingdings" pitchFamily="2" charset="2"/>
              <a:buNone/>
            </a:pPr>
            <a:r>
              <a:rPr lang="de-DE" sz="1800" dirty="0"/>
              <a:t>}</a:t>
            </a:r>
          </a:p>
        </p:txBody>
      </p:sp>
      <p:sp>
        <p:nvSpPr>
          <p:cNvPr id="19459" name="Rectangle 8"/>
          <p:cNvSpPr>
            <a:spLocks noGrp="1" noChangeArrowheads="1"/>
          </p:cNvSpPr>
          <p:nvPr>
            <p:ph type="body" idx="1"/>
          </p:nvPr>
        </p:nvSpPr>
        <p:spPr>
          <a:xfrm>
            <a:off x="231775" y="908050"/>
            <a:ext cx="3952875" cy="557213"/>
          </a:xfrm>
          <a:noFill/>
        </p:spPr>
        <p:txBody>
          <a:bodyPr/>
          <a:lstStyle/>
          <a:p>
            <a:pPr marL="0" indent="0"/>
            <a:r>
              <a:rPr lang="de-DE" sz="2000" smtClean="0"/>
              <a:t>Änderungen in der Pizza-Klasse:</a:t>
            </a:r>
            <a:endParaRPr lang="de-DE" smtClean="0"/>
          </a:p>
        </p:txBody>
      </p:sp>
      <p:sp>
        <p:nvSpPr>
          <p:cNvPr id="26633" name="Rectangle 9"/>
          <p:cNvSpPr>
            <a:spLocks noChangeArrowheads="1"/>
          </p:cNvSpPr>
          <p:nvPr/>
        </p:nvSpPr>
        <p:spPr bwMode="auto">
          <a:xfrm>
            <a:off x="4343400" y="1609725"/>
            <a:ext cx="4549775" cy="4841875"/>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266700">
              <a:buFont typeface="Wingdings" pitchFamily="2" charset="2"/>
              <a:buNone/>
            </a:pPr>
            <a:r>
              <a:rPr lang="de-DE" sz="1800" dirty="0" err="1"/>
              <a:t>public</a:t>
            </a:r>
            <a:r>
              <a:rPr lang="de-DE" sz="1800" dirty="0"/>
              <a:t> </a:t>
            </a:r>
            <a:r>
              <a:rPr lang="de-DE" sz="1800" dirty="0" err="1"/>
              <a:t>class</a:t>
            </a:r>
            <a:r>
              <a:rPr lang="de-DE" sz="1800" dirty="0"/>
              <a:t> </a:t>
            </a:r>
            <a:r>
              <a:rPr lang="de-DE" sz="1800" dirty="0" err="1"/>
              <a:t>HawaiiPizza</a:t>
            </a:r>
            <a:r>
              <a:rPr lang="de-DE" sz="1800" dirty="0"/>
              <a:t> </a:t>
            </a:r>
            <a:r>
              <a:rPr lang="de-DE" sz="1800" dirty="0" smtClean="0"/>
              <a:t/>
            </a:r>
            <a:br>
              <a:rPr lang="de-DE" sz="1800" dirty="0" smtClean="0"/>
            </a:br>
            <a:r>
              <a:rPr lang="de-DE" sz="1800" dirty="0" smtClean="0"/>
              <a:t>					</a:t>
            </a:r>
            <a:r>
              <a:rPr lang="de-DE" sz="1800" dirty="0" err="1" smtClean="0"/>
              <a:t>extends</a:t>
            </a:r>
            <a:r>
              <a:rPr lang="de-DE" sz="1800" dirty="0" smtClean="0"/>
              <a:t> Pizza{</a:t>
            </a:r>
          </a:p>
          <a:p>
            <a:pPr defTabSz="266700">
              <a:buFont typeface="Wingdings" pitchFamily="2" charset="2"/>
              <a:buNone/>
            </a:pPr>
            <a:endParaRPr lang="de-DE" sz="400" dirty="0" smtClean="0"/>
          </a:p>
          <a:p>
            <a:pPr defTabSz="266700">
              <a:buFont typeface="Wingdings" pitchFamily="2" charset="2"/>
              <a:buNone/>
            </a:pPr>
            <a:r>
              <a:rPr lang="de-DE" sz="1800" dirty="0"/>
              <a:t>	private </a:t>
            </a:r>
            <a:r>
              <a:rPr lang="de-DE" sz="1800" b="1" dirty="0"/>
              <a:t>Ananas </a:t>
            </a:r>
            <a:r>
              <a:rPr lang="de-DE" sz="1800" b="1" dirty="0" err="1"/>
              <a:t>ananas</a:t>
            </a:r>
            <a:r>
              <a:rPr lang="de-DE" sz="1800" b="1" dirty="0" smtClean="0"/>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public</a:t>
            </a:r>
            <a:r>
              <a:rPr lang="de-DE" sz="1800" dirty="0"/>
              <a:t> </a:t>
            </a:r>
            <a:r>
              <a:rPr lang="de-DE" sz="1800" dirty="0" err="1"/>
              <a:t>HawaiiPizza</a:t>
            </a:r>
            <a:r>
              <a:rPr lang="de-DE" sz="1800" dirty="0"/>
              <a:t>(</a:t>
            </a:r>
            <a:r>
              <a:rPr lang="de-DE" sz="1800" dirty="0">
                <a:solidFill>
                  <a:schemeClr val="hlink"/>
                </a:solidFill>
              </a:rPr>
              <a:t>Zutatenfabrik </a:t>
            </a:r>
            <a:r>
              <a:rPr lang="de-DE" sz="1800" dirty="0" err="1">
                <a:solidFill>
                  <a:schemeClr val="hlink"/>
                </a:solidFill>
              </a:rPr>
              <a:t>zf</a:t>
            </a:r>
            <a:r>
              <a:rPr lang="de-DE" sz="1800" dirty="0" smtClean="0"/>
              <a:t>){</a:t>
            </a:r>
          </a:p>
          <a:p>
            <a:pPr defTabSz="266700">
              <a:buFont typeface="Wingdings" pitchFamily="2" charset="2"/>
              <a:buNone/>
            </a:pPr>
            <a:r>
              <a:rPr lang="de-DE" sz="1800" dirty="0"/>
              <a:t/>
            </a:r>
            <a:br>
              <a:rPr lang="de-DE" sz="1800" dirty="0"/>
            </a:br>
            <a:r>
              <a:rPr lang="de-DE" sz="1800" dirty="0"/>
              <a:t>		super(</a:t>
            </a:r>
            <a:r>
              <a:rPr lang="de-DE" sz="1800" dirty="0" err="1"/>
              <a:t>zf</a:t>
            </a:r>
            <a:r>
              <a:rPr lang="de-DE" sz="1800" dirty="0"/>
              <a:t>);</a:t>
            </a:r>
            <a:br>
              <a:rPr lang="de-DE" sz="1800" dirty="0"/>
            </a:br>
            <a:r>
              <a:rPr lang="de-DE" sz="1800" dirty="0"/>
              <a:t>	}</a:t>
            </a:r>
          </a:p>
          <a:p>
            <a:pPr defTabSz="266700">
              <a:buFont typeface="Wingdings" pitchFamily="2" charset="2"/>
              <a:buNone/>
            </a:pPr>
            <a:endParaRPr lang="de-DE" sz="1800" dirty="0"/>
          </a:p>
          <a:p>
            <a:pPr defTabSz="266700">
              <a:buFont typeface="Wingdings" pitchFamily="2" charset="2"/>
              <a:buNone/>
            </a:pPr>
            <a:r>
              <a:rPr lang="de-DE" sz="1800" dirty="0"/>
              <a:t>   	</a:t>
            </a:r>
            <a:r>
              <a:rPr lang="de-DE" sz="1800" dirty="0" err="1"/>
              <a:t>public</a:t>
            </a:r>
            <a:r>
              <a:rPr lang="de-DE" sz="1800" dirty="0"/>
              <a:t> </a:t>
            </a:r>
            <a:r>
              <a:rPr lang="de-DE" sz="1800" dirty="0" err="1"/>
              <a:t>void</a:t>
            </a:r>
            <a:r>
              <a:rPr lang="de-DE" sz="1800" dirty="0"/>
              <a:t> </a:t>
            </a:r>
            <a:r>
              <a:rPr lang="de-DE" sz="1800" b="1" dirty="0" err="1" smtClean="0"/>
              <a:t>prepare</a:t>
            </a:r>
            <a:r>
              <a:rPr lang="de-DE" sz="1800" b="1" dirty="0" smtClean="0"/>
              <a:t>()</a:t>
            </a:r>
            <a:r>
              <a:rPr lang="de-DE" sz="1800" dirty="0" smtClean="0"/>
              <a:t>{</a:t>
            </a:r>
          </a:p>
          <a:p>
            <a:pPr defTabSz="266700">
              <a:buFont typeface="Wingdings" pitchFamily="2" charset="2"/>
              <a:buNone/>
            </a:pPr>
            <a:endParaRPr lang="de-DE" sz="1800" dirty="0"/>
          </a:p>
          <a:p>
            <a:pPr defTabSz="266700">
              <a:buFont typeface="Wingdings" pitchFamily="2" charset="2"/>
              <a:buNone/>
            </a:pPr>
            <a:r>
              <a:rPr lang="de-DE" sz="1800" dirty="0"/>
              <a:t>        		</a:t>
            </a:r>
            <a:r>
              <a:rPr lang="de-DE" sz="1800" b="1" dirty="0" err="1" smtClean="0"/>
              <a:t>super.prepare</a:t>
            </a:r>
            <a:r>
              <a:rPr lang="de-DE" sz="1800" b="1" dirty="0" smtClean="0"/>
              <a:t>();</a:t>
            </a:r>
            <a:r>
              <a:rPr lang="de-DE" sz="1800" b="1" dirty="0"/>
              <a:t/>
            </a:r>
            <a:br>
              <a:rPr lang="de-DE" sz="1800" b="1" dirty="0"/>
            </a:br>
            <a:r>
              <a:rPr lang="de-DE" sz="1800" dirty="0"/>
              <a:t>			</a:t>
            </a:r>
            <a:r>
              <a:rPr lang="de-DE" sz="1800" b="1" dirty="0" err="1"/>
              <a:t>ananas</a:t>
            </a:r>
            <a:r>
              <a:rPr lang="de-DE" sz="1800" dirty="0"/>
              <a:t> = </a:t>
            </a:r>
            <a:r>
              <a:rPr lang="de-DE" sz="1800" b="1" dirty="0" err="1">
                <a:solidFill>
                  <a:schemeClr val="hlink"/>
                </a:solidFill>
              </a:rPr>
              <a:t>fabrik</a:t>
            </a:r>
            <a:r>
              <a:rPr lang="de-DE" sz="1800" dirty="0" err="1">
                <a:sym typeface="Wingdings" pitchFamily="2" charset="2"/>
              </a:rPr>
              <a:t>.</a:t>
            </a:r>
            <a:r>
              <a:rPr lang="de-DE" sz="1800" b="1" dirty="0" err="1"/>
              <a:t>createAnanas</a:t>
            </a:r>
            <a:r>
              <a:rPr lang="de-DE" sz="1800" b="1" dirty="0"/>
              <a:t>()</a:t>
            </a:r>
            <a:r>
              <a:rPr lang="de-DE" sz="1800" dirty="0"/>
              <a:t>;</a:t>
            </a:r>
          </a:p>
          <a:p>
            <a:pPr defTabSz="266700">
              <a:buFont typeface="Wingdings" pitchFamily="2" charset="2"/>
              <a:buNone/>
            </a:pPr>
            <a:r>
              <a:rPr lang="de-DE" sz="1800" dirty="0"/>
              <a:t>    	}</a:t>
            </a:r>
          </a:p>
          <a:p>
            <a:pPr defTabSz="266700">
              <a:buFont typeface="Wingdings" pitchFamily="2" charset="2"/>
              <a:buNone/>
            </a:pPr>
            <a:r>
              <a:rPr lang="de-DE" sz="1800" dirty="0"/>
              <a:t>}</a:t>
            </a:r>
          </a:p>
        </p:txBody>
      </p:sp>
      <p:sp>
        <p:nvSpPr>
          <p:cNvPr id="26635" name="AutoShape 11"/>
          <p:cNvSpPr>
            <a:spLocks noChangeArrowheads="1"/>
          </p:cNvSpPr>
          <p:nvPr/>
        </p:nvSpPr>
        <p:spPr bwMode="auto">
          <a:xfrm>
            <a:off x="4129088" y="730250"/>
            <a:ext cx="5014912" cy="750888"/>
          </a:xfrm>
          <a:prstGeom prst="wedgeRoundRectCallout">
            <a:avLst>
              <a:gd name="adj1" fmla="val 25370"/>
              <a:gd name="adj2" fmla="val 216806"/>
              <a:gd name="adj3" fmla="val 16667"/>
            </a:avLst>
          </a:prstGeom>
          <a:solidFill>
            <a:schemeClr val="accent1"/>
          </a:solidFill>
          <a:ln w="38100">
            <a:solidFill>
              <a:schemeClr val="hlink"/>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Font typeface="Wingdings" pitchFamily="2" charset="2"/>
              <a:buNone/>
            </a:pPr>
            <a:r>
              <a:rPr lang="de-DE">
                <a:latin typeface="Arial Unicode MS" pitchFamily="34" charset="-128"/>
              </a:rPr>
              <a:t>Es kann die amerikanische oder die Italienische Fabrik übergeben werden. </a:t>
            </a:r>
          </a:p>
        </p:txBody>
      </p:sp>
      <p:sp>
        <p:nvSpPr>
          <p:cNvPr id="19462" name="Rectangle 13"/>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Abstract Factory</a:t>
            </a:r>
          </a:p>
        </p:txBody>
      </p:sp>
      <p:sp>
        <p:nvSpPr>
          <p:cNvPr id="26638" name="AutoShape 14"/>
          <p:cNvSpPr>
            <a:spLocks noChangeArrowheads="1"/>
          </p:cNvSpPr>
          <p:nvPr/>
        </p:nvSpPr>
        <p:spPr bwMode="auto">
          <a:xfrm>
            <a:off x="2049463" y="6140450"/>
            <a:ext cx="3087687" cy="717550"/>
          </a:xfrm>
          <a:prstGeom prst="wedgeRoundRectCallout">
            <a:avLst>
              <a:gd name="adj1" fmla="val 10811"/>
              <a:gd name="adj2" fmla="val -172159"/>
              <a:gd name="adj3" fmla="val 16667"/>
            </a:avLst>
          </a:prstGeom>
          <a:solidFill>
            <a:schemeClr val="accent1"/>
          </a:solidFill>
          <a:ln w="38100">
            <a:solidFill>
              <a:schemeClr val="hlink"/>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Font typeface="Wingdings" pitchFamily="2" charset="2"/>
              <a:buNone/>
            </a:pPr>
            <a:r>
              <a:rPr lang="de-DE">
                <a:latin typeface="Arial Unicode MS" pitchFamily="34" charset="-128"/>
              </a:rPr>
              <a:t>Ist oft </a:t>
            </a:r>
            <a:r>
              <a:rPr lang="de-DE" b="1">
                <a:solidFill>
                  <a:schemeClr val="hlink"/>
                </a:solidFill>
              </a:rPr>
              <a:t>abstract</a:t>
            </a:r>
            <a:r>
              <a:rPr lang="de-DE"/>
              <a:t> </a:t>
            </a:r>
            <a:r>
              <a:rPr lang="de-DE">
                <a:latin typeface="Arial Unicode MS" pitchFamily="34" charset="-128"/>
              </a:rPr>
              <a:t>– muss aber nicht sein.</a:t>
            </a:r>
          </a:p>
        </p:txBody>
      </p:sp>
      <p:sp>
        <p:nvSpPr>
          <p:cNvPr id="26639" name="AutoShape 15"/>
          <p:cNvSpPr>
            <a:spLocks noChangeArrowheads="1"/>
          </p:cNvSpPr>
          <p:nvPr/>
        </p:nvSpPr>
        <p:spPr bwMode="auto">
          <a:xfrm>
            <a:off x="5403850" y="5559425"/>
            <a:ext cx="3449638" cy="1298575"/>
          </a:xfrm>
          <a:prstGeom prst="wedgeRoundRectCallout">
            <a:avLst>
              <a:gd name="adj1" fmla="val 3431"/>
              <a:gd name="adj2" fmla="val -74694"/>
              <a:gd name="adj3" fmla="val 16667"/>
            </a:avLst>
          </a:prstGeom>
          <a:solidFill>
            <a:schemeClr val="accent1"/>
          </a:solidFill>
          <a:ln w="38100">
            <a:solidFill>
              <a:schemeClr val="hlink"/>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Font typeface="Wingdings" pitchFamily="2" charset="2"/>
              <a:buNone/>
            </a:pPr>
            <a:r>
              <a:rPr lang="de-DE">
                <a:latin typeface="Arial Unicode MS" pitchFamily="34" charset="-128"/>
              </a:rPr>
              <a:t>Hawaii spezifisch – aber frisch wenn italienisch und aus der Dose wenn </a:t>
            </a:r>
            <a:r>
              <a:rPr lang="de-DE"/>
              <a:t>amerikanisch </a:t>
            </a:r>
            <a:r>
              <a:rPr lang="de-DE">
                <a:latin typeface="Arial Unicode MS"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6635"/>
                                        </p:tgtEl>
                                        <p:attrNameLst>
                                          <p:attrName>style.visibility</p:attrName>
                                        </p:attrNameLst>
                                      </p:cBhvr>
                                      <p:to>
                                        <p:strVal val="visible"/>
                                      </p:to>
                                    </p:set>
                                    <p:animEffect transition="in" filter="wipe(down)">
                                      <p:cBhvr>
                                        <p:cTn id="11" dur="500"/>
                                        <p:tgtEl>
                                          <p:spTgt spid="266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638"/>
                                        </p:tgtEl>
                                        <p:attrNameLst>
                                          <p:attrName>style.visibility</p:attrName>
                                        </p:attrNameLst>
                                      </p:cBhvr>
                                      <p:to>
                                        <p:strVal val="visible"/>
                                      </p:to>
                                    </p:set>
                                    <p:animEffect transition="in" filter="wipe(up)">
                                      <p:cBhvr>
                                        <p:cTn id="16" dur="500"/>
                                        <p:tgtEl>
                                          <p:spTgt spid="266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639"/>
                                        </p:tgtEl>
                                        <p:attrNameLst>
                                          <p:attrName>style.visibility</p:attrName>
                                        </p:attrNameLst>
                                      </p:cBhvr>
                                      <p:to>
                                        <p:strVal val="visible"/>
                                      </p:to>
                                    </p:set>
                                    <p:animEffect transition="in" filter="wipe(up)">
                                      <p:cBhvr>
                                        <p:cTn id="21" dur="5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P spid="26635" grpId="0" animBg="1"/>
      <p:bldP spid="26638" grpId="0" animBg="1"/>
      <p:bldP spid="266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2"/>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31804" name="Text Box 60"/>
          <p:cNvSpPr txBox="1">
            <a:spLocks noChangeArrowheads="1"/>
          </p:cNvSpPr>
          <p:nvPr/>
        </p:nvSpPr>
        <p:spPr bwMode="auto">
          <a:xfrm>
            <a:off x="6477017" y="2615237"/>
            <a:ext cx="1555399"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smtClean="0">
                <a:solidFill>
                  <a:schemeClr val="accent2"/>
                </a:solidFill>
              </a:rPr>
              <a:t>ThinCrustDough</a:t>
            </a:r>
            <a:endParaRPr lang="de-DE" sz="2400" dirty="0">
              <a:solidFill>
                <a:schemeClr val="accent2"/>
              </a:solidFill>
              <a:latin typeface="Arial Unicode MS" pitchFamily="34" charset="-128"/>
            </a:endParaRPr>
          </a:p>
        </p:txBody>
      </p:sp>
      <p:grpSp>
        <p:nvGrpSpPr>
          <p:cNvPr id="31810" name="Group 66"/>
          <p:cNvGrpSpPr>
            <a:grpSpLocks/>
          </p:cNvGrpSpPr>
          <p:nvPr/>
        </p:nvGrpSpPr>
        <p:grpSpPr bwMode="auto">
          <a:xfrm>
            <a:off x="650187" y="2133601"/>
            <a:ext cx="3464613" cy="1077913"/>
            <a:chOff x="787" y="1344"/>
            <a:chExt cx="1181" cy="679"/>
          </a:xfrm>
        </p:grpSpPr>
        <p:sp>
          <p:nvSpPr>
            <p:cNvPr id="20549" name="Text Box 8"/>
            <p:cNvSpPr txBox="1">
              <a:spLocks noChangeArrowheads="1"/>
            </p:cNvSpPr>
            <p:nvPr/>
          </p:nvSpPr>
          <p:spPr bwMode="auto">
            <a:xfrm>
              <a:off x="787" y="1344"/>
              <a:ext cx="1181" cy="6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i="1" dirty="0" err="1">
                  <a:latin typeface="Times New Roman" pitchFamily="18" charset="0"/>
                </a:rPr>
                <a:t>AbstractFactory</a:t>
              </a:r>
              <a:endParaRPr lang="de-DE" sz="1600" dirty="0">
                <a:latin typeface="Times New Roman" pitchFamily="18" charset="0"/>
              </a:endParaRPr>
            </a:p>
            <a:p>
              <a:pPr eaLnBrk="1" hangingPunct="1">
                <a:spcBef>
                  <a:spcPct val="50000"/>
                </a:spcBef>
              </a:pPr>
              <a:r>
                <a:rPr lang="de-DE" sz="1600" i="1" dirty="0" err="1">
                  <a:solidFill>
                    <a:srgbClr val="0000FF"/>
                  </a:solidFill>
                  <a:latin typeface="Times New Roman" pitchFamily="18" charset="0"/>
                </a:rPr>
                <a:t>c</a:t>
              </a:r>
              <a:r>
                <a:rPr lang="de-DE" sz="1600" i="1" dirty="0" err="1" smtClean="0">
                  <a:solidFill>
                    <a:srgbClr val="0000FF"/>
                  </a:solidFill>
                  <a:latin typeface="Times New Roman" pitchFamily="18" charset="0"/>
                </a:rPr>
                <a:t>reateProductA</a:t>
              </a:r>
              <a:r>
                <a:rPr lang="de-DE" sz="1600" i="1" dirty="0" smtClean="0">
                  <a:solidFill>
                    <a:srgbClr val="0000FF"/>
                  </a:solidFill>
                  <a:latin typeface="Times New Roman" pitchFamily="18" charset="0"/>
                </a:rPr>
                <a:t>():</a:t>
              </a:r>
              <a:r>
                <a:rPr lang="de-DE" sz="1600" i="1" dirty="0" err="1" smtClean="0">
                  <a:solidFill>
                    <a:srgbClr val="0000FF"/>
                  </a:solidFill>
                  <a:latin typeface="Times New Roman" pitchFamily="18" charset="0"/>
                </a:rPr>
                <a:t>AbstractProductA</a:t>
              </a:r>
              <a:endParaRPr lang="de-DE" sz="1600" i="1" dirty="0">
                <a:solidFill>
                  <a:srgbClr val="0000FF"/>
                </a:solidFill>
                <a:latin typeface="Times New Roman" pitchFamily="18" charset="0"/>
              </a:endParaRPr>
            </a:p>
            <a:p>
              <a:pPr eaLnBrk="1" hangingPunct="1">
                <a:spcBef>
                  <a:spcPct val="50000"/>
                </a:spcBef>
              </a:pPr>
              <a:r>
                <a:rPr lang="de-DE" sz="1600" i="1" dirty="0" err="1" smtClean="0">
                  <a:solidFill>
                    <a:srgbClr val="008000"/>
                  </a:solidFill>
                  <a:latin typeface="Times New Roman" pitchFamily="18" charset="0"/>
                </a:rPr>
                <a:t>createProductB</a:t>
              </a:r>
              <a:r>
                <a:rPr lang="de-DE" sz="1600" i="1" dirty="0" smtClean="0">
                  <a:solidFill>
                    <a:srgbClr val="008000"/>
                  </a:solidFill>
                  <a:latin typeface="Times New Roman" pitchFamily="18" charset="0"/>
                </a:rPr>
                <a:t>():</a:t>
              </a:r>
              <a:r>
                <a:rPr lang="de-DE" sz="1600" i="1" dirty="0" err="1" smtClean="0">
                  <a:solidFill>
                    <a:srgbClr val="008000"/>
                  </a:solidFill>
                  <a:latin typeface="Times New Roman" pitchFamily="18" charset="0"/>
                </a:rPr>
                <a:t>AbstractProductB</a:t>
              </a:r>
              <a:endParaRPr lang="de-DE" sz="1600" i="1" dirty="0">
                <a:solidFill>
                  <a:srgbClr val="008000"/>
                </a:solidFill>
                <a:latin typeface="Times New Roman" pitchFamily="18" charset="0"/>
              </a:endParaRPr>
            </a:p>
          </p:txBody>
        </p:sp>
        <p:sp>
          <p:nvSpPr>
            <p:cNvPr id="20550" name="Line 9"/>
            <p:cNvSpPr>
              <a:spLocks noChangeShapeType="1"/>
            </p:cNvSpPr>
            <p:nvPr/>
          </p:nvSpPr>
          <p:spPr bwMode="auto">
            <a:xfrm>
              <a:off x="816" y="158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31811" name="Group 67"/>
          <p:cNvGrpSpPr>
            <a:grpSpLocks/>
          </p:cNvGrpSpPr>
          <p:nvPr/>
        </p:nvGrpSpPr>
        <p:grpSpPr bwMode="auto">
          <a:xfrm>
            <a:off x="214313" y="4038602"/>
            <a:ext cx="2125663" cy="1077913"/>
            <a:chOff x="101" y="2544"/>
            <a:chExt cx="1339" cy="679"/>
          </a:xfrm>
        </p:grpSpPr>
        <p:sp>
          <p:nvSpPr>
            <p:cNvPr id="20547" name="Text Box 10"/>
            <p:cNvSpPr txBox="1">
              <a:spLocks noChangeArrowheads="1"/>
            </p:cNvSpPr>
            <p:nvPr/>
          </p:nvSpPr>
          <p:spPr bwMode="auto">
            <a:xfrm>
              <a:off x="101" y="2544"/>
              <a:ext cx="1339" cy="6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dirty="0"/>
                <a:t>ConcreteFactory1</a:t>
              </a:r>
              <a:endParaRPr lang="de-DE" sz="1600" dirty="0"/>
            </a:p>
            <a:p>
              <a:pPr eaLnBrk="1" hangingPunct="1">
                <a:spcBef>
                  <a:spcPct val="50000"/>
                </a:spcBef>
              </a:pPr>
              <a:r>
                <a:rPr lang="de-DE" sz="1600" dirty="0" err="1">
                  <a:solidFill>
                    <a:srgbClr val="0000FF"/>
                  </a:solidFill>
                  <a:latin typeface="Arial Narrow" panose="020B0606020202030204" pitchFamily="34" charset="0"/>
                </a:rPr>
                <a:t>c</a:t>
              </a:r>
              <a:r>
                <a:rPr lang="de-DE" sz="1600" dirty="0" err="1" smtClean="0">
                  <a:solidFill>
                    <a:srgbClr val="0000FF"/>
                  </a:solidFill>
                  <a:latin typeface="Arial Narrow" panose="020B0606020202030204" pitchFamily="34" charset="0"/>
                </a:rPr>
                <a:t>reateProductA</a:t>
              </a:r>
              <a:r>
                <a:rPr lang="de-DE" sz="1600" dirty="0" smtClean="0">
                  <a:solidFill>
                    <a:srgbClr val="0000FF"/>
                  </a:solidFill>
                  <a:latin typeface="Arial Narrow" panose="020B0606020202030204" pitchFamily="34" charset="0"/>
                </a:rPr>
                <a:t>():ProductA1</a:t>
              </a:r>
              <a:endParaRPr lang="de-DE" sz="1600" dirty="0">
                <a:solidFill>
                  <a:srgbClr val="0000FF"/>
                </a:solidFill>
                <a:latin typeface="Arial Narrow" panose="020B0606020202030204" pitchFamily="34" charset="0"/>
              </a:endParaRPr>
            </a:p>
            <a:p>
              <a:pPr eaLnBrk="1" hangingPunct="1">
                <a:spcBef>
                  <a:spcPct val="50000"/>
                </a:spcBef>
              </a:pPr>
              <a:r>
                <a:rPr lang="de-DE" sz="1600" dirty="0" err="1">
                  <a:solidFill>
                    <a:srgbClr val="008000"/>
                  </a:solidFill>
                  <a:latin typeface="Arial Narrow" panose="020B0606020202030204" pitchFamily="34" charset="0"/>
                </a:rPr>
                <a:t>c</a:t>
              </a:r>
              <a:r>
                <a:rPr lang="de-DE" sz="1600" dirty="0" err="1" smtClean="0">
                  <a:solidFill>
                    <a:srgbClr val="008000"/>
                  </a:solidFill>
                  <a:latin typeface="Arial Narrow" panose="020B0606020202030204" pitchFamily="34" charset="0"/>
                </a:rPr>
                <a:t>reateProductB</a:t>
              </a:r>
              <a:r>
                <a:rPr lang="de-DE" sz="1600" dirty="0" smtClean="0">
                  <a:solidFill>
                    <a:srgbClr val="008000"/>
                  </a:solidFill>
                  <a:latin typeface="Arial Narrow" panose="020B0606020202030204" pitchFamily="34" charset="0"/>
                </a:rPr>
                <a:t>():ProductB1</a:t>
              </a:r>
              <a:endParaRPr lang="de-DE" sz="1600" dirty="0">
                <a:solidFill>
                  <a:srgbClr val="008000"/>
                </a:solidFill>
                <a:latin typeface="Arial Narrow" panose="020B0606020202030204" pitchFamily="34" charset="0"/>
              </a:endParaRPr>
            </a:p>
          </p:txBody>
        </p:sp>
        <p:sp>
          <p:nvSpPr>
            <p:cNvPr id="20548" name="Line 11"/>
            <p:cNvSpPr>
              <a:spLocks noChangeShapeType="1"/>
            </p:cNvSpPr>
            <p:nvPr/>
          </p:nvSpPr>
          <p:spPr bwMode="auto">
            <a:xfrm>
              <a:off x="101" y="2784"/>
              <a:ext cx="133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31812" name="Group 68"/>
          <p:cNvGrpSpPr>
            <a:grpSpLocks/>
          </p:cNvGrpSpPr>
          <p:nvPr/>
        </p:nvGrpSpPr>
        <p:grpSpPr bwMode="auto">
          <a:xfrm>
            <a:off x="2374900" y="4038602"/>
            <a:ext cx="2120900" cy="1077913"/>
            <a:chOff x="1488" y="2544"/>
            <a:chExt cx="1336" cy="679"/>
          </a:xfrm>
        </p:grpSpPr>
        <p:sp>
          <p:nvSpPr>
            <p:cNvPr id="20545" name="Text Box 12"/>
            <p:cNvSpPr txBox="1">
              <a:spLocks noChangeArrowheads="1"/>
            </p:cNvSpPr>
            <p:nvPr/>
          </p:nvSpPr>
          <p:spPr bwMode="auto">
            <a:xfrm>
              <a:off x="1488" y="2544"/>
              <a:ext cx="1336" cy="6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rIns="0">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dirty="0"/>
                <a:t>ConcreteFactory2</a:t>
              </a:r>
              <a:endParaRPr lang="de-DE" sz="1600" dirty="0"/>
            </a:p>
            <a:p>
              <a:pPr eaLnBrk="1" hangingPunct="1">
                <a:spcBef>
                  <a:spcPct val="50000"/>
                </a:spcBef>
              </a:pPr>
              <a:r>
                <a:rPr lang="de-DE" sz="1600" dirty="0" err="1" smtClean="0">
                  <a:solidFill>
                    <a:srgbClr val="0000FF"/>
                  </a:solidFill>
                  <a:latin typeface="Arial Narrow" panose="020B0606020202030204" pitchFamily="34" charset="0"/>
                </a:rPr>
                <a:t>createProductA</a:t>
              </a:r>
              <a:r>
                <a:rPr lang="de-DE" sz="1600" dirty="0" smtClean="0">
                  <a:solidFill>
                    <a:srgbClr val="0000FF"/>
                  </a:solidFill>
                  <a:latin typeface="Arial Narrow" panose="020B0606020202030204" pitchFamily="34" charset="0"/>
                </a:rPr>
                <a:t>():ProductA2</a:t>
              </a:r>
              <a:endParaRPr lang="de-DE" sz="1600" dirty="0">
                <a:solidFill>
                  <a:srgbClr val="0000FF"/>
                </a:solidFill>
                <a:latin typeface="Arial Narrow" panose="020B0606020202030204" pitchFamily="34" charset="0"/>
              </a:endParaRPr>
            </a:p>
            <a:p>
              <a:pPr eaLnBrk="1" hangingPunct="1">
                <a:spcBef>
                  <a:spcPct val="50000"/>
                </a:spcBef>
              </a:pPr>
              <a:r>
                <a:rPr lang="de-DE" sz="1600" dirty="0" err="1" smtClean="0">
                  <a:solidFill>
                    <a:srgbClr val="008000"/>
                  </a:solidFill>
                  <a:latin typeface="Arial Narrow" panose="020B0606020202030204" pitchFamily="34" charset="0"/>
                </a:rPr>
                <a:t>createProductB</a:t>
              </a:r>
              <a:r>
                <a:rPr lang="de-DE" sz="1600" dirty="0" smtClean="0">
                  <a:solidFill>
                    <a:srgbClr val="008000"/>
                  </a:solidFill>
                  <a:latin typeface="Arial Narrow" panose="020B0606020202030204" pitchFamily="34" charset="0"/>
                </a:rPr>
                <a:t>():ProductB2</a:t>
              </a:r>
              <a:endParaRPr lang="de-DE" sz="1800" dirty="0">
                <a:solidFill>
                  <a:srgbClr val="008000"/>
                </a:solidFill>
                <a:latin typeface="Arial Narrow" panose="020B0606020202030204" pitchFamily="34" charset="0"/>
              </a:endParaRPr>
            </a:p>
          </p:txBody>
        </p:sp>
        <p:sp>
          <p:nvSpPr>
            <p:cNvPr id="20546" name="Line 13"/>
            <p:cNvSpPr>
              <a:spLocks noChangeShapeType="1"/>
            </p:cNvSpPr>
            <p:nvPr/>
          </p:nvSpPr>
          <p:spPr bwMode="auto">
            <a:xfrm>
              <a:off x="1488" y="2784"/>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31815" name="Group 71"/>
          <p:cNvGrpSpPr>
            <a:grpSpLocks/>
          </p:cNvGrpSpPr>
          <p:nvPr/>
        </p:nvGrpSpPr>
        <p:grpSpPr bwMode="auto">
          <a:xfrm>
            <a:off x="5181600" y="1828800"/>
            <a:ext cx="1981200" cy="758825"/>
            <a:chOff x="3264" y="1152"/>
            <a:chExt cx="1248" cy="478"/>
          </a:xfrm>
        </p:grpSpPr>
        <p:sp>
          <p:nvSpPr>
            <p:cNvPr id="20543" name="Text Box 16"/>
            <p:cNvSpPr txBox="1">
              <a:spLocks noChangeArrowheads="1"/>
            </p:cNvSpPr>
            <p:nvPr/>
          </p:nvSpPr>
          <p:spPr bwMode="auto">
            <a:xfrm>
              <a:off x="3264" y="1152"/>
              <a:ext cx="1248"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i="1">
                  <a:solidFill>
                    <a:srgbClr val="0000FF"/>
                  </a:solidFill>
                  <a:latin typeface="Times New Roman" pitchFamily="18" charset="0"/>
                </a:rPr>
                <a:t>AbstractProductA</a:t>
              </a:r>
              <a:endParaRPr lang="de-DE" sz="1600">
                <a:solidFill>
                  <a:srgbClr val="0000FF"/>
                </a:solidFill>
                <a:latin typeface="Times New Roman" pitchFamily="18" charset="0"/>
              </a:endParaRPr>
            </a:p>
            <a:p>
              <a:pPr eaLnBrk="1" hangingPunct="1">
                <a:spcBef>
                  <a:spcPct val="50000"/>
                </a:spcBef>
              </a:pPr>
              <a:endParaRPr lang="de-DE" sz="1800">
                <a:solidFill>
                  <a:srgbClr val="0000FF"/>
                </a:solidFill>
              </a:endParaRPr>
            </a:p>
          </p:txBody>
        </p:sp>
        <p:sp>
          <p:nvSpPr>
            <p:cNvPr id="20544" name="Line 17"/>
            <p:cNvSpPr>
              <a:spLocks noChangeShapeType="1"/>
            </p:cNvSpPr>
            <p:nvPr/>
          </p:nvSpPr>
          <p:spPr bwMode="auto">
            <a:xfrm>
              <a:off x="3264" y="1392"/>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solidFill>
                  <a:srgbClr val="0000FF"/>
                </a:solidFill>
              </a:endParaRPr>
            </a:p>
          </p:txBody>
        </p:sp>
      </p:grpSp>
      <p:grpSp>
        <p:nvGrpSpPr>
          <p:cNvPr id="31813" name="Group 69"/>
          <p:cNvGrpSpPr>
            <a:grpSpLocks/>
          </p:cNvGrpSpPr>
          <p:nvPr/>
        </p:nvGrpSpPr>
        <p:grpSpPr bwMode="auto">
          <a:xfrm>
            <a:off x="4876800" y="2895600"/>
            <a:ext cx="1295400" cy="758825"/>
            <a:chOff x="3072" y="1824"/>
            <a:chExt cx="816" cy="478"/>
          </a:xfrm>
        </p:grpSpPr>
        <p:sp>
          <p:nvSpPr>
            <p:cNvPr id="20541" name="Text Box 18"/>
            <p:cNvSpPr txBox="1">
              <a:spLocks noChangeArrowheads="1"/>
            </p:cNvSpPr>
            <p:nvPr/>
          </p:nvSpPr>
          <p:spPr bwMode="auto">
            <a:xfrm>
              <a:off x="3072" y="1824"/>
              <a:ext cx="81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dirty="0">
                  <a:solidFill>
                    <a:srgbClr val="0000FF"/>
                  </a:solidFill>
                </a:rPr>
                <a:t>ProductA2</a:t>
              </a:r>
              <a:endParaRPr lang="de-DE" sz="1600" dirty="0">
                <a:solidFill>
                  <a:srgbClr val="0000FF"/>
                </a:solidFill>
              </a:endParaRPr>
            </a:p>
            <a:p>
              <a:pPr eaLnBrk="1" hangingPunct="1">
                <a:spcBef>
                  <a:spcPct val="50000"/>
                </a:spcBef>
              </a:pPr>
              <a:endParaRPr lang="de-DE" sz="1800" dirty="0">
                <a:solidFill>
                  <a:srgbClr val="0000FF"/>
                </a:solidFill>
              </a:endParaRPr>
            </a:p>
          </p:txBody>
        </p:sp>
        <p:sp>
          <p:nvSpPr>
            <p:cNvPr id="20542" name="Line 19"/>
            <p:cNvSpPr>
              <a:spLocks noChangeShapeType="1"/>
            </p:cNvSpPr>
            <p:nvPr/>
          </p:nvSpPr>
          <p:spPr bwMode="auto">
            <a:xfrm>
              <a:off x="3072" y="206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solidFill>
                  <a:srgbClr val="0000FF"/>
                </a:solidFill>
              </a:endParaRPr>
            </a:p>
          </p:txBody>
        </p:sp>
      </p:grpSp>
      <p:grpSp>
        <p:nvGrpSpPr>
          <p:cNvPr id="31814" name="Group 70"/>
          <p:cNvGrpSpPr>
            <a:grpSpLocks/>
          </p:cNvGrpSpPr>
          <p:nvPr/>
        </p:nvGrpSpPr>
        <p:grpSpPr bwMode="auto">
          <a:xfrm>
            <a:off x="6359525" y="2895600"/>
            <a:ext cx="1295400" cy="758825"/>
            <a:chOff x="3984" y="1824"/>
            <a:chExt cx="816" cy="478"/>
          </a:xfrm>
        </p:grpSpPr>
        <p:sp>
          <p:nvSpPr>
            <p:cNvPr id="20539" name="Text Box 20"/>
            <p:cNvSpPr txBox="1">
              <a:spLocks noChangeArrowheads="1"/>
            </p:cNvSpPr>
            <p:nvPr/>
          </p:nvSpPr>
          <p:spPr bwMode="auto">
            <a:xfrm>
              <a:off x="3984" y="1824"/>
              <a:ext cx="81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dirty="0">
                  <a:solidFill>
                    <a:srgbClr val="0000FF"/>
                  </a:solidFill>
                </a:rPr>
                <a:t>ProductA1</a:t>
              </a:r>
              <a:endParaRPr lang="de-DE" sz="1600" dirty="0">
                <a:solidFill>
                  <a:srgbClr val="0000FF"/>
                </a:solidFill>
              </a:endParaRPr>
            </a:p>
            <a:p>
              <a:pPr eaLnBrk="1" hangingPunct="1">
                <a:spcBef>
                  <a:spcPct val="50000"/>
                </a:spcBef>
              </a:pPr>
              <a:endParaRPr lang="de-DE" sz="1800" dirty="0">
                <a:solidFill>
                  <a:srgbClr val="0000FF"/>
                </a:solidFill>
              </a:endParaRPr>
            </a:p>
          </p:txBody>
        </p:sp>
        <p:sp>
          <p:nvSpPr>
            <p:cNvPr id="20540" name="Line 21"/>
            <p:cNvSpPr>
              <a:spLocks noChangeShapeType="1"/>
            </p:cNvSpPr>
            <p:nvPr/>
          </p:nvSpPr>
          <p:spPr bwMode="auto">
            <a:xfrm>
              <a:off x="3984" y="206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solidFill>
                  <a:srgbClr val="0000FF"/>
                </a:solidFill>
              </a:endParaRPr>
            </a:p>
          </p:txBody>
        </p:sp>
      </p:grpSp>
      <p:grpSp>
        <p:nvGrpSpPr>
          <p:cNvPr id="31817" name="Group 73"/>
          <p:cNvGrpSpPr>
            <a:grpSpLocks/>
          </p:cNvGrpSpPr>
          <p:nvPr/>
        </p:nvGrpSpPr>
        <p:grpSpPr bwMode="auto">
          <a:xfrm>
            <a:off x="5181600" y="4114800"/>
            <a:ext cx="1981200" cy="758825"/>
            <a:chOff x="3264" y="2592"/>
            <a:chExt cx="1248" cy="478"/>
          </a:xfrm>
        </p:grpSpPr>
        <p:sp>
          <p:nvSpPr>
            <p:cNvPr id="20537" name="Text Box 22"/>
            <p:cNvSpPr txBox="1">
              <a:spLocks noChangeArrowheads="1"/>
            </p:cNvSpPr>
            <p:nvPr/>
          </p:nvSpPr>
          <p:spPr bwMode="auto">
            <a:xfrm>
              <a:off x="3264" y="2592"/>
              <a:ext cx="1248"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i="1">
                  <a:solidFill>
                    <a:srgbClr val="008000"/>
                  </a:solidFill>
                  <a:latin typeface="Times New Roman" pitchFamily="18" charset="0"/>
                </a:rPr>
                <a:t>AbstractProductB</a:t>
              </a:r>
              <a:endParaRPr lang="de-DE" sz="1600">
                <a:solidFill>
                  <a:srgbClr val="008000"/>
                </a:solidFill>
                <a:latin typeface="Times New Roman" pitchFamily="18" charset="0"/>
              </a:endParaRPr>
            </a:p>
            <a:p>
              <a:pPr eaLnBrk="1" hangingPunct="1">
                <a:spcBef>
                  <a:spcPct val="50000"/>
                </a:spcBef>
              </a:pPr>
              <a:endParaRPr lang="de-DE" sz="1800">
                <a:solidFill>
                  <a:srgbClr val="008000"/>
                </a:solidFill>
                <a:latin typeface="Times New Roman" pitchFamily="18" charset="0"/>
              </a:endParaRPr>
            </a:p>
          </p:txBody>
        </p:sp>
        <p:sp>
          <p:nvSpPr>
            <p:cNvPr id="20538" name="Line 23"/>
            <p:cNvSpPr>
              <a:spLocks noChangeShapeType="1"/>
            </p:cNvSpPr>
            <p:nvPr/>
          </p:nvSpPr>
          <p:spPr bwMode="auto">
            <a:xfrm>
              <a:off x="3264" y="2832"/>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solidFill>
                  <a:srgbClr val="008000"/>
                </a:solidFill>
              </a:endParaRPr>
            </a:p>
          </p:txBody>
        </p:sp>
      </p:grpSp>
      <p:grpSp>
        <p:nvGrpSpPr>
          <p:cNvPr id="31818" name="Group 74"/>
          <p:cNvGrpSpPr>
            <a:grpSpLocks/>
          </p:cNvGrpSpPr>
          <p:nvPr/>
        </p:nvGrpSpPr>
        <p:grpSpPr bwMode="auto">
          <a:xfrm>
            <a:off x="4876800" y="5181600"/>
            <a:ext cx="1295400" cy="758825"/>
            <a:chOff x="3072" y="3264"/>
            <a:chExt cx="816" cy="478"/>
          </a:xfrm>
        </p:grpSpPr>
        <p:sp>
          <p:nvSpPr>
            <p:cNvPr id="20535" name="Text Box 24"/>
            <p:cNvSpPr txBox="1">
              <a:spLocks noChangeArrowheads="1"/>
            </p:cNvSpPr>
            <p:nvPr/>
          </p:nvSpPr>
          <p:spPr bwMode="auto">
            <a:xfrm>
              <a:off x="3072" y="3264"/>
              <a:ext cx="81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dirty="0">
                  <a:solidFill>
                    <a:srgbClr val="008000"/>
                  </a:solidFill>
                </a:rPr>
                <a:t>ProductB2</a:t>
              </a:r>
              <a:endParaRPr lang="de-DE" sz="1600" dirty="0">
                <a:solidFill>
                  <a:srgbClr val="008000"/>
                </a:solidFill>
              </a:endParaRPr>
            </a:p>
            <a:p>
              <a:pPr eaLnBrk="1" hangingPunct="1">
                <a:spcBef>
                  <a:spcPct val="50000"/>
                </a:spcBef>
              </a:pPr>
              <a:endParaRPr lang="de-DE" sz="1800" dirty="0">
                <a:solidFill>
                  <a:srgbClr val="008000"/>
                </a:solidFill>
              </a:endParaRPr>
            </a:p>
          </p:txBody>
        </p:sp>
        <p:sp>
          <p:nvSpPr>
            <p:cNvPr id="20536" name="Line 25"/>
            <p:cNvSpPr>
              <a:spLocks noChangeShapeType="1"/>
            </p:cNvSpPr>
            <p:nvPr/>
          </p:nvSpPr>
          <p:spPr bwMode="auto">
            <a:xfrm>
              <a:off x="3072" y="350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solidFill>
                  <a:srgbClr val="008000"/>
                </a:solidFill>
              </a:endParaRPr>
            </a:p>
          </p:txBody>
        </p:sp>
      </p:grpSp>
      <p:grpSp>
        <p:nvGrpSpPr>
          <p:cNvPr id="31819" name="Group 75"/>
          <p:cNvGrpSpPr>
            <a:grpSpLocks/>
          </p:cNvGrpSpPr>
          <p:nvPr/>
        </p:nvGrpSpPr>
        <p:grpSpPr bwMode="auto">
          <a:xfrm>
            <a:off x="6359525" y="5181600"/>
            <a:ext cx="1219200" cy="758825"/>
            <a:chOff x="3984" y="3264"/>
            <a:chExt cx="768" cy="478"/>
          </a:xfrm>
        </p:grpSpPr>
        <p:sp>
          <p:nvSpPr>
            <p:cNvPr id="20533" name="Text Box 26"/>
            <p:cNvSpPr txBox="1">
              <a:spLocks noChangeArrowheads="1"/>
            </p:cNvSpPr>
            <p:nvPr/>
          </p:nvSpPr>
          <p:spPr bwMode="auto">
            <a:xfrm>
              <a:off x="3984" y="3264"/>
              <a:ext cx="768"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600" b="1" dirty="0">
                  <a:solidFill>
                    <a:srgbClr val="008000"/>
                  </a:solidFill>
                </a:rPr>
                <a:t>ProductB1</a:t>
              </a:r>
              <a:endParaRPr lang="de-DE" sz="1600" dirty="0">
                <a:solidFill>
                  <a:srgbClr val="008000"/>
                </a:solidFill>
              </a:endParaRPr>
            </a:p>
            <a:p>
              <a:pPr eaLnBrk="1" hangingPunct="1">
                <a:spcBef>
                  <a:spcPct val="50000"/>
                </a:spcBef>
              </a:pPr>
              <a:endParaRPr lang="de-DE" sz="1800" dirty="0">
                <a:solidFill>
                  <a:srgbClr val="008000"/>
                </a:solidFill>
              </a:endParaRPr>
            </a:p>
          </p:txBody>
        </p:sp>
        <p:sp>
          <p:nvSpPr>
            <p:cNvPr id="20534" name="Line 27"/>
            <p:cNvSpPr>
              <a:spLocks noChangeShapeType="1"/>
            </p:cNvSpPr>
            <p:nvPr/>
          </p:nvSpPr>
          <p:spPr bwMode="auto">
            <a:xfrm>
              <a:off x="3984" y="350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solidFill>
                  <a:srgbClr val="008000"/>
                </a:solidFill>
              </a:endParaRPr>
            </a:p>
          </p:txBody>
        </p:sp>
      </p:grpSp>
      <p:sp>
        <p:nvSpPr>
          <p:cNvPr id="31775" name="AutoShape 31"/>
          <p:cNvSpPr>
            <a:spLocks noChangeArrowheads="1"/>
          </p:cNvSpPr>
          <p:nvPr/>
        </p:nvSpPr>
        <p:spPr bwMode="auto">
          <a:xfrm>
            <a:off x="5715000" y="2590800"/>
            <a:ext cx="228600" cy="304800"/>
          </a:xfrm>
          <a:prstGeom prst="upArrow">
            <a:avLst>
              <a:gd name="adj1" fmla="val 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76" name="AutoShape 32"/>
          <p:cNvSpPr>
            <a:spLocks noChangeArrowheads="1"/>
          </p:cNvSpPr>
          <p:nvPr/>
        </p:nvSpPr>
        <p:spPr bwMode="auto">
          <a:xfrm>
            <a:off x="6477000" y="2590800"/>
            <a:ext cx="228600" cy="304800"/>
          </a:xfrm>
          <a:prstGeom prst="upArrow">
            <a:avLst>
              <a:gd name="adj1" fmla="val 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nvGrpSpPr>
          <p:cNvPr id="31816" name="Group 72"/>
          <p:cNvGrpSpPr>
            <a:grpSpLocks/>
          </p:cNvGrpSpPr>
          <p:nvPr/>
        </p:nvGrpSpPr>
        <p:grpSpPr bwMode="auto">
          <a:xfrm>
            <a:off x="5638800" y="685800"/>
            <a:ext cx="914400" cy="758825"/>
            <a:chOff x="3552" y="432"/>
            <a:chExt cx="576" cy="478"/>
          </a:xfrm>
        </p:grpSpPr>
        <p:sp>
          <p:nvSpPr>
            <p:cNvPr id="20531" name="Text Box 14"/>
            <p:cNvSpPr txBox="1">
              <a:spLocks noChangeArrowheads="1"/>
            </p:cNvSpPr>
            <p:nvPr/>
          </p:nvSpPr>
          <p:spPr bwMode="auto">
            <a:xfrm>
              <a:off x="3552" y="432"/>
              <a:ext cx="5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600" b="1" dirty="0"/>
                <a:t>Client</a:t>
              </a:r>
              <a:endParaRPr lang="de-DE" sz="1600" dirty="0"/>
            </a:p>
            <a:p>
              <a:pPr eaLnBrk="1" hangingPunct="1">
                <a:spcBef>
                  <a:spcPct val="50000"/>
                </a:spcBef>
              </a:pPr>
              <a:endParaRPr lang="de-DE" sz="1800" dirty="0"/>
            </a:p>
          </p:txBody>
        </p:sp>
        <p:sp>
          <p:nvSpPr>
            <p:cNvPr id="20532" name="Line 33"/>
            <p:cNvSpPr>
              <a:spLocks noChangeShapeType="1"/>
            </p:cNvSpPr>
            <p:nvPr/>
          </p:nvSpPr>
          <p:spPr bwMode="auto">
            <a:xfrm>
              <a:off x="3552" y="67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31778" name="AutoShape 34"/>
          <p:cNvSpPr>
            <a:spLocks noChangeArrowheads="1"/>
          </p:cNvSpPr>
          <p:nvPr/>
        </p:nvSpPr>
        <p:spPr bwMode="auto">
          <a:xfrm>
            <a:off x="1828800" y="3200400"/>
            <a:ext cx="381000" cy="838200"/>
          </a:xfrm>
          <a:prstGeom prst="upArrow">
            <a:avLst>
              <a:gd name="adj1" fmla="val 0"/>
              <a:gd name="adj2" fmla="val 55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779" name="AutoShape 35"/>
          <p:cNvSpPr>
            <a:spLocks noChangeArrowheads="1"/>
          </p:cNvSpPr>
          <p:nvPr/>
        </p:nvSpPr>
        <p:spPr bwMode="auto">
          <a:xfrm>
            <a:off x="2438400" y="3200400"/>
            <a:ext cx="381000" cy="838200"/>
          </a:xfrm>
          <a:prstGeom prst="upArrow">
            <a:avLst>
              <a:gd name="adj1" fmla="val 0"/>
              <a:gd name="adj2" fmla="val 55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nvGrpSpPr>
          <p:cNvPr id="31820" name="Group 76"/>
          <p:cNvGrpSpPr>
            <a:grpSpLocks/>
          </p:cNvGrpSpPr>
          <p:nvPr/>
        </p:nvGrpSpPr>
        <p:grpSpPr bwMode="auto">
          <a:xfrm>
            <a:off x="82296" y="3479800"/>
            <a:ext cx="8250492" cy="3044825"/>
            <a:chOff x="96" y="1920"/>
            <a:chExt cx="5136" cy="2160"/>
          </a:xfrm>
        </p:grpSpPr>
        <p:sp>
          <p:nvSpPr>
            <p:cNvPr id="20525" name="Line 36"/>
            <p:cNvSpPr>
              <a:spLocks noChangeShapeType="1"/>
            </p:cNvSpPr>
            <p:nvPr/>
          </p:nvSpPr>
          <p:spPr bwMode="auto">
            <a:xfrm flipH="1">
              <a:off x="96" y="264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6" name="Line 37"/>
            <p:cNvSpPr>
              <a:spLocks noChangeShapeType="1"/>
            </p:cNvSpPr>
            <p:nvPr/>
          </p:nvSpPr>
          <p:spPr bwMode="auto">
            <a:xfrm>
              <a:off x="96" y="264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7" name="Line 38"/>
            <p:cNvSpPr>
              <a:spLocks noChangeShapeType="1"/>
            </p:cNvSpPr>
            <p:nvPr/>
          </p:nvSpPr>
          <p:spPr bwMode="auto">
            <a:xfrm>
              <a:off x="96" y="4080"/>
              <a:ext cx="5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8" name="Line 39"/>
            <p:cNvSpPr>
              <a:spLocks noChangeShapeType="1"/>
            </p:cNvSpPr>
            <p:nvPr/>
          </p:nvSpPr>
          <p:spPr bwMode="auto">
            <a:xfrm flipV="1">
              <a:off x="5232" y="1920"/>
              <a:ext cx="0" cy="2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9" name="Line 40"/>
            <p:cNvSpPr>
              <a:spLocks noChangeShapeType="1"/>
            </p:cNvSpPr>
            <p:nvPr/>
          </p:nvSpPr>
          <p:spPr bwMode="auto">
            <a:xfrm flipH="1">
              <a:off x="4800" y="1920"/>
              <a:ext cx="43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30" name="Line 41"/>
            <p:cNvSpPr>
              <a:spLocks noChangeShapeType="1"/>
            </p:cNvSpPr>
            <p:nvPr/>
          </p:nvSpPr>
          <p:spPr bwMode="auto">
            <a:xfrm flipH="1">
              <a:off x="4752" y="3360"/>
              <a:ext cx="48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31823" name="Group 79"/>
          <p:cNvGrpSpPr>
            <a:grpSpLocks/>
          </p:cNvGrpSpPr>
          <p:nvPr/>
        </p:nvGrpSpPr>
        <p:grpSpPr bwMode="auto">
          <a:xfrm>
            <a:off x="4508500" y="3048000"/>
            <a:ext cx="368300" cy="2286000"/>
            <a:chOff x="2736" y="1920"/>
            <a:chExt cx="336" cy="1440"/>
          </a:xfrm>
        </p:grpSpPr>
        <p:sp>
          <p:nvSpPr>
            <p:cNvPr id="20521" name="Line 42"/>
            <p:cNvSpPr>
              <a:spLocks noChangeShapeType="1"/>
            </p:cNvSpPr>
            <p:nvPr/>
          </p:nvSpPr>
          <p:spPr bwMode="auto">
            <a:xfrm>
              <a:off x="2736"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2" name="Line 43"/>
            <p:cNvSpPr>
              <a:spLocks noChangeShapeType="1"/>
            </p:cNvSpPr>
            <p:nvPr/>
          </p:nvSpPr>
          <p:spPr bwMode="auto">
            <a:xfrm>
              <a:off x="2880" y="1920"/>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3" name="Line 44"/>
            <p:cNvSpPr>
              <a:spLocks noChangeShapeType="1"/>
            </p:cNvSpPr>
            <p:nvPr/>
          </p:nvSpPr>
          <p:spPr bwMode="auto">
            <a:xfrm>
              <a:off x="2880" y="1920"/>
              <a:ext cx="19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4" name="Line 45"/>
            <p:cNvSpPr>
              <a:spLocks noChangeShapeType="1"/>
            </p:cNvSpPr>
            <p:nvPr/>
          </p:nvSpPr>
          <p:spPr bwMode="auto">
            <a:xfrm>
              <a:off x="2880" y="3360"/>
              <a:ext cx="19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31822" name="Group 78"/>
          <p:cNvGrpSpPr>
            <a:grpSpLocks/>
          </p:cNvGrpSpPr>
          <p:nvPr/>
        </p:nvGrpSpPr>
        <p:grpSpPr bwMode="auto">
          <a:xfrm>
            <a:off x="4114800" y="838200"/>
            <a:ext cx="1524000" cy="1447800"/>
            <a:chOff x="1968" y="528"/>
            <a:chExt cx="1584" cy="912"/>
          </a:xfrm>
        </p:grpSpPr>
        <p:sp>
          <p:nvSpPr>
            <p:cNvPr id="20518" name="Line 46"/>
            <p:cNvSpPr>
              <a:spLocks noChangeShapeType="1"/>
            </p:cNvSpPr>
            <p:nvPr/>
          </p:nvSpPr>
          <p:spPr bwMode="auto">
            <a:xfrm>
              <a:off x="1968" y="1440"/>
              <a:ext cx="960" cy="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19" name="Line 47"/>
            <p:cNvSpPr>
              <a:spLocks noChangeShapeType="1"/>
            </p:cNvSpPr>
            <p:nvPr/>
          </p:nvSpPr>
          <p:spPr bwMode="auto">
            <a:xfrm flipV="1">
              <a:off x="2928" y="528"/>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20" name="Line 48"/>
            <p:cNvSpPr>
              <a:spLocks noChangeShapeType="1"/>
            </p:cNvSpPr>
            <p:nvPr/>
          </p:nvSpPr>
          <p:spPr bwMode="auto">
            <a:xfrm>
              <a:off x="2928" y="528"/>
              <a:ext cx="624" cy="0"/>
            </a:xfrm>
            <a:prstGeom prst="line">
              <a:avLst/>
            </a:prstGeom>
            <a:noFill/>
            <a:ln w="95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31821" name="Group 77"/>
          <p:cNvGrpSpPr>
            <a:grpSpLocks/>
          </p:cNvGrpSpPr>
          <p:nvPr/>
        </p:nvGrpSpPr>
        <p:grpSpPr bwMode="auto">
          <a:xfrm>
            <a:off x="6553200" y="838200"/>
            <a:ext cx="1295400" cy="3429000"/>
            <a:chOff x="4128" y="528"/>
            <a:chExt cx="816" cy="2160"/>
          </a:xfrm>
        </p:grpSpPr>
        <p:sp>
          <p:nvSpPr>
            <p:cNvPr id="20514" name="Line 49"/>
            <p:cNvSpPr>
              <a:spLocks noChangeShapeType="1"/>
            </p:cNvSpPr>
            <p:nvPr/>
          </p:nvSpPr>
          <p:spPr bwMode="auto">
            <a:xfrm>
              <a:off x="4128" y="52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15" name="Line 50"/>
            <p:cNvSpPr>
              <a:spLocks noChangeShapeType="1"/>
            </p:cNvSpPr>
            <p:nvPr/>
          </p:nvSpPr>
          <p:spPr bwMode="auto">
            <a:xfrm>
              <a:off x="4944" y="528"/>
              <a:ext cx="0" cy="2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16" name="Line 51"/>
            <p:cNvSpPr>
              <a:spLocks noChangeShapeType="1"/>
            </p:cNvSpPr>
            <p:nvPr/>
          </p:nvSpPr>
          <p:spPr bwMode="auto">
            <a:xfrm flipH="1">
              <a:off x="4512" y="1248"/>
              <a:ext cx="43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17" name="Line 52"/>
            <p:cNvSpPr>
              <a:spLocks noChangeShapeType="1"/>
            </p:cNvSpPr>
            <p:nvPr/>
          </p:nvSpPr>
          <p:spPr bwMode="auto">
            <a:xfrm flipH="1">
              <a:off x="4512" y="2688"/>
              <a:ext cx="43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31797" name="Text Box 53"/>
          <p:cNvSpPr txBox="1">
            <a:spLocks noChangeArrowheads="1"/>
          </p:cNvSpPr>
          <p:nvPr/>
        </p:nvSpPr>
        <p:spPr bwMode="auto">
          <a:xfrm>
            <a:off x="5181600" y="435599"/>
            <a:ext cx="18773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400" dirty="0" smtClean="0">
                <a:solidFill>
                  <a:schemeClr val="accent2"/>
                </a:solidFill>
              </a:rPr>
              <a:t>Pizzeria oder Pizza</a:t>
            </a:r>
            <a:endParaRPr lang="de-DE" sz="2400" dirty="0">
              <a:solidFill>
                <a:schemeClr val="accent2"/>
              </a:solidFill>
              <a:latin typeface="Arial Unicode MS" pitchFamily="34" charset="-128"/>
            </a:endParaRPr>
          </a:p>
        </p:txBody>
      </p:sp>
      <p:sp>
        <p:nvSpPr>
          <p:cNvPr id="31798" name="Text Box 54"/>
          <p:cNvSpPr txBox="1">
            <a:spLocks noChangeArrowheads="1"/>
          </p:cNvSpPr>
          <p:nvPr/>
        </p:nvSpPr>
        <p:spPr bwMode="auto">
          <a:xfrm>
            <a:off x="1828800" y="1858698"/>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a:solidFill>
                  <a:schemeClr val="accent2"/>
                </a:solidFill>
              </a:rPr>
              <a:t>ZutatenFabrik</a:t>
            </a:r>
            <a:endParaRPr lang="de-DE" sz="2400" dirty="0">
              <a:solidFill>
                <a:schemeClr val="accent2"/>
              </a:solidFill>
              <a:latin typeface="Arial Unicode MS" pitchFamily="34" charset="-128"/>
            </a:endParaRPr>
          </a:p>
        </p:txBody>
      </p:sp>
      <p:sp>
        <p:nvSpPr>
          <p:cNvPr id="31799" name="Text Box 55"/>
          <p:cNvSpPr txBox="1">
            <a:spLocks noChangeArrowheads="1"/>
          </p:cNvSpPr>
          <p:nvPr/>
        </p:nvSpPr>
        <p:spPr bwMode="auto">
          <a:xfrm>
            <a:off x="159719" y="3767762"/>
            <a:ext cx="2195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b="1">
                <a:solidFill>
                  <a:schemeClr val="accent2"/>
                </a:solidFill>
                <a:latin typeface="Arial Narrow" pitchFamily="34" charset="0"/>
              </a:rPr>
              <a:t>ItalienischeZutatenFabrik</a:t>
            </a:r>
            <a:endParaRPr lang="de-DE" sz="2400" b="1">
              <a:solidFill>
                <a:schemeClr val="accent2"/>
              </a:solidFill>
              <a:latin typeface="Arial Narrow" pitchFamily="34" charset="0"/>
            </a:endParaRPr>
          </a:p>
        </p:txBody>
      </p:sp>
      <p:sp>
        <p:nvSpPr>
          <p:cNvPr id="31800" name="Text Box 56"/>
          <p:cNvSpPr txBox="1">
            <a:spLocks noChangeArrowheads="1"/>
          </p:cNvSpPr>
          <p:nvPr/>
        </p:nvSpPr>
        <p:spPr bwMode="auto">
          <a:xfrm>
            <a:off x="2642569" y="3788399"/>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a:solidFill>
                  <a:schemeClr val="accent2"/>
                </a:solidFill>
              </a:rPr>
              <a:t>USAZutatenFabrik</a:t>
            </a:r>
            <a:endParaRPr lang="de-DE" sz="2400" dirty="0">
              <a:solidFill>
                <a:schemeClr val="accent2"/>
              </a:solidFill>
              <a:latin typeface="Arial Unicode MS" pitchFamily="34" charset="-128"/>
            </a:endParaRPr>
          </a:p>
        </p:txBody>
      </p:sp>
      <p:sp>
        <p:nvSpPr>
          <p:cNvPr id="31801" name="Text Box 57"/>
          <p:cNvSpPr txBox="1">
            <a:spLocks noChangeArrowheads="1"/>
          </p:cNvSpPr>
          <p:nvPr/>
        </p:nvSpPr>
        <p:spPr bwMode="auto">
          <a:xfrm>
            <a:off x="4380437" y="2645399"/>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smtClean="0">
                <a:solidFill>
                  <a:schemeClr val="accent2"/>
                </a:solidFill>
              </a:rPr>
              <a:t>ThickCrustDough</a:t>
            </a:r>
            <a:endParaRPr lang="de-DE" sz="2400" dirty="0">
              <a:solidFill>
                <a:schemeClr val="accent2"/>
              </a:solidFill>
              <a:latin typeface="Arial Unicode MS" pitchFamily="34" charset="-128"/>
            </a:endParaRPr>
          </a:p>
        </p:txBody>
      </p:sp>
      <p:sp>
        <p:nvSpPr>
          <p:cNvPr id="31802" name="Text Box 58"/>
          <p:cNvSpPr txBox="1">
            <a:spLocks noChangeArrowheads="1"/>
          </p:cNvSpPr>
          <p:nvPr/>
        </p:nvSpPr>
        <p:spPr bwMode="auto">
          <a:xfrm>
            <a:off x="5919169" y="3864599"/>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smtClean="0">
                <a:solidFill>
                  <a:schemeClr val="accent2"/>
                </a:solidFill>
              </a:rPr>
              <a:t>Cheese</a:t>
            </a:r>
            <a:endParaRPr lang="de-DE" sz="2400" dirty="0">
              <a:solidFill>
                <a:schemeClr val="accent2"/>
              </a:solidFill>
              <a:latin typeface="Arial Unicode MS" pitchFamily="34" charset="-128"/>
            </a:endParaRPr>
          </a:p>
        </p:txBody>
      </p:sp>
      <p:sp>
        <p:nvSpPr>
          <p:cNvPr id="31803" name="Text Box 59"/>
          <p:cNvSpPr txBox="1">
            <a:spLocks noChangeArrowheads="1"/>
          </p:cNvSpPr>
          <p:nvPr/>
        </p:nvSpPr>
        <p:spPr bwMode="auto">
          <a:xfrm>
            <a:off x="5995369" y="1578599"/>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smtClean="0">
                <a:solidFill>
                  <a:schemeClr val="accent2"/>
                </a:solidFill>
              </a:rPr>
              <a:t>Dough</a:t>
            </a:r>
            <a:endParaRPr lang="de-DE" sz="2400" dirty="0">
              <a:solidFill>
                <a:schemeClr val="accent2"/>
              </a:solidFill>
              <a:latin typeface="Arial Unicode MS" pitchFamily="34" charset="-128"/>
            </a:endParaRPr>
          </a:p>
        </p:txBody>
      </p:sp>
      <p:sp>
        <p:nvSpPr>
          <p:cNvPr id="31805" name="Text Box 61"/>
          <p:cNvSpPr txBox="1">
            <a:spLocks noChangeArrowheads="1"/>
          </p:cNvSpPr>
          <p:nvPr/>
        </p:nvSpPr>
        <p:spPr bwMode="auto">
          <a:xfrm>
            <a:off x="6784357" y="4847262"/>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smtClean="0">
                <a:solidFill>
                  <a:schemeClr val="accent2"/>
                </a:solidFill>
              </a:rPr>
              <a:t>MozzarellaCheese</a:t>
            </a:r>
            <a:endParaRPr lang="de-DE" sz="2400" dirty="0">
              <a:solidFill>
                <a:schemeClr val="accent2"/>
              </a:solidFill>
              <a:latin typeface="Arial Unicode MS" pitchFamily="34" charset="-128"/>
            </a:endParaRPr>
          </a:p>
        </p:txBody>
      </p:sp>
      <p:sp>
        <p:nvSpPr>
          <p:cNvPr id="31807" name="Text Box 63"/>
          <p:cNvSpPr txBox="1">
            <a:spLocks noChangeArrowheads="1"/>
          </p:cNvSpPr>
          <p:nvPr/>
        </p:nvSpPr>
        <p:spPr bwMode="auto">
          <a:xfrm>
            <a:off x="4630437" y="4847262"/>
            <a:ext cx="1331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400" dirty="0" err="1" smtClean="0">
                <a:solidFill>
                  <a:schemeClr val="accent2"/>
                </a:solidFill>
              </a:rPr>
              <a:t>PlasticCheese</a:t>
            </a:r>
            <a:endParaRPr lang="de-DE" sz="2400" dirty="0">
              <a:solidFill>
                <a:schemeClr val="accent2"/>
              </a:solidFill>
              <a:latin typeface="Arial Unicode MS" pitchFamily="34" charset="-128"/>
            </a:endParaRPr>
          </a:p>
        </p:txBody>
      </p:sp>
      <p:sp>
        <p:nvSpPr>
          <p:cNvPr id="31808" name="AutoShape 64"/>
          <p:cNvSpPr>
            <a:spLocks noChangeArrowheads="1"/>
          </p:cNvSpPr>
          <p:nvPr/>
        </p:nvSpPr>
        <p:spPr bwMode="auto">
          <a:xfrm>
            <a:off x="5715000" y="4876800"/>
            <a:ext cx="228600" cy="304800"/>
          </a:xfrm>
          <a:prstGeom prst="upArrow">
            <a:avLst>
              <a:gd name="adj1" fmla="val 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1809" name="AutoShape 65"/>
          <p:cNvSpPr>
            <a:spLocks noChangeArrowheads="1"/>
          </p:cNvSpPr>
          <p:nvPr/>
        </p:nvSpPr>
        <p:spPr bwMode="auto">
          <a:xfrm>
            <a:off x="6511925" y="4876800"/>
            <a:ext cx="228600" cy="304800"/>
          </a:xfrm>
          <a:prstGeom prst="upArrow">
            <a:avLst>
              <a:gd name="adj1" fmla="val 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513" name="Rectangle 81"/>
          <p:cNvSpPr>
            <a:spLocks noGrp="1" noChangeArrowheads="1"/>
          </p:cNvSpPr>
          <p:nvPr>
            <p:ph type="title"/>
          </p:nvPr>
        </p:nvSpPr>
        <p:spPr>
          <a:xfrm>
            <a:off x="0" y="38100"/>
            <a:ext cx="9144000" cy="4381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Abstract Factory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810"/>
                                        </p:tgtEl>
                                        <p:attrNameLst>
                                          <p:attrName>style.visibility</p:attrName>
                                        </p:attrNameLst>
                                      </p:cBhvr>
                                      <p:to>
                                        <p:strVal val="visible"/>
                                      </p:to>
                                    </p:set>
                                    <p:animEffect transition="in" filter="wipe(up)">
                                      <p:cBhvr>
                                        <p:cTn id="7" dur="500"/>
                                        <p:tgtEl>
                                          <p:spTgt spid="3181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778"/>
                                        </p:tgtEl>
                                        <p:attrNameLst>
                                          <p:attrName>style.visibility</p:attrName>
                                        </p:attrNameLst>
                                      </p:cBhvr>
                                      <p:to>
                                        <p:strVal val="visible"/>
                                      </p:to>
                                    </p:set>
                                    <p:animEffect transition="in" filter="wipe(up)">
                                      <p:cBhvr>
                                        <p:cTn id="11" dur="500"/>
                                        <p:tgtEl>
                                          <p:spTgt spid="3177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811"/>
                                        </p:tgtEl>
                                        <p:attrNameLst>
                                          <p:attrName>style.visibility</p:attrName>
                                        </p:attrNameLst>
                                      </p:cBhvr>
                                      <p:to>
                                        <p:strVal val="visible"/>
                                      </p:to>
                                    </p:set>
                                    <p:animEffect transition="in" filter="wipe(up)">
                                      <p:cBhvr>
                                        <p:cTn id="15" dur="500"/>
                                        <p:tgtEl>
                                          <p:spTgt spid="3181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1779"/>
                                        </p:tgtEl>
                                        <p:attrNameLst>
                                          <p:attrName>style.visibility</p:attrName>
                                        </p:attrNameLst>
                                      </p:cBhvr>
                                      <p:to>
                                        <p:strVal val="visible"/>
                                      </p:to>
                                    </p:set>
                                    <p:animEffect transition="in" filter="wipe(up)">
                                      <p:cBhvr>
                                        <p:cTn id="19" dur="500"/>
                                        <p:tgtEl>
                                          <p:spTgt spid="31779"/>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1812"/>
                                        </p:tgtEl>
                                        <p:attrNameLst>
                                          <p:attrName>style.visibility</p:attrName>
                                        </p:attrNameLst>
                                      </p:cBhvr>
                                      <p:to>
                                        <p:strVal val="visible"/>
                                      </p:to>
                                    </p:set>
                                    <p:animEffect transition="in" filter="wipe(up)">
                                      <p:cBhvr>
                                        <p:cTn id="23" dur="500"/>
                                        <p:tgtEl>
                                          <p:spTgt spid="318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1816"/>
                                        </p:tgtEl>
                                        <p:attrNameLst>
                                          <p:attrName>style.visibility</p:attrName>
                                        </p:attrNameLst>
                                      </p:cBhvr>
                                      <p:to>
                                        <p:strVal val="visible"/>
                                      </p:to>
                                    </p:set>
                                    <p:animEffect transition="in" filter="wipe(up)">
                                      <p:cBhvr>
                                        <p:cTn id="28" dur="500"/>
                                        <p:tgtEl>
                                          <p:spTgt spid="31816"/>
                                        </p:tgtEl>
                                      </p:cBhvr>
                                    </p:animEffect>
                                  </p:childTnLst>
                                </p:cTn>
                              </p:par>
                              <p:par>
                                <p:cTn id="29" presetID="22" presetClass="entr" presetSubtype="1" fill="hold" nodeType="withEffect">
                                  <p:stCondLst>
                                    <p:cond delay="0"/>
                                  </p:stCondLst>
                                  <p:childTnLst>
                                    <p:set>
                                      <p:cBhvr>
                                        <p:cTn id="30" dur="1" fill="hold">
                                          <p:stCondLst>
                                            <p:cond delay="0"/>
                                          </p:stCondLst>
                                        </p:cTn>
                                        <p:tgtEl>
                                          <p:spTgt spid="31822"/>
                                        </p:tgtEl>
                                        <p:attrNameLst>
                                          <p:attrName>style.visibility</p:attrName>
                                        </p:attrNameLst>
                                      </p:cBhvr>
                                      <p:to>
                                        <p:strVal val="visible"/>
                                      </p:to>
                                    </p:set>
                                    <p:animEffect transition="in" filter="wipe(up)">
                                      <p:cBhvr>
                                        <p:cTn id="31" dur="500"/>
                                        <p:tgtEl>
                                          <p:spTgt spid="318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1821"/>
                                        </p:tgtEl>
                                        <p:attrNameLst>
                                          <p:attrName>style.visibility</p:attrName>
                                        </p:attrNameLst>
                                      </p:cBhvr>
                                      <p:to>
                                        <p:strVal val="visible"/>
                                      </p:to>
                                    </p:set>
                                    <p:animEffect transition="in" filter="wipe(up)">
                                      <p:cBhvr>
                                        <p:cTn id="36" dur="500"/>
                                        <p:tgtEl>
                                          <p:spTgt spid="31821"/>
                                        </p:tgtEl>
                                      </p:cBhvr>
                                    </p:animEffec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31815"/>
                                        </p:tgtEl>
                                        <p:attrNameLst>
                                          <p:attrName>style.visibility</p:attrName>
                                        </p:attrNameLst>
                                      </p:cBhvr>
                                      <p:to>
                                        <p:strVal val="visible"/>
                                      </p:to>
                                    </p:set>
                                    <p:animEffect transition="in" filter="wipe(up)">
                                      <p:cBhvr>
                                        <p:cTn id="40" dur="500"/>
                                        <p:tgtEl>
                                          <p:spTgt spid="31815"/>
                                        </p:tgtEl>
                                      </p:cBhvr>
                                    </p:animEffect>
                                  </p:childTnLst>
                                </p:cTn>
                              </p:par>
                              <p:par>
                                <p:cTn id="41" presetID="22" presetClass="entr" presetSubtype="1" fill="hold" nodeType="withEffect">
                                  <p:stCondLst>
                                    <p:cond delay="0"/>
                                  </p:stCondLst>
                                  <p:childTnLst>
                                    <p:set>
                                      <p:cBhvr>
                                        <p:cTn id="42" dur="1" fill="hold">
                                          <p:stCondLst>
                                            <p:cond delay="0"/>
                                          </p:stCondLst>
                                        </p:cTn>
                                        <p:tgtEl>
                                          <p:spTgt spid="31817"/>
                                        </p:tgtEl>
                                        <p:attrNameLst>
                                          <p:attrName>style.visibility</p:attrName>
                                        </p:attrNameLst>
                                      </p:cBhvr>
                                      <p:to>
                                        <p:strVal val="visible"/>
                                      </p:to>
                                    </p:set>
                                    <p:animEffect transition="in" filter="wipe(up)">
                                      <p:cBhvr>
                                        <p:cTn id="43" dur="500"/>
                                        <p:tgtEl>
                                          <p:spTgt spid="318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31814"/>
                                        </p:tgtEl>
                                        <p:attrNameLst>
                                          <p:attrName>style.visibility</p:attrName>
                                        </p:attrNameLst>
                                      </p:cBhvr>
                                      <p:to>
                                        <p:strVal val="visible"/>
                                      </p:to>
                                    </p:set>
                                    <p:animEffect transition="in" filter="wipe(up)">
                                      <p:cBhvr>
                                        <p:cTn id="48" dur="500"/>
                                        <p:tgtEl>
                                          <p:spTgt spid="31814"/>
                                        </p:tgtEl>
                                      </p:cBhvr>
                                    </p:animEffect>
                                  </p:childTnLst>
                                </p:cTn>
                              </p:par>
                              <p:par>
                                <p:cTn id="49" presetID="22" presetClass="entr" presetSubtype="1" fill="hold" nodeType="withEffect">
                                  <p:stCondLst>
                                    <p:cond delay="0"/>
                                  </p:stCondLst>
                                  <p:childTnLst>
                                    <p:set>
                                      <p:cBhvr>
                                        <p:cTn id="50" dur="1" fill="hold">
                                          <p:stCondLst>
                                            <p:cond delay="0"/>
                                          </p:stCondLst>
                                        </p:cTn>
                                        <p:tgtEl>
                                          <p:spTgt spid="31819"/>
                                        </p:tgtEl>
                                        <p:attrNameLst>
                                          <p:attrName>style.visibility</p:attrName>
                                        </p:attrNameLst>
                                      </p:cBhvr>
                                      <p:to>
                                        <p:strVal val="visible"/>
                                      </p:to>
                                    </p:set>
                                    <p:animEffect transition="in" filter="wipe(up)">
                                      <p:cBhvr>
                                        <p:cTn id="51" dur="500"/>
                                        <p:tgtEl>
                                          <p:spTgt spid="31819"/>
                                        </p:tgtEl>
                                      </p:cBhvr>
                                    </p:animEffect>
                                  </p:childTnLst>
                                </p:cTn>
                              </p:par>
                              <p:par>
                                <p:cTn id="52" presetID="22" presetClass="entr" presetSubtype="1" fill="hold" nodeType="withEffect">
                                  <p:stCondLst>
                                    <p:cond delay="0"/>
                                  </p:stCondLst>
                                  <p:childTnLst>
                                    <p:set>
                                      <p:cBhvr>
                                        <p:cTn id="53" dur="1" fill="hold">
                                          <p:stCondLst>
                                            <p:cond delay="0"/>
                                          </p:stCondLst>
                                        </p:cTn>
                                        <p:tgtEl>
                                          <p:spTgt spid="31820"/>
                                        </p:tgtEl>
                                        <p:attrNameLst>
                                          <p:attrName>style.visibility</p:attrName>
                                        </p:attrNameLst>
                                      </p:cBhvr>
                                      <p:to>
                                        <p:strVal val="visible"/>
                                      </p:to>
                                    </p:set>
                                    <p:animEffect transition="in" filter="wipe(up)">
                                      <p:cBhvr>
                                        <p:cTn id="54" dur="500"/>
                                        <p:tgtEl>
                                          <p:spTgt spid="3182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1776"/>
                                        </p:tgtEl>
                                        <p:attrNameLst>
                                          <p:attrName>style.visibility</p:attrName>
                                        </p:attrNameLst>
                                      </p:cBhvr>
                                      <p:to>
                                        <p:strVal val="visible"/>
                                      </p:to>
                                    </p:set>
                                    <p:animEffect transition="in" filter="wipe(up)">
                                      <p:cBhvr>
                                        <p:cTn id="57" dur="500"/>
                                        <p:tgtEl>
                                          <p:spTgt spid="3177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1809"/>
                                        </p:tgtEl>
                                        <p:attrNameLst>
                                          <p:attrName>style.visibility</p:attrName>
                                        </p:attrNameLst>
                                      </p:cBhvr>
                                      <p:to>
                                        <p:strVal val="visible"/>
                                      </p:to>
                                    </p:set>
                                    <p:animEffect transition="in" filter="wipe(up)">
                                      <p:cBhvr>
                                        <p:cTn id="60" dur="500"/>
                                        <p:tgtEl>
                                          <p:spTgt spid="3180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31823"/>
                                        </p:tgtEl>
                                        <p:attrNameLst>
                                          <p:attrName>style.visibility</p:attrName>
                                        </p:attrNameLst>
                                      </p:cBhvr>
                                      <p:to>
                                        <p:strVal val="visible"/>
                                      </p:to>
                                    </p:set>
                                    <p:animEffect transition="in" filter="wipe(up)">
                                      <p:cBhvr>
                                        <p:cTn id="65" dur="500"/>
                                        <p:tgtEl>
                                          <p:spTgt spid="31823"/>
                                        </p:tgtEl>
                                      </p:cBhvr>
                                    </p:animEffect>
                                  </p:childTnLst>
                                </p:cTn>
                              </p:par>
                              <p:par>
                                <p:cTn id="66" presetID="22" presetClass="entr" presetSubtype="1" fill="hold" nodeType="withEffect">
                                  <p:stCondLst>
                                    <p:cond delay="0"/>
                                  </p:stCondLst>
                                  <p:childTnLst>
                                    <p:set>
                                      <p:cBhvr>
                                        <p:cTn id="67" dur="1" fill="hold">
                                          <p:stCondLst>
                                            <p:cond delay="0"/>
                                          </p:stCondLst>
                                        </p:cTn>
                                        <p:tgtEl>
                                          <p:spTgt spid="31813"/>
                                        </p:tgtEl>
                                        <p:attrNameLst>
                                          <p:attrName>style.visibility</p:attrName>
                                        </p:attrNameLst>
                                      </p:cBhvr>
                                      <p:to>
                                        <p:strVal val="visible"/>
                                      </p:to>
                                    </p:set>
                                    <p:animEffect transition="in" filter="wipe(up)">
                                      <p:cBhvr>
                                        <p:cTn id="68" dur="500"/>
                                        <p:tgtEl>
                                          <p:spTgt spid="31813"/>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1775"/>
                                        </p:tgtEl>
                                        <p:attrNameLst>
                                          <p:attrName>style.visibility</p:attrName>
                                        </p:attrNameLst>
                                      </p:cBhvr>
                                      <p:to>
                                        <p:strVal val="visible"/>
                                      </p:to>
                                    </p:set>
                                    <p:animEffect transition="in" filter="wipe(up)">
                                      <p:cBhvr>
                                        <p:cTn id="71" dur="500"/>
                                        <p:tgtEl>
                                          <p:spTgt spid="3177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1808"/>
                                        </p:tgtEl>
                                        <p:attrNameLst>
                                          <p:attrName>style.visibility</p:attrName>
                                        </p:attrNameLst>
                                      </p:cBhvr>
                                      <p:to>
                                        <p:strVal val="visible"/>
                                      </p:to>
                                    </p:set>
                                    <p:animEffect transition="in" filter="wipe(up)">
                                      <p:cBhvr>
                                        <p:cTn id="74" dur="500"/>
                                        <p:tgtEl>
                                          <p:spTgt spid="31808"/>
                                        </p:tgtEl>
                                      </p:cBhvr>
                                    </p:animEffect>
                                  </p:childTnLst>
                                </p:cTn>
                              </p:par>
                              <p:par>
                                <p:cTn id="75" presetID="22" presetClass="entr" presetSubtype="1" fill="hold" nodeType="withEffect">
                                  <p:stCondLst>
                                    <p:cond delay="0"/>
                                  </p:stCondLst>
                                  <p:childTnLst>
                                    <p:set>
                                      <p:cBhvr>
                                        <p:cTn id="76" dur="1" fill="hold">
                                          <p:stCondLst>
                                            <p:cond delay="0"/>
                                          </p:stCondLst>
                                        </p:cTn>
                                        <p:tgtEl>
                                          <p:spTgt spid="31818"/>
                                        </p:tgtEl>
                                        <p:attrNameLst>
                                          <p:attrName>style.visibility</p:attrName>
                                        </p:attrNameLst>
                                      </p:cBhvr>
                                      <p:to>
                                        <p:strVal val="visible"/>
                                      </p:to>
                                    </p:set>
                                    <p:animEffect transition="in" filter="wipe(up)">
                                      <p:cBhvr>
                                        <p:cTn id="77" dur="500"/>
                                        <p:tgtEl>
                                          <p:spTgt spid="318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3179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499"/>
                                          </p:stCondLst>
                                        </p:cTn>
                                        <p:tgtEl>
                                          <p:spTgt spid="3179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499"/>
                                          </p:stCondLst>
                                        </p:cTn>
                                        <p:tgtEl>
                                          <p:spTgt spid="3180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499"/>
                                          </p:stCondLst>
                                        </p:cTn>
                                        <p:tgtEl>
                                          <p:spTgt spid="3180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499"/>
                                          </p:stCondLst>
                                        </p:cTn>
                                        <p:tgtEl>
                                          <p:spTgt spid="3179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499"/>
                                          </p:stCondLst>
                                        </p:cTn>
                                        <p:tgtEl>
                                          <p:spTgt spid="3180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499"/>
                                          </p:stCondLst>
                                        </p:cTn>
                                        <p:tgtEl>
                                          <p:spTgt spid="3180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499"/>
                                          </p:stCondLst>
                                        </p:cTn>
                                        <p:tgtEl>
                                          <p:spTgt spid="318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3180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499"/>
                                          </p:stCondLst>
                                        </p:cTn>
                                        <p:tgtEl>
                                          <p:spTgt spid="31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04" grpId="0" autoUpdateAnimBg="0"/>
      <p:bldP spid="31775" grpId="0" animBg="1"/>
      <p:bldP spid="31776" grpId="0" animBg="1"/>
      <p:bldP spid="31778" grpId="0" animBg="1"/>
      <p:bldP spid="31779" grpId="0" animBg="1"/>
      <p:bldP spid="31797" grpId="0" autoUpdateAnimBg="0"/>
      <p:bldP spid="31798" grpId="0" autoUpdateAnimBg="0"/>
      <p:bldP spid="31799" grpId="0" autoUpdateAnimBg="0"/>
      <p:bldP spid="31800" grpId="0" autoUpdateAnimBg="0"/>
      <p:bldP spid="31801" grpId="0" autoUpdateAnimBg="0"/>
      <p:bldP spid="31802" grpId="0" autoUpdateAnimBg="0"/>
      <p:bldP spid="31803" grpId="0" autoUpdateAnimBg="0"/>
      <p:bldP spid="31805" grpId="0" autoUpdateAnimBg="0"/>
      <p:bldP spid="31807" grpId="0" autoUpdateAnimBg="0"/>
      <p:bldP spid="31808" grpId="0" animBg="1"/>
      <p:bldP spid="318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6"/>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Abstract Factory</a:t>
            </a:r>
          </a:p>
        </p:txBody>
      </p:sp>
      <p:grpSp>
        <p:nvGrpSpPr>
          <p:cNvPr id="4" name="Group 25"/>
          <p:cNvGrpSpPr>
            <a:grpSpLocks/>
          </p:cNvGrpSpPr>
          <p:nvPr/>
        </p:nvGrpSpPr>
        <p:grpSpPr bwMode="auto">
          <a:xfrm>
            <a:off x="339725" y="2435568"/>
            <a:ext cx="8478838" cy="2562225"/>
            <a:chOff x="214" y="2547"/>
            <a:chExt cx="5341" cy="1614"/>
          </a:xfrm>
        </p:grpSpPr>
        <p:sp>
          <p:nvSpPr>
            <p:cNvPr id="5" name="Rectangle 26"/>
            <p:cNvSpPr>
              <a:spLocks noChangeArrowheads="1"/>
            </p:cNvSpPr>
            <p:nvPr/>
          </p:nvSpPr>
          <p:spPr bwMode="auto">
            <a:xfrm>
              <a:off x="214" y="2547"/>
              <a:ext cx="5341" cy="1614"/>
            </a:xfrm>
            <a:prstGeom prst="rect">
              <a:avLst/>
            </a:prstGeom>
            <a:solidFill>
              <a:srgbClr val="3333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de-DE" sz="2400" b="0" i="0" u="none" strike="noStrike" kern="0" cap="none" spc="0" normalizeH="0" baseline="0" noProof="0" smtClean="0">
                <a:ln>
                  <a:noFill/>
                </a:ln>
                <a:solidFill>
                  <a:srgbClr val="000000"/>
                </a:solidFill>
                <a:effectLst/>
                <a:uLnTx/>
                <a:uFillTx/>
              </a:endParaRPr>
            </a:p>
          </p:txBody>
        </p:sp>
        <p:sp>
          <p:nvSpPr>
            <p:cNvPr id="6" name="Rectangle 27"/>
            <p:cNvSpPr>
              <a:spLocks noChangeArrowheads="1"/>
            </p:cNvSpPr>
            <p:nvPr/>
          </p:nvSpPr>
          <p:spPr bwMode="auto">
            <a:xfrm>
              <a:off x="1279" y="2634"/>
              <a:ext cx="4276" cy="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90000"/>
                </a:lnSpc>
                <a:spcBef>
                  <a:spcPct val="20000"/>
                </a:spcBef>
                <a:spcAft>
                  <a:spcPct val="0"/>
                </a:spcAft>
                <a:buClrTx/>
                <a:buSzTx/>
                <a:buFont typeface="Wingdings" pitchFamily="2" charset="2"/>
                <a:buNone/>
                <a:tabLst/>
                <a:defRPr/>
              </a:pPr>
              <a:r>
                <a:rPr kumimoji="0" lang="de-DE" sz="2400" b="1" i="0" u="none" strike="noStrike" kern="0" cap="none" spc="0" normalizeH="0" baseline="0" noProof="0" dirty="0" smtClean="0">
                  <a:ln>
                    <a:noFill/>
                  </a:ln>
                  <a:solidFill>
                    <a:srgbClr val="FFFFFF"/>
                  </a:solidFill>
                  <a:effectLst/>
                  <a:uLnTx/>
                  <a:uFillTx/>
                  <a:latin typeface="Castellar" pitchFamily="18" charset="0"/>
                </a:rPr>
                <a:t>Abstract</a:t>
              </a:r>
              <a:r>
                <a:rPr kumimoji="0" lang="de-DE" sz="2400" b="1" i="0" u="none" strike="noStrike" kern="0" cap="none" spc="0" normalizeH="0" noProof="0" dirty="0" smtClean="0">
                  <a:ln>
                    <a:noFill/>
                  </a:ln>
                  <a:solidFill>
                    <a:srgbClr val="FFFFFF"/>
                  </a:solidFill>
                  <a:effectLst/>
                  <a:uLnTx/>
                  <a:uFillTx/>
                  <a:latin typeface="Castellar" pitchFamily="18" charset="0"/>
                </a:rPr>
                <a:t> Factory</a:t>
              </a:r>
              <a:endParaRPr kumimoji="0" lang="de-DE" sz="2400" b="1" i="0" u="none" strike="noStrike" kern="0" cap="none" spc="0" normalizeH="0" baseline="0" noProof="0" dirty="0" smtClean="0">
                <a:ln>
                  <a:noFill/>
                </a:ln>
                <a:solidFill>
                  <a:srgbClr val="FFFFFF"/>
                </a:solidFill>
                <a:effectLst/>
                <a:uLnTx/>
                <a:uFillTx/>
                <a:latin typeface="Castellar" pitchFamily="18" charset="0"/>
              </a:endParaRPr>
            </a:p>
            <a:p>
              <a:pPr>
                <a:lnSpc>
                  <a:spcPct val="90000"/>
                </a:lnSpc>
                <a:spcBef>
                  <a:spcPct val="20000"/>
                </a:spcBef>
                <a:defRPr/>
              </a:pPr>
              <a:r>
                <a:rPr lang="de-DE" sz="2400" dirty="0" smtClean="0">
                  <a:solidFill>
                    <a:schemeClr val="bg1"/>
                  </a:solidFill>
                </a:rPr>
                <a:t>bietet eine Schnittstelle </a:t>
              </a:r>
              <a:r>
                <a:rPr lang="de-DE" sz="2400" dirty="0">
                  <a:solidFill>
                    <a:schemeClr val="bg1"/>
                  </a:solidFill>
                </a:rPr>
                <a:t>zur Erzeugung </a:t>
              </a:r>
              <a:r>
                <a:rPr lang="de-DE" sz="2400" dirty="0" smtClean="0">
                  <a:solidFill>
                    <a:schemeClr val="bg1"/>
                  </a:solidFill>
                </a:rPr>
                <a:t>von „Familien“ </a:t>
              </a:r>
              <a:r>
                <a:rPr lang="de-DE" sz="2400" b="1" dirty="0" smtClean="0">
                  <a:solidFill>
                    <a:schemeClr val="bg1"/>
                  </a:solidFill>
                </a:rPr>
                <a:t>zusammenhängender </a:t>
              </a:r>
              <a:r>
                <a:rPr lang="de-DE" sz="2400" dirty="0" smtClean="0">
                  <a:solidFill>
                    <a:schemeClr val="bg1"/>
                  </a:solidFill>
                </a:rPr>
                <a:t>oder </a:t>
              </a:r>
              <a:r>
                <a:rPr lang="de-DE" sz="2400" b="1" dirty="0">
                  <a:solidFill>
                    <a:schemeClr val="bg1"/>
                  </a:solidFill>
                </a:rPr>
                <a:t>verwandter </a:t>
              </a:r>
              <a:r>
                <a:rPr lang="de-DE" sz="2400" b="1" dirty="0" smtClean="0">
                  <a:solidFill>
                    <a:schemeClr val="bg1"/>
                  </a:solidFill>
                </a:rPr>
                <a:t>Objekte</a:t>
              </a:r>
              <a:r>
                <a:rPr lang="de-DE" sz="2400" dirty="0" smtClean="0">
                  <a:solidFill>
                    <a:schemeClr val="bg1"/>
                  </a:solidFill>
                </a:rPr>
                <a:t>, </a:t>
              </a:r>
              <a:r>
                <a:rPr lang="de-DE" sz="2400" dirty="0">
                  <a:solidFill>
                    <a:schemeClr val="bg1"/>
                  </a:solidFill>
                </a:rPr>
                <a:t>ohne ihre konkreten Klassen zu benennen</a:t>
              </a:r>
              <a:r>
                <a:rPr lang="de-DE" sz="2400" dirty="0" smtClean="0">
                  <a:solidFill>
                    <a:schemeClr val="bg1"/>
                  </a:solidFill>
                </a:rPr>
                <a:t>.</a:t>
              </a:r>
            </a:p>
            <a:p>
              <a:pPr marL="0" lvl="1">
                <a:lnSpc>
                  <a:spcPct val="150000"/>
                </a:lnSpc>
                <a:spcBef>
                  <a:spcPct val="20000"/>
                </a:spcBef>
                <a:defRPr/>
              </a:pPr>
              <a:r>
                <a:rPr lang="de-DE" sz="2400" dirty="0" smtClean="0">
                  <a:solidFill>
                    <a:schemeClr val="bg1"/>
                  </a:solidFill>
                </a:rPr>
                <a:t>Auch </a:t>
              </a:r>
              <a:r>
                <a:rPr lang="de-DE" sz="2400" dirty="0">
                  <a:solidFill>
                    <a:schemeClr val="bg1"/>
                  </a:solidFill>
                </a:rPr>
                <a:t>bekannt als: </a:t>
              </a:r>
              <a:r>
                <a:rPr lang="de-DE" sz="2400" b="1" dirty="0" smtClean="0">
                  <a:solidFill>
                    <a:schemeClr val="bg1"/>
                  </a:solidFill>
                </a:rPr>
                <a:t>Kit </a:t>
              </a:r>
              <a:r>
                <a:rPr lang="de-DE" sz="2400" dirty="0" smtClean="0">
                  <a:solidFill>
                    <a:schemeClr val="bg1"/>
                  </a:solidFill>
                </a:rPr>
                <a:t>(Baukasten)</a:t>
              </a:r>
              <a:endParaRPr lang="de-DE" sz="2400" dirty="0">
                <a:solidFill>
                  <a:schemeClr val="bg1"/>
                </a:solidFill>
              </a:endParaRPr>
            </a:p>
            <a:p>
              <a:pPr>
                <a:lnSpc>
                  <a:spcPct val="90000"/>
                </a:lnSpc>
                <a:spcBef>
                  <a:spcPct val="20000"/>
                </a:spcBef>
                <a:defRPr/>
              </a:pPr>
              <a:endParaRPr lang="de-DE" sz="2400" dirty="0">
                <a:solidFill>
                  <a:schemeClr val="bg1"/>
                </a:solidFill>
              </a:endParaRPr>
            </a:p>
          </p:txBody>
        </p:sp>
      </p:grpSp>
      <p:pic>
        <p:nvPicPr>
          <p:cNvPr id="7" name="Picture 28" descr="j035296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3" y="2991193"/>
            <a:ext cx="1530350" cy="151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Abgerundete rechteckige Legende 7"/>
          <p:cNvSpPr/>
          <p:nvPr/>
        </p:nvSpPr>
        <p:spPr bwMode="auto">
          <a:xfrm>
            <a:off x="5320682" y="5779388"/>
            <a:ext cx="3600400" cy="720080"/>
          </a:xfrm>
          <a:prstGeom prst="wedgeRoundRectCallout">
            <a:avLst>
              <a:gd name="adj1" fmla="val -22559"/>
              <a:gd name="adj2" fmla="val -177910"/>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folHlink"/>
                </a:solidFill>
                <a:effectLst/>
                <a:latin typeface="Arial" charset="0"/>
              </a:rPr>
              <a:t>Abstract Factory ist ein Erzeugungsmuster</a:t>
            </a:r>
          </a:p>
        </p:txBody>
      </p:sp>
      <p:sp>
        <p:nvSpPr>
          <p:cNvPr id="9" name="Abgerundete rechteckige Legende 8"/>
          <p:cNvSpPr/>
          <p:nvPr/>
        </p:nvSpPr>
        <p:spPr bwMode="auto">
          <a:xfrm>
            <a:off x="5877017" y="745115"/>
            <a:ext cx="3044064" cy="1553593"/>
          </a:xfrm>
          <a:prstGeom prst="wedgeRoundRectCallout">
            <a:avLst>
              <a:gd name="adj1" fmla="val 7770"/>
              <a:gd name="adj2" fmla="val 98090"/>
              <a:gd name="adj3" fmla="val 16667"/>
            </a:avLst>
          </a:prstGeom>
          <a:solidFill>
            <a:schemeClr val="bg1"/>
          </a:solidFill>
          <a:ln w="38100" cap="flat" cmpd="sng" algn="ctr">
            <a:solidFill>
              <a:schemeClr val="hlink"/>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bodyPr>
          <a:lstStyle/>
          <a:p>
            <a:pPr marL="0" lvl="1" algn="ctr"/>
            <a:r>
              <a:rPr lang="de-DE" sz="2400" dirty="0">
                <a:solidFill>
                  <a:schemeClr val="folHlink"/>
                </a:solidFill>
              </a:rPr>
              <a:t>Erzeugung jeder Komponente wird in abstrakter Fabrik </a:t>
            </a:r>
            <a:r>
              <a:rPr lang="de-DE" sz="2400" dirty="0" smtClean="0">
                <a:solidFill>
                  <a:schemeClr val="folHlink"/>
                </a:solidFill>
              </a:rPr>
              <a:t>deklariert</a:t>
            </a:r>
            <a:endParaRPr lang="de-DE" sz="2400" dirty="0">
              <a:solidFill>
                <a:schemeClr val="folHlink"/>
              </a:solidFill>
            </a:endParaRPr>
          </a:p>
        </p:txBody>
      </p:sp>
    </p:spTree>
    <p:extLst>
      <p:ext uri="{BB962C8B-B14F-4D97-AF65-F5344CB8AC3E}">
        <p14:creationId xmlns:p14="http://schemas.microsoft.com/office/powerpoint/2010/main" val="19992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457200" y="1143000"/>
            <a:ext cx="7931150" cy="5257800"/>
          </a:xfrm>
        </p:spPr>
        <p:txBody>
          <a:bodyPr/>
          <a:lstStyle/>
          <a:p>
            <a:pPr marL="0" indent="0"/>
            <a:r>
              <a:rPr lang="de-DE" sz="2000" b="1" u="sng" dirty="0" smtClean="0"/>
              <a:t>Vorteile</a:t>
            </a:r>
            <a:r>
              <a:rPr lang="de-DE" sz="2000" dirty="0" smtClean="0"/>
              <a:t>:</a:t>
            </a:r>
          </a:p>
          <a:p>
            <a:pPr lvl="1"/>
            <a:r>
              <a:rPr lang="de-DE" dirty="0" smtClean="0"/>
              <a:t> Konkrete Klassen werden isoliert</a:t>
            </a:r>
          </a:p>
          <a:p>
            <a:pPr lvl="1"/>
            <a:r>
              <a:rPr lang="de-DE" dirty="0" smtClean="0"/>
              <a:t> Einfacher Austausch von Produktfamilien</a:t>
            </a:r>
          </a:p>
          <a:p>
            <a:pPr marL="0" indent="0"/>
            <a:r>
              <a:rPr lang="de-DE" sz="2000" b="1" u="sng" dirty="0" smtClean="0"/>
              <a:t>Nachteile</a:t>
            </a:r>
            <a:r>
              <a:rPr lang="de-DE" sz="2000" dirty="0" smtClean="0"/>
              <a:t>:</a:t>
            </a:r>
          </a:p>
          <a:p>
            <a:pPr lvl="1"/>
            <a:r>
              <a:rPr lang="de-DE" dirty="0" smtClean="0"/>
              <a:t>Neue Produktarten lassen sich schwer hinzufügen, da in allen konkreten Fabriken Änderungen vorzunehmen sind.</a:t>
            </a:r>
          </a:p>
        </p:txBody>
      </p:sp>
      <p:sp>
        <p:nvSpPr>
          <p:cNvPr id="22531" name="Rectangle 5"/>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Abstract Factory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539750" y="1371600"/>
            <a:ext cx="8147050" cy="5257800"/>
          </a:xfrm>
        </p:spPr>
        <p:txBody>
          <a:bodyPr/>
          <a:lstStyle/>
          <a:p>
            <a:pPr marL="0" indent="0"/>
            <a:r>
              <a:rPr lang="de-DE" sz="2000" b="1" dirty="0" smtClean="0"/>
              <a:t>Einfache Factory:</a:t>
            </a:r>
          </a:p>
          <a:p>
            <a:pPr lvl="1"/>
            <a:r>
              <a:rPr lang="de-DE" sz="2000" dirty="0" smtClean="0"/>
              <a:t>Factory soll von vielen verschiedenen Klassen genutzt werden. </a:t>
            </a:r>
            <a:r>
              <a:rPr lang="de-DE" sz="2000" dirty="0"/>
              <a:t/>
            </a:r>
            <a:br>
              <a:rPr lang="de-DE" sz="2000" dirty="0"/>
            </a:br>
            <a:r>
              <a:rPr lang="de-DE" sz="2000" dirty="0"/>
              <a:t>Kein fester Rahmen für die Erzeugung </a:t>
            </a:r>
            <a:r>
              <a:rPr lang="de-DE" sz="2000" dirty="0" smtClean="0"/>
              <a:t>notwendig. </a:t>
            </a:r>
            <a:r>
              <a:rPr lang="de-DE" sz="2000" dirty="0"/>
              <a:t/>
            </a:r>
            <a:br>
              <a:rPr lang="de-DE" sz="2000" dirty="0"/>
            </a:br>
            <a:r>
              <a:rPr lang="de-DE" sz="2000" dirty="0"/>
              <a:t>Kein </a:t>
            </a:r>
            <a:r>
              <a:rPr lang="de-DE" sz="2000" dirty="0" smtClean="0"/>
              <a:t>Baukasten Prinzip.</a:t>
            </a:r>
          </a:p>
          <a:p>
            <a:pPr marL="0" indent="0"/>
            <a:endParaRPr lang="de-DE" sz="2000" dirty="0" smtClean="0"/>
          </a:p>
          <a:p>
            <a:pPr marL="0" indent="0"/>
            <a:r>
              <a:rPr lang="de-DE" sz="2000" b="1" dirty="0" smtClean="0"/>
              <a:t>Factory </a:t>
            </a:r>
            <a:r>
              <a:rPr lang="de-DE" sz="2000" b="1" dirty="0" err="1" smtClean="0"/>
              <a:t>Method</a:t>
            </a:r>
            <a:r>
              <a:rPr lang="de-DE" sz="2000" b="1" dirty="0" smtClean="0"/>
              <a:t>:</a:t>
            </a:r>
          </a:p>
          <a:p>
            <a:pPr lvl="1"/>
            <a:r>
              <a:rPr lang="de-DE" sz="2000" dirty="0" smtClean="0"/>
              <a:t>Rahmen für die Erzeugung ist verbindlich</a:t>
            </a:r>
            <a:r>
              <a:rPr lang="de-DE" sz="2000" dirty="0" smtClean="0"/>
              <a:t>. </a:t>
            </a:r>
            <a:endParaRPr lang="de-DE" sz="2000" dirty="0" smtClean="0"/>
          </a:p>
          <a:p>
            <a:pPr lvl="1"/>
            <a:endParaRPr lang="de-DE" sz="2000" dirty="0" smtClean="0"/>
          </a:p>
          <a:p>
            <a:pPr marL="0" indent="0"/>
            <a:r>
              <a:rPr lang="de-DE" sz="2000" b="1" dirty="0" smtClean="0"/>
              <a:t>Abstract Factory (Kit):</a:t>
            </a:r>
          </a:p>
          <a:p>
            <a:pPr lvl="1"/>
            <a:r>
              <a:rPr lang="de-DE" sz="2000" dirty="0" smtClean="0"/>
              <a:t>Es gibt Produktfamilien - Baukastenprinzip</a:t>
            </a:r>
          </a:p>
          <a:p>
            <a:pPr lvl="1"/>
            <a:endParaRPr lang="de-DE" dirty="0" smtClean="0"/>
          </a:p>
        </p:txBody>
      </p:sp>
      <p:sp>
        <p:nvSpPr>
          <p:cNvPr id="23555" name="Rectangle 5"/>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Wann brauche ich welche Factory?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Pizzeria</a:t>
            </a:r>
            <a:endParaRPr lang="de-DE" dirty="0"/>
          </a:p>
        </p:txBody>
      </p:sp>
      <p:sp>
        <p:nvSpPr>
          <p:cNvPr id="3" name="Inhaltsplatzhalter 2"/>
          <p:cNvSpPr>
            <a:spLocks noGrp="1"/>
          </p:cNvSpPr>
          <p:nvPr>
            <p:ph idx="1"/>
          </p:nvPr>
        </p:nvSpPr>
        <p:spPr>
          <a:xfrm>
            <a:off x="685800" y="1379539"/>
            <a:ext cx="7772400" cy="687006"/>
          </a:xfrm>
        </p:spPr>
        <p:txBody>
          <a:bodyPr/>
          <a:lstStyle/>
          <a:p>
            <a:r>
              <a:rPr lang="de-DE" dirty="0" smtClean="0"/>
              <a:t>Erstellen Sie die Factory-</a:t>
            </a:r>
            <a:r>
              <a:rPr lang="de-DE" dirty="0" err="1" smtClean="0"/>
              <a:t>Method</a:t>
            </a:r>
            <a:r>
              <a:rPr lang="de-DE" dirty="0" smtClean="0"/>
              <a:t> für die Pizzeria</a:t>
            </a:r>
            <a:endParaRPr lang="de-DE" dirty="0"/>
          </a:p>
        </p:txBody>
      </p:sp>
    </p:spTree>
    <p:extLst>
      <p:ext uri="{BB962C8B-B14F-4D97-AF65-F5344CB8AC3E}">
        <p14:creationId xmlns:p14="http://schemas.microsoft.com/office/powerpoint/2010/main" val="2768861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p:txBody>
          <a:bodyPr/>
          <a:lstStyle/>
          <a:p>
            <a:r>
              <a:rPr lang="de-DE" smtClean="0"/>
              <a:t>Aufgabe Spielwelt</a:t>
            </a:r>
          </a:p>
        </p:txBody>
      </p:sp>
      <p:sp>
        <p:nvSpPr>
          <p:cNvPr id="25603" name="Inhaltsplatzhalter 2"/>
          <p:cNvSpPr>
            <a:spLocks noGrp="1"/>
          </p:cNvSpPr>
          <p:nvPr>
            <p:ph idx="1"/>
          </p:nvPr>
        </p:nvSpPr>
        <p:spPr>
          <a:xfrm>
            <a:off x="331788" y="1096963"/>
            <a:ext cx="8480425" cy="2247900"/>
          </a:xfrm>
        </p:spPr>
        <p:txBody>
          <a:bodyPr/>
          <a:lstStyle/>
          <a:p>
            <a:pPr marL="0" indent="0"/>
            <a:r>
              <a:rPr lang="de-DE" dirty="0" smtClean="0"/>
              <a:t>Unser Kunde möchte, dass wir ein Framework zur Erstellung von verschiedenen stereotypen Spielwelten (Regenwald, Wüste, Polargebiet) kreieren. Wir sollen eine API bereitstellen mit dem sich Objekte für die Spielwelt (Pflanzen, Tiere, Untergrund) generieren lassen. Unser Framework soll Methoden zur Generierung dieser Elemente zu Verfügung stellen. In der Wüste sind das z.B. Kakteen, Kamele und Sand. Für Regenwald und Polarregion lassen Sie Ihrer Phantasie freien Lauf.</a:t>
            </a:r>
          </a:p>
          <a:p>
            <a:pPr marL="0" indent="0"/>
            <a:endParaRPr lang="de-DE" dirty="0" smtClean="0"/>
          </a:p>
          <a:p>
            <a:pPr marL="0" indent="0"/>
            <a:r>
              <a:rPr lang="de-DE" dirty="0" smtClean="0"/>
              <a:t>Welches Pattern wird hier angewendet?</a:t>
            </a:r>
            <a:br>
              <a:rPr lang="de-DE" dirty="0" smtClean="0"/>
            </a:br>
            <a:r>
              <a:rPr lang="de-DE" dirty="0" smtClean="0"/>
              <a:t>Zeichnen Sie das Klassendiagramm und erstellen Sie Beispielhaft Quellcode.</a:t>
            </a:r>
          </a:p>
        </p:txBody>
      </p:sp>
      <p:sp>
        <p:nvSpPr>
          <p:cNvPr id="25604" name="Textfeld 4"/>
          <p:cNvSpPr txBox="1">
            <a:spLocks noChangeArrowheads="1"/>
          </p:cNvSpPr>
          <p:nvPr/>
        </p:nvSpPr>
        <p:spPr bwMode="auto">
          <a:xfrm>
            <a:off x="1295400" y="6442075"/>
            <a:ext cx="77422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de-DE" sz="1600"/>
              <a:t>Quelle: </a:t>
            </a:r>
            <a:r>
              <a:rPr lang="de-DE" sz="1600">
                <a:hlinkClick r:id="rId2"/>
              </a:rPr>
              <a:t>http://www.philipphauer.de/study/se/design-pattern/abstract-factory.php</a:t>
            </a:r>
            <a:endParaRPr lang="de-DE"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Karosserieteile</a:t>
            </a:r>
            <a:endParaRPr lang="de-DE" dirty="0"/>
          </a:p>
        </p:txBody>
      </p:sp>
      <p:sp>
        <p:nvSpPr>
          <p:cNvPr id="3" name="Inhaltsplatzhalter 2"/>
          <p:cNvSpPr>
            <a:spLocks noGrp="1"/>
          </p:cNvSpPr>
          <p:nvPr>
            <p:ph idx="1"/>
          </p:nvPr>
        </p:nvSpPr>
        <p:spPr>
          <a:xfrm>
            <a:off x="221673" y="1034473"/>
            <a:ext cx="8562109" cy="5265593"/>
          </a:xfrm>
        </p:spPr>
        <p:txBody>
          <a:bodyPr/>
          <a:lstStyle/>
          <a:p>
            <a:r>
              <a:rPr lang="de-DE" dirty="0" smtClean="0"/>
              <a:t>Eine Autofabrik soll verschiedene Karosserieteile erstellen: Tür, Kotflügel, Motorhaube, Kofferraumklappe, usw.</a:t>
            </a:r>
          </a:p>
          <a:p>
            <a:pPr marL="457200" indent="-457200">
              <a:buFont typeface="+mj-lt"/>
              <a:buAutoNum type="arabicPeriod"/>
            </a:pPr>
            <a:r>
              <a:rPr lang="de-DE" dirty="0" smtClean="0"/>
              <a:t>Die konkreten Karosserieteile haben unterschiedliche Formen je nachdem, ob sie für einen Kombi oder eine Limousine verwendet werden. </a:t>
            </a:r>
            <a:br>
              <a:rPr lang="de-DE" dirty="0" smtClean="0"/>
            </a:br>
            <a:r>
              <a:rPr lang="de-DE" dirty="0" smtClean="0"/>
              <a:t>Welches Pattern wenden Sie an?</a:t>
            </a:r>
          </a:p>
          <a:p>
            <a:pPr marL="457200" indent="-457200">
              <a:buFont typeface="+mj-lt"/>
              <a:buAutoNum type="arabicPeriod"/>
            </a:pPr>
            <a:r>
              <a:rPr lang="de-DE" dirty="0"/>
              <a:t>Dabei soll berücksichtigt werden, dass kein Teil ohne Rostschutzschicht und ohne Lackierung die Fabrik verlassen darf. </a:t>
            </a:r>
            <a:br>
              <a:rPr lang="de-DE" dirty="0"/>
            </a:br>
            <a:r>
              <a:rPr lang="de-DE" dirty="0"/>
              <a:t>Welches Pattern wenden Sie an?</a:t>
            </a:r>
          </a:p>
          <a:p>
            <a:pPr marL="457200" indent="-457200">
              <a:buFont typeface="+mj-lt"/>
              <a:buAutoNum type="arabicPeriod"/>
            </a:pPr>
            <a:endParaRPr lang="de-DE" dirty="0"/>
          </a:p>
          <a:p>
            <a:pPr marL="0" indent="0"/>
            <a:r>
              <a:rPr lang="de-DE" dirty="0" smtClean="0"/>
              <a:t>Modellieren und Implementieren Sie nacheinander beide Teilaufgaben in </a:t>
            </a:r>
            <a:r>
              <a:rPr lang="de-DE" smtClean="0"/>
              <a:t>einem Programm.</a:t>
            </a:r>
            <a:endParaRPr lang="de-DE" dirty="0" smtClean="0"/>
          </a:p>
        </p:txBody>
      </p:sp>
    </p:spTree>
    <p:extLst>
      <p:ext uri="{BB962C8B-B14F-4D97-AF65-F5344CB8AC3E}">
        <p14:creationId xmlns:p14="http://schemas.microsoft.com/office/powerpoint/2010/main" val="1681918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900113" y="1428750"/>
            <a:ext cx="3802062" cy="2952750"/>
          </a:xfrm>
          <a:ln w="38100" cap="flat" algn="ctr">
            <a:solidFill>
              <a:schemeClr val="tx2"/>
            </a:solidFill>
            <a:miter lim="800000"/>
            <a:headEnd/>
            <a:tailEnd/>
          </a:ln>
          <a:extLst>
            <a:ext uri="{909E8E84-426E-40DD-AFC4-6F175D3DCCD1}">
              <a14:hiddenFill xmlns:a14="http://schemas.microsoft.com/office/drawing/2010/main">
                <a:solidFill>
                  <a:schemeClr val="folHlink"/>
                </a:solidFill>
              </a14:hiddenFill>
            </a:ext>
          </a:extLst>
        </p:spPr>
        <p:txBody>
          <a:bodyPr/>
          <a:lstStyle/>
          <a:p>
            <a:pPr marL="0" indent="0">
              <a:lnSpc>
                <a:spcPct val="95000"/>
              </a:lnSpc>
              <a:spcBef>
                <a:spcPct val="0"/>
              </a:spcBef>
            </a:pPr>
            <a:r>
              <a:rPr lang="de-DE" sz="1600" dirty="0" smtClean="0"/>
              <a:t>Ente </a:t>
            </a:r>
            <a:r>
              <a:rPr lang="de-DE" sz="1600" dirty="0" err="1" smtClean="0"/>
              <a:t>ente</a:t>
            </a:r>
            <a:r>
              <a:rPr lang="de-DE" sz="1600" dirty="0" smtClean="0"/>
              <a:t>;</a:t>
            </a:r>
          </a:p>
          <a:p>
            <a:pPr marL="0" indent="0">
              <a:lnSpc>
                <a:spcPct val="95000"/>
              </a:lnSpc>
              <a:spcBef>
                <a:spcPct val="0"/>
              </a:spcBef>
            </a:pPr>
            <a:endParaRPr lang="de-DE" sz="1600" dirty="0" smtClean="0"/>
          </a:p>
          <a:p>
            <a:pPr marL="0" indent="0">
              <a:lnSpc>
                <a:spcPct val="95000"/>
              </a:lnSpc>
              <a:spcBef>
                <a:spcPct val="0"/>
              </a:spcBef>
            </a:pPr>
            <a:r>
              <a:rPr lang="de-DE" sz="1600" dirty="0" err="1" smtClean="0"/>
              <a:t>switch</a:t>
            </a:r>
            <a:r>
              <a:rPr lang="de-DE" sz="1600" dirty="0" smtClean="0"/>
              <a:t> (</a:t>
            </a:r>
            <a:r>
              <a:rPr lang="de-DE" sz="1600" dirty="0" err="1" smtClean="0"/>
              <a:t>auswahl</a:t>
            </a:r>
            <a:r>
              <a:rPr lang="de-DE" sz="1600" dirty="0" smtClean="0"/>
              <a:t>){</a:t>
            </a:r>
          </a:p>
          <a:p>
            <a:pPr marL="0" indent="0">
              <a:lnSpc>
                <a:spcPct val="95000"/>
              </a:lnSpc>
              <a:spcBef>
                <a:spcPct val="0"/>
              </a:spcBef>
            </a:pPr>
            <a:endParaRPr lang="de-DE" sz="1600" dirty="0" smtClean="0"/>
          </a:p>
          <a:p>
            <a:pPr lvl="1">
              <a:lnSpc>
                <a:spcPct val="95000"/>
              </a:lnSpc>
              <a:spcBef>
                <a:spcPct val="0"/>
              </a:spcBef>
            </a:pPr>
            <a:r>
              <a:rPr lang="de-DE" sz="1800" dirty="0" err="1" smtClean="0"/>
              <a:t>case</a:t>
            </a:r>
            <a:r>
              <a:rPr lang="de-DE" sz="1800" dirty="0" smtClean="0"/>
              <a:t> 1:</a:t>
            </a:r>
          </a:p>
          <a:p>
            <a:pPr lvl="2">
              <a:lnSpc>
                <a:spcPct val="95000"/>
              </a:lnSpc>
              <a:spcBef>
                <a:spcPct val="0"/>
              </a:spcBef>
              <a:buFont typeface="Wingdings" pitchFamily="2" charset="2"/>
              <a:buNone/>
            </a:pPr>
            <a:r>
              <a:rPr lang="de-DE" sz="1800" dirty="0" smtClean="0"/>
              <a:t>ente = </a:t>
            </a:r>
            <a:r>
              <a:rPr lang="de-DE" sz="1800" dirty="0" err="1" smtClean="0"/>
              <a:t>new</a:t>
            </a:r>
            <a:r>
              <a:rPr lang="de-DE" sz="1800" dirty="0" smtClean="0"/>
              <a:t> Stockente();</a:t>
            </a:r>
          </a:p>
          <a:p>
            <a:pPr lvl="2">
              <a:lnSpc>
                <a:spcPct val="95000"/>
              </a:lnSpc>
              <a:spcBef>
                <a:spcPct val="0"/>
              </a:spcBef>
              <a:buFont typeface="Wingdings" pitchFamily="2" charset="2"/>
              <a:buNone/>
            </a:pPr>
            <a:r>
              <a:rPr lang="de-DE" sz="1800" dirty="0" smtClean="0"/>
              <a:t>break;</a:t>
            </a:r>
          </a:p>
          <a:p>
            <a:pPr lvl="1">
              <a:lnSpc>
                <a:spcPct val="95000"/>
              </a:lnSpc>
              <a:spcBef>
                <a:spcPct val="0"/>
              </a:spcBef>
            </a:pPr>
            <a:r>
              <a:rPr lang="de-DE" sz="1800" dirty="0" err="1" smtClean="0"/>
              <a:t>case</a:t>
            </a:r>
            <a:r>
              <a:rPr lang="de-DE" sz="1800" dirty="0" smtClean="0"/>
              <a:t> 2:</a:t>
            </a:r>
          </a:p>
          <a:p>
            <a:pPr lvl="2">
              <a:lnSpc>
                <a:spcPct val="95000"/>
              </a:lnSpc>
              <a:spcBef>
                <a:spcPct val="0"/>
              </a:spcBef>
              <a:buFont typeface="Wingdings" pitchFamily="2" charset="2"/>
              <a:buNone/>
            </a:pPr>
            <a:r>
              <a:rPr lang="de-DE" sz="1800" dirty="0" smtClean="0"/>
              <a:t>ente = </a:t>
            </a:r>
            <a:r>
              <a:rPr lang="de-DE" sz="1800" dirty="0" err="1" smtClean="0"/>
              <a:t>new</a:t>
            </a:r>
            <a:r>
              <a:rPr lang="de-DE" sz="1800" dirty="0" smtClean="0"/>
              <a:t> Gummiente();</a:t>
            </a:r>
          </a:p>
          <a:p>
            <a:pPr lvl="2">
              <a:lnSpc>
                <a:spcPct val="95000"/>
              </a:lnSpc>
              <a:spcBef>
                <a:spcPct val="0"/>
              </a:spcBef>
              <a:buFont typeface="Wingdings" pitchFamily="2" charset="2"/>
              <a:buNone/>
            </a:pPr>
            <a:r>
              <a:rPr lang="de-DE" sz="1800" dirty="0" smtClean="0"/>
              <a:t>break;</a:t>
            </a:r>
          </a:p>
          <a:p>
            <a:pPr marL="0" indent="0">
              <a:lnSpc>
                <a:spcPct val="95000"/>
              </a:lnSpc>
              <a:spcBef>
                <a:spcPct val="0"/>
              </a:spcBef>
            </a:pPr>
            <a:r>
              <a:rPr lang="de-DE" sz="1600" dirty="0" smtClean="0"/>
              <a:t>}</a:t>
            </a:r>
          </a:p>
        </p:txBody>
      </p:sp>
      <p:sp>
        <p:nvSpPr>
          <p:cNvPr id="15368" name="AutoShape 8"/>
          <p:cNvSpPr>
            <a:spLocks noChangeArrowheads="1"/>
          </p:cNvSpPr>
          <p:nvPr/>
        </p:nvSpPr>
        <p:spPr bwMode="auto">
          <a:xfrm>
            <a:off x="5651500" y="1196975"/>
            <a:ext cx="3024188" cy="1368425"/>
          </a:xfrm>
          <a:prstGeom prst="wedgeRoundRectCallout">
            <a:avLst>
              <a:gd name="adj1" fmla="val -88741"/>
              <a:gd name="adj2" fmla="val 66588"/>
              <a:gd name="adj3" fmla="val 16667"/>
            </a:avLst>
          </a:prstGeom>
          <a:noFill/>
          <a:ln w="38100">
            <a:solidFill>
              <a:schemeClr va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269875">
              <a:spcBef>
                <a:spcPct val="20000"/>
              </a:spcBef>
              <a:buFont typeface="Wingdings" pitchFamily="2" charset="2"/>
              <a:buNone/>
            </a:pPr>
            <a:r>
              <a:rPr lang="de-DE" sz="2400">
                <a:latin typeface="Arial Unicode MS" pitchFamily="34" charset="-128"/>
              </a:rPr>
              <a:t>Code ist anfällig für ständige Änderungen.</a:t>
            </a:r>
          </a:p>
        </p:txBody>
      </p:sp>
      <p:sp>
        <p:nvSpPr>
          <p:cNvPr id="15369" name="AutoShape 9"/>
          <p:cNvSpPr>
            <a:spLocks noChangeArrowheads="1"/>
          </p:cNvSpPr>
          <p:nvPr/>
        </p:nvSpPr>
        <p:spPr bwMode="auto">
          <a:xfrm>
            <a:off x="5292725" y="4581525"/>
            <a:ext cx="3024188" cy="1584325"/>
          </a:xfrm>
          <a:prstGeom prst="wedgeRoundRectCallout">
            <a:avLst>
              <a:gd name="adj1" fmla="val -114565"/>
              <a:gd name="adj2" fmla="val -95894"/>
              <a:gd name="adj3" fmla="val 16667"/>
            </a:avLst>
          </a:prstGeom>
          <a:noFill/>
          <a:ln w="38100">
            <a:solidFill>
              <a:schemeClr va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269875">
              <a:spcBef>
                <a:spcPct val="20000"/>
              </a:spcBef>
              <a:buFont typeface="Wingdings" pitchFamily="2" charset="2"/>
              <a:buNone/>
            </a:pPr>
            <a:r>
              <a:rPr lang="de-DE" sz="2400" dirty="0">
                <a:latin typeface="Arial Unicode MS" pitchFamily="34" charset="-128"/>
              </a:rPr>
              <a:t>Oft steht solcher Code verstreut in der Anwendung. </a:t>
            </a:r>
            <a:r>
              <a:rPr lang="de-DE" sz="2400" dirty="0">
                <a:latin typeface="Arial Unicode MS" pitchFamily="34" charset="-128"/>
                <a:sym typeface="Wingdings" pitchFamily="2" charset="2"/>
              </a:rPr>
              <a:t>Wartungshorror!</a:t>
            </a:r>
            <a:endParaRPr lang="de-DE" sz="2400" dirty="0">
              <a:latin typeface="Arial Unicode MS" pitchFamily="34" charset="-128"/>
            </a:endParaRPr>
          </a:p>
        </p:txBody>
      </p:sp>
      <p:sp>
        <p:nvSpPr>
          <p:cNvPr id="5125" name="Rectangle 11"/>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smtClean="0"/>
              <a:t>Warum </a:t>
            </a:r>
            <a:r>
              <a:rPr lang="de-DE" dirty="0" err="1" smtClean="0"/>
              <a:t>Factories</a:t>
            </a:r>
            <a:r>
              <a:rPr lang="de-DE"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wipe(left)">
                                      <p:cBhvr>
                                        <p:cTn id="7" dur="500"/>
                                        <p:tgtEl>
                                          <p:spTgt spid="15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9"/>
                                        </p:tgtEl>
                                        <p:attrNameLst>
                                          <p:attrName>style.visibility</p:attrName>
                                        </p:attrNameLst>
                                      </p:cBhvr>
                                      <p:to>
                                        <p:strVal val="visible"/>
                                      </p:to>
                                    </p:set>
                                    <p:animEffect transition="in" filter="wipe(left)">
                                      <p:cBhvr>
                                        <p:cTn id="12"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animBg="1"/>
      <p:bldP spid="153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513556" y="5761608"/>
            <a:ext cx="8319726" cy="865573"/>
          </a:xfrm>
        </p:spPr>
        <p:txBody>
          <a:bodyPr/>
          <a:lstStyle/>
          <a:p>
            <a:pPr marL="0" indent="0"/>
            <a:r>
              <a:rPr lang="de-DE" sz="2000" u="sng" dirty="0" smtClean="0"/>
              <a:t>Lösung:</a:t>
            </a:r>
            <a:r>
              <a:rPr lang="de-DE" sz="2000" dirty="0" smtClean="0"/>
              <a:t> Kapselung der Objekterzeugung in einer eigenen Klasse:</a:t>
            </a:r>
          </a:p>
          <a:p>
            <a:pPr marL="0" indent="0" algn="ctr"/>
            <a:r>
              <a:rPr lang="de-DE" sz="2000" b="1" dirty="0" smtClean="0">
                <a:solidFill>
                  <a:schemeClr val="tx2"/>
                </a:solidFill>
              </a:rPr>
              <a:t>Factory </a:t>
            </a:r>
            <a:r>
              <a:rPr lang="de-DE" sz="2000" dirty="0" smtClean="0"/>
              <a:t>= Fabrik</a:t>
            </a:r>
          </a:p>
        </p:txBody>
      </p:sp>
      <p:grpSp>
        <p:nvGrpSpPr>
          <p:cNvPr id="6147" name="Group 17"/>
          <p:cNvGrpSpPr>
            <a:grpSpLocks/>
          </p:cNvGrpSpPr>
          <p:nvPr/>
        </p:nvGrpSpPr>
        <p:grpSpPr bwMode="auto">
          <a:xfrm>
            <a:off x="719138" y="909376"/>
            <a:ext cx="7818437" cy="1517650"/>
            <a:chOff x="453" y="886"/>
            <a:chExt cx="4925" cy="956"/>
          </a:xfrm>
        </p:grpSpPr>
        <p:grpSp>
          <p:nvGrpSpPr>
            <p:cNvPr id="6154" name="Group 5"/>
            <p:cNvGrpSpPr>
              <a:grpSpLocks/>
            </p:cNvGrpSpPr>
            <p:nvPr/>
          </p:nvGrpSpPr>
          <p:grpSpPr bwMode="auto">
            <a:xfrm>
              <a:off x="453" y="890"/>
              <a:ext cx="4925" cy="952"/>
              <a:chOff x="317" y="1152"/>
              <a:chExt cx="4925" cy="952"/>
            </a:xfrm>
          </p:grpSpPr>
          <p:sp>
            <p:nvSpPr>
              <p:cNvPr id="6156" name="Rectangle 6"/>
              <p:cNvSpPr>
                <a:spLocks noChangeArrowheads="1"/>
              </p:cNvSpPr>
              <p:nvPr/>
            </p:nvSpPr>
            <p:spPr bwMode="auto">
              <a:xfrm>
                <a:off x="317" y="1152"/>
                <a:ext cx="492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6157" name="Picture 7" descr="ying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5" name="Rectangle 8"/>
            <p:cNvSpPr>
              <a:spLocks noChangeArrowheads="1"/>
            </p:cNvSpPr>
            <p:nvPr/>
          </p:nvSpPr>
          <p:spPr bwMode="auto">
            <a:xfrm>
              <a:off x="1443" y="886"/>
              <a:ext cx="3928" cy="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Font typeface="Wingdings" pitchFamily="2" charset="2"/>
                <a:buNone/>
              </a:pPr>
              <a:r>
                <a:rPr lang="de-DE" sz="2400" dirty="0" smtClean="0">
                  <a:solidFill>
                    <a:schemeClr val="bg1"/>
                  </a:solidFill>
                </a:rPr>
                <a:t>„</a:t>
              </a:r>
              <a:r>
                <a:rPr lang="de-DE" sz="2400" dirty="0" err="1" smtClean="0">
                  <a:solidFill>
                    <a:schemeClr val="bg1"/>
                  </a:solidFill>
                </a:rPr>
                <a:t>encapsulate</a:t>
              </a:r>
              <a:r>
                <a:rPr lang="de-DE" sz="2400" dirty="0" smtClean="0">
                  <a:solidFill>
                    <a:schemeClr val="bg1"/>
                  </a:solidFill>
                </a:rPr>
                <a:t> </a:t>
              </a:r>
              <a:r>
                <a:rPr lang="de-DE" sz="2400" dirty="0" err="1" smtClean="0">
                  <a:solidFill>
                    <a:schemeClr val="bg1"/>
                  </a:solidFill>
                </a:rPr>
                <a:t>what</a:t>
              </a:r>
              <a:r>
                <a:rPr lang="de-DE" sz="2400" dirty="0" smtClean="0">
                  <a:solidFill>
                    <a:schemeClr val="bg1"/>
                  </a:solidFill>
                </a:rPr>
                <a:t> </a:t>
              </a:r>
              <a:r>
                <a:rPr lang="de-DE" sz="2400" dirty="0" err="1" smtClean="0">
                  <a:solidFill>
                    <a:schemeClr val="bg1"/>
                  </a:solidFill>
                </a:rPr>
                <a:t>varies</a:t>
              </a:r>
              <a:r>
                <a:rPr lang="de-DE" sz="2400" dirty="0" smtClean="0">
                  <a:solidFill>
                    <a:schemeClr val="bg1"/>
                  </a:solidFill>
                </a:rPr>
                <a:t>“</a:t>
              </a:r>
              <a:br>
                <a:rPr lang="de-DE" sz="2400" dirty="0" smtClean="0">
                  <a:solidFill>
                    <a:schemeClr val="bg1"/>
                  </a:solidFill>
                </a:rPr>
              </a:br>
              <a:r>
                <a:rPr lang="de-DE" sz="2400" dirty="0" smtClean="0">
                  <a:solidFill>
                    <a:schemeClr val="bg1"/>
                  </a:solidFill>
                </a:rPr>
                <a:t>Identifiziere </a:t>
              </a:r>
              <a:r>
                <a:rPr lang="de-DE" sz="2400" dirty="0">
                  <a:solidFill>
                    <a:schemeClr val="bg1"/>
                  </a:solidFill>
                </a:rPr>
                <a:t>die Aspekte Deiner Anwendung die variieren und trenne sie von denen die gleich bleiben.</a:t>
              </a:r>
            </a:p>
          </p:txBody>
        </p:sp>
      </p:grpSp>
      <p:grpSp>
        <p:nvGrpSpPr>
          <p:cNvPr id="6148" name="Group 16"/>
          <p:cNvGrpSpPr>
            <a:grpSpLocks/>
          </p:cNvGrpSpPr>
          <p:nvPr/>
        </p:nvGrpSpPr>
        <p:grpSpPr bwMode="auto">
          <a:xfrm>
            <a:off x="1200150" y="2495702"/>
            <a:ext cx="6858000" cy="1517650"/>
            <a:chOff x="843" y="1930"/>
            <a:chExt cx="4320" cy="956"/>
          </a:xfrm>
        </p:grpSpPr>
        <p:grpSp>
          <p:nvGrpSpPr>
            <p:cNvPr id="6150" name="Group 12"/>
            <p:cNvGrpSpPr>
              <a:grpSpLocks/>
            </p:cNvGrpSpPr>
            <p:nvPr/>
          </p:nvGrpSpPr>
          <p:grpSpPr bwMode="auto">
            <a:xfrm>
              <a:off x="843" y="1934"/>
              <a:ext cx="4320" cy="952"/>
              <a:chOff x="317" y="1152"/>
              <a:chExt cx="4320" cy="952"/>
            </a:xfrm>
          </p:grpSpPr>
          <p:sp>
            <p:nvSpPr>
              <p:cNvPr id="6152" name="Rectangle 13"/>
              <p:cNvSpPr>
                <a:spLocks noChangeArrowheads="1"/>
              </p:cNvSpPr>
              <p:nvPr/>
            </p:nvSpPr>
            <p:spPr bwMode="auto">
              <a:xfrm>
                <a:off x="317" y="1152"/>
                <a:ext cx="4320"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6153" name="Picture 14" descr="ying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1" name="Rectangle 15"/>
            <p:cNvSpPr>
              <a:spLocks noChangeArrowheads="1"/>
            </p:cNvSpPr>
            <p:nvPr/>
          </p:nvSpPr>
          <p:spPr bwMode="auto">
            <a:xfrm>
              <a:off x="1823" y="1930"/>
              <a:ext cx="3208" cy="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Font typeface="Wingdings" pitchFamily="2" charset="2"/>
                <a:buNone/>
              </a:pPr>
              <a:r>
                <a:rPr lang="de-DE" sz="2400" dirty="0" smtClean="0">
                  <a:solidFill>
                    <a:schemeClr val="bg1"/>
                  </a:solidFill>
                </a:rPr>
                <a:t>„</a:t>
              </a:r>
              <a:r>
                <a:rPr lang="de-DE" sz="2400" dirty="0" err="1" smtClean="0">
                  <a:solidFill>
                    <a:schemeClr val="bg1"/>
                  </a:solidFill>
                </a:rPr>
                <a:t>program</a:t>
              </a:r>
              <a:r>
                <a:rPr lang="de-DE" sz="2400" dirty="0" smtClean="0">
                  <a:solidFill>
                    <a:schemeClr val="bg1"/>
                  </a:solidFill>
                </a:rPr>
                <a:t> </a:t>
              </a:r>
              <a:r>
                <a:rPr lang="de-DE" sz="2400" dirty="0" err="1" smtClean="0">
                  <a:solidFill>
                    <a:schemeClr val="bg1"/>
                  </a:solidFill>
                </a:rPr>
                <a:t>to</a:t>
              </a:r>
              <a:r>
                <a:rPr lang="de-DE" sz="2400" dirty="0" smtClean="0">
                  <a:solidFill>
                    <a:schemeClr val="bg1"/>
                  </a:solidFill>
                </a:rPr>
                <a:t> an </a:t>
              </a:r>
              <a:r>
                <a:rPr lang="de-DE" sz="2400" dirty="0" err="1" smtClean="0">
                  <a:solidFill>
                    <a:schemeClr val="bg1"/>
                  </a:solidFill>
                </a:rPr>
                <a:t>interface</a:t>
              </a:r>
              <a:r>
                <a:rPr lang="de-DE" sz="2400" dirty="0" smtClean="0">
                  <a:solidFill>
                    <a:schemeClr val="bg1"/>
                  </a:solidFill>
                </a:rPr>
                <a:t>“</a:t>
              </a:r>
              <a:br>
                <a:rPr lang="de-DE" sz="2400" dirty="0" smtClean="0">
                  <a:solidFill>
                    <a:schemeClr val="bg1"/>
                  </a:solidFill>
                </a:rPr>
              </a:br>
              <a:r>
                <a:rPr lang="de-DE" sz="2400" dirty="0" smtClean="0">
                  <a:solidFill>
                    <a:schemeClr val="bg1"/>
                  </a:solidFill>
                </a:rPr>
                <a:t>Programmiere </a:t>
              </a:r>
              <a:r>
                <a:rPr lang="de-DE" sz="2400" dirty="0">
                  <a:solidFill>
                    <a:schemeClr val="bg1"/>
                  </a:solidFill>
                </a:rPr>
                <a:t>mit Schnittstellen </a:t>
              </a:r>
              <a:r>
                <a:rPr lang="de-DE" sz="2400" dirty="0" smtClean="0">
                  <a:solidFill>
                    <a:schemeClr val="bg1"/>
                  </a:solidFill>
                </a:rPr>
                <a:t>nicht </a:t>
              </a:r>
              <a:r>
                <a:rPr lang="de-DE" sz="2400" dirty="0">
                  <a:solidFill>
                    <a:schemeClr val="bg1"/>
                  </a:solidFill>
                </a:rPr>
                <a:t>mit Implementationen.</a:t>
              </a:r>
            </a:p>
          </p:txBody>
        </p:sp>
      </p:grpSp>
      <p:sp>
        <p:nvSpPr>
          <p:cNvPr id="6149" name="Rectangle 19"/>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Warum Factory Pattern?</a:t>
            </a:r>
          </a:p>
        </p:txBody>
      </p:sp>
      <p:grpSp>
        <p:nvGrpSpPr>
          <p:cNvPr id="17" name="Group 3"/>
          <p:cNvGrpSpPr>
            <a:grpSpLocks/>
          </p:cNvGrpSpPr>
          <p:nvPr/>
        </p:nvGrpSpPr>
        <p:grpSpPr bwMode="auto">
          <a:xfrm>
            <a:off x="719138" y="4101962"/>
            <a:ext cx="7818437" cy="1511300"/>
            <a:chOff x="317" y="1152"/>
            <a:chExt cx="4925" cy="952"/>
          </a:xfrm>
        </p:grpSpPr>
        <p:sp>
          <p:nvSpPr>
            <p:cNvPr id="18" name="Rectangle 4"/>
            <p:cNvSpPr>
              <a:spLocks noChangeArrowheads="1"/>
            </p:cNvSpPr>
            <p:nvPr/>
          </p:nvSpPr>
          <p:spPr bwMode="auto">
            <a:xfrm>
              <a:off x="317" y="1152"/>
              <a:ext cx="492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endParaRPr lang="de-DE" altLang="de-DE"/>
            </a:p>
          </p:txBody>
        </p:sp>
        <p:pic>
          <p:nvPicPr>
            <p:cNvPr id="19" name="Picture 5" descr="ying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6"/>
          <p:cNvSpPr txBox="1">
            <a:spLocks noChangeArrowheads="1"/>
          </p:cNvSpPr>
          <p:nvPr/>
        </p:nvSpPr>
        <p:spPr bwMode="auto">
          <a:xfrm>
            <a:off x="2290763" y="4095612"/>
            <a:ext cx="62357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209550" indent="-19050" algn="l" rtl="0" eaLnBrk="0" fontAlgn="base" hangingPunct="0">
              <a:spcBef>
                <a:spcPct val="20000"/>
              </a:spcBef>
              <a:spcAft>
                <a:spcPct val="0"/>
              </a:spcAft>
              <a:defRPr sz="2400">
                <a:solidFill>
                  <a:schemeClr val="tx1"/>
                </a:solidFill>
                <a:latin typeface="+mn-lt"/>
              </a:defRPr>
            </a:lvl2pPr>
            <a:lvl3pPr marL="685800" indent="-285750" algn="l" rtl="0" eaLnBrk="0" fontAlgn="base" hangingPunct="0">
              <a:spcBef>
                <a:spcPct val="20000"/>
              </a:spcBef>
              <a:spcAft>
                <a:spcPct val="0"/>
              </a:spcAft>
              <a:buFont typeface="Wingdings" pitchFamily="2" charset="2"/>
              <a:buChar char="Ø"/>
              <a:defRPr sz="2000">
                <a:solidFill>
                  <a:schemeClr val="tx1"/>
                </a:solidFill>
                <a:latin typeface="+mn-lt"/>
              </a:defRPr>
            </a:lvl3pPr>
            <a:lvl4pPr marL="1104900" indent="-228600" algn="l" rtl="0" eaLnBrk="0" fontAlgn="base" hangingPunct="0">
              <a:spcBef>
                <a:spcPct val="20000"/>
              </a:spcBef>
              <a:spcAft>
                <a:spcPct val="0"/>
              </a:spcAft>
              <a:buFont typeface="Symbol" pitchFamily="18" charset="2"/>
              <a:buChar char="Þ"/>
              <a:defRPr>
                <a:solidFill>
                  <a:schemeClr val="tx1"/>
                </a:solidFill>
                <a:latin typeface="+mn-lt"/>
              </a:defRPr>
            </a:lvl4pPr>
            <a:lvl5pPr marL="1295400" indent="19050" algn="l" rtl="0" eaLnBrk="0" fontAlgn="base" hangingPunct="0">
              <a:spcBef>
                <a:spcPct val="20000"/>
              </a:spcBef>
              <a:spcAft>
                <a:spcPct val="0"/>
              </a:spcAft>
              <a:defRPr>
                <a:solidFill>
                  <a:schemeClr val="tx1"/>
                </a:solidFill>
                <a:latin typeface="+mn-lt"/>
              </a:defRPr>
            </a:lvl5pPr>
            <a:lvl6pPr marL="1752600" indent="19050" algn="l" rtl="0" eaLnBrk="0" fontAlgn="base" hangingPunct="0">
              <a:spcBef>
                <a:spcPct val="20000"/>
              </a:spcBef>
              <a:spcAft>
                <a:spcPct val="0"/>
              </a:spcAft>
              <a:defRPr>
                <a:solidFill>
                  <a:schemeClr val="tx1"/>
                </a:solidFill>
                <a:latin typeface="+mn-lt"/>
              </a:defRPr>
            </a:lvl6pPr>
            <a:lvl7pPr marL="2209800" indent="19050" algn="l" rtl="0" eaLnBrk="0" fontAlgn="base" hangingPunct="0">
              <a:spcBef>
                <a:spcPct val="20000"/>
              </a:spcBef>
              <a:spcAft>
                <a:spcPct val="0"/>
              </a:spcAft>
              <a:defRPr>
                <a:solidFill>
                  <a:schemeClr val="tx1"/>
                </a:solidFill>
                <a:latin typeface="+mn-lt"/>
              </a:defRPr>
            </a:lvl7pPr>
            <a:lvl8pPr marL="2667000" indent="19050" algn="l" rtl="0" eaLnBrk="0" fontAlgn="base" hangingPunct="0">
              <a:spcBef>
                <a:spcPct val="20000"/>
              </a:spcBef>
              <a:spcAft>
                <a:spcPct val="0"/>
              </a:spcAft>
              <a:defRPr>
                <a:solidFill>
                  <a:schemeClr val="tx1"/>
                </a:solidFill>
                <a:latin typeface="+mn-lt"/>
              </a:defRPr>
            </a:lvl8pPr>
            <a:lvl9pPr marL="3124200" indent="19050" algn="l" rtl="0" eaLnBrk="0" fontAlgn="base" hangingPunct="0">
              <a:spcBef>
                <a:spcPct val="20000"/>
              </a:spcBef>
              <a:spcAft>
                <a:spcPct val="0"/>
              </a:spcAft>
              <a:defRPr>
                <a:solidFill>
                  <a:schemeClr val="tx1"/>
                </a:solidFill>
                <a:latin typeface="+mn-lt"/>
              </a:defRPr>
            </a:lvl9pPr>
          </a:lstStyle>
          <a:p>
            <a:pPr marL="0" indent="0" algn="ctr"/>
            <a:r>
              <a:rPr lang="de-DE" altLang="de-DE" kern="0" dirty="0" smtClean="0">
                <a:solidFill>
                  <a:schemeClr val="bg1"/>
                </a:solidFill>
              </a:rPr>
              <a:t>Open/</a:t>
            </a:r>
            <a:r>
              <a:rPr lang="de-DE" altLang="de-DE" kern="0" dirty="0" err="1" smtClean="0">
                <a:solidFill>
                  <a:schemeClr val="bg1"/>
                </a:solidFill>
              </a:rPr>
              <a:t>Closed</a:t>
            </a:r>
            <a:r>
              <a:rPr lang="de-DE" altLang="de-DE" kern="0" dirty="0" smtClean="0">
                <a:solidFill>
                  <a:schemeClr val="bg1"/>
                </a:solidFill>
              </a:rPr>
              <a:t> </a:t>
            </a:r>
            <a:r>
              <a:rPr lang="de-DE" altLang="de-DE" kern="0" dirty="0" err="1" smtClean="0">
                <a:solidFill>
                  <a:schemeClr val="bg1"/>
                </a:solidFill>
              </a:rPr>
              <a:t>Principle</a:t>
            </a:r>
            <a:r>
              <a:rPr lang="de-DE" altLang="de-DE" kern="0" dirty="0" smtClean="0">
                <a:solidFill>
                  <a:schemeClr val="bg1"/>
                </a:solidFill>
              </a:rPr>
              <a:t>:</a:t>
            </a:r>
          </a:p>
          <a:p>
            <a:pPr marL="0" indent="0"/>
            <a:r>
              <a:rPr lang="de-DE" altLang="de-DE" kern="0" dirty="0" smtClean="0">
                <a:solidFill>
                  <a:schemeClr val="bg1"/>
                </a:solidFill>
              </a:rPr>
              <a:t>Entwürfe sollten für Erweiterungen offen, aber für Veränderungen geschlossen sein.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908050"/>
            <a:ext cx="8229600" cy="609600"/>
          </a:xfrm>
        </p:spPr>
        <p:txBody>
          <a:bodyPr/>
          <a:lstStyle/>
          <a:p>
            <a:pPr marL="0" indent="0"/>
            <a:r>
              <a:rPr lang="de-DE" sz="1800" smtClean="0"/>
              <a:t>Beispiel:</a:t>
            </a:r>
            <a:endParaRPr lang="de-DE" sz="2000" smtClean="0"/>
          </a:p>
          <a:p>
            <a:pPr marL="0" indent="0"/>
            <a:endParaRPr lang="de-DE" sz="2000" smtClean="0"/>
          </a:p>
        </p:txBody>
      </p:sp>
      <p:sp>
        <p:nvSpPr>
          <p:cNvPr id="7171" name="Rectangle 4"/>
          <p:cNvSpPr>
            <a:spLocks noChangeArrowheads="1"/>
          </p:cNvSpPr>
          <p:nvPr/>
        </p:nvSpPr>
        <p:spPr bwMode="auto">
          <a:xfrm>
            <a:off x="762000" y="1341438"/>
            <a:ext cx="5322888" cy="5287962"/>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55600">
              <a:lnSpc>
                <a:spcPct val="95000"/>
              </a:lnSpc>
              <a:buFont typeface="Wingdings" pitchFamily="2" charset="2"/>
              <a:buNone/>
            </a:pPr>
            <a:r>
              <a:rPr lang="de-DE" sz="1800" dirty="0" err="1"/>
              <a:t>class</a:t>
            </a:r>
            <a:r>
              <a:rPr lang="de-DE" sz="1800" dirty="0"/>
              <a:t> </a:t>
            </a:r>
            <a:r>
              <a:rPr lang="de-DE" sz="1800" dirty="0" smtClean="0"/>
              <a:t>Pizzeria{</a:t>
            </a:r>
          </a:p>
          <a:p>
            <a:pPr defTabSz="355600">
              <a:lnSpc>
                <a:spcPct val="95000"/>
              </a:lnSpc>
              <a:buFont typeface="Wingdings" pitchFamily="2" charset="2"/>
              <a:buNone/>
            </a:pPr>
            <a:r>
              <a:rPr lang="de-DE" dirty="0">
                <a:latin typeface="Arial Narrow" panose="020B0606020202030204" pitchFamily="34" charset="0"/>
              </a:rPr>
              <a:t/>
            </a:r>
            <a:br>
              <a:rPr lang="de-DE" dirty="0">
                <a:latin typeface="Arial Narrow" panose="020B0606020202030204" pitchFamily="34" charset="0"/>
              </a:rPr>
            </a:br>
            <a:r>
              <a:rPr lang="de-DE" sz="1800" dirty="0">
                <a:latin typeface="Arial Narrow" panose="020B0606020202030204" pitchFamily="34" charset="0"/>
              </a:rPr>
              <a:t>	</a:t>
            </a:r>
            <a:r>
              <a:rPr lang="de-DE" sz="1800" dirty="0" err="1">
                <a:latin typeface="Arial Narrow" panose="020B0606020202030204" pitchFamily="34" charset="0"/>
              </a:rPr>
              <a:t>public</a:t>
            </a:r>
            <a:r>
              <a:rPr lang="de-DE" sz="1800" dirty="0">
                <a:latin typeface="Arial Narrow" panose="020B0606020202030204" pitchFamily="34" charset="0"/>
              </a:rPr>
              <a:t> </a:t>
            </a:r>
            <a:r>
              <a:rPr lang="de-DE" sz="1800" b="1" dirty="0" err="1">
                <a:latin typeface="Arial Narrow" panose="020B0606020202030204" pitchFamily="34" charset="0"/>
              </a:rPr>
              <a:t>enum</a:t>
            </a:r>
            <a:r>
              <a:rPr lang="de-DE" sz="1800" dirty="0">
                <a:latin typeface="Arial Narrow" panose="020B0606020202030204" pitchFamily="34" charset="0"/>
              </a:rPr>
              <a:t> </a:t>
            </a:r>
            <a:r>
              <a:rPr lang="de-DE" sz="1800" dirty="0" err="1">
                <a:latin typeface="Arial Narrow" panose="020B0606020202030204" pitchFamily="34" charset="0"/>
              </a:rPr>
              <a:t>PizzaType</a:t>
            </a:r>
            <a:r>
              <a:rPr lang="de-DE" sz="1800" dirty="0">
                <a:latin typeface="Arial Narrow" panose="020B0606020202030204" pitchFamily="34" charset="0"/>
              </a:rPr>
              <a:t>{ BASIC, SALAMI, </a:t>
            </a:r>
            <a:r>
              <a:rPr lang="de-DE" sz="1800" dirty="0" smtClean="0">
                <a:latin typeface="Arial Narrow" panose="020B0606020202030204" pitchFamily="34" charset="0"/>
              </a:rPr>
              <a:t>HAWAII</a:t>
            </a:r>
            <a:r>
              <a:rPr lang="de-DE" sz="1800" dirty="0">
                <a:latin typeface="Arial Narrow" panose="020B0606020202030204" pitchFamily="34" charset="0"/>
              </a:rPr>
              <a:t>}</a:t>
            </a:r>
          </a:p>
          <a:p>
            <a:pPr defTabSz="266700">
              <a:lnSpc>
                <a:spcPct val="95000"/>
              </a:lnSpc>
              <a:buFont typeface="Wingdings" pitchFamily="2" charset="2"/>
              <a:buNone/>
            </a:pPr>
            <a:endParaRPr lang="de-DE" sz="1100" dirty="0">
              <a:latin typeface="Arial Narrow" panose="020B0606020202030204" pitchFamily="34" charset="0"/>
            </a:endParaRPr>
          </a:p>
          <a:p>
            <a:pPr defTabSz="355600">
              <a:lnSpc>
                <a:spcPct val="95000"/>
              </a:lnSpc>
              <a:buFont typeface="Wingdings" pitchFamily="2" charset="2"/>
              <a:buNone/>
            </a:pPr>
            <a:r>
              <a:rPr lang="de-DE" sz="1800" dirty="0"/>
              <a:t>	</a:t>
            </a:r>
            <a:r>
              <a:rPr lang="de-DE" sz="1800" dirty="0" err="1"/>
              <a:t>public</a:t>
            </a:r>
            <a:r>
              <a:rPr lang="de-DE" sz="1800" dirty="0"/>
              <a:t> </a:t>
            </a:r>
            <a:r>
              <a:rPr lang="de-DE" sz="1800" dirty="0" smtClean="0"/>
              <a:t>Pizza </a:t>
            </a:r>
            <a:r>
              <a:rPr lang="de-DE" sz="1800" dirty="0" err="1" smtClean="0">
                <a:solidFill>
                  <a:srgbClr val="008000"/>
                </a:solidFill>
              </a:rPr>
              <a:t>orderPizza</a:t>
            </a:r>
            <a:r>
              <a:rPr lang="de-DE" sz="1800" dirty="0" smtClean="0"/>
              <a:t>( </a:t>
            </a:r>
            <a:r>
              <a:rPr lang="de-DE" sz="1800" dirty="0" err="1" smtClean="0">
                <a:latin typeface="Arial Narrow" panose="020B0606020202030204" pitchFamily="34" charset="0"/>
              </a:rPr>
              <a:t>PizzaType</a:t>
            </a:r>
            <a:r>
              <a:rPr lang="de-DE" sz="1800" dirty="0" smtClean="0">
                <a:latin typeface="Arial Narrow" panose="020B0606020202030204" pitchFamily="34" charset="0"/>
              </a:rPr>
              <a:t> type </a:t>
            </a:r>
            <a:r>
              <a:rPr lang="de-DE" sz="1800" dirty="0" smtClean="0"/>
              <a:t>) {</a:t>
            </a:r>
            <a:br>
              <a:rPr lang="de-DE" sz="1800" dirty="0" smtClean="0"/>
            </a:br>
            <a:endParaRPr lang="de-DE" sz="1050" dirty="0"/>
          </a:p>
          <a:p>
            <a:pPr defTabSz="357188">
              <a:lnSpc>
                <a:spcPct val="95000"/>
              </a:lnSpc>
              <a:buFont typeface="Wingdings" pitchFamily="2" charset="2"/>
              <a:buNone/>
            </a:pPr>
            <a:r>
              <a:rPr lang="de-DE" sz="1800" dirty="0"/>
              <a:t>	</a:t>
            </a:r>
            <a:r>
              <a:rPr lang="de-DE" sz="1800"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switch</a:t>
            </a:r>
            <a:r>
              <a:rPr lang="de-DE" dirty="0">
                <a:latin typeface="Arial" panose="020B0604020202020204" pitchFamily="34" charset="0"/>
                <a:cs typeface="Arial" panose="020B0604020202020204" pitchFamily="34" charset="0"/>
              </a:rPr>
              <a:t>( type ){</a:t>
            </a:r>
          </a:p>
          <a:p>
            <a:pPr defTabSz="357188">
              <a:lnSpc>
                <a:spcPct val="95000"/>
              </a:lnSpc>
              <a:buFont typeface="Wingdings" pitchFamily="2" charset="2"/>
              <a:buNone/>
            </a:pPr>
            <a:r>
              <a:rPr lang="de-DE" sz="1050" dirty="0">
                <a:latin typeface="Arial" panose="020B0604020202020204" pitchFamily="34" charset="0"/>
                <a:cs typeface="Arial" panose="020B0604020202020204" pitchFamily="34" charset="0"/>
              </a:rPr>
              <a:t> </a:t>
            </a:r>
          </a:p>
          <a:p>
            <a:pPr defTabSz="357188">
              <a:lnSpc>
                <a:spcPct val="95000"/>
              </a:lnSpc>
              <a:buFont typeface="Wingdings" pitchFamily="2" charset="2"/>
              <a:buNone/>
            </a:pP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case</a:t>
            </a:r>
            <a:r>
              <a:rPr lang="de-DE" dirty="0">
                <a:latin typeface="Arial" panose="020B0604020202020204" pitchFamily="34" charset="0"/>
                <a:cs typeface="Arial" panose="020B0604020202020204" pitchFamily="34" charset="0"/>
              </a:rPr>
              <a:t> SALAMI:</a:t>
            </a:r>
          </a:p>
          <a:p>
            <a:pPr defTabSz="357188">
              <a:lnSpc>
                <a:spcPct val="95000"/>
              </a:lnSpc>
              <a:buFont typeface="Wingdings" pitchFamily="2" charset="2"/>
              <a:buNone/>
            </a:pP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return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new</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SalamiPizza</a:t>
            </a:r>
            <a:r>
              <a:rPr lang="de-DE" dirty="0">
                <a:latin typeface="Arial" panose="020B0604020202020204" pitchFamily="34" charset="0"/>
                <a:cs typeface="Arial" panose="020B0604020202020204" pitchFamily="34" charset="0"/>
              </a:rPr>
              <a:t>(); break;</a:t>
            </a:r>
          </a:p>
          <a:p>
            <a:pPr defTabSz="357188">
              <a:lnSpc>
                <a:spcPct val="95000"/>
              </a:lnSpc>
              <a:buFont typeface="Wingdings" pitchFamily="2" charset="2"/>
              <a:buNone/>
            </a:pP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case</a:t>
            </a:r>
            <a:r>
              <a:rPr lang="de-DE" dirty="0">
                <a:latin typeface="Arial" panose="020B0604020202020204" pitchFamily="34" charset="0"/>
                <a:cs typeface="Arial" panose="020B0604020202020204" pitchFamily="34" charset="0"/>
              </a:rPr>
              <a:t> 	</a:t>
            </a:r>
            <a:r>
              <a:rPr lang="de-DE" dirty="0" smtClean="0">
                <a:latin typeface="Arial" panose="020B0604020202020204" pitchFamily="34" charset="0"/>
                <a:cs typeface="Arial" panose="020B0604020202020204" pitchFamily="34" charset="0"/>
              </a:rPr>
              <a:t>HAWAII</a:t>
            </a:r>
            <a:r>
              <a:rPr lang="de-DE"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return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new</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HawaiiPizza</a:t>
            </a:r>
            <a:r>
              <a:rPr lang="de-DE" dirty="0">
                <a:latin typeface="Arial" panose="020B0604020202020204" pitchFamily="34" charset="0"/>
                <a:cs typeface="Arial" panose="020B0604020202020204" pitchFamily="34" charset="0"/>
              </a:rPr>
              <a:t>(); break;</a:t>
            </a:r>
          </a:p>
          <a:p>
            <a:pPr defTabSz="357188">
              <a:lnSpc>
                <a:spcPct val="95000"/>
              </a:lnSpc>
              <a:buFont typeface="Wingdings" pitchFamily="2" charset="2"/>
              <a:buNone/>
            </a:pP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default</a:t>
            </a:r>
            <a:r>
              <a:rPr lang="de-DE"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return</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new</a:t>
            </a:r>
            <a:r>
              <a:rPr lang="de-DE" dirty="0">
                <a:latin typeface="Arial" panose="020B0604020202020204" pitchFamily="34" charset="0"/>
                <a:cs typeface="Arial" panose="020B0604020202020204" pitchFamily="34" charset="0"/>
              </a:rPr>
              <a:t> </a:t>
            </a:r>
            <a:r>
              <a:rPr lang="de-DE" dirty="0" err="1">
                <a:latin typeface="Arial" panose="020B0604020202020204" pitchFamily="34" charset="0"/>
                <a:cs typeface="Arial" panose="020B0604020202020204" pitchFamily="34" charset="0"/>
              </a:rPr>
              <a:t>MargaritaPizza</a:t>
            </a:r>
            <a:r>
              <a:rPr lang="de-DE" dirty="0" smtClean="0">
                <a:latin typeface="Arial" panose="020B0604020202020204" pitchFamily="34" charset="0"/>
                <a:cs typeface="Arial" panose="020B0604020202020204" pitchFamily="34" charset="0"/>
              </a:rPr>
              <a:t>();</a:t>
            </a:r>
            <a:br>
              <a:rPr lang="de-DE" dirty="0" smtClean="0">
                <a:latin typeface="Arial" panose="020B0604020202020204" pitchFamily="34" charset="0"/>
                <a:cs typeface="Arial" panose="020B0604020202020204" pitchFamily="34" charset="0"/>
              </a:rPr>
            </a:br>
            <a:r>
              <a:rPr lang="de-DE" dirty="0" smtClean="0">
                <a:latin typeface="Arial" panose="020B0604020202020204" pitchFamily="34" charset="0"/>
                <a:cs typeface="Arial" panose="020B0604020202020204" pitchFamily="34" charset="0"/>
              </a:rPr>
              <a:t>		}</a:t>
            </a:r>
            <a:br>
              <a:rPr lang="de-DE" dirty="0" smtClean="0">
                <a:latin typeface="Arial" panose="020B0604020202020204" pitchFamily="34" charset="0"/>
                <a:cs typeface="Arial" panose="020B0604020202020204" pitchFamily="34" charset="0"/>
              </a:rPr>
            </a:br>
            <a:r>
              <a:rPr lang="de-DE" dirty="0" smtClean="0"/>
              <a:t>		</a:t>
            </a:r>
            <a:r>
              <a:rPr lang="de-DE" sz="1800" dirty="0" err="1" smtClean="0"/>
              <a:t>pizza</a:t>
            </a:r>
            <a:r>
              <a:rPr lang="de-DE" sz="1800" dirty="0" err="1" smtClean="0">
                <a:sym typeface="Wingdings" pitchFamily="2" charset="2"/>
              </a:rPr>
              <a:t>.</a:t>
            </a:r>
            <a:r>
              <a:rPr lang="de-DE" sz="1800" dirty="0" err="1" smtClean="0"/>
              <a:t>prepare</a:t>
            </a:r>
            <a:r>
              <a:rPr lang="de-DE" sz="1800" dirty="0" smtClean="0"/>
              <a:t>();</a:t>
            </a:r>
            <a:endParaRPr lang="de-DE" sz="1800" dirty="0"/>
          </a:p>
          <a:p>
            <a:pPr defTabSz="355600">
              <a:lnSpc>
                <a:spcPct val="95000"/>
              </a:lnSpc>
              <a:buFont typeface="Wingdings" pitchFamily="2" charset="2"/>
              <a:buNone/>
            </a:pPr>
            <a:r>
              <a:rPr lang="de-DE" sz="1800" dirty="0"/>
              <a:t>	    </a:t>
            </a:r>
            <a:r>
              <a:rPr lang="de-DE" sz="1800" dirty="0" smtClean="0"/>
              <a:t> 	</a:t>
            </a:r>
            <a:r>
              <a:rPr lang="de-DE" sz="1800" dirty="0" err="1" smtClean="0"/>
              <a:t>pizza</a:t>
            </a:r>
            <a:r>
              <a:rPr lang="de-DE" sz="1800" dirty="0" err="1" smtClean="0">
                <a:sym typeface="Wingdings" pitchFamily="2" charset="2"/>
              </a:rPr>
              <a:t>.</a:t>
            </a:r>
            <a:r>
              <a:rPr lang="de-DE" sz="1800" dirty="0" err="1" smtClean="0"/>
              <a:t>bake</a:t>
            </a:r>
            <a:r>
              <a:rPr lang="de-DE" sz="1800" dirty="0" smtClean="0"/>
              <a:t>();</a:t>
            </a:r>
            <a:endParaRPr lang="de-DE" sz="1800" dirty="0"/>
          </a:p>
          <a:p>
            <a:pPr defTabSz="355600">
              <a:lnSpc>
                <a:spcPct val="95000"/>
              </a:lnSpc>
              <a:buFont typeface="Wingdings" pitchFamily="2" charset="2"/>
              <a:buNone/>
            </a:pPr>
            <a:r>
              <a:rPr lang="de-DE" sz="1800" dirty="0"/>
              <a:t>	    </a:t>
            </a:r>
            <a:r>
              <a:rPr lang="de-DE" sz="1800" dirty="0" smtClean="0"/>
              <a:t> 	</a:t>
            </a:r>
            <a:r>
              <a:rPr lang="de-DE" sz="1800" dirty="0" err="1" smtClean="0"/>
              <a:t>pizza</a:t>
            </a:r>
            <a:r>
              <a:rPr lang="de-DE" sz="1800" dirty="0" err="1" smtClean="0">
                <a:sym typeface="Wingdings" pitchFamily="2" charset="2"/>
              </a:rPr>
              <a:t>.</a:t>
            </a:r>
            <a:r>
              <a:rPr lang="de-DE" sz="1800" dirty="0" err="1" smtClean="0"/>
              <a:t>cut</a:t>
            </a:r>
            <a:r>
              <a:rPr lang="de-DE" sz="1800" dirty="0" smtClean="0"/>
              <a:t>();</a:t>
            </a:r>
            <a:endParaRPr lang="de-DE" sz="1800" dirty="0"/>
          </a:p>
          <a:p>
            <a:pPr defTabSz="355600">
              <a:lnSpc>
                <a:spcPct val="95000"/>
              </a:lnSpc>
              <a:buFont typeface="Wingdings" pitchFamily="2" charset="2"/>
              <a:buNone/>
            </a:pPr>
            <a:r>
              <a:rPr lang="de-DE" sz="1800" dirty="0"/>
              <a:t>	     </a:t>
            </a:r>
            <a:r>
              <a:rPr lang="de-DE" sz="1800" dirty="0" smtClean="0"/>
              <a:t>	</a:t>
            </a:r>
            <a:r>
              <a:rPr lang="de-DE" sz="1800" dirty="0" err="1" smtClean="0"/>
              <a:t>return</a:t>
            </a:r>
            <a:r>
              <a:rPr lang="de-DE" sz="1800" dirty="0" smtClean="0"/>
              <a:t> </a:t>
            </a:r>
            <a:r>
              <a:rPr lang="de-DE" sz="1800" dirty="0" err="1"/>
              <a:t>pizza</a:t>
            </a:r>
            <a:r>
              <a:rPr lang="de-DE" sz="1800" dirty="0"/>
              <a:t>;</a:t>
            </a:r>
          </a:p>
          <a:p>
            <a:pPr defTabSz="355600">
              <a:lnSpc>
                <a:spcPct val="95000"/>
              </a:lnSpc>
              <a:buFont typeface="Wingdings" pitchFamily="2" charset="2"/>
              <a:buNone/>
            </a:pPr>
            <a:r>
              <a:rPr lang="de-DE" sz="1800" dirty="0"/>
              <a:t>    	}</a:t>
            </a:r>
          </a:p>
          <a:p>
            <a:pPr defTabSz="355600">
              <a:lnSpc>
                <a:spcPct val="95000"/>
              </a:lnSpc>
              <a:buFont typeface="Wingdings" pitchFamily="2" charset="2"/>
              <a:buNone/>
            </a:pPr>
            <a:r>
              <a:rPr lang="de-DE" sz="1800" dirty="0"/>
              <a:t>}</a:t>
            </a:r>
          </a:p>
        </p:txBody>
      </p:sp>
      <p:sp>
        <p:nvSpPr>
          <p:cNvPr id="21510" name="Oval 6"/>
          <p:cNvSpPr>
            <a:spLocks noChangeArrowheads="1"/>
          </p:cNvSpPr>
          <p:nvPr/>
        </p:nvSpPr>
        <p:spPr bwMode="auto">
          <a:xfrm>
            <a:off x="457201" y="2583688"/>
            <a:ext cx="5321808" cy="2875280"/>
          </a:xfrm>
          <a:prstGeom prst="ellipse">
            <a:avLst/>
          </a:pr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512" name="AutoShape 8"/>
          <p:cNvSpPr>
            <a:spLocks noChangeArrowheads="1"/>
          </p:cNvSpPr>
          <p:nvPr/>
        </p:nvSpPr>
        <p:spPr bwMode="auto">
          <a:xfrm>
            <a:off x="6615113" y="2689225"/>
            <a:ext cx="2159000" cy="792163"/>
          </a:xfrm>
          <a:prstGeom prst="wedgeRoundRectCallout">
            <a:avLst>
              <a:gd name="adj1" fmla="val -134643"/>
              <a:gd name="adj2" fmla="val 20877"/>
              <a:gd name="adj3" fmla="val 16667"/>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Font typeface="Wingdings" pitchFamily="2" charset="2"/>
              <a:buNone/>
            </a:pPr>
            <a:r>
              <a:rPr lang="de-DE" sz="2200"/>
              <a:t>Wird in factory ausgegliedert.</a:t>
            </a:r>
          </a:p>
        </p:txBody>
      </p:sp>
      <p:sp>
        <p:nvSpPr>
          <p:cNvPr id="21513" name="AutoShape 9"/>
          <p:cNvSpPr>
            <a:spLocks noChangeArrowheads="1"/>
          </p:cNvSpPr>
          <p:nvPr/>
        </p:nvSpPr>
        <p:spPr bwMode="auto">
          <a:xfrm>
            <a:off x="6275388" y="4575175"/>
            <a:ext cx="2673350" cy="1543050"/>
          </a:xfrm>
          <a:prstGeom prst="wedgeRoundRectCallout">
            <a:avLst>
              <a:gd name="adj1" fmla="val -96040"/>
              <a:gd name="adj2" fmla="val -86028"/>
              <a:gd name="adj3" fmla="val 16667"/>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Font typeface="Wingdings" pitchFamily="2" charset="2"/>
              <a:buNone/>
            </a:pPr>
            <a:r>
              <a:rPr lang="de-DE" sz="2200"/>
              <a:t>Vorteil: </a:t>
            </a:r>
            <a:br>
              <a:rPr lang="de-DE" sz="2200"/>
            </a:br>
            <a:r>
              <a:rPr lang="de-DE" sz="2200"/>
              <a:t>kann von mehreren Klassen genutzt werden.</a:t>
            </a:r>
          </a:p>
        </p:txBody>
      </p:sp>
      <p:sp>
        <p:nvSpPr>
          <p:cNvPr id="7175" name="Rectangle 11"/>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smtClean="0"/>
              <a:t>Warum </a:t>
            </a:r>
            <a:r>
              <a:rPr lang="de-DE" dirty="0" err="1" smtClean="0"/>
              <a:t>Factories</a:t>
            </a:r>
            <a:r>
              <a:rPr lang="de-DE" dirty="0" smtClean="0"/>
              <a:t>?</a:t>
            </a:r>
          </a:p>
        </p:txBody>
      </p:sp>
      <p:pic>
        <p:nvPicPr>
          <p:cNvPr id="7176" name="Picture 13" descr="PizzaKoch"/>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7300" y="4467225"/>
            <a:ext cx="2327275"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4" descr="PizzaSalami0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9838" y="876300"/>
            <a:ext cx="2581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blinds(horizontal)">
                                      <p:cBhvr>
                                        <p:cTn id="7" dur="500"/>
                                        <p:tgtEl>
                                          <p:spTgt spid="215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512"/>
                                        </p:tgtEl>
                                        <p:attrNameLst>
                                          <p:attrName>style.visibility</p:attrName>
                                        </p:attrNameLst>
                                      </p:cBhvr>
                                      <p:to>
                                        <p:strVal val="visible"/>
                                      </p:to>
                                    </p:set>
                                    <p:animEffect transition="in" filter="wipe(left)">
                                      <p:cBhvr>
                                        <p:cTn id="11" dur="500"/>
                                        <p:tgtEl>
                                          <p:spTgt spid="215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513"/>
                                        </p:tgtEl>
                                        <p:attrNameLst>
                                          <p:attrName>style.visibility</p:attrName>
                                        </p:attrNameLst>
                                      </p:cBhvr>
                                      <p:to>
                                        <p:strVal val="visible"/>
                                      </p:to>
                                    </p:set>
                                    <p:animEffect transition="in" filter="wipe(left)">
                                      <p:cBhvr>
                                        <p:cTn id="16"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2" grpId="0" animBg="1"/>
      <p:bldP spid="215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ChangeArrowheads="1"/>
          </p:cNvSpPr>
          <p:nvPr/>
        </p:nvSpPr>
        <p:spPr bwMode="auto">
          <a:xfrm>
            <a:off x="88900" y="1143000"/>
            <a:ext cx="4127500" cy="4716463"/>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defTabSz="266700">
              <a:lnSpc>
                <a:spcPct val="95000"/>
              </a:lnSpc>
              <a:buFont typeface="Wingdings" pitchFamily="2" charset="2"/>
              <a:buNone/>
            </a:pPr>
            <a:r>
              <a:rPr lang="de-DE" sz="1800" dirty="0" err="1">
                <a:latin typeface="Arial Narrow" panose="020B0606020202030204" pitchFamily="34" charset="0"/>
              </a:rPr>
              <a:t>class</a:t>
            </a:r>
            <a:r>
              <a:rPr lang="de-DE" sz="1800" dirty="0">
                <a:latin typeface="Arial Narrow" panose="020B0606020202030204" pitchFamily="34" charset="0"/>
              </a:rPr>
              <a:t> </a:t>
            </a:r>
            <a:r>
              <a:rPr lang="de-DE" sz="1800" dirty="0" err="1" smtClean="0">
                <a:solidFill>
                  <a:schemeClr val="hlink"/>
                </a:solidFill>
                <a:latin typeface="Arial Narrow" panose="020B0606020202030204" pitchFamily="34" charset="0"/>
              </a:rPr>
              <a:t>PizzaFactory</a:t>
            </a:r>
            <a:r>
              <a:rPr lang="de-DE" sz="1800" dirty="0" smtClean="0">
                <a:latin typeface="Arial Narrow" panose="020B0606020202030204" pitchFamily="34" charset="0"/>
              </a:rPr>
              <a:t>{</a:t>
            </a:r>
          </a:p>
          <a:p>
            <a:pPr defTabSz="266700">
              <a:lnSpc>
                <a:spcPct val="95000"/>
              </a:lnSpc>
              <a:buFont typeface="Wingdings" pitchFamily="2" charset="2"/>
              <a:buNone/>
            </a:pPr>
            <a:r>
              <a:rPr lang="de-DE" sz="1800" dirty="0" smtClean="0">
                <a:latin typeface="Arial Narrow" panose="020B0606020202030204" pitchFamily="34" charset="0"/>
              </a:rPr>
              <a:t/>
            </a:r>
            <a:br>
              <a:rPr lang="de-DE" sz="1800" dirty="0" smtClean="0">
                <a:latin typeface="Arial Narrow" panose="020B0606020202030204" pitchFamily="34" charset="0"/>
              </a:rPr>
            </a:br>
            <a:r>
              <a:rPr lang="de-DE" sz="1600" dirty="0" smtClean="0">
                <a:latin typeface="Arial Narrow" panose="020B0606020202030204" pitchFamily="34" charset="0"/>
              </a:rPr>
              <a:t>	</a:t>
            </a:r>
            <a:r>
              <a:rPr lang="de-DE" sz="1600" dirty="0" err="1" smtClean="0">
                <a:latin typeface="Arial Narrow" panose="020B0606020202030204" pitchFamily="34" charset="0"/>
              </a:rPr>
              <a:t>public</a:t>
            </a:r>
            <a:r>
              <a:rPr lang="de-DE" sz="1600" dirty="0" smtClean="0">
                <a:latin typeface="Arial Narrow" panose="020B0606020202030204" pitchFamily="34" charset="0"/>
              </a:rPr>
              <a:t> </a:t>
            </a:r>
            <a:r>
              <a:rPr lang="de-DE" sz="1600" b="1" dirty="0" err="1" smtClean="0">
                <a:latin typeface="Arial Narrow" panose="020B0606020202030204" pitchFamily="34" charset="0"/>
              </a:rPr>
              <a:t>enum</a:t>
            </a:r>
            <a:r>
              <a:rPr lang="de-DE" sz="1600" dirty="0">
                <a:latin typeface="Arial Narrow" panose="020B0606020202030204" pitchFamily="34" charset="0"/>
              </a:rPr>
              <a:t> </a:t>
            </a:r>
            <a:r>
              <a:rPr lang="de-DE" sz="1600" dirty="0" err="1">
                <a:latin typeface="Arial Narrow" panose="020B0606020202030204" pitchFamily="34" charset="0"/>
              </a:rPr>
              <a:t>PizzaType</a:t>
            </a:r>
            <a:r>
              <a:rPr lang="de-DE" sz="1600" dirty="0" smtClean="0">
                <a:latin typeface="Arial Narrow" panose="020B0606020202030204" pitchFamily="34" charset="0"/>
              </a:rPr>
              <a:t>{ BASIC, </a:t>
            </a:r>
            <a:r>
              <a:rPr lang="de-DE" sz="1600" dirty="0">
                <a:latin typeface="Arial Narrow" panose="020B0606020202030204" pitchFamily="34" charset="0"/>
              </a:rPr>
              <a:t>SALAMI</a:t>
            </a:r>
            <a:r>
              <a:rPr lang="de-DE" sz="1600" dirty="0" smtClean="0">
                <a:latin typeface="Arial Narrow" panose="020B0606020202030204" pitchFamily="34" charset="0"/>
              </a:rPr>
              <a:t>, HAWAII}</a:t>
            </a:r>
            <a:endParaRPr lang="de-DE" sz="1600" dirty="0">
              <a:latin typeface="Arial Narrow" panose="020B0606020202030204" pitchFamily="34" charset="0"/>
            </a:endParaRPr>
          </a:p>
          <a:p>
            <a:pPr defTabSz="266700">
              <a:lnSpc>
                <a:spcPct val="95000"/>
              </a:lnSpc>
              <a:buFont typeface="Wingdings" pitchFamily="2" charset="2"/>
              <a:buNone/>
            </a:pPr>
            <a:endParaRPr lang="de-DE" sz="1050" dirty="0" smtClean="0">
              <a:latin typeface="Arial Narrow" panose="020B0606020202030204" pitchFamily="34" charset="0"/>
            </a:endParaRPr>
          </a:p>
          <a:p>
            <a:pPr defTabSz="266700">
              <a:lnSpc>
                <a:spcPct val="95000"/>
              </a:lnSpc>
              <a:buFont typeface="Wingdings" pitchFamily="2" charset="2"/>
              <a:buNone/>
            </a:pPr>
            <a:r>
              <a:rPr lang="de-DE" sz="1800" dirty="0">
                <a:latin typeface="Arial Narrow" panose="020B0606020202030204" pitchFamily="34" charset="0"/>
              </a:rPr>
              <a:t>	</a:t>
            </a:r>
            <a:r>
              <a:rPr lang="de-DE" sz="1800" dirty="0" err="1">
                <a:latin typeface="Arial Narrow" panose="020B0606020202030204" pitchFamily="34" charset="0"/>
              </a:rPr>
              <a:t>public</a:t>
            </a:r>
            <a:r>
              <a:rPr lang="de-DE" sz="1800" dirty="0">
                <a:latin typeface="Arial Narrow" panose="020B0606020202030204" pitchFamily="34" charset="0"/>
              </a:rPr>
              <a:t> </a:t>
            </a:r>
            <a:r>
              <a:rPr lang="de-DE" sz="1800" dirty="0" smtClean="0">
                <a:latin typeface="Arial Narrow" panose="020B0606020202030204" pitchFamily="34" charset="0"/>
              </a:rPr>
              <a:t>Pizza </a:t>
            </a:r>
            <a:r>
              <a:rPr lang="de-DE" sz="1800" b="1" dirty="0" err="1" smtClean="0">
                <a:solidFill>
                  <a:schemeClr val="hlink"/>
                </a:solidFill>
                <a:latin typeface="Arial Narrow" panose="020B0606020202030204" pitchFamily="34" charset="0"/>
              </a:rPr>
              <a:t>createPizza</a:t>
            </a:r>
            <a:r>
              <a:rPr lang="de-DE" sz="1800" dirty="0" smtClean="0">
                <a:latin typeface="Arial Narrow" panose="020B0606020202030204" pitchFamily="34" charset="0"/>
              </a:rPr>
              <a:t>( </a:t>
            </a:r>
            <a:r>
              <a:rPr lang="de-DE" sz="1800" dirty="0" err="1" smtClean="0">
                <a:latin typeface="Arial Narrow" panose="020B0606020202030204" pitchFamily="34" charset="0"/>
              </a:rPr>
              <a:t>PizzaType</a:t>
            </a:r>
            <a:r>
              <a:rPr lang="de-DE" sz="1800" dirty="0" smtClean="0">
                <a:latin typeface="Arial Narrow" panose="020B0606020202030204" pitchFamily="34" charset="0"/>
              </a:rPr>
              <a:t> type)</a:t>
            </a:r>
            <a:endParaRPr lang="de-DE" sz="1800" dirty="0">
              <a:latin typeface="Arial Narrow" panose="020B0606020202030204" pitchFamily="34" charset="0"/>
            </a:endParaRPr>
          </a:p>
          <a:p>
            <a:pPr defTabSz="266700">
              <a:lnSpc>
                <a:spcPct val="95000"/>
              </a:lnSpc>
              <a:buFont typeface="Wingdings" pitchFamily="2" charset="2"/>
              <a:buNone/>
            </a:pPr>
            <a:r>
              <a:rPr lang="de-DE" sz="1800" dirty="0">
                <a:latin typeface="Arial Narrow" panose="020B0606020202030204" pitchFamily="34" charset="0"/>
              </a:rPr>
              <a:t>	{</a:t>
            </a:r>
          </a:p>
          <a:p>
            <a:pPr defTabSz="266700">
              <a:lnSpc>
                <a:spcPct val="95000"/>
              </a:lnSpc>
              <a:buFont typeface="Wingdings" pitchFamily="2" charset="2"/>
              <a:buNone/>
            </a:pPr>
            <a:r>
              <a:rPr lang="de-DE" sz="1800" dirty="0" smtClean="0">
                <a:latin typeface="Arial Narrow" panose="020B0606020202030204" pitchFamily="34" charset="0"/>
              </a:rPr>
              <a:t>	</a:t>
            </a:r>
            <a:r>
              <a:rPr lang="de-DE" sz="1800" dirty="0">
                <a:latin typeface="Arial Narrow" panose="020B0606020202030204" pitchFamily="34" charset="0"/>
              </a:rPr>
              <a:t>	</a:t>
            </a:r>
            <a:r>
              <a:rPr lang="de-DE" sz="1800" dirty="0" err="1" smtClean="0">
                <a:latin typeface="Arial Narrow" panose="020B0606020202030204" pitchFamily="34" charset="0"/>
              </a:rPr>
              <a:t>switch</a:t>
            </a:r>
            <a:r>
              <a:rPr lang="de-DE" sz="1800" dirty="0" smtClean="0">
                <a:latin typeface="Arial Narrow" panose="020B0606020202030204" pitchFamily="34" charset="0"/>
              </a:rPr>
              <a:t>( type ){</a:t>
            </a:r>
          </a:p>
          <a:p>
            <a:pPr defTabSz="266700">
              <a:lnSpc>
                <a:spcPct val="95000"/>
              </a:lnSpc>
              <a:buFont typeface="Wingdings" pitchFamily="2" charset="2"/>
              <a:buNone/>
            </a:pPr>
            <a:r>
              <a:rPr lang="de-DE" sz="1000" dirty="0" smtClean="0">
                <a:latin typeface="Arial Narrow" panose="020B0606020202030204" pitchFamily="34" charset="0"/>
              </a:rPr>
              <a:t> </a:t>
            </a:r>
          </a:p>
          <a:p>
            <a:pPr defTabSz="266700">
              <a:lnSpc>
                <a:spcPct val="95000"/>
              </a:lnSpc>
              <a:buFont typeface="Wingdings" pitchFamily="2" charset="2"/>
              <a:buNone/>
            </a:pPr>
            <a:r>
              <a:rPr lang="de-DE" sz="1800" dirty="0">
                <a:latin typeface="Arial Narrow" panose="020B0606020202030204" pitchFamily="34" charset="0"/>
              </a:rPr>
              <a:t>	</a:t>
            </a:r>
            <a:r>
              <a:rPr lang="de-DE" sz="1800" dirty="0" smtClean="0">
                <a:latin typeface="Arial Narrow" panose="020B0606020202030204" pitchFamily="34" charset="0"/>
              </a:rPr>
              <a:t>	</a:t>
            </a:r>
            <a:r>
              <a:rPr lang="de-DE" sz="1800" dirty="0" err="1" smtClean="0">
                <a:latin typeface="Arial Narrow" panose="020B0606020202030204" pitchFamily="34" charset="0"/>
              </a:rPr>
              <a:t>case</a:t>
            </a:r>
            <a:r>
              <a:rPr lang="de-DE" sz="1800" dirty="0" smtClean="0">
                <a:latin typeface="Arial Narrow" panose="020B0606020202030204" pitchFamily="34" charset="0"/>
              </a:rPr>
              <a:t> SALAMI:</a:t>
            </a:r>
            <a:endParaRPr lang="de-DE" sz="1800" dirty="0">
              <a:latin typeface="Arial Narrow" panose="020B0606020202030204" pitchFamily="34" charset="0"/>
            </a:endParaRPr>
          </a:p>
          <a:p>
            <a:pPr defTabSz="266700">
              <a:lnSpc>
                <a:spcPct val="95000"/>
              </a:lnSpc>
              <a:buFont typeface="Wingdings" pitchFamily="2" charset="2"/>
              <a:buNone/>
            </a:pPr>
            <a:r>
              <a:rPr lang="de-DE" sz="1800" dirty="0">
                <a:latin typeface="Arial Narrow" panose="020B0606020202030204" pitchFamily="34" charset="0"/>
              </a:rPr>
              <a:t>	       	</a:t>
            </a:r>
            <a:r>
              <a:rPr lang="de-DE" sz="1800" dirty="0" err="1" smtClean="0">
                <a:latin typeface="Arial Narrow" panose="020B0606020202030204" pitchFamily="34" charset="0"/>
              </a:rPr>
              <a:t>return</a:t>
            </a:r>
            <a:r>
              <a:rPr lang="de-DE" sz="1800" dirty="0" smtClean="0">
                <a:latin typeface="Arial Narrow" panose="020B0606020202030204" pitchFamily="34" charset="0"/>
              </a:rPr>
              <a:t> </a:t>
            </a:r>
            <a:r>
              <a:rPr lang="de-DE" sz="1800" dirty="0" err="1">
                <a:latin typeface="Arial Narrow" panose="020B0606020202030204" pitchFamily="34" charset="0"/>
              </a:rPr>
              <a:t>new</a:t>
            </a:r>
            <a:r>
              <a:rPr lang="de-DE" sz="1800" dirty="0">
                <a:latin typeface="Arial Narrow" panose="020B0606020202030204" pitchFamily="34" charset="0"/>
              </a:rPr>
              <a:t> </a:t>
            </a:r>
            <a:r>
              <a:rPr lang="de-DE" sz="1800" dirty="0" err="1">
                <a:latin typeface="Arial Narrow" panose="020B0606020202030204" pitchFamily="34" charset="0"/>
              </a:rPr>
              <a:t>SalamiPizza</a:t>
            </a:r>
            <a:r>
              <a:rPr lang="de-DE" sz="1800" dirty="0" smtClean="0">
                <a:latin typeface="Arial Narrow" panose="020B0606020202030204" pitchFamily="34" charset="0"/>
              </a:rPr>
              <a:t>(); break;</a:t>
            </a:r>
            <a:endParaRPr lang="de-DE" sz="1800" dirty="0">
              <a:latin typeface="Arial Narrow" panose="020B0606020202030204" pitchFamily="34" charset="0"/>
            </a:endParaRPr>
          </a:p>
          <a:p>
            <a:pPr defTabSz="266700">
              <a:lnSpc>
                <a:spcPct val="95000"/>
              </a:lnSpc>
              <a:buFont typeface="Wingdings" pitchFamily="2" charset="2"/>
              <a:buNone/>
            </a:pPr>
            <a:r>
              <a:rPr lang="de-DE" sz="1800" dirty="0">
                <a:latin typeface="Arial Narrow" panose="020B0606020202030204" pitchFamily="34" charset="0"/>
              </a:rPr>
              <a:t>	 </a:t>
            </a:r>
            <a:r>
              <a:rPr lang="de-DE" sz="1800" dirty="0" smtClean="0">
                <a:latin typeface="Arial Narrow" panose="020B0606020202030204" pitchFamily="34" charset="0"/>
              </a:rPr>
              <a:t>	</a:t>
            </a:r>
            <a:r>
              <a:rPr lang="de-DE" sz="1800" dirty="0" err="1" smtClean="0">
                <a:latin typeface="Arial Narrow" panose="020B0606020202030204" pitchFamily="34" charset="0"/>
              </a:rPr>
              <a:t>case</a:t>
            </a:r>
            <a:r>
              <a:rPr lang="de-DE" sz="1800" dirty="0" smtClean="0">
                <a:latin typeface="Arial Narrow" panose="020B0606020202030204" pitchFamily="34" charset="0"/>
              </a:rPr>
              <a:t> </a:t>
            </a:r>
            <a:r>
              <a:rPr lang="de-DE" sz="1800" dirty="0">
                <a:latin typeface="Arial Narrow" panose="020B0606020202030204" pitchFamily="34" charset="0"/>
              </a:rPr>
              <a:t>	</a:t>
            </a:r>
            <a:r>
              <a:rPr lang="de-DE" sz="1800" dirty="0" smtClean="0">
                <a:latin typeface="Arial Narrow" panose="020B0606020202030204" pitchFamily="34" charset="0"/>
              </a:rPr>
              <a:t>HAWAII:</a:t>
            </a:r>
            <a:br>
              <a:rPr lang="de-DE" sz="1800" dirty="0" smtClean="0">
                <a:latin typeface="Arial Narrow" panose="020B0606020202030204" pitchFamily="34" charset="0"/>
              </a:rPr>
            </a:br>
            <a:r>
              <a:rPr lang="de-DE" sz="1800" dirty="0" smtClean="0">
                <a:latin typeface="Arial Narrow" panose="020B0606020202030204" pitchFamily="34" charset="0"/>
              </a:rPr>
              <a:t>	        </a:t>
            </a:r>
            <a:r>
              <a:rPr lang="de-DE" sz="1800" dirty="0">
                <a:latin typeface="Arial Narrow" panose="020B0606020202030204" pitchFamily="34" charset="0"/>
              </a:rPr>
              <a:t>	</a:t>
            </a:r>
            <a:r>
              <a:rPr lang="de-DE" sz="1800" dirty="0" err="1" smtClean="0">
                <a:latin typeface="Arial Narrow" panose="020B0606020202030204" pitchFamily="34" charset="0"/>
              </a:rPr>
              <a:t>return</a:t>
            </a:r>
            <a:r>
              <a:rPr lang="de-DE" sz="1800" dirty="0" smtClean="0">
                <a:latin typeface="Arial Narrow" panose="020B0606020202030204" pitchFamily="34" charset="0"/>
              </a:rPr>
              <a:t> </a:t>
            </a:r>
            <a:r>
              <a:rPr lang="de-DE" sz="1800" dirty="0" err="1">
                <a:latin typeface="Arial Narrow" panose="020B0606020202030204" pitchFamily="34" charset="0"/>
              </a:rPr>
              <a:t>new</a:t>
            </a:r>
            <a:r>
              <a:rPr lang="de-DE" sz="1800" dirty="0">
                <a:latin typeface="Arial Narrow" panose="020B0606020202030204" pitchFamily="34" charset="0"/>
              </a:rPr>
              <a:t> </a:t>
            </a:r>
            <a:r>
              <a:rPr lang="de-DE" sz="1800" dirty="0" err="1" smtClean="0">
                <a:latin typeface="Arial Narrow" panose="020B0606020202030204" pitchFamily="34" charset="0"/>
              </a:rPr>
              <a:t>HawaiiPizza</a:t>
            </a:r>
            <a:r>
              <a:rPr lang="de-DE" sz="1800" dirty="0">
                <a:latin typeface="Arial Narrow" panose="020B0606020202030204" pitchFamily="34" charset="0"/>
              </a:rPr>
              <a:t>(); break;</a:t>
            </a:r>
            <a:endParaRPr lang="de-DE" sz="1800" dirty="0" smtClean="0">
              <a:latin typeface="Arial Narrow" panose="020B0606020202030204" pitchFamily="34" charset="0"/>
            </a:endParaRPr>
          </a:p>
          <a:p>
            <a:pPr defTabSz="266700">
              <a:lnSpc>
                <a:spcPct val="95000"/>
              </a:lnSpc>
              <a:buFont typeface="Wingdings" pitchFamily="2" charset="2"/>
              <a:buNone/>
            </a:pPr>
            <a:r>
              <a:rPr lang="de-DE" sz="1800" dirty="0">
                <a:latin typeface="Arial Narrow" panose="020B0606020202030204" pitchFamily="34" charset="0"/>
              </a:rPr>
              <a:t>	</a:t>
            </a:r>
            <a:r>
              <a:rPr lang="de-DE" sz="1800" dirty="0" smtClean="0">
                <a:latin typeface="Arial Narrow" panose="020B0606020202030204" pitchFamily="34" charset="0"/>
              </a:rPr>
              <a:t>	</a:t>
            </a:r>
            <a:r>
              <a:rPr lang="de-DE" sz="1800" dirty="0" err="1" smtClean="0">
                <a:latin typeface="Arial Narrow" panose="020B0606020202030204" pitchFamily="34" charset="0"/>
              </a:rPr>
              <a:t>default</a:t>
            </a:r>
            <a:r>
              <a:rPr lang="de-DE" sz="1800" dirty="0" smtClean="0">
                <a:latin typeface="Arial Narrow" panose="020B0606020202030204" pitchFamily="34" charset="0"/>
              </a:rPr>
              <a:t>:</a:t>
            </a:r>
            <a:r>
              <a:rPr lang="de-DE" sz="1800" dirty="0">
                <a:latin typeface="Arial Narrow" panose="020B0606020202030204" pitchFamily="34" charset="0"/>
              </a:rPr>
              <a:t/>
            </a:r>
            <a:br>
              <a:rPr lang="de-DE" sz="1800" dirty="0">
                <a:latin typeface="Arial Narrow" panose="020B0606020202030204" pitchFamily="34" charset="0"/>
              </a:rPr>
            </a:br>
            <a:r>
              <a:rPr lang="de-DE" sz="1800" dirty="0">
                <a:latin typeface="Arial Narrow" panose="020B0606020202030204" pitchFamily="34" charset="0"/>
              </a:rPr>
              <a:t>	        	</a:t>
            </a:r>
            <a:r>
              <a:rPr lang="de-DE" sz="1800" dirty="0" err="1">
                <a:latin typeface="Arial Narrow" panose="020B0606020202030204" pitchFamily="34" charset="0"/>
              </a:rPr>
              <a:t>return</a:t>
            </a:r>
            <a:r>
              <a:rPr lang="de-DE" sz="1800" dirty="0">
                <a:latin typeface="Arial Narrow" panose="020B0606020202030204" pitchFamily="34" charset="0"/>
              </a:rPr>
              <a:t> </a:t>
            </a:r>
            <a:r>
              <a:rPr lang="de-DE" sz="1800" dirty="0" err="1" smtClean="0">
                <a:latin typeface="Arial Narrow" panose="020B0606020202030204" pitchFamily="34" charset="0"/>
              </a:rPr>
              <a:t>new</a:t>
            </a:r>
            <a:r>
              <a:rPr lang="de-DE" sz="1800" dirty="0" smtClean="0">
                <a:latin typeface="Arial Narrow" panose="020B0606020202030204" pitchFamily="34" charset="0"/>
              </a:rPr>
              <a:t> </a:t>
            </a:r>
            <a:r>
              <a:rPr lang="de-DE" sz="1800" dirty="0" err="1" smtClean="0">
                <a:latin typeface="Arial Narrow" panose="020B0606020202030204" pitchFamily="34" charset="0"/>
              </a:rPr>
              <a:t>MargaritaPizza</a:t>
            </a:r>
            <a:r>
              <a:rPr lang="de-DE" sz="1800" dirty="0" smtClean="0">
                <a:latin typeface="Arial Narrow" panose="020B0606020202030204" pitchFamily="34" charset="0"/>
              </a:rPr>
              <a:t>();	    	</a:t>
            </a:r>
          </a:p>
          <a:p>
            <a:pPr defTabSz="266700">
              <a:lnSpc>
                <a:spcPct val="95000"/>
              </a:lnSpc>
              <a:buFont typeface="Wingdings" pitchFamily="2" charset="2"/>
              <a:buNone/>
            </a:pPr>
            <a:r>
              <a:rPr lang="de-DE" sz="1800" dirty="0" smtClean="0">
                <a:latin typeface="Arial Narrow" panose="020B0606020202030204" pitchFamily="34" charset="0"/>
              </a:rPr>
              <a:t>	 }</a:t>
            </a:r>
            <a:endParaRPr lang="de-DE" sz="1800" dirty="0">
              <a:latin typeface="Arial Narrow" panose="020B0606020202030204" pitchFamily="34" charset="0"/>
            </a:endParaRPr>
          </a:p>
          <a:p>
            <a:pPr defTabSz="266700">
              <a:lnSpc>
                <a:spcPct val="95000"/>
              </a:lnSpc>
              <a:buFont typeface="Wingdings" pitchFamily="2" charset="2"/>
              <a:buNone/>
            </a:pPr>
            <a:r>
              <a:rPr lang="de-DE" sz="1800" dirty="0">
                <a:latin typeface="Arial Narrow" panose="020B0606020202030204" pitchFamily="34" charset="0"/>
              </a:rPr>
              <a:t>}</a:t>
            </a:r>
          </a:p>
        </p:txBody>
      </p:sp>
      <p:sp>
        <p:nvSpPr>
          <p:cNvPr id="22532" name="Rectangle 4"/>
          <p:cNvSpPr>
            <a:spLocks noChangeArrowheads="1"/>
          </p:cNvSpPr>
          <p:nvPr/>
        </p:nvSpPr>
        <p:spPr bwMode="auto">
          <a:xfrm>
            <a:off x="4276725" y="1143000"/>
            <a:ext cx="4759325" cy="5526088"/>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lstStyle/>
          <a:p>
            <a:pPr defTabSz="182563">
              <a:lnSpc>
                <a:spcPct val="95000"/>
              </a:lnSpc>
              <a:buFont typeface="Wingdings" pitchFamily="2" charset="2"/>
              <a:buNone/>
            </a:pPr>
            <a:r>
              <a:rPr lang="de-DE" sz="1800" dirty="0" err="1"/>
              <a:t>class</a:t>
            </a:r>
            <a:r>
              <a:rPr lang="de-DE" sz="1800" dirty="0"/>
              <a:t> </a:t>
            </a:r>
            <a:r>
              <a:rPr lang="de-DE" sz="1800" dirty="0" smtClean="0"/>
              <a:t>Pizzeria{</a:t>
            </a:r>
          </a:p>
          <a:p>
            <a:pPr defTabSz="182563">
              <a:lnSpc>
                <a:spcPct val="95000"/>
              </a:lnSpc>
              <a:buFont typeface="Wingdings" pitchFamily="2" charset="2"/>
              <a:buNone/>
            </a:pPr>
            <a:endParaRPr lang="de-DE" sz="1800" dirty="0"/>
          </a:p>
          <a:p>
            <a:pPr defTabSz="182563">
              <a:lnSpc>
                <a:spcPct val="95000"/>
              </a:lnSpc>
              <a:buFont typeface="Wingdings" pitchFamily="2" charset="2"/>
              <a:buNone/>
            </a:pPr>
            <a:r>
              <a:rPr lang="de-DE" sz="1800" dirty="0"/>
              <a:t>   </a:t>
            </a:r>
            <a:r>
              <a:rPr lang="de-DE" sz="1800" dirty="0" smtClean="0"/>
              <a:t>private </a:t>
            </a:r>
            <a:r>
              <a:rPr lang="de-DE" sz="1800" dirty="0" err="1" smtClean="0">
                <a:solidFill>
                  <a:schemeClr val="hlink"/>
                </a:solidFill>
              </a:rPr>
              <a:t>PizzaFactory</a:t>
            </a:r>
            <a:r>
              <a:rPr lang="de-DE" sz="1800" dirty="0" smtClean="0"/>
              <a:t> </a:t>
            </a:r>
            <a:r>
              <a:rPr lang="de-DE" sz="1800" dirty="0" err="1">
                <a:solidFill>
                  <a:schemeClr val="tx2"/>
                </a:solidFill>
              </a:rPr>
              <a:t>factory</a:t>
            </a:r>
            <a:r>
              <a:rPr lang="de-DE" sz="1800" dirty="0"/>
              <a:t>;	</a:t>
            </a:r>
          </a:p>
          <a:p>
            <a:pPr defTabSz="182563">
              <a:lnSpc>
                <a:spcPct val="95000"/>
              </a:lnSpc>
              <a:buFont typeface="Wingdings" pitchFamily="2" charset="2"/>
              <a:buNone/>
            </a:pPr>
            <a:endParaRPr lang="de-DE" sz="1800" dirty="0"/>
          </a:p>
          <a:p>
            <a:pPr defTabSz="182563">
              <a:lnSpc>
                <a:spcPct val="95000"/>
              </a:lnSpc>
              <a:buFont typeface="Wingdings" pitchFamily="2" charset="2"/>
              <a:buNone/>
            </a:pPr>
            <a:r>
              <a:rPr lang="de-DE" sz="1800" dirty="0"/>
              <a:t>   </a:t>
            </a:r>
            <a:r>
              <a:rPr lang="de-DE" sz="1800" dirty="0" err="1" smtClean="0"/>
              <a:t>public</a:t>
            </a:r>
            <a:r>
              <a:rPr lang="de-DE" sz="1800" dirty="0" smtClean="0"/>
              <a:t> Pizzeria( </a:t>
            </a:r>
            <a:r>
              <a:rPr lang="de-DE" sz="1800" dirty="0" err="1" smtClean="0">
                <a:solidFill>
                  <a:schemeClr val="hlink"/>
                </a:solidFill>
              </a:rPr>
              <a:t>PizzaFactory</a:t>
            </a:r>
            <a:r>
              <a:rPr lang="de-DE" sz="1800" dirty="0" smtClean="0">
                <a:solidFill>
                  <a:schemeClr val="hlink"/>
                </a:solidFill>
              </a:rPr>
              <a:t> </a:t>
            </a:r>
            <a:r>
              <a:rPr lang="de-DE" sz="1800" dirty="0" smtClean="0">
                <a:solidFill>
                  <a:schemeClr val="tx2"/>
                </a:solidFill>
              </a:rPr>
              <a:t>f </a:t>
            </a:r>
            <a:r>
              <a:rPr lang="de-DE" sz="1800" dirty="0" smtClean="0"/>
              <a:t>){ </a:t>
            </a:r>
            <a:br>
              <a:rPr lang="de-DE" sz="1800" dirty="0" smtClean="0"/>
            </a:br>
            <a:r>
              <a:rPr lang="de-DE" sz="1800" dirty="0" smtClean="0"/>
              <a:t>	</a:t>
            </a:r>
            <a:r>
              <a:rPr lang="de-DE" sz="1800" dirty="0"/>
              <a:t>	</a:t>
            </a:r>
            <a:r>
              <a:rPr lang="de-DE" sz="1800" dirty="0" smtClean="0"/>
              <a:t>		</a:t>
            </a:r>
            <a:r>
              <a:rPr lang="de-DE" sz="1800" dirty="0" err="1" smtClean="0">
                <a:solidFill>
                  <a:schemeClr val="tx2"/>
                </a:solidFill>
              </a:rPr>
              <a:t>factory</a:t>
            </a:r>
            <a:r>
              <a:rPr lang="de-DE" sz="1800" dirty="0" smtClean="0">
                <a:solidFill>
                  <a:schemeClr val="tx2"/>
                </a:solidFill>
              </a:rPr>
              <a:t> </a:t>
            </a:r>
            <a:r>
              <a:rPr lang="de-DE" sz="1800" dirty="0">
                <a:solidFill>
                  <a:schemeClr val="tx2"/>
                </a:solidFill>
              </a:rPr>
              <a:t>= f;</a:t>
            </a:r>
          </a:p>
          <a:p>
            <a:pPr defTabSz="182563">
              <a:lnSpc>
                <a:spcPct val="95000"/>
              </a:lnSpc>
              <a:buFont typeface="Wingdings" pitchFamily="2" charset="2"/>
              <a:buNone/>
            </a:pPr>
            <a:r>
              <a:rPr lang="de-DE" sz="1800" dirty="0">
                <a:solidFill>
                  <a:schemeClr val="tx2"/>
                </a:solidFill>
              </a:rPr>
              <a:t>	</a:t>
            </a:r>
            <a:r>
              <a:rPr lang="de-DE" sz="1800" dirty="0" smtClean="0"/>
              <a:t>}</a:t>
            </a:r>
            <a:endParaRPr lang="de-DE" sz="1800" dirty="0"/>
          </a:p>
          <a:p>
            <a:pPr defTabSz="182563">
              <a:lnSpc>
                <a:spcPct val="95000"/>
              </a:lnSpc>
              <a:buFont typeface="Wingdings" pitchFamily="2" charset="2"/>
              <a:buNone/>
            </a:pPr>
            <a:r>
              <a:rPr lang="de-DE" sz="1800" dirty="0"/>
              <a:t>     </a:t>
            </a:r>
          </a:p>
          <a:p>
            <a:pPr defTabSz="182563">
              <a:lnSpc>
                <a:spcPct val="95000"/>
              </a:lnSpc>
              <a:buFont typeface="Wingdings" pitchFamily="2" charset="2"/>
              <a:buNone/>
            </a:pPr>
            <a:r>
              <a:rPr lang="de-DE" sz="1800" dirty="0"/>
              <a:t>  	</a:t>
            </a:r>
            <a:r>
              <a:rPr lang="de-DE" sz="1800" dirty="0" err="1">
                <a:latin typeface="Arial Narrow" panose="020B0606020202030204" pitchFamily="34" charset="0"/>
              </a:rPr>
              <a:t>public</a:t>
            </a:r>
            <a:r>
              <a:rPr lang="de-DE" sz="1800" dirty="0">
                <a:latin typeface="Arial Narrow" panose="020B0606020202030204" pitchFamily="34" charset="0"/>
              </a:rPr>
              <a:t> Pizza </a:t>
            </a:r>
            <a:r>
              <a:rPr lang="de-DE" sz="1800" b="1" dirty="0" err="1" smtClean="0">
                <a:latin typeface="Arial Narrow" panose="020B0606020202030204" pitchFamily="34" charset="0"/>
              </a:rPr>
              <a:t>orderPizza</a:t>
            </a:r>
            <a:r>
              <a:rPr lang="de-DE" sz="1800" dirty="0" smtClean="0">
                <a:latin typeface="Arial Narrow" panose="020B0606020202030204" pitchFamily="34" charset="0"/>
              </a:rPr>
              <a:t>(</a:t>
            </a:r>
            <a:r>
              <a:rPr lang="de-DE" sz="1800" dirty="0" err="1" smtClean="0">
                <a:latin typeface="Arial Narrow" panose="020B0606020202030204" pitchFamily="34" charset="0"/>
              </a:rPr>
              <a:t>PizzaFactory.PizzaType</a:t>
            </a:r>
            <a:r>
              <a:rPr lang="de-DE" sz="1800" dirty="0" smtClean="0">
                <a:latin typeface="Arial Narrow" panose="020B0606020202030204" pitchFamily="34" charset="0"/>
              </a:rPr>
              <a:t> type)</a:t>
            </a:r>
            <a:endParaRPr lang="de-DE" sz="1800" dirty="0">
              <a:latin typeface="Arial Narrow" panose="020B0606020202030204" pitchFamily="34" charset="0"/>
            </a:endParaRPr>
          </a:p>
          <a:p>
            <a:pPr defTabSz="182563">
              <a:lnSpc>
                <a:spcPct val="95000"/>
              </a:lnSpc>
              <a:buFont typeface="Wingdings" pitchFamily="2" charset="2"/>
              <a:buNone/>
            </a:pPr>
            <a:r>
              <a:rPr lang="de-DE" sz="1800" dirty="0"/>
              <a:t>   </a:t>
            </a:r>
            <a:r>
              <a:rPr lang="de-DE" sz="1800" dirty="0" smtClean="0"/>
              <a:t>{</a:t>
            </a:r>
            <a:endParaRPr lang="de-DE" sz="1800" dirty="0"/>
          </a:p>
          <a:p>
            <a:pPr defTabSz="182563">
              <a:lnSpc>
                <a:spcPct val="95000"/>
              </a:lnSpc>
              <a:buFont typeface="Wingdings" pitchFamily="2" charset="2"/>
              <a:buNone/>
            </a:pPr>
            <a:r>
              <a:rPr lang="de-DE" sz="1800" dirty="0"/>
              <a:t>	   </a:t>
            </a:r>
            <a:r>
              <a:rPr lang="de-DE" sz="1800" dirty="0" smtClean="0"/>
              <a:t>		Pizza </a:t>
            </a:r>
            <a:r>
              <a:rPr lang="de-DE" sz="1800" dirty="0" err="1"/>
              <a:t>pizza</a:t>
            </a:r>
            <a:r>
              <a:rPr lang="de-DE" sz="1800" dirty="0"/>
              <a:t>;</a:t>
            </a:r>
          </a:p>
          <a:p>
            <a:pPr defTabSz="182563">
              <a:lnSpc>
                <a:spcPct val="95000"/>
              </a:lnSpc>
              <a:buFont typeface="Wingdings" pitchFamily="2" charset="2"/>
              <a:buNone/>
            </a:pPr>
            <a:endParaRPr lang="de-DE" sz="1800" dirty="0"/>
          </a:p>
          <a:p>
            <a:pPr defTabSz="182563">
              <a:lnSpc>
                <a:spcPct val="95000"/>
              </a:lnSpc>
              <a:buFont typeface="Wingdings" pitchFamily="2" charset="2"/>
              <a:buNone/>
            </a:pPr>
            <a:r>
              <a:rPr lang="de-DE" sz="1800" dirty="0"/>
              <a:t>        </a:t>
            </a:r>
            <a:r>
              <a:rPr lang="de-DE" sz="1800" dirty="0" smtClean="0"/>
              <a:t>		</a:t>
            </a:r>
            <a:r>
              <a:rPr lang="de-DE" sz="1800" dirty="0" err="1" smtClean="0"/>
              <a:t>pizza</a:t>
            </a:r>
            <a:r>
              <a:rPr lang="de-DE" sz="1800" dirty="0" smtClean="0"/>
              <a:t> </a:t>
            </a:r>
            <a:r>
              <a:rPr lang="de-DE" sz="1800" dirty="0"/>
              <a:t>= </a:t>
            </a:r>
            <a:r>
              <a:rPr lang="de-DE" sz="1800" b="1" dirty="0" err="1" smtClean="0">
                <a:solidFill>
                  <a:schemeClr val="tx2"/>
                </a:solidFill>
              </a:rPr>
              <a:t>factory</a:t>
            </a:r>
            <a:r>
              <a:rPr lang="de-DE" sz="1800" b="1" dirty="0" err="1" smtClean="0">
                <a:solidFill>
                  <a:schemeClr val="tx2"/>
                </a:solidFill>
                <a:sym typeface="Wingdings" pitchFamily="2" charset="2"/>
              </a:rPr>
              <a:t>.</a:t>
            </a:r>
            <a:r>
              <a:rPr lang="de-DE" sz="1800" b="1" dirty="0" err="1" smtClean="0">
                <a:solidFill>
                  <a:schemeClr val="hlink"/>
                </a:solidFill>
              </a:rPr>
              <a:t>createPizza</a:t>
            </a:r>
            <a:r>
              <a:rPr lang="de-DE" sz="1800" b="1" dirty="0" smtClean="0">
                <a:solidFill>
                  <a:schemeClr val="hlink"/>
                </a:solidFill>
              </a:rPr>
              <a:t>(</a:t>
            </a:r>
            <a:r>
              <a:rPr lang="de-DE" sz="1800" b="1" dirty="0" smtClean="0"/>
              <a:t>type</a:t>
            </a:r>
            <a:r>
              <a:rPr lang="de-DE" sz="1800" b="1" dirty="0" smtClean="0">
                <a:solidFill>
                  <a:schemeClr val="hlink"/>
                </a:solidFill>
              </a:rPr>
              <a:t>)</a:t>
            </a:r>
            <a:r>
              <a:rPr lang="de-DE" sz="1800" dirty="0" smtClean="0"/>
              <a:t>; </a:t>
            </a:r>
            <a:endParaRPr lang="de-DE" sz="1800" dirty="0"/>
          </a:p>
          <a:p>
            <a:pPr defTabSz="182563">
              <a:lnSpc>
                <a:spcPct val="95000"/>
              </a:lnSpc>
              <a:buFont typeface="Wingdings" pitchFamily="2" charset="2"/>
              <a:buNone/>
            </a:pPr>
            <a:endParaRPr lang="de-DE" sz="1800" dirty="0"/>
          </a:p>
          <a:p>
            <a:pPr defTabSz="182563">
              <a:lnSpc>
                <a:spcPct val="95000"/>
              </a:lnSpc>
              <a:buFont typeface="Wingdings" pitchFamily="2" charset="2"/>
              <a:buNone/>
            </a:pPr>
            <a:r>
              <a:rPr lang="de-DE" sz="1800" dirty="0"/>
              <a:t>        </a:t>
            </a:r>
            <a:r>
              <a:rPr lang="de-DE" sz="1800" dirty="0" smtClean="0"/>
              <a:t>		</a:t>
            </a:r>
            <a:r>
              <a:rPr lang="de-DE" sz="1800" dirty="0" err="1" smtClean="0"/>
              <a:t>pizza</a:t>
            </a:r>
            <a:r>
              <a:rPr lang="de-DE" sz="1800" dirty="0" err="1" smtClean="0">
                <a:sym typeface="Wingdings" pitchFamily="2" charset="2"/>
              </a:rPr>
              <a:t>.</a:t>
            </a:r>
            <a:r>
              <a:rPr lang="de-DE" sz="1800" dirty="0" err="1" smtClean="0"/>
              <a:t>prepare</a:t>
            </a:r>
            <a:r>
              <a:rPr lang="de-DE" sz="1800" dirty="0" smtClean="0"/>
              <a:t>();</a:t>
            </a:r>
            <a:endParaRPr lang="de-DE" sz="1800" dirty="0"/>
          </a:p>
          <a:p>
            <a:pPr defTabSz="182563">
              <a:lnSpc>
                <a:spcPct val="95000"/>
              </a:lnSpc>
              <a:buFont typeface="Wingdings" pitchFamily="2" charset="2"/>
              <a:buNone/>
            </a:pPr>
            <a:r>
              <a:rPr lang="de-DE" sz="1800" dirty="0"/>
              <a:t>	    </a:t>
            </a:r>
            <a:r>
              <a:rPr lang="de-DE" sz="1800" dirty="0" smtClean="0"/>
              <a:t>		</a:t>
            </a:r>
            <a:r>
              <a:rPr lang="de-DE" sz="1800" dirty="0" err="1" smtClean="0"/>
              <a:t>pizza</a:t>
            </a:r>
            <a:r>
              <a:rPr lang="de-DE" sz="1800" dirty="0" err="1" smtClean="0">
                <a:sym typeface="Wingdings" pitchFamily="2" charset="2"/>
              </a:rPr>
              <a:t>.</a:t>
            </a:r>
            <a:r>
              <a:rPr lang="de-DE" sz="1800" dirty="0" err="1" smtClean="0"/>
              <a:t>bake</a:t>
            </a:r>
            <a:r>
              <a:rPr lang="de-DE" sz="1800" dirty="0" smtClean="0"/>
              <a:t>();</a:t>
            </a:r>
            <a:endParaRPr lang="de-DE" sz="1800" dirty="0"/>
          </a:p>
          <a:p>
            <a:pPr defTabSz="182563">
              <a:lnSpc>
                <a:spcPct val="95000"/>
              </a:lnSpc>
              <a:buFont typeface="Wingdings" pitchFamily="2" charset="2"/>
              <a:buNone/>
            </a:pPr>
            <a:r>
              <a:rPr lang="de-DE" sz="1800" dirty="0"/>
              <a:t>	    </a:t>
            </a:r>
            <a:r>
              <a:rPr lang="de-DE" sz="1800" dirty="0" smtClean="0"/>
              <a:t>		</a:t>
            </a:r>
            <a:r>
              <a:rPr lang="de-DE" sz="1800" dirty="0" err="1" smtClean="0"/>
              <a:t>pizza</a:t>
            </a:r>
            <a:r>
              <a:rPr lang="de-DE" sz="1800" dirty="0" err="1" smtClean="0">
                <a:sym typeface="Wingdings" pitchFamily="2" charset="2"/>
              </a:rPr>
              <a:t>.</a:t>
            </a:r>
            <a:r>
              <a:rPr lang="de-DE" sz="1800" dirty="0" err="1" smtClean="0"/>
              <a:t>cut</a:t>
            </a:r>
            <a:r>
              <a:rPr lang="de-DE" sz="1800" dirty="0" smtClean="0"/>
              <a:t>();</a:t>
            </a:r>
          </a:p>
          <a:p>
            <a:pPr defTabSz="182563">
              <a:lnSpc>
                <a:spcPct val="95000"/>
              </a:lnSpc>
              <a:buFont typeface="Wingdings" pitchFamily="2" charset="2"/>
              <a:buNone/>
            </a:pPr>
            <a:endParaRPr lang="de-DE" sz="1800" dirty="0"/>
          </a:p>
          <a:p>
            <a:pPr defTabSz="182563">
              <a:lnSpc>
                <a:spcPct val="95000"/>
              </a:lnSpc>
              <a:buFont typeface="Wingdings" pitchFamily="2" charset="2"/>
              <a:buNone/>
            </a:pPr>
            <a:r>
              <a:rPr lang="de-DE" sz="1800" dirty="0"/>
              <a:t>	    </a:t>
            </a:r>
            <a:r>
              <a:rPr lang="de-DE" sz="1800" dirty="0" smtClean="0"/>
              <a:t>		</a:t>
            </a:r>
            <a:r>
              <a:rPr lang="de-DE" sz="1800" dirty="0" err="1" smtClean="0"/>
              <a:t>return</a:t>
            </a:r>
            <a:r>
              <a:rPr lang="de-DE" sz="1800" dirty="0" smtClean="0"/>
              <a:t> </a:t>
            </a:r>
            <a:r>
              <a:rPr lang="de-DE" sz="1800" dirty="0" err="1"/>
              <a:t>pizza</a:t>
            </a:r>
            <a:r>
              <a:rPr lang="de-DE" sz="1800" dirty="0"/>
              <a:t>;</a:t>
            </a:r>
          </a:p>
          <a:p>
            <a:pPr defTabSz="182563">
              <a:lnSpc>
                <a:spcPct val="95000"/>
              </a:lnSpc>
              <a:buFont typeface="Wingdings" pitchFamily="2" charset="2"/>
              <a:buNone/>
            </a:pPr>
            <a:r>
              <a:rPr lang="de-DE" sz="1800" dirty="0"/>
              <a:t>   	}</a:t>
            </a:r>
          </a:p>
          <a:p>
            <a:pPr defTabSz="182563">
              <a:lnSpc>
                <a:spcPct val="95000"/>
              </a:lnSpc>
              <a:buFont typeface="Wingdings" pitchFamily="2" charset="2"/>
              <a:buNone/>
            </a:pPr>
            <a:r>
              <a:rPr lang="de-DE" sz="1800" dirty="0"/>
              <a:t>}</a:t>
            </a:r>
          </a:p>
        </p:txBody>
      </p:sp>
      <p:sp>
        <p:nvSpPr>
          <p:cNvPr id="22538" name="Line 10"/>
          <p:cNvSpPr>
            <a:spLocks noChangeShapeType="1"/>
          </p:cNvSpPr>
          <p:nvPr/>
        </p:nvSpPr>
        <p:spPr bwMode="auto">
          <a:xfrm flipH="1" flipV="1">
            <a:off x="3417888" y="2349500"/>
            <a:ext cx="1547304" cy="2167636"/>
          </a:xfrm>
          <a:prstGeom prst="line">
            <a:avLst/>
          </a:prstGeom>
          <a:noFill/>
          <a:ln w="38100">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8197" name="Rectangle 1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smtClean="0"/>
              <a:t>Eine einfache Factory-Klasse</a:t>
            </a:r>
          </a:p>
        </p:txBody>
      </p:sp>
      <p:pic>
        <p:nvPicPr>
          <p:cNvPr id="8198" name="Picture 13" descr="PizzaKoch"/>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59650" y="4913313"/>
            <a:ext cx="1957388"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5" descr="PizzaSalami0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079" r="3539" b="16757"/>
          <a:stretch>
            <a:fillRect/>
          </a:stretch>
        </p:blipFill>
        <p:spPr bwMode="auto">
          <a:xfrm>
            <a:off x="88900" y="4614863"/>
            <a:ext cx="2044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6" descr="hawaii"/>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r="4398" b="6476"/>
          <a:stretch>
            <a:fillRect/>
          </a:stretch>
        </p:blipFill>
        <p:spPr bwMode="auto">
          <a:xfrm>
            <a:off x="2193925" y="4451350"/>
            <a:ext cx="202247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2538"/>
                                        </p:tgtEl>
                                        <p:attrNameLst>
                                          <p:attrName>style.visibility</p:attrName>
                                        </p:attrNameLst>
                                      </p:cBhvr>
                                      <p:to>
                                        <p:strVal val="visible"/>
                                      </p:to>
                                    </p:set>
                                    <p:animEffect transition="in" filter="wipe(down)">
                                      <p:cBhvr>
                                        <p:cTn id="11"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23"/>
          <p:cNvGrpSpPr>
            <a:grpSpLocks/>
          </p:cNvGrpSpPr>
          <p:nvPr/>
        </p:nvGrpSpPr>
        <p:grpSpPr bwMode="auto">
          <a:xfrm>
            <a:off x="97971" y="1676399"/>
            <a:ext cx="2569029" cy="784225"/>
            <a:chOff x="240" y="1056"/>
            <a:chExt cx="1104" cy="494"/>
          </a:xfrm>
        </p:grpSpPr>
        <p:sp>
          <p:nvSpPr>
            <p:cNvPr id="9242" name="Text Box 8"/>
            <p:cNvSpPr txBox="1">
              <a:spLocks noChangeArrowheads="1"/>
            </p:cNvSpPr>
            <p:nvPr/>
          </p:nvSpPr>
          <p:spPr bwMode="auto">
            <a:xfrm>
              <a:off x="277" y="1056"/>
              <a:ext cx="1067" cy="4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a:t>Pizzeria</a:t>
              </a:r>
              <a:endParaRPr lang="de-DE" sz="1800" dirty="0"/>
            </a:p>
            <a:p>
              <a:pPr eaLnBrk="1" hangingPunct="1">
                <a:spcBef>
                  <a:spcPct val="50000"/>
                </a:spcBef>
              </a:pPr>
              <a:r>
                <a:rPr lang="de-DE" sz="1800" dirty="0" smtClean="0"/>
                <a:t>+</a:t>
              </a:r>
              <a:r>
                <a:rPr lang="de-DE" sz="1800" dirty="0" err="1" smtClean="0"/>
                <a:t>orderPizza</a:t>
              </a:r>
              <a:r>
                <a:rPr lang="de-DE" sz="1800" dirty="0" smtClean="0"/>
                <a:t>():</a:t>
              </a:r>
              <a:r>
                <a:rPr lang="de-DE" sz="1800" dirty="0"/>
                <a:t>Pizza</a:t>
              </a:r>
            </a:p>
          </p:txBody>
        </p:sp>
        <p:sp>
          <p:nvSpPr>
            <p:cNvPr id="9243" name="Line 9"/>
            <p:cNvSpPr>
              <a:spLocks noChangeShapeType="1"/>
            </p:cNvSpPr>
            <p:nvPr/>
          </p:nvSpPr>
          <p:spPr bwMode="auto">
            <a:xfrm>
              <a:off x="240" y="1296"/>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17435" name="Group 27"/>
          <p:cNvGrpSpPr>
            <a:grpSpLocks/>
          </p:cNvGrpSpPr>
          <p:nvPr/>
        </p:nvGrpSpPr>
        <p:grpSpPr bwMode="auto">
          <a:xfrm>
            <a:off x="5529950" y="3276600"/>
            <a:ext cx="3505200" cy="1703388"/>
            <a:chOff x="3312" y="2064"/>
            <a:chExt cx="2208" cy="1073"/>
          </a:xfrm>
        </p:grpSpPr>
        <p:grpSp>
          <p:nvGrpSpPr>
            <p:cNvPr id="9234" name="Group 25"/>
            <p:cNvGrpSpPr>
              <a:grpSpLocks/>
            </p:cNvGrpSpPr>
            <p:nvPr/>
          </p:nvGrpSpPr>
          <p:grpSpPr bwMode="auto">
            <a:xfrm>
              <a:off x="3312" y="2640"/>
              <a:ext cx="960" cy="497"/>
              <a:chOff x="3312" y="2640"/>
              <a:chExt cx="960" cy="497"/>
            </a:xfrm>
          </p:grpSpPr>
          <p:sp>
            <p:nvSpPr>
              <p:cNvPr id="9240" name="Text Box 14"/>
              <p:cNvSpPr txBox="1">
                <a:spLocks noChangeArrowheads="1"/>
              </p:cNvSpPr>
              <p:nvPr/>
            </p:nvSpPr>
            <p:spPr bwMode="auto">
              <a:xfrm>
                <a:off x="3312" y="2640"/>
                <a:ext cx="960"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a:t>SalamiPizza</a:t>
                </a:r>
                <a:endParaRPr lang="de-DE" sz="1800" dirty="0"/>
              </a:p>
              <a:p>
                <a:pPr eaLnBrk="1" hangingPunct="1">
                  <a:spcBef>
                    <a:spcPct val="50000"/>
                  </a:spcBef>
                </a:pPr>
                <a:endParaRPr lang="de-DE" sz="1800" dirty="0"/>
              </a:p>
            </p:txBody>
          </p:sp>
          <p:sp>
            <p:nvSpPr>
              <p:cNvPr id="9241" name="Line 15"/>
              <p:cNvSpPr>
                <a:spLocks noChangeShapeType="1"/>
              </p:cNvSpPr>
              <p:nvPr/>
            </p:nvSpPr>
            <p:spPr bwMode="auto">
              <a:xfrm>
                <a:off x="3312" y="288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9235" name="Group 26"/>
            <p:cNvGrpSpPr>
              <a:grpSpLocks/>
            </p:cNvGrpSpPr>
            <p:nvPr/>
          </p:nvGrpSpPr>
          <p:grpSpPr bwMode="auto">
            <a:xfrm>
              <a:off x="4512" y="2640"/>
              <a:ext cx="1008" cy="497"/>
              <a:chOff x="4512" y="2640"/>
              <a:chExt cx="1008" cy="497"/>
            </a:xfrm>
          </p:grpSpPr>
          <p:sp>
            <p:nvSpPr>
              <p:cNvPr id="9238" name="Text Box 16"/>
              <p:cNvSpPr txBox="1">
                <a:spLocks noChangeArrowheads="1"/>
              </p:cNvSpPr>
              <p:nvPr/>
            </p:nvSpPr>
            <p:spPr bwMode="auto">
              <a:xfrm>
                <a:off x="4512" y="2640"/>
                <a:ext cx="100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smtClean="0"/>
                  <a:t>HawaiiPizza</a:t>
                </a:r>
                <a:endParaRPr lang="de-DE" sz="1800" dirty="0"/>
              </a:p>
              <a:p>
                <a:pPr eaLnBrk="1" hangingPunct="1">
                  <a:spcBef>
                    <a:spcPct val="50000"/>
                  </a:spcBef>
                </a:pPr>
                <a:endParaRPr lang="de-DE" sz="1800" dirty="0"/>
              </a:p>
            </p:txBody>
          </p:sp>
          <p:sp>
            <p:nvSpPr>
              <p:cNvPr id="9239" name="Line 17"/>
              <p:cNvSpPr>
                <a:spLocks noChangeShapeType="1"/>
              </p:cNvSpPr>
              <p:nvPr/>
            </p:nvSpPr>
            <p:spPr bwMode="auto">
              <a:xfrm>
                <a:off x="4512" y="288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9236" name="AutoShape 18"/>
            <p:cNvSpPr>
              <a:spLocks noChangeArrowheads="1"/>
            </p:cNvSpPr>
            <p:nvPr/>
          </p:nvSpPr>
          <p:spPr bwMode="auto">
            <a:xfrm>
              <a:off x="4088" y="2064"/>
              <a:ext cx="144" cy="576"/>
            </a:xfrm>
            <a:prstGeom prst="upArrow">
              <a:avLst>
                <a:gd name="adj1" fmla="val 0"/>
                <a:gd name="adj2" fmla="val 10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7" name="AutoShape 19"/>
            <p:cNvSpPr>
              <a:spLocks noChangeArrowheads="1"/>
            </p:cNvSpPr>
            <p:nvPr/>
          </p:nvSpPr>
          <p:spPr bwMode="auto">
            <a:xfrm>
              <a:off x="4656" y="2064"/>
              <a:ext cx="144" cy="576"/>
            </a:xfrm>
            <a:prstGeom prst="upArrow">
              <a:avLst>
                <a:gd name="adj1" fmla="val 0"/>
                <a:gd name="adj2" fmla="val 10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17437" name="Group 29"/>
          <p:cNvGrpSpPr>
            <a:grpSpLocks/>
          </p:cNvGrpSpPr>
          <p:nvPr/>
        </p:nvGrpSpPr>
        <p:grpSpPr bwMode="auto">
          <a:xfrm>
            <a:off x="2667014" y="1676400"/>
            <a:ext cx="3048000" cy="788988"/>
            <a:chOff x="1344" y="1056"/>
            <a:chExt cx="1920" cy="497"/>
          </a:xfrm>
        </p:grpSpPr>
        <p:sp>
          <p:nvSpPr>
            <p:cNvPr id="9231" name="Text Box 10"/>
            <p:cNvSpPr txBox="1">
              <a:spLocks noChangeArrowheads="1"/>
            </p:cNvSpPr>
            <p:nvPr/>
          </p:nvSpPr>
          <p:spPr bwMode="auto">
            <a:xfrm>
              <a:off x="1776" y="1056"/>
              <a:ext cx="148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smtClean="0"/>
                <a:t>PizzaFactory</a:t>
              </a:r>
              <a:endParaRPr lang="de-DE" sz="1800" dirty="0"/>
            </a:p>
            <a:p>
              <a:pPr eaLnBrk="1" hangingPunct="1">
                <a:spcBef>
                  <a:spcPct val="50000"/>
                </a:spcBef>
              </a:pPr>
              <a:r>
                <a:rPr lang="de-DE" sz="1800" dirty="0" smtClean="0"/>
                <a:t>+</a:t>
              </a:r>
              <a:r>
                <a:rPr lang="de-DE" sz="1800" dirty="0" err="1" smtClean="0"/>
                <a:t>createPizza</a:t>
              </a:r>
              <a:r>
                <a:rPr lang="de-DE" sz="1800" dirty="0" smtClean="0"/>
                <a:t>():Pizza</a:t>
              </a:r>
              <a:endParaRPr lang="de-DE" sz="1800" dirty="0"/>
            </a:p>
          </p:txBody>
        </p:sp>
        <p:sp>
          <p:nvSpPr>
            <p:cNvPr id="9232" name="Line 11"/>
            <p:cNvSpPr>
              <a:spLocks noChangeShapeType="1"/>
            </p:cNvSpPr>
            <p:nvPr/>
          </p:nvSpPr>
          <p:spPr bwMode="auto">
            <a:xfrm>
              <a:off x="1776"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3" name="Line 20"/>
            <p:cNvSpPr>
              <a:spLocks noChangeShapeType="1"/>
            </p:cNvSpPr>
            <p:nvPr/>
          </p:nvSpPr>
          <p:spPr bwMode="auto">
            <a:xfrm>
              <a:off x="1344" y="1200"/>
              <a:ext cx="43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17436" name="Group 28"/>
          <p:cNvGrpSpPr>
            <a:grpSpLocks/>
          </p:cNvGrpSpPr>
          <p:nvPr/>
        </p:nvGrpSpPr>
        <p:grpSpPr bwMode="auto">
          <a:xfrm>
            <a:off x="5715014" y="1676400"/>
            <a:ext cx="2743200" cy="1614488"/>
            <a:chOff x="3264" y="1056"/>
            <a:chExt cx="1728" cy="1017"/>
          </a:xfrm>
        </p:grpSpPr>
        <p:grpSp>
          <p:nvGrpSpPr>
            <p:cNvPr id="9227" name="Group 24"/>
            <p:cNvGrpSpPr>
              <a:grpSpLocks/>
            </p:cNvGrpSpPr>
            <p:nvPr/>
          </p:nvGrpSpPr>
          <p:grpSpPr bwMode="auto">
            <a:xfrm>
              <a:off x="3552" y="1056"/>
              <a:ext cx="1440" cy="1017"/>
              <a:chOff x="3552" y="1056"/>
              <a:chExt cx="1440" cy="1017"/>
            </a:xfrm>
          </p:grpSpPr>
          <p:sp>
            <p:nvSpPr>
              <p:cNvPr id="9229" name="Text Box 12"/>
              <p:cNvSpPr txBox="1">
                <a:spLocks noChangeArrowheads="1"/>
              </p:cNvSpPr>
              <p:nvPr/>
            </p:nvSpPr>
            <p:spPr bwMode="auto">
              <a:xfrm>
                <a:off x="3552" y="1056"/>
                <a:ext cx="1440" cy="10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a:t>Pizza</a:t>
                </a:r>
                <a:endParaRPr lang="de-DE" sz="1800" dirty="0"/>
              </a:p>
              <a:p>
                <a:pPr eaLnBrk="1" hangingPunct="1">
                  <a:spcBef>
                    <a:spcPct val="50000"/>
                  </a:spcBef>
                </a:pPr>
                <a:r>
                  <a:rPr lang="de-DE" sz="1800" dirty="0" smtClean="0"/>
                  <a:t>+</a:t>
                </a:r>
                <a:r>
                  <a:rPr lang="de-DE" sz="1800" dirty="0" err="1" smtClean="0"/>
                  <a:t>prepare</a:t>
                </a:r>
                <a:r>
                  <a:rPr lang="de-DE" sz="1800" dirty="0" smtClean="0"/>
                  <a:t>()</a:t>
                </a:r>
                <a:endParaRPr lang="de-DE" sz="1800" dirty="0"/>
              </a:p>
              <a:p>
                <a:pPr eaLnBrk="1" hangingPunct="1">
                  <a:spcBef>
                    <a:spcPct val="50000"/>
                  </a:spcBef>
                </a:pPr>
                <a:r>
                  <a:rPr lang="de-DE" sz="1800" dirty="0" smtClean="0"/>
                  <a:t>+bake()</a:t>
                </a:r>
                <a:endParaRPr lang="de-DE" sz="1800" dirty="0"/>
              </a:p>
              <a:p>
                <a:pPr eaLnBrk="1" hangingPunct="1">
                  <a:spcBef>
                    <a:spcPct val="50000"/>
                  </a:spcBef>
                </a:pPr>
                <a:r>
                  <a:rPr lang="de-DE" sz="1800" dirty="0" smtClean="0"/>
                  <a:t>+</a:t>
                </a:r>
                <a:r>
                  <a:rPr lang="de-DE" sz="1800" dirty="0" err="1" smtClean="0"/>
                  <a:t>cut</a:t>
                </a:r>
                <a:r>
                  <a:rPr lang="de-DE" sz="1800" dirty="0" smtClean="0"/>
                  <a:t>()</a:t>
                </a:r>
                <a:endParaRPr lang="de-DE" sz="1800" dirty="0"/>
              </a:p>
            </p:txBody>
          </p:sp>
          <p:sp>
            <p:nvSpPr>
              <p:cNvPr id="9230" name="Line 13"/>
              <p:cNvSpPr>
                <a:spLocks noChangeShapeType="1"/>
              </p:cNvSpPr>
              <p:nvPr/>
            </p:nvSpPr>
            <p:spPr bwMode="auto">
              <a:xfrm>
                <a:off x="3552" y="129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9228" name="Line 21"/>
            <p:cNvSpPr>
              <a:spLocks noChangeShapeType="1"/>
            </p:cNvSpPr>
            <p:nvPr/>
          </p:nvSpPr>
          <p:spPr bwMode="auto">
            <a:xfrm>
              <a:off x="3264" y="1200"/>
              <a:ext cx="28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17438" name="AutoShape 30"/>
          <p:cNvSpPr>
            <a:spLocks noChangeArrowheads="1"/>
          </p:cNvSpPr>
          <p:nvPr/>
        </p:nvSpPr>
        <p:spPr bwMode="auto">
          <a:xfrm>
            <a:off x="539750" y="4365625"/>
            <a:ext cx="3168650" cy="1944688"/>
          </a:xfrm>
          <a:prstGeom prst="wedgeRoundRectCallout">
            <a:avLst>
              <a:gd name="adj1" fmla="val 67634"/>
              <a:gd name="adj2" fmla="val -132366"/>
              <a:gd name="adj3" fmla="val 16667"/>
            </a:avLst>
          </a:prstGeom>
          <a:noFill/>
          <a:ln w="38100">
            <a:solidFill>
              <a:schemeClr va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266700">
              <a:spcBef>
                <a:spcPct val="20000"/>
              </a:spcBef>
              <a:buFont typeface="Wingdings" pitchFamily="2" charset="2"/>
              <a:buNone/>
            </a:pPr>
            <a:r>
              <a:rPr lang="de-DE" sz="2400">
                <a:latin typeface="Arial Unicode MS" pitchFamily="34" charset="-128"/>
              </a:rPr>
              <a:t>Simple Factory ist noch kein Entwurfsmuster, wird aber häufig angewendet.</a:t>
            </a:r>
          </a:p>
        </p:txBody>
      </p:sp>
      <p:sp>
        <p:nvSpPr>
          <p:cNvPr id="9224" name="Rectangle 3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dirty="0"/>
              <a:t>Eine einfache Factory-Klasse</a:t>
            </a:r>
            <a:endParaRPr lang="de-DE" dirty="0" smtClean="0"/>
          </a:p>
        </p:txBody>
      </p:sp>
      <p:sp>
        <p:nvSpPr>
          <p:cNvPr id="17446" name="Line 38"/>
          <p:cNvSpPr>
            <a:spLocks noChangeShapeType="1"/>
          </p:cNvSpPr>
          <p:nvPr/>
        </p:nvSpPr>
        <p:spPr bwMode="auto">
          <a:xfrm>
            <a:off x="1781416" y="2557692"/>
            <a:ext cx="4390798" cy="381452"/>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de-DE"/>
          </a:p>
        </p:txBody>
      </p:sp>
      <p:sp>
        <p:nvSpPr>
          <p:cNvPr id="17447" name="AutoShape 39"/>
          <p:cNvSpPr>
            <a:spLocks noChangeArrowheads="1"/>
          </p:cNvSpPr>
          <p:nvPr/>
        </p:nvSpPr>
        <p:spPr bwMode="auto">
          <a:xfrm>
            <a:off x="4716463" y="5445125"/>
            <a:ext cx="3673475" cy="504825"/>
          </a:xfrm>
          <a:prstGeom prst="wedgeRoundRectCallout">
            <a:avLst>
              <a:gd name="adj1" fmla="val -75972"/>
              <a:gd name="adj2" fmla="val -69495"/>
              <a:gd name="adj3" fmla="val 16667"/>
            </a:avLst>
          </a:prstGeom>
          <a:noFill/>
          <a:ln w="38100">
            <a:solidFill>
              <a:schemeClr va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266700">
              <a:spcBef>
                <a:spcPct val="20000"/>
              </a:spcBef>
              <a:buFont typeface="Wingdings" pitchFamily="2" charset="2"/>
              <a:buNone/>
            </a:pPr>
            <a:r>
              <a:rPr lang="de-DE" sz="2400">
                <a:latin typeface="Arial Unicode MS" pitchFamily="34" charset="-128"/>
              </a:rPr>
              <a:t>Gibt es ein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36"/>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1000"/>
                                  </p:stCondLst>
                                  <p:childTnLst>
                                    <p:set>
                                      <p:cBhvr>
                                        <p:cTn id="13" dur="1" fill="hold">
                                          <p:stCondLst>
                                            <p:cond delay="499"/>
                                          </p:stCondLst>
                                        </p:cTn>
                                        <p:tgtEl>
                                          <p:spTgt spid="1743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446"/>
                                        </p:tgtEl>
                                        <p:attrNameLst>
                                          <p:attrName>style.visibility</p:attrName>
                                        </p:attrNameLst>
                                      </p:cBhvr>
                                      <p:to>
                                        <p:strVal val="visible"/>
                                      </p:to>
                                    </p:set>
                                    <p:animEffect transition="in" filter="wipe(left)">
                                      <p:cBhvr>
                                        <p:cTn id="18" dur="500"/>
                                        <p:tgtEl>
                                          <p:spTgt spid="174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7438"/>
                                        </p:tgtEl>
                                        <p:attrNameLst>
                                          <p:attrName>style.visibility</p:attrName>
                                        </p:attrNameLst>
                                      </p:cBhvr>
                                      <p:to>
                                        <p:strVal val="visible"/>
                                      </p:to>
                                    </p:set>
                                    <p:animEffect transition="in" filter="wipe(up)">
                                      <p:cBhvr>
                                        <p:cTn id="23" dur="500"/>
                                        <p:tgtEl>
                                          <p:spTgt spid="174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447"/>
                                        </p:tgtEl>
                                        <p:attrNameLst>
                                          <p:attrName>style.visibility</p:attrName>
                                        </p:attrNameLst>
                                      </p:cBhvr>
                                      <p:to>
                                        <p:strVal val="visible"/>
                                      </p:to>
                                    </p:set>
                                    <p:animEffect transition="in" filter="wipe(up)">
                                      <p:cBhvr>
                                        <p:cTn id="28" dur="500"/>
                                        <p:tgtEl>
                                          <p:spTgt spid="17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P spid="17446" grpId="0" animBg="1"/>
      <p:bldP spid="174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Factory </a:t>
            </a:r>
            <a:r>
              <a:rPr lang="de-DE" dirty="0" err="1" smtClean="0"/>
              <a:t>Method</a:t>
            </a:r>
            <a:endParaRPr lang="de-DE" dirty="0"/>
          </a:p>
        </p:txBody>
      </p:sp>
      <p:sp>
        <p:nvSpPr>
          <p:cNvPr id="5" name="Untertitel 4"/>
          <p:cNvSpPr>
            <a:spLocks noGrp="1"/>
          </p:cNvSpPr>
          <p:nvPr>
            <p:ph type="subTitle" idx="1"/>
          </p:nvPr>
        </p:nvSpPr>
        <p:spPr/>
        <p:txBody>
          <a:bodyPr/>
          <a:lstStyle/>
          <a:p>
            <a:r>
              <a:rPr lang="de-DE" dirty="0" smtClean="0"/>
              <a:t>Erzeugungsmuster 1</a:t>
            </a:r>
            <a:endParaRPr lang="de-DE" dirty="0"/>
          </a:p>
        </p:txBody>
      </p:sp>
    </p:spTree>
    <p:extLst>
      <p:ext uri="{BB962C8B-B14F-4D97-AF65-F5344CB8AC3E}">
        <p14:creationId xmlns:p14="http://schemas.microsoft.com/office/powerpoint/2010/main" val="63281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AutoShape 24"/>
          <p:cNvSpPr>
            <a:spLocks noChangeArrowheads="1"/>
          </p:cNvSpPr>
          <p:nvPr/>
        </p:nvSpPr>
        <p:spPr bwMode="auto">
          <a:xfrm>
            <a:off x="250825" y="3429000"/>
            <a:ext cx="4465638" cy="2016125"/>
          </a:xfrm>
          <a:prstGeom prst="wedgeRoundRectCallout">
            <a:avLst>
              <a:gd name="adj1" fmla="val -34037"/>
              <a:gd name="adj2" fmla="val -98426"/>
              <a:gd name="adj3" fmla="val 16667"/>
            </a:avLst>
          </a:prstGeom>
          <a:noFill/>
          <a:ln w="38100">
            <a:solidFill>
              <a:schemeClr val="hlink"/>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266700">
              <a:spcBef>
                <a:spcPct val="20000"/>
              </a:spcBef>
              <a:buFont typeface="Wingdings" pitchFamily="2" charset="2"/>
              <a:buNone/>
            </a:pPr>
            <a:r>
              <a:rPr lang="de-DE" sz="2400">
                <a:latin typeface="Arial Unicode MS" pitchFamily="34" charset="-128"/>
              </a:rPr>
              <a:t>Die Pizzeria in Italien will die Pizzen lieber mit dünner Kruste erstellen. Wo kann man die </a:t>
            </a:r>
            <a:r>
              <a:rPr lang="de-DE" sz="2400" b="1">
                <a:solidFill>
                  <a:schemeClr val="hlink"/>
                </a:solidFill>
                <a:latin typeface="Arial Unicode MS" pitchFamily="34" charset="-128"/>
              </a:rPr>
              <a:t>Variationen</a:t>
            </a:r>
            <a:r>
              <a:rPr lang="de-DE" sz="2400">
                <a:latin typeface="Arial Unicode MS" pitchFamily="34" charset="-128"/>
              </a:rPr>
              <a:t> implementieren?</a:t>
            </a:r>
          </a:p>
        </p:txBody>
      </p:sp>
      <p:sp>
        <p:nvSpPr>
          <p:cNvPr id="10248" name="Rectangle 25"/>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de-DE" smtClean="0"/>
              <a:t>Wo liegt das Problem???</a:t>
            </a:r>
          </a:p>
        </p:txBody>
      </p:sp>
      <p:grpSp>
        <p:nvGrpSpPr>
          <p:cNvPr id="44" name="Group 27"/>
          <p:cNvGrpSpPr>
            <a:grpSpLocks/>
          </p:cNvGrpSpPr>
          <p:nvPr/>
        </p:nvGrpSpPr>
        <p:grpSpPr bwMode="auto">
          <a:xfrm>
            <a:off x="5529950" y="3276600"/>
            <a:ext cx="3505200" cy="1703388"/>
            <a:chOff x="3312" y="2064"/>
            <a:chExt cx="2208" cy="1073"/>
          </a:xfrm>
        </p:grpSpPr>
        <p:grpSp>
          <p:nvGrpSpPr>
            <p:cNvPr id="45" name="Group 25"/>
            <p:cNvGrpSpPr>
              <a:grpSpLocks/>
            </p:cNvGrpSpPr>
            <p:nvPr/>
          </p:nvGrpSpPr>
          <p:grpSpPr bwMode="auto">
            <a:xfrm>
              <a:off x="3312" y="2640"/>
              <a:ext cx="960" cy="497"/>
              <a:chOff x="3312" y="2640"/>
              <a:chExt cx="960" cy="497"/>
            </a:xfrm>
          </p:grpSpPr>
          <p:sp>
            <p:nvSpPr>
              <p:cNvPr id="51" name="Text Box 14"/>
              <p:cNvSpPr txBox="1">
                <a:spLocks noChangeArrowheads="1"/>
              </p:cNvSpPr>
              <p:nvPr/>
            </p:nvSpPr>
            <p:spPr bwMode="auto">
              <a:xfrm>
                <a:off x="3312" y="2640"/>
                <a:ext cx="960"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a:t>SalamiPizza</a:t>
                </a:r>
                <a:endParaRPr lang="de-DE" sz="1800" dirty="0"/>
              </a:p>
              <a:p>
                <a:pPr eaLnBrk="1" hangingPunct="1">
                  <a:spcBef>
                    <a:spcPct val="50000"/>
                  </a:spcBef>
                </a:pPr>
                <a:endParaRPr lang="de-DE" sz="1800" dirty="0"/>
              </a:p>
            </p:txBody>
          </p:sp>
          <p:sp>
            <p:nvSpPr>
              <p:cNvPr id="52" name="Line 15"/>
              <p:cNvSpPr>
                <a:spLocks noChangeShapeType="1"/>
              </p:cNvSpPr>
              <p:nvPr/>
            </p:nvSpPr>
            <p:spPr bwMode="auto">
              <a:xfrm>
                <a:off x="3312" y="288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46" name="Group 26"/>
            <p:cNvGrpSpPr>
              <a:grpSpLocks/>
            </p:cNvGrpSpPr>
            <p:nvPr/>
          </p:nvGrpSpPr>
          <p:grpSpPr bwMode="auto">
            <a:xfrm>
              <a:off x="4512" y="2640"/>
              <a:ext cx="1008" cy="497"/>
              <a:chOff x="4512" y="2640"/>
              <a:chExt cx="1008" cy="497"/>
            </a:xfrm>
          </p:grpSpPr>
          <p:sp>
            <p:nvSpPr>
              <p:cNvPr id="49" name="Text Box 16"/>
              <p:cNvSpPr txBox="1">
                <a:spLocks noChangeArrowheads="1"/>
              </p:cNvSpPr>
              <p:nvPr/>
            </p:nvSpPr>
            <p:spPr bwMode="auto">
              <a:xfrm>
                <a:off x="4512" y="2640"/>
                <a:ext cx="100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err="1"/>
                  <a:t>HawaiiPizza</a:t>
                </a:r>
                <a:endParaRPr lang="de-DE" sz="1800" dirty="0"/>
              </a:p>
              <a:p>
                <a:pPr eaLnBrk="1" hangingPunct="1">
                  <a:spcBef>
                    <a:spcPct val="50000"/>
                  </a:spcBef>
                </a:pPr>
                <a:endParaRPr lang="de-DE" sz="1800" dirty="0"/>
              </a:p>
            </p:txBody>
          </p:sp>
          <p:sp>
            <p:nvSpPr>
              <p:cNvPr id="50" name="Line 17"/>
              <p:cNvSpPr>
                <a:spLocks noChangeShapeType="1"/>
              </p:cNvSpPr>
              <p:nvPr/>
            </p:nvSpPr>
            <p:spPr bwMode="auto">
              <a:xfrm>
                <a:off x="4512" y="288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47" name="AutoShape 18"/>
            <p:cNvSpPr>
              <a:spLocks noChangeArrowheads="1"/>
            </p:cNvSpPr>
            <p:nvPr/>
          </p:nvSpPr>
          <p:spPr bwMode="auto">
            <a:xfrm>
              <a:off x="4088" y="2064"/>
              <a:ext cx="144" cy="576"/>
            </a:xfrm>
            <a:prstGeom prst="upArrow">
              <a:avLst>
                <a:gd name="adj1" fmla="val 0"/>
                <a:gd name="adj2" fmla="val 10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8" name="AutoShape 19"/>
            <p:cNvSpPr>
              <a:spLocks noChangeArrowheads="1"/>
            </p:cNvSpPr>
            <p:nvPr/>
          </p:nvSpPr>
          <p:spPr bwMode="auto">
            <a:xfrm>
              <a:off x="4656" y="2064"/>
              <a:ext cx="144" cy="576"/>
            </a:xfrm>
            <a:prstGeom prst="upArrow">
              <a:avLst>
                <a:gd name="adj1" fmla="val 0"/>
                <a:gd name="adj2" fmla="val 10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53" name="Group 29"/>
          <p:cNvGrpSpPr>
            <a:grpSpLocks/>
          </p:cNvGrpSpPr>
          <p:nvPr/>
        </p:nvGrpSpPr>
        <p:grpSpPr bwMode="auto">
          <a:xfrm>
            <a:off x="2667014" y="1676400"/>
            <a:ext cx="3048000" cy="788988"/>
            <a:chOff x="1344" y="1056"/>
            <a:chExt cx="1920" cy="497"/>
          </a:xfrm>
        </p:grpSpPr>
        <p:sp>
          <p:nvSpPr>
            <p:cNvPr id="54" name="Text Box 10"/>
            <p:cNvSpPr txBox="1">
              <a:spLocks noChangeArrowheads="1"/>
            </p:cNvSpPr>
            <p:nvPr/>
          </p:nvSpPr>
          <p:spPr bwMode="auto">
            <a:xfrm>
              <a:off x="1776" y="1056"/>
              <a:ext cx="1488"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de-DE" sz="1800" b="1" dirty="0" err="1" smtClean="0"/>
                <a:t>PizzaFactory</a:t>
              </a:r>
              <a:endParaRPr lang="de-DE" sz="1800" dirty="0"/>
            </a:p>
            <a:p>
              <a:pPr eaLnBrk="1" hangingPunct="1">
                <a:spcBef>
                  <a:spcPct val="50000"/>
                </a:spcBef>
              </a:pPr>
              <a:r>
                <a:rPr lang="de-DE" sz="1800" dirty="0" smtClean="0"/>
                <a:t>+</a:t>
              </a:r>
              <a:r>
                <a:rPr lang="de-DE" sz="1800" dirty="0" err="1" smtClean="0"/>
                <a:t>createPizza</a:t>
              </a:r>
              <a:r>
                <a:rPr lang="de-DE" sz="1800" dirty="0" smtClean="0"/>
                <a:t>():Pizza</a:t>
              </a:r>
              <a:endParaRPr lang="de-DE" sz="1800" dirty="0"/>
            </a:p>
          </p:txBody>
        </p:sp>
        <p:sp>
          <p:nvSpPr>
            <p:cNvPr id="55" name="Line 11"/>
            <p:cNvSpPr>
              <a:spLocks noChangeShapeType="1"/>
            </p:cNvSpPr>
            <p:nvPr/>
          </p:nvSpPr>
          <p:spPr bwMode="auto">
            <a:xfrm>
              <a:off x="1776"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6" name="Line 20"/>
            <p:cNvSpPr>
              <a:spLocks noChangeShapeType="1"/>
            </p:cNvSpPr>
            <p:nvPr/>
          </p:nvSpPr>
          <p:spPr bwMode="auto">
            <a:xfrm>
              <a:off x="1344" y="1200"/>
              <a:ext cx="43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grpSp>
        <p:nvGrpSpPr>
          <p:cNvPr id="57" name="Group 28"/>
          <p:cNvGrpSpPr>
            <a:grpSpLocks/>
          </p:cNvGrpSpPr>
          <p:nvPr/>
        </p:nvGrpSpPr>
        <p:grpSpPr bwMode="auto">
          <a:xfrm>
            <a:off x="5715014" y="1676400"/>
            <a:ext cx="2743200" cy="1614488"/>
            <a:chOff x="3264" y="1056"/>
            <a:chExt cx="1728" cy="1017"/>
          </a:xfrm>
        </p:grpSpPr>
        <p:grpSp>
          <p:nvGrpSpPr>
            <p:cNvPr id="58" name="Group 24"/>
            <p:cNvGrpSpPr>
              <a:grpSpLocks/>
            </p:cNvGrpSpPr>
            <p:nvPr/>
          </p:nvGrpSpPr>
          <p:grpSpPr bwMode="auto">
            <a:xfrm>
              <a:off x="3552" y="1056"/>
              <a:ext cx="1440" cy="1017"/>
              <a:chOff x="3552" y="1056"/>
              <a:chExt cx="1440" cy="1017"/>
            </a:xfrm>
          </p:grpSpPr>
          <p:sp>
            <p:nvSpPr>
              <p:cNvPr id="60" name="Text Box 12"/>
              <p:cNvSpPr txBox="1">
                <a:spLocks noChangeArrowheads="1"/>
              </p:cNvSpPr>
              <p:nvPr/>
            </p:nvSpPr>
            <p:spPr bwMode="auto">
              <a:xfrm>
                <a:off x="3552" y="1056"/>
                <a:ext cx="1440" cy="10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a:t>Pizza</a:t>
                </a:r>
                <a:endParaRPr lang="de-DE" sz="1800" dirty="0"/>
              </a:p>
              <a:p>
                <a:pPr eaLnBrk="1" hangingPunct="1">
                  <a:spcBef>
                    <a:spcPct val="50000"/>
                  </a:spcBef>
                </a:pPr>
                <a:r>
                  <a:rPr lang="de-DE" sz="1800" dirty="0" smtClean="0"/>
                  <a:t>+</a:t>
                </a:r>
                <a:r>
                  <a:rPr lang="de-DE" sz="1800" dirty="0" err="1" smtClean="0"/>
                  <a:t>prepare</a:t>
                </a:r>
                <a:r>
                  <a:rPr lang="de-DE" sz="1800" dirty="0" smtClean="0"/>
                  <a:t>()</a:t>
                </a:r>
                <a:endParaRPr lang="de-DE" sz="1800" dirty="0"/>
              </a:p>
              <a:p>
                <a:pPr eaLnBrk="1" hangingPunct="1">
                  <a:spcBef>
                    <a:spcPct val="50000"/>
                  </a:spcBef>
                </a:pPr>
                <a:r>
                  <a:rPr lang="de-DE" sz="1800" dirty="0" smtClean="0"/>
                  <a:t>+bake()</a:t>
                </a:r>
                <a:endParaRPr lang="de-DE" sz="1800" dirty="0"/>
              </a:p>
              <a:p>
                <a:pPr eaLnBrk="1" hangingPunct="1">
                  <a:spcBef>
                    <a:spcPct val="50000"/>
                  </a:spcBef>
                </a:pPr>
                <a:r>
                  <a:rPr lang="de-DE" sz="1800" dirty="0" smtClean="0"/>
                  <a:t>+</a:t>
                </a:r>
                <a:r>
                  <a:rPr lang="de-DE" sz="1800" dirty="0" err="1" smtClean="0"/>
                  <a:t>cut</a:t>
                </a:r>
                <a:r>
                  <a:rPr lang="de-DE" sz="1800" dirty="0" smtClean="0"/>
                  <a:t>()</a:t>
                </a:r>
                <a:endParaRPr lang="de-DE" sz="1800" dirty="0"/>
              </a:p>
            </p:txBody>
          </p:sp>
          <p:sp>
            <p:nvSpPr>
              <p:cNvPr id="61" name="Line 13"/>
              <p:cNvSpPr>
                <a:spLocks noChangeShapeType="1"/>
              </p:cNvSpPr>
              <p:nvPr/>
            </p:nvSpPr>
            <p:spPr bwMode="auto">
              <a:xfrm>
                <a:off x="3552" y="129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59" name="Line 21"/>
            <p:cNvSpPr>
              <a:spLocks noChangeShapeType="1"/>
            </p:cNvSpPr>
            <p:nvPr/>
          </p:nvSpPr>
          <p:spPr bwMode="auto">
            <a:xfrm>
              <a:off x="3264" y="1200"/>
              <a:ext cx="28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62" name="Line 38"/>
          <p:cNvSpPr>
            <a:spLocks noChangeShapeType="1"/>
          </p:cNvSpPr>
          <p:nvPr/>
        </p:nvSpPr>
        <p:spPr bwMode="auto">
          <a:xfrm>
            <a:off x="1781416" y="2557692"/>
            <a:ext cx="4390798" cy="381452"/>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de-DE"/>
          </a:p>
        </p:txBody>
      </p:sp>
      <p:sp>
        <p:nvSpPr>
          <p:cNvPr id="63" name="Text Box 8"/>
          <p:cNvSpPr txBox="1">
            <a:spLocks noChangeArrowheads="1"/>
          </p:cNvSpPr>
          <p:nvPr/>
        </p:nvSpPr>
        <p:spPr bwMode="auto">
          <a:xfrm>
            <a:off x="184071" y="1676399"/>
            <a:ext cx="2482929" cy="784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de-DE" sz="1800" b="1" dirty="0"/>
              <a:t>Pizzeria</a:t>
            </a:r>
            <a:endParaRPr lang="de-DE" sz="1800" dirty="0"/>
          </a:p>
          <a:p>
            <a:pPr eaLnBrk="1" hangingPunct="1">
              <a:spcBef>
                <a:spcPct val="50000"/>
              </a:spcBef>
            </a:pPr>
            <a:r>
              <a:rPr lang="de-DE" sz="1800" dirty="0" smtClean="0"/>
              <a:t>+</a:t>
            </a:r>
            <a:r>
              <a:rPr lang="de-DE" sz="1800" dirty="0" err="1" smtClean="0"/>
              <a:t>orderPizza</a:t>
            </a:r>
            <a:r>
              <a:rPr lang="de-DE" sz="1800" dirty="0" smtClean="0"/>
              <a:t>():</a:t>
            </a:r>
            <a:r>
              <a:rPr lang="de-DE" sz="1800" dirty="0"/>
              <a:t>Pizza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chule">
  <a:themeElements>
    <a:clrScheme name="1_Schule 9">
      <a:dk1>
        <a:srgbClr val="000000"/>
      </a:dk1>
      <a:lt1>
        <a:srgbClr val="FFFFFF"/>
      </a:lt1>
      <a:dk2>
        <a:srgbClr val="333399"/>
      </a:dk2>
      <a:lt2>
        <a:srgbClr val="A0A0E0"/>
      </a:lt2>
      <a:accent1>
        <a:srgbClr val="FFFFFF"/>
      </a:accent1>
      <a:accent2>
        <a:srgbClr val="CC6600"/>
      </a:accent2>
      <a:accent3>
        <a:srgbClr val="FFFFFF"/>
      </a:accent3>
      <a:accent4>
        <a:srgbClr val="000000"/>
      </a:accent4>
      <a:accent5>
        <a:srgbClr val="FFFFFF"/>
      </a:accent5>
      <a:accent6>
        <a:srgbClr val="B95C00"/>
      </a:accent6>
      <a:hlink>
        <a:srgbClr val="990000"/>
      </a:hlink>
      <a:folHlink>
        <a:srgbClr val="008000"/>
      </a:folHlink>
    </a:clrScheme>
    <a:fontScheme name="1_Schul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folHlink"/>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folHlink"/>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1_Schul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chul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chul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chul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chu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chu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chu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chule 8">
        <a:dk1>
          <a:srgbClr val="000000"/>
        </a:dk1>
        <a:lt1>
          <a:srgbClr val="FFFFFF"/>
        </a:lt1>
        <a:dk2>
          <a:srgbClr val="333399"/>
        </a:dk2>
        <a:lt2>
          <a:srgbClr val="A0A0E0"/>
        </a:lt2>
        <a:accent1>
          <a:srgbClr val="FFFFE5"/>
        </a:accent1>
        <a:accent2>
          <a:srgbClr val="CC3300"/>
        </a:accent2>
        <a:accent3>
          <a:srgbClr val="FFFFFF"/>
        </a:accent3>
        <a:accent4>
          <a:srgbClr val="000000"/>
        </a:accent4>
        <a:accent5>
          <a:srgbClr val="FFFFF0"/>
        </a:accent5>
        <a:accent6>
          <a:srgbClr val="B92D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
      <a:clrScheme name="1_Schule 9">
        <a:dk1>
          <a:srgbClr val="000000"/>
        </a:dk1>
        <a:lt1>
          <a:srgbClr val="FFFFFF"/>
        </a:lt1>
        <a:dk2>
          <a:srgbClr val="333399"/>
        </a:dk2>
        <a:lt2>
          <a:srgbClr val="A0A0E0"/>
        </a:lt2>
        <a:accent1>
          <a:srgbClr val="FFFFFF"/>
        </a:accent1>
        <a:accent2>
          <a:srgbClr val="CC6600"/>
        </a:accent2>
        <a:accent3>
          <a:srgbClr val="FFFFFF"/>
        </a:accent3>
        <a:accent4>
          <a:srgbClr val="000000"/>
        </a:accent4>
        <a:accent5>
          <a:srgbClr val="FFFFFF"/>
        </a:accent5>
        <a:accent6>
          <a:srgbClr val="B95C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SchuleNeu</Template>
  <TotalTime>0</TotalTime>
  <Words>1001</Words>
  <Application>Microsoft Office PowerPoint</Application>
  <PresentationFormat>Bildschirmpräsentation (4:3)</PresentationFormat>
  <Paragraphs>331</Paragraphs>
  <Slides>28</Slides>
  <Notes>20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28</vt:i4>
      </vt:variant>
    </vt:vector>
  </HeadingPairs>
  <TitlesOfParts>
    <vt:vector size="38" baseType="lpstr">
      <vt:lpstr>Arial Unicode MS</vt:lpstr>
      <vt:lpstr>Arial</vt:lpstr>
      <vt:lpstr>Arial Narrow</vt:lpstr>
      <vt:lpstr>Castellar</vt:lpstr>
      <vt:lpstr>Comic Sans MS</vt:lpstr>
      <vt:lpstr>Courier</vt:lpstr>
      <vt:lpstr>Symbol</vt:lpstr>
      <vt:lpstr>Times New Roman</vt:lpstr>
      <vt:lpstr>Wingdings</vt:lpstr>
      <vt:lpstr>1_Schule</vt:lpstr>
      <vt:lpstr>Fabriken:</vt:lpstr>
      <vt:lpstr>Inhalt</vt:lpstr>
      <vt:lpstr>Warum Factories?</vt:lpstr>
      <vt:lpstr>Warum Factory Pattern?</vt:lpstr>
      <vt:lpstr>Warum Factories?</vt:lpstr>
      <vt:lpstr>Eine einfache Factory-Klasse</vt:lpstr>
      <vt:lpstr>Eine einfache Factory-Klasse</vt:lpstr>
      <vt:lpstr>Factory Method</vt:lpstr>
      <vt:lpstr>Wo liegt das Problem???</vt:lpstr>
      <vt:lpstr>Wo ist das Problem???</vt:lpstr>
      <vt:lpstr>Wo ist das Problem???</vt:lpstr>
      <vt:lpstr>Factory Method</vt:lpstr>
      <vt:lpstr>Factory Method</vt:lpstr>
      <vt:lpstr>Factory Method</vt:lpstr>
      <vt:lpstr>Factory Method - Entwurfsmuster</vt:lpstr>
      <vt:lpstr>Factory Method</vt:lpstr>
      <vt:lpstr>Factory Method</vt:lpstr>
      <vt:lpstr>Abstract Factory oder  Kit</vt:lpstr>
      <vt:lpstr>Problem Nr 2</vt:lpstr>
      <vt:lpstr>Abstract Factory</vt:lpstr>
      <vt:lpstr>Abstract Factory</vt:lpstr>
      <vt:lpstr>Abstract Factory</vt:lpstr>
      <vt:lpstr>Abstract Factory</vt:lpstr>
      <vt:lpstr>Abstract Factory</vt:lpstr>
      <vt:lpstr>Wann brauche ich welche Factory?</vt:lpstr>
      <vt:lpstr>Aufgabe Pizzeria</vt:lpstr>
      <vt:lpstr>Aufgabe Spielwelt</vt:lpstr>
      <vt:lpstr>Aufgabe Karosserieteile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Bernd &amp; Gisela</dc:creator>
  <cp:lastModifiedBy>rollins</cp:lastModifiedBy>
  <cp:revision>266</cp:revision>
  <dcterms:created xsi:type="dcterms:W3CDTF">2006-01-03T16:56:47Z</dcterms:created>
  <dcterms:modified xsi:type="dcterms:W3CDTF">2019-09-19T11:06:05Z</dcterms:modified>
</cp:coreProperties>
</file>