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5" r:id="rId4"/>
    <p:sldId id="267" r:id="rId5"/>
    <p:sldId id="268" r:id="rId6"/>
    <p:sldId id="270" r:id="rId7"/>
    <p:sldId id="272" r:id="rId8"/>
    <p:sldId id="269" r:id="rId9"/>
    <p:sldId id="277" r:id="rId10"/>
    <p:sldId id="273" r:id="rId11"/>
    <p:sldId id="274" r:id="rId12"/>
    <p:sldId id="263" r:id="rId13"/>
    <p:sldId id="276" r:id="rId14"/>
    <p:sldId id="264" r:id="rId15"/>
    <p:sldId id="262"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F9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A41641-CE97-4173-988E-07D0C7EDC369}" type="datetimeFigureOut">
              <a:rPr lang="de-DE" smtClean="0"/>
              <a:t>30.10.2020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C16D8-F5B7-4300-944C-27C0DA064553}" type="slidenum">
              <a:rPr lang="de-DE" smtClean="0"/>
              <a:t>‹Nr.›</a:t>
            </a:fld>
            <a:endParaRPr lang="de-DE"/>
          </a:p>
        </p:txBody>
      </p:sp>
    </p:spTree>
    <p:extLst>
      <p:ext uri="{BB962C8B-B14F-4D97-AF65-F5344CB8AC3E}">
        <p14:creationId xmlns:p14="http://schemas.microsoft.com/office/powerpoint/2010/main" val="424019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2C16D8-F5B7-4300-944C-27C0DA064553}" type="slidenum">
              <a:rPr lang="de-DE" smtClean="0"/>
              <a:t>11</a:t>
            </a:fld>
            <a:endParaRPr lang="de-DE"/>
          </a:p>
        </p:txBody>
      </p:sp>
    </p:spTree>
    <p:extLst>
      <p:ext uri="{BB962C8B-B14F-4D97-AF65-F5344CB8AC3E}">
        <p14:creationId xmlns:p14="http://schemas.microsoft.com/office/powerpoint/2010/main" val="233755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771525" y="2130425"/>
            <a:ext cx="7586663" cy="1470025"/>
          </a:xfrm>
        </p:spPr>
        <p:txBody>
          <a:bodyPr/>
          <a:lstStyle>
            <a:lvl1pPr>
              <a:defRPr/>
            </a:lvl1pPr>
          </a:lstStyle>
          <a:p>
            <a:pPr lvl="0"/>
            <a:r>
              <a:rPr lang="de-DE" noProof="0"/>
              <a:t>Titelmasterformat durch Klicken bearbeiten</a:t>
            </a:r>
          </a:p>
        </p:txBody>
      </p:sp>
      <p:sp>
        <p:nvSpPr>
          <p:cNvPr id="118787" name="Rectangle 3"/>
          <p:cNvSpPr>
            <a:spLocks noGrp="1" noChangeArrowheads="1"/>
          </p:cNvSpPr>
          <p:nvPr>
            <p:ph type="subTitle" idx="1"/>
          </p:nvPr>
        </p:nvSpPr>
        <p:spPr>
          <a:xfrm>
            <a:off x="1371600" y="3886200"/>
            <a:ext cx="6400800" cy="865188"/>
          </a:xfrm>
        </p:spPr>
        <p:txBody>
          <a:bodyPr/>
          <a:lstStyle>
            <a:lvl1pPr algn="ctr">
              <a:defRPr/>
            </a:lvl1pPr>
          </a:lstStyle>
          <a:p>
            <a:pPr lvl="0"/>
            <a:r>
              <a:rPr lang="de-DE" noProof="0"/>
              <a:t>Formatvorlage des Untertitelmasters durch Klicken bearbeiten</a:t>
            </a:r>
          </a:p>
        </p:txBody>
      </p:sp>
      <p:grpSp>
        <p:nvGrpSpPr>
          <p:cNvPr id="118791" name="Group 7"/>
          <p:cNvGrpSpPr>
            <a:grpSpLocks/>
          </p:cNvGrpSpPr>
          <p:nvPr/>
        </p:nvGrpSpPr>
        <p:grpSpPr bwMode="auto">
          <a:xfrm>
            <a:off x="700088" y="717550"/>
            <a:ext cx="6940550" cy="4564063"/>
            <a:chOff x="459" y="677"/>
            <a:chExt cx="4372" cy="2875"/>
          </a:xfrm>
        </p:grpSpPr>
        <p:sp>
          <p:nvSpPr>
            <p:cNvPr id="118792" name="Rectangle 8"/>
            <p:cNvSpPr>
              <a:spLocks noChangeArrowheads="1"/>
            </p:cNvSpPr>
            <p:nvPr/>
          </p:nvSpPr>
          <p:spPr bwMode="auto">
            <a:xfrm>
              <a:off x="459" y="677"/>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18793" name="Rectangle 9"/>
            <p:cNvSpPr>
              <a:spLocks noChangeArrowheads="1"/>
            </p:cNvSpPr>
            <p:nvPr/>
          </p:nvSpPr>
          <p:spPr bwMode="auto">
            <a:xfrm rot="-16200000">
              <a:off x="-956" y="2092"/>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grpSp>
        <p:nvGrpSpPr>
          <p:cNvPr id="118794" name="Group 10"/>
          <p:cNvGrpSpPr>
            <a:grpSpLocks/>
          </p:cNvGrpSpPr>
          <p:nvPr/>
        </p:nvGrpSpPr>
        <p:grpSpPr bwMode="auto">
          <a:xfrm>
            <a:off x="1489075" y="1516063"/>
            <a:ext cx="6940550" cy="4564062"/>
            <a:chOff x="956" y="1180"/>
            <a:chExt cx="4372" cy="2875"/>
          </a:xfrm>
        </p:grpSpPr>
        <p:sp>
          <p:nvSpPr>
            <p:cNvPr id="118795" name="Rectangle 11"/>
            <p:cNvSpPr>
              <a:spLocks noChangeArrowheads="1"/>
            </p:cNvSpPr>
            <p:nvPr/>
          </p:nvSpPr>
          <p:spPr bwMode="auto">
            <a:xfrm flipH="1">
              <a:off x="956" y="4010"/>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18796" name="Rectangle 12"/>
            <p:cNvSpPr>
              <a:spLocks noChangeArrowheads="1"/>
            </p:cNvSpPr>
            <p:nvPr/>
          </p:nvSpPr>
          <p:spPr bwMode="auto">
            <a:xfrm rot="16200000" flipV="1">
              <a:off x="3868" y="2595"/>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sp>
        <p:nvSpPr>
          <p:cNvPr id="118797" name="Text Box 13"/>
          <p:cNvSpPr txBox="1">
            <a:spLocks noChangeArrowheads="1"/>
          </p:cNvSpPr>
          <p:nvPr/>
        </p:nvSpPr>
        <p:spPr bwMode="auto">
          <a:xfrm>
            <a:off x="0" y="6583363"/>
            <a:ext cx="1371600" cy="23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p>
            <a:pPr algn="l">
              <a:spcBef>
                <a:spcPct val="50000"/>
              </a:spcBef>
            </a:pPr>
            <a:r>
              <a:rPr lang="en-US" sz="1200" b="1" dirty="0">
                <a:solidFill>
                  <a:srgbClr val="008000"/>
                </a:solidFill>
                <a:latin typeface="Comic Sans MS" pitchFamily="66" charset="0"/>
                <a:cs typeface="Arial" charset="0"/>
              </a:rPr>
              <a:t>© </a:t>
            </a:r>
            <a:r>
              <a:rPr lang="de-DE" sz="1200" b="1" dirty="0">
                <a:solidFill>
                  <a:srgbClr val="008000"/>
                </a:solidFill>
                <a:latin typeface="Comic Sans MS" pitchFamily="66" charset="0"/>
              </a:rPr>
              <a:t>Rollins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0804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38100"/>
            <a:ext cx="1943100" cy="60579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85800" y="38100"/>
            <a:ext cx="5676900" cy="60579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7693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7160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223123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9668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7932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07173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88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284374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78034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38100"/>
            <a:ext cx="77724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Hier klicken, um Master-Titelformat zu bearbeiten.</a:t>
            </a:r>
          </a:p>
        </p:txBody>
      </p:sp>
      <p:sp>
        <p:nvSpPr>
          <p:cNvPr id="10243" name="Rectangle 3"/>
          <p:cNvSpPr>
            <a:spLocks noGrp="1" noChangeArrowheads="1"/>
          </p:cNvSpPr>
          <p:nvPr>
            <p:ph type="body" idx="1"/>
          </p:nvPr>
        </p:nvSpPr>
        <p:spPr bwMode="auto">
          <a:xfrm>
            <a:off x="685800" y="1379538"/>
            <a:ext cx="7772400"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Hier klicken, um Master-Textformat zu bearbeiten.</a:t>
            </a:r>
          </a:p>
          <a:p>
            <a:pPr lvl="1"/>
            <a:r>
              <a:rPr lang="en-US"/>
              <a:t>Zweite Ebene</a:t>
            </a:r>
          </a:p>
          <a:p>
            <a:pPr lvl="2"/>
            <a:r>
              <a:rPr lang="en-US"/>
              <a:t>Dritte Ebene</a:t>
            </a:r>
          </a:p>
          <a:p>
            <a:pPr lvl="3"/>
            <a:r>
              <a:rPr lang="en-US"/>
              <a:t>Vierte Ebene</a:t>
            </a:r>
          </a:p>
          <a:p>
            <a:pPr lvl="4"/>
            <a:r>
              <a:rPr lang="en-US"/>
              <a:t>Fünfte Ebene</a:t>
            </a:r>
          </a:p>
        </p:txBody>
      </p:sp>
      <p:sp>
        <p:nvSpPr>
          <p:cNvPr id="10248" name="Rectangle 8"/>
          <p:cNvSpPr>
            <a:spLocks noChangeArrowheads="1"/>
          </p:cNvSpPr>
          <p:nvPr/>
        </p:nvSpPr>
        <p:spPr bwMode="auto">
          <a:xfrm>
            <a:off x="0" y="703263"/>
            <a:ext cx="9144000" cy="71437"/>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0249" name="Text Box 9"/>
          <p:cNvSpPr txBox="1">
            <a:spLocks noChangeArrowheads="1"/>
          </p:cNvSpPr>
          <p:nvPr/>
        </p:nvSpPr>
        <p:spPr bwMode="auto">
          <a:xfrm>
            <a:off x="0" y="6583363"/>
            <a:ext cx="1371600" cy="23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p>
            <a:pPr algn="l">
              <a:spcBef>
                <a:spcPct val="50000"/>
              </a:spcBef>
            </a:pPr>
            <a:r>
              <a:rPr lang="en-US" sz="1200" b="1" dirty="0">
                <a:solidFill>
                  <a:srgbClr val="008000"/>
                </a:solidFill>
                <a:latin typeface="Comic Sans MS" pitchFamily="66" charset="0"/>
                <a:cs typeface="Arial" charset="0"/>
              </a:rPr>
              <a:t>© </a:t>
            </a:r>
            <a:r>
              <a:rPr lang="de-DE" sz="1200" b="1" dirty="0">
                <a:solidFill>
                  <a:srgbClr val="008000"/>
                </a:solidFill>
                <a:latin typeface="Comic Sans MS" pitchFamily="66" charset="0"/>
              </a:rPr>
              <a:t>Rollins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b="1">
          <a:solidFill>
            <a:schemeClr val="folHlink"/>
          </a:solidFill>
          <a:latin typeface="+mj-lt"/>
          <a:ea typeface="+mj-ea"/>
          <a:cs typeface="+mj-cs"/>
        </a:defRPr>
      </a:lvl1pPr>
      <a:lvl2pPr algn="ctr" rtl="0" eaLnBrk="1" fontAlgn="base" hangingPunct="1">
        <a:spcBef>
          <a:spcPct val="0"/>
        </a:spcBef>
        <a:spcAft>
          <a:spcPct val="0"/>
        </a:spcAft>
        <a:defRPr sz="3200" b="1">
          <a:solidFill>
            <a:schemeClr val="folHlink"/>
          </a:solidFill>
          <a:latin typeface="Arial" charset="0"/>
        </a:defRPr>
      </a:lvl2pPr>
      <a:lvl3pPr algn="ctr" rtl="0" eaLnBrk="1" fontAlgn="base" hangingPunct="1">
        <a:spcBef>
          <a:spcPct val="0"/>
        </a:spcBef>
        <a:spcAft>
          <a:spcPct val="0"/>
        </a:spcAft>
        <a:defRPr sz="3200" b="1">
          <a:solidFill>
            <a:schemeClr val="folHlink"/>
          </a:solidFill>
          <a:latin typeface="Arial" charset="0"/>
        </a:defRPr>
      </a:lvl3pPr>
      <a:lvl4pPr algn="ctr" rtl="0" eaLnBrk="1" fontAlgn="base" hangingPunct="1">
        <a:spcBef>
          <a:spcPct val="0"/>
        </a:spcBef>
        <a:spcAft>
          <a:spcPct val="0"/>
        </a:spcAft>
        <a:defRPr sz="3200" b="1">
          <a:solidFill>
            <a:schemeClr val="folHlink"/>
          </a:solidFill>
          <a:latin typeface="Arial" charset="0"/>
        </a:defRPr>
      </a:lvl4pPr>
      <a:lvl5pPr algn="ctr" rtl="0" eaLnBrk="1" fontAlgn="base" hangingPunct="1">
        <a:spcBef>
          <a:spcPct val="0"/>
        </a:spcBef>
        <a:spcAft>
          <a:spcPct val="0"/>
        </a:spcAft>
        <a:defRPr sz="3200" b="1">
          <a:solidFill>
            <a:schemeClr val="folHlink"/>
          </a:solidFill>
          <a:latin typeface="Arial" charset="0"/>
        </a:defRPr>
      </a:lvl5pPr>
      <a:lvl6pPr marL="457200" algn="ctr" rtl="0" eaLnBrk="1" fontAlgn="base" hangingPunct="1">
        <a:spcBef>
          <a:spcPct val="0"/>
        </a:spcBef>
        <a:spcAft>
          <a:spcPct val="0"/>
        </a:spcAft>
        <a:defRPr sz="3200" b="1">
          <a:solidFill>
            <a:schemeClr val="folHlink"/>
          </a:solidFill>
          <a:latin typeface="Arial" charset="0"/>
        </a:defRPr>
      </a:lvl6pPr>
      <a:lvl7pPr marL="914400" algn="ctr" rtl="0" eaLnBrk="1" fontAlgn="base" hangingPunct="1">
        <a:spcBef>
          <a:spcPct val="0"/>
        </a:spcBef>
        <a:spcAft>
          <a:spcPct val="0"/>
        </a:spcAft>
        <a:defRPr sz="3200" b="1">
          <a:solidFill>
            <a:schemeClr val="folHlink"/>
          </a:solidFill>
          <a:latin typeface="Arial" charset="0"/>
        </a:defRPr>
      </a:lvl7pPr>
      <a:lvl8pPr marL="1371600" algn="ctr" rtl="0" eaLnBrk="1" fontAlgn="base" hangingPunct="1">
        <a:spcBef>
          <a:spcPct val="0"/>
        </a:spcBef>
        <a:spcAft>
          <a:spcPct val="0"/>
        </a:spcAft>
        <a:defRPr sz="3200" b="1">
          <a:solidFill>
            <a:schemeClr val="folHlink"/>
          </a:solidFill>
          <a:latin typeface="Arial" charset="0"/>
        </a:defRPr>
      </a:lvl8pPr>
      <a:lvl9pPr marL="1828800" algn="ctr" rtl="0" eaLnBrk="1" fontAlgn="base" hangingPunct="1">
        <a:spcBef>
          <a:spcPct val="0"/>
        </a:spcBef>
        <a:spcAft>
          <a:spcPct val="0"/>
        </a:spcAft>
        <a:defRPr sz="3200" b="1">
          <a:solidFill>
            <a:schemeClr val="folHlink"/>
          </a:solidFill>
          <a:latin typeface="Arial" charset="0"/>
        </a:defRPr>
      </a:lvl9pPr>
    </p:titleStyle>
    <p:bodyStyle>
      <a:lvl1pPr algn="l" rtl="0" eaLnBrk="1" fontAlgn="base" hangingPunct="1">
        <a:spcBef>
          <a:spcPct val="20000"/>
        </a:spcBef>
        <a:spcAft>
          <a:spcPct val="0"/>
        </a:spcAft>
        <a:buFont typeface="Wingdings" pitchFamily="2" charset="2"/>
        <a:defRPr sz="2400">
          <a:solidFill>
            <a:schemeClr val="tx1"/>
          </a:solidFill>
          <a:latin typeface="+mn-lt"/>
          <a:ea typeface="+mn-ea"/>
          <a:cs typeface="+mn-cs"/>
        </a:defRPr>
      </a:lvl1pPr>
      <a:lvl2pPr marL="355600" algn="l" rtl="0" eaLnBrk="1" fontAlgn="base" hangingPunct="1">
        <a:spcBef>
          <a:spcPct val="20000"/>
        </a:spcBef>
        <a:spcAft>
          <a:spcPct val="0"/>
        </a:spcAft>
        <a:defRPr sz="2400">
          <a:solidFill>
            <a:schemeClr val="tx1"/>
          </a:solidFill>
          <a:latin typeface="+mn-lt"/>
        </a:defRPr>
      </a:lvl2pPr>
      <a:lvl3pPr marL="804863" indent="-269875" algn="l" rtl="0" eaLnBrk="1" fontAlgn="base" hangingPunct="1">
        <a:spcBef>
          <a:spcPct val="20000"/>
        </a:spcBef>
        <a:spcAft>
          <a:spcPct val="0"/>
        </a:spcAft>
        <a:buFont typeface="Wingdings" pitchFamily="2" charset="2"/>
        <a:buChar char="Ø"/>
        <a:defRPr sz="2400">
          <a:solidFill>
            <a:schemeClr val="tx1"/>
          </a:solidFill>
          <a:latin typeface="+mn-lt"/>
        </a:defRPr>
      </a:lvl3pPr>
      <a:lvl4pPr marL="1257300" indent="-273050" algn="l" rtl="0" eaLnBrk="1" fontAlgn="base" hangingPunct="1">
        <a:spcBef>
          <a:spcPct val="20000"/>
        </a:spcBef>
        <a:spcAft>
          <a:spcPct val="0"/>
        </a:spcAft>
        <a:buFont typeface="Symbol" pitchFamily="18" charset="2"/>
        <a:buChar char="Þ"/>
        <a:defRPr sz="2400">
          <a:solidFill>
            <a:schemeClr val="tx1"/>
          </a:solidFill>
          <a:latin typeface="+mn-lt"/>
        </a:defRPr>
      </a:lvl4pPr>
      <a:lvl5pPr marL="1436688" algn="l" rtl="0" eaLnBrk="1" fontAlgn="base" hangingPunct="1">
        <a:spcBef>
          <a:spcPct val="20000"/>
        </a:spcBef>
        <a:spcAft>
          <a:spcPct val="0"/>
        </a:spcAft>
        <a:defRPr sz="2400">
          <a:solidFill>
            <a:schemeClr val="tx1"/>
          </a:solidFill>
          <a:latin typeface="+mn-lt"/>
        </a:defRPr>
      </a:lvl5pPr>
      <a:lvl6pPr marL="1893888" algn="l" rtl="0" eaLnBrk="1" fontAlgn="base" hangingPunct="1">
        <a:spcBef>
          <a:spcPct val="20000"/>
        </a:spcBef>
        <a:spcAft>
          <a:spcPct val="0"/>
        </a:spcAft>
        <a:defRPr sz="2400">
          <a:solidFill>
            <a:schemeClr val="tx1"/>
          </a:solidFill>
          <a:latin typeface="+mn-lt"/>
        </a:defRPr>
      </a:lvl6pPr>
      <a:lvl7pPr marL="2351088" algn="l" rtl="0" eaLnBrk="1" fontAlgn="base" hangingPunct="1">
        <a:spcBef>
          <a:spcPct val="20000"/>
        </a:spcBef>
        <a:spcAft>
          <a:spcPct val="0"/>
        </a:spcAft>
        <a:defRPr sz="2400">
          <a:solidFill>
            <a:schemeClr val="tx1"/>
          </a:solidFill>
          <a:latin typeface="+mn-lt"/>
        </a:defRPr>
      </a:lvl7pPr>
      <a:lvl8pPr marL="2808288" algn="l" rtl="0" eaLnBrk="1" fontAlgn="base" hangingPunct="1">
        <a:spcBef>
          <a:spcPct val="20000"/>
        </a:spcBef>
        <a:spcAft>
          <a:spcPct val="0"/>
        </a:spcAft>
        <a:defRPr sz="2400">
          <a:solidFill>
            <a:schemeClr val="tx1"/>
          </a:solidFill>
          <a:latin typeface="+mn-lt"/>
        </a:defRPr>
      </a:lvl8pPr>
      <a:lvl9pPr marL="3265488" algn="l" rtl="0" eaLnBrk="1" fontAlgn="base" hangingPunct="1">
        <a:spcBef>
          <a:spcPct val="20000"/>
        </a:spcBef>
        <a:spcAft>
          <a:spcPct val="0"/>
        </a:spcAft>
        <a:defRPr sz="2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Kompositum</a:t>
            </a:r>
          </a:p>
        </p:txBody>
      </p:sp>
    </p:spTree>
    <p:extLst>
      <p:ext uri="{BB962C8B-B14F-4D97-AF65-F5344CB8AC3E}">
        <p14:creationId xmlns:p14="http://schemas.microsoft.com/office/powerpoint/2010/main" val="231844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a:t>
            </a:r>
          </a:p>
        </p:txBody>
      </p:sp>
      <p:grpSp>
        <p:nvGrpSpPr>
          <p:cNvPr id="7" name="Group 25"/>
          <p:cNvGrpSpPr>
            <a:grpSpLocks/>
          </p:cNvGrpSpPr>
          <p:nvPr/>
        </p:nvGrpSpPr>
        <p:grpSpPr bwMode="auto">
          <a:xfrm>
            <a:off x="339725" y="2276872"/>
            <a:ext cx="8478838" cy="2568575"/>
            <a:chOff x="214" y="2543"/>
            <a:chExt cx="5341" cy="1618"/>
          </a:xfrm>
        </p:grpSpPr>
        <p:sp>
          <p:nvSpPr>
            <p:cNvPr id="8" name="Rectangle 26"/>
            <p:cNvSpPr>
              <a:spLocks noChangeArrowheads="1"/>
            </p:cNvSpPr>
            <p:nvPr/>
          </p:nvSpPr>
          <p:spPr bwMode="auto">
            <a:xfrm>
              <a:off x="214" y="2547"/>
              <a:ext cx="5341" cy="16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 name="Rectangle 27"/>
            <p:cNvSpPr>
              <a:spLocks noChangeArrowheads="1"/>
            </p:cNvSpPr>
            <p:nvPr/>
          </p:nvSpPr>
          <p:spPr bwMode="auto">
            <a:xfrm>
              <a:off x="1411" y="2543"/>
              <a:ext cx="3969"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Font typeface="Wingdings" pitchFamily="2" charset="2"/>
                <a:buNone/>
              </a:pPr>
              <a:r>
                <a:rPr lang="de-DE" sz="2400" b="1" dirty="0">
                  <a:solidFill>
                    <a:schemeClr val="bg1"/>
                  </a:solidFill>
                  <a:latin typeface="Castellar" pitchFamily="18" charset="0"/>
                </a:rPr>
                <a:t>Composite</a:t>
              </a:r>
            </a:p>
            <a:p>
              <a:pPr algn="ctr">
                <a:lnSpc>
                  <a:spcPct val="90000"/>
                </a:lnSpc>
                <a:spcBef>
                  <a:spcPct val="20000"/>
                </a:spcBef>
                <a:buFont typeface="Wingdings" pitchFamily="2" charset="2"/>
                <a:buNone/>
              </a:pPr>
              <a:r>
                <a:rPr lang="de-DE" sz="2400" dirty="0">
                  <a:solidFill>
                    <a:schemeClr val="bg1"/>
                  </a:solidFill>
                </a:rPr>
                <a:t>ermöglicht die (rekursive) Zusammensetzung von elementaren und zusammengesetzten Teilen in Objektbäumen. </a:t>
              </a:r>
            </a:p>
            <a:p>
              <a:pPr algn="ctr">
                <a:lnSpc>
                  <a:spcPct val="90000"/>
                </a:lnSpc>
                <a:spcBef>
                  <a:spcPct val="20000"/>
                </a:spcBef>
                <a:buFont typeface="Wingdings" pitchFamily="2" charset="2"/>
                <a:buNone/>
              </a:pPr>
              <a:r>
                <a:rPr lang="de-DE" sz="2400" dirty="0">
                  <a:solidFill>
                    <a:schemeClr val="bg1"/>
                  </a:solidFill>
                </a:rPr>
                <a:t>Es lässt Clients elementare und zusammengesetzte Elemente auf die gleiche Art und Weise behandeln.</a:t>
              </a:r>
            </a:p>
          </p:txBody>
        </p:sp>
      </p:grpSp>
      <p:pic>
        <p:nvPicPr>
          <p:cNvPr id="10" name="Picture 28" descr="j035296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2838847"/>
            <a:ext cx="1530350" cy="1512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Abgerundete rechteckige Legende 10"/>
          <p:cNvSpPr/>
          <p:nvPr/>
        </p:nvSpPr>
        <p:spPr bwMode="auto">
          <a:xfrm>
            <a:off x="4139952" y="5229200"/>
            <a:ext cx="3600400" cy="720080"/>
          </a:xfrm>
          <a:prstGeom prst="wedgeRoundRectCallout">
            <a:avLst>
              <a:gd name="adj1" fmla="val -22559"/>
              <a:gd name="adj2" fmla="val -177910"/>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Kompositum ist ein Strukturmuster</a:t>
            </a:r>
          </a:p>
        </p:txBody>
      </p:sp>
    </p:spTree>
    <p:extLst>
      <p:ext uri="{BB962C8B-B14F-4D97-AF65-F5344CB8AC3E}">
        <p14:creationId xmlns:p14="http://schemas.microsoft.com/office/powerpoint/2010/main" val="25919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Allgemeines Klassendiagramm</a:t>
            </a:r>
          </a:p>
        </p:txBody>
      </p:sp>
      <p:graphicFrame>
        <p:nvGraphicFramePr>
          <p:cNvPr id="14" name="Tabelle 13"/>
          <p:cNvGraphicFramePr>
            <a:graphicFrameLocks noGrp="1"/>
          </p:cNvGraphicFramePr>
          <p:nvPr>
            <p:extLst>
              <p:ext uri="{D42A27DB-BD31-4B8C-83A1-F6EECF244321}">
                <p14:modId xmlns:p14="http://schemas.microsoft.com/office/powerpoint/2010/main" val="1375741297"/>
              </p:ext>
            </p:extLst>
          </p:nvPr>
        </p:nvGraphicFramePr>
        <p:xfrm>
          <a:off x="3608338" y="1123600"/>
          <a:ext cx="2591839" cy="1112520"/>
        </p:xfrm>
        <a:graphic>
          <a:graphicData uri="http://schemas.openxmlformats.org/drawingml/2006/table">
            <a:tbl>
              <a:tblPr firstRow="1" bandRow="1">
                <a:tableStyleId>{5C22544A-7EE6-4342-B048-85BDC9FD1C3A}</a:tableStyleId>
              </a:tblPr>
              <a:tblGrid>
                <a:gridCol w="2591839">
                  <a:extLst>
                    <a:ext uri="{9D8B030D-6E8A-4147-A177-3AD203B41FA5}">
                      <a16:colId xmlns:a16="http://schemas.microsoft.com/office/drawing/2014/main" val="20000"/>
                    </a:ext>
                  </a:extLst>
                </a:gridCol>
              </a:tblGrid>
              <a:tr h="370840">
                <a:tc>
                  <a:txBody>
                    <a:bodyPr/>
                    <a:lstStyle/>
                    <a:p>
                      <a:pPr algn="ctr"/>
                      <a:r>
                        <a:rPr lang="de-DE" i="1" dirty="0">
                          <a:solidFill>
                            <a:schemeClr val="tx1"/>
                          </a:solidFill>
                          <a:latin typeface="Times New Roman" panose="02020603050405020304" pitchFamily="18" charset="0"/>
                          <a:cs typeface="Times New Roman" panose="02020603050405020304" pitchFamily="18" charset="0"/>
                        </a:rPr>
                        <a:t>Komponente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285750" indent="-285750">
                        <a:buFontTx/>
                        <a:buChar char="-"/>
                      </a:pPr>
                      <a:endParaRPr lang="de-DE"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i="1" dirty="0">
                          <a:solidFill>
                            <a:schemeClr val="tx1"/>
                          </a:solidFill>
                          <a:latin typeface="Times New Roman" panose="02020603050405020304" pitchFamily="18" charset="0"/>
                          <a:cs typeface="Times New Roman" panose="02020603050405020304" pitchFamily="18" charset="0"/>
                        </a:rPr>
                        <a:t>+ </a:t>
                      </a:r>
                      <a:r>
                        <a:rPr lang="de-DE" i="1" dirty="0" err="1">
                          <a:solidFill>
                            <a:schemeClr val="tx1"/>
                          </a:solidFill>
                          <a:latin typeface="Times New Roman" panose="02020603050405020304" pitchFamily="18" charset="0"/>
                          <a:cs typeface="Times New Roman" panose="02020603050405020304" pitchFamily="18" charset="0"/>
                        </a:rPr>
                        <a:t>method</a:t>
                      </a:r>
                      <a:r>
                        <a:rPr lang="de-DE" i="1"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6" name="Raute 25"/>
          <p:cNvSpPr/>
          <p:nvPr/>
        </p:nvSpPr>
        <p:spPr bwMode="auto">
          <a:xfrm>
            <a:off x="2535184" y="2779784"/>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7" name="Gerade Verbindung 26"/>
          <p:cNvCxnSpPr>
            <a:stCxn id="26" idx="3"/>
            <a:endCxn id="14" idx="1"/>
          </p:cNvCxnSpPr>
          <p:nvPr/>
        </p:nvCxnSpPr>
        <p:spPr bwMode="auto">
          <a:xfrm flipV="1">
            <a:off x="2967232" y="1679860"/>
            <a:ext cx="641106" cy="13159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3349027" y="1267616"/>
            <a:ext cx="216024" cy="523220"/>
          </a:xfrm>
          <a:prstGeom prst="rect">
            <a:avLst/>
          </a:prstGeom>
          <a:noFill/>
        </p:spPr>
        <p:txBody>
          <a:bodyPr wrap="square" rtlCol="0">
            <a:spAutoFit/>
          </a:bodyPr>
          <a:lstStyle/>
          <a:p>
            <a:r>
              <a:rPr lang="de-DE" sz="2800" dirty="0"/>
              <a:t>*</a:t>
            </a:r>
          </a:p>
        </p:txBody>
      </p:sp>
      <p:sp>
        <p:nvSpPr>
          <p:cNvPr id="24" name="Pfeil nach rechts 23"/>
          <p:cNvSpPr/>
          <p:nvPr/>
        </p:nvSpPr>
        <p:spPr bwMode="auto">
          <a:xfrm rot="16200000">
            <a:off x="5202230" y="2786388"/>
            <a:ext cx="1407785" cy="418837"/>
          </a:xfrm>
          <a:prstGeom prst="rightArrow">
            <a:avLst>
              <a:gd name="adj1" fmla="val 0"/>
              <a:gd name="adj2" fmla="val 73315"/>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9" name="Pfeil nach rechts 8"/>
          <p:cNvSpPr/>
          <p:nvPr/>
        </p:nvSpPr>
        <p:spPr bwMode="auto">
          <a:xfrm rot="16200000">
            <a:off x="3546046" y="2786389"/>
            <a:ext cx="1407785" cy="418837"/>
          </a:xfrm>
          <a:prstGeom prst="rightArrow">
            <a:avLst>
              <a:gd name="adj1" fmla="val 0"/>
              <a:gd name="adj2" fmla="val 73315"/>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graphicFrame>
        <p:nvGraphicFramePr>
          <p:cNvPr id="16" name="Tabelle 15"/>
          <p:cNvGraphicFramePr>
            <a:graphicFrameLocks noGrp="1"/>
          </p:cNvGraphicFramePr>
          <p:nvPr>
            <p:extLst>
              <p:ext uri="{D42A27DB-BD31-4B8C-83A1-F6EECF244321}">
                <p14:modId xmlns:p14="http://schemas.microsoft.com/office/powerpoint/2010/main" val="1602822053"/>
              </p:ext>
            </p:extLst>
          </p:nvPr>
        </p:nvGraphicFramePr>
        <p:xfrm>
          <a:off x="1894078" y="3211832"/>
          <a:ext cx="2434474" cy="1381760"/>
        </p:xfrm>
        <a:graphic>
          <a:graphicData uri="http://schemas.openxmlformats.org/drawingml/2006/table">
            <a:tbl>
              <a:tblPr firstRow="1" bandRow="1">
                <a:tableStyleId>{5C22544A-7EE6-4342-B048-85BDC9FD1C3A}</a:tableStyleId>
              </a:tblPr>
              <a:tblGrid>
                <a:gridCol w="2434474">
                  <a:extLst>
                    <a:ext uri="{9D8B030D-6E8A-4147-A177-3AD203B41FA5}">
                      <a16:colId xmlns:a16="http://schemas.microsoft.com/office/drawing/2014/main" val="20000"/>
                    </a:ext>
                  </a:extLst>
                </a:gridCol>
              </a:tblGrid>
              <a:tr h="370840">
                <a:tc>
                  <a:txBody>
                    <a:bodyPr/>
                    <a:lstStyle/>
                    <a:p>
                      <a:pPr algn="ctr"/>
                      <a:r>
                        <a:rPr lang="de-DE">
                          <a:solidFill>
                            <a:schemeClr val="tx1"/>
                          </a:solidFill>
                        </a:rPr>
                        <a:t>Kompositum</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marR="0" indent="-177800" algn="l" defTabSz="914400" rtl="0" eaLnBrk="1" fontAlgn="auto" latinLnBrk="0" hangingPunct="1">
                        <a:lnSpc>
                          <a:spcPct val="100000"/>
                        </a:lnSpc>
                        <a:spcBef>
                          <a:spcPts val="0"/>
                        </a:spcBef>
                        <a:spcAft>
                          <a:spcPts val="0"/>
                        </a:spcAft>
                        <a:buClrTx/>
                        <a:buSzTx/>
                        <a:buFontTx/>
                        <a:buChar char="-"/>
                        <a:tabLst/>
                        <a:defRPr/>
                      </a:pPr>
                      <a:r>
                        <a:rPr lang="de-DE" dirty="0">
                          <a:solidFill>
                            <a:schemeClr val="tx1"/>
                          </a:solidFill>
                        </a:rPr>
                        <a:t>teile: * </a:t>
                      </a:r>
                      <a:r>
                        <a:rPr lang="de-DE" dirty="0" err="1">
                          <a:solidFill>
                            <a:schemeClr val="tx1"/>
                          </a:solidFill>
                        </a:rPr>
                        <a:t>of</a:t>
                      </a:r>
                      <a:r>
                        <a:rPr lang="de-DE" dirty="0">
                          <a:solidFill>
                            <a:schemeClr val="tx1"/>
                          </a:solidFill>
                        </a:rPr>
                        <a:t> Komponente</a:t>
                      </a:r>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method</a:t>
                      </a:r>
                      <a:r>
                        <a:rPr lang="de-DE"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244045964"/>
              </p:ext>
            </p:extLst>
          </p:nvPr>
        </p:nvGraphicFramePr>
        <p:xfrm>
          <a:off x="5552688" y="3176565"/>
          <a:ext cx="1368152" cy="11125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Blatt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method</a:t>
                      </a:r>
                      <a:r>
                        <a:rPr lang="de-DE"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 name="Gefaltete Ecke 3"/>
          <p:cNvSpPr/>
          <p:nvPr/>
        </p:nvSpPr>
        <p:spPr bwMode="auto">
          <a:xfrm rot="10800000">
            <a:off x="957614" y="5012032"/>
            <a:ext cx="2075022" cy="792088"/>
          </a:xfrm>
          <a:prstGeom prst="foldedCorner">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square" lIns="90000" tIns="46800" rIns="90000" bIns="46800" numCol="1" rtlCol="0" anchor="ctr" anchorCtr="0" compatLnSpc="1">
            <a:prstTxWarp prst="textNoShape">
              <a:avLst/>
            </a:prstTxWarp>
          </a:bodyPr>
          <a:lstStyle/>
          <a:p>
            <a:pPr marL="355600" marR="0" indent="-355600"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folHlink"/>
              </a:solidFill>
              <a:effectLst/>
              <a:latin typeface="Arial" charset="0"/>
            </a:endParaRPr>
          </a:p>
        </p:txBody>
      </p:sp>
      <p:sp>
        <p:nvSpPr>
          <p:cNvPr id="5" name="Textfeld 4"/>
          <p:cNvSpPr txBox="1"/>
          <p:nvPr/>
        </p:nvSpPr>
        <p:spPr>
          <a:xfrm>
            <a:off x="1023016" y="5105814"/>
            <a:ext cx="1944216" cy="646331"/>
          </a:xfrm>
          <a:prstGeom prst="rect">
            <a:avLst/>
          </a:prstGeom>
          <a:noFill/>
        </p:spPr>
        <p:txBody>
          <a:bodyPr wrap="square" rtlCol="0">
            <a:spAutoFit/>
          </a:bodyPr>
          <a:lstStyle/>
          <a:p>
            <a:pPr marL="266700" indent="-266700"/>
            <a:r>
              <a:rPr lang="de-DE" dirty="0" err="1"/>
              <a:t>for</a:t>
            </a:r>
            <a:r>
              <a:rPr lang="de-DE" dirty="0"/>
              <a:t> all t aus teile</a:t>
            </a:r>
            <a:br>
              <a:rPr lang="de-DE" dirty="0"/>
            </a:br>
            <a:r>
              <a:rPr lang="de-DE" dirty="0" err="1"/>
              <a:t>t.method</a:t>
            </a:r>
            <a:r>
              <a:rPr lang="de-DE" dirty="0"/>
              <a:t>()</a:t>
            </a:r>
          </a:p>
        </p:txBody>
      </p:sp>
      <p:cxnSp>
        <p:nvCxnSpPr>
          <p:cNvPr id="7" name="Gerade Verbindung 6"/>
          <p:cNvCxnSpPr/>
          <p:nvPr/>
        </p:nvCxnSpPr>
        <p:spPr bwMode="auto">
          <a:xfrm flipH="1">
            <a:off x="2600360" y="4579984"/>
            <a:ext cx="687425" cy="432048"/>
          </a:xfrm>
          <a:prstGeom prst="line">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475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a:t>
            </a:r>
            <a:r>
              <a:rPr lang="de-DE" dirty="0" err="1"/>
              <a:t>LegoBauteil</a:t>
            </a:r>
            <a:endParaRPr lang="de-DE" dirty="0"/>
          </a:p>
        </p:txBody>
      </p:sp>
      <p:sp>
        <p:nvSpPr>
          <p:cNvPr id="3" name="Inhaltsplatzhalter 2"/>
          <p:cNvSpPr>
            <a:spLocks noGrp="1"/>
          </p:cNvSpPr>
          <p:nvPr>
            <p:ph idx="1"/>
          </p:nvPr>
        </p:nvSpPr>
        <p:spPr/>
        <p:txBody>
          <a:bodyPr/>
          <a:lstStyle/>
          <a:p>
            <a:r>
              <a:rPr lang="de-DE" dirty="0"/>
              <a:t>Erstellen Sie </a:t>
            </a:r>
            <a:r>
              <a:rPr lang="de-DE" dirty="0" err="1"/>
              <a:t>LegoBauteile</a:t>
            </a:r>
            <a:r>
              <a:rPr lang="de-DE" dirty="0"/>
              <a:t>, die entweder aus Einzelteilen oder aus zusammengesetzten Teilen erstellt werden können. Jedes Einzelteil hat einen Preis. Die Preise von zusammengesetzten Teilen ergeben sich aus der Summe der Teile.</a:t>
            </a:r>
          </a:p>
        </p:txBody>
      </p:sp>
    </p:spTree>
    <p:extLst>
      <p:ext uri="{BB962C8B-B14F-4D97-AF65-F5344CB8AC3E}">
        <p14:creationId xmlns:p14="http://schemas.microsoft.com/office/powerpoint/2010/main" val="290206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Zusammengesetze Figuren</a:t>
            </a:r>
          </a:p>
        </p:txBody>
      </p:sp>
      <p:sp>
        <p:nvSpPr>
          <p:cNvPr id="3" name="Inhaltsplatzhalter 2"/>
          <p:cNvSpPr>
            <a:spLocks noGrp="1"/>
          </p:cNvSpPr>
          <p:nvPr>
            <p:ph idx="1"/>
          </p:nvPr>
        </p:nvSpPr>
        <p:spPr>
          <a:xfrm>
            <a:off x="685800" y="1379538"/>
            <a:ext cx="7772400" cy="3614126"/>
          </a:xfrm>
        </p:spPr>
        <p:txBody>
          <a:bodyPr/>
          <a:lstStyle/>
          <a:p>
            <a:r>
              <a:rPr lang="de-DE" dirty="0"/>
              <a:t>Es gibt 2 dimensionale Figuren, die aus einfachen Figuren wie Dreiecken, Rechtecken, Necken und Kreisen zusammengesetzt sind. Die Fläche ergibt sich dann aus Addition der Teilflächen. Der Umfang ergibt sich aus Gesamtumfang abzüglich der sich berührenden Strecken.</a:t>
            </a:r>
          </a:p>
          <a:p>
            <a:r>
              <a:rPr lang="de-DE" dirty="0"/>
              <a:t>Ein Stern setzt sich z.B. aus einem N-Eck und einer passenden Anzahl an Dreiecken zusammen.</a:t>
            </a:r>
          </a:p>
          <a:p>
            <a:r>
              <a:rPr lang="de-DE" dirty="0"/>
              <a:t>Ein Strichmännchen folgendermaßen:</a:t>
            </a:r>
          </a:p>
          <a:p>
            <a:endParaRPr lang="de-DE" dirty="0"/>
          </a:p>
        </p:txBody>
      </p:sp>
      <p:sp>
        <p:nvSpPr>
          <p:cNvPr id="4" name="Regelmäßiges Fünfeck 3"/>
          <p:cNvSpPr/>
          <p:nvPr/>
        </p:nvSpPr>
        <p:spPr bwMode="auto">
          <a:xfrm>
            <a:off x="7092280" y="4797152"/>
            <a:ext cx="576064" cy="576064"/>
          </a:xfrm>
          <a:prstGeom prst="pentagon">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5" name="Gleichschenkliges Dreieck 4"/>
          <p:cNvSpPr/>
          <p:nvPr/>
        </p:nvSpPr>
        <p:spPr bwMode="auto">
          <a:xfrm rot="2231375">
            <a:off x="7492403" y="4461970"/>
            <a:ext cx="370169" cy="468287"/>
          </a:xfrm>
          <a:prstGeom prst="triangle">
            <a:avLst/>
          </a:prstGeom>
          <a:noFill/>
          <a:ln w="381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6" name="Gleichschenkliges Dreieck 5"/>
          <p:cNvSpPr/>
          <p:nvPr/>
        </p:nvSpPr>
        <p:spPr bwMode="auto">
          <a:xfrm rot="10800000">
            <a:off x="7194283" y="5404031"/>
            <a:ext cx="370169" cy="468287"/>
          </a:xfrm>
          <a:prstGeom prst="triangle">
            <a:avLst/>
          </a:prstGeom>
          <a:noFill/>
          <a:ln w="381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7" name="Gleichschenkliges Dreieck 6"/>
          <p:cNvSpPr/>
          <p:nvPr/>
        </p:nvSpPr>
        <p:spPr bwMode="auto">
          <a:xfrm rot="15150898">
            <a:off x="6715067" y="5045615"/>
            <a:ext cx="370169" cy="468287"/>
          </a:xfrm>
          <a:prstGeom prst="triangle">
            <a:avLst/>
          </a:prstGeom>
          <a:noFill/>
          <a:ln w="381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8" name="Gleichschenkliges Dreieck 7"/>
          <p:cNvSpPr/>
          <p:nvPr/>
        </p:nvSpPr>
        <p:spPr bwMode="auto">
          <a:xfrm rot="6312134">
            <a:off x="7688888" y="5038739"/>
            <a:ext cx="370169" cy="468287"/>
          </a:xfrm>
          <a:prstGeom prst="triangle">
            <a:avLst/>
          </a:prstGeom>
          <a:noFill/>
          <a:ln w="381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9" name="Gleichschenkliges Dreieck 8"/>
          <p:cNvSpPr/>
          <p:nvPr/>
        </p:nvSpPr>
        <p:spPr bwMode="auto">
          <a:xfrm rot="19496371">
            <a:off x="6908442" y="4461543"/>
            <a:ext cx="370169" cy="468287"/>
          </a:xfrm>
          <a:prstGeom prst="triangle">
            <a:avLst/>
          </a:prstGeom>
          <a:noFill/>
          <a:ln w="381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0" name="Ellipse 9"/>
          <p:cNvSpPr/>
          <p:nvPr/>
        </p:nvSpPr>
        <p:spPr bwMode="auto">
          <a:xfrm>
            <a:off x="4078224" y="5175504"/>
            <a:ext cx="365760" cy="351138"/>
          </a:xfrm>
          <a:prstGeom prst="ellipse">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1" name="Rechteck 10"/>
          <p:cNvSpPr/>
          <p:nvPr/>
        </p:nvSpPr>
        <p:spPr bwMode="auto">
          <a:xfrm>
            <a:off x="4197096" y="5526642"/>
            <a:ext cx="146304" cy="127422"/>
          </a:xfrm>
          <a:prstGeom prst="rec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2" name="Ellipse 11"/>
          <p:cNvSpPr/>
          <p:nvPr/>
        </p:nvSpPr>
        <p:spPr bwMode="auto">
          <a:xfrm>
            <a:off x="3968719" y="5681050"/>
            <a:ext cx="594137" cy="555158"/>
          </a:xfrm>
          <a:prstGeom prst="ellipse">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3" name="Rechteck 12"/>
          <p:cNvSpPr/>
          <p:nvPr/>
        </p:nvSpPr>
        <p:spPr bwMode="auto">
          <a:xfrm rot="19032014">
            <a:off x="4438457" y="5558498"/>
            <a:ext cx="603504" cy="63711"/>
          </a:xfrm>
          <a:prstGeom prst="rec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4" name="Rechteck 13"/>
          <p:cNvSpPr/>
          <p:nvPr/>
        </p:nvSpPr>
        <p:spPr bwMode="auto">
          <a:xfrm rot="19032014">
            <a:off x="3489614" y="5926773"/>
            <a:ext cx="603504" cy="63711"/>
          </a:xfrm>
          <a:prstGeom prst="rec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5" name="Rechteck 14"/>
          <p:cNvSpPr/>
          <p:nvPr/>
        </p:nvSpPr>
        <p:spPr bwMode="auto">
          <a:xfrm rot="17322889">
            <a:off x="3770265" y="6494243"/>
            <a:ext cx="603504" cy="63711"/>
          </a:xfrm>
          <a:prstGeom prst="rec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16" name="Rechteck 15"/>
          <p:cNvSpPr/>
          <p:nvPr/>
        </p:nvSpPr>
        <p:spPr bwMode="auto">
          <a:xfrm rot="14625308">
            <a:off x="4203657" y="6466904"/>
            <a:ext cx="603504" cy="63711"/>
          </a:xfrm>
          <a:prstGeom prst="rec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Tree>
    <p:extLst>
      <p:ext uri="{BB962C8B-B14F-4D97-AF65-F5344CB8AC3E}">
        <p14:creationId xmlns:p14="http://schemas.microsoft.com/office/powerpoint/2010/main" val="83024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Aufgabe Abteilungsstruktur-Mitarbeiter</a:t>
            </a:r>
            <a:endParaRPr lang="de-DE" dirty="0"/>
          </a:p>
        </p:txBody>
      </p:sp>
      <p:sp>
        <p:nvSpPr>
          <p:cNvPr id="3" name="Inhaltsplatzhalter 2"/>
          <p:cNvSpPr>
            <a:spLocks noGrp="1"/>
          </p:cNvSpPr>
          <p:nvPr>
            <p:ph idx="1"/>
          </p:nvPr>
        </p:nvSpPr>
        <p:spPr/>
        <p:txBody>
          <a:bodyPr/>
          <a:lstStyle/>
          <a:p>
            <a:r>
              <a:rPr lang="de-DE" dirty="0"/>
              <a:t>Ihre Mitarbeiterhierarchie besteht aus normalen Mitarbeitern und aus Managern. Die Manager leiten eine Abteilung, die wiederum eine Liste aus Mitarbeitern und/oder Abteilungen enthält. Es soll jetzt möglich werden, dass die Methode </a:t>
            </a:r>
            <a:r>
              <a:rPr lang="de-DE" dirty="0" err="1"/>
              <a:t>toString</a:t>
            </a:r>
            <a:r>
              <a:rPr lang="de-DE" dirty="0"/>
              <a:t>() bei einem Manager auch die Liste der Untergebenen ausgibt. Des Weiteren soll es eine Methode </a:t>
            </a:r>
            <a:r>
              <a:rPr lang="de-DE" dirty="0" err="1"/>
              <a:t>getAnzahlMitarbeiter</a:t>
            </a:r>
            <a:r>
              <a:rPr lang="de-DE" dirty="0"/>
              <a:t>() geben, die 1 zurückgibt für einen normalen Mitarbeiter und die Summe aller Mitarbeiter der Abteilung bei einem Manager.</a:t>
            </a:r>
          </a:p>
        </p:txBody>
      </p:sp>
    </p:spTree>
    <p:extLst>
      <p:ext uri="{BB962C8B-B14F-4D97-AF65-F5344CB8AC3E}">
        <p14:creationId xmlns:p14="http://schemas.microsoft.com/office/powerpoint/2010/main" val="360839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a:t>
            </a:r>
            <a:r>
              <a:rPr lang="de-DE" dirty="0" err="1"/>
              <a:t>Dinnerparty</a:t>
            </a:r>
            <a:endParaRPr lang="de-DE" dirty="0"/>
          </a:p>
        </p:txBody>
      </p:sp>
      <p:sp>
        <p:nvSpPr>
          <p:cNvPr id="3" name="Rechteck 2"/>
          <p:cNvSpPr/>
          <p:nvPr/>
        </p:nvSpPr>
        <p:spPr>
          <a:xfrm>
            <a:off x="0" y="832638"/>
            <a:ext cx="9144000" cy="5909310"/>
          </a:xfrm>
          <a:prstGeom prst="rect">
            <a:avLst/>
          </a:prstGeom>
        </p:spPr>
        <p:txBody>
          <a:bodyPr wrap="square">
            <a:spAutoFit/>
          </a:bodyPr>
          <a:lstStyle/>
          <a:p>
            <a:r>
              <a:rPr lang="de-DE" sz="1400" dirty="0"/>
              <a:t>In einer Holzhütte in den Bergen hinter den 7 Zwergen sind die Voraussetzungen für eine </a:t>
            </a:r>
            <a:r>
              <a:rPr lang="de-DE" sz="1400" dirty="0" err="1"/>
              <a:t>Dinnerparty</a:t>
            </a:r>
            <a:r>
              <a:rPr lang="de-DE" sz="1400" dirty="0"/>
              <a:t> denkbar schlecht, da es weder Möbel gibt, noch sind die </a:t>
            </a:r>
            <a:r>
              <a:rPr lang="de-DE" sz="1400" dirty="0" err="1"/>
              <a:t>Assessoires</a:t>
            </a:r>
            <a:r>
              <a:rPr lang="de-DE" sz="1400" dirty="0"/>
              <a:t> passend zusammengestellt. Dennoch werden mehrere </a:t>
            </a:r>
            <a:r>
              <a:rPr lang="de-DE" sz="1400" dirty="0" err="1"/>
              <a:t>Dinnerparties</a:t>
            </a:r>
            <a:r>
              <a:rPr lang="de-DE" sz="1400" dirty="0"/>
              <a:t> geplant und die Vorbereitungen mit Eifer getroffen, damit sie ein wirklicher Erfolg werden. Dafür muss man wissen:</a:t>
            </a:r>
          </a:p>
          <a:p>
            <a:pPr marL="342900" indent="-342900">
              <a:buFont typeface="+mj-lt"/>
              <a:buAutoNum type="arabicPeriod"/>
            </a:pPr>
            <a:r>
              <a:rPr lang="de-DE" sz="1400" dirty="0"/>
              <a:t>Es gibt folgende Ressourcen in ausreichender Menge mit folgenden Kosten und Eigenschaften:</a:t>
            </a:r>
            <a:br>
              <a:rPr lang="de-DE" sz="1400" dirty="0"/>
            </a:br>
            <a:r>
              <a:rPr lang="de-DE" sz="1400" dirty="0"/>
              <a:t>Balken (2 €, Länge und Kantendicke), Schraube (0,02 €, Anzahl Windungen), Brett (10 €, Dicke, Länge, Breite), Glas (1 €, Volumen, Form), Weinglas (2,50 €, Volumen, Form und Klang), Messer (3,60 €, Schnittlänge), Gabel (2,20 €, Anzahl Zacken), große  (2,50 €, Volumen je Löffel) und kleine Löffel (1,85 €, Volumen je Löffel), Kerzenständer (20 €, Gewicht), Kerze (3 €, Leuchtkraft), Teller (7 €, Radius)</a:t>
            </a:r>
          </a:p>
          <a:p>
            <a:pPr marL="342900" indent="-342900">
              <a:buFont typeface="+mj-lt"/>
              <a:buAutoNum type="arabicPeriod"/>
            </a:pPr>
            <a:r>
              <a:rPr lang="de-DE" sz="1400" dirty="0"/>
              <a:t>Ein Tisch wird gebaut aus: </a:t>
            </a:r>
            <a:br>
              <a:rPr lang="de-DE" sz="1400" dirty="0"/>
            </a:br>
            <a:r>
              <a:rPr lang="de-DE" sz="1400" dirty="0"/>
              <a:t>1 großes Brett, 4 Balken für die Beine und 8 Schrauben für deren Befestigung</a:t>
            </a:r>
            <a:br>
              <a:rPr lang="de-DE" sz="1400" dirty="0"/>
            </a:br>
            <a:r>
              <a:rPr lang="de-DE" sz="1400" dirty="0"/>
              <a:t>Die Arbeitskosten für das Bauen des Tisches betragen 5 Mal der Summe der Materialkosten.</a:t>
            </a:r>
          </a:p>
          <a:p>
            <a:pPr marL="342900" indent="-342900">
              <a:buFont typeface="+mj-lt"/>
              <a:buAutoNum type="arabicPeriod"/>
            </a:pPr>
            <a:r>
              <a:rPr lang="de-DE" sz="1400" dirty="0"/>
              <a:t>Ein Stuhl wird gebaut aus: </a:t>
            </a:r>
            <a:br>
              <a:rPr lang="de-DE" sz="1400" dirty="0"/>
            </a:br>
            <a:r>
              <a:rPr lang="de-DE" sz="1400" dirty="0"/>
              <a:t>2  lange Balken, 2 kurze Balken, 2 Bretter, 6 Schrauben</a:t>
            </a:r>
            <a:br>
              <a:rPr lang="de-DE" sz="1400" dirty="0"/>
            </a:br>
            <a:r>
              <a:rPr lang="de-DE" sz="1400" dirty="0"/>
              <a:t>Die Arbeitskosten für das Bauen eines Stuhls betragen 12 Mal der Summe der Materialkosten.</a:t>
            </a:r>
          </a:p>
          <a:p>
            <a:pPr marL="342900" indent="-342900">
              <a:buFont typeface="+mj-lt"/>
              <a:buAutoNum type="arabicPeriod"/>
            </a:pPr>
            <a:r>
              <a:rPr lang="de-DE" sz="1400" dirty="0"/>
              <a:t>Ein normales Besteckset besteht aus Messer, Gabel, Esslöffel, Dessertlöffel und Kaffeelöffel.</a:t>
            </a:r>
          </a:p>
          <a:p>
            <a:pPr marL="342900" indent="-342900">
              <a:buFont typeface="+mj-lt"/>
              <a:buAutoNum type="arabicPeriod"/>
            </a:pPr>
            <a:r>
              <a:rPr lang="de-DE" sz="1400" dirty="0"/>
              <a:t>Ein edles Besteckset besteht aus einem normalen Besteckset und einem zusätzlichen (Butter-)Messer, einer (Salat-)Gabel und </a:t>
            </a:r>
            <a:r>
              <a:rPr lang="de-DE" sz="1400"/>
              <a:t>einem weiteren </a:t>
            </a:r>
            <a:r>
              <a:rPr lang="de-DE" sz="1400" dirty="0"/>
              <a:t>Dessertlöffel.</a:t>
            </a:r>
          </a:p>
          <a:p>
            <a:pPr marL="342900" indent="-342900">
              <a:buFont typeface="+mj-lt"/>
              <a:buAutoNum type="arabicPeriod"/>
            </a:pPr>
            <a:r>
              <a:rPr lang="de-DE" sz="1400" dirty="0"/>
              <a:t>Ein normales Gedeck besteht aus 2 Tellern, einem normalen Besteckset und einem Glas.</a:t>
            </a:r>
          </a:p>
          <a:p>
            <a:pPr marL="342900" indent="-342900">
              <a:buFont typeface="+mj-lt"/>
              <a:buAutoNum type="arabicPeriod"/>
            </a:pPr>
            <a:r>
              <a:rPr lang="de-DE" sz="1400" dirty="0"/>
              <a:t>Ein edles Gedeck besteht aus 4 Tellern, einem edlen Besteckset einem normalen Glas und einem Weinglas.</a:t>
            </a:r>
          </a:p>
          <a:p>
            <a:pPr marL="342900" indent="-342900">
              <a:buFont typeface="+mj-lt"/>
              <a:buAutoNum type="arabicPeriod"/>
            </a:pPr>
            <a:r>
              <a:rPr lang="de-DE" sz="1400" dirty="0"/>
              <a:t>Ein Kerzenlicht besteht aus Kerzenständer und Kerze.</a:t>
            </a:r>
          </a:p>
          <a:p>
            <a:endParaRPr lang="de-DE" sz="1400" dirty="0"/>
          </a:p>
          <a:p>
            <a:r>
              <a:rPr lang="de-DE" sz="1400" dirty="0"/>
              <a:t>Erstellen Sie ein </a:t>
            </a:r>
            <a:r>
              <a:rPr lang="de-DE" sz="1400" b="1" dirty="0"/>
              <a:t>Geburtstags-</a:t>
            </a:r>
            <a:r>
              <a:rPr lang="de-DE" sz="1400" b="1" dirty="0" err="1"/>
              <a:t>Dinnerset</a:t>
            </a:r>
            <a:r>
              <a:rPr lang="de-DE" sz="1400" dirty="0"/>
              <a:t>, welches aus 3 Tischen, 12 Stühlen und 12 normalen Gedecken besteht.</a:t>
            </a:r>
          </a:p>
          <a:p>
            <a:r>
              <a:rPr lang="de-DE" sz="1400" dirty="0"/>
              <a:t>Erstellen Sie ein </a:t>
            </a:r>
            <a:r>
              <a:rPr lang="de-DE" sz="1400" b="1" dirty="0" err="1"/>
              <a:t>Candlelight-Dinnerset</a:t>
            </a:r>
            <a:r>
              <a:rPr lang="de-DE" sz="1400" dirty="0"/>
              <a:t>, welches aus 1 Tisch, 2 Stühlen, 2 Edel-Gedecken und 2 Kerzenlichtern besteht.</a:t>
            </a:r>
          </a:p>
          <a:p>
            <a:r>
              <a:rPr lang="de-DE" sz="1400" dirty="0"/>
              <a:t>Lassen Sie die Preise für die Erstellung berechnen.</a:t>
            </a:r>
          </a:p>
        </p:txBody>
      </p:sp>
      <p:sp>
        <p:nvSpPr>
          <p:cNvPr id="4" name="Text Box 13"/>
          <p:cNvSpPr txBox="1">
            <a:spLocks noChangeArrowheads="1"/>
          </p:cNvSpPr>
          <p:nvPr/>
        </p:nvSpPr>
        <p:spPr bwMode="auto">
          <a:xfrm>
            <a:off x="0" y="6583363"/>
            <a:ext cx="2195736" cy="23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800" rIns="90000" bIns="0">
            <a:spAutoFit/>
          </a:bodyPr>
          <a:lstStyle/>
          <a:p>
            <a:pPr algn="l">
              <a:spcBef>
                <a:spcPct val="50000"/>
              </a:spcBef>
            </a:pPr>
            <a:r>
              <a:rPr lang="en-US" sz="1200" b="1" dirty="0">
                <a:solidFill>
                  <a:srgbClr val="008000"/>
                </a:solidFill>
                <a:latin typeface="Comic Sans MS" pitchFamily="66" charset="0"/>
                <a:cs typeface="Arial" charset="0"/>
              </a:rPr>
              <a:t>© </a:t>
            </a:r>
            <a:r>
              <a:rPr lang="de-DE" sz="1200" b="1" dirty="0">
                <a:solidFill>
                  <a:srgbClr val="008000"/>
                </a:solidFill>
                <a:latin typeface="Comic Sans MS" pitchFamily="66" charset="0"/>
              </a:rPr>
              <a:t>Rollins, </a:t>
            </a:r>
            <a:r>
              <a:rPr lang="de-DE" sz="1200" b="1" dirty="0" err="1">
                <a:solidFill>
                  <a:srgbClr val="008000"/>
                </a:solidFill>
                <a:latin typeface="Comic Sans MS" pitchFamily="66" charset="0"/>
              </a:rPr>
              <a:t>Bruckhaus</a:t>
            </a:r>
            <a:r>
              <a:rPr lang="de-DE" sz="1200" b="1" dirty="0">
                <a:solidFill>
                  <a:srgbClr val="008000"/>
                </a:solidFill>
                <a:latin typeface="Comic Sans MS" pitchFamily="66" charset="0"/>
              </a:rPr>
              <a:t>, Kilic</a:t>
            </a:r>
          </a:p>
        </p:txBody>
      </p:sp>
    </p:spTree>
    <p:extLst>
      <p:ext uri="{BB962C8B-B14F-4D97-AF65-F5344CB8AC3E}">
        <p14:creationId xmlns:p14="http://schemas.microsoft.com/office/powerpoint/2010/main" val="203975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830" y="1379538"/>
            <a:ext cx="7546339" cy="4716462"/>
          </a:xfrm>
        </p:spPr>
      </p:pic>
      <p:sp>
        <p:nvSpPr>
          <p:cNvPr id="6" name="Abgerundete rechteckige Legende 5"/>
          <p:cNvSpPr/>
          <p:nvPr/>
        </p:nvSpPr>
        <p:spPr bwMode="auto">
          <a:xfrm>
            <a:off x="5580112" y="1196752"/>
            <a:ext cx="2736304" cy="1152128"/>
          </a:xfrm>
          <a:prstGeom prst="wedgeRoundRectCallout">
            <a:avLst/>
          </a:pr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Wie viel kostet die Stadt?</a:t>
            </a:r>
          </a:p>
        </p:txBody>
      </p:sp>
    </p:spTree>
    <p:extLst>
      <p:ext uri="{BB962C8B-B14F-4D97-AF65-F5344CB8AC3E}">
        <p14:creationId xmlns:p14="http://schemas.microsoft.com/office/powerpoint/2010/main" val="245054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653" y="1379538"/>
            <a:ext cx="7074693" cy="4716462"/>
          </a:xfrm>
        </p:spPr>
      </p:pic>
      <p:graphicFrame>
        <p:nvGraphicFramePr>
          <p:cNvPr id="6" name="Tabelle 5"/>
          <p:cNvGraphicFramePr>
            <a:graphicFrameLocks noGrp="1"/>
          </p:cNvGraphicFramePr>
          <p:nvPr>
            <p:extLst>
              <p:ext uri="{D42A27DB-BD31-4B8C-83A1-F6EECF244321}">
                <p14:modId xmlns:p14="http://schemas.microsoft.com/office/powerpoint/2010/main" val="2228277496"/>
              </p:ext>
            </p:extLst>
          </p:nvPr>
        </p:nvGraphicFramePr>
        <p:xfrm>
          <a:off x="3275856" y="3068960"/>
          <a:ext cx="2880320" cy="16560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82563" indent="-182563">
                        <a:buFontTx/>
                        <a:buChar char="-"/>
                      </a:pPr>
                      <a:r>
                        <a:rPr lang="de-DE" dirty="0" err="1">
                          <a:solidFill>
                            <a:schemeClr val="tx1"/>
                          </a:solidFill>
                        </a:rPr>
                        <a:t>farbe</a:t>
                      </a:r>
                      <a:r>
                        <a:rPr lang="de-DE" dirty="0">
                          <a:solidFill>
                            <a:schemeClr val="tx1"/>
                          </a:solidFill>
                        </a:rPr>
                        <a:t> :</a:t>
                      </a:r>
                      <a:r>
                        <a:rPr lang="de-DE" baseline="0" dirty="0">
                          <a:solidFill>
                            <a:schemeClr val="tx1"/>
                          </a:solidFill>
                        </a:rPr>
                        <a:t> String</a:t>
                      </a:r>
                    </a:p>
                    <a:p>
                      <a:pPr marL="182563" indent="-182563">
                        <a:buFontTx/>
                        <a:buChar char="-"/>
                      </a:pPr>
                      <a:r>
                        <a:rPr lang="de-DE" baseline="0" dirty="0" err="1">
                          <a:solidFill>
                            <a:schemeClr val="tx1"/>
                          </a:solidFill>
                        </a:rPr>
                        <a:t>groesse</a:t>
                      </a:r>
                      <a:r>
                        <a:rPr lang="de-DE" baseline="0" dirty="0">
                          <a:solidFill>
                            <a:schemeClr val="tx1"/>
                          </a:solidFill>
                        </a:rPr>
                        <a:t> : </a:t>
                      </a:r>
                      <a:r>
                        <a:rPr lang="de-DE" baseline="0" dirty="0" err="1">
                          <a:solidFill>
                            <a:schemeClr val="tx1"/>
                          </a:solidFill>
                        </a:rPr>
                        <a:t>int</a:t>
                      </a:r>
                      <a:endParaRPr lang="de-DE" baseline="0" dirty="0">
                        <a:solidFill>
                          <a:schemeClr val="tx1"/>
                        </a:solidFill>
                      </a:endParaRPr>
                    </a:p>
                    <a:p>
                      <a:pPr marL="182563" indent="-182563">
                        <a:buFontTx/>
                        <a:buChar char="-"/>
                      </a:pPr>
                      <a:r>
                        <a:rPr lang="de-DE" dirty="0">
                          <a:solidFill>
                            <a:schemeClr val="tx1"/>
                          </a:solidFill>
                        </a:rPr>
                        <a:t>preis :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getPreis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 name="Abgerundete rechteckige Legende 4"/>
          <p:cNvSpPr/>
          <p:nvPr/>
        </p:nvSpPr>
        <p:spPr bwMode="auto">
          <a:xfrm>
            <a:off x="6084168" y="908720"/>
            <a:ext cx="2736304" cy="1944216"/>
          </a:xfrm>
          <a:prstGeom prst="wedgeRoundRectCallout">
            <a:avLst>
              <a:gd name="adj1" fmla="val -62014"/>
              <a:gd name="adj2" fmla="val 86550"/>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Die elementaren Legosteine haben je nach Größe und Farbe einen Preis.</a:t>
            </a:r>
          </a:p>
        </p:txBody>
      </p:sp>
    </p:spTree>
    <p:extLst>
      <p:ext uri="{BB962C8B-B14F-4D97-AF65-F5344CB8AC3E}">
        <p14:creationId xmlns:p14="http://schemas.microsoft.com/office/powerpoint/2010/main" val="13417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graphicFrame>
        <p:nvGraphicFramePr>
          <p:cNvPr id="6" name="Tabelle 5"/>
          <p:cNvGraphicFramePr>
            <a:graphicFrameLocks noGrp="1"/>
          </p:cNvGraphicFramePr>
          <p:nvPr>
            <p:extLst>
              <p:ext uri="{D42A27DB-BD31-4B8C-83A1-F6EECF244321}">
                <p14:modId xmlns:p14="http://schemas.microsoft.com/office/powerpoint/2010/main" val="1566320726"/>
              </p:ext>
            </p:extLst>
          </p:nvPr>
        </p:nvGraphicFramePr>
        <p:xfrm>
          <a:off x="5652119" y="2708920"/>
          <a:ext cx="3060935" cy="1656080"/>
        </p:xfrm>
        <a:graphic>
          <a:graphicData uri="http://schemas.openxmlformats.org/drawingml/2006/table">
            <a:tbl>
              <a:tblPr firstRow="1" bandRow="1">
                <a:tableStyleId>{5C22544A-7EE6-4342-B048-85BDC9FD1C3A}</a:tableStyleId>
              </a:tblPr>
              <a:tblGrid>
                <a:gridCol w="3060935">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285750" indent="-285750">
                        <a:buFontTx/>
                        <a:buChar char="-"/>
                      </a:pPr>
                      <a:r>
                        <a:rPr lang="de-DE" dirty="0" err="1">
                          <a:solidFill>
                            <a:schemeClr val="tx1"/>
                          </a:solidFill>
                        </a:rPr>
                        <a:t>farbe</a:t>
                      </a:r>
                      <a:r>
                        <a:rPr lang="de-DE" dirty="0">
                          <a:solidFill>
                            <a:schemeClr val="tx1"/>
                          </a:solidFill>
                        </a:rPr>
                        <a:t> :</a:t>
                      </a:r>
                      <a:r>
                        <a:rPr lang="de-DE" baseline="0" dirty="0">
                          <a:solidFill>
                            <a:schemeClr val="tx1"/>
                          </a:solidFill>
                        </a:rPr>
                        <a:t> String</a:t>
                      </a:r>
                    </a:p>
                    <a:p>
                      <a:pPr marL="285750" indent="-285750">
                        <a:buFontTx/>
                        <a:buChar char="-"/>
                      </a:pPr>
                      <a:r>
                        <a:rPr lang="de-DE" baseline="0" dirty="0" err="1">
                          <a:solidFill>
                            <a:schemeClr val="tx1"/>
                          </a:solidFill>
                        </a:rPr>
                        <a:t>groesse</a:t>
                      </a:r>
                      <a:r>
                        <a:rPr lang="de-DE" baseline="0" dirty="0">
                          <a:solidFill>
                            <a:schemeClr val="tx1"/>
                          </a:solidFill>
                        </a:rPr>
                        <a:t> : </a:t>
                      </a:r>
                      <a:r>
                        <a:rPr lang="de-DE" baseline="0" dirty="0" err="1">
                          <a:solidFill>
                            <a:schemeClr val="tx1"/>
                          </a:solidFill>
                        </a:rPr>
                        <a:t>int</a:t>
                      </a:r>
                      <a:endParaRPr lang="de-DE" baseline="0" dirty="0">
                        <a:solidFill>
                          <a:schemeClr val="tx1"/>
                        </a:solidFill>
                      </a:endParaRPr>
                    </a:p>
                    <a:p>
                      <a:pPr marL="285750" indent="-285750">
                        <a:buFontTx/>
                        <a:buChar char="-"/>
                      </a:pPr>
                      <a:r>
                        <a:rPr lang="de-DE" dirty="0">
                          <a:solidFill>
                            <a:schemeClr val="tx1"/>
                          </a:solidFill>
                        </a:rPr>
                        <a:t>preis :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getPreis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709" y="2195738"/>
            <a:ext cx="2550620" cy="2593850"/>
          </a:xfrm>
          <a:prstGeom prst="rect">
            <a:avLst/>
          </a:prstGeom>
        </p:spPr>
      </p:pic>
      <p:pic>
        <p:nvPicPr>
          <p:cNvPr id="7" name="Grafik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502014" y="728811"/>
            <a:ext cx="2651693" cy="1692077"/>
          </a:xfrm>
          <a:prstGeom prst="rect">
            <a:avLst/>
          </a:prstGeom>
        </p:spPr>
      </p:pic>
      <p:pic>
        <p:nvPicPr>
          <p:cNvPr id="8" name="Grafik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45369" y="4509120"/>
            <a:ext cx="2658576" cy="1903056"/>
          </a:xfrm>
          <a:prstGeom prst="rect">
            <a:avLst/>
          </a:prstGeom>
        </p:spPr>
      </p:pic>
      <p:pic>
        <p:nvPicPr>
          <p:cNvPr id="9" name="Grafik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036527" y="1052736"/>
            <a:ext cx="1039529" cy="2286005"/>
          </a:xfrm>
          <a:prstGeom prst="rect">
            <a:avLst/>
          </a:prstGeom>
        </p:spPr>
      </p:pic>
      <p:pic>
        <p:nvPicPr>
          <p:cNvPr id="11" name="Grafik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2106" y="908720"/>
            <a:ext cx="2016224" cy="1512168"/>
          </a:xfrm>
          <a:prstGeom prst="rect">
            <a:avLst/>
          </a:prstGeom>
        </p:spPr>
      </p:pic>
      <p:sp>
        <p:nvSpPr>
          <p:cNvPr id="13" name="Abgerundete rechteckige Legende 12"/>
          <p:cNvSpPr/>
          <p:nvPr/>
        </p:nvSpPr>
        <p:spPr bwMode="auto">
          <a:xfrm>
            <a:off x="4970730" y="847528"/>
            <a:ext cx="2736304" cy="817276"/>
          </a:xfrm>
          <a:prstGeom prst="wedgeRoundRectCallout">
            <a:avLst>
              <a:gd name="adj1" fmla="val -34302"/>
              <a:gd name="adj2" fmla="val 138399"/>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Wie viel kosten diese Teile?</a:t>
            </a:r>
          </a:p>
        </p:txBody>
      </p:sp>
      <p:graphicFrame>
        <p:nvGraphicFramePr>
          <p:cNvPr id="14" name="Tabelle 13"/>
          <p:cNvGraphicFramePr>
            <a:graphicFrameLocks noGrp="1"/>
          </p:cNvGraphicFramePr>
          <p:nvPr>
            <p:extLst>
              <p:ext uri="{D42A27DB-BD31-4B8C-83A1-F6EECF244321}">
                <p14:modId xmlns:p14="http://schemas.microsoft.com/office/powerpoint/2010/main" val="3818785781"/>
              </p:ext>
            </p:extLst>
          </p:nvPr>
        </p:nvGraphicFramePr>
        <p:xfrm>
          <a:off x="2915816" y="5282578"/>
          <a:ext cx="2591839" cy="1112520"/>
        </p:xfrm>
        <a:graphic>
          <a:graphicData uri="http://schemas.openxmlformats.org/drawingml/2006/table">
            <a:tbl>
              <a:tblPr firstRow="1" bandRow="1">
                <a:tableStyleId>{5C22544A-7EE6-4342-B048-85BDC9FD1C3A}</a:tableStyleId>
              </a:tblPr>
              <a:tblGrid>
                <a:gridCol w="2591839">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FertigBauteil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285750" indent="-285750">
                        <a:buFontTx/>
                        <a:buChar char="-"/>
                      </a:pPr>
                      <a:r>
                        <a:rPr lang="de-DE" dirty="0">
                          <a:solidFill>
                            <a:schemeClr val="tx1"/>
                          </a:solidFill>
                        </a:rPr>
                        <a:t>teile : * </a:t>
                      </a:r>
                      <a:r>
                        <a:rPr lang="de-DE" dirty="0" err="1">
                          <a:solidFill>
                            <a:schemeClr val="tx1"/>
                          </a:solidFill>
                        </a:rPr>
                        <a:t>of</a:t>
                      </a:r>
                      <a:r>
                        <a:rPr lang="de-DE" dirty="0">
                          <a:solidFill>
                            <a:schemeClr val="tx1"/>
                          </a:solidFill>
                        </a:rPr>
                        <a:t> 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calcPreis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5" name="Raute 14"/>
          <p:cNvSpPr/>
          <p:nvPr/>
        </p:nvSpPr>
        <p:spPr bwMode="auto">
          <a:xfrm>
            <a:off x="4211960" y="4869160"/>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17" name="Gerade Verbindung 16"/>
          <p:cNvCxnSpPr>
            <a:stCxn id="15" idx="0"/>
            <a:endCxn id="6" idx="1"/>
          </p:cNvCxnSpPr>
          <p:nvPr/>
        </p:nvCxnSpPr>
        <p:spPr bwMode="auto">
          <a:xfrm flipV="1">
            <a:off x="4427984" y="3536960"/>
            <a:ext cx="1224135" cy="13322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5220072" y="3491238"/>
            <a:ext cx="432048" cy="523220"/>
          </a:xfrm>
          <a:prstGeom prst="rect">
            <a:avLst/>
          </a:prstGeom>
          <a:noFill/>
        </p:spPr>
        <p:txBody>
          <a:bodyPr wrap="square" rtlCol="0">
            <a:spAutoFit/>
          </a:bodyPr>
          <a:lstStyle/>
          <a:p>
            <a:r>
              <a:rPr lang="de-DE" sz="2800" dirty="0"/>
              <a:t>*</a:t>
            </a:r>
          </a:p>
        </p:txBody>
      </p:sp>
      <p:pic>
        <p:nvPicPr>
          <p:cNvPr id="3" name="Grafik 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20996" y="4539313"/>
            <a:ext cx="2392059" cy="2052055"/>
          </a:xfrm>
          <a:prstGeom prst="rect">
            <a:avLst/>
          </a:prstGeom>
        </p:spPr>
      </p:pic>
    </p:spTree>
    <p:extLst>
      <p:ext uri="{BB962C8B-B14F-4D97-AF65-F5344CB8AC3E}">
        <p14:creationId xmlns:p14="http://schemas.microsoft.com/office/powerpoint/2010/main" val="300942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48902"/>
            <a:ext cx="4298054" cy="3832225"/>
          </a:xfrm>
          <a:prstGeom prst="rect">
            <a:avLst/>
          </a:prstGeom>
        </p:spPr>
      </p:pic>
      <p:sp>
        <p:nvSpPr>
          <p:cNvPr id="2" name="Titel 1"/>
          <p:cNvSpPr>
            <a:spLocks noGrp="1"/>
          </p:cNvSpPr>
          <p:nvPr>
            <p:ph type="title"/>
          </p:nvPr>
        </p:nvSpPr>
        <p:spPr/>
        <p:txBody>
          <a:bodyPr/>
          <a:lstStyle/>
          <a:p>
            <a:r>
              <a:rPr lang="de-DE" dirty="0"/>
              <a:t>Problem</a:t>
            </a:r>
          </a:p>
        </p:txBody>
      </p:sp>
      <p:graphicFrame>
        <p:nvGraphicFramePr>
          <p:cNvPr id="6" name="Tabelle 5"/>
          <p:cNvGraphicFramePr>
            <a:graphicFrameLocks noGrp="1"/>
          </p:cNvGraphicFramePr>
          <p:nvPr>
            <p:extLst>
              <p:ext uri="{D42A27DB-BD31-4B8C-83A1-F6EECF244321}">
                <p14:modId xmlns:p14="http://schemas.microsoft.com/office/powerpoint/2010/main" val="197086503"/>
              </p:ext>
            </p:extLst>
          </p:nvPr>
        </p:nvGraphicFramePr>
        <p:xfrm>
          <a:off x="5652120" y="2708920"/>
          <a:ext cx="2880320" cy="16560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err="1">
                          <a:solidFill>
                            <a:schemeClr val="tx1"/>
                          </a:solidFill>
                        </a:rPr>
                        <a:t>farbe</a:t>
                      </a:r>
                      <a:r>
                        <a:rPr lang="de-DE" dirty="0">
                          <a:solidFill>
                            <a:schemeClr val="tx1"/>
                          </a:solidFill>
                        </a:rPr>
                        <a:t> :</a:t>
                      </a:r>
                      <a:r>
                        <a:rPr lang="de-DE" baseline="0" dirty="0">
                          <a:solidFill>
                            <a:schemeClr val="tx1"/>
                          </a:solidFill>
                        </a:rPr>
                        <a:t> String</a:t>
                      </a:r>
                    </a:p>
                    <a:p>
                      <a:pPr marL="177800" indent="-177800">
                        <a:buFontTx/>
                        <a:buChar char="-"/>
                      </a:pPr>
                      <a:r>
                        <a:rPr lang="de-DE" baseline="0" dirty="0" err="1">
                          <a:solidFill>
                            <a:schemeClr val="tx1"/>
                          </a:solidFill>
                        </a:rPr>
                        <a:t>groesse</a:t>
                      </a:r>
                      <a:r>
                        <a:rPr lang="de-DE" baseline="0" dirty="0">
                          <a:solidFill>
                            <a:schemeClr val="tx1"/>
                          </a:solidFill>
                        </a:rPr>
                        <a:t> : </a:t>
                      </a:r>
                      <a:r>
                        <a:rPr lang="de-DE" baseline="0" dirty="0" err="1">
                          <a:solidFill>
                            <a:schemeClr val="tx1"/>
                          </a:solidFill>
                        </a:rPr>
                        <a:t>int</a:t>
                      </a:r>
                      <a:endParaRPr lang="de-DE" baseline="0" dirty="0">
                        <a:solidFill>
                          <a:schemeClr val="tx1"/>
                        </a:solidFill>
                      </a:endParaRPr>
                    </a:p>
                    <a:p>
                      <a:pPr marL="177800" indent="-177800">
                        <a:buFontTx/>
                        <a:buChar char="-"/>
                      </a:pPr>
                      <a:r>
                        <a:rPr lang="de-DE" dirty="0">
                          <a:solidFill>
                            <a:schemeClr val="tx1"/>
                          </a:solidFill>
                        </a:rPr>
                        <a:t>preis :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getPreis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4158728403"/>
              </p:ext>
            </p:extLst>
          </p:nvPr>
        </p:nvGraphicFramePr>
        <p:xfrm>
          <a:off x="4618225" y="5472238"/>
          <a:ext cx="2591839" cy="1112520"/>
        </p:xfrm>
        <a:graphic>
          <a:graphicData uri="http://schemas.openxmlformats.org/drawingml/2006/table">
            <a:tbl>
              <a:tblPr firstRow="1" bandRow="1">
                <a:tableStyleId>{5C22544A-7EE6-4342-B048-85BDC9FD1C3A}</a:tableStyleId>
              </a:tblPr>
              <a:tblGrid>
                <a:gridCol w="2591839">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FertigBauteil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a:solidFill>
                            <a:schemeClr val="tx1"/>
                          </a:solidFill>
                        </a:rPr>
                        <a:t>teile : * </a:t>
                      </a:r>
                      <a:r>
                        <a:rPr lang="de-DE" dirty="0" err="1">
                          <a:solidFill>
                            <a:schemeClr val="tx1"/>
                          </a:solidFill>
                        </a:rPr>
                        <a:t>of</a:t>
                      </a:r>
                      <a:r>
                        <a:rPr lang="de-DE" dirty="0">
                          <a:solidFill>
                            <a:schemeClr val="tx1"/>
                          </a:solidFill>
                        </a:rPr>
                        <a:t> 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calcPreis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5" name="Raute 14"/>
          <p:cNvSpPr/>
          <p:nvPr/>
        </p:nvSpPr>
        <p:spPr bwMode="auto">
          <a:xfrm>
            <a:off x="4824028" y="5040190"/>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17" name="Gerade Verbindung 16"/>
          <p:cNvCxnSpPr>
            <a:stCxn id="15" idx="0"/>
            <a:endCxn id="6" idx="1"/>
          </p:cNvCxnSpPr>
          <p:nvPr/>
        </p:nvCxnSpPr>
        <p:spPr bwMode="auto">
          <a:xfrm flipV="1">
            <a:off x="5040052" y="3536960"/>
            <a:ext cx="612068" cy="150323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5148064" y="3926049"/>
            <a:ext cx="432048" cy="523220"/>
          </a:xfrm>
          <a:prstGeom prst="rect">
            <a:avLst/>
          </a:prstGeom>
          <a:noFill/>
        </p:spPr>
        <p:txBody>
          <a:bodyPr wrap="square" rtlCol="0">
            <a:spAutoFit/>
          </a:bodyPr>
          <a:lstStyle/>
          <a:p>
            <a:r>
              <a:rPr lang="de-DE" sz="2800" dirty="0"/>
              <a:t>*</a:t>
            </a:r>
          </a:p>
        </p:txBody>
      </p:sp>
      <p:sp>
        <p:nvSpPr>
          <p:cNvPr id="13" name="Abgerundete rechteckige Legende 12"/>
          <p:cNvSpPr/>
          <p:nvPr/>
        </p:nvSpPr>
        <p:spPr bwMode="auto">
          <a:xfrm>
            <a:off x="4970730" y="847528"/>
            <a:ext cx="4065766" cy="1501352"/>
          </a:xfrm>
          <a:prstGeom prst="wedgeRoundRectCallout">
            <a:avLst>
              <a:gd name="adj1" fmla="val -63727"/>
              <a:gd name="adj2" fmla="val 70355"/>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algn="ctr" eaLnBrk="0" fontAlgn="base" hangingPunct="0">
              <a:spcBef>
                <a:spcPct val="0"/>
              </a:spcBef>
              <a:spcAft>
                <a:spcPct val="0"/>
              </a:spcAft>
            </a:pPr>
            <a:r>
              <a:rPr kumimoji="0" lang="de-DE" sz="2400" b="0" i="0" u="none" strike="noStrike" cap="none" normalizeH="0" baseline="0" dirty="0">
                <a:ln>
                  <a:noFill/>
                </a:ln>
                <a:solidFill>
                  <a:schemeClr val="folHlink"/>
                </a:solidFill>
                <a:effectLst/>
                <a:latin typeface="Arial" charset="0"/>
              </a:rPr>
              <a:t>Das Haus besteht aus </a:t>
            </a:r>
            <a:r>
              <a:rPr lang="de-DE" sz="2400" dirty="0" err="1">
                <a:solidFill>
                  <a:schemeClr val="folHlink"/>
                </a:solidFill>
                <a:latin typeface="Arial" charset="0"/>
              </a:rPr>
              <a:t>FertigBauteilen</a:t>
            </a:r>
            <a:r>
              <a:rPr lang="de-DE" sz="2400" dirty="0">
                <a:solidFill>
                  <a:schemeClr val="folHlink"/>
                </a:solidFill>
                <a:latin typeface="Arial" charset="0"/>
              </a:rPr>
              <a:t> – vielleicht sind auch noch </a:t>
            </a:r>
            <a:r>
              <a:rPr kumimoji="0" lang="de-DE" sz="2400" b="0" i="0" u="none" strike="noStrike" cap="none" normalizeH="0" dirty="0">
                <a:ln>
                  <a:noFill/>
                </a:ln>
                <a:solidFill>
                  <a:schemeClr val="folHlink"/>
                </a:solidFill>
                <a:effectLst/>
                <a:latin typeface="Arial" charset="0"/>
              </a:rPr>
              <a:t>einzelne Legosteine dabei.</a:t>
            </a:r>
            <a:endParaRPr kumimoji="0" lang="de-DE" sz="2400" b="0" i="0" u="none" strike="noStrike" cap="none" normalizeH="0" baseline="0" dirty="0">
              <a:ln>
                <a:noFill/>
              </a:ln>
              <a:solidFill>
                <a:schemeClr val="folHlink"/>
              </a:solidFill>
              <a:effectLst/>
              <a:latin typeface="Arial" charset="0"/>
            </a:endParaRPr>
          </a:p>
        </p:txBody>
      </p:sp>
      <p:graphicFrame>
        <p:nvGraphicFramePr>
          <p:cNvPr id="16" name="Tabelle 15"/>
          <p:cNvGraphicFramePr>
            <a:graphicFrameLocks noGrp="1"/>
          </p:cNvGraphicFramePr>
          <p:nvPr>
            <p:extLst>
              <p:ext uri="{D42A27DB-BD31-4B8C-83A1-F6EECF244321}">
                <p14:modId xmlns:p14="http://schemas.microsoft.com/office/powerpoint/2010/main" val="3232834428"/>
              </p:ext>
            </p:extLst>
          </p:nvPr>
        </p:nvGraphicFramePr>
        <p:xfrm>
          <a:off x="31272" y="4833208"/>
          <a:ext cx="3256772" cy="1925320"/>
        </p:xfrm>
        <a:graphic>
          <a:graphicData uri="http://schemas.openxmlformats.org/drawingml/2006/table">
            <a:tbl>
              <a:tblPr firstRow="1" bandRow="1">
                <a:tableStyleId>{5C22544A-7EE6-4342-B048-85BDC9FD1C3A}</a:tableStyleId>
              </a:tblPr>
              <a:tblGrid>
                <a:gridCol w="3256772">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LegoGebäude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err="1">
                          <a:solidFill>
                            <a:schemeClr val="tx1"/>
                          </a:solidFill>
                        </a:rPr>
                        <a:t>einzelteile</a:t>
                      </a:r>
                      <a:r>
                        <a:rPr lang="de-DE" dirty="0">
                          <a:solidFill>
                            <a:schemeClr val="tx1"/>
                          </a:solidFill>
                        </a:rPr>
                        <a:t> : * </a:t>
                      </a:r>
                      <a:r>
                        <a:rPr lang="de-DE" dirty="0" err="1">
                          <a:solidFill>
                            <a:schemeClr val="tx1"/>
                          </a:solidFill>
                        </a:rPr>
                        <a:t>of</a:t>
                      </a:r>
                      <a:r>
                        <a:rPr lang="de-DE" dirty="0">
                          <a:solidFill>
                            <a:schemeClr val="tx1"/>
                          </a:solidFill>
                        </a:rPr>
                        <a:t> Legostein</a:t>
                      </a:r>
                    </a:p>
                    <a:p>
                      <a:pPr marL="177800" marR="0" indent="-177800" algn="l" defTabSz="914400" rtl="0" eaLnBrk="1" fontAlgn="auto" latinLnBrk="0" hangingPunct="1">
                        <a:lnSpc>
                          <a:spcPct val="100000"/>
                        </a:lnSpc>
                        <a:spcBef>
                          <a:spcPts val="0"/>
                        </a:spcBef>
                        <a:spcAft>
                          <a:spcPts val="0"/>
                        </a:spcAft>
                        <a:buClrTx/>
                        <a:buSzTx/>
                        <a:buFontTx/>
                        <a:buChar char="-"/>
                        <a:tabLst/>
                        <a:defRPr/>
                      </a:pPr>
                      <a:r>
                        <a:rPr lang="de-DE" dirty="0" err="1">
                          <a:solidFill>
                            <a:schemeClr val="tx1"/>
                          </a:solidFill>
                        </a:rPr>
                        <a:t>fertigteile</a:t>
                      </a:r>
                      <a:r>
                        <a:rPr lang="de-DE" dirty="0">
                          <a:solidFill>
                            <a:schemeClr val="tx1"/>
                          </a:solidFill>
                        </a:rPr>
                        <a:t> : * </a:t>
                      </a:r>
                      <a:r>
                        <a:rPr lang="de-DE" dirty="0" err="1">
                          <a:solidFill>
                            <a:schemeClr val="tx1"/>
                          </a:solidFill>
                        </a:rPr>
                        <a:t>of</a:t>
                      </a:r>
                      <a:r>
                        <a:rPr lang="de-DE" dirty="0">
                          <a:solidFill>
                            <a:schemeClr val="tx1"/>
                          </a:solidFill>
                        </a:rPr>
                        <a:t> </a:t>
                      </a:r>
                      <a:r>
                        <a:rPr lang="de-DE" dirty="0" err="1">
                          <a:solidFill>
                            <a:schemeClr val="tx1"/>
                          </a:solidFill>
                        </a:rPr>
                        <a:t>FertigBauteil</a:t>
                      </a:r>
                      <a:endParaRPr lang="de-DE" dirty="0">
                        <a:solidFill>
                          <a:schemeClr val="tx1"/>
                        </a:solidFill>
                      </a:endParaRPr>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calcPreis</a:t>
                      </a:r>
                      <a:r>
                        <a:rPr lang="de-DE" dirty="0">
                          <a:solidFill>
                            <a:schemeClr val="tx1"/>
                          </a:solidFill>
                        </a:rPr>
                        <a:t>(): double</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a:t>
                      </a:r>
                      <a:r>
                        <a:rPr lang="de-DE" dirty="0" err="1">
                          <a:solidFill>
                            <a:schemeClr val="tx1"/>
                          </a:solidFill>
                        </a:rPr>
                        <a:t>addStein</a:t>
                      </a:r>
                      <a:r>
                        <a:rPr lang="de-DE" dirty="0">
                          <a:solidFill>
                            <a:schemeClr val="tx1"/>
                          </a:solidFill>
                        </a:rPr>
                        <a:t>( teil : Legostein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a:t>
                      </a:r>
                      <a:r>
                        <a:rPr lang="de-DE" dirty="0" err="1">
                          <a:solidFill>
                            <a:schemeClr val="tx1"/>
                          </a:solidFill>
                        </a:rPr>
                        <a:t>addTeil</a:t>
                      </a:r>
                      <a:r>
                        <a:rPr lang="de-DE" dirty="0">
                          <a:solidFill>
                            <a:schemeClr val="tx1"/>
                          </a:solidFill>
                        </a:rPr>
                        <a:t>( teil : </a:t>
                      </a:r>
                      <a:r>
                        <a:rPr lang="de-DE" dirty="0" err="1">
                          <a:solidFill>
                            <a:schemeClr val="tx1"/>
                          </a:solidFill>
                        </a:rPr>
                        <a:t>FertigBauteil</a:t>
                      </a:r>
                      <a:r>
                        <a:rPr lang="de-DE"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8" name="Raute 17"/>
          <p:cNvSpPr/>
          <p:nvPr/>
        </p:nvSpPr>
        <p:spPr bwMode="auto">
          <a:xfrm>
            <a:off x="3288043" y="4797152"/>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0" name="Gerade Verbindung 19"/>
          <p:cNvCxnSpPr>
            <a:stCxn id="18" idx="3"/>
            <a:endCxn id="6" idx="1"/>
          </p:cNvCxnSpPr>
          <p:nvPr/>
        </p:nvCxnSpPr>
        <p:spPr bwMode="auto">
          <a:xfrm flipV="1">
            <a:off x="3720091" y="3536960"/>
            <a:ext cx="1932029" cy="147621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feld 24"/>
          <p:cNvSpPr txBox="1"/>
          <p:nvPr/>
        </p:nvSpPr>
        <p:spPr>
          <a:xfrm>
            <a:off x="5292080" y="3337828"/>
            <a:ext cx="432048" cy="523220"/>
          </a:xfrm>
          <a:prstGeom prst="rect">
            <a:avLst/>
          </a:prstGeom>
          <a:noFill/>
        </p:spPr>
        <p:txBody>
          <a:bodyPr wrap="square" rtlCol="0">
            <a:spAutoFit/>
          </a:bodyPr>
          <a:lstStyle/>
          <a:p>
            <a:r>
              <a:rPr lang="de-DE" sz="2800" dirty="0"/>
              <a:t>*</a:t>
            </a:r>
          </a:p>
        </p:txBody>
      </p:sp>
      <p:sp>
        <p:nvSpPr>
          <p:cNvPr id="26" name="Raute 25"/>
          <p:cNvSpPr/>
          <p:nvPr/>
        </p:nvSpPr>
        <p:spPr bwMode="auto">
          <a:xfrm>
            <a:off x="3288043" y="5535260"/>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7" name="Gerade Verbindung 26"/>
          <p:cNvCxnSpPr>
            <a:stCxn id="26" idx="3"/>
            <a:endCxn id="14" idx="1"/>
          </p:cNvCxnSpPr>
          <p:nvPr/>
        </p:nvCxnSpPr>
        <p:spPr bwMode="auto">
          <a:xfrm>
            <a:off x="3720091" y="5751284"/>
            <a:ext cx="898134" cy="2772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4283968" y="5589240"/>
            <a:ext cx="216024" cy="523220"/>
          </a:xfrm>
          <a:prstGeom prst="rect">
            <a:avLst/>
          </a:prstGeom>
          <a:noFill/>
        </p:spPr>
        <p:txBody>
          <a:bodyPr wrap="square" rtlCol="0">
            <a:spAutoFit/>
          </a:bodyPr>
          <a:lstStyle/>
          <a:p>
            <a:r>
              <a:rPr lang="de-DE" sz="2800" dirty="0"/>
              <a:t>*</a:t>
            </a:r>
          </a:p>
        </p:txBody>
      </p:sp>
    </p:spTree>
    <p:extLst>
      <p:ext uri="{BB962C8B-B14F-4D97-AF65-F5344CB8AC3E}">
        <p14:creationId xmlns:p14="http://schemas.microsoft.com/office/powerpoint/2010/main" val="1586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25" grpId="0"/>
      <p:bldP spid="26"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748902"/>
            <a:ext cx="1656184" cy="1476685"/>
          </a:xfrm>
          <a:prstGeom prst="rect">
            <a:avLst/>
          </a:prstGeom>
        </p:spPr>
      </p:pic>
      <p:sp>
        <p:nvSpPr>
          <p:cNvPr id="2" name="Titel 1"/>
          <p:cNvSpPr>
            <a:spLocks noGrp="1"/>
          </p:cNvSpPr>
          <p:nvPr>
            <p:ph type="title"/>
          </p:nvPr>
        </p:nvSpPr>
        <p:spPr/>
        <p:txBody>
          <a:bodyPr/>
          <a:lstStyle/>
          <a:p>
            <a:r>
              <a:rPr lang="de-DE" dirty="0"/>
              <a:t>Problem</a:t>
            </a:r>
          </a:p>
        </p:txBody>
      </p:sp>
      <p:graphicFrame>
        <p:nvGraphicFramePr>
          <p:cNvPr id="6" name="Tabelle 5"/>
          <p:cNvGraphicFramePr>
            <a:graphicFrameLocks noGrp="1"/>
          </p:cNvGraphicFramePr>
          <p:nvPr>
            <p:extLst>
              <p:ext uri="{D42A27DB-BD31-4B8C-83A1-F6EECF244321}">
                <p14:modId xmlns:p14="http://schemas.microsoft.com/office/powerpoint/2010/main" val="3600792035"/>
              </p:ext>
            </p:extLst>
          </p:nvPr>
        </p:nvGraphicFramePr>
        <p:xfrm>
          <a:off x="5724128" y="785969"/>
          <a:ext cx="2880320" cy="16560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err="1">
                          <a:solidFill>
                            <a:schemeClr val="tx1"/>
                          </a:solidFill>
                        </a:rPr>
                        <a:t>farbe</a:t>
                      </a:r>
                      <a:r>
                        <a:rPr lang="de-DE" dirty="0">
                          <a:solidFill>
                            <a:schemeClr val="tx1"/>
                          </a:solidFill>
                        </a:rPr>
                        <a:t> :</a:t>
                      </a:r>
                      <a:r>
                        <a:rPr lang="de-DE" baseline="0" dirty="0">
                          <a:solidFill>
                            <a:schemeClr val="tx1"/>
                          </a:solidFill>
                        </a:rPr>
                        <a:t> String</a:t>
                      </a:r>
                    </a:p>
                    <a:p>
                      <a:pPr marL="177800" indent="-177800">
                        <a:buFontTx/>
                        <a:buChar char="-"/>
                      </a:pPr>
                      <a:r>
                        <a:rPr lang="de-DE" baseline="0" dirty="0" err="1">
                          <a:solidFill>
                            <a:schemeClr val="tx1"/>
                          </a:solidFill>
                        </a:rPr>
                        <a:t>groesse</a:t>
                      </a:r>
                      <a:r>
                        <a:rPr lang="de-DE" baseline="0" dirty="0">
                          <a:solidFill>
                            <a:schemeClr val="tx1"/>
                          </a:solidFill>
                        </a:rPr>
                        <a:t> : </a:t>
                      </a:r>
                      <a:r>
                        <a:rPr lang="de-DE" baseline="0" dirty="0" err="1">
                          <a:solidFill>
                            <a:schemeClr val="tx1"/>
                          </a:solidFill>
                        </a:rPr>
                        <a:t>int</a:t>
                      </a:r>
                      <a:endParaRPr lang="de-DE" baseline="0" dirty="0">
                        <a:solidFill>
                          <a:schemeClr val="tx1"/>
                        </a:solidFill>
                      </a:endParaRPr>
                    </a:p>
                    <a:p>
                      <a:pPr marL="177800" indent="-177800">
                        <a:buFontTx/>
                        <a:buChar char="-"/>
                      </a:pPr>
                      <a:r>
                        <a:rPr lang="de-DE" dirty="0">
                          <a:solidFill>
                            <a:schemeClr val="tx1"/>
                          </a:solidFill>
                        </a:rPr>
                        <a:t>preis :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getPreis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3217205272"/>
              </p:ext>
            </p:extLst>
          </p:nvPr>
        </p:nvGraphicFramePr>
        <p:xfrm>
          <a:off x="4758113" y="3090225"/>
          <a:ext cx="2591839" cy="1112520"/>
        </p:xfrm>
        <a:graphic>
          <a:graphicData uri="http://schemas.openxmlformats.org/drawingml/2006/table">
            <a:tbl>
              <a:tblPr firstRow="1" bandRow="1">
                <a:tableStyleId>{5C22544A-7EE6-4342-B048-85BDC9FD1C3A}</a:tableStyleId>
              </a:tblPr>
              <a:tblGrid>
                <a:gridCol w="2591839">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FertigBauteil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a:solidFill>
                            <a:schemeClr val="tx1"/>
                          </a:solidFill>
                        </a:rPr>
                        <a:t>teile : * </a:t>
                      </a:r>
                      <a:r>
                        <a:rPr lang="de-DE" dirty="0" err="1">
                          <a:solidFill>
                            <a:schemeClr val="tx1"/>
                          </a:solidFill>
                        </a:rPr>
                        <a:t>of</a:t>
                      </a:r>
                      <a:r>
                        <a:rPr lang="de-DE" dirty="0">
                          <a:solidFill>
                            <a:schemeClr val="tx1"/>
                          </a:solidFill>
                        </a:rPr>
                        <a:t> 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calcPreis</a:t>
                      </a:r>
                      <a:r>
                        <a:rPr lang="de-DE" dirty="0">
                          <a:solidFill>
                            <a:schemeClr val="tx1"/>
                          </a:solidFill>
                        </a:rPr>
                        <a: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5" name="Raute 14"/>
          <p:cNvSpPr/>
          <p:nvPr/>
        </p:nvSpPr>
        <p:spPr bwMode="auto">
          <a:xfrm>
            <a:off x="5083949" y="2658177"/>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17" name="Gerade Verbindung 16"/>
          <p:cNvCxnSpPr>
            <a:stCxn id="15" idx="0"/>
            <a:endCxn id="6" idx="1"/>
          </p:cNvCxnSpPr>
          <p:nvPr/>
        </p:nvCxnSpPr>
        <p:spPr bwMode="auto">
          <a:xfrm flipV="1">
            <a:off x="5299973" y="1614009"/>
            <a:ext cx="424155" cy="10441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5220072" y="2003098"/>
            <a:ext cx="432048" cy="523220"/>
          </a:xfrm>
          <a:prstGeom prst="rect">
            <a:avLst/>
          </a:prstGeom>
          <a:noFill/>
        </p:spPr>
        <p:txBody>
          <a:bodyPr wrap="square" rtlCol="0">
            <a:spAutoFit/>
          </a:bodyPr>
          <a:lstStyle/>
          <a:p>
            <a:r>
              <a:rPr lang="de-DE" sz="2800" dirty="0"/>
              <a:t>*</a:t>
            </a:r>
          </a:p>
        </p:txBody>
      </p:sp>
      <p:graphicFrame>
        <p:nvGraphicFramePr>
          <p:cNvPr id="16" name="Tabelle 15"/>
          <p:cNvGraphicFramePr>
            <a:graphicFrameLocks noGrp="1"/>
          </p:cNvGraphicFramePr>
          <p:nvPr>
            <p:extLst>
              <p:ext uri="{D42A27DB-BD31-4B8C-83A1-F6EECF244321}">
                <p14:modId xmlns:p14="http://schemas.microsoft.com/office/powerpoint/2010/main" val="755795606"/>
              </p:ext>
            </p:extLst>
          </p:nvPr>
        </p:nvGraphicFramePr>
        <p:xfrm>
          <a:off x="103279" y="2370603"/>
          <a:ext cx="3256772" cy="1925320"/>
        </p:xfrm>
        <a:graphic>
          <a:graphicData uri="http://schemas.openxmlformats.org/drawingml/2006/table">
            <a:tbl>
              <a:tblPr firstRow="1" bandRow="1">
                <a:tableStyleId>{5C22544A-7EE6-4342-B048-85BDC9FD1C3A}</a:tableStyleId>
              </a:tblPr>
              <a:tblGrid>
                <a:gridCol w="3256772">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LegoGebäude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err="1">
                          <a:solidFill>
                            <a:schemeClr val="tx1"/>
                          </a:solidFill>
                        </a:rPr>
                        <a:t>einzelteile</a:t>
                      </a:r>
                      <a:r>
                        <a:rPr lang="de-DE" dirty="0">
                          <a:solidFill>
                            <a:schemeClr val="tx1"/>
                          </a:solidFill>
                        </a:rPr>
                        <a:t> : * </a:t>
                      </a:r>
                      <a:r>
                        <a:rPr lang="de-DE" dirty="0" err="1">
                          <a:solidFill>
                            <a:schemeClr val="tx1"/>
                          </a:solidFill>
                        </a:rPr>
                        <a:t>of</a:t>
                      </a:r>
                      <a:r>
                        <a:rPr lang="de-DE" dirty="0">
                          <a:solidFill>
                            <a:schemeClr val="tx1"/>
                          </a:solidFill>
                        </a:rPr>
                        <a:t> Legostein</a:t>
                      </a:r>
                    </a:p>
                    <a:p>
                      <a:pPr marL="177800" marR="0" indent="-177800" algn="l" defTabSz="914400" rtl="0" eaLnBrk="1" fontAlgn="auto" latinLnBrk="0" hangingPunct="1">
                        <a:lnSpc>
                          <a:spcPct val="100000"/>
                        </a:lnSpc>
                        <a:spcBef>
                          <a:spcPts val="0"/>
                        </a:spcBef>
                        <a:spcAft>
                          <a:spcPts val="0"/>
                        </a:spcAft>
                        <a:buClrTx/>
                        <a:buSzTx/>
                        <a:buFontTx/>
                        <a:buChar char="-"/>
                        <a:tabLst/>
                        <a:defRPr/>
                      </a:pPr>
                      <a:r>
                        <a:rPr lang="de-DE" dirty="0" err="1">
                          <a:solidFill>
                            <a:schemeClr val="tx1"/>
                          </a:solidFill>
                        </a:rPr>
                        <a:t>fertigteile</a:t>
                      </a:r>
                      <a:r>
                        <a:rPr lang="de-DE" dirty="0">
                          <a:solidFill>
                            <a:schemeClr val="tx1"/>
                          </a:solidFill>
                        </a:rPr>
                        <a:t> : * </a:t>
                      </a:r>
                      <a:r>
                        <a:rPr lang="de-DE" dirty="0" err="1">
                          <a:solidFill>
                            <a:schemeClr val="tx1"/>
                          </a:solidFill>
                        </a:rPr>
                        <a:t>of</a:t>
                      </a:r>
                      <a:r>
                        <a:rPr lang="de-DE" dirty="0">
                          <a:solidFill>
                            <a:schemeClr val="tx1"/>
                          </a:solidFill>
                        </a:rPr>
                        <a:t> </a:t>
                      </a:r>
                      <a:r>
                        <a:rPr lang="de-DE" dirty="0" err="1">
                          <a:solidFill>
                            <a:schemeClr val="tx1"/>
                          </a:solidFill>
                        </a:rPr>
                        <a:t>FertigBauteil</a:t>
                      </a:r>
                      <a:endParaRPr lang="de-DE" dirty="0">
                        <a:solidFill>
                          <a:schemeClr val="tx1"/>
                        </a:solidFill>
                      </a:endParaRPr>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a:t>
                      </a:r>
                      <a:r>
                        <a:rPr lang="de-DE" dirty="0" err="1">
                          <a:solidFill>
                            <a:schemeClr val="tx1"/>
                          </a:solidFill>
                        </a:rPr>
                        <a:t>calcPreis</a:t>
                      </a:r>
                      <a:r>
                        <a:rPr lang="de-DE" dirty="0">
                          <a:solidFill>
                            <a:schemeClr val="tx1"/>
                          </a:solidFill>
                        </a:rPr>
                        <a:t>(): double</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a:t>
                      </a:r>
                      <a:r>
                        <a:rPr lang="de-DE" dirty="0" err="1">
                          <a:solidFill>
                            <a:schemeClr val="tx1"/>
                          </a:solidFill>
                        </a:rPr>
                        <a:t>addStein</a:t>
                      </a:r>
                      <a:r>
                        <a:rPr lang="de-DE" dirty="0">
                          <a:solidFill>
                            <a:schemeClr val="tx1"/>
                          </a:solidFill>
                        </a:rPr>
                        <a:t>( teil : Legostein )</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a:t>
                      </a:r>
                      <a:r>
                        <a:rPr lang="de-DE" dirty="0" err="1">
                          <a:solidFill>
                            <a:schemeClr val="tx1"/>
                          </a:solidFill>
                        </a:rPr>
                        <a:t>addTeil</a:t>
                      </a:r>
                      <a:r>
                        <a:rPr lang="de-DE" dirty="0">
                          <a:solidFill>
                            <a:schemeClr val="tx1"/>
                          </a:solidFill>
                        </a:rPr>
                        <a:t>( teil : </a:t>
                      </a:r>
                      <a:r>
                        <a:rPr lang="de-DE" dirty="0" err="1">
                          <a:solidFill>
                            <a:schemeClr val="tx1"/>
                          </a:solidFill>
                        </a:rPr>
                        <a:t>FertigBauteil</a:t>
                      </a:r>
                      <a:r>
                        <a:rPr lang="de-DE"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8" name="Raute 17"/>
          <p:cNvSpPr/>
          <p:nvPr/>
        </p:nvSpPr>
        <p:spPr bwMode="auto">
          <a:xfrm>
            <a:off x="3360051" y="2874201"/>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0" name="Gerade Verbindung 19"/>
          <p:cNvCxnSpPr>
            <a:stCxn id="18" idx="3"/>
            <a:endCxn id="6" idx="1"/>
          </p:cNvCxnSpPr>
          <p:nvPr/>
        </p:nvCxnSpPr>
        <p:spPr bwMode="auto">
          <a:xfrm flipV="1">
            <a:off x="3792099" y="1614009"/>
            <a:ext cx="1932029" cy="147621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feld 24"/>
          <p:cNvSpPr txBox="1"/>
          <p:nvPr/>
        </p:nvSpPr>
        <p:spPr>
          <a:xfrm>
            <a:off x="5364088" y="1414877"/>
            <a:ext cx="432048" cy="523220"/>
          </a:xfrm>
          <a:prstGeom prst="rect">
            <a:avLst/>
          </a:prstGeom>
          <a:noFill/>
        </p:spPr>
        <p:txBody>
          <a:bodyPr wrap="square" rtlCol="0">
            <a:spAutoFit/>
          </a:bodyPr>
          <a:lstStyle/>
          <a:p>
            <a:r>
              <a:rPr lang="de-DE" sz="2800" dirty="0"/>
              <a:t>*</a:t>
            </a:r>
          </a:p>
        </p:txBody>
      </p:sp>
      <p:sp>
        <p:nvSpPr>
          <p:cNvPr id="26" name="Raute 25"/>
          <p:cNvSpPr/>
          <p:nvPr/>
        </p:nvSpPr>
        <p:spPr bwMode="auto">
          <a:xfrm>
            <a:off x="3360051" y="3612309"/>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7" name="Gerade Verbindung 26"/>
          <p:cNvCxnSpPr>
            <a:stCxn id="26" idx="3"/>
            <a:endCxn id="14" idx="1"/>
          </p:cNvCxnSpPr>
          <p:nvPr/>
        </p:nvCxnSpPr>
        <p:spPr bwMode="auto">
          <a:xfrm flipV="1">
            <a:off x="3792099" y="3646485"/>
            <a:ext cx="966014" cy="1818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4355976" y="3666289"/>
            <a:ext cx="216024" cy="523220"/>
          </a:xfrm>
          <a:prstGeom prst="rect">
            <a:avLst/>
          </a:prstGeom>
          <a:noFill/>
        </p:spPr>
        <p:txBody>
          <a:bodyPr wrap="square" rtlCol="0">
            <a:spAutoFit/>
          </a:bodyPr>
          <a:lstStyle/>
          <a:p>
            <a:r>
              <a:rPr lang="de-DE" sz="2800" dirty="0"/>
              <a:t>*</a:t>
            </a:r>
          </a:p>
        </p:txBody>
      </p:sp>
      <p:sp>
        <p:nvSpPr>
          <p:cNvPr id="21" name="Abgerundete rechteckige Legende 20"/>
          <p:cNvSpPr/>
          <p:nvPr/>
        </p:nvSpPr>
        <p:spPr bwMode="auto">
          <a:xfrm>
            <a:off x="2771800" y="4293096"/>
            <a:ext cx="6153998" cy="2481075"/>
          </a:xfrm>
          <a:prstGeom prst="wedgeRoundRectCallout">
            <a:avLst>
              <a:gd name="adj1" fmla="val -86237"/>
              <a:gd name="adj2" fmla="val -73594"/>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Courier New" panose="02070309020205020404" pitchFamily="49" charset="0"/>
                <a:cs typeface="Courier New" panose="02070309020205020404" pitchFamily="49" charset="0"/>
              </a:rPr>
              <a:t>double </a:t>
            </a:r>
            <a:r>
              <a:rPr kumimoji="0" lang="de-DE" b="0" i="0" u="none" strike="noStrike" cap="none" normalizeH="0" baseline="0" dirty="0" err="1">
                <a:ln>
                  <a:noFill/>
                </a:ln>
                <a:effectLst/>
                <a:latin typeface="Courier New" panose="02070309020205020404" pitchFamily="49" charset="0"/>
                <a:cs typeface="Courier New" panose="02070309020205020404" pitchFamily="49" charset="0"/>
              </a:rPr>
              <a:t>calcPreis</a:t>
            </a:r>
            <a:r>
              <a:rPr kumimoji="0" lang="de-DE" b="0" i="0" u="none" strike="noStrike" cap="none" normalizeH="0" baseline="0" dirty="0">
                <a:ln>
                  <a:noFill/>
                </a:ln>
                <a:effectLst/>
                <a:latin typeface="Courier New" panose="02070309020205020404" pitchFamily="49" charset="0"/>
                <a:cs typeface="Courier New" panose="02070309020205020404" pitchFamily="49" charset="0"/>
              </a:rPr>
              <a:t>(){</a:t>
            </a:r>
          </a:p>
          <a:p>
            <a:pPr marL="350838" lvl="1" eaLnBrk="0" fontAlgn="base" hangingPunct="0">
              <a:spcBef>
                <a:spcPct val="0"/>
              </a:spcBef>
              <a:spcAft>
                <a:spcPct val="0"/>
              </a:spcAft>
            </a:pPr>
            <a:r>
              <a:rPr lang="de-DE" dirty="0">
                <a:latin typeface="Courier New" panose="02070309020205020404" pitchFamily="49" charset="0"/>
                <a:cs typeface="Courier New" panose="02070309020205020404" pitchFamily="49" charset="0"/>
              </a:rPr>
              <a:t>double preis = 0;</a:t>
            </a:r>
          </a:p>
          <a:p>
            <a:pPr marL="350838" lvl="1" eaLnBrk="0" fontAlgn="base" hangingPunct="0">
              <a:spcBef>
                <a:spcPct val="0"/>
              </a:spcBef>
              <a:spcAft>
                <a:spcPct val="0"/>
              </a:spcAft>
            </a:pPr>
            <a:r>
              <a:rPr lang="de-DE" dirty="0" err="1">
                <a:latin typeface="Courier New" panose="02070309020205020404" pitchFamily="49" charset="0"/>
                <a:cs typeface="Courier New" panose="02070309020205020404" pitchFamily="49" charset="0"/>
              </a:rPr>
              <a:t>for</a:t>
            </a:r>
            <a:r>
              <a:rPr lang="de-DE" dirty="0">
                <a:latin typeface="Courier New" panose="02070309020205020404" pitchFamily="49" charset="0"/>
                <a:cs typeface="Courier New" panose="02070309020205020404" pitchFamily="49" charset="0"/>
              </a:rPr>
              <a:t>( Legostein stein : </a:t>
            </a:r>
            <a:r>
              <a:rPr lang="de-DE" dirty="0" err="1">
                <a:latin typeface="Courier New" panose="02070309020205020404" pitchFamily="49" charset="0"/>
                <a:cs typeface="Courier New" panose="02070309020205020404" pitchFamily="49" charset="0"/>
              </a:rPr>
              <a:t>einzelteile</a:t>
            </a:r>
            <a:r>
              <a:rPr lang="de-DE" dirty="0">
                <a:latin typeface="Courier New" panose="02070309020205020404" pitchFamily="49" charset="0"/>
                <a:cs typeface="Courier New" panose="02070309020205020404" pitchFamily="49" charset="0"/>
              </a:rPr>
              <a:t>)</a:t>
            </a:r>
          </a:p>
          <a:p>
            <a:pPr marL="719138" lvl="2" eaLnBrk="0" fontAlgn="base" hangingPunct="0">
              <a:spcBef>
                <a:spcPct val="0"/>
              </a:spcBef>
              <a:spcAft>
                <a:spcPct val="0"/>
              </a:spcAft>
            </a:pPr>
            <a:r>
              <a:rPr lang="de-DE" dirty="0">
                <a:latin typeface="Courier New" panose="02070309020205020404" pitchFamily="49" charset="0"/>
                <a:cs typeface="Courier New" panose="02070309020205020404" pitchFamily="49" charset="0"/>
              </a:rPr>
              <a:t>preis += </a:t>
            </a:r>
            <a:r>
              <a:rPr lang="de-DE" b="1" dirty="0" err="1">
                <a:latin typeface="Courier New" panose="02070309020205020404" pitchFamily="49" charset="0"/>
                <a:cs typeface="Courier New" panose="02070309020205020404" pitchFamily="49" charset="0"/>
              </a:rPr>
              <a:t>stein.getPreis</a:t>
            </a:r>
            <a:r>
              <a:rPr lang="de-DE" b="1"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a:t>
            </a:r>
          </a:p>
          <a:p>
            <a:pPr marL="350838" lvl="1" eaLnBrk="0" fontAlgn="base" hangingPunct="0">
              <a:spcBef>
                <a:spcPct val="0"/>
              </a:spcBef>
              <a:spcAft>
                <a:spcPct val="0"/>
              </a:spcAft>
            </a:pPr>
            <a:r>
              <a:rPr lang="de-DE" dirty="0" err="1">
                <a:latin typeface="Courier New" panose="02070309020205020404" pitchFamily="49" charset="0"/>
                <a:cs typeface="Courier New" panose="02070309020205020404" pitchFamily="49" charset="0"/>
              </a:rPr>
              <a:t>for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FertigBauteil</a:t>
            </a:r>
            <a:r>
              <a:rPr lang="de-DE" dirty="0">
                <a:latin typeface="Courier New" panose="02070309020205020404" pitchFamily="49" charset="0"/>
                <a:cs typeface="Courier New" panose="02070309020205020404" pitchFamily="49" charset="0"/>
              </a:rPr>
              <a:t> teil : </a:t>
            </a:r>
            <a:r>
              <a:rPr lang="de-DE" dirty="0" err="1">
                <a:latin typeface="Courier New" panose="02070309020205020404" pitchFamily="49" charset="0"/>
                <a:cs typeface="Courier New" panose="02070309020205020404" pitchFamily="49" charset="0"/>
              </a:rPr>
              <a:t>fertigteile</a:t>
            </a:r>
            <a:r>
              <a:rPr lang="de-DE" dirty="0">
                <a:latin typeface="Courier New" panose="02070309020205020404" pitchFamily="49" charset="0"/>
                <a:cs typeface="Courier New" panose="02070309020205020404" pitchFamily="49" charset="0"/>
              </a:rPr>
              <a:t>)</a:t>
            </a:r>
          </a:p>
          <a:p>
            <a:pPr marL="719138" lvl="2" eaLnBrk="0" fontAlgn="base" hangingPunct="0">
              <a:spcBef>
                <a:spcPct val="0"/>
              </a:spcBef>
              <a:spcAft>
                <a:spcPct val="0"/>
              </a:spcAft>
            </a:pPr>
            <a:r>
              <a:rPr lang="de-DE" dirty="0">
                <a:latin typeface="Courier New" panose="02070309020205020404" pitchFamily="49" charset="0"/>
                <a:cs typeface="Courier New" panose="02070309020205020404" pitchFamily="49" charset="0"/>
              </a:rPr>
              <a:t>preis += </a:t>
            </a:r>
            <a:r>
              <a:rPr lang="de-DE" b="1" dirty="0" err="1">
                <a:latin typeface="Courier New" panose="02070309020205020404" pitchFamily="49" charset="0"/>
                <a:cs typeface="Courier New" panose="02070309020205020404" pitchFamily="49" charset="0"/>
              </a:rPr>
              <a:t>teil.calcPreis</a:t>
            </a:r>
            <a:r>
              <a:rPr lang="de-DE" b="1"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a:t>
            </a:r>
          </a:p>
          <a:p>
            <a:pPr marL="350838" lvl="1" eaLnBrk="0" fontAlgn="base" hangingPunct="0">
              <a:spcBef>
                <a:spcPct val="0"/>
              </a:spcBef>
              <a:spcAft>
                <a:spcPct val="0"/>
              </a:spcAft>
            </a:pP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preis;</a:t>
            </a:r>
          </a:p>
          <a:p>
            <a:pPr marL="0" marR="0" indent="0" defTabSz="914400" rtl="0" eaLnBrk="0" fontAlgn="base" latinLnBrk="0" hangingPunct="0">
              <a:lnSpc>
                <a:spcPct val="100000"/>
              </a:lnSpc>
              <a:spcBef>
                <a:spcPct val="0"/>
              </a:spcBef>
              <a:spcAft>
                <a:spcPct val="0"/>
              </a:spcAft>
              <a:buClrTx/>
              <a:buSzTx/>
              <a:buFontTx/>
              <a:buNone/>
              <a:tabLst/>
            </a:pPr>
            <a:r>
              <a:rPr lang="de-DE" dirty="0">
                <a:latin typeface="Courier New" panose="02070309020205020404" pitchFamily="49" charset="0"/>
                <a:cs typeface="Courier New" panose="02070309020205020404" pitchFamily="49" charset="0"/>
              </a:rPr>
              <a:t>}</a:t>
            </a:r>
            <a:endParaRPr kumimoji="0" lang="de-DE"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22" name="Wolkenförmige Legende 21"/>
          <p:cNvSpPr/>
          <p:nvPr/>
        </p:nvSpPr>
        <p:spPr bwMode="auto">
          <a:xfrm>
            <a:off x="5724128" y="4064453"/>
            <a:ext cx="3384376" cy="876715"/>
          </a:xfrm>
          <a:prstGeom prst="cloudCallout">
            <a:avLst>
              <a:gd name="adj1" fmla="val -60585"/>
              <a:gd name="adj2" fmla="val -20353"/>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Und die Stadt?</a:t>
            </a:r>
          </a:p>
        </p:txBody>
      </p:sp>
    </p:spTree>
    <p:extLst>
      <p:ext uri="{BB962C8B-B14F-4D97-AF65-F5344CB8AC3E}">
        <p14:creationId xmlns:p14="http://schemas.microsoft.com/office/powerpoint/2010/main" val="356473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0"/>
          <p:cNvGrpSpPr>
            <a:grpSpLocks/>
          </p:cNvGrpSpPr>
          <p:nvPr/>
        </p:nvGrpSpPr>
        <p:grpSpPr bwMode="auto">
          <a:xfrm>
            <a:off x="1120398" y="1700808"/>
            <a:ext cx="6858000" cy="1511300"/>
            <a:chOff x="317" y="1152"/>
            <a:chExt cx="4320" cy="952"/>
          </a:xfrm>
        </p:grpSpPr>
        <p:sp>
          <p:nvSpPr>
            <p:cNvPr id="13320" name="Rectangle 3"/>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3321" name="Picture 4"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6" name="Rectangle 6"/>
          <p:cNvSpPr>
            <a:spLocks noGrp="1" noChangeArrowheads="1"/>
          </p:cNvSpPr>
          <p:nvPr>
            <p:ph type="body" idx="1"/>
          </p:nvPr>
        </p:nvSpPr>
        <p:spPr>
          <a:xfrm>
            <a:off x="2676148" y="1823046"/>
            <a:ext cx="5092700" cy="1050925"/>
          </a:xfrm>
        </p:spPr>
        <p:txBody>
          <a:bodyPr/>
          <a:lstStyle/>
          <a:p>
            <a:pPr marL="0" indent="0" algn="ctr"/>
            <a:br>
              <a:rPr lang="de-DE" dirty="0">
                <a:solidFill>
                  <a:schemeClr val="bg1"/>
                </a:solidFill>
              </a:rPr>
            </a:br>
            <a:r>
              <a:rPr lang="de-DE" dirty="0">
                <a:solidFill>
                  <a:schemeClr val="bg1"/>
                </a:solidFill>
              </a:rPr>
              <a:t>„</a:t>
            </a:r>
            <a:r>
              <a:rPr lang="de-DE" dirty="0" err="1">
                <a:solidFill>
                  <a:schemeClr val="bg1"/>
                </a:solidFill>
              </a:rPr>
              <a:t>program</a:t>
            </a:r>
            <a:r>
              <a:rPr lang="de-DE" dirty="0">
                <a:solidFill>
                  <a:schemeClr val="bg1"/>
                </a:solidFill>
              </a:rPr>
              <a:t> </a:t>
            </a:r>
            <a:r>
              <a:rPr lang="de-DE" dirty="0" err="1">
                <a:solidFill>
                  <a:schemeClr val="bg1"/>
                </a:solidFill>
              </a:rPr>
              <a:t>to</a:t>
            </a:r>
            <a:r>
              <a:rPr lang="de-DE" dirty="0">
                <a:solidFill>
                  <a:schemeClr val="bg1"/>
                </a:solidFill>
              </a:rPr>
              <a:t> an </a:t>
            </a:r>
            <a:r>
              <a:rPr lang="de-DE" dirty="0" err="1">
                <a:solidFill>
                  <a:schemeClr val="bg1"/>
                </a:solidFill>
              </a:rPr>
              <a:t>interface</a:t>
            </a:r>
            <a:r>
              <a:rPr lang="de-DE" dirty="0">
                <a:solidFill>
                  <a:schemeClr val="bg1"/>
                </a:solidFill>
              </a:rPr>
              <a:t>“</a:t>
            </a:r>
          </a:p>
        </p:txBody>
      </p:sp>
      <p:sp>
        <p:nvSpPr>
          <p:cNvPr id="12" name="Rectangle 5"/>
          <p:cNvSpPr>
            <a:spLocks noGrp="1" noChangeArrowheads="1"/>
          </p:cNvSpPr>
          <p:nvPr>
            <p:ph type="title"/>
          </p:nvPr>
        </p:nvSpPr>
        <p:spPr/>
        <p:txBody>
          <a:bodyPr/>
          <a:lstStyle/>
          <a:p>
            <a:r>
              <a:rPr lang="de-DE" dirty="0">
                <a:solidFill>
                  <a:schemeClr val="hlink"/>
                </a:solidFill>
              </a:rPr>
              <a:t>E</a:t>
            </a:r>
            <a:r>
              <a:rPr lang="de-DE" dirty="0"/>
              <a:t>ntwurfs</a:t>
            </a:r>
            <a:r>
              <a:rPr lang="de-DE" dirty="0">
                <a:solidFill>
                  <a:schemeClr val="hlink"/>
                </a:solidFill>
              </a:rPr>
              <a:t>p</a:t>
            </a:r>
            <a:r>
              <a:rPr lang="de-DE" dirty="0"/>
              <a:t>rinzipien</a:t>
            </a:r>
          </a:p>
        </p:txBody>
      </p:sp>
      <p:grpSp>
        <p:nvGrpSpPr>
          <p:cNvPr id="13" name="Group 4"/>
          <p:cNvGrpSpPr>
            <a:grpSpLocks/>
          </p:cNvGrpSpPr>
          <p:nvPr/>
        </p:nvGrpSpPr>
        <p:grpSpPr bwMode="auto">
          <a:xfrm>
            <a:off x="1118431" y="4005064"/>
            <a:ext cx="6858000" cy="1511300"/>
            <a:chOff x="317" y="1152"/>
            <a:chExt cx="4320" cy="952"/>
          </a:xfrm>
        </p:grpSpPr>
        <p:sp>
          <p:nvSpPr>
            <p:cNvPr id="14" name="Rectangle 5"/>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folHlink"/>
                  </a:solidFill>
                  <a:latin typeface="Arial" charset="0"/>
                </a:defRPr>
              </a:lvl1pPr>
              <a:lvl2pPr marL="742950" indent="-285750">
                <a:defRPr sz="2400">
                  <a:solidFill>
                    <a:schemeClr val="folHlink"/>
                  </a:solidFill>
                  <a:latin typeface="Arial" charset="0"/>
                </a:defRPr>
              </a:lvl2pPr>
              <a:lvl3pPr marL="1143000" indent="-228600">
                <a:defRPr sz="2400">
                  <a:solidFill>
                    <a:schemeClr val="folHlink"/>
                  </a:solidFill>
                  <a:latin typeface="Arial" charset="0"/>
                </a:defRPr>
              </a:lvl3pPr>
              <a:lvl4pPr marL="1600200" indent="-228600">
                <a:defRPr sz="2400">
                  <a:solidFill>
                    <a:schemeClr val="folHlink"/>
                  </a:solidFill>
                  <a:latin typeface="Arial" charset="0"/>
                </a:defRPr>
              </a:lvl4pPr>
              <a:lvl5pPr marL="2057400" indent="-228600">
                <a:defRPr sz="2400">
                  <a:solidFill>
                    <a:schemeClr val="folHlink"/>
                  </a:solidFill>
                  <a:latin typeface="Arial" charset="0"/>
                </a:defRPr>
              </a:lvl5pPr>
              <a:lvl6pPr marL="2514600" indent="-228600" algn="ctr" eaLnBrk="0" fontAlgn="base" hangingPunct="0">
                <a:spcBef>
                  <a:spcPct val="0"/>
                </a:spcBef>
                <a:spcAft>
                  <a:spcPct val="0"/>
                </a:spcAft>
                <a:defRPr sz="2400">
                  <a:solidFill>
                    <a:schemeClr val="folHlink"/>
                  </a:solidFill>
                  <a:latin typeface="Arial" charset="0"/>
                </a:defRPr>
              </a:lvl6pPr>
              <a:lvl7pPr marL="2971800" indent="-228600" algn="ctr" eaLnBrk="0" fontAlgn="base" hangingPunct="0">
                <a:spcBef>
                  <a:spcPct val="0"/>
                </a:spcBef>
                <a:spcAft>
                  <a:spcPct val="0"/>
                </a:spcAft>
                <a:defRPr sz="2400">
                  <a:solidFill>
                    <a:schemeClr val="folHlink"/>
                  </a:solidFill>
                  <a:latin typeface="Arial" charset="0"/>
                </a:defRPr>
              </a:lvl7pPr>
              <a:lvl8pPr marL="3429000" indent="-228600" algn="ctr" eaLnBrk="0" fontAlgn="base" hangingPunct="0">
                <a:spcBef>
                  <a:spcPct val="0"/>
                </a:spcBef>
                <a:spcAft>
                  <a:spcPct val="0"/>
                </a:spcAft>
                <a:defRPr sz="2400">
                  <a:solidFill>
                    <a:schemeClr val="folHlink"/>
                  </a:solidFill>
                  <a:latin typeface="Arial" charset="0"/>
                </a:defRPr>
              </a:lvl8pPr>
              <a:lvl9pPr marL="3886200" indent="-228600" algn="ctr" eaLnBrk="0" fontAlgn="base" hangingPunct="0">
                <a:spcBef>
                  <a:spcPct val="0"/>
                </a:spcBef>
                <a:spcAft>
                  <a:spcPct val="0"/>
                </a:spcAft>
                <a:defRPr sz="2400">
                  <a:solidFill>
                    <a:schemeClr val="folHlink"/>
                  </a:solidFill>
                  <a:latin typeface="Arial" charset="0"/>
                </a:defRPr>
              </a:lvl9pPr>
            </a:lstStyle>
            <a:p>
              <a:endParaRPr lang="de-DE" altLang="de-DE"/>
            </a:p>
          </p:txBody>
        </p:sp>
        <p:pic>
          <p:nvPicPr>
            <p:cNvPr id="15" name="Picture 6"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7"/>
          <p:cNvSpPr txBox="1">
            <a:spLocks noChangeArrowheads="1"/>
          </p:cNvSpPr>
          <p:nvPr/>
        </p:nvSpPr>
        <p:spPr bwMode="auto">
          <a:xfrm>
            <a:off x="2674181" y="4127302"/>
            <a:ext cx="50927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20000"/>
              </a:spcBef>
              <a:spcAft>
                <a:spcPct val="0"/>
              </a:spcAft>
              <a:buFont typeface="Wingdings" pitchFamily="2" charset="2"/>
              <a:defRPr sz="2400">
                <a:solidFill>
                  <a:schemeClr val="tx1"/>
                </a:solidFill>
                <a:latin typeface="+mn-lt"/>
                <a:ea typeface="+mn-ea"/>
                <a:cs typeface="+mn-cs"/>
              </a:defRPr>
            </a:lvl1pPr>
            <a:lvl2pPr marL="355600" algn="l" rtl="0" eaLnBrk="1" fontAlgn="base" hangingPunct="1">
              <a:spcBef>
                <a:spcPct val="20000"/>
              </a:spcBef>
              <a:spcAft>
                <a:spcPct val="0"/>
              </a:spcAft>
              <a:defRPr sz="2400">
                <a:solidFill>
                  <a:schemeClr val="tx1"/>
                </a:solidFill>
                <a:latin typeface="+mn-lt"/>
              </a:defRPr>
            </a:lvl2pPr>
            <a:lvl3pPr marL="804863" indent="-269875" algn="l" rtl="0" eaLnBrk="1" fontAlgn="base" hangingPunct="1">
              <a:spcBef>
                <a:spcPct val="20000"/>
              </a:spcBef>
              <a:spcAft>
                <a:spcPct val="0"/>
              </a:spcAft>
              <a:buFont typeface="Wingdings" pitchFamily="2" charset="2"/>
              <a:buChar char="Ø"/>
              <a:defRPr sz="2400">
                <a:solidFill>
                  <a:schemeClr val="tx1"/>
                </a:solidFill>
                <a:latin typeface="+mn-lt"/>
              </a:defRPr>
            </a:lvl3pPr>
            <a:lvl4pPr marL="1257300" indent="-273050" algn="l" rtl="0" eaLnBrk="1" fontAlgn="base" hangingPunct="1">
              <a:spcBef>
                <a:spcPct val="20000"/>
              </a:spcBef>
              <a:spcAft>
                <a:spcPct val="0"/>
              </a:spcAft>
              <a:buFont typeface="Symbol" pitchFamily="18" charset="2"/>
              <a:buChar char="Þ"/>
              <a:defRPr sz="2400">
                <a:solidFill>
                  <a:schemeClr val="tx1"/>
                </a:solidFill>
                <a:latin typeface="+mn-lt"/>
              </a:defRPr>
            </a:lvl4pPr>
            <a:lvl5pPr marL="1436688" algn="l" rtl="0" eaLnBrk="1" fontAlgn="base" hangingPunct="1">
              <a:spcBef>
                <a:spcPct val="20000"/>
              </a:spcBef>
              <a:spcAft>
                <a:spcPct val="0"/>
              </a:spcAft>
              <a:defRPr sz="2400">
                <a:solidFill>
                  <a:schemeClr val="tx1"/>
                </a:solidFill>
                <a:latin typeface="+mn-lt"/>
              </a:defRPr>
            </a:lvl5pPr>
            <a:lvl6pPr marL="1893888" algn="l" rtl="0" eaLnBrk="1" fontAlgn="base" hangingPunct="1">
              <a:spcBef>
                <a:spcPct val="20000"/>
              </a:spcBef>
              <a:spcAft>
                <a:spcPct val="0"/>
              </a:spcAft>
              <a:defRPr sz="2400">
                <a:solidFill>
                  <a:schemeClr val="tx1"/>
                </a:solidFill>
                <a:latin typeface="+mn-lt"/>
              </a:defRPr>
            </a:lvl6pPr>
            <a:lvl7pPr marL="2351088" algn="l" rtl="0" eaLnBrk="1" fontAlgn="base" hangingPunct="1">
              <a:spcBef>
                <a:spcPct val="20000"/>
              </a:spcBef>
              <a:spcAft>
                <a:spcPct val="0"/>
              </a:spcAft>
              <a:defRPr sz="2400">
                <a:solidFill>
                  <a:schemeClr val="tx1"/>
                </a:solidFill>
                <a:latin typeface="+mn-lt"/>
              </a:defRPr>
            </a:lvl7pPr>
            <a:lvl8pPr marL="2808288" algn="l" rtl="0" eaLnBrk="1" fontAlgn="base" hangingPunct="1">
              <a:spcBef>
                <a:spcPct val="20000"/>
              </a:spcBef>
              <a:spcAft>
                <a:spcPct val="0"/>
              </a:spcAft>
              <a:defRPr sz="2400">
                <a:solidFill>
                  <a:schemeClr val="tx1"/>
                </a:solidFill>
                <a:latin typeface="+mn-lt"/>
              </a:defRPr>
            </a:lvl8pPr>
            <a:lvl9pPr marL="3265488" algn="l" rtl="0" eaLnBrk="1" fontAlgn="base" hangingPunct="1">
              <a:spcBef>
                <a:spcPct val="20000"/>
              </a:spcBef>
              <a:spcAft>
                <a:spcPct val="0"/>
              </a:spcAft>
              <a:defRPr sz="2400">
                <a:solidFill>
                  <a:schemeClr val="tx1"/>
                </a:solidFill>
                <a:latin typeface="+mn-lt"/>
              </a:defRPr>
            </a:lvl9pPr>
          </a:lstStyle>
          <a:p>
            <a:pPr algn="ctr"/>
            <a:endParaRPr lang="de-DE" altLang="de-DE" kern="0" dirty="0">
              <a:solidFill>
                <a:schemeClr val="bg1"/>
              </a:solidFill>
            </a:endParaRPr>
          </a:p>
          <a:p>
            <a:pPr algn="ctr"/>
            <a:r>
              <a:rPr lang="de-DE" altLang="de-DE" kern="0" dirty="0">
                <a:solidFill>
                  <a:schemeClr val="bg1"/>
                </a:solidFill>
              </a:rPr>
              <a:t>open-</a:t>
            </a:r>
            <a:r>
              <a:rPr lang="de-DE" altLang="de-DE" kern="0" dirty="0" err="1">
                <a:solidFill>
                  <a:schemeClr val="bg1"/>
                </a:solidFill>
              </a:rPr>
              <a:t>closed</a:t>
            </a:r>
            <a:r>
              <a:rPr lang="de-DE" altLang="de-DE" kern="0" dirty="0">
                <a:solidFill>
                  <a:schemeClr val="bg1"/>
                </a:solidFill>
              </a:rPr>
              <a:t> </a:t>
            </a:r>
            <a:r>
              <a:rPr lang="de-DE" altLang="de-DE" kern="0" dirty="0" err="1">
                <a:solidFill>
                  <a:schemeClr val="bg1"/>
                </a:solidFill>
              </a:rPr>
              <a:t>principle</a:t>
            </a:r>
            <a:endParaRPr lang="de-DE" altLang="de-DE" kern="0" dirty="0">
              <a:solidFill>
                <a:schemeClr val="bg1"/>
              </a:solidFill>
            </a:endParaRPr>
          </a:p>
        </p:txBody>
      </p:sp>
    </p:spTree>
    <p:extLst>
      <p:ext uri="{BB962C8B-B14F-4D97-AF65-F5344CB8AC3E}">
        <p14:creationId xmlns:p14="http://schemas.microsoft.com/office/powerpoint/2010/main" val="417415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Lösung</a:t>
            </a:r>
          </a:p>
        </p:txBody>
      </p:sp>
      <p:graphicFrame>
        <p:nvGraphicFramePr>
          <p:cNvPr id="14" name="Tabelle 13"/>
          <p:cNvGraphicFramePr>
            <a:graphicFrameLocks noGrp="1"/>
          </p:cNvGraphicFramePr>
          <p:nvPr>
            <p:extLst>
              <p:ext uri="{D42A27DB-BD31-4B8C-83A1-F6EECF244321}">
                <p14:modId xmlns:p14="http://schemas.microsoft.com/office/powerpoint/2010/main" val="4047414901"/>
              </p:ext>
            </p:extLst>
          </p:nvPr>
        </p:nvGraphicFramePr>
        <p:xfrm>
          <a:off x="3059698" y="1196752"/>
          <a:ext cx="3075926" cy="1112520"/>
        </p:xfrm>
        <a:graphic>
          <a:graphicData uri="http://schemas.openxmlformats.org/drawingml/2006/table">
            <a:tbl>
              <a:tblPr firstRow="1" bandRow="1">
                <a:tableStyleId>{5C22544A-7EE6-4342-B048-85BDC9FD1C3A}</a:tableStyleId>
              </a:tblPr>
              <a:tblGrid>
                <a:gridCol w="3075926">
                  <a:extLst>
                    <a:ext uri="{9D8B030D-6E8A-4147-A177-3AD203B41FA5}">
                      <a16:colId xmlns:a16="http://schemas.microsoft.com/office/drawing/2014/main" val="20000"/>
                    </a:ext>
                  </a:extLst>
                </a:gridCol>
              </a:tblGrid>
              <a:tr h="370840">
                <a:tc>
                  <a:txBody>
                    <a:bodyPr/>
                    <a:lstStyle/>
                    <a:p>
                      <a:pPr algn="ctr"/>
                      <a:r>
                        <a:rPr lang="de-DE" i="1" dirty="0" err="1">
                          <a:solidFill>
                            <a:schemeClr val="tx1"/>
                          </a:solidFill>
                          <a:latin typeface="Times New Roman" panose="02020603050405020304" pitchFamily="18" charset="0"/>
                          <a:cs typeface="Times New Roman" panose="02020603050405020304" pitchFamily="18" charset="0"/>
                        </a:rPr>
                        <a:t>LegoBauteil</a:t>
                      </a:r>
                      <a:endParaRPr lang="de-DE"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de-D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i="1" dirty="0">
                          <a:solidFill>
                            <a:schemeClr val="tx1"/>
                          </a:solidFill>
                          <a:latin typeface="Times New Roman" panose="02020603050405020304" pitchFamily="18" charset="0"/>
                          <a:cs typeface="Times New Roman" panose="02020603050405020304" pitchFamily="18" charset="0"/>
                        </a:rPr>
                        <a:t>+ preis():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6" name="Raute 25"/>
          <p:cNvSpPr/>
          <p:nvPr/>
        </p:nvSpPr>
        <p:spPr bwMode="auto">
          <a:xfrm>
            <a:off x="913390" y="2852936"/>
            <a:ext cx="432048" cy="432048"/>
          </a:xfrm>
          <a:prstGeom prst="diamond">
            <a:avLst/>
          </a:prstGeom>
          <a:solidFill>
            <a:schemeClr val="tx1"/>
          </a:solidFill>
          <a:ln w="38100"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cxnSp>
        <p:nvCxnSpPr>
          <p:cNvPr id="27" name="Gerade Verbindung 26"/>
          <p:cNvCxnSpPr>
            <a:stCxn id="26" idx="3"/>
            <a:endCxn id="14" idx="1"/>
          </p:cNvCxnSpPr>
          <p:nvPr/>
        </p:nvCxnSpPr>
        <p:spPr bwMode="auto">
          <a:xfrm flipV="1">
            <a:off x="1345438" y="1753012"/>
            <a:ext cx="1714260" cy="13159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00387" y="1340768"/>
            <a:ext cx="216024" cy="523220"/>
          </a:xfrm>
          <a:prstGeom prst="rect">
            <a:avLst/>
          </a:prstGeom>
          <a:noFill/>
        </p:spPr>
        <p:txBody>
          <a:bodyPr wrap="square" rtlCol="0">
            <a:spAutoFit/>
          </a:bodyPr>
          <a:lstStyle/>
          <a:p>
            <a:r>
              <a:rPr lang="de-DE" sz="2800" dirty="0"/>
              <a:t>*</a:t>
            </a:r>
          </a:p>
        </p:txBody>
      </p:sp>
      <p:sp>
        <p:nvSpPr>
          <p:cNvPr id="24" name="Pfeil nach rechts 23"/>
          <p:cNvSpPr/>
          <p:nvPr/>
        </p:nvSpPr>
        <p:spPr bwMode="auto">
          <a:xfrm rot="16200000">
            <a:off x="4958033" y="2842610"/>
            <a:ext cx="1407785" cy="418837"/>
          </a:xfrm>
          <a:prstGeom prst="rightArrow">
            <a:avLst>
              <a:gd name="adj1" fmla="val 0"/>
              <a:gd name="adj2" fmla="val 73315"/>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sp>
        <p:nvSpPr>
          <p:cNvPr id="9" name="Pfeil nach rechts 8"/>
          <p:cNvSpPr/>
          <p:nvPr/>
        </p:nvSpPr>
        <p:spPr bwMode="auto">
          <a:xfrm rot="16200000">
            <a:off x="2997406" y="2859541"/>
            <a:ext cx="1407785" cy="418837"/>
          </a:xfrm>
          <a:prstGeom prst="rightArrow">
            <a:avLst>
              <a:gd name="adj1" fmla="val 0"/>
              <a:gd name="adj2" fmla="val 73315"/>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folHlink"/>
              </a:solidFill>
              <a:effectLst/>
              <a:latin typeface="Arial" charset="0"/>
            </a:endParaRPr>
          </a:p>
        </p:txBody>
      </p:sp>
      <p:graphicFrame>
        <p:nvGraphicFramePr>
          <p:cNvPr id="16" name="Tabelle 15"/>
          <p:cNvGraphicFramePr>
            <a:graphicFrameLocks noGrp="1"/>
          </p:cNvGraphicFramePr>
          <p:nvPr>
            <p:extLst>
              <p:ext uri="{D42A27DB-BD31-4B8C-83A1-F6EECF244321}">
                <p14:modId xmlns:p14="http://schemas.microsoft.com/office/powerpoint/2010/main" val="2024988208"/>
              </p:ext>
            </p:extLst>
          </p:nvPr>
        </p:nvGraphicFramePr>
        <p:xfrm>
          <a:off x="955188" y="3284984"/>
          <a:ext cx="3256772" cy="1381760"/>
        </p:xfrm>
        <a:graphic>
          <a:graphicData uri="http://schemas.openxmlformats.org/drawingml/2006/table">
            <a:tbl>
              <a:tblPr firstRow="1" bandRow="1">
                <a:tableStyleId>{5C22544A-7EE6-4342-B048-85BDC9FD1C3A}</a:tableStyleId>
              </a:tblPr>
              <a:tblGrid>
                <a:gridCol w="3256772">
                  <a:extLst>
                    <a:ext uri="{9D8B030D-6E8A-4147-A177-3AD203B41FA5}">
                      <a16:colId xmlns:a16="http://schemas.microsoft.com/office/drawing/2014/main" val="20000"/>
                    </a:ext>
                  </a:extLst>
                </a:gridCol>
              </a:tblGrid>
              <a:tr h="370840">
                <a:tc>
                  <a:txBody>
                    <a:bodyPr/>
                    <a:lstStyle/>
                    <a:p>
                      <a:pPr algn="ctr"/>
                      <a:r>
                        <a:rPr lang="de-DE" dirty="0" err="1">
                          <a:solidFill>
                            <a:schemeClr val="tx1"/>
                          </a:solidFill>
                        </a:rPr>
                        <a:t>LegoKomposition</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marR="0" indent="-177800" algn="l" defTabSz="914400" rtl="0" eaLnBrk="1" fontAlgn="auto" latinLnBrk="0" hangingPunct="1">
                        <a:lnSpc>
                          <a:spcPct val="100000"/>
                        </a:lnSpc>
                        <a:spcBef>
                          <a:spcPts val="0"/>
                        </a:spcBef>
                        <a:spcAft>
                          <a:spcPts val="0"/>
                        </a:spcAft>
                        <a:buClrTx/>
                        <a:buSzTx/>
                        <a:buFontTx/>
                        <a:buChar char="-"/>
                        <a:tabLst/>
                        <a:defRPr/>
                      </a:pPr>
                      <a:r>
                        <a:rPr lang="de-DE" dirty="0">
                          <a:solidFill>
                            <a:schemeClr val="tx1"/>
                          </a:solidFill>
                        </a:rPr>
                        <a:t>teile : * </a:t>
                      </a:r>
                      <a:r>
                        <a:rPr lang="de-DE" dirty="0" err="1">
                          <a:solidFill>
                            <a:schemeClr val="tx1"/>
                          </a:solidFill>
                        </a:rPr>
                        <a:t>of</a:t>
                      </a:r>
                      <a:r>
                        <a:rPr lang="de-DE" dirty="0">
                          <a:solidFill>
                            <a:schemeClr val="tx1"/>
                          </a:solidFill>
                        </a:rPr>
                        <a:t> </a:t>
                      </a:r>
                      <a:r>
                        <a:rPr lang="de-DE" dirty="0" err="1">
                          <a:solidFill>
                            <a:schemeClr val="tx1"/>
                          </a:solidFill>
                        </a:rPr>
                        <a:t>LegoBauteil</a:t>
                      </a:r>
                      <a:endParaRPr lang="de-DE" dirty="0">
                        <a:solidFill>
                          <a:schemeClr val="tx1"/>
                        </a:solidFill>
                      </a:endParaRPr>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preis(): double</a:t>
                      </a:r>
                    </a:p>
                    <a:p>
                      <a:r>
                        <a:rPr lang="de-DE" dirty="0">
                          <a:solidFill>
                            <a:schemeClr val="tx1"/>
                          </a:solidFill>
                        </a:rPr>
                        <a:t>+ </a:t>
                      </a:r>
                      <a:r>
                        <a:rPr lang="de-DE" dirty="0" err="1">
                          <a:solidFill>
                            <a:schemeClr val="tx1"/>
                          </a:solidFill>
                        </a:rPr>
                        <a:t>addTeil</a:t>
                      </a:r>
                      <a:r>
                        <a:rPr lang="de-DE" dirty="0">
                          <a:solidFill>
                            <a:schemeClr val="tx1"/>
                          </a:solidFill>
                        </a:rPr>
                        <a:t>( teil : </a:t>
                      </a:r>
                      <a:r>
                        <a:rPr lang="de-DE" dirty="0" err="1">
                          <a:solidFill>
                            <a:schemeClr val="tx1"/>
                          </a:solidFill>
                        </a:rPr>
                        <a:t>LegoBauteil</a:t>
                      </a:r>
                      <a:r>
                        <a:rPr lang="de-DE"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472594118"/>
              </p:ext>
            </p:extLst>
          </p:nvPr>
        </p:nvGraphicFramePr>
        <p:xfrm>
          <a:off x="5308491" y="3232787"/>
          <a:ext cx="2880320" cy="16560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20000"/>
                    </a:ext>
                  </a:extLst>
                </a:gridCol>
              </a:tblGrid>
              <a:tr h="370840">
                <a:tc>
                  <a:txBody>
                    <a:bodyPr/>
                    <a:lstStyle/>
                    <a:p>
                      <a:pPr algn="ctr"/>
                      <a:r>
                        <a:rPr lang="de-DE" dirty="0">
                          <a:solidFill>
                            <a:schemeClr val="tx1"/>
                          </a:solidFill>
                        </a:rPr>
                        <a:t>Legostein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177800" indent="-177800">
                        <a:buFontTx/>
                        <a:buChar char="-"/>
                      </a:pPr>
                      <a:r>
                        <a:rPr lang="de-DE" dirty="0" err="1">
                          <a:solidFill>
                            <a:schemeClr val="tx1"/>
                          </a:solidFill>
                        </a:rPr>
                        <a:t>farbe</a:t>
                      </a:r>
                      <a:r>
                        <a:rPr lang="de-DE" dirty="0">
                          <a:solidFill>
                            <a:schemeClr val="tx1"/>
                          </a:solidFill>
                        </a:rPr>
                        <a:t> :</a:t>
                      </a:r>
                      <a:r>
                        <a:rPr lang="de-DE" baseline="0" dirty="0">
                          <a:solidFill>
                            <a:schemeClr val="tx1"/>
                          </a:solidFill>
                        </a:rPr>
                        <a:t> String</a:t>
                      </a:r>
                    </a:p>
                    <a:p>
                      <a:pPr marL="177800" indent="-177800">
                        <a:buFontTx/>
                        <a:buChar char="-"/>
                      </a:pPr>
                      <a:r>
                        <a:rPr lang="de-DE" baseline="0" dirty="0" err="1">
                          <a:solidFill>
                            <a:schemeClr val="tx1"/>
                          </a:solidFill>
                        </a:rPr>
                        <a:t>groesse</a:t>
                      </a:r>
                      <a:r>
                        <a:rPr lang="de-DE" baseline="0" dirty="0">
                          <a:solidFill>
                            <a:schemeClr val="tx1"/>
                          </a:solidFill>
                        </a:rPr>
                        <a:t> : </a:t>
                      </a:r>
                      <a:r>
                        <a:rPr lang="de-DE" baseline="0" dirty="0" err="1">
                          <a:solidFill>
                            <a:schemeClr val="tx1"/>
                          </a:solidFill>
                        </a:rPr>
                        <a:t>int</a:t>
                      </a:r>
                      <a:endParaRPr lang="de-DE" baseline="0" dirty="0">
                        <a:solidFill>
                          <a:schemeClr val="tx1"/>
                        </a:solidFill>
                      </a:endParaRPr>
                    </a:p>
                    <a:p>
                      <a:pPr marL="177800" indent="-177800">
                        <a:buFontTx/>
                        <a:buChar char="-"/>
                      </a:pPr>
                      <a:r>
                        <a:rPr lang="de-DE" dirty="0">
                          <a:solidFill>
                            <a:schemeClr val="tx1"/>
                          </a:solidFill>
                        </a:rPr>
                        <a:t>preis :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de-DE" dirty="0">
                          <a:solidFill>
                            <a:schemeClr val="tx1"/>
                          </a:solidFill>
                        </a:rPr>
                        <a:t>+ preis():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Abgerundete rechteckige Legende 28"/>
          <p:cNvSpPr/>
          <p:nvPr/>
        </p:nvSpPr>
        <p:spPr bwMode="auto">
          <a:xfrm>
            <a:off x="3203848" y="5013176"/>
            <a:ext cx="5721949" cy="1760995"/>
          </a:xfrm>
          <a:prstGeom prst="wedgeRoundRectCallout">
            <a:avLst>
              <a:gd name="adj1" fmla="val -48441"/>
              <a:gd name="adj2" fmla="val -96784"/>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Courier New" panose="02070309020205020404" pitchFamily="49" charset="0"/>
                <a:cs typeface="Courier New" panose="02070309020205020404" pitchFamily="49" charset="0"/>
              </a:rPr>
              <a:t>double preis(){</a:t>
            </a:r>
          </a:p>
          <a:p>
            <a:pPr marL="350838" lvl="1" eaLnBrk="0" fontAlgn="base" hangingPunct="0">
              <a:spcBef>
                <a:spcPct val="0"/>
              </a:spcBef>
              <a:spcAft>
                <a:spcPct val="0"/>
              </a:spcAft>
            </a:pPr>
            <a:r>
              <a:rPr lang="de-DE" dirty="0">
                <a:latin typeface="Courier New" panose="02070309020205020404" pitchFamily="49" charset="0"/>
                <a:cs typeface="Courier New" panose="02070309020205020404" pitchFamily="49" charset="0"/>
              </a:rPr>
              <a:t>double preis = 0;</a:t>
            </a:r>
          </a:p>
          <a:p>
            <a:pPr marL="350838" lvl="1" eaLnBrk="0" fontAlgn="base" hangingPunct="0">
              <a:spcBef>
                <a:spcPct val="0"/>
              </a:spcBef>
              <a:spcAft>
                <a:spcPct val="0"/>
              </a:spcAft>
            </a:pPr>
            <a:r>
              <a:rPr lang="de-DE" dirty="0" err="1">
                <a:latin typeface="Courier New" panose="02070309020205020404" pitchFamily="49" charset="0"/>
                <a:cs typeface="Courier New" panose="02070309020205020404" pitchFamily="49" charset="0"/>
              </a:rPr>
              <a:t>for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LegoBauteil</a:t>
            </a:r>
            <a:r>
              <a:rPr lang="de-DE" dirty="0">
                <a:latin typeface="Courier New" panose="02070309020205020404" pitchFamily="49" charset="0"/>
                <a:cs typeface="Courier New" panose="02070309020205020404" pitchFamily="49" charset="0"/>
              </a:rPr>
              <a:t> teil : teile)</a:t>
            </a:r>
          </a:p>
          <a:p>
            <a:pPr marL="719138" lvl="2" eaLnBrk="0" fontAlgn="base" hangingPunct="0">
              <a:spcBef>
                <a:spcPct val="0"/>
              </a:spcBef>
              <a:spcAft>
                <a:spcPct val="0"/>
              </a:spcAft>
            </a:pPr>
            <a:r>
              <a:rPr lang="de-DE" dirty="0">
                <a:latin typeface="Courier New" panose="02070309020205020404" pitchFamily="49" charset="0"/>
                <a:cs typeface="Courier New" panose="02070309020205020404" pitchFamily="49" charset="0"/>
              </a:rPr>
              <a:t>preis += </a:t>
            </a:r>
            <a:r>
              <a:rPr lang="de-DE" b="1" dirty="0" err="1">
                <a:latin typeface="Courier New" panose="02070309020205020404" pitchFamily="49" charset="0"/>
                <a:cs typeface="Courier New" panose="02070309020205020404" pitchFamily="49" charset="0"/>
              </a:rPr>
              <a:t>teil.preis</a:t>
            </a:r>
            <a:r>
              <a:rPr lang="de-DE" b="1" dirty="0">
                <a:latin typeface="Courier New" panose="02070309020205020404" pitchFamily="49" charset="0"/>
                <a:cs typeface="Courier New" panose="02070309020205020404" pitchFamily="49" charset="0"/>
              </a:rPr>
              <a:t>()</a:t>
            </a:r>
            <a:r>
              <a:rPr lang="de-DE" dirty="0">
                <a:latin typeface="Courier New" panose="02070309020205020404" pitchFamily="49" charset="0"/>
                <a:cs typeface="Courier New" panose="02070309020205020404" pitchFamily="49" charset="0"/>
              </a:rPr>
              <a:t>;</a:t>
            </a:r>
          </a:p>
          <a:p>
            <a:pPr marL="350838" lvl="1" eaLnBrk="0" fontAlgn="base" hangingPunct="0">
              <a:spcBef>
                <a:spcPct val="0"/>
              </a:spcBef>
              <a:spcAft>
                <a:spcPct val="0"/>
              </a:spcAft>
            </a:pP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preis;</a:t>
            </a:r>
          </a:p>
          <a:p>
            <a:pPr marL="0" marR="0" indent="0" defTabSz="914400" rtl="0" eaLnBrk="0" fontAlgn="base" latinLnBrk="0" hangingPunct="0">
              <a:lnSpc>
                <a:spcPct val="100000"/>
              </a:lnSpc>
              <a:spcBef>
                <a:spcPct val="0"/>
              </a:spcBef>
              <a:spcAft>
                <a:spcPct val="0"/>
              </a:spcAft>
              <a:buClrTx/>
              <a:buSzTx/>
              <a:buFontTx/>
              <a:buNone/>
              <a:tabLst/>
            </a:pPr>
            <a:r>
              <a:rPr lang="de-DE" dirty="0">
                <a:latin typeface="Courier New" panose="02070309020205020404" pitchFamily="49" charset="0"/>
                <a:cs typeface="Courier New" panose="02070309020205020404" pitchFamily="49" charset="0"/>
              </a:rPr>
              <a:t>}</a:t>
            </a:r>
            <a:endParaRPr kumimoji="0" lang="de-DE"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31" name="Wolkenförmige Legende 30"/>
          <p:cNvSpPr/>
          <p:nvPr/>
        </p:nvSpPr>
        <p:spPr bwMode="auto">
          <a:xfrm>
            <a:off x="0" y="4869160"/>
            <a:ext cx="3090288" cy="1800200"/>
          </a:xfrm>
          <a:prstGeom prst="cloudCallout">
            <a:avLst>
              <a:gd name="adj1" fmla="val 66374"/>
              <a:gd name="adj2" fmla="val 8714"/>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Funktioniert auch bei weiteren</a:t>
            </a:r>
            <a:r>
              <a:rPr kumimoji="0" lang="de-DE" sz="2400" b="0" i="0" u="none" strike="noStrike" cap="none" normalizeH="0" dirty="0">
                <a:ln>
                  <a:noFill/>
                </a:ln>
                <a:solidFill>
                  <a:schemeClr val="folHlink"/>
                </a:solidFill>
                <a:effectLst/>
                <a:latin typeface="Arial" charset="0"/>
              </a:rPr>
              <a:t> Ergänzungen</a:t>
            </a:r>
            <a:endParaRPr kumimoji="0" lang="de-DE" sz="2400" b="0" i="0" u="none" strike="noStrike" cap="none" normalizeH="0" baseline="0" dirty="0">
              <a:ln>
                <a:noFill/>
              </a:ln>
              <a:solidFill>
                <a:schemeClr val="folHlink"/>
              </a:solidFill>
              <a:effectLst/>
              <a:latin typeface="Arial" charset="0"/>
            </a:endParaRPr>
          </a:p>
        </p:txBody>
      </p:sp>
    </p:spTree>
    <p:extLst>
      <p:ext uri="{BB962C8B-B14F-4D97-AF65-F5344CB8AC3E}">
        <p14:creationId xmlns:p14="http://schemas.microsoft.com/office/powerpoint/2010/main" val="12379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9" grpId="0" animBg="1"/>
      <p:bldP spid="29"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Objektbäume</a:t>
            </a:r>
          </a:p>
        </p:txBody>
      </p:sp>
      <p:sp>
        <p:nvSpPr>
          <p:cNvPr id="4" name="Abgerundetes Rechteck 3"/>
          <p:cNvSpPr/>
          <p:nvPr/>
        </p:nvSpPr>
        <p:spPr bwMode="auto">
          <a:xfrm>
            <a:off x="3538728" y="914400"/>
            <a:ext cx="1975104"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Legostadt</a:t>
            </a:r>
          </a:p>
        </p:txBody>
      </p:sp>
      <p:sp>
        <p:nvSpPr>
          <p:cNvPr id="5" name="Abgerundetes Rechteck 4"/>
          <p:cNvSpPr/>
          <p:nvPr/>
        </p:nvSpPr>
        <p:spPr bwMode="auto">
          <a:xfrm>
            <a:off x="521208" y="1609344"/>
            <a:ext cx="106984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Gebäude</a:t>
            </a:r>
          </a:p>
        </p:txBody>
      </p:sp>
      <p:sp>
        <p:nvSpPr>
          <p:cNvPr id="8" name="Textfeld 7"/>
          <p:cNvSpPr txBox="1"/>
          <p:nvPr/>
        </p:nvSpPr>
        <p:spPr>
          <a:xfrm>
            <a:off x="8010144" y="1609344"/>
            <a:ext cx="448056" cy="276999"/>
          </a:xfrm>
          <a:prstGeom prst="rect">
            <a:avLst/>
          </a:prstGeom>
          <a:noFill/>
        </p:spPr>
        <p:txBody>
          <a:bodyPr wrap="square" lIns="0" tIns="0" rIns="0" bIns="0" rtlCol="0">
            <a:spAutoFit/>
          </a:bodyPr>
          <a:lstStyle/>
          <a:p>
            <a:pPr algn="ctr"/>
            <a:r>
              <a:rPr lang="de-DE" b="1" dirty="0"/>
              <a:t>…</a:t>
            </a:r>
          </a:p>
        </p:txBody>
      </p:sp>
      <p:sp>
        <p:nvSpPr>
          <p:cNvPr id="9" name="Abgerundetes Rechteck 8"/>
          <p:cNvSpPr/>
          <p:nvPr/>
        </p:nvSpPr>
        <p:spPr bwMode="auto">
          <a:xfrm>
            <a:off x="2295144" y="1609344"/>
            <a:ext cx="106984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Gebäude</a:t>
            </a:r>
          </a:p>
        </p:txBody>
      </p:sp>
      <p:sp>
        <p:nvSpPr>
          <p:cNvPr id="10" name="Abgerundetes Rechteck 9"/>
          <p:cNvSpPr/>
          <p:nvPr/>
        </p:nvSpPr>
        <p:spPr bwMode="auto">
          <a:xfrm>
            <a:off x="4069080" y="1609344"/>
            <a:ext cx="106984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Gebäude</a:t>
            </a:r>
          </a:p>
        </p:txBody>
      </p:sp>
      <p:sp>
        <p:nvSpPr>
          <p:cNvPr id="11" name="Abgerundetes Rechteck 10"/>
          <p:cNvSpPr/>
          <p:nvPr/>
        </p:nvSpPr>
        <p:spPr bwMode="auto">
          <a:xfrm>
            <a:off x="5779008" y="1609344"/>
            <a:ext cx="106984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Fahrzeug</a:t>
            </a:r>
          </a:p>
        </p:txBody>
      </p:sp>
      <p:sp>
        <p:nvSpPr>
          <p:cNvPr id="12" name="Abgerundetes Rechteck 11"/>
          <p:cNvSpPr/>
          <p:nvPr/>
        </p:nvSpPr>
        <p:spPr bwMode="auto">
          <a:xfrm>
            <a:off x="338327" y="2432304"/>
            <a:ext cx="724091"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Raum</a:t>
            </a:r>
          </a:p>
        </p:txBody>
      </p:sp>
      <p:sp>
        <p:nvSpPr>
          <p:cNvPr id="13" name="Abgerundetes Rechteck 12"/>
          <p:cNvSpPr/>
          <p:nvPr/>
        </p:nvSpPr>
        <p:spPr bwMode="auto">
          <a:xfrm>
            <a:off x="1152143" y="2432304"/>
            <a:ext cx="724091"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Raum</a:t>
            </a:r>
          </a:p>
        </p:txBody>
      </p:sp>
      <p:sp>
        <p:nvSpPr>
          <p:cNvPr id="14" name="Abgerundetes Rechteck 13"/>
          <p:cNvSpPr/>
          <p:nvPr/>
        </p:nvSpPr>
        <p:spPr bwMode="auto">
          <a:xfrm>
            <a:off x="1943100" y="2432304"/>
            <a:ext cx="736092"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Raum</a:t>
            </a:r>
          </a:p>
        </p:txBody>
      </p:sp>
      <p:sp>
        <p:nvSpPr>
          <p:cNvPr id="15" name="Abgerundetes Rechteck 14"/>
          <p:cNvSpPr/>
          <p:nvPr/>
        </p:nvSpPr>
        <p:spPr bwMode="auto">
          <a:xfrm>
            <a:off x="2734056" y="2432304"/>
            <a:ext cx="70408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Säule</a:t>
            </a:r>
          </a:p>
        </p:txBody>
      </p:sp>
      <p:sp>
        <p:nvSpPr>
          <p:cNvPr id="16" name="Abgerundetes Rechteck 15"/>
          <p:cNvSpPr/>
          <p:nvPr/>
        </p:nvSpPr>
        <p:spPr bwMode="auto">
          <a:xfrm>
            <a:off x="3495294" y="2414016"/>
            <a:ext cx="813816"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Boden</a:t>
            </a:r>
          </a:p>
        </p:txBody>
      </p:sp>
      <p:sp>
        <p:nvSpPr>
          <p:cNvPr id="17" name="Abgerundetes Rechteck 16"/>
          <p:cNvSpPr/>
          <p:nvPr/>
        </p:nvSpPr>
        <p:spPr bwMode="auto">
          <a:xfrm>
            <a:off x="4366260" y="2414016"/>
            <a:ext cx="905256"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Treppe</a:t>
            </a:r>
          </a:p>
        </p:txBody>
      </p:sp>
      <p:cxnSp>
        <p:nvCxnSpPr>
          <p:cNvPr id="19" name="Gerader Verbinder 18"/>
          <p:cNvCxnSpPr>
            <a:stCxn id="9" idx="2"/>
            <a:endCxn id="12" idx="0"/>
          </p:cNvCxnSpPr>
          <p:nvPr/>
        </p:nvCxnSpPr>
        <p:spPr bwMode="auto">
          <a:xfrm flipH="1">
            <a:off x="700373" y="1920240"/>
            <a:ext cx="2129695" cy="5120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r Verbinder 19"/>
          <p:cNvCxnSpPr>
            <a:stCxn id="4" idx="2"/>
            <a:endCxn id="9" idx="0"/>
          </p:cNvCxnSpPr>
          <p:nvPr/>
        </p:nvCxnSpPr>
        <p:spPr bwMode="auto">
          <a:xfrm flipH="1">
            <a:off x="2830068" y="1225296"/>
            <a:ext cx="1696212" cy="3840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r Verbinder 22"/>
          <p:cNvCxnSpPr>
            <a:stCxn id="4" idx="2"/>
            <a:endCxn id="5" idx="0"/>
          </p:cNvCxnSpPr>
          <p:nvPr/>
        </p:nvCxnSpPr>
        <p:spPr bwMode="auto">
          <a:xfrm flipH="1">
            <a:off x="1056132" y="1225296"/>
            <a:ext cx="3470148" cy="3840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a:stCxn id="4" idx="2"/>
            <a:endCxn id="10" idx="0"/>
          </p:cNvCxnSpPr>
          <p:nvPr/>
        </p:nvCxnSpPr>
        <p:spPr bwMode="auto">
          <a:xfrm>
            <a:off x="4526280" y="1225296"/>
            <a:ext cx="77724" cy="3840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a:stCxn id="4" idx="2"/>
            <a:endCxn id="11" idx="0"/>
          </p:cNvCxnSpPr>
          <p:nvPr/>
        </p:nvCxnSpPr>
        <p:spPr bwMode="auto">
          <a:xfrm>
            <a:off x="4526280" y="1225296"/>
            <a:ext cx="1787652" cy="3840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rader Verbinder 31"/>
          <p:cNvCxnSpPr>
            <a:stCxn id="4" idx="2"/>
            <a:endCxn id="8" idx="0"/>
          </p:cNvCxnSpPr>
          <p:nvPr/>
        </p:nvCxnSpPr>
        <p:spPr bwMode="auto">
          <a:xfrm>
            <a:off x="4526280" y="1225296"/>
            <a:ext cx="3707892" cy="3840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Gerader Verbinder 37"/>
          <p:cNvCxnSpPr>
            <a:stCxn id="9" idx="2"/>
            <a:endCxn id="13" idx="0"/>
          </p:cNvCxnSpPr>
          <p:nvPr/>
        </p:nvCxnSpPr>
        <p:spPr bwMode="auto">
          <a:xfrm flipH="1">
            <a:off x="1514189" y="1920240"/>
            <a:ext cx="1315879" cy="5120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r Verbinder 38"/>
          <p:cNvCxnSpPr>
            <a:stCxn id="9" idx="2"/>
            <a:endCxn id="14" idx="0"/>
          </p:cNvCxnSpPr>
          <p:nvPr/>
        </p:nvCxnSpPr>
        <p:spPr bwMode="auto">
          <a:xfrm flipH="1">
            <a:off x="2311146" y="1920240"/>
            <a:ext cx="518922" cy="5120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rader Verbinder 39"/>
          <p:cNvCxnSpPr>
            <a:stCxn id="9" idx="2"/>
            <a:endCxn id="15" idx="0"/>
          </p:cNvCxnSpPr>
          <p:nvPr/>
        </p:nvCxnSpPr>
        <p:spPr bwMode="auto">
          <a:xfrm>
            <a:off x="2830068" y="1920240"/>
            <a:ext cx="256032" cy="5120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rader Verbinder 41"/>
          <p:cNvCxnSpPr>
            <a:stCxn id="9" idx="2"/>
            <a:endCxn id="16" idx="0"/>
          </p:cNvCxnSpPr>
          <p:nvPr/>
        </p:nvCxnSpPr>
        <p:spPr bwMode="auto">
          <a:xfrm>
            <a:off x="2830068" y="1920240"/>
            <a:ext cx="1072134" cy="49377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Gerader Verbinder 42"/>
          <p:cNvCxnSpPr>
            <a:stCxn id="9" idx="2"/>
            <a:endCxn id="17" idx="0"/>
          </p:cNvCxnSpPr>
          <p:nvPr/>
        </p:nvCxnSpPr>
        <p:spPr bwMode="auto">
          <a:xfrm>
            <a:off x="2830068" y="1920240"/>
            <a:ext cx="1988820" cy="49377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Gruppieren 70"/>
          <p:cNvGrpSpPr/>
          <p:nvPr/>
        </p:nvGrpSpPr>
        <p:grpSpPr>
          <a:xfrm>
            <a:off x="6014466" y="1920240"/>
            <a:ext cx="598932" cy="469023"/>
            <a:chOff x="7635240" y="4581144"/>
            <a:chExt cx="598932" cy="469023"/>
          </a:xfrm>
        </p:grpSpPr>
        <p:cxnSp>
          <p:nvCxnSpPr>
            <p:cNvPr id="58" name="Gerader Verbinder 57"/>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Gerader Verbinder 59"/>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Gerader Verbinder 60"/>
            <p:cNvCxnSpPr>
              <a:stCxn id="11" idx="2"/>
              <a:endCxn id="69"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feld 68"/>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73" name="Gruppieren 72"/>
          <p:cNvGrpSpPr/>
          <p:nvPr/>
        </p:nvGrpSpPr>
        <p:grpSpPr>
          <a:xfrm>
            <a:off x="4318254" y="1907311"/>
            <a:ext cx="598932" cy="323826"/>
            <a:chOff x="7635240" y="4581144"/>
            <a:chExt cx="598932" cy="469023"/>
          </a:xfrm>
        </p:grpSpPr>
        <p:cxnSp>
          <p:nvCxnSpPr>
            <p:cNvPr id="74" name="Gerader Verbinder 73"/>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Gerader Verbinder 74"/>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Gerader Verbinder 75"/>
            <p:cNvCxnSpPr>
              <a:endCxn id="77"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feld 76"/>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83" name="Gruppieren 82"/>
          <p:cNvGrpSpPr/>
          <p:nvPr/>
        </p:nvGrpSpPr>
        <p:grpSpPr>
          <a:xfrm>
            <a:off x="760952" y="1920240"/>
            <a:ext cx="598932" cy="301752"/>
            <a:chOff x="7635240" y="4581144"/>
            <a:chExt cx="598932" cy="469023"/>
          </a:xfrm>
        </p:grpSpPr>
        <p:cxnSp>
          <p:nvCxnSpPr>
            <p:cNvPr id="84" name="Gerader Verbinder 83"/>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Gerader Verbinder 84"/>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Gerader Verbinder 85"/>
            <p:cNvCxnSpPr>
              <a:endCxn id="87"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Textfeld 86"/>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88" name="Gruppieren 87"/>
          <p:cNvGrpSpPr/>
          <p:nvPr/>
        </p:nvGrpSpPr>
        <p:grpSpPr>
          <a:xfrm>
            <a:off x="416052" y="2743200"/>
            <a:ext cx="598932" cy="301752"/>
            <a:chOff x="7635240" y="4581144"/>
            <a:chExt cx="598932" cy="469023"/>
          </a:xfrm>
        </p:grpSpPr>
        <p:cxnSp>
          <p:nvCxnSpPr>
            <p:cNvPr id="89" name="Gerader Verbinder 88"/>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Gerader Verbinder 89"/>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Gerader Verbinder 90"/>
            <p:cNvCxnSpPr>
              <a:endCxn id="92"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feld 91"/>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93" name="Gruppieren 92"/>
          <p:cNvGrpSpPr/>
          <p:nvPr/>
        </p:nvGrpSpPr>
        <p:grpSpPr>
          <a:xfrm>
            <a:off x="1245870" y="2743200"/>
            <a:ext cx="598932" cy="301752"/>
            <a:chOff x="7635240" y="4581144"/>
            <a:chExt cx="598932" cy="469023"/>
          </a:xfrm>
        </p:grpSpPr>
        <p:cxnSp>
          <p:nvCxnSpPr>
            <p:cNvPr id="94" name="Gerader Verbinder 93"/>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Gerader Verbinder 94"/>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Gerader Verbinder 95"/>
            <p:cNvCxnSpPr>
              <a:endCxn id="97"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feld 96"/>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sp>
        <p:nvSpPr>
          <p:cNvPr id="100" name="Abgerundetes Rechteck 99"/>
          <p:cNvSpPr/>
          <p:nvPr/>
        </p:nvSpPr>
        <p:spPr bwMode="auto">
          <a:xfrm>
            <a:off x="1239012" y="3177637"/>
            <a:ext cx="70408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Wand</a:t>
            </a:r>
          </a:p>
        </p:txBody>
      </p:sp>
      <p:sp>
        <p:nvSpPr>
          <p:cNvPr id="103" name="Abgerundetes Rechteck 102"/>
          <p:cNvSpPr/>
          <p:nvPr/>
        </p:nvSpPr>
        <p:spPr bwMode="auto">
          <a:xfrm>
            <a:off x="2077974" y="3177637"/>
            <a:ext cx="70408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Wand</a:t>
            </a:r>
          </a:p>
        </p:txBody>
      </p:sp>
      <p:sp>
        <p:nvSpPr>
          <p:cNvPr id="104" name="Abgerundetes Rechteck 103"/>
          <p:cNvSpPr/>
          <p:nvPr/>
        </p:nvSpPr>
        <p:spPr bwMode="auto">
          <a:xfrm>
            <a:off x="2916936" y="3177637"/>
            <a:ext cx="704088" cy="310896"/>
          </a:xfrm>
          <a:prstGeom prst="roundRect">
            <a:avLst/>
          </a:prstGeom>
          <a:noFill/>
          <a:ln w="38100" cap="flat"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Wand</a:t>
            </a:r>
          </a:p>
        </p:txBody>
      </p:sp>
      <p:grpSp>
        <p:nvGrpSpPr>
          <p:cNvPr id="110" name="Gruppieren 109"/>
          <p:cNvGrpSpPr/>
          <p:nvPr/>
        </p:nvGrpSpPr>
        <p:grpSpPr>
          <a:xfrm>
            <a:off x="1591056" y="2743200"/>
            <a:ext cx="1677924" cy="434437"/>
            <a:chOff x="1086135" y="4233866"/>
            <a:chExt cx="1677924" cy="123541"/>
          </a:xfrm>
        </p:grpSpPr>
        <p:cxnSp>
          <p:nvCxnSpPr>
            <p:cNvPr id="106" name="Gerader Verbinder 105"/>
            <p:cNvCxnSpPr>
              <a:stCxn id="14" idx="2"/>
              <a:endCxn id="104" idx="0"/>
            </p:cNvCxnSpPr>
            <p:nvPr/>
          </p:nvCxnSpPr>
          <p:spPr bwMode="auto">
            <a:xfrm>
              <a:off x="1806225" y="4233866"/>
              <a:ext cx="957834" cy="12354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Gerader Verbinder 106"/>
            <p:cNvCxnSpPr>
              <a:stCxn id="14" idx="2"/>
              <a:endCxn id="100" idx="0"/>
            </p:cNvCxnSpPr>
            <p:nvPr/>
          </p:nvCxnSpPr>
          <p:spPr bwMode="auto">
            <a:xfrm flipH="1">
              <a:off x="1086135" y="4233866"/>
              <a:ext cx="720090" cy="12354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Gerader Verbinder 107"/>
            <p:cNvCxnSpPr>
              <a:stCxn id="14" idx="2"/>
              <a:endCxn id="103" idx="0"/>
            </p:cNvCxnSpPr>
            <p:nvPr/>
          </p:nvCxnSpPr>
          <p:spPr bwMode="auto">
            <a:xfrm>
              <a:off x="1806225" y="4233866"/>
              <a:ext cx="118872" cy="12354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8" name="Abgerundetes Rechteck 117"/>
          <p:cNvSpPr/>
          <p:nvPr/>
        </p:nvSpPr>
        <p:spPr bwMode="auto">
          <a:xfrm>
            <a:off x="2064830" y="3947851"/>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grpSp>
        <p:nvGrpSpPr>
          <p:cNvPr id="124" name="Gruppieren 123"/>
          <p:cNvGrpSpPr/>
          <p:nvPr/>
        </p:nvGrpSpPr>
        <p:grpSpPr>
          <a:xfrm>
            <a:off x="2130552" y="3488533"/>
            <a:ext cx="598932" cy="469023"/>
            <a:chOff x="7635240" y="4581144"/>
            <a:chExt cx="598932" cy="469023"/>
          </a:xfrm>
        </p:grpSpPr>
        <p:cxnSp>
          <p:nvCxnSpPr>
            <p:cNvPr id="125" name="Gerader Verbinder 124"/>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Gerader Verbinder 125"/>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Gerader Verbinder 126"/>
            <p:cNvCxnSpPr>
              <a:endCxn id="128"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Textfeld 127"/>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129" name="Gruppieren 128"/>
          <p:cNvGrpSpPr/>
          <p:nvPr/>
        </p:nvGrpSpPr>
        <p:grpSpPr>
          <a:xfrm>
            <a:off x="1227297" y="3464333"/>
            <a:ext cx="598932" cy="469023"/>
            <a:chOff x="7635240" y="4581144"/>
            <a:chExt cx="598932" cy="469023"/>
          </a:xfrm>
        </p:grpSpPr>
        <p:cxnSp>
          <p:nvCxnSpPr>
            <p:cNvPr id="130" name="Gerader Verbinder 129"/>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Gerader Verbinder 130"/>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Gerader Verbinder 131"/>
            <p:cNvCxnSpPr>
              <a:endCxn id="133"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Textfeld 132"/>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197" name="Gruppieren 196"/>
          <p:cNvGrpSpPr/>
          <p:nvPr/>
        </p:nvGrpSpPr>
        <p:grpSpPr>
          <a:xfrm>
            <a:off x="2440877" y="3488523"/>
            <a:ext cx="2753485" cy="484274"/>
            <a:chOff x="2440877" y="3488523"/>
            <a:chExt cx="2753485" cy="484274"/>
          </a:xfrm>
        </p:grpSpPr>
        <p:grpSp>
          <p:nvGrpSpPr>
            <p:cNvPr id="134" name="Gruppieren 133"/>
            <p:cNvGrpSpPr/>
            <p:nvPr/>
          </p:nvGrpSpPr>
          <p:grpSpPr>
            <a:xfrm>
              <a:off x="2440877" y="3488523"/>
              <a:ext cx="2039109" cy="480890"/>
              <a:chOff x="970121" y="4228662"/>
              <a:chExt cx="2039109" cy="132003"/>
            </a:xfrm>
          </p:grpSpPr>
          <p:cxnSp>
            <p:nvCxnSpPr>
              <p:cNvPr id="135" name="Gerader Verbinder 134"/>
              <p:cNvCxnSpPr>
                <a:stCxn id="104" idx="2"/>
                <a:endCxn id="160" idx="0"/>
              </p:cNvCxnSpPr>
              <p:nvPr/>
            </p:nvCxnSpPr>
            <p:spPr bwMode="auto">
              <a:xfrm>
                <a:off x="1798224" y="4228662"/>
                <a:ext cx="1211006" cy="12999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Gerader Verbinder 135"/>
              <p:cNvCxnSpPr>
                <a:stCxn id="104" idx="2"/>
                <a:endCxn id="128" idx="2"/>
              </p:cNvCxnSpPr>
              <p:nvPr/>
            </p:nvCxnSpPr>
            <p:spPr bwMode="auto">
              <a:xfrm flipH="1">
                <a:off x="970121" y="4228663"/>
                <a:ext cx="828103" cy="12874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Gerader Verbinder 136"/>
              <p:cNvCxnSpPr>
                <a:stCxn id="104" idx="2"/>
                <a:endCxn id="157" idx="0"/>
              </p:cNvCxnSpPr>
              <p:nvPr/>
            </p:nvCxnSpPr>
            <p:spPr bwMode="auto">
              <a:xfrm>
                <a:off x="1798224" y="4228666"/>
                <a:ext cx="138445" cy="13199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 name="Gruppieren 195"/>
            <p:cNvGrpSpPr/>
            <p:nvPr/>
          </p:nvGrpSpPr>
          <p:grpSpPr>
            <a:xfrm>
              <a:off x="2694051" y="3488530"/>
              <a:ext cx="2500311" cy="484267"/>
              <a:chOff x="2694051" y="3488530"/>
              <a:chExt cx="2500311" cy="484267"/>
            </a:xfrm>
          </p:grpSpPr>
          <p:grpSp>
            <p:nvGrpSpPr>
              <p:cNvPr id="145" name="Gruppieren 144"/>
              <p:cNvGrpSpPr/>
              <p:nvPr/>
            </p:nvGrpSpPr>
            <p:grpSpPr>
              <a:xfrm>
                <a:off x="3051238" y="3488530"/>
                <a:ext cx="2143124" cy="484267"/>
                <a:chOff x="1124997" y="4230910"/>
                <a:chExt cx="2143124" cy="137711"/>
              </a:xfrm>
            </p:grpSpPr>
            <p:cxnSp>
              <p:nvCxnSpPr>
                <p:cNvPr id="146" name="Gerader Verbinder 145"/>
                <p:cNvCxnSpPr>
                  <a:stCxn id="104" idx="2"/>
                  <a:endCxn id="162" idx="0"/>
                </p:cNvCxnSpPr>
                <p:nvPr/>
              </p:nvCxnSpPr>
              <p:spPr bwMode="auto">
                <a:xfrm>
                  <a:off x="1342739" y="4230910"/>
                  <a:ext cx="1925382" cy="13669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Gerader Verbinder 146"/>
                <p:cNvCxnSpPr>
                  <a:stCxn id="104" idx="2"/>
                  <a:endCxn id="156" idx="0"/>
                </p:cNvCxnSpPr>
                <p:nvPr/>
              </p:nvCxnSpPr>
              <p:spPr bwMode="auto">
                <a:xfrm flipH="1">
                  <a:off x="1124997" y="4230911"/>
                  <a:ext cx="217742" cy="13365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Gerader Verbinder 147"/>
                <p:cNvCxnSpPr>
                  <a:stCxn id="104" idx="2"/>
                  <a:endCxn id="159" idx="0"/>
                </p:cNvCxnSpPr>
                <p:nvPr/>
              </p:nvCxnSpPr>
              <p:spPr bwMode="auto">
                <a:xfrm>
                  <a:off x="1342739" y="4230913"/>
                  <a:ext cx="853819" cy="13770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1" name="Gruppieren 140"/>
              <p:cNvGrpSpPr/>
              <p:nvPr/>
            </p:nvGrpSpPr>
            <p:grpSpPr>
              <a:xfrm>
                <a:off x="2694051" y="3488533"/>
                <a:ext cx="2143122" cy="477139"/>
                <a:chOff x="1080420" y="4228659"/>
                <a:chExt cx="2143122" cy="135684"/>
              </a:xfrm>
            </p:grpSpPr>
            <p:cxnSp>
              <p:nvCxnSpPr>
                <p:cNvPr id="142" name="Gerader Verbinder 141"/>
                <p:cNvCxnSpPr>
                  <a:stCxn id="104" idx="2"/>
                  <a:endCxn id="161" idx="0"/>
                </p:cNvCxnSpPr>
                <p:nvPr/>
              </p:nvCxnSpPr>
              <p:spPr bwMode="auto">
                <a:xfrm>
                  <a:off x="1655349" y="4228661"/>
                  <a:ext cx="1568193" cy="13568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Gerader Verbinder 142"/>
                <p:cNvCxnSpPr>
                  <a:stCxn id="104" idx="2"/>
                  <a:endCxn id="155" idx="0"/>
                </p:cNvCxnSpPr>
                <p:nvPr/>
              </p:nvCxnSpPr>
              <p:spPr bwMode="auto">
                <a:xfrm flipH="1">
                  <a:off x="1080420" y="4228659"/>
                  <a:ext cx="574929" cy="13264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Gerader Verbinder 143"/>
                <p:cNvCxnSpPr>
                  <a:stCxn id="104" idx="2"/>
                  <a:endCxn id="158" idx="0"/>
                </p:cNvCxnSpPr>
                <p:nvPr/>
              </p:nvCxnSpPr>
              <p:spPr bwMode="auto">
                <a:xfrm>
                  <a:off x="1655349" y="4228659"/>
                  <a:ext cx="496632" cy="13162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155" name="Abgerundetes Rechteck 154"/>
          <p:cNvSpPr/>
          <p:nvPr/>
        </p:nvSpPr>
        <p:spPr bwMode="auto">
          <a:xfrm>
            <a:off x="2422017" y="3954977"/>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56" name="Abgerundetes Rechteck 155"/>
          <p:cNvSpPr/>
          <p:nvPr/>
        </p:nvSpPr>
        <p:spPr bwMode="auto">
          <a:xfrm>
            <a:off x="2779204" y="3958540"/>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57" name="Abgerundetes Rechteck 156"/>
          <p:cNvSpPr/>
          <p:nvPr/>
        </p:nvSpPr>
        <p:spPr bwMode="auto">
          <a:xfrm>
            <a:off x="3135391" y="3969408"/>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58" name="Abgerundetes Rechteck 157"/>
          <p:cNvSpPr/>
          <p:nvPr/>
        </p:nvSpPr>
        <p:spPr bwMode="auto">
          <a:xfrm>
            <a:off x="3493578" y="3951414"/>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59" name="Abgerundetes Rechteck 158"/>
          <p:cNvSpPr/>
          <p:nvPr/>
        </p:nvSpPr>
        <p:spPr bwMode="auto">
          <a:xfrm>
            <a:off x="3850765" y="3972791"/>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60" name="Abgerundetes Rechteck 159"/>
          <p:cNvSpPr/>
          <p:nvPr/>
        </p:nvSpPr>
        <p:spPr bwMode="auto">
          <a:xfrm>
            <a:off x="4207952" y="3962103"/>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61" name="Abgerundetes Rechteck 160"/>
          <p:cNvSpPr/>
          <p:nvPr/>
        </p:nvSpPr>
        <p:spPr bwMode="auto">
          <a:xfrm>
            <a:off x="4565139" y="3965666"/>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62" name="Abgerundetes Rechteck 161"/>
          <p:cNvSpPr/>
          <p:nvPr/>
        </p:nvSpPr>
        <p:spPr bwMode="auto">
          <a:xfrm>
            <a:off x="4922328" y="3969229"/>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66" name="Textfeld 165"/>
          <p:cNvSpPr txBox="1"/>
          <p:nvPr/>
        </p:nvSpPr>
        <p:spPr>
          <a:xfrm>
            <a:off x="7046023" y="2888941"/>
            <a:ext cx="448056" cy="276999"/>
          </a:xfrm>
          <a:prstGeom prst="rect">
            <a:avLst/>
          </a:prstGeom>
          <a:noFill/>
        </p:spPr>
        <p:txBody>
          <a:bodyPr wrap="square" lIns="0" tIns="0" rIns="0" bIns="0" rtlCol="0">
            <a:spAutoFit/>
          </a:bodyPr>
          <a:lstStyle/>
          <a:p>
            <a:pPr algn="ctr"/>
            <a:r>
              <a:rPr lang="de-DE" b="1" dirty="0"/>
              <a:t>…</a:t>
            </a:r>
          </a:p>
        </p:txBody>
      </p:sp>
      <p:sp>
        <p:nvSpPr>
          <p:cNvPr id="167" name="Textfeld 166"/>
          <p:cNvSpPr txBox="1"/>
          <p:nvPr/>
        </p:nvSpPr>
        <p:spPr>
          <a:xfrm>
            <a:off x="4155948" y="4252170"/>
            <a:ext cx="448056" cy="276999"/>
          </a:xfrm>
          <a:prstGeom prst="rect">
            <a:avLst/>
          </a:prstGeom>
          <a:noFill/>
        </p:spPr>
        <p:txBody>
          <a:bodyPr wrap="square" lIns="0" tIns="0" rIns="0" bIns="0" rtlCol="0">
            <a:spAutoFit/>
          </a:bodyPr>
          <a:lstStyle/>
          <a:p>
            <a:pPr algn="ctr"/>
            <a:r>
              <a:rPr lang="de-DE" b="1" dirty="0"/>
              <a:t>…</a:t>
            </a:r>
          </a:p>
        </p:txBody>
      </p:sp>
      <p:sp>
        <p:nvSpPr>
          <p:cNvPr id="168" name="Abgerundetes Rechteck 167"/>
          <p:cNvSpPr/>
          <p:nvPr/>
        </p:nvSpPr>
        <p:spPr bwMode="auto">
          <a:xfrm>
            <a:off x="5492116" y="2121408"/>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170" name="Abgerundetes Rechteck 169"/>
          <p:cNvSpPr/>
          <p:nvPr/>
        </p:nvSpPr>
        <p:spPr bwMode="auto">
          <a:xfrm>
            <a:off x="6513385" y="2107022"/>
            <a:ext cx="704088" cy="310896"/>
          </a:xfrm>
          <a:prstGeom prst="roundRect">
            <a:avLst/>
          </a:prstGeom>
          <a:solidFill>
            <a:schemeClr val="bg1"/>
          </a:solidFill>
          <a:ln w="38100" cap="flat" cmpd="sng" algn="ctr">
            <a:solidFill>
              <a:schemeClr val="accent3"/>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0" i="0" u="none" strike="noStrike" cap="none" normalizeH="0" baseline="0" dirty="0">
                <a:ln>
                  <a:noFill/>
                </a:ln>
                <a:effectLst/>
                <a:latin typeface="Arial Narrow" panose="020B0606020202030204" pitchFamily="34" charset="0"/>
              </a:rPr>
              <a:t>Seite</a:t>
            </a:r>
          </a:p>
        </p:txBody>
      </p:sp>
      <p:sp>
        <p:nvSpPr>
          <p:cNvPr id="171" name="Abgerundetes Rechteck 170"/>
          <p:cNvSpPr/>
          <p:nvPr/>
        </p:nvSpPr>
        <p:spPr bwMode="auto">
          <a:xfrm>
            <a:off x="7132320" y="2065307"/>
            <a:ext cx="275462" cy="310896"/>
          </a:xfrm>
          <a:prstGeom prst="roundRect">
            <a:avLst/>
          </a:prstGeom>
          <a:solidFill>
            <a:schemeClr val="bg1"/>
          </a:solidFill>
          <a:ln w="38100" cap="flat" cmpd="sng" algn="ctr">
            <a:solidFill>
              <a:schemeClr val="accent3"/>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a:ln>
                <a:noFill/>
              </a:ln>
              <a:effectLst/>
              <a:latin typeface="Arial Narrow" panose="020B0606020202030204" pitchFamily="34" charset="0"/>
            </a:endParaRPr>
          </a:p>
        </p:txBody>
      </p:sp>
      <p:sp>
        <p:nvSpPr>
          <p:cNvPr id="172" name="Abgerundetes Rechteck 171"/>
          <p:cNvSpPr/>
          <p:nvPr/>
        </p:nvSpPr>
        <p:spPr bwMode="auto">
          <a:xfrm>
            <a:off x="7270051" y="2276856"/>
            <a:ext cx="275462" cy="310896"/>
          </a:xfrm>
          <a:prstGeom prst="roundRect">
            <a:avLst/>
          </a:prstGeom>
          <a:solidFill>
            <a:schemeClr val="bg1"/>
          </a:solidFill>
          <a:ln w="38100" cap="flat" cmpd="sng" algn="ctr">
            <a:solidFill>
              <a:schemeClr val="accent3"/>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a:ln>
                <a:noFill/>
              </a:ln>
              <a:effectLst/>
              <a:latin typeface="Arial Narrow" panose="020B0606020202030204" pitchFamily="34" charset="0"/>
            </a:endParaRPr>
          </a:p>
        </p:txBody>
      </p:sp>
      <p:sp>
        <p:nvSpPr>
          <p:cNvPr id="173" name="Abgerundetes Rechteck 172"/>
          <p:cNvSpPr/>
          <p:nvPr/>
        </p:nvSpPr>
        <p:spPr bwMode="auto">
          <a:xfrm>
            <a:off x="6899435" y="2376203"/>
            <a:ext cx="275462" cy="310896"/>
          </a:xfrm>
          <a:prstGeom prst="roundRect">
            <a:avLst/>
          </a:prstGeom>
          <a:solidFill>
            <a:schemeClr val="bg1"/>
          </a:solidFill>
          <a:ln w="38100" cap="flat" cmpd="sng" algn="ctr">
            <a:solidFill>
              <a:schemeClr val="accent3"/>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a:ln>
                <a:noFill/>
              </a:ln>
              <a:effectLst/>
              <a:latin typeface="Arial Narrow" panose="020B0606020202030204" pitchFamily="34" charset="0"/>
            </a:endParaRPr>
          </a:p>
        </p:txBody>
      </p:sp>
      <p:sp>
        <p:nvSpPr>
          <p:cNvPr id="174" name="Abgerundetes Rechteck 173"/>
          <p:cNvSpPr/>
          <p:nvPr/>
        </p:nvSpPr>
        <p:spPr bwMode="auto">
          <a:xfrm>
            <a:off x="5997607" y="2220755"/>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175" name="Abgerundetes Rechteck 174"/>
          <p:cNvSpPr/>
          <p:nvPr/>
        </p:nvSpPr>
        <p:spPr bwMode="auto">
          <a:xfrm>
            <a:off x="6115051" y="2376203"/>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176" name="Abgerundetes Rechteck 175"/>
          <p:cNvSpPr/>
          <p:nvPr/>
        </p:nvSpPr>
        <p:spPr bwMode="auto">
          <a:xfrm>
            <a:off x="6253924" y="2432304"/>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177" name="Abgerundetes Rechteck 176"/>
          <p:cNvSpPr/>
          <p:nvPr/>
        </p:nvSpPr>
        <p:spPr bwMode="auto">
          <a:xfrm>
            <a:off x="8581360" y="1796126"/>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grpSp>
        <p:nvGrpSpPr>
          <p:cNvPr id="179" name="Gruppieren 178"/>
          <p:cNvGrpSpPr/>
          <p:nvPr/>
        </p:nvGrpSpPr>
        <p:grpSpPr>
          <a:xfrm>
            <a:off x="2808493" y="2764167"/>
            <a:ext cx="598932" cy="161913"/>
            <a:chOff x="7635240" y="4581144"/>
            <a:chExt cx="598932" cy="469023"/>
          </a:xfrm>
        </p:grpSpPr>
        <p:cxnSp>
          <p:nvCxnSpPr>
            <p:cNvPr id="180" name="Gerader Verbinder 179"/>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Gerader Verbinder 180"/>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Gerader Verbinder 181"/>
            <p:cNvCxnSpPr>
              <a:endCxn id="183"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 name="Textfeld 182"/>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184" name="Gruppieren 183"/>
          <p:cNvGrpSpPr/>
          <p:nvPr/>
        </p:nvGrpSpPr>
        <p:grpSpPr>
          <a:xfrm>
            <a:off x="3636598" y="2734832"/>
            <a:ext cx="598932" cy="323826"/>
            <a:chOff x="7635240" y="4581144"/>
            <a:chExt cx="598932" cy="469023"/>
          </a:xfrm>
        </p:grpSpPr>
        <p:cxnSp>
          <p:nvCxnSpPr>
            <p:cNvPr id="185" name="Gerader Verbinder 184"/>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Gerader Verbinder 185"/>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 name="Gerader Verbinder 186"/>
            <p:cNvCxnSpPr>
              <a:endCxn id="188"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Textfeld 187"/>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grpSp>
        <p:nvGrpSpPr>
          <p:cNvPr id="189" name="Gruppieren 188"/>
          <p:cNvGrpSpPr/>
          <p:nvPr/>
        </p:nvGrpSpPr>
        <p:grpSpPr>
          <a:xfrm>
            <a:off x="4519422" y="2734831"/>
            <a:ext cx="777526" cy="729501"/>
            <a:chOff x="7635240" y="4581144"/>
            <a:chExt cx="598932" cy="469023"/>
          </a:xfrm>
        </p:grpSpPr>
        <p:cxnSp>
          <p:nvCxnSpPr>
            <p:cNvPr id="190" name="Gerader Verbinder 189"/>
            <p:cNvCxnSpPr/>
            <p:nvPr/>
          </p:nvCxnSpPr>
          <p:spPr bwMode="auto">
            <a:xfrm>
              <a:off x="7927848" y="4581144"/>
              <a:ext cx="306324"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Gerader Verbinder 190"/>
            <p:cNvCxnSpPr/>
            <p:nvPr/>
          </p:nvCxnSpPr>
          <p:spPr bwMode="auto">
            <a:xfrm flipH="1">
              <a:off x="7635240" y="4581144"/>
              <a:ext cx="292608"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Gerader Verbinder 191"/>
            <p:cNvCxnSpPr>
              <a:endCxn id="193" idx="0"/>
            </p:cNvCxnSpPr>
            <p:nvPr/>
          </p:nvCxnSpPr>
          <p:spPr bwMode="auto">
            <a:xfrm>
              <a:off x="7934706" y="4581144"/>
              <a:ext cx="10859" cy="19202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 name="Textfeld 192"/>
            <p:cNvSpPr txBox="1"/>
            <p:nvPr/>
          </p:nvSpPr>
          <p:spPr>
            <a:xfrm>
              <a:off x="7721537" y="4773168"/>
              <a:ext cx="448056" cy="276999"/>
            </a:xfrm>
            <a:prstGeom prst="rect">
              <a:avLst/>
            </a:prstGeom>
            <a:noFill/>
          </p:spPr>
          <p:txBody>
            <a:bodyPr wrap="square" lIns="0" tIns="0" rIns="0" bIns="0" rtlCol="0">
              <a:spAutoFit/>
            </a:bodyPr>
            <a:lstStyle/>
            <a:p>
              <a:pPr algn="ctr"/>
              <a:r>
                <a:rPr lang="de-DE" b="1" dirty="0"/>
                <a:t>…</a:t>
              </a:r>
            </a:p>
          </p:txBody>
        </p:sp>
      </p:grpSp>
      <p:sp>
        <p:nvSpPr>
          <p:cNvPr id="194" name="Abgerundetes Rechteck 193"/>
          <p:cNvSpPr/>
          <p:nvPr/>
        </p:nvSpPr>
        <p:spPr bwMode="auto">
          <a:xfrm>
            <a:off x="7158038" y="2459633"/>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195" name="Abgerundetes Rechteck 194"/>
          <p:cNvSpPr/>
          <p:nvPr/>
        </p:nvSpPr>
        <p:spPr bwMode="auto">
          <a:xfrm>
            <a:off x="7349489" y="2549939"/>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209" name="Abgerundetes Rechteck 208"/>
          <p:cNvSpPr/>
          <p:nvPr/>
        </p:nvSpPr>
        <p:spPr bwMode="auto">
          <a:xfrm>
            <a:off x="8391623" y="1810512"/>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210" name="Abgerundetes Rechteck 209"/>
          <p:cNvSpPr/>
          <p:nvPr/>
        </p:nvSpPr>
        <p:spPr bwMode="auto">
          <a:xfrm>
            <a:off x="8537641" y="1929384"/>
            <a:ext cx="138873"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dirty="0">
              <a:ln>
                <a:noFill/>
              </a:ln>
              <a:effectLst/>
              <a:latin typeface="Arial Narrow" panose="020B0606020202030204" pitchFamily="34" charset="0"/>
            </a:endParaRPr>
          </a:p>
        </p:txBody>
      </p:sp>
      <p:sp>
        <p:nvSpPr>
          <p:cNvPr id="178" name="Abgerundetes Rechteck 177"/>
          <p:cNvSpPr/>
          <p:nvPr/>
        </p:nvSpPr>
        <p:spPr bwMode="auto">
          <a:xfrm>
            <a:off x="8375334" y="1619930"/>
            <a:ext cx="275462" cy="310896"/>
          </a:xfrm>
          <a:prstGeom prst="roundRect">
            <a:avLst/>
          </a:prstGeom>
          <a:solidFill>
            <a:schemeClr val="bg1"/>
          </a:solidFill>
          <a:ln w="38100" cap="flat" cmpd="sng" algn="ctr">
            <a:solidFill>
              <a:schemeClr val="accent3"/>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b="0" i="0" u="none" strike="noStrike" cap="none" normalizeH="0" baseline="0" dirty="0">
              <a:ln>
                <a:noFill/>
              </a:ln>
              <a:effectLst/>
              <a:latin typeface="Arial Narrow" panose="020B0606020202030204" pitchFamily="34" charset="0"/>
            </a:endParaRPr>
          </a:p>
        </p:txBody>
      </p:sp>
      <p:sp>
        <p:nvSpPr>
          <p:cNvPr id="224" name="Abgerundetes Rechteck 223"/>
          <p:cNvSpPr/>
          <p:nvPr/>
        </p:nvSpPr>
        <p:spPr bwMode="auto">
          <a:xfrm>
            <a:off x="4000786" y="3019684"/>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225" name="Abgerundetes Rechteck 224"/>
          <p:cNvSpPr/>
          <p:nvPr/>
        </p:nvSpPr>
        <p:spPr bwMode="auto">
          <a:xfrm>
            <a:off x="4357973" y="3041061"/>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226" name="Abgerundetes Rechteck 225"/>
          <p:cNvSpPr/>
          <p:nvPr/>
        </p:nvSpPr>
        <p:spPr bwMode="auto">
          <a:xfrm>
            <a:off x="4715160" y="3030373"/>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227" name="Abgerundetes Rechteck 226"/>
          <p:cNvSpPr/>
          <p:nvPr/>
        </p:nvSpPr>
        <p:spPr bwMode="auto">
          <a:xfrm>
            <a:off x="5072347" y="3033936"/>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
        <p:nvSpPr>
          <p:cNvPr id="228" name="Abgerundetes Rechteck 227"/>
          <p:cNvSpPr/>
          <p:nvPr/>
        </p:nvSpPr>
        <p:spPr bwMode="auto">
          <a:xfrm>
            <a:off x="5429536" y="3037499"/>
            <a:ext cx="544068" cy="310896"/>
          </a:xfrm>
          <a:prstGeom prst="roundRect">
            <a:avLst/>
          </a:prstGeom>
          <a:solidFill>
            <a:schemeClr val="accent1">
              <a:lumMod val="20000"/>
              <a:lumOff val="80000"/>
            </a:schemeClr>
          </a:solidFill>
          <a:ln w="38100" cap="flat" cmpd="sng" algn="ctr">
            <a:solidFill>
              <a:schemeClr val="accent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dirty="0">
                <a:ln>
                  <a:noFill/>
                </a:ln>
                <a:effectLst/>
                <a:latin typeface="Arial Narrow" panose="020B0606020202030204" pitchFamily="34" charset="0"/>
              </a:rPr>
              <a:t>Stein</a:t>
            </a:r>
          </a:p>
        </p:txBody>
      </p:sp>
    </p:spTree>
    <p:extLst>
      <p:ext uri="{BB962C8B-B14F-4D97-AF65-F5344CB8AC3E}">
        <p14:creationId xmlns:p14="http://schemas.microsoft.com/office/powerpoint/2010/main" val="36466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up)">
                                      <p:cBhvr>
                                        <p:cTn id="39" dur="500"/>
                                        <p:tgtEl>
                                          <p:spTgt spid="32"/>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childTnLst>
                          </p:cTn>
                        </p:par>
                        <p:par>
                          <p:cTn id="57" fill="hold">
                            <p:stCondLst>
                              <p:cond delay="1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2000"/>
                            </p:stCondLst>
                            <p:childTnLst>
                              <p:par>
                                <p:cTn id="62" presetID="22" presetClass="entr" presetSubtype="1" fill="hold"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par>
                          <p:cTn id="65" fill="hold">
                            <p:stCondLst>
                              <p:cond delay="25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3000"/>
                            </p:stCondLst>
                            <p:childTnLst>
                              <p:par>
                                <p:cTn id="70" presetID="22" presetClass="entr" presetSubtype="1"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up)">
                                      <p:cBhvr>
                                        <p:cTn id="72" dur="500"/>
                                        <p:tgtEl>
                                          <p:spTgt spid="40"/>
                                        </p:tgtEl>
                                      </p:cBhvr>
                                    </p:animEffect>
                                  </p:childTnLst>
                                </p:cTn>
                              </p:par>
                            </p:childTnLst>
                          </p:cTn>
                        </p:par>
                        <p:par>
                          <p:cTn id="73" fill="hold">
                            <p:stCondLst>
                              <p:cond delay="3500"/>
                            </p:stCondLst>
                            <p:childTnLst>
                              <p:par>
                                <p:cTn id="74" presetID="22" presetClass="entr" presetSubtype="1"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4000"/>
                            </p:stCondLst>
                            <p:childTnLst>
                              <p:par>
                                <p:cTn id="78" presetID="22" presetClass="entr" presetSubtype="1"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up)">
                                      <p:cBhvr>
                                        <p:cTn id="80" dur="500"/>
                                        <p:tgtEl>
                                          <p:spTgt spid="42"/>
                                        </p:tgtEl>
                                      </p:cBhvr>
                                    </p:animEffect>
                                  </p:childTnLst>
                                </p:cTn>
                              </p:par>
                            </p:childTnLst>
                          </p:cTn>
                        </p:par>
                        <p:par>
                          <p:cTn id="81" fill="hold">
                            <p:stCondLst>
                              <p:cond delay="4500"/>
                            </p:stCondLst>
                            <p:childTnLst>
                              <p:par>
                                <p:cTn id="82" presetID="22" presetClass="entr" presetSubtype="1"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up)">
                                      <p:cBhvr>
                                        <p:cTn id="84" dur="500"/>
                                        <p:tgtEl>
                                          <p:spTgt spid="16"/>
                                        </p:tgtEl>
                                      </p:cBhvr>
                                    </p:animEffect>
                                  </p:childTnLst>
                                </p:cTn>
                              </p:par>
                            </p:childTnLst>
                          </p:cTn>
                        </p:par>
                        <p:par>
                          <p:cTn id="85" fill="hold">
                            <p:stCondLst>
                              <p:cond delay="5000"/>
                            </p:stCondLst>
                            <p:childTnLst>
                              <p:par>
                                <p:cTn id="86" presetID="22" presetClass="entr" presetSubtype="1" fill="hold"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up)">
                                      <p:cBhvr>
                                        <p:cTn id="88" dur="500"/>
                                        <p:tgtEl>
                                          <p:spTgt spid="43"/>
                                        </p:tgtEl>
                                      </p:cBhvr>
                                    </p:animEffect>
                                  </p:childTnLst>
                                </p:cTn>
                              </p:par>
                            </p:childTnLst>
                          </p:cTn>
                        </p:par>
                        <p:par>
                          <p:cTn id="89" fill="hold">
                            <p:stCondLst>
                              <p:cond delay="5500"/>
                            </p:stCondLst>
                            <p:childTnLst>
                              <p:par>
                                <p:cTn id="90" presetID="22" presetClass="entr" presetSubtype="1" fill="hold" grpId="0" nodeType="after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wipe(up)">
                                      <p:cBhvr>
                                        <p:cTn id="97" dur="500"/>
                                        <p:tgtEl>
                                          <p:spTgt spid="83"/>
                                        </p:tgtEl>
                                      </p:cBhvr>
                                    </p:animEffect>
                                  </p:childTnLst>
                                </p:cTn>
                              </p:par>
                              <p:par>
                                <p:cTn id="98" presetID="22" presetClass="entr" presetSubtype="1" fill="hold"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wipe(up)">
                                      <p:cBhvr>
                                        <p:cTn id="100" dur="500"/>
                                        <p:tgtEl>
                                          <p:spTgt spid="73"/>
                                        </p:tgtEl>
                                      </p:cBhvr>
                                    </p:animEffect>
                                  </p:childTnLst>
                                </p:cTn>
                              </p:par>
                            </p:childTnLst>
                          </p:cTn>
                        </p:par>
                        <p:par>
                          <p:cTn id="101" fill="hold">
                            <p:stCondLst>
                              <p:cond delay="500"/>
                            </p:stCondLst>
                            <p:childTnLst>
                              <p:par>
                                <p:cTn id="102" presetID="22" presetClass="entr" presetSubtype="1" fill="hold" nodeType="after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wipe(up)">
                                      <p:cBhvr>
                                        <p:cTn id="104" dur="500"/>
                                        <p:tgtEl>
                                          <p:spTgt spid="7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up)">
                                      <p:cBhvr>
                                        <p:cTn id="109" dur="500"/>
                                        <p:tgtEl>
                                          <p:spTgt spid="110"/>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wipe(up)">
                                      <p:cBhvr>
                                        <p:cTn id="112" dur="500"/>
                                        <p:tgtEl>
                                          <p:spTgt spid="100"/>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animEffect transition="in" filter="wipe(up)">
                                      <p:cBhvr>
                                        <p:cTn id="115" dur="500"/>
                                        <p:tgtEl>
                                          <p:spTgt spid="103"/>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Effect transition="in" filter="wipe(up)">
                                      <p:cBhvr>
                                        <p:cTn id="118" dur="500"/>
                                        <p:tgtEl>
                                          <p:spTgt spid="10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197"/>
                                        </p:tgtEl>
                                        <p:attrNameLst>
                                          <p:attrName>style.visibility</p:attrName>
                                        </p:attrNameLst>
                                      </p:cBhvr>
                                      <p:to>
                                        <p:strVal val="visible"/>
                                      </p:to>
                                    </p:set>
                                    <p:animEffect transition="in" filter="wipe(up)">
                                      <p:cBhvr>
                                        <p:cTn id="123" dur="500"/>
                                        <p:tgtEl>
                                          <p:spTgt spid="197"/>
                                        </p:tgtEl>
                                      </p:cBhvr>
                                    </p:animEffect>
                                  </p:childTnLst>
                                </p:cTn>
                              </p:par>
                            </p:childTnLst>
                          </p:cTn>
                        </p:par>
                        <p:par>
                          <p:cTn id="124" fill="hold">
                            <p:stCondLst>
                              <p:cond delay="500"/>
                            </p:stCondLst>
                            <p:childTnLst>
                              <p:par>
                                <p:cTn id="125" presetID="22" presetClass="entr" presetSubtype="1" fill="hold" grpId="0" nodeType="afterEffect">
                                  <p:stCondLst>
                                    <p:cond delay="0"/>
                                  </p:stCondLst>
                                  <p:childTnLst>
                                    <p:set>
                                      <p:cBhvr>
                                        <p:cTn id="126" dur="1" fill="hold">
                                          <p:stCondLst>
                                            <p:cond delay="0"/>
                                          </p:stCondLst>
                                        </p:cTn>
                                        <p:tgtEl>
                                          <p:spTgt spid="155"/>
                                        </p:tgtEl>
                                        <p:attrNameLst>
                                          <p:attrName>style.visibility</p:attrName>
                                        </p:attrNameLst>
                                      </p:cBhvr>
                                      <p:to>
                                        <p:strVal val="visible"/>
                                      </p:to>
                                    </p:set>
                                    <p:animEffect transition="in" filter="wipe(up)">
                                      <p:cBhvr>
                                        <p:cTn id="127" dur="500"/>
                                        <p:tgtEl>
                                          <p:spTgt spid="155"/>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156"/>
                                        </p:tgtEl>
                                        <p:attrNameLst>
                                          <p:attrName>style.visibility</p:attrName>
                                        </p:attrNameLst>
                                      </p:cBhvr>
                                      <p:to>
                                        <p:strVal val="visible"/>
                                      </p:to>
                                    </p:set>
                                    <p:animEffect transition="in" filter="wipe(up)">
                                      <p:cBhvr>
                                        <p:cTn id="130" dur="500"/>
                                        <p:tgtEl>
                                          <p:spTgt spid="156"/>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157"/>
                                        </p:tgtEl>
                                        <p:attrNameLst>
                                          <p:attrName>style.visibility</p:attrName>
                                        </p:attrNameLst>
                                      </p:cBhvr>
                                      <p:to>
                                        <p:strVal val="visible"/>
                                      </p:to>
                                    </p:set>
                                    <p:animEffect transition="in" filter="wipe(up)">
                                      <p:cBhvr>
                                        <p:cTn id="133" dur="500"/>
                                        <p:tgtEl>
                                          <p:spTgt spid="157"/>
                                        </p:tgtEl>
                                      </p:cBhvr>
                                    </p:animEffect>
                                  </p:childTnLst>
                                </p:cTn>
                              </p:par>
                              <p:par>
                                <p:cTn id="134" presetID="22" presetClass="entr" presetSubtype="1"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wipe(up)">
                                      <p:cBhvr>
                                        <p:cTn id="136" dur="500"/>
                                        <p:tgtEl>
                                          <p:spTgt spid="158"/>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159"/>
                                        </p:tgtEl>
                                        <p:attrNameLst>
                                          <p:attrName>style.visibility</p:attrName>
                                        </p:attrNameLst>
                                      </p:cBhvr>
                                      <p:to>
                                        <p:strVal val="visible"/>
                                      </p:to>
                                    </p:set>
                                    <p:animEffect transition="in" filter="wipe(up)">
                                      <p:cBhvr>
                                        <p:cTn id="139" dur="500"/>
                                        <p:tgtEl>
                                          <p:spTgt spid="159"/>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160"/>
                                        </p:tgtEl>
                                        <p:attrNameLst>
                                          <p:attrName>style.visibility</p:attrName>
                                        </p:attrNameLst>
                                      </p:cBhvr>
                                      <p:to>
                                        <p:strVal val="visible"/>
                                      </p:to>
                                    </p:set>
                                    <p:animEffect transition="in" filter="wipe(up)">
                                      <p:cBhvr>
                                        <p:cTn id="142" dur="500"/>
                                        <p:tgtEl>
                                          <p:spTgt spid="160"/>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161"/>
                                        </p:tgtEl>
                                        <p:attrNameLst>
                                          <p:attrName>style.visibility</p:attrName>
                                        </p:attrNameLst>
                                      </p:cBhvr>
                                      <p:to>
                                        <p:strVal val="visible"/>
                                      </p:to>
                                    </p:set>
                                    <p:animEffect transition="in" filter="wipe(up)">
                                      <p:cBhvr>
                                        <p:cTn id="145" dur="500"/>
                                        <p:tgtEl>
                                          <p:spTgt spid="161"/>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162"/>
                                        </p:tgtEl>
                                        <p:attrNameLst>
                                          <p:attrName>style.visibility</p:attrName>
                                        </p:attrNameLst>
                                      </p:cBhvr>
                                      <p:to>
                                        <p:strVal val="visible"/>
                                      </p:to>
                                    </p:set>
                                    <p:animEffect transition="in" filter="wipe(up)">
                                      <p:cBhvr>
                                        <p:cTn id="148" dur="500"/>
                                        <p:tgtEl>
                                          <p:spTgt spid="162"/>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167"/>
                                        </p:tgtEl>
                                        <p:attrNameLst>
                                          <p:attrName>style.visibility</p:attrName>
                                        </p:attrNameLst>
                                      </p:cBhvr>
                                      <p:to>
                                        <p:strVal val="visible"/>
                                      </p:to>
                                    </p:set>
                                    <p:animEffect transition="in" filter="wipe(up)">
                                      <p:cBhvr>
                                        <p:cTn id="151" dur="500"/>
                                        <p:tgtEl>
                                          <p:spTgt spid="167"/>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118"/>
                                        </p:tgtEl>
                                        <p:attrNameLst>
                                          <p:attrName>style.visibility</p:attrName>
                                        </p:attrNameLst>
                                      </p:cBhvr>
                                      <p:to>
                                        <p:strVal val="visible"/>
                                      </p:to>
                                    </p:set>
                                    <p:animEffect transition="in" filter="wipe(up)">
                                      <p:cBhvr>
                                        <p:cTn id="154" dur="500"/>
                                        <p:tgtEl>
                                          <p:spTgt spid="11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nodeType="click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wipe(up)">
                                      <p:cBhvr>
                                        <p:cTn id="159" dur="500"/>
                                        <p:tgtEl>
                                          <p:spTgt spid="88"/>
                                        </p:tgtEl>
                                      </p:cBhvr>
                                    </p:animEffect>
                                  </p:childTnLst>
                                </p:cTn>
                              </p:par>
                              <p:par>
                                <p:cTn id="160" presetID="22" presetClass="entr" presetSubtype="1" fill="hold"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wipe(up)">
                                      <p:cBhvr>
                                        <p:cTn id="162" dur="500"/>
                                        <p:tgtEl>
                                          <p:spTgt spid="93"/>
                                        </p:tgtEl>
                                      </p:cBhvr>
                                    </p:animEffect>
                                  </p:childTnLst>
                                </p:cTn>
                              </p:par>
                              <p:par>
                                <p:cTn id="163" presetID="22" presetClass="entr" presetSubtype="1" fill="hold" nodeType="withEffect">
                                  <p:stCondLst>
                                    <p:cond delay="0"/>
                                  </p:stCondLst>
                                  <p:childTnLst>
                                    <p:set>
                                      <p:cBhvr>
                                        <p:cTn id="164" dur="1" fill="hold">
                                          <p:stCondLst>
                                            <p:cond delay="0"/>
                                          </p:stCondLst>
                                        </p:cTn>
                                        <p:tgtEl>
                                          <p:spTgt spid="179"/>
                                        </p:tgtEl>
                                        <p:attrNameLst>
                                          <p:attrName>style.visibility</p:attrName>
                                        </p:attrNameLst>
                                      </p:cBhvr>
                                      <p:to>
                                        <p:strVal val="visible"/>
                                      </p:to>
                                    </p:set>
                                    <p:animEffect transition="in" filter="wipe(up)">
                                      <p:cBhvr>
                                        <p:cTn id="165" dur="500"/>
                                        <p:tgtEl>
                                          <p:spTgt spid="179"/>
                                        </p:tgtEl>
                                      </p:cBhvr>
                                    </p:animEffect>
                                  </p:childTnLst>
                                </p:cTn>
                              </p:par>
                              <p:par>
                                <p:cTn id="166" presetID="22" presetClass="entr" presetSubtype="1" fill="hold" nodeType="withEffect">
                                  <p:stCondLst>
                                    <p:cond delay="0"/>
                                  </p:stCondLst>
                                  <p:childTnLst>
                                    <p:set>
                                      <p:cBhvr>
                                        <p:cTn id="167" dur="1" fill="hold">
                                          <p:stCondLst>
                                            <p:cond delay="0"/>
                                          </p:stCondLst>
                                        </p:cTn>
                                        <p:tgtEl>
                                          <p:spTgt spid="184"/>
                                        </p:tgtEl>
                                        <p:attrNameLst>
                                          <p:attrName>style.visibility</p:attrName>
                                        </p:attrNameLst>
                                      </p:cBhvr>
                                      <p:to>
                                        <p:strVal val="visible"/>
                                      </p:to>
                                    </p:set>
                                    <p:animEffect transition="in" filter="wipe(up)">
                                      <p:cBhvr>
                                        <p:cTn id="168" dur="500"/>
                                        <p:tgtEl>
                                          <p:spTgt spid="184"/>
                                        </p:tgtEl>
                                      </p:cBhvr>
                                    </p:animEffect>
                                  </p:childTnLst>
                                </p:cTn>
                              </p:par>
                              <p:par>
                                <p:cTn id="169" presetID="22" presetClass="entr" presetSubtype="1" fill="hold" nodeType="withEffect">
                                  <p:stCondLst>
                                    <p:cond delay="0"/>
                                  </p:stCondLst>
                                  <p:childTnLst>
                                    <p:set>
                                      <p:cBhvr>
                                        <p:cTn id="170" dur="1" fill="hold">
                                          <p:stCondLst>
                                            <p:cond delay="0"/>
                                          </p:stCondLst>
                                        </p:cTn>
                                        <p:tgtEl>
                                          <p:spTgt spid="189"/>
                                        </p:tgtEl>
                                        <p:attrNameLst>
                                          <p:attrName>style.visibility</p:attrName>
                                        </p:attrNameLst>
                                      </p:cBhvr>
                                      <p:to>
                                        <p:strVal val="visible"/>
                                      </p:to>
                                    </p:set>
                                    <p:animEffect transition="in" filter="wipe(up)">
                                      <p:cBhvr>
                                        <p:cTn id="171" dur="500"/>
                                        <p:tgtEl>
                                          <p:spTgt spid="189"/>
                                        </p:tgtEl>
                                      </p:cBhvr>
                                    </p:animEffect>
                                  </p:childTnLst>
                                </p:cTn>
                              </p:par>
                              <p:par>
                                <p:cTn id="172" presetID="22" presetClass="entr" presetSubtype="1" fill="hold" nodeType="withEffect">
                                  <p:stCondLst>
                                    <p:cond delay="0"/>
                                  </p:stCondLst>
                                  <p:childTnLst>
                                    <p:set>
                                      <p:cBhvr>
                                        <p:cTn id="173" dur="1" fill="hold">
                                          <p:stCondLst>
                                            <p:cond delay="0"/>
                                          </p:stCondLst>
                                        </p:cTn>
                                        <p:tgtEl>
                                          <p:spTgt spid="129"/>
                                        </p:tgtEl>
                                        <p:attrNameLst>
                                          <p:attrName>style.visibility</p:attrName>
                                        </p:attrNameLst>
                                      </p:cBhvr>
                                      <p:to>
                                        <p:strVal val="visible"/>
                                      </p:to>
                                    </p:set>
                                    <p:animEffect transition="in" filter="wipe(up)">
                                      <p:cBhvr>
                                        <p:cTn id="174" dur="500"/>
                                        <p:tgtEl>
                                          <p:spTgt spid="129"/>
                                        </p:tgtEl>
                                      </p:cBhvr>
                                    </p:animEffect>
                                  </p:childTnLst>
                                </p:cTn>
                              </p:par>
                              <p:par>
                                <p:cTn id="175" presetID="22" presetClass="entr" presetSubtype="1" fill="hold" nodeType="withEffect">
                                  <p:stCondLst>
                                    <p:cond delay="0"/>
                                  </p:stCondLst>
                                  <p:childTnLst>
                                    <p:set>
                                      <p:cBhvr>
                                        <p:cTn id="176" dur="1" fill="hold">
                                          <p:stCondLst>
                                            <p:cond delay="0"/>
                                          </p:stCondLst>
                                        </p:cTn>
                                        <p:tgtEl>
                                          <p:spTgt spid="124"/>
                                        </p:tgtEl>
                                        <p:attrNameLst>
                                          <p:attrName>style.visibility</p:attrName>
                                        </p:attrNameLst>
                                      </p:cBhvr>
                                      <p:to>
                                        <p:strVal val="visible"/>
                                      </p:to>
                                    </p:set>
                                    <p:animEffect transition="in" filter="wipe(up)">
                                      <p:cBhvr>
                                        <p:cTn id="177" dur="500"/>
                                        <p:tgtEl>
                                          <p:spTgt spid="124"/>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224"/>
                                        </p:tgtEl>
                                        <p:attrNameLst>
                                          <p:attrName>style.visibility</p:attrName>
                                        </p:attrNameLst>
                                      </p:cBhvr>
                                      <p:to>
                                        <p:strVal val="visible"/>
                                      </p:to>
                                    </p:set>
                                    <p:animEffect transition="in" filter="wipe(up)">
                                      <p:cBhvr>
                                        <p:cTn id="180" dur="500"/>
                                        <p:tgtEl>
                                          <p:spTgt spid="224"/>
                                        </p:tgtEl>
                                      </p:cBhvr>
                                    </p:animEffect>
                                  </p:childTnLst>
                                </p:cTn>
                              </p:par>
                              <p:par>
                                <p:cTn id="181" presetID="22" presetClass="entr" presetSubtype="1" fill="hold" grpId="0" nodeType="withEffect">
                                  <p:stCondLst>
                                    <p:cond delay="0"/>
                                  </p:stCondLst>
                                  <p:childTnLst>
                                    <p:set>
                                      <p:cBhvr>
                                        <p:cTn id="182" dur="1" fill="hold">
                                          <p:stCondLst>
                                            <p:cond delay="0"/>
                                          </p:stCondLst>
                                        </p:cTn>
                                        <p:tgtEl>
                                          <p:spTgt spid="225"/>
                                        </p:tgtEl>
                                        <p:attrNameLst>
                                          <p:attrName>style.visibility</p:attrName>
                                        </p:attrNameLst>
                                      </p:cBhvr>
                                      <p:to>
                                        <p:strVal val="visible"/>
                                      </p:to>
                                    </p:set>
                                    <p:animEffect transition="in" filter="wipe(up)">
                                      <p:cBhvr>
                                        <p:cTn id="183" dur="500"/>
                                        <p:tgtEl>
                                          <p:spTgt spid="22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226"/>
                                        </p:tgtEl>
                                        <p:attrNameLst>
                                          <p:attrName>style.visibility</p:attrName>
                                        </p:attrNameLst>
                                      </p:cBhvr>
                                      <p:to>
                                        <p:strVal val="visible"/>
                                      </p:to>
                                    </p:set>
                                    <p:animEffect transition="in" filter="wipe(up)">
                                      <p:cBhvr>
                                        <p:cTn id="186" dur="500"/>
                                        <p:tgtEl>
                                          <p:spTgt spid="226"/>
                                        </p:tgtEl>
                                      </p:cBhvr>
                                    </p:animEffect>
                                  </p:childTnLst>
                                </p:cTn>
                              </p:par>
                              <p:par>
                                <p:cTn id="187" presetID="22" presetClass="entr" presetSubtype="1" fill="hold" grpId="0" nodeType="with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wipe(up)">
                                      <p:cBhvr>
                                        <p:cTn id="189" dur="500"/>
                                        <p:tgtEl>
                                          <p:spTgt spid="227"/>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228"/>
                                        </p:tgtEl>
                                        <p:attrNameLst>
                                          <p:attrName>style.visibility</p:attrName>
                                        </p:attrNameLst>
                                      </p:cBhvr>
                                      <p:to>
                                        <p:strVal val="visible"/>
                                      </p:to>
                                    </p:set>
                                    <p:animEffect transition="in" filter="wipe(up)">
                                      <p:cBhvr>
                                        <p:cTn id="192" dur="500"/>
                                        <p:tgtEl>
                                          <p:spTgt spid="228"/>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grpId="0" nodeType="clickEffect">
                                  <p:stCondLst>
                                    <p:cond delay="0"/>
                                  </p:stCondLst>
                                  <p:childTnLst>
                                    <p:set>
                                      <p:cBhvr>
                                        <p:cTn id="196" dur="1" fill="hold">
                                          <p:stCondLst>
                                            <p:cond delay="0"/>
                                          </p:stCondLst>
                                        </p:cTn>
                                        <p:tgtEl>
                                          <p:spTgt spid="166"/>
                                        </p:tgtEl>
                                        <p:attrNameLst>
                                          <p:attrName>style.visibility</p:attrName>
                                        </p:attrNameLst>
                                      </p:cBhvr>
                                      <p:to>
                                        <p:strVal val="visible"/>
                                      </p:to>
                                    </p:set>
                                    <p:animEffect transition="in" filter="wipe(up)">
                                      <p:cBhvr>
                                        <p:cTn id="197" dur="500"/>
                                        <p:tgtEl>
                                          <p:spTgt spid="166"/>
                                        </p:tgtEl>
                                      </p:cBhvr>
                                    </p:animEffect>
                                  </p:childTnLst>
                                </p:cTn>
                              </p:par>
                              <p:par>
                                <p:cTn id="198" presetID="22" presetClass="entr" presetSubtype="1" fill="hold" grpId="0" nodeType="with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wipe(up)">
                                      <p:cBhvr>
                                        <p:cTn id="200" dur="500"/>
                                        <p:tgtEl>
                                          <p:spTgt spid="168"/>
                                        </p:tgtEl>
                                      </p:cBhvr>
                                    </p:animEffect>
                                  </p:childTnLst>
                                </p:cTn>
                              </p:par>
                              <p:par>
                                <p:cTn id="201" presetID="22" presetClass="entr" presetSubtype="1" fill="hold" grpId="0" nodeType="withEffect">
                                  <p:stCondLst>
                                    <p:cond delay="0"/>
                                  </p:stCondLst>
                                  <p:childTnLst>
                                    <p:set>
                                      <p:cBhvr>
                                        <p:cTn id="202" dur="1" fill="hold">
                                          <p:stCondLst>
                                            <p:cond delay="0"/>
                                          </p:stCondLst>
                                        </p:cTn>
                                        <p:tgtEl>
                                          <p:spTgt spid="170"/>
                                        </p:tgtEl>
                                        <p:attrNameLst>
                                          <p:attrName>style.visibility</p:attrName>
                                        </p:attrNameLst>
                                      </p:cBhvr>
                                      <p:to>
                                        <p:strVal val="visible"/>
                                      </p:to>
                                    </p:set>
                                    <p:animEffect transition="in" filter="wipe(up)">
                                      <p:cBhvr>
                                        <p:cTn id="203" dur="500"/>
                                        <p:tgtEl>
                                          <p:spTgt spid="170"/>
                                        </p:tgtEl>
                                      </p:cBhvr>
                                    </p:animEffect>
                                  </p:childTnLst>
                                </p:cTn>
                              </p:par>
                              <p:par>
                                <p:cTn id="204" presetID="22" presetClass="entr" presetSubtype="1" fill="hold" grpId="0" nodeType="withEffect">
                                  <p:stCondLst>
                                    <p:cond delay="0"/>
                                  </p:stCondLst>
                                  <p:childTnLst>
                                    <p:set>
                                      <p:cBhvr>
                                        <p:cTn id="205" dur="1" fill="hold">
                                          <p:stCondLst>
                                            <p:cond delay="0"/>
                                          </p:stCondLst>
                                        </p:cTn>
                                        <p:tgtEl>
                                          <p:spTgt spid="171"/>
                                        </p:tgtEl>
                                        <p:attrNameLst>
                                          <p:attrName>style.visibility</p:attrName>
                                        </p:attrNameLst>
                                      </p:cBhvr>
                                      <p:to>
                                        <p:strVal val="visible"/>
                                      </p:to>
                                    </p:set>
                                    <p:animEffect transition="in" filter="wipe(up)">
                                      <p:cBhvr>
                                        <p:cTn id="206" dur="500"/>
                                        <p:tgtEl>
                                          <p:spTgt spid="171"/>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172"/>
                                        </p:tgtEl>
                                        <p:attrNameLst>
                                          <p:attrName>style.visibility</p:attrName>
                                        </p:attrNameLst>
                                      </p:cBhvr>
                                      <p:to>
                                        <p:strVal val="visible"/>
                                      </p:to>
                                    </p:set>
                                    <p:animEffect transition="in" filter="wipe(up)">
                                      <p:cBhvr>
                                        <p:cTn id="209" dur="500"/>
                                        <p:tgtEl>
                                          <p:spTgt spid="172"/>
                                        </p:tgtEl>
                                      </p:cBhvr>
                                    </p:animEffect>
                                  </p:childTnLst>
                                </p:cTn>
                              </p:par>
                              <p:par>
                                <p:cTn id="210" presetID="22" presetClass="entr" presetSubtype="1" fill="hold" grpId="0" nodeType="withEffect">
                                  <p:stCondLst>
                                    <p:cond delay="0"/>
                                  </p:stCondLst>
                                  <p:childTnLst>
                                    <p:set>
                                      <p:cBhvr>
                                        <p:cTn id="211" dur="1" fill="hold">
                                          <p:stCondLst>
                                            <p:cond delay="0"/>
                                          </p:stCondLst>
                                        </p:cTn>
                                        <p:tgtEl>
                                          <p:spTgt spid="173"/>
                                        </p:tgtEl>
                                        <p:attrNameLst>
                                          <p:attrName>style.visibility</p:attrName>
                                        </p:attrNameLst>
                                      </p:cBhvr>
                                      <p:to>
                                        <p:strVal val="visible"/>
                                      </p:to>
                                    </p:set>
                                    <p:animEffect transition="in" filter="wipe(up)">
                                      <p:cBhvr>
                                        <p:cTn id="212" dur="500"/>
                                        <p:tgtEl>
                                          <p:spTgt spid="173"/>
                                        </p:tgtEl>
                                      </p:cBhvr>
                                    </p:animEffect>
                                  </p:childTnLst>
                                </p:cTn>
                              </p:par>
                              <p:par>
                                <p:cTn id="213" presetID="22" presetClass="entr" presetSubtype="1" fill="hold" grpId="0" nodeType="withEffect">
                                  <p:stCondLst>
                                    <p:cond delay="0"/>
                                  </p:stCondLst>
                                  <p:childTnLst>
                                    <p:set>
                                      <p:cBhvr>
                                        <p:cTn id="214" dur="1" fill="hold">
                                          <p:stCondLst>
                                            <p:cond delay="0"/>
                                          </p:stCondLst>
                                        </p:cTn>
                                        <p:tgtEl>
                                          <p:spTgt spid="174"/>
                                        </p:tgtEl>
                                        <p:attrNameLst>
                                          <p:attrName>style.visibility</p:attrName>
                                        </p:attrNameLst>
                                      </p:cBhvr>
                                      <p:to>
                                        <p:strVal val="visible"/>
                                      </p:to>
                                    </p:set>
                                    <p:animEffect transition="in" filter="wipe(up)">
                                      <p:cBhvr>
                                        <p:cTn id="215" dur="500"/>
                                        <p:tgtEl>
                                          <p:spTgt spid="174"/>
                                        </p:tgtEl>
                                      </p:cBhvr>
                                    </p:animEffect>
                                  </p:childTnLst>
                                </p:cTn>
                              </p:par>
                              <p:par>
                                <p:cTn id="216" presetID="22" presetClass="entr" presetSubtype="1" fill="hold" grpId="0" nodeType="withEffect">
                                  <p:stCondLst>
                                    <p:cond delay="0"/>
                                  </p:stCondLst>
                                  <p:childTnLst>
                                    <p:set>
                                      <p:cBhvr>
                                        <p:cTn id="217" dur="1" fill="hold">
                                          <p:stCondLst>
                                            <p:cond delay="0"/>
                                          </p:stCondLst>
                                        </p:cTn>
                                        <p:tgtEl>
                                          <p:spTgt spid="175"/>
                                        </p:tgtEl>
                                        <p:attrNameLst>
                                          <p:attrName>style.visibility</p:attrName>
                                        </p:attrNameLst>
                                      </p:cBhvr>
                                      <p:to>
                                        <p:strVal val="visible"/>
                                      </p:to>
                                    </p:set>
                                    <p:animEffect transition="in" filter="wipe(up)">
                                      <p:cBhvr>
                                        <p:cTn id="218" dur="500"/>
                                        <p:tgtEl>
                                          <p:spTgt spid="175"/>
                                        </p:tgtEl>
                                      </p:cBhvr>
                                    </p:animEffect>
                                  </p:childTnLst>
                                </p:cTn>
                              </p:par>
                              <p:par>
                                <p:cTn id="219" presetID="22" presetClass="entr" presetSubtype="1" fill="hold" grpId="0" nodeType="withEffect">
                                  <p:stCondLst>
                                    <p:cond delay="0"/>
                                  </p:stCondLst>
                                  <p:childTnLst>
                                    <p:set>
                                      <p:cBhvr>
                                        <p:cTn id="220" dur="1" fill="hold">
                                          <p:stCondLst>
                                            <p:cond delay="0"/>
                                          </p:stCondLst>
                                        </p:cTn>
                                        <p:tgtEl>
                                          <p:spTgt spid="176"/>
                                        </p:tgtEl>
                                        <p:attrNameLst>
                                          <p:attrName>style.visibility</p:attrName>
                                        </p:attrNameLst>
                                      </p:cBhvr>
                                      <p:to>
                                        <p:strVal val="visible"/>
                                      </p:to>
                                    </p:set>
                                    <p:animEffect transition="in" filter="wipe(up)">
                                      <p:cBhvr>
                                        <p:cTn id="221" dur="500"/>
                                        <p:tgtEl>
                                          <p:spTgt spid="176"/>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194"/>
                                        </p:tgtEl>
                                        <p:attrNameLst>
                                          <p:attrName>style.visibility</p:attrName>
                                        </p:attrNameLst>
                                      </p:cBhvr>
                                      <p:to>
                                        <p:strVal val="visible"/>
                                      </p:to>
                                    </p:set>
                                    <p:animEffect transition="in" filter="wipe(up)">
                                      <p:cBhvr>
                                        <p:cTn id="224" dur="500"/>
                                        <p:tgtEl>
                                          <p:spTgt spid="194"/>
                                        </p:tgtEl>
                                      </p:cBhvr>
                                    </p:animEffect>
                                  </p:childTnLst>
                                </p:cTn>
                              </p:par>
                              <p:par>
                                <p:cTn id="225" presetID="22" presetClass="entr" presetSubtype="1" fill="hold" grpId="0" nodeType="withEffect">
                                  <p:stCondLst>
                                    <p:cond delay="0"/>
                                  </p:stCondLst>
                                  <p:childTnLst>
                                    <p:set>
                                      <p:cBhvr>
                                        <p:cTn id="226" dur="1" fill="hold">
                                          <p:stCondLst>
                                            <p:cond delay="0"/>
                                          </p:stCondLst>
                                        </p:cTn>
                                        <p:tgtEl>
                                          <p:spTgt spid="195"/>
                                        </p:tgtEl>
                                        <p:attrNameLst>
                                          <p:attrName>style.visibility</p:attrName>
                                        </p:attrNameLst>
                                      </p:cBhvr>
                                      <p:to>
                                        <p:strVal val="visible"/>
                                      </p:to>
                                    </p:set>
                                    <p:animEffect transition="in" filter="wipe(up)">
                                      <p:cBhvr>
                                        <p:cTn id="227" dur="500"/>
                                        <p:tgtEl>
                                          <p:spTgt spid="195"/>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177"/>
                                        </p:tgtEl>
                                        <p:attrNameLst>
                                          <p:attrName>style.visibility</p:attrName>
                                        </p:attrNameLst>
                                      </p:cBhvr>
                                      <p:to>
                                        <p:strVal val="visible"/>
                                      </p:to>
                                    </p:set>
                                    <p:animEffect transition="in" filter="wipe(up)">
                                      <p:cBhvr>
                                        <p:cTn id="230" dur="500"/>
                                        <p:tgtEl>
                                          <p:spTgt spid="177"/>
                                        </p:tgtEl>
                                      </p:cBhvr>
                                    </p:animEffect>
                                  </p:childTnLst>
                                </p:cTn>
                              </p:par>
                              <p:par>
                                <p:cTn id="231" presetID="22" presetClass="entr" presetSubtype="1" fill="hold" grpId="0" nodeType="withEffect">
                                  <p:stCondLst>
                                    <p:cond delay="0"/>
                                  </p:stCondLst>
                                  <p:childTnLst>
                                    <p:set>
                                      <p:cBhvr>
                                        <p:cTn id="232" dur="1" fill="hold">
                                          <p:stCondLst>
                                            <p:cond delay="0"/>
                                          </p:stCondLst>
                                        </p:cTn>
                                        <p:tgtEl>
                                          <p:spTgt spid="209"/>
                                        </p:tgtEl>
                                        <p:attrNameLst>
                                          <p:attrName>style.visibility</p:attrName>
                                        </p:attrNameLst>
                                      </p:cBhvr>
                                      <p:to>
                                        <p:strVal val="visible"/>
                                      </p:to>
                                    </p:set>
                                    <p:animEffect transition="in" filter="wipe(up)">
                                      <p:cBhvr>
                                        <p:cTn id="233" dur="500"/>
                                        <p:tgtEl>
                                          <p:spTgt spid="209"/>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10"/>
                                        </p:tgtEl>
                                        <p:attrNameLst>
                                          <p:attrName>style.visibility</p:attrName>
                                        </p:attrNameLst>
                                      </p:cBhvr>
                                      <p:to>
                                        <p:strVal val="visible"/>
                                      </p:to>
                                    </p:set>
                                    <p:animEffect transition="in" filter="wipe(up)">
                                      <p:cBhvr>
                                        <p:cTn id="236" dur="500"/>
                                        <p:tgtEl>
                                          <p:spTgt spid="210"/>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178"/>
                                        </p:tgtEl>
                                        <p:attrNameLst>
                                          <p:attrName>style.visibility</p:attrName>
                                        </p:attrNameLst>
                                      </p:cBhvr>
                                      <p:to>
                                        <p:strVal val="visible"/>
                                      </p:to>
                                    </p:set>
                                    <p:animEffect transition="in" filter="wipe(up)">
                                      <p:cBhvr>
                                        <p:cTn id="23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00" grpId="0" animBg="1"/>
      <p:bldP spid="103" grpId="0" animBg="1"/>
      <p:bldP spid="104" grpId="0" animBg="1"/>
      <p:bldP spid="118" grpId="0" animBg="1"/>
      <p:bldP spid="155" grpId="0" animBg="1"/>
      <p:bldP spid="156" grpId="0" animBg="1"/>
      <p:bldP spid="157" grpId="0" animBg="1"/>
      <p:bldP spid="158" grpId="0" animBg="1"/>
      <p:bldP spid="159" grpId="0" animBg="1"/>
      <p:bldP spid="160" grpId="0" animBg="1"/>
      <p:bldP spid="161" grpId="0" animBg="1"/>
      <p:bldP spid="162" grpId="0" animBg="1"/>
      <p:bldP spid="166" grpId="0"/>
      <p:bldP spid="167" grpId="0"/>
      <p:bldP spid="168" grpId="0" animBg="1"/>
      <p:bldP spid="170" grpId="0" animBg="1"/>
      <p:bldP spid="171" grpId="0" animBg="1"/>
      <p:bldP spid="172" grpId="0" animBg="1"/>
      <p:bldP spid="173" grpId="0" animBg="1"/>
      <p:bldP spid="174" grpId="0" animBg="1"/>
      <p:bldP spid="175" grpId="0" animBg="1"/>
      <p:bldP spid="176" grpId="0" animBg="1"/>
      <p:bldP spid="177" grpId="0" animBg="1"/>
      <p:bldP spid="194" grpId="0" animBg="1"/>
      <p:bldP spid="195" grpId="0" animBg="1"/>
      <p:bldP spid="209" grpId="0" animBg="1"/>
      <p:bldP spid="210" grpId="0" animBg="1"/>
      <p:bldP spid="178" grpId="0" animBg="1"/>
      <p:bldP spid="224" grpId="0" animBg="1"/>
      <p:bldP spid="225" grpId="0" animBg="1"/>
      <p:bldP spid="226" grpId="0" animBg="1"/>
      <p:bldP spid="227" grpId="0" animBg="1"/>
      <p:bldP spid="228" grpId="0" animBg="1"/>
    </p:bldLst>
  </p:timing>
</p:sld>
</file>

<file path=ppt/theme/theme1.xml><?xml version="1.0" encoding="utf-8"?>
<a:theme xmlns:a="http://schemas.openxmlformats.org/drawingml/2006/main" name="SchuleNeu">
  <a:themeElements>
    <a:clrScheme name="Benutzerdefiniert 2">
      <a:dk1>
        <a:srgbClr val="000000"/>
      </a:dk1>
      <a:lt1>
        <a:srgbClr val="FFFFFF"/>
      </a:lt1>
      <a:dk2>
        <a:srgbClr val="333399"/>
      </a:dk2>
      <a:lt2>
        <a:srgbClr val="6868CE"/>
      </a:lt2>
      <a:accent1>
        <a:srgbClr val="990000"/>
      </a:accent1>
      <a:accent2>
        <a:srgbClr val="FF6600"/>
      </a:accent2>
      <a:accent3>
        <a:srgbClr val="008000"/>
      </a:accent3>
      <a:accent4>
        <a:srgbClr val="000000"/>
      </a:accent4>
      <a:accent5>
        <a:srgbClr val="FFFFFF"/>
      </a:accent5>
      <a:accent6>
        <a:srgbClr val="FF6600"/>
      </a:accent6>
      <a:hlink>
        <a:srgbClr val="990000"/>
      </a:hlink>
      <a:folHlink>
        <a:srgbClr val="008000"/>
      </a:folHlink>
    </a:clrScheme>
    <a:fontScheme name="SchuleNeu">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folHlink"/>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folHlink"/>
            </a:solidFill>
            <a:effectLst/>
            <a:latin typeface="Arial" charset="0"/>
          </a:defRPr>
        </a:defPPr>
      </a:lstStyle>
    </a:lnDef>
  </a:objectDefaults>
  <a:extraClrSchemeLst>
    <a:extraClrScheme>
      <a:clrScheme name="SchuleNeu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hule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huleNeu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huleNeu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huleNe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huleNe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huleNe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huleNeu 8">
        <a:dk1>
          <a:srgbClr val="000000"/>
        </a:dk1>
        <a:lt1>
          <a:srgbClr val="FFFFFF"/>
        </a:lt1>
        <a:dk2>
          <a:srgbClr val="333399"/>
        </a:dk2>
        <a:lt2>
          <a:srgbClr val="A0A0E0"/>
        </a:lt2>
        <a:accent1>
          <a:srgbClr val="FFFFE5"/>
        </a:accent1>
        <a:accent2>
          <a:srgbClr val="CC3300"/>
        </a:accent2>
        <a:accent3>
          <a:srgbClr val="FFFFFF"/>
        </a:accent3>
        <a:accent4>
          <a:srgbClr val="000000"/>
        </a:accent4>
        <a:accent5>
          <a:srgbClr val="FFFFF0"/>
        </a:accent5>
        <a:accent6>
          <a:srgbClr val="B92D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
      <a:clrScheme name="SchuleNeu 9">
        <a:dk1>
          <a:srgbClr val="000000"/>
        </a:dk1>
        <a:lt1>
          <a:srgbClr val="FFFFFF"/>
        </a:lt1>
        <a:dk2>
          <a:srgbClr val="333399"/>
        </a:dk2>
        <a:lt2>
          <a:srgbClr val="6868CE"/>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
      <a:clrScheme name="SchuleNeu 10">
        <a:dk1>
          <a:srgbClr val="000000"/>
        </a:dk1>
        <a:lt1>
          <a:srgbClr val="FFFFFF"/>
        </a:lt1>
        <a:dk2>
          <a:srgbClr val="333399"/>
        </a:dk2>
        <a:lt2>
          <a:srgbClr val="6868CE"/>
        </a:lt2>
        <a:accent1>
          <a:srgbClr val="FFFFFF"/>
        </a:accent1>
        <a:accent2>
          <a:srgbClr val="CC6600"/>
        </a:accent2>
        <a:accent3>
          <a:srgbClr val="FFFFFF"/>
        </a:accent3>
        <a:accent4>
          <a:srgbClr val="000000"/>
        </a:accent4>
        <a:accent5>
          <a:srgbClr val="FFFFFF"/>
        </a:accent5>
        <a:accent6>
          <a:srgbClr val="B95C00"/>
        </a:accent6>
        <a:hlink>
          <a:srgbClr val="008000"/>
        </a:hlink>
        <a:folHlink>
          <a:srgbClr val="990000"/>
        </a:folHlink>
      </a:clrScheme>
      <a:clrMap bg1="lt1" tx1="dk1" bg2="lt2" tx2="dk2" accent1="accent1" accent2="accent2" accent3="accent3" accent4="accent4" accent5="accent5" accent6="accent6" hlink="hlink" folHlink="folHlink"/>
    </a:extraClrScheme>
    <a:extraClrScheme>
      <a:clrScheme name="SchuleNeu 11">
        <a:dk1>
          <a:srgbClr val="000000"/>
        </a:dk1>
        <a:lt1>
          <a:srgbClr val="FFFFFF"/>
        </a:lt1>
        <a:dk2>
          <a:srgbClr val="333399"/>
        </a:dk2>
        <a:lt2>
          <a:srgbClr val="990000"/>
        </a:lt2>
        <a:accent1>
          <a:srgbClr val="FFFFFF"/>
        </a:accent1>
        <a:accent2>
          <a:srgbClr val="CC6600"/>
        </a:accent2>
        <a:accent3>
          <a:srgbClr val="FFFFFF"/>
        </a:accent3>
        <a:accent4>
          <a:srgbClr val="000000"/>
        </a:accent4>
        <a:accent5>
          <a:srgbClr val="FFFFFF"/>
        </a:accent5>
        <a:accent6>
          <a:srgbClr val="B95C00"/>
        </a:accent6>
        <a:hlink>
          <a:srgbClr val="008000"/>
        </a:hlink>
        <a:folHlink>
          <a:srgbClr val="000000"/>
        </a:folHlink>
      </a:clrScheme>
      <a:clrMap bg1="lt1" tx1="dk1" bg2="lt2" tx2="dk2" accent1="accent1" accent2="accent2" accent3="accent3" accent4="accent4" accent5="accent5" accent6="accent6" hlink="hlink" folHlink="folHlink"/>
    </a:extraClrScheme>
    <a:extraClrScheme>
      <a:clrScheme name="SchuleNeu 12">
        <a:dk1>
          <a:srgbClr val="000000"/>
        </a:dk1>
        <a:lt1>
          <a:srgbClr val="FFFFFF"/>
        </a:lt1>
        <a:dk2>
          <a:srgbClr val="333399"/>
        </a:dk2>
        <a:lt2>
          <a:srgbClr val="3366CC"/>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SchuleNeu</Template>
  <TotalTime>0</TotalTime>
  <Words>995</Words>
  <Application>Microsoft Office PowerPoint</Application>
  <PresentationFormat>Bildschirmpräsentation (4:3)</PresentationFormat>
  <Paragraphs>174</Paragraphs>
  <Slides>15</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15</vt:i4>
      </vt:variant>
    </vt:vector>
  </HeadingPairs>
  <TitlesOfParts>
    <vt:vector size="25" baseType="lpstr">
      <vt:lpstr>Arial</vt:lpstr>
      <vt:lpstr>Arial Narrow</vt:lpstr>
      <vt:lpstr>Calibri</vt:lpstr>
      <vt:lpstr>Castellar</vt:lpstr>
      <vt:lpstr>Comic Sans MS</vt:lpstr>
      <vt:lpstr>Courier New</vt:lpstr>
      <vt:lpstr>Symbol</vt:lpstr>
      <vt:lpstr>Times New Roman</vt:lpstr>
      <vt:lpstr>Wingdings</vt:lpstr>
      <vt:lpstr>SchuleNeu</vt:lpstr>
      <vt:lpstr>Kompositum</vt:lpstr>
      <vt:lpstr>Problem</vt:lpstr>
      <vt:lpstr>Problem</vt:lpstr>
      <vt:lpstr>Problem</vt:lpstr>
      <vt:lpstr>Problem</vt:lpstr>
      <vt:lpstr>Problem</vt:lpstr>
      <vt:lpstr>Entwurfsprinzipien</vt:lpstr>
      <vt:lpstr>Lösung</vt:lpstr>
      <vt:lpstr>Objektbäume</vt:lpstr>
      <vt:lpstr>Definition</vt:lpstr>
      <vt:lpstr>Allgemeines Klassendiagramm</vt:lpstr>
      <vt:lpstr>Aufgabe LegoBauteil</vt:lpstr>
      <vt:lpstr>Aufgabe Zusammengesetze Figuren</vt:lpstr>
      <vt:lpstr>Aufgabe Abteilungsstruktur-Mitarbeiter</vt:lpstr>
      <vt:lpstr>Aufgabe Dinnerparty</vt:lpstr>
    </vt:vector>
  </TitlesOfParts>
  <Company>BKGuT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Aufgaben Adapter</dc:title>
  <dc:creator>Alexandra Rollins</dc:creator>
  <cp:lastModifiedBy>Rollins, Alexandra</cp:lastModifiedBy>
  <cp:revision>85</cp:revision>
  <dcterms:created xsi:type="dcterms:W3CDTF">2013-02-14T14:27:09Z</dcterms:created>
  <dcterms:modified xsi:type="dcterms:W3CDTF">2020-10-30T07:21:31Z</dcterms:modified>
</cp:coreProperties>
</file>