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5.jpeg" ContentType="image/jpeg"/>
  <Override PartName="/ppt/media/image4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1.png" ContentType="image/png"/>
  <Override PartName="/ppt/media/image13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0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938962" cy="92360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22B9CEE-73BA-4BD8-9DF0-2C956602749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2689BA4-69B0-485A-9918-AC47DB12982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15584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52E5A68-D07C-4C28-9ADC-89B0AB0C51F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15584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4DA4CEC-FFBB-4052-864E-AD691500BFC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15584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76AB366-7B65-45A0-8BE3-E344797273A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15584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897EF8E-4FF8-4709-8116-A9A6B742427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217440" y="814320"/>
            <a:ext cx="7127640" cy="4009680"/>
          </a:xfrm>
          <a:prstGeom prst="rect">
            <a:avLst/>
          </a:prstGeom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24620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47F8C8C-50DA-4FE0-AFAF-28DE4FA8461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217440" y="814320"/>
            <a:ext cx="7127640" cy="4009680"/>
          </a:xfrm>
          <a:prstGeom prst="rect">
            <a:avLst/>
          </a:prstGeom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24620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948DCB1-68EC-4D60-8001-EB6B02014BA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15584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6D7DDDB-FF84-436C-8095-941D809FEA6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15584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A0FB4D2-ED90-493F-B8E1-1FC04F3CCB0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15584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B22EF03-CEA5-4198-9E73-6B630F90E6B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15584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6C40082-F727-497B-8415-0CD16B5D561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15584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930480" y="8772840"/>
            <a:ext cx="3006360" cy="4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D4670F8-E0CE-4301-8BE7-56F4DE41D91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93720" y="4386960"/>
            <a:ext cx="5550840" cy="4155840"/>
          </a:xfrm>
          <a:prstGeom prst="rect">
            <a:avLst/>
          </a:prstGeom>
        </p:spPr>
        <p:txBody>
          <a:bodyPr lIns="90360" rIns="90360" tIns="45000" bIns="4500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9" Type="http://schemas.openxmlformats.org/officeDocument/2006/relationships/image" Target="../media/image18.jpeg"/><Relationship Id="rId10" Type="http://schemas.openxmlformats.org/officeDocument/2006/relationships/image" Target="../media/image19.jpeg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KMMMALOGO" descr=""/>
          <p:cNvPicPr/>
          <p:nvPr/>
        </p:nvPicPr>
        <p:blipFill>
          <a:blip r:embed="rId2"/>
          <a:stretch/>
        </p:blipFill>
        <p:spPr>
          <a:xfrm>
            <a:off x="6231960" y="4630320"/>
            <a:ext cx="2119320" cy="512640"/>
          </a:xfrm>
          <a:prstGeom prst="rect">
            <a:avLst/>
          </a:prstGeom>
          <a:ln>
            <a:noFill/>
          </a:ln>
        </p:spPr>
      </p:pic>
      <p:pic>
        <p:nvPicPr>
          <p:cNvPr id="1" name="SKMCBLOGO" descr=""/>
          <p:cNvPicPr/>
          <p:nvPr/>
        </p:nvPicPr>
        <p:blipFill>
          <a:blip r:embed="rId3"/>
          <a:stretch/>
        </p:blipFill>
        <p:spPr>
          <a:xfrm>
            <a:off x="6324120" y="4630320"/>
            <a:ext cx="2006280" cy="236160"/>
          </a:xfrm>
          <a:prstGeom prst="rect">
            <a:avLst/>
          </a:prstGeom>
          <a:ln>
            <a:noFill/>
          </a:ln>
        </p:spPr>
      </p:pic>
      <p:pic>
        <p:nvPicPr>
          <p:cNvPr id="2" name="SKMENVIROSLOGO" descr=""/>
          <p:cNvPicPr/>
          <p:nvPr/>
        </p:nvPicPr>
        <p:blipFill>
          <a:blip r:embed="rId4"/>
          <a:stretch/>
        </p:blipFill>
        <p:spPr>
          <a:xfrm>
            <a:off x="6372360" y="4630320"/>
            <a:ext cx="1979280" cy="285120"/>
          </a:xfrm>
          <a:prstGeom prst="rect">
            <a:avLst/>
          </a:prstGeom>
          <a:ln>
            <a:noFill/>
          </a:ln>
        </p:spPr>
      </p:pic>
      <p:pic>
        <p:nvPicPr>
          <p:cNvPr id="3" name="JACOBSLOGO" descr=""/>
          <p:cNvPicPr/>
          <p:nvPr/>
        </p:nvPicPr>
        <p:blipFill>
          <a:blip r:embed="rId5"/>
          <a:stretch/>
        </p:blipFill>
        <p:spPr>
          <a:xfrm>
            <a:off x="6588360" y="4191840"/>
            <a:ext cx="2016000" cy="32364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5677200" y="4617360"/>
            <a:ext cx="2853000" cy="2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/>
          <a:p>
            <a:pPr algn="r">
              <a:lnSpc>
                <a:spcPct val="100000"/>
              </a:lnSpc>
            </a:pPr>
            <a:r>
              <a:rPr b="0" lang="en-US" sz="980" spc="-1" strike="noStrike">
                <a:solidFill>
                  <a:srgbClr val="00338d"/>
                </a:solidFill>
                <a:latin typeface="Arial"/>
              </a:rPr>
              <a:t> </a:t>
            </a:r>
            <a:r>
              <a:rPr b="0" lang="en-US" sz="980" spc="-1" strike="noStrike">
                <a:solidFill>
                  <a:srgbClr val="00338d"/>
                </a:solidFill>
                <a:latin typeface="Arial"/>
              </a:rPr>
              <a:t>www.jacobs.com | worldwide</a:t>
            </a:r>
            <a:endParaRPr b="0" lang="en-US" sz="980" spc="-1" strike="noStrike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0" y="2086920"/>
            <a:ext cx="9143640" cy="97056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982480" y="2086920"/>
            <a:ext cx="3163320" cy="970560"/>
          </a:xfrm>
          <a:prstGeom prst="rect">
            <a:avLst/>
          </a:prstGeom>
        </p:spPr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icon to add picture or delete if not required.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323640" y="2178360"/>
            <a:ext cx="5353560" cy="4316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324360" y="3165840"/>
            <a:ext cx="5352480" cy="324720"/>
          </a:xfrm>
          <a:prstGeom prst="rect">
            <a:avLst/>
          </a:prstGeom>
        </p:spPr>
        <p:txBody>
          <a:bodyPr lIns="18000" rIns="0" tIns="0" bIns="0" anchor="ctr"/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-US" sz="1050" spc="-1" strike="noStrike">
                <a:solidFill>
                  <a:srgbClr val="00338d"/>
                </a:solidFill>
                <a:latin typeface="Arial"/>
              </a:rPr>
              <a:t>Insert date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SKMJACOBSLOGO" descr=""/>
          <p:cNvPicPr/>
          <p:nvPr/>
        </p:nvPicPr>
        <p:blipFill>
          <a:blip r:embed="rId6"/>
          <a:stretch/>
        </p:blipFill>
        <p:spPr>
          <a:xfrm>
            <a:off x="5925240" y="4191840"/>
            <a:ext cx="2678760" cy="323640"/>
          </a:xfrm>
          <a:prstGeom prst="rect">
            <a:avLst/>
          </a:prstGeom>
          <a:ln>
            <a:noFill/>
          </a:ln>
        </p:spPr>
      </p:pic>
      <p:pic>
        <p:nvPicPr>
          <p:cNvPr id="10" name="Picture 2" descr=""/>
          <p:cNvPicPr/>
          <p:nvPr/>
        </p:nvPicPr>
        <p:blipFill>
          <a:blip r:embed="rId7"/>
          <a:stretch/>
        </p:blipFill>
        <p:spPr>
          <a:xfrm>
            <a:off x="0" y="2520"/>
            <a:ext cx="9143640" cy="2084040"/>
          </a:xfrm>
          <a:prstGeom prst="rect">
            <a:avLst/>
          </a:prstGeom>
          <a:ln>
            <a:noFill/>
          </a:ln>
        </p:spPr>
      </p:pic>
      <p:pic>
        <p:nvPicPr>
          <p:cNvPr id="11" name="Picture 12" descr=""/>
          <p:cNvPicPr/>
          <p:nvPr/>
        </p:nvPicPr>
        <p:blipFill>
          <a:blip r:embed="rId8"/>
          <a:stretch/>
        </p:blipFill>
        <p:spPr>
          <a:xfrm>
            <a:off x="5528160" y="4172760"/>
            <a:ext cx="3002040" cy="271080"/>
          </a:xfrm>
          <a:prstGeom prst="rect">
            <a:avLst/>
          </a:prstGeom>
          <a:ln>
            <a:noFill/>
          </a:ln>
        </p:spPr>
      </p:pic>
      <p:pic>
        <p:nvPicPr>
          <p:cNvPr id="12" name="Picture 13" descr=""/>
          <p:cNvPicPr/>
          <p:nvPr/>
        </p:nvPicPr>
        <p:blipFill>
          <a:blip r:embed="rId9"/>
          <a:stretch/>
        </p:blipFill>
        <p:spPr>
          <a:xfrm>
            <a:off x="5446080" y="4229280"/>
            <a:ext cx="3084120" cy="286200"/>
          </a:xfrm>
          <a:prstGeom prst="rect">
            <a:avLst/>
          </a:prstGeom>
          <a:ln>
            <a:noFill/>
          </a:ln>
        </p:spPr>
      </p:pic>
      <p:pic>
        <p:nvPicPr>
          <p:cNvPr id="13" name="Picture 14" descr=""/>
          <p:cNvPicPr/>
          <p:nvPr/>
        </p:nvPicPr>
        <p:blipFill>
          <a:blip r:embed="rId10"/>
          <a:stretch/>
        </p:blipFill>
        <p:spPr>
          <a:xfrm>
            <a:off x="5227200" y="4206960"/>
            <a:ext cx="3315960" cy="292320"/>
          </a:xfrm>
          <a:prstGeom prst="rect">
            <a:avLst/>
          </a:prstGeom>
          <a:ln>
            <a:noFill/>
          </a:ln>
        </p:spPr>
      </p:pic>
      <p:pic>
        <p:nvPicPr>
          <p:cNvPr id="14" name="Picture 15" descr=""/>
          <p:cNvPicPr/>
          <p:nvPr/>
        </p:nvPicPr>
        <p:blipFill>
          <a:blip r:embed="rId11"/>
          <a:stretch/>
        </p:blipFill>
        <p:spPr>
          <a:xfrm>
            <a:off x="7317360" y="4218480"/>
            <a:ext cx="1212840" cy="2829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60" r:id="rId2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KMCBLOGO" descr=""/>
          <p:cNvPicPr/>
          <p:nvPr/>
        </p:nvPicPr>
        <p:blipFill>
          <a:blip r:embed="rId2"/>
          <a:stretch/>
        </p:blipFill>
        <p:spPr>
          <a:xfrm>
            <a:off x="6948360" y="4726800"/>
            <a:ext cx="1281240" cy="201240"/>
          </a:xfrm>
          <a:prstGeom prst="rect">
            <a:avLst/>
          </a:prstGeom>
          <a:ln>
            <a:noFill/>
          </a:ln>
        </p:spPr>
      </p:pic>
      <p:pic>
        <p:nvPicPr>
          <p:cNvPr id="52" name="SKMMMALOGO" descr=""/>
          <p:cNvPicPr/>
          <p:nvPr/>
        </p:nvPicPr>
        <p:blipFill>
          <a:blip r:embed="rId3"/>
          <a:stretch/>
        </p:blipFill>
        <p:spPr>
          <a:xfrm>
            <a:off x="6926400" y="4682520"/>
            <a:ext cx="1310400" cy="422640"/>
          </a:xfrm>
          <a:prstGeom prst="rect">
            <a:avLst/>
          </a:prstGeom>
          <a:ln>
            <a:noFill/>
          </a:ln>
        </p:spPr>
      </p:pic>
      <p:pic>
        <p:nvPicPr>
          <p:cNvPr id="53" name="SKMENVIROSLOGO" descr=""/>
          <p:cNvPicPr/>
          <p:nvPr/>
        </p:nvPicPr>
        <p:blipFill>
          <a:blip r:embed="rId4"/>
          <a:stretch/>
        </p:blipFill>
        <p:spPr>
          <a:xfrm>
            <a:off x="6911640" y="4691520"/>
            <a:ext cx="1295640" cy="248760"/>
          </a:xfrm>
          <a:prstGeom prst="rect">
            <a:avLst/>
          </a:prstGeom>
          <a:ln>
            <a:noFill/>
          </a:ln>
        </p:spPr>
      </p:pic>
      <p:pic>
        <p:nvPicPr>
          <p:cNvPr id="54" name="JACOBSLOGO" descr=""/>
          <p:cNvPicPr/>
          <p:nvPr/>
        </p:nvPicPr>
        <p:blipFill>
          <a:blip r:embed="rId5"/>
          <a:stretch/>
        </p:blipFill>
        <p:spPr>
          <a:xfrm>
            <a:off x="7340040" y="4667760"/>
            <a:ext cx="1370520" cy="210600"/>
          </a:xfrm>
          <a:prstGeom prst="rect">
            <a:avLst/>
          </a:prstGeom>
          <a:ln>
            <a:noFill/>
          </a:ln>
        </p:spPr>
      </p:pic>
      <p:pic>
        <p:nvPicPr>
          <p:cNvPr id="55" name="SKMJACOBSLOGO" descr=""/>
          <p:cNvPicPr/>
          <p:nvPr/>
        </p:nvPicPr>
        <p:blipFill>
          <a:blip r:embed="rId6"/>
          <a:stretch/>
        </p:blipFill>
        <p:spPr>
          <a:xfrm>
            <a:off x="6977160" y="4669200"/>
            <a:ext cx="1733400" cy="209160"/>
          </a:xfrm>
          <a:prstGeom prst="rect">
            <a:avLst/>
          </a:prstGeom>
          <a:ln>
            <a:noFill/>
          </a:ln>
        </p:spPr>
      </p:pic>
      <p:pic>
        <p:nvPicPr>
          <p:cNvPr id="56" name="Picture 12" descr=""/>
          <p:cNvPicPr/>
          <p:nvPr/>
        </p:nvPicPr>
        <p:blipFill>
          <a:blip r:embed="rId7"/>
          <a:stretch/>
        </p:blipFill>
        <p:spPr>
          <a:xfrm>
            <a:off x="6324120" y="4659480"/>
            <a:ext cx="2386080" cy="216000"/>
          </a:xfrm>
          <a:prstGeom prst="rect">
            <a:avLst/>
          </a:prstGeom>
          <a:ln>
            <a:noFill/>
          </a:ln>
        </p:spPr>
      </p:pic>
      <p:pic>
        <p:nvPicPr>
          <p:cNvPr id="57" name="Picture 15" descr=""/>
          <p:cNvPicPr/>
          <p:nvPr/>
        </p:nvPicPr>
        <p:blipFill>
          <a:blip r:embed="rId8"/>
          <a:stretch/>
        </p:blipFill>
        <p:spPr>
          <a:xfrm>
            <a:off x="6393600" y="4659480"/>
            <a:ext cx="2310120" cy="216000"/>
          </a:xfrm>
          <a:prstGeom prst="rect">
            <a:avLst/>
          </a:prstGeom>
          <a:ln>
            <a:noFill/>
          </a:ln>
        </p:spPr>
      </p:pic>
      <p:pic>
        <p:nvPicPr>
          <p:cNvPr id="58" name="Picture 16" descr=""/>
          <p:cNvPicPr/>
          <p:nvPr/>
        </p:nvPicPr>
        <p:blipFill>
          <a:blip r:embed="rId9"/>
          <a:stretch/>
        </p:blipFill>
        <p:spPr>
          <a:xfrm>
            <a:off x="6461280" y="4681080"/>
            <a:ext cx="2248920" cy="194760"/>
          </a:xfrm>
          <a:prstGeom prst="rect">
            <a:avLst/>
          </a:prstGeom>
          <a:ln>
            <a:noFill/>
          </a:ln>
        </p:spPr>
      </p:pic>
      <p:pic>
        <p:nvPicPr>
          <p:cNvPr id="59" name="Picture 17" descr=""/>
          <p:cNvPicPr/>
          <p:nvPr/>
        </p:nvPicPr>
        <p:blipFill>
          <a:blip r:embed="rId10"/>
          <a:stretch/>
        </p:blipFill>
        <p:spPr>
          <a:xfrm>
            <a:off x="7826760" y="4671720"/>
            <a:ext cx="883440" cy="207000"/>
          </a:xfrm>
          <a:prstGeom prst="rect">
            <a:avLst/>
          </a:prstGeom>
          <a:ln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dt"/>
          </p:nvPr>
        </p:nvSpPr>
        <p:spPr>
          <a:xfrm>
            <a:off x="7826760" y="4671720"/>
            <a:ext cx="883440" cy="2070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/>
          </p:nvPr>
        </p:nvSpPr>
        <p:spPr>
          <a:xfrm>
            <a:off x="1043640" y="4587840"/>
            <a:ext cx="6296040" cy="274320"/>
          </a:xfrm>
          <a:prstGeom prst="rect">
            <a:avLst/>
          </a:prstGeom>
        </p:spPr>
        <p:txBody>
          <a:bodyPr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/>
          </p:nvPr>
        </p:nvSpPr>
        <p:spPr>
          <a:xfrm>
            <a:off x="457200" y="4587840"/>
            <a:ext cx="586080" cy="2736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F19046BC-8072-4FF1-805F-02BE3027882D}" type="slidenum">
              <a:rPr b="0" lang="en-US" sz="900" spc="-1" strike="noStrike">
                <a:solidFill>
                  <a:srgbClr val="00338d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331640" y="2427840"/>
            <a:ext cx="5353560" cy="35964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2100" spc="-1" strike="noStrike">
                <a:solidFill>
                  <a:srgbClr val="ffffff"/>
                </a:solidFill>
                <a:latin typeface="Arial"/>
              </a:rPr>
              <a:t>Git and Version Control Concepts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23640" y="3003840"/>
            <a:ext cx="5352480" cy="2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9" name="Picture 1" descr=""/>
          <p:cNvPicPr/>
          <p:nvPr/>
        </p:nvPicPr>
        <p:blipFill>
          <a:blip r:embed="rId1"/>
          <a:stretch/>
        </p:blipFill>
        <p:spPr>
          <a:xfrm>
            <a:off x="6715440" y="3651840"/>
            <a:ext cx="431640" cy="431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224120" y="3606120"/>
            <a:ext cx="13028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Hack Arizona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Powered by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2"/>
          <a:stretch/>
        </p:blipFill>
        <p:spPr>
          <a:xfrm>
            <a:off x="6120" y="0"/>
            <a:ext cx="9137520" cy="2098440"/>
          </a:xfrm>
          <a:prstGeom prst="rect">
            <a:avLst/>
          </a:prstGeom>
          <a:ln>
            <a:noFill/>
          </a:ln>
        </p:spPr>
      </p:pic>
      <p:sp>
        <p:nvSpPr>
          <p:cNvPr id="112" name="CustomShape 4"/>
          <p:cNvSpPr/>
          <p:nvPr/>
        </p:nvSpPr>
        <p:spPr>
          <a:xfrm>
            <a:off x="208800" y="3345120"/>
            <a:ext cx="5708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38d"/>
                </a:solidFill>
                <a:latin typeface="Arial"/>
                <a:ea typeface="DejaVu Sans"/>
              </a:rPr>
              <a:t>Lena Voytek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38d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338d"/>
                </a:solidFill>
                <a:latin typeface="Arial"/>
                <a:ea typeface="DejaVu Sans"/>
              </a:rPr>
              <a:t>Firmware Developer: JACOBS Engineering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38d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338d"/>
                </a:solidFill>
                <a:latin typeface="Arial"/>
                <a:ea typeface="DejaVu Sans"/>
              </a:rPr>
              <a:t>System Administrator: H.A.C.K.S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38d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338d"/>
                </a:solidFill>
                <a:latin typeface="Arial"/>
                <a:ea typeface="DejaVu Sans"/>
              </a:rPr>
              <a:t>Technology Outreach Officer: Medical Devices Club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59560"/>
            <a:ext cx="8253000" cy="4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GitHub Tools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915480"/>
            <a:ext cx="8229240" cy="34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Code: 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View current code and any other previous commits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Issues: 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A comprehensive list of current problems to be fixed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Pull Requests: 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External users can request to modify the repository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Projects: 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A set of tables showing the flow of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Wiki: 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 comprehensive documentation of the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Insights: 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Information on development progress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59560"/>
            <a:ext cx="8253000" cy="4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Markdown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915480"/>
            <a:ext cx="8229240" cy="34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Classified by a .md file extention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Most Git repositories contain a README.md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Specially formatted text file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Can contain Headers, emphasis, links, images, etc.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General markdown syntax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  <a:ea typeface="DejaVu Sans"/>
              </a:rPr>
              <a:t>https://github.com/adam-p/markdown-here/wiki/Markdown-Cheatsheet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59560"/>
            <a:ext cx="8253000" cy="4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Other Version Control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915480"/>
            <a:ext cx="8229240" cy="34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SVN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Centralized, Open Source, by Apache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Mercurial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Decentralized, Highly Scalable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Team Foundation Server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Integrated with Visual Studio, Centralized, by Microsoft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And Many More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915480"/>
            <a:ext cx="8229240" cy="34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all the resources from this presentation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1770" spc="-1" strike="noStrike">
                <a:solidFill>
                  <a:srgbClr val="0066cc"/>
                </a:solidFill>
                <a:latin typeface="Arial"/>
                <a:ea typeface="DejaVu Sans"/>
              </a:rPr>
              <a:t>“</a:t>
            </a:r>
            <a:r>
              <a:rPr b="0" lang="en-US" sz="1770" spc="-1" strike="noStrike">
                <a:solidFill>
                  <a:srgbClr val="0066cc"/>
                </a:solidFill>
                <a:latin typeface="Arial"/>
                <a:ea typeface="DejaVu Sans"/>
              </a:rPr>
              <a:t>git clone https://github.com/lvoytek/GitPresentation.git”</a:t>
            </a:r>
            <a:endParaRPr b="0" lang="en-US" sz="177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Test your new skills on your HackAZ Projects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259560"/>
            <a:ext cx="8253000" cy="4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Time to Git Good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64080"/>
            <a:ext cx="8253000" cy="85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Safety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915480"/>
            <a:ext cx="8229240" cy="34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Stay Hydrated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Eat Food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Take Breaks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Get some sleep if you can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64080"/>
            <a:ext cx="8253000" cy="85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915480"/>
            <a:ext cx="8229240" cy="34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Version control is essential for modern coding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Provides reliable backups of data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Allows for efficient collaboration on team projects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Previous project iterations can be easily referenced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Git is a very prominent version control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Decentralized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Works offline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Long standing UNIX integration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59560"/>
            <a:ext cx="8253000" cy="4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Setup and Installation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915480"/>
            <a:ext cx="8229240" cy="34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110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Windows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https://git-scm.com/download/win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Ubuntu Subsystem on the Microsoft Store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110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https://git-scm.com/download/mac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Typing [git --version] in Terminal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110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Ubuntu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sudo apt install git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59560"/>
            <a:ext cx="8253000" cy="4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Git Commands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0" name="Table 2"/>
          <p:cNvGraphicFramePr/>
          <p:nvPr/>
        </p:nvGraphicFramePr>
        <p:xfrm>
          <a:off x="1475640" y="1416240"/>
          <a:ext cx="5972400" cy="2310480"/>
        </p:xfrm>
        <a:graphic>
          <a:graphicData uri="http://schemas.openxmlformats.org/drawingml/2006/table">
            <a:tbl>
              <a:tblPr/>
              <a:tblGrid>
                <a:gridCol w="1990080"/>
                <a:gridCol w="1990080"/>
                <a:gridCol w="1992240"/>
              </a:tblGrid>
              <a:tr h="681120">
                <a:tc>
                  <a:txBody>
                    <a:bodyPr lIns="61920" rIns="61920" tIns="30960" bIns="309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  <a:ea typeface="DejaVu Sans"/>
                        </a:rPr>
                        <a:t>Initialization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1920" marR="6192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 tIns="30960" bIns="309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  <a:ea typeface="DejaVu Sans"/>
                        </a:rPr>
                        <a:t>Updating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1920" marR="6192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 tIns="30960" bIns="309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latin typeface="Arial"/>
                          <a:ea typeface="DejaVu Sans"/>
                        </a:rPr>
                        <a:t>Branching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1920" marR="6192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9360">
                <a:tc>
                  <a:txBody>
                    <a:bodyPr lIns="61920" rIns="61920" tIns="30960" bIns="30960"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  <a:ea typeface="DejaVu Sans"/>
                        </a:rPr>
                        <a:t>Init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  <a:ea typeface="DejaVu Sans"/>
                        </a:rPr>
                        <a:t>Clone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1920" marR="6192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 tIns="30960" bIns="3096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  <a:ea typeface="DejaVu Sans"/>
                        </a:rPr>
                        <a:t>Add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  <a:ea typeface="DejaVu Sans"/>
                        </a:rPr>
                        <a:t>Commit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  <a:ea typeface="DejaVu Sans"/>
                        </a:rPr>
                        <a:t>Push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  <a:ea typeface="DejaVu Sans"/>
                        </a:rPr>
                        <a:t>Pull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1920" marR="6192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1920" rIns="61920" tIns="30960" bIns="30960"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  <a:ea typeface="DejaVu Sans"/>
                        </a:rPr>
                        <a:t>Branch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  <a:ea typeface="DejaVu Sans"/>
                        </a:rPr>
                        <a:t>Checkout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latin typeface="Arial"/>
                          <a:ea typeface="DejaVu Sans"/>
                        </a:rPr>
                        <a:t>Merge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61920" marR="6192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59560"/>
            <a:ext cx="8253000" cy="4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Initialization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915480"/>
            <a:ext cx="8229240" cy="34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Two options for setting up a git project locally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Create a new, empty repository in current directory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2" marL="684000" indent="-179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Type “git init” on the command line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2" marL="684000" indent="-179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Create a new repository on GitHub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2" marL="684000" indent="-179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Set the external URL with “git remote add origin [URL]”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Copy an existing external repository into new folder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2" marL="684000" indent="-179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Type “git clone [repository URL]” on the command line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59560"/>
            <a:ext cx="8253000" cy="4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Updating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915480"/>
            <a:ext cx="8229240" cy="34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Sending new code to a repository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Add files, commit with message, push to repository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2" marL="684000" indent="-179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git add [Filenames]  (use * for all available files)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2" marL="684000" indent="-179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git commit -m “Commit Message”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2" marL="684000" indent="-179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git push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Obtaining current code from repository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964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  <a:ea typeface="DejaVu Sans"/>
              </a:rPr>
              <a:t>git pull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Only push and pull require internet access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59560"/>
            <a:ext cx="8253000" cy="4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Branching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915480"/>
            <a:ext cx="8229240" cy="34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Diverging from the main line of development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</a:rPr>
              <a:t>Avoid messing with main code with a new branch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</a:rPr>
              <a:t>git branch [new branch name]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</a:rPr>
              <a:t>View current branches using git branch with no args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Change the local repository’s branch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</a:rPr>
              <a:t>git checkout [branch name]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01"/>
              </a:spcBef>
              <a:buClr>
                <a:srgbClr val="00338d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Recombine with main line of development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</a:rPr>
              <a:t>git checkout [original branch name]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 lvl="1" marL="468000" indent="-215640">
              <a:lnSpc>
                <a:spcPct val="100000"/>
              </a:lnSpc>
              <a:spcBef>
                <a:spcPts val="601"/>
              </a:spcBef>
              <a:buClr>
                <a:srgbClr val="6c6f7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0066cc"/>
                </a:solidFill>
                <a:latin typeface="Arial"/>
              </a:rPr>
              <a:t>git merge [diverged branch name]</a:t>
            </a: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18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59560"/>
            <a:ext cx="8253000" cy="4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338d"/>
                </a:solidFill>
                <a:latin typeface="Arial"/>
                <a:ea typeface="DejaVu Sans"/>
              </a:rPr>
              <a:t>Overall Git Workflow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827640" y="727560"/>
            <a:ext cx="6264360" cy="438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8d"/>
      </a:dk2>
      <a:lt2>
        <a:srgbClr val="ffffff"/>
      </a:lt2>
      <a:accent1>
        <a:srgbClr val="2cc6ce"/>
      </a:accent1>
      <a:accent2>
        <a:srgbClr val="97bc33"/>
      </a:accent2>
      <a:accent3>
        <a:srgbClr val="ffde00"/>
      </a:accent3>
      <a:accent4>
        <a:srgbClr val="ef821d"/>
      </a:accent4>
      <a:accent5>
        <a:srgbClr val="961334"/>
      </a:accent5>
      <a:accent6>
        <a:srgbClr val="7f7f7f"/>
      </a:accent6>
      <a:hlink>
        <a:srgbClr val="6ba0ff"/>
      </a:hlink>
      <a:folHlink>
        <a:srgbClr val="b5c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8d"/>
      </a:dk2>
      <a:lt2>
        <a:srgbClr val="ffffff"/>
      </a:lt2>
      <a:accent1>
        <a:srgbClr val="2cc6ce"/>
      </a:accent1>
      <a:accent2>
        <a:srgbClr val="97bc33"/>
      </a:accent2>
      <a:accent3>
        <a:srgbClr val="ffde00"/>
      </a:accent3>
      <a:accent4>
        <a:srgbClr val="ef821d"/>
      </a:accent4>
      <a:accent5>
        <a:srgbClr val="961334"/>
      </a:accent5>
      <a:accent6>
        <a:srgbClr val="7f7f7f"/>
      </a:accent6>
      <a:hlink>
        <a:srgbClr val="6ba0ff"/>
      </a:hlink>
      <a:folHlink>
        <a:srgbClr val="b5c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8d"/>
      </a:dk2>
      <a:lt2>
        <a:srgbClr val="ffffff"/>
      </a:lt2>
      <a:accent1>
        <a:srgbClr val="2cc6ce"/>
      </a:accent1>
      <a:accent2>
        <a:srgbClr val="97bc33"/>
      </a:accent2>
      <a:accent3>
        <a:srgbClr val="ffde00"/>
      </a:accent3>
      <a:accent4>
        <a:srgbClr val="ef821d"/>
      </a:accent4>
      <a:accent5>
        <a:srgbClr val="961334"/>
      </a:accent5>
      <a:accent6>
        <a:srgbClr val="7f7f7f"/>
      </a:accent6>
      <a:hlink>
        <a:srgbClr val="6ba0ff"/>
      </a:hlink>
      <a:folHlink>
        <a:srgbClr val="b5c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  <Words>526</Words>
  <Paragraphs>118</Paragraphs>
  <Company>Sinclair Knight Merz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2015-07-22T03:56:33Z</dcterms:created>
  <dc:creator>Gray, Amanda</dc:creator>
  <dc:description/>
  <dc:language>en-US</dc:language>
  <cp:lastModifiedBy/>
  <cp:lastPrinted>2017-03-29T14:00:55Z</cp:lastPrinted>
  <dcterms:modified xsi:type="dcterms:W3CDTF">2019-01-17T22:26:27Z</dcterms:modified>
  <cp:revision>152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Sinclair Knight Merz</vt:lpwstr>
  </property>
  <property fmtid="{D5CDD505-2E9C-101B-9397-08002B2CF9AE}" pid="4" name="ContentTypeId">
    <vt:lpwstr>0x010100B2650A05A72AAF44B9DBC146C510AC53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12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