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11.xml" ContentType="application/vnd.openxmlformats-officedocument.presentationml.notesSlide+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0.jpeg" ContentType="image/jpeg"/>
  <Override PartName="/ppt/media/image12.png" ContentType="image/png"/>
  <Override PartName="/ppt/media/image9.jpeg" ContentType="image/jpeg"/>
  <Override PartName="/ppt/media/image8.png" ContentType="image/png"/>
  <Override PartName="/ppt/media/image7.jpeg" ContentType="image/jpeg"/>
  <Override PartName="/ppt/media/image2.png" ContentType="image/png"/>
  <Override PartName="/ppt/media/image1.png" ContentType="image/png"/>
  <Override PartName="/ppt/media/image11.png" ContentType="image/png"/>
  <Override PartName="/ppt/media/image3.jpeg" ContentType="image/jpeg"/>
  <Override PartName="/ppt/media/image4.jpeg" ContentType="image/jpe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p>
            <a:r>
              <a:rPr b="0" lang="en-US" sz="1400" spc="-1" strike="noStrike">
                <a:solidFill>
                  <a:srgbClr val="000000"/>
                </a:solidFill>
                <a:latin typeface="Arial"/>
              </a:rPr>
              <a:t>Click to move the </a:t>
            </a:r>
            <a:r>
              <a:rPr b="0" lang="en-US" sz="1400" spc="-1" strike="noStrike">
                <a:solidFill>
                  <a:srgbClr val="000000"/>
                </a:solidFill>
                <a:latin typeface="Arial"/>
              </a:rPr>
              <a:t>slide</a:t>
            </a:r>
            <a:endParaRPr b="0" lang="en-US" sz="1400" spc="-1" strike="noStrike">
              <a:solidFill>
                <a:srgbClr val="000000"/>
              </a:solidFill>
              <a:latin typeface="Arial"/>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a:t>
            </a:r>
            <a:r>
              <a:rPr b="0" lang="en-US" sz="2000" spc="-1" strike="noStrike">
                <a:latin typeface="Arial"/>
              </a:rPr>
              <a:t>the notes </a:t>
            </a:r>
            <a:r>
              <a:rPr b="0" lang="en-US" sz="2000" spc="-1" strike="noStrike">
                <a:latin typeface="Arial"/>
              </a:rPr>
              <a:t>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p>
            <a:pPr algn="r"/>
            <a:fld id="{872F1D9A-D9E3-461C-800D-0BFF35581E5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777240" y="4777560"/>
            <a:ext cx="6217560" cy="4525920"/>
          </a:xfrm>
          <a:prstGeom prst="rect">
            <a:avLst/>
          </a:prstGeom>
          <a:noFill/>
          <a:ln>
            <a:noFill/>
          </a:ln>
        </p:spPr>
        <p:txBody>
          <a:bodyPr lIns="0" rIns="0" tIns="0" bIns="0"/>
          <a:p>
            <a:endParaRPr b="0" lang="en-US" sz="2000" spc="-1" strike="noStrike">
              <a:latin typeface="Arial"/>
            </a:endParaRPr>
          </a:p>
        </p:txBody>
      </p:sp>
      <p:sp>
        <p:nvSpPr>
          <p:cNvPr id="127" name="PlaceHolder 2"/>
          <p:cNvSpPr>
            <a:spLocks noGrp="1"/>
          </p:cNvSpPr>
          <p:nvPr>
            <p:ph type="body"/>
          </p:nvPr>
        </p:nvSpPr>
        <p:spPr>
          <a:xfrm>
            <a:off x="777240" y="4777560"/>
            <a:ext cx="6217560" cy="4525920"/>
          </a:xfrm>
          <a:prstGeom prst="rect">
            <a:avLst/>
          </a:prstGeom>
        </p:spPr>
        <p:txBody>
          <a:bodyPr tIns="91440" bIns="91440"/>
          <a:p>
            <a:endParaRPr b="0" lang="en-US" sz="2000" spc="-1" strike="noStrike">
              <a:latin typeface="Arial"/>
            </a:endParaRPr>
          </a:p>
        </p:txBody>
      </p:sp>
      <p:sp>
        <p:nvSpPr>
          <p:cNvPr id="128" name="PlaceHolder 3"/>
          <p:cNvSpPr>
            <a:spLocks noGrp="1"/>
          </p:cNvSpPr>
          <p:nvPr>
            <p:ph type="sldImg"/>
          </p:nvPr>
        </p:nvSpPr>
        <p:spPr>
          <a:xfrm>
            <a:off x="1295640" y="754200"/>
            <a:ext cx="5181480" cy="3771720"/>
          </a:xfrm>
          <a:prstGeom prst="rect">
            <a:avLst/>
          </a:prstGeom>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777240" y="4777560"/>
            <a:ext cx="6217560" cy="4525920"/>
          </a:xfrm>
          <a:prstGeom prst="rect">
            <a:avLst/>
          </a:prstGeom>
          <a:noFill/>
          <a:ln>
            <a:noFill/>
          </a:ln>
        </p:spPr>
        <p:txBody>
          <a:bodyPr lIns="0" rIns="0" tIns="0" bIns="0"/>
          <a:p>
            <a:endParaRPr b="0" lang="en-US" sz="2000" spc="-1" strike="noStrike">
              <a:latin typeface="Arial"/>
            </a:endParaRPr>
          </a:p>
        </p:txBody>
      </p:sp>
      <p:sp>
        <p:nvSpPr>
          <p:cNvPr id="130" name="PlaceHolder 2"/>
          <p:cNvSpPr>
            <a:spLocks noGrp="1"/>
          </p:cNvSpPr>
          <p:nvPr>
            <p:ph type="body"/>
          </p:nvPr>
        </p:nvSpPr>
        <p:spPr>
          <a:xfrm>
            <a:off x="777240" y="4777560"/>
            <a:ext cx="6217560" cy="4525920"/>
          </a:xfrm>
          <a:prstGeom prst="rect">
            <a:avLst/>
          </a:prstGeom>
        </p:spPr>
        <p:txBody>
          <a:bodyPr tIns="91440" bIns="91440"/>
          <a:p>
            <a:endParaRPr b="0" lang="en-US" sz="2000" spc="-1" strike="noStrike">
              <a:latin typeface="Arial"/>
            </a:endParaRPr>
          </a:p>
        </p:txBody>
      </p:sp>
      <p:sp>
        <p:nvSpPr>
          <p:cNvPr id="131" name="PlaceHolder 3"/>
          <p:cNvSpPr>
            <a:spLocks noGrp="1"/>
          </p:cNvSpPr>
          <p:nvPr>
            <p:ph type="sldImg"/>
          </p:nvPr>
        </p:nvSpPr>
        <p:spPr>
          <a:xfrm>
            <a:off x="1295640" y="754200"/>
            <a:ext cx="5181480" cy="377172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777240" y="4777560"/>
            <a:ext cx="6217560" cy="4525920"/>
          </a:xfrm>
          <a:prstGeom prst="rect">
            <a:avLst/>
          </a:prstGeom>
          <a:noFill/>
          <a:ln>
            <a:noFill/>
          </a:ln>
        </p:spPr>
        <p:txBody>
          <a:bodyPr lIns="0" rIns="0" tIns="0" bIns="0"/>
          <a:p>
            <a:endParaRPr b="0" lang="en-US" sz="2000" spc="-1" strike="noStrike">
              <a:latin typeface="Arial"/>
            </a:endParaRPr>
          </a:p>
        </p:txBody>
      </p:sp>
      <p:sp>
        <p:nvSpPr>
          <p:cNvPr id="124" name="PlaceHolder 2"/>
          <p:cNvSpPr>
            <a:spLocks noGrp="1"/>
          </p:cNvSpPr>
          <p:nvPr>
            <p:ph type="body"/>
          </p:nvPr>
        </p:nvSpPr>
        <p:spPr>
          <a:xfrm>
            <a:off x="777240" y="4777560"/>
            <a:ext cx="6217560" cy="4525920"/>
          </a:xfrm>
          <a:prstGeom prst="rect">
            <a:avLst/>
          </a:prstGeom>
        </p:spPr>
        <p:txBody>
          <a:bodyPr tIns="91440" bIns="91440"/>
          <a:p>
            <a:endParaRPr b="0" lang="en-US" sz="2000" spc="-1" strike="noStrike">
              <a:latin typeface="Arial"/>
            </a:endParaRPr>
          </a:p>
        </p:txBody>
      </p:sp>
      <p:sp>
        <p:nvSpPr>
          <p:cNvPr id="125" name="PlaceHolder 3"/>
          <p:cNvSpPr>
            <a:spLocks noGrp="1"/>
          </p:cNvSpPr>
          <p:nvPr>
            <p:ph type="sldImg"/>
          </p:nvPr>
        </p:nvSpPr>
        <p:spPr>
          <a:xfrm>
            <a:off x="1295640" y="754200"/>
            <a:ext cx="5181480" cy="377172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n-US" sz="1400" spc="-1" strike="noStrike">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400800"/>
            <a:ext cx="9143280" cy="456480"/>
          </a:xfrm>
          <a:prstGeom prst="rect">
            <a:avLst/>
          </a:prstGeom>
          <a:solidFill>
            <a:srgbClr val="8a5842"/>
          </a:solidFill>
          <a:ln>
            <a:noFill/>
          </a:ln>
        </p:spPr>
        <p:style>
          <a:lnRef idx="0"/>
          <a:fillRef idx="0"/>
          <a:effectRef idx="0"/>
          <a:fontRef idx="minor"/>
        </p:style>
      </p:sp>
      <p:sp>
        <p:nvSpPr>
          <p:cNvPr id="1" name="CustomShape 2"/>
          <p:cNvSpPr/>
          <p:nvPr/>
        </p:nvSpPr>
        <p:spPr>
          <a:xfrm>
            <a:off x="0" y="6334200"/>
            <a:ext cx="9143280" cy="65160"/>
          </a:xfrm>
          <a:prstGeom prst="rect">
            <a:avLst/>
          </a:prstGeom>
          <a:solidFill>
            <a:srgbClr val="c2947f"/>
          </a:solidFill>
          <a:ln>
            <a:noFill/>
          </a:ln>
        </p:spPr>
        <p:style>
          <a:lnRef idx="0"/>
          <a:fillRef idx="0"/>
          <a:effectRef idx="0"/>
          <a:fontRef idx="minor"/>
        </p:style>
      </p:sp>
      <p:sp>
        <p:nvSpPr>
          <p:cNvPr id="2" name="CustomShape 3"/>
          <p:cNvSpPr/>
          <p:nvPr/>
        </p:nvSpPr>
        <p:spPr>
          <a:xfrm>
            <a:off x="2520" y="6400800"/>
            <a:ext cx="9140760" cy="456480"/>
          </a:xfrm>
          <a:prstGeom prst="rect">
            <a:avLst/>
          </a:prstGeom>
          <a:solidFill>
            <a:srgbClr val="8a5842"/>
          </a:solidFill>
          <a:ln>
            <a:noFill/>
          </a:ln>
        </p:spPr>
        <p:style>
          <a:lnRef idx="0"/>
          <a:fillRef idx="0"/>
          <a:effectRef idx="0"/>
          <a:fontRef idx="minor"/>
        </p:style>
      </p:sp>
      <p:sp>
        <p:nvSpPr>
          <p:cNvPr id="3" name="CustomShape 4"/>
          <p:cNvSpPr/>
          <p:nvPr/>
        </p:nvSpPr>
        <p:spPr>
          <a:xfrm>
            <a:off x="0" y="6334200"/>
            <a:ext cx="9140760" cy="63360"/>
          </a:xfrm>
          <a:prstGeom prst="rect">
            <a:avLst/>
          </a:prstGeom>
          <a:solidFill>
            <a:srgbClr val="c2947f"/>
          </a:solidFill>
          <a:ln>
            <a:noFill/>
          </a:ln>
        </p:spPr>
        <p:style>
          <a:lnRef idx="0"/>
          <a:fillRef idx="0"/>
          <a:effectRef idx="0"/>
          <a:fontRef idx="minor"/>
        </p:style>
      </p:sp>
      <p:sp>
        <p:nvSpPr>
          <p:cNvPr id="4" name="PlaceHolder 5"/>
          <p:cNvSpPr>
            <a:spLocks noGrp="1"/>
          </p:cNvSpPr>
          <p:nvPr>
            <p:ph type="title"/>
          </p:nvPr>
        </p:nvSpPr>
        <p:spPr>
          <a:xfrm>
            <a:off x="822960" y="286560"/>
            <a:ext cx="7543080" cy="674640"/>
          </a:xfrm>
          <a:prstGeom prst="rect">
            <a:avLst/>
          </a:prstGeom>
        </p:spPr>
        <p:txBody>
          <a:bodyPr lIns="0" rIns="0" tIns="0" bIns="0" anchor="ctr"/>
          <a:p>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6400800"/>
            <a:ext cx="9143280" cy="456480"/>
          </a:xfrm>
          <a:prstGeom prst="rect">
            <a:avLst/>
          </a:prstGeom>
          <a:solidFill>
            <a:srgbClr val="8a5842"/>
          </a:solidFill>
          <a:ln>
            <a:noFill/>
          </a:ln>
        </p:spPr>
        <p:style>
          <a:lnRef idx="0"/>
          <a:fillRef idx="0"/>
          <a:effectRef idx="0"/>
          <a:fontRef idx="minor"/>
        </p:style>
      </p:sp>
      <p:sp>
        <p:nvSpPr>
          <p:cNvPr id="43" name="CustomShape 2"/>
          <p:cNvSpPr/>
          <p:nvPr/>
        </p:nvSpPr>
        <p:spPr>
          <a:xfrm>
            <a:off x="0" y="6334200"/>
            <a:ext cx="9143280" cy="65160"/>
          </a:xfrm>
          <a:prstGeom prst="rect">
            <a:avLst/>
          </a:prstGeom>
          <a:solidFill>
            <a:srgbClr val="c2947f"/>
          </a:solidFill>
          <a:ln>
            <a:noFill/>
          </a:ln>
        </p:spPr>
        <p:style>
          <a:lnRef idx="0"/>
          <a:fillRef idx="0"/>
          <a:effectRef idx="0"/>
          <a:fontRef idx="minor"/>
        </p:style>
      </p:sp>
      <p:sp>
        <p:nvSpPr>
          <p:cNvPr id="44" name="PlaceHolder 3"/>
          <p:cNvSpPr>
            <a:spLocks noGrp="1"/>
          </p:cNvSpPr>
          <p:nvPr>
            <p:ph type="title"/>
          </p:nvPr>
        </p:nvSpPr>
        <p:spPr>
          <a:xfrm>
            <a:off x="457200" y="273600"/>
            <a:ext cx="8229240" cy="1144800"/>
          </a:xfrm>
          <a:prstGeom prst="rect">
            <a:avLst/>
          </a:prstGeom>
        </p:spPr>
        <p:txBody>
          <a:bodyPr lIns="0" rIns="0" tIns="0" bIns="0" anchor="ctr"/>
          <a:p>
            <a:r>
              <a:rPr b="0" lang="en-US" sz="1400" spc="-1" strike="noStrike">
                <a:solidFill>
                  <a:srgbClr val="000000"/>
                </a:solidFill>
                <a:latin typeface="Arial"/>
              </a:rPr>
              <a:t>Click to edit the title </a:t>
            </a:r>
            <a:r>
              <a:rPr b="0" lang="en-US" sz="1400" spc="-1" strike="noStrike">
                <a:solidFill>
                  <a:srgbClr val="000000"/>
                </a:solidFill>
                <a:latin typeface="Arial"/>
              </a:rPr>
              <a:t>text format</a:t>
            </a:r>
            <a:endParaRPr b="0" lang="en-US" sz="1400" spc="-1" strike="noStrike">
              <a:solidFill>
                <a:srgbClr val="000000"/>
              </a:solidFill>
              <a:latin typeface="Arial"/>
            </a:endParaRPr>
          </a:p>
        </p:txBody>
      </p:sp>
      <p:sp>
        <p:nvSpPr>
          <p:cNvPr id="4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11480" y="504360"/>
            <a:ext cx="8320680" cy="3565440"/>
          </a:xfrm>
          <a:prstGeom prst="rect">
            <a:avLst/>
          </a:prstGeom>
          <a:noFill/>
          <a:ln>
            <a:noFill/>
          </a:ln>
        </p:spPr>
        <p:style>
          <a:lnRef idx="0"/>
          <a:fillRef idx="0"/>
          <a:effectRef idx="0"/>
          <a:fontRef idx="minor"/>
        </p:style>
        <p:txBody>
          <a:bodyPr anchor="ctr"/>
          <a:p>
            <a:pPr>
              <a:lnSpc>
                <a:spcPct val="85000"/>
              </a:lnSpc>
            </a:pPr>
            <a:r>
              <a:rPr b="0" lang="en-US" sz="8000" spc="-1" strike="noStrike">
                <a:solidFill>
                  <a:srgbClr val="262626"/>
                </a:solidFill>
                <a:latin typeface="Calibri"/>
                <a:ea typeface="Calibri"/>
              </a:rPr>
              <a:t>Voice Modulator</a:t>
            </a:r>
            <a:endParaRPr b="0" lang="en-US" sz="8000" spc="-1" strike="noStrike">
              <a:latin typeface="Arial"/>
            </a:endParaRPr>
          </a:p>
        </p:txBody>
      </p:sp>
      <p:sp>
        <p:nvSpPr>
          <p:cNvPr id="89" name="CustomShape 2"/>
          <p:cNvSpPr/>
          <p:nvPr/>
        </p:nvSpPr>
        <p:spPr>
          <a:xfrm>
            <a:off x="800280" y="3980520"/>
            <a:ext cx="7543080" cy="1642680"/>
          </a:xfrm>
          <a:prstGeom prst="rect">
            <a:avLst/>
          </a:prstGeom>
          <a:noFill/>
          <a:ln>
            <a:noFill/>
          </a:ln>
        </p:spPr>
        <p:style>
          <a:lnRef idx="0"/>
          <a:fillRef idx="0"/>
          <a:effectRef idx="0"/>
          <a:fontRef idx="minor"/>
        </p:style>
        <p:txBody>
          <a:bodyPr/>
          <a:p>
            <a:pPr>
              <a:lnSpc>
                <a:spcPct val="90000"/>
              </a:lnSpc>
            </a:pPr>
            <a:r>
              <a:rPr b="0" lang="en-US" sz="2400" spc="-1" strike="noStrike">
                <a:solidFill>
                  <a:srgbClr val="637052"/>
                </a:solidFill>
                <a:latin typeface="Calibri"/>
                <a:ea typeface="Calibri"/>
              </a:rPr>
              <a:t>ECE 372A – MICROCONTROLLER ORGANIZATION</a:t>
            </a:r>
            <a:endParaRPr b="0" lang="en-US" sz="2400" spc="-1" strike="noStrike">
              <a:latin typeface="Arial"/>
            </a:endParaRPr>
          </a:p>
          <a:p>
            <a:pPr>
              <a:lnSpc>
                <a:spcPct val="90000"/>
              </a:lnSpc>
              <a:spcBef>
                <a:spcPts val="1400"/>
              </a:spcBef>
            </a:pPr>
            <a:r>
              <a:rPr b="0" lang="en-US" sz="2400" spc="-1" strike="noStrike">
                <a:solidFill>
                  <a:srgbClr val="637052"/>
                </a:solidFill>
                <a:latin typeface="Calibri"/>
                <a:ea typeface="Calibri"/>
              </a:rPr>
              <a:t>ELECTRICAL AND COMPUTER ENGINEERING</a:t>
            </a:r>
            <a:endParaRPr b="0" lang="en-US" sz="2400" spc="-1" strike="noStrike">
              <a:latin typeface="Arial"/>
            </a:endParaRPr>
          </a:p>
          <a:p>
            <a:pPr>
              <a:lnSpc>
                <a:spcPct val="90000"/>
              </a:lnSpc>
              <a:spcBef>
                <a:spcPts val="1400"/>
              </a:spcBef>
            </a:pPr>
            <a:r>
              <a:rPr b="0" lang="en-US" sz="2400" spc="-1" strike="noStrike">
                <a:solidFill>
                  <a:srgbClr val="637052"/>
                </a:solidFill>
                <a:latin typeface="Calibri"/>
                <a:ea typeface="Calibri"/>
              </a:rPr>
              <a:t>UNIVERSITY OF ARIZONA</a:t>
            </a:r>
            <a:endParaRPr b="0" lang="en-US" sz="2400" spc="-1" strike="noStrike">
              <a:latin typeface="Arial"/>
            </a:endParaRPr>
          </a:p>
          <a:p>
            <a:pPr>
              <a:lnSpc>
                <a:spcPct val="90000"/>
              </a:lnSpc>
              <a:spcBef>
                <a:spcPts val="1400"/>
              </a:spcBef>
            </a:pPr>
            <a:r>
              <a:rPr b="0" lang="en-US" sz="2400" spc="-1" strike="noStrike">
                <a:solidFill>
                  <a:srgbClr val="637052"/>
                </a:solidFill>
                <a:latin typeface="Calibri"/>
                <a:ea typeface="Calibri"/>
              </a:rPr>
              <a:t>SPRING 2019</a:t>
            </a:r>
            <a:endParaRPr b="0" lang="en-US" sz="2400" spc="-1" strike="noStrike">
              <a:latin typeface="Arial"/>
            </a:endParaRPr>
          </a:p>
          <a:p>
            <a:pPr>
              <a:lnSpc>
                <a:spcPct val="90000"/>
              </a:lnSpc>
              <a:spcBef>
                <a:spcPts val="1400"/>
              </a:spcBef>
            </a:pP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22960" y="286560"/>
            <a:ext cx="7543080" cy="897840"/>
          </a:xfrm>
          <a:prstGeom prst="rect">
            <a:avLst/>
          </a:prstGeom>
          <a:noFill/>
          <a:ln>
            <a:noFill/>
          </a:ln>
        </p:spPr>
        <p:style>
          <a:lnRef idx="0"/>
          <a:fillRef idx="0"/>
          <a:effectRef idx="0"/>
          <a:fontRef idx="minor"/>
        </p:style>
        <p:txBody>
          <a:bodyPr/>
          <a:p>
            <a:pPr>
              <a:lnSpc>
                <a:spcPct val="85000"/>
              </a:lnSpc>
            </a:pPr>
            <a:r>
              <a:rPr b="0" lang="en-US" sz="4000" spc="-1" strike="noStrike">
                <a:solidFill>
                  <a:srgbClr val="404040"/>
                </a:solidFill>
                <a:latin typeface="Calibri"/>
                <a:ea typeface="Calibri"/>
              </a:rPr>
              <a:t>Output Devices</a:t>
            </a:r>
            <a:endParaRPr b="0" lang="en-US" sz="4000" spc="-1" strike="noStrike">
              <a:latin typeface="Arial"/>
            </a:endParaRPr>
          </a:p>
        </p:txBody>
      </p:sp>
      <p:sp>
        <p:nvSpPr>
          <p:cNvPr id="117" name="CustomShape 2"/>
          <p:cNvSpPr/>
          <p:nvPr/>
        </p:nvSpPr>
        <p:spPr>
          <a:xfrm>
            <a:off x="616680" y="1184760"/>
            <a:ext cx="7672320" cy="130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Calibri"/>
                <a:ea typeface="Calibri"/>
              </a:rPr>
              <a:t>Adafruit Monochrome 1.3” 128x64 OLED graphic Display</a:t>
            </a:r>
            <a:endParaRPr b="0" lang="en-US" sz="2000" spc="-1" strike="noStrike">
              <a:latin typeface="Arial"/>
            </a:endParaRPr>
          </a:p>
          <a:p>
            <a:pPr>
              <a:lnSpc>
                <a:spcPct val="100000"/>
              </a:lnSpc>
            </a:pPr>
            <a:r>
              <a:rPr b="0" lang="en-US" sz="2000" spc="-1" strike="noStrike">
                <a:solidFill>
                  <a:srgbClr val="000000"/>
                </a:solidFill>
                <a:latin typeface="Calibri"/>
                <a:ea typeface="Calibri"/>
              </a:rPr>
              <a:t> </a:t>
            </a:r>
            <a:endParaRPr b="0" lang="en-US" sz="2000" spc="-1" strike="noStrike">
              <a:latin typeface="Arial"/>
            </a:endParaRPr>
          </a:p>
        </p:txBody>
      </p:sp>
      <p:pic>
        <p:nvPicPr>
          <p:cNvPr id="118" name="" descr=""/>
          <p:cNvPicPr/>
          <p:nvPr/>
        </p:nvPicPr>
        <p:blipFill>
          <a:blip r:embed="rId1"/>
          <a:stretch/>
        </p:blipFill>
        <p:spPr>
          <a:xfrm>
            <a:off x="203040" y="1981080"/>
            <a:ext cx="2526480" cy="1896120"/>
          </a:xfrm>
          <a:prstGeom prst="rect">
            <a:avLst/>
          </a:prstGeom>
          <a:ln>
            <a:noFill/>
          </a:ln>
        </p:spPr>
      </p:pic>
      <p:pic>
        <p:nvPicPr>
          <p:cNvPr id="119" name="" descr=""/>
          <p:cNvPicPr/>
          <p:nvPr/>
        </p:nvPicPr>
        <p:blipFill>
          <a:blip r:embed="rId2"/>
          <a:stretch/>
        </p:blipFill>
        <p:spPr>
          <a:xfrm>
            <a:off x="2801520" y="1981080"/>
            <a:ext cx="6239160" cy="43005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22960" y="1185480"/>
            <a:ext cx="7543080" cy="4682880"/>
          </a:xfrm>
          <a:prstGeom prst="rect">
            <a:avLst/>
          </a:prstGeom>
          <a:noFill/>
          <a:ln>
            <a:noFill/>
          </a:ln>
        </p:spPr>
        <p:style>
          <a:lnRef idx="0"/>
          <a:fillRef idx="0"/>
          <a:effectRef idx="0"/>
          <a:fontRef idx="minor"/>
        </p:style>
        <p:txBody>
          <a:bodyPr lIns="0" rIns="0"/>
          <a:p>
            <a:pPr marL="284040" indent="-283320">
              <a:lnSpc>
                <a:spcPct val="90000"/>
              </a:lnSpc>
              <a:buClr>
                <a:srgbClr val="865640"/>
              </a:buClr>
              <a:buFont typeface="Noto Sans Symbols"/>
              <a:buChar char="▪"/>
            </a:pPr>
            <a:r>
              <a:rPr b="0" lang="en-US" sz="2000" spc="-1" strike="noStrike">
                <a:solidFill>
                  <a:srgbClr val="404040"/>
                </a:solidFill>
                <a:latin typeface="Calibri"/>
                <a:ea typeface="Calibri"/>
              </a:rPr>
              <a:t>Using I2S (Inter-IC Sound) to output live amplified audio to 3.5 mm Audio Jack via the Adafruit I2C Stereo Decoder Breakout</a:t>
            </a:r>
            <a:endParaRPr b="0" lang="en-US" sz="2000" spc="-1" strike="noStrike">
              <a:latin typeface="Arial"/>
            </a:endParaRPr>
          </a:p>
          <a:p>
            <a:pPr lvl="1" marL="914400" indent="-355320">
              <a:lnSpc>
                <a:spcPct val="90000"/>
              </a:lnSpc>
              <a:buClr>
                <a:srgbClr val="404040"/>
              </a:buClr>
              <a:buFont typeface="Calibri"/>
              <a:buChar char="○"/>
            </a:pPr>
            <a:r>
              <a:rPr b="0" lang="en-US" sz="2000" spc="-1" strike="noStrike">
                <a:solidFill>
                  <a:srgbClr val="404040"/>
                </a:solidFill>
                <a:latin typeface="Calibri"/>
                <a:ea typeface="Calibri"/>
              </a:rPr>
              <a:t>Timing Diagram of the protocol shown below:</a:t>
            </a:r>
            <a:endParaRPr b="0" lang="en-US" sz="2000" spc="-1" strike="noStrike">
              <a:latin typeface="Arial"/>
            </a:endParaRPr>
          </a:p>
          <a:p>
            <a:pPr>
              <a:lnSpc>
                <a:spcPct val="90000"/>
              </a:lnSpc>
            </a:pPr>
            <a:endParaRPr b="0" lang="en-US" sz="2000" spc="-1" strike="noStrike">
              <a:latin typeface="Arial"/>
            </a:endParaRPr>
          </a:p>
          <a:p>
            <a:pPr>
              <a:lnSpc>
                <a:spcPct val="90000"/>
              </a:lnSpc>
            </a:pPr>
            <a:endParaRPr b="0" lang="en-US" sz="2000" spc="-1" strike="noStrike">
              <a:latin typeface="Arial"/>
            </a:endParaRPr>
          </a:p>
          <a:p>
            <a:pPr>
              <a:lnSpc>
                <a:spcPct val="90000"/>
              </a:lnSpc>
            </a:pPr>
            <a:endParaRPr b="0" lang="en-US" sz="2000" spc="-1" strike="noStrike">
              <a:latin typeface="Arial"/>
            </a:endParaRPr>
          </a:p>
          <a:p>
            <a:pPr>
              <a:lnSpc>
                <a:spcPct val="90000"/>
              </a:lnSpc>
            </a:pPr>
            <a:endParaRPr b="0" lang="en-US" sz="2000" spc="-1" strike="noStrike">
              <a:latin typeface="Arial"/>
            </a:endParaRPr>
          </a:p>
          <a:p>
            <a:pPr>
              <a:lnSpc>
                <a:spcPct val="90000"/>
              </a:lnSpc>
            </a:pPr>
            <a:endParaRPr b="0" lang="en-US" sz="2000" spc="-1" strike="noStrike">
              <a:latin typeface="Arial"/>
            </a:endParaRPr>
          </a:p>
          <a:p>
            <a:pPr>
              <a:lnSpc>
                <a:spcPct val="90000"/>
              </a:lnSpc>
            </a:pPr>
            <a:endParaRPr b="0" lang="en-US" sz="2000" spc="-1" strike="noStrike">
              <a:latin typeface="Arial"/>
            </a:endParaRPr>
          </a:p>
          <a:p>
            <a:pPr>
              <a:lnSpc>
                <a:spcPct val="90000"/>
              </a:lnSpc>
            </a:pPr>
            <a:endParaRPr b="0" lang="en-US" sz="2000" spc="-1" strike="noStrike">
              <a:latin typeface="Arial"/>
            </a:endParaRPr>
          </a:p>
          <a:p>
            <a:pPr marL="457200">
              <a:lnSpc>
                <a:spcPct val="90000"/>
              </a:lnSpc>
            </a:pPr>
            <a:r>
              <a:rPr b="0" lang="en-US" sz="2000" spc="-1" strike="noStrike">
                <a:solidFill>
                  <a:srgbClr val="404040"/>
                </a:solidFill>
                <a:latin typeface="Calibri"/>
                <a:ea typeface="Calibri"/>
              </a:rPr>
              <a:t> </a:t>
            </a:r>
            <a:endParaRPr b="0" lang="en-US" sz="2000" spc="-1" strike="noStrike">
              <a:latin typeface="Arial"/>
            </a:endParaRPr>
          </a:p>
          <a:p>
            <a:pPr marL="284040" indent="-283320">
              <a:lnSpc>
                <a:spcPct val="90000"/>
              </a:lnSpc>
              <a:buClr>
                <a:srgbClr val="865640"/>
              </a:buClr>
              <a:buFont typeface="Noto Sans Symbols"/>
              <a:buChar char="▪"/>
            </a:pPr>
            <a:r>
              <a:rPr b="0" lang="en-US" sz="2000" spc="-1" strike="noStrike">
                <a:solidFill>
                  <a:srgbClr val="404040"/>
                </a:solidFill>
                <a:latin typeface="Calibri"/>
                <a:ea typeface="Calibri"/>
              </a:rPr>
              <a:t>Using I2C to output waveform data graph to the Monochrome 1.3” OLED Screen</a:t>
            </a:r>
            <a:endParaRPr b="0" lang="en-US" sz="2000" spc="-1" strike="noStrike">
              <a:latin typeface="Arial"/>
            </a:endParaRPr>
          </a:p>
          <a:p>
            <a:pPr lvl="1" marL="914400" indent="-355320">
              <a:lnSpc>
                <a:spcPct val="90000"/>
              </a:lnSpc>
              <a:buClr>
                <a:srgbClr val="404040"/>
              </a:buClr>
              <a:buFont typeface="Calibri"/>
              <a:buChar char="○"/>
            </a:pPr>
            <a:r>
              <a:rPr b="0" lang="en-US" sz="2000" spc="-1" strike="noStrike">
                <a:solidFill>
                  <a:srgbClr val="404040"/>
                </a:solidFill>
                <a:latin typeface="Calibri"/>
                <a:ea typeface="Calibri"/>
              </a:rPr>
              <a:t>Uses I2C 7-bit address between 0x3C-0x3D</a:t>
            </a:r>
            <a:endParaRPr b="0" lang="en-US" sz="2000" spc="-1" strike="noStrike">
              <a:latin typeface="Arial"/>
            </a:endParaRPr>
          </a:p>
        </p:txBody>
      </p:sp>
      <p:sp>
        <p:nvSpPr>
          <p:cNvPr id="121" name="CustomShape 2"/>
          <p:cNvSpPr/>
          <p:nvPr/>
        </p:nvSpPr>
        <p:spPr>
          <a:xfrm>
            <a:off x="822960" y="286560"/>
            <a:ext cx="7543080" cy="674640"/>
          </a:xfrm>
          <a:prstGeom prst="rect">
            <a:avLst/>
          </a:prstGeom>
          <a:noFill/>
          <a:ln>
            <a:noFill/>
          </a:ln>
        </p:spPr>
        <p:style>
          <a:lnRef idx="0"/>
          <a:fillRef idx="0"/>
          <a:effectRef idx="0"/>
          <a:fontRef idx="minor"/>
        </p:style>
        <p:txBody>
          <a:bodyPr/>
          <a:p>
            <a:pPr>
              <a:lnSpc>
                <a:spcPct val="85000"/>
              </a:lnSpc>
            </a:pPr>
            <a:r>
              <a:rPr b="0" lang="en-US" sz="4000" spc="-1" strike="noStrike">
                <a:solidFill>
                  <a:srgbClr val="404040"/>
                </a:solidFill>
                <a:latin typeface="Calibri"/>
                <a:ea typeface="Calibri"/>
              </a:rPr>
              <a:t>Communication Protocol</a:t>
            </a:r>
            <a:endParaRPr b="0" lang="en-US" sz="4000" spc="-1" strike="noStrike">
              <a:latin typeface="Arial"/>
            </a:endParaRPr>
          </a:p>
        </p:txBody>
      </p:sp>
      <p:pic>
        <p:nvPicPr>
          <p:cNvPr id="122" name="" descr=""/>
          <p:cNvPicPr/>
          <p:nvPr/>
        </p:nvPicPr>
        <p:blipFill>
          <a:blip r:embed="rId1"/>
          <a:stretch/>
        </p:blipFill>
        <p:spPr>
          <a:xfrm>
            <a:off x="1329480" y="2430720"/>
            <a:ext cx="6530400" cy="19962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22960" y="1185480"/>
            <a:ext cx="7543080" cy="4682880"/>
          </a:xfrm>
          <a:prstGeom prst="rect">
            <a:avLst/>
          </a:prstGeom>
          <a:noFill/>
          <a:ln>
            <a:noFill/>
          </a:ln>
        </p:spPr>
        <p:style>
          <a:lnRef idx="0"/>
          <a:fillRef idx="0"/>
          <a:effectRef idx="0"/>
          <a:fontRef idx="minor"/>
        </p:style>
        <p:txBody>
          <a:bodyPr lIns="0" rIns="0"/>
          <a:p>
            <a:pPr>
              <a:lnSpc>
                <a:spcPct val="90000"/>
              </a:lnSpc>
            </a:pPr>
            <a:r>
              <a:rPr b="0" lang="en-US" sz="2000" spc="-1" strike="noStrike">
                <a:solidFill>
                  <a:srgbClr val="404040"/>
                </a:solidFill>
                <a:latin typeface="Calibri"/>
                <a:ea typeface="Calibri"/>
              </a:rPr>
              <a:t>Jacob Bowles</a:t>
            </a:r>
            <a:endParaRPr b="0" lang="en-US" sz="2000" spc="-1" strike="noStrike">
              <a:latin typeface="Arial"/>
            </a:endParaRPr>
          </a:p>
          <a:p>
            <a:pPr>
              <a:lnSpc>
                <a:spcPct val="90000"/>
              </a:lnSpc>
              <a:spcBef>
                <a:spcPts val="1400"/>
              </a:spcBef>
            </a:pPr>
            <a:r>
              <a:rPr b="0" lang="en-US" sz="2000" spc="-1" strike="noStrike">
                <a:solidFill>
                  <a:srgbClr val="404040"/>
                </a:solidFill>
                <a:latin typeface="Calibri"/>
                <a:ea typeface="Calibri"/>
              </a:rPr>
              <a:t>Nadine Najdawi</a:t>
            </a:r>
            <a:endParaRPr b="0" lang="en-US" sz="2000" spc="-1" strike="noStrike">
              <a:latin typeface="Arial"/>
            </a:endParaRPr>
          </a:p>
          <a:p>
            <a:pPr>
              <a:lnSpc>
                <a:spcPct val="90000"/>
              </a:lnSpc>
              <a:spcBef>
                <a:spcPts val="1400"/>
              </a:spcBef>
            </a:pPr>
            <a:r>
              <a:rPr b="0" lang="en-US" sz="2000" spc="-1" strike="noStrike">
                <a:solidFill>
                  <a:srgbClr val="404040"/>
                </a:solidFill>
                <a:latin typeface="Calibri"/>
                <a:ea typeface="Calibri"/>
              </a:rPr>
              <a:t>Jessica Sofka</a:t>
            </a:r>
            <a:endParaRPr b="0" lang="en-US" sz="2000" spc="-1" strike="noStrike">
              <a:latin typeface="Arial"/>
            </a:endParaRPr>
          </a:p>
          <a:p>
            <a:pPr>
              <a:lnSpc>
                <a:spcPct val="90000"/>
              </a:lnSpc>
              <a:spcBef>
                <a:spcPts val="1400"/>
              </a:spcBef>
            </a:pPr>
            <a:r>
              <a:rPr b="0" lang="en-US" sz="2000" spc="-1" strike="noStrike">
                <a:solidFill>
                  <a:srgbClr val="404040"/>
                </a:solidFill>
                <a:latin typeface="Calibri"/>
                <a:ea typeface="Calibri"/>
              </a:rPr>
              <a:t>Lena Voytek  </a:t>
            </a:r>
            <a:endParaRPr b="0" lang="en-US" sz="2000" spc="-1" strike="noStrike">
              <a:latin typeface="Arial"/>
            </a:endParaRPr>
          </a:p>
        </p:txBody>
      </p:sp>
      <p:sp>
        <p:nvSpPr>
          <p:cNvPr id="91" name="CustomShape 2"/>
          <p:cNvSpPr/>
          <p:nvPr/>
        </p:nvSpPr>
        <p:spPr>
          <a:xfrm>
            <a:off x="822960" y="286560"/>
            <a:ext cx="7543080" cy="674640"/>
          </a:xfrm>
          <a:prstGeom prst="rect">
            <a:avLst/>
          </a:prstGeom>
          <a:noFill/>
          <a:ln>
            <a:noFill/>
          </a:ln>
        </p:spPr>
        <p:style>
          <a:lnRef idx="0"/>
          <a:fillRef idx="0"/>
          <a:effectRef idx="0"/>
          <a:fontRef idx="minor"/>
        </p:style>
        <p:txBody>
          <a:bodyPr/>
          <a:p>
            <a:pPr>
              <a:lnSpc>
                <a:spcPct val="85000"/>
              </a:lnSpc>
            </a:pPr>
            <a:r>
              <a:rPr b="0" lang="en-US" sz="4000" spc="-1" strike="noStrike">
                <a:solidFill>
                  <a:srgbClr val="404040"/>
                </a:solidFill>
                <a:latin typeface="Calibri"/>
                <a:ea typeface="Calibri"/>
              </a:rPr>
              <a:t>Team Members</a:t>
            </a:r>
            <a:endParaRPr b="0" lang="en-US" sz="4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90600" y="1087200"/>
            <a:ext cx="7543080" cy="4682880"/>
          </a:xfrm>
          <a:prstGeom prst="rect">
            <a:avLst/>
          </a:prstGeom>
          <a:noFill/>
          <a:ln>
            <a:noFill/>
          </a:ln>
        </p:spPr>
        <p:style>
          <a:lnRef idx="0"/>
          <a:fillRef idx="0"/>
          <a:effectRef idx="0"/>
          <a:fontRef idx="minor"/>
        </p:style>
        <p:txBody>
          <a:bodyPr lIns="0" rIns="0"/>
          <a:p>
            <a:pPr>
              <a:lnSpc>
                <a:spcPct val="90000"/>
              </a:lnSpc>
            </a:pPr>
            <a:endParaRPr b="0" lang="en-US" sz="1800" spc="-1" strike="noStrike">
              <a:latin typeface="Arial"/>
            </a:endParaRPr>
          </a:p>
          <a:p>
            <a:pPr marL="457200" indent="-355320">
              <a:lnSpc>
                <a:spcPct val="90000"/>
              </a:lnSpc>
              <a:buClr>
                <a:srgbClr val="404040"/>
              </a:buClr>
              <a:buFont typeface="Times New Roman"/>
              <a:buChar char="▪"/>
            </a:pPr>
            <a:r>
              <a:rPr b="0" lang="en-US" sz="2000" spc="-1" strike="noStrike">
                <a:solidFill>
                  <a:srgbClr val="404040"/>
                </a:solidFill>
                <a:latin typeface="Times New Roman"/>
                <a:ea typeface="Times New Roman"/>
              </a:rPr>
              <a:t>We are implementing a voice modulator that takes in audio, using a small sound and big sound microphone, and modulates the frequency of that data depending on what the user chooses on the numeric keypad. An LCD screen will display the control waveform from the numeric keypad. Voice modulation data will be outputted to a speaker, It will maintain a clear output, while minimizing feedback. We are using modulated data to fine-tune the pitch. This is an improvement of an autotune device.</a:t>
            </a:r>
            <a:endParaRPr b="0" lang="en-US" sz="2000" spc="-1" strike="noStrike">
              <a:latin typeface="Arial"/>
            </a:endParaRPr>
          </a:p>
        </p:txBody>
      </p:sp>
      <p:sp>
        <p:nvSpPr>
          <p:cNvPr id="93" name="CustomShape 2"/>
          <p:cNvSpPr/>
          <p:nvPr/>
        </p:nvSpPr>
        <p:spPr>
          <a:xfrm>
            <a:off x="822960" y="286560"/>
            <a:ext cx="7543080" cy="674640"/>
          </a:xfrm>
          <a:prstGeom prst="rect">
            <a:avLst/>
          </a:prstGeom>
          <a:noFill/>
          <a:ln>
            <a:noFill/>
          </a:ln>
        </p:spPr>
        <p:style>
          <a:lnRef idx="0"/>
          <a:fillRef idx="0"/>
          <a:effectRef idx="0"/>
          <a:fontRef idx="minor"/>
        </p:style>
        <p:txBody>
          <a:bodyPr/>
          <a:p>
            <a:pPr>
              <a:lnSpc>
                <a:spcPct val="85000"/>
              </a:lnSpc>
            </a:pPr>
            <a:r>
              <a:rPr b="0" lang="en-US" sz="4000" spc="-1" strike="noStrike">
                <a:solidFill>
                  <a:srgbClr val="404040"/>
                </a:solidFill>
                <a:latin typeface="Calibri"/>
                <a:ea typeface="Calibri"/>
              </a:rPr>
              <a:t>Statement of Problem</a:t>
            </a:r>
            <a:endParaRPr b="0" lang="en-US" sz="4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22960" y="1185480"/>
            <a:ext cx="7543080" cy="1323000"/>
          </a:xfrm>
          <a:prstGeom prst="rect">
            <a:avLst/>
          </a:prstGeom>
          <a:noFill/>
          <a:ln>
            <a:noFill/>
          </a:ln>
        </p:spPr>
        <p:style>
          <a:lnRef idx="0"/>
          <a:fillRef idx="0"/>
          <a:effectRef idx="0"/>
          <a:fontRef idx="minor"/>
        </p:style>
        <p:txBody>
          <a:bodyPr lIns="0" rIns="0"/>
          <a:p>
            <a:pPr marL="284040" indent="-269280">
              <a:lnSpc>
                <a:spcPct val="90000"/>
              </a:lnSpc>
              <a:buClr>
                <a:srgbClr val="865640"/>
              </a:buClr>
              <a:buFont typeface="Noto Sans Symbols"/>
              <a:buChar char="▪"/>
            </a:pPr>
            <a:r>
              <a:rPr b="0" lang="en-US" sz="1800" spc="-1" strike="noStrike">
                <a:solidFill>
                  <a:srgbClr val="404040"/>
                </a:solidFill>
                <a:latin typeface="Calibri"/>
                <a:ea typeface="Calibri"/>
              </a:rPr>
              <a:t>Voice Modulation</a:t>
            </a:r>
            <a:endParaRPr b="0" lang="en-US" sz="1800" spc="-1" strike="noStrike">
              <a:latin typeface="Arial"/>
            </a:endParaRPr>
          </a:p>
          <a:p>
            <a:pPr lvl="1" marL="914400" indent="-342720">
              <a:lnSpc>
                <a:spcPct val="90000"/>
              </a:lnSpc>
              <a:buClr>
                <a:srgbClr val="404040"/>
              </a:buClr>
              <a:buFont typeface="Calibri"/>
              <a:buChar char="○"/>
            </a:pPr>
            <a:r>
              <a:rPr b="0" lang="en-US" sz="1800" spc="-1" strike="noStrike">
                <a:solidFill>
                  <a:srgbClr val="404040"/>
                </a:solidFill>
                <a:latin typeface="Calibri"/>
                <a:ea typeface="Calibri"/>
              </a:rPr>
              <a:t>The manipulation of pitch through wavelength modulation</a:t>
            </a:r>
            <a:endParaRPr b="0" lang="en-US" sz="1800" spc="-1" strike="noStrike">
              <a:latin typeface="Arial"/>
            </a:endParaRPr>
          </a:p>
          <a:p>
            <a:pPr lvl="1" marL="914400" indent="-342720">
              <a:lnSpc>
                <a:spcPct val="90000"/>
              </a:lnSpc>
              <a:buClr>
                <a:srgbClr val="404040"/>
              </a:buClr>
              <a:buFont typeface="Calibri"/>
              <a:buChar char="○"/>
            </a:pPr>
            <a:r>
              <a:rPr b="0" lang="en-US" sz="1800" spc="-1" strike="noStrike">
                <a:solidFill>
                  <a:srgbClr val="404040"/>
                </a:solidFill>
                <a:latin typeface="Calibri"/>
                <a:ea typeface="Calibri"/>
              </a:rPr>
              <a:t>Numpad for controlling voice effects for corresponding sound</a:t>
            </a:r>
            <a:endParaRPr b="0" lang="en-US" sz="1800" spc="-1" strike="noStrike">
              <a:latin typeface="Arial"/>
            </a:endParaRPr>
          </a:p>
          <a:p>
            <a:pPr lvl="1" marL="914400" indent="-342720">
              <a:lnSpc>
                <a:spcPct val="90000"/>
              </a:lnSpc>
              <a:buClr>
                <a:srgbClr val="404040"/>
              </a:buClr>
              <a:buFont typeface="Calibri"/>
              <a:buChar char="○"/>
            </a:pPr>
            <a:r>
              <a:rPr b="0" lang="en-US" sz="1800" spc="-1" strike="noStrike">
                <a:solidFill>
                  <a:srgbClr val="404040"/>
                </a:solidFill>
                <a:latin typeface="Calibri"/>
                <a:ea typeface="Calibri"/>
              </a:rPr>
              <a:t>LCD Output for displaying voice control settings from numpad</a:t>
            </a:r>
            <a:endParaRPr b="0" lang="en-US" sz="1800" spc="-1" strike="noStrike">
              <a:latin typeface="Arial"/>
            </a:endParaRPr>
          </a:p>
        </p:txBody>
      </p:sp>
      <p:sp>
        <p:nvSpPr>
          <p:cNvPr id="95" name="CustomShape 2"/>
          <p:cNvSpPr/>
          <p:nvPr/>
        </p:nvSpPr>
        <p:spPr>
          <a:xfrm>
            <a:off x="822960" y="286560"/>
            <a:ext cx="7543080" cy="674640"/>
          </a:xfrm>
          <a:prstGeom prst="rect">
            <a:avLst/>
          </a:prstGeom>
          <a:noFill/>
          <a:ln>
            <a:noFill/>
          </a:ln>
        </p:spPr>
        <p:style>
          <a:lnRef idx="0"/>
          <a:fillRef idx="0"/>
          <a:effectRef idx="0"/>
          <a:fontRef idx="minor"/>
        </p:style>
        <p:txBody>
          <a:bodyPr/>
          <a:p>
            <a:pPr>
              <a:lnSpc>
                <a:spcPct val="85000"/>
              </a:lnSpc>
            </a:pPr>
            <a:r>
              <a:rPr b="0" lang="en-US" sz="4000" spc="-1" strike="noStrike">
                <a:solidFill>
                  <a:srgbClr val="404040"/>
                </a:solidFill>
                <a:latin typeface="Calibri"/>
                <a:ea typeface="Calibri"/>
              </a:rPr>
              <a:t>Proposed Prototype Solution</a:t>
            </a:r>
            <a:endParaRPr b="0" lang="en-US" sz="4000" spc="-1" strike="noStrike">
              <a:latin typeface="Arial"/>
            </a:endParaRPr>
          </a:p>
        </p:txBody>
      </p:sp>
      <p:pic>
        <p:nvPicPr>
          <p:cNvPr id="96" name="Google Shape;142;p30" descr=""/>
          <p:cNvPicPr/>
          <p:nvPr/>
        </p:nvPicPr>
        <p:blipFill>
          <a:blip r:embed="rId1"/>
          <a:stretch/>
        </p:blipFill>
        <p:spPr>
          <a:xfrm>
            <a:off x="2743200" y="2962440"/>
            <a:ext cx="4165920" cy="31597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22960" y="961560"/>
            <a:ext cx="7543080" cy="4682880"/>
          </a:xfrm>
          <a:prstGeom prst="rect">
            <a:avLst/>
          </a:prstGeom>
          <a:noFill/>
          <a:ln>
            <a:noFill/>
          </a:ln>
        </p:spPr>
        <p:style>
          <a:lnRef idx="0"/>
          <a:fillRef idx="0"/>
          <a:effectRef idx="0"/>
          <a:fontRef idx="minor"/>
        </p:style>
        <p:txBody>
          <a:bodyPr lIns="0" rIns="0"/>
          <a:p>
            <a:pPr marL="284040" indent="-283320">
              <a:lnSpc>
                <a:spcPct val="90000"/>
              </a:lnSpc>
              <a:buClr>
                <a:srgbClr val="865640"/>
              </a:buClr>
              <a:buFont typeface="Noto Sans Symbols"/>
              <a:buChar char="▪"/>
            </a:pPr>
            <a:r>
              <a:rPr b="0" lang="en-US" sz="2000" spc="-1" strike="noStrike">
                <a:solidFill>
                  <a:srgbClr val="404040"/>
                </a:solidFill>
                <a:latin typeface="Calibri"/>
                <a:ea typeface="Calibri"/>
              </a:rPr>
              <a:t>Requirement 1 – Input voice and output the same voice.</a:t>
            </a:r>
            <a:endParaRPr b="0" lang="en-US" sz="2000" spc="-1" strike="noStrike">
              <a:latin typeface="Arial"/>
            </a:endParaRPr>
          </a:p>
          <a:p>
            <a:pPr marL="284040" indent="-283320">
              <a:lnSpc>
                <a:spcPct val="90000"/>
              </a:lnSpc>
              <a:spcBef>
                <a:spcPts val="1400"/>
              </a:spcBef>
              <a:buClr>
                <a:srgbClr val="865640"/>
              </a:buClr>
              <a:buFont typeface="Noto Sans Symbols"/>
              <a:buChar char="▪"/>
            </a:pPr>
            <a:r>
              <a:rPr b="0" lang="en-US" sz="2000" spc="-1" strike="noStrike">
                <a:solidFill>
                  <a:srgbClr val="404040"/>
                </a:solidFill>
                <a:latin typeface="Calibri"/>
                <a:ea typeface="Calibri"/>
              </a:rPr>
              <a:t>Requirement 2-Waveform modulations manipulate input voice.</a:t>
            </a:r>
            <a:endParaRPr b="0" lang="en-US" sz="2000" spc="-1" strike="noStrike">
              <a:latin typeface="Arial"/>
            </a:endParaRPr>
          </a:p>
          <a:p>
            <a:pPr marL="284040" indent="-283320">
              <a:lnSpc>
                <a:spcPct val="90000"/>
              </a:lnSpc>
              <a:spcBef>
                <a:spcPts val="1400"/>
              </a:spcBef>
              <a:buClr>
                <a:srgbClr val="865640"/>
              </a:buClr>
              <a:buFont typeface="Noto Sans Symbols"/>
              <a:buChar char="▪"/>
            </a:pPr>
            <a:r>
              <a:rPr b="0" lang="en-US" sz="2000" spc="-1" strike="noStrike">
                <a:solidFill>
                  <a:srgbClr val="404040"/>
                </a:solidFill>
                <a:latin typeface="Calibri"/>
                <a:ea typeface="Calibri"/>
              </a:rPr>
              <a:t>Requirement 3-Incorporate a number pad to control waveform modulation.</a:t>
            </a:r>
            <a:endParaRPr b="0" lang="en-US" sz="2000" spc="-1" strike="noStrike">
              <a:latin typeface="Arial"/>
            </a:endParaRPr>
          </a:p>
          <a:p>
            <a:pPr marL="284040" indent="-283320">
              <a:lnSpc>
                <a:spcPct val="90000"/>
              </a:lnSpc>
              <a:spcBef>
                <a:spcPts val="1400"/>
              </a:spcBef>
              <a:buClr>
                <a:srgbClr val="865640"/>
              </a:buClr>
              <a:buFont typeface="Noto Sans Symbols"/>
              <a:buChar char="▪"/>
            </a:pPr>
            <a:r>
              <a:rPr b="0" lang="en-US" sz="2000" spc="-1" strike="noStrike">
                <a:solidFill>
                  <a:srgbClr val="404040"/>
                </a:solidFill>
                <a:latin typeface="Calibri"/>
                <a:ea typeface="Calibri"/>
              </a:rPr>
              <a:t>Requirement 4-Output on a screen the control waveform.</a:t>
            </a:r>
            <a:endParaRPr b="0" lang="en-US" sz="2000" spc="-1" strike="noStrike">
              <a:latin typeface="Arial"/>
            </a:endParaRPr>
          </a:p>
        </p:txBody>
      </p:sp>
      <p:sp>
        <p:nvSpPr>
          <p:cNvPr id="98" name="CustomShape 2"/>
          <p:cNvSpPr/>
          <p:nvPr/>
        </p:nvSpPr>
        <p:spPr>
          <a:xfrm>
            <a:off x="822960" y="286560"/>
            <a:ext cx="7543080" cy="674640"/>
          </a:xfrm>
          <a:prstGeom prst="rect">
            <a:avLst/>
          </a:prstGeom>
          <a:noFill/>
          <a:ln>
            <a:noFill/>
          </a:ln>
        </p:spPr>
        <p:style>
          <a:lnRef idx="0"/>
          <a:fillRef idx="0"/>
          <a:effectRef idx="0"/>
          <a:fontRef idx="minor"/>
        </p:style>
        <p:txBody>
          <a:bodyPr/>
          <a:p>
            <a:pPr>
              <a:lnSpc>
                <a:spcPct val="85000"/>
              </a:lnSpc>
            </a:pPr>
            <a:r>
              <a:rPr b="0" lang="en-US" sz="4000" spc="-1" strike="noStrike">
                <a:solidFill>
                  <a:srgbClr val="404040"/>
                </a:solidFill>
                <a:latin typeface="Calibri"/>
                <a:ea typeface="Calibri"/>
              </a:rPr>
              <a:t>Requirements</a:t>
            </a:r>
            <a:endParaRPr b="0" lang="en-US" sz="4000" spc="-1" strike="noStrike">
              <a:latin typeface="Arial"/>
            </a:endParaRPr>
          </a:p>
        </p:txBody>
      </p:sp>
      <p:graphicFrame>
        <p:nvGraphicFramePr>
          <p:cNvPr id="99" name="Table 3"/>
          <p:cNvGraphicFramePr/>
          <p:nvPr/>
        </p:nvGraphicFramePr>
        <p:xfrm>
          <a:off x="470520" y="3537000"/>
          <a:ext cx="8242200" cy="2510640"/>
        </p:xfrm>
        <a:graphic>
          <a:graphicData uri="http://schemas.openxmlformats.org/drawingml/2006/table">
            <a:tbl>
              <a:tblPr/>
              <a:tblGrid>
                <a:gridCol w="1782000"/>
                <a:gridCol w="1514880"/>
                <a:gridCol w="1648440"/>
                <a:gridCol w="1648440"/>
                <a:gridCol w="1648800"/>
              </a:tblGrid>
              <a:tr h="382320">
                <a:tc>
                  <a:txBody>
                    <a:bodyPr lIns="91080" rIns="91080" tIns="91080" bIns="91080"/>
                    <a:p>
                      <a:pPr>
                        <a:lnSpc>
                          <a:spcPct val="100000"/>
                        </a:lnSpc>
                      </a:pPr>
                      <a:r>
                        <a:rPr b="0" lang="en-US" sz="1400" spc="-1" strike="noStrike">
                          <a:solidFill>
                            <a:srgbClr val="000000"/>
                          </a:solidFill>
                          <a:latin typeface="Arial"/>
                          <a:ea typeface="Arial"/>
                        </a:rPr>
                        <a:t>Requirements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US" sz="1400" spc="-1" strike="noStrike">
                          <a:solidFill>
                            <a:srgbClr val="000000"/>
                          </a:solidFill>
                          <a:latin typeface="Arial"/>
                          <a:ea typeface="Arial"/>
                        </a:rPr>
                        <a:t>Voice Input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Working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Sound Comes </a:t>
                      </a:r>
                      <a:r>
                        <a:rPr b="0" lang="en-US" sz="1400" spc="-1" strike="noStrike">
                          <a:solidFill>
                            <a:srgbClr val="000000"/>
                          </a:solidFill>
                          <a:latin typeface="Arial"/>
                          <a:ea typeface="Arial"/>
                        </a:rPr>
                        <a:t>out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Voice Goes Into </a:t>
                      </a:r>
                      <a:r>
                        <a:rPr b="0" lang="en-US" sz="1400" spc="-1" strike="noStrike">
                          <a:solidFill>
                            <a:srgbClr val="000000"/>
                          </a:solidFill>
                          <a:latin typeface="Arial"/>
                          <a:ea typeface="Arial"/>
                        </a:rPr>
                        <a:t>Controller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Not working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US" sz="1400" spc="-1" strike="noStrike">
                          <a:solidFill>
                            <a:srgbClr val="000000"/>
                          </a:solidFill>
                          <a:latin typeface="Arial"/>
                          <a:ea typeface="Arial"/>
                        </a:rPr>
                        <a:t>Voice </a:t>
                      </a:r>
                      <a:r>
                        <a:rPr b="0" lang="en-US" sz="1400" spc="-1" strike="noStrike">
                          <a:solidFill>
                            <a:srgbClr val="000000"/>
                          </a:solidFill>
                          <a:latin typeface="Arial"/>
                          <a:ea typeface="Arial"/>
                        </a:rPr>
                        <a:t>Manipulation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Working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Most </a:t>
                      </a:r>
                      <a:r>
                        <a:rPr b="0" lang="en-US" sz="1400" spc="-1" strike="noStrike">
                          <a:solidFill>
                            <a:srgbClr val="000000"/>
                          </a:solidFill>
                          <a:latin typeface="Arial"/>
                          <a:ea typeface="Arial"/>
                        </a:rPr>
                        <a:t>Frequencies</a:t>
                      </a:r>
                      <a:endParaRPr b="0" lang="en-US" sz="1400" spc="-1" strike="noStrike">
                        <a:latin typeface="Arial"/>
                      </a:endParaRPr>
                    </a:p>
                    <a:p>
                      <a:pPr>
                        <a:lnSpc>
                          <a:spcPct val="100000"/>
                        </a:lnSpc>
                      </a:pPr>
                      <a:r>
                        <a:rPr b="0" lang="en-US" sz="1400" spc="-1" strike="noStrike">
                          <a:solidFill>
                            <a:srgbClr val="000000"/>
                          </a:solidFill>
                          <a:latin typeface="Arial"/>
                          <a:ea typeface="Arial"/>
                        </a:rPr>
                        <a:t>Work</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Some </a:t>
                      </a:r>
                      <a:r>
                        <a:rPr b="0" lang="en-US" sz="1350" spc="-1" strike="noStrike">
                          <a:solidFill>
                            <a:srgbClr val="111111"/>
                          </a:solidFill>
                          <a:latin typeface="Arial"/>
                          <a:ea typeface="Arial"/>
                        </a:rPr>
                        <a:t>Frequencies</a:t>
                      </a:r>
                      <a:r>
                        <a:rPr b="0" lang="en-US" sz="1400" spc="-1" strike="noStrike">
                          <a:solidFill>
                            <a:srgbClr val="000000"/>
                          </a:solidFill>
                          <a:latin typeface="Arial"/>
                          <a:ea typeface="Arial"/>
                        </a:rPr>
                        <a:t> Work</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Not Working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US" sz="1400" spc="-1" strike="noStrike">
                          <a:solidFill>
                            <a:srgbClr val="000000"/>
                          </a:solidFill>
                          <a:latin typeface="Arial"/>
                          <a:ea typeface="Arial"/>
                        </a:rPr>
                        <a:t>Number Pad</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Working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Most Inputs Work</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Some Inputs Work</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Not Working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US" sz="1400" spc="-1" strike="noStrike">
                          <a:solidFill>
                            <a:srgbClr val="000000"/>
                          </a:solidFill>
                          <a:latin typeface="Arial"/>
                          <a:ea typeface="Arial"/>
                        </a:rPr>
                        <a:t>Display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Working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Displays Input </a:t>
                      </a:r>
                      <a:r>
                        <a:rPr b="0" lang="en-US" sz="1400" spc="-1" strike="noStrike">
                          <a:solidFill>
                            <a:srgbClr val="000000"/>
                          </a:solidFill>
                          <a:latin typeface="Arial"/>
                          <a:ea typeface="Arial"/>
                        </a:rPr>
                        <a:t>Data </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Displays </a:t>
                      </a:r>
                      <a:r>
                        <a:rPr b="0" lang="en-US" sz="1400" spc="-1" strike="noStrike">
                          <a:solidFill>
                            <a:srgbClr val="000000"/>
                          </a:solidFill>
                          <a:latin typeface="Arial"/>
                          <a:ea typeface="Arial"/>
                        </a:rPr>
                        <a:t>Characters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Not Working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22960" y="286560"/>
            <a:ext cx="7543080" cy="897840"/>
          </a:xfrm>
          <a:prstGeom prst="rect">
            <a:avLst/>
          </a:prstGeom>
          <a:noFill/>
          <a:ln>
            <a:noFill/>
          </a:ln>
        </p:spPr>
        <p:style>
          <a:lnRef idx="0"/>
          <a:fillRef idx="0"/>
          <a:effectRef idx="0"/>
          <a:fontRef idx="minor"/>
        </p:style>
        <p:txBody>
          <a:bodyPr/>
          <a:p>
            <a:pPr>
              <a:lnSpc>
                <a:spcPct val="85000"/>
              </a:lnSpc>
            </a:pPr>
            <a:r>
              <a:rPr b="0" lang="en-US" sz="4000" spc="-1" strike="noStrike">
                <a:solidFill>
                  <a:srgbClr val="404040"/>
                </a:solidFill>
                <a:latin typeface="Calibri"/>
                <a:ea typeface="Calibri"/>
              </a:rPr>
              <a:t>Sensor types</a:t>
            </a:r>
            <a:endParaRPr b="0" lang="en-US" sz="4000" spc="-1" strike="noStrike">
              <a:latin typeface="Arial"/>
            </a:endParaRPr>
          </a:p>
        </p:txBody>
      </p:sp>
      <p:sp>
        <p:nvSpPr>
          <p:cNvPr id="101" name="CustomShape 2"/>
          <p:cNvSpPr/>
          <p:nvPr/>
        </p:nvSpPr>
        <p:spPr>
          <a:xfrm>
            <a:off x="822960" y="1184760"/>
            <a:ext cx="7466400" cy="130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Calibri"/>
                <a:ea typeface="Calibri"/>
              </a:rPr>
              <a:t>Arduino KY-038 Microphone sound sensor module with big sound mic</a:t>
            </a:r>
            <a:endParaRPr b="0" lang="en-US" sz="2000" spc="-1" strike="noStrike">
              <a:latin typeface="Arial"/>
            </a:endParaRPr>
          </a:p>
          <a:p>
            <a:pPr>
              <a:lnSpc>
                <a:spcPct val="100000"/>
              </a:lnSpc>
            </a:pPr>
            <a:r>
              <a:rPr b="0" lang="en-US" sz="2000" spc="-1" strike="noStrike">
                <a:solidFill>
                  <a:srgbClr val="000000"/>
                </a:solidFill>
                <a:latin typeface="Calibri"/>
                <a:ea typeface="Calibri"/>
              </a:rPr>
              <a:t>(Aka Elegoo Big Sound Module)</a:t>
            </a:r>
            <a:endParaRPr b="0" lang="en-US" sz="2000" spc="-1" strike="noStrike">
              <a:latin typeface="Arial"/>
            </a:endParaRPr>
          </a:p>
          <a:p>
            <a:pPr>
              <a:lnSpc>
                <a:spcPct val="100000"/>
              </a:lnSpc>
            </a:pPr>
            <a:r>
              <a:rPr b="0" lang="en-US" sz="2000" spc="-1" strike="noStrike">
                <a:solidFill>
                  <a:srgbClr val="000000"/>
                </a:solidFill>
                <a:latin typeface="Calibri"/>
                <a:ea typeface="Calibri"/>
              </a:rPr>
              <a:t> </a:t>
            </a:r>
            <a:endParaRPr b="0" lang="en-US" sz="2000" spc="-1" strike="noStrike">
              <a:latin typeface="Arial"/>
            </a:endParaRPr>
          </a:p>
        </p:txBody>
      </p:sp>
      <p:pic>
        <p:nvPicPr>
          <p:cNvPr id="102" name="Google Shape;156;p32" descr=""/>
          <p:cNvPicPr/>
          <p:nvPr/>
        </p:nvPicPr>
        <p:blipFill>
          <a:blip r:embed="rId1"/>
          <a:stretch/>
        </p:blipFill>
        <p:spPr>
          <a:xfrm>
            <a:off x="152280" y="2741760"/>
            <a:ext cx="6014520" cy="3267000"/>
          </a:xfrm>
          <a:prstGeom prst="rect">
            <a:avLst/>
          </a:prstGeom>
          <a:ln>
            <a:noFill/>
          </a:ln>
        </p:spPr>
      </p:pic>
      <p:pic>
        <p:nvPicPr>
          <p:cNvPr id="103" name="Google Shape;157;p32" descr=""/>
          <p:cNvPicPr/>
          <p:nvPr/>
        </p:nvPicPr>
        <p:blipFill>
          <a:blip r:embed="rId2"/>
          <a:stretch/>
        </p:blipFill>
        <p:spPr>
          <a:xfrm>
            <a:off x="5862240" y="1595520"/>
            <a:ext cx="3146040" cy="31460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22960" y="286560"/>
            <a:ext cx="7543080" cy="897840"/>
          </a:xfrm>
          <a:prstGeom prst="rect">
            <a:avLst/>
          </a:prstGeom>
          <a:noFill/>
          <a:ln>
            <a:noFill/>
          </a:ln>
        </p:spPr>
        <p:style>
          <a:lnRef idx="0"/>
          <a:fillRef idx="0"/>
          <a:effectRef idx="0"/>
          <a:fontRef idx="minor"/>
        </p:style>
        <p:txBody>
          <a:bodyPr/>
          <a:p>
            <a:pPr>
              <a:lnSpc>
                <a:spcPct val="85000"/>
              </a:lnSpc>
            </a:pPr>
            <a:r>
              <a:rPr b="0" lang="en-US" sz="4000" spc="-1" strike="noStrike">
                <a:solidFill>
                  <a:srgbClr val="404040"/>
                </a:solidFill>
                <a:latin typeface="Calibri"/>
                <a:ea typeface="Calibri"/>
              </a:rPr>
              <a:t>Sensor types</a:t>
            </a:r>
            <a:endParaRPr b="0" lang="en-US" sz="4000" spc="-1" strike="noStrike">
              <a:latin typeface="Arial"/>
            </a:endParaRPr>
          </a:p>
        </p:txBody>
      </p:sp>
      <p:sp>
        <p:nvSpPr>
          <p:cNvPr id="105" name="CustomShape 2"/>
          <p:cNvSpPr/>
          <p:nvPr/>
        </p:nvSpPr>
        <p:spPr>
          <a:xfrm>
            <a:off x="616680" y="1184760"/>
            <a:ext cx="7672320" cy="130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Calibri"/>
                <a:ea typeface="Calibri"/>
              </a:rPr>
              <a:t>Arduino KY-038 Microphone sound sensor module with small sound mic</a:t>
            </a:r>
            <a:endParaRPr b="0" lang="en-US" sz="2000" spc="-1" strike="noStrike">
              <a:latin typeface="Arial"/>
            </a:endParaRPr>
          </a:p>
          <a:p>
            <a:pPr>
              <a:lnSpc>
                <a:spcPct val="100000"/>
              </a:lnSpc>
            </a:pPr>
            <a:r>
              <a:rPr b="0" lang="en-US" sz="2000" spc="-1" strike="noStrike">
                <a:solidFill>
                  <a:srgbClr val="000000"/>
                </a:solidFill>
                <a:latin typeface="Calibri"/>
                <a:ea typeface="Calibri"/>
              </a:rPr>
              <a:t>(Aka Elegoo Small Sound Module)</a:t>
            </a:r>
            <a:endParaRPr b="0" lang="en-US" sz="2000" spc="-1" strike="noStrike">
              <a:latin typeface="Arial"/>
            </a:endParaRPr>
          </a:p>
          <a:p>
            <a:pPr>
              <a:lnSpc>
                <a:spcPct val="100000"/>
              </a:lnSpc>
            </a:pPr>
            <a:r>
              <a:rPr b="0" lang="en-US" sz="2000" spc="-1" strike="noStrike">
                <a:solidFill>
                  <a:srgbClr val="000000"/>
                </a:solidFill>
                <a:latin typeface="Calibri"/>
                <a:ea typeface="Calibri"/>
              </a:rPr>
              <a:t> </a:t>
            </a:r>
            <a:endParaRPr b="0" lang="en-US" sz="2000" spc="-1" strike="noStrike">
              <a:latin typeface="Arial"/>
            </a:endParaRPr>
          </a:p>
        </p:txBody>
      </p:sp>
      <p:pic>
        <p:nvPicPr>
          <p:cNvPr id="106" name="Google Shape;164;p33" descr=""/>
          <p:cNvPicPr/>
          <p:nvPr/>
        </p:nvPicPr>
        <p:blipFill>
          <a:blip r:embed="rId1"/>
          <a:stretch/>
        </p:blipFill>
        <p:spPr>
          <a:xfrm>
            <a:off x="5358960" y="1765440"/>
            <a:ext cx="3938040" cy="3938040"/>
          </a:xfrm>
          <a:prstGeom prst="rect">
            <a:avLst/>
          </a:prstGeom>
          <a:ln>
            <a:noFill/>
          </a:ln>
        </p:spPr>
      </p:pic>
      <p:pic>
        <p:nvPicPr>
          <p:cNvPr id="107" name="Google Shape;165;p33" descr=""/>
          <p:cNvPicPr/>
          <p:nvPr/>
        </p:nvPicPr>
        <p:blipFill>
          <a:blip r:embed="rId2"/>
          <a:stretch/>
        </p:blipFill>
        <p:spPr>
          <a:xfrm>
            <a:off x="152280" y="2898360"/>
            <a:ext cx="5726520" cy="31104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22960" y="286560"/>
            <a:ext cx="7543080" cy="897840"/>
          </a:xfrm>
          <a:prstGeom prst="rect">
            <a:avLst/>
          </a:prstGeom>
          <a:noFill/>
          <a:ln>
            <a:noFill/>
          </a:ln>
        </p:spPr>
        <p:style>
          <a:lnRef idx="0"/>
          <a:fillRef idx="0"/>
          <a:effectRef idx="0"/>
          <a:fontRef idx="minor"/>
        </p:style>
        <p:txBody>
          <a:bodyPr/>
          <a:p>
            <a:pPr>
              <a:lnSpc>
                <a:spcPct val="85000"/>
              </a:lnSpc>
            </a:pPr>
            <a:r>
              <a:rPr b="0" lang="en-US" sz="4000" spc="-1" strike="noStrike">
                <a:solidFill>
                  <a:srgbClr val="404040"/>
                </a:solidFill>
                <a:latin typeface="Calibri"/>
                <a:ea typeface="Calibri"/>
              </a:rPr>
              <a:t>Sensor types</a:t>
            </a:r>
            <a:endParaRPr b="0" lang="en-US" sz="4000" spc="-1" strike="noStrike">
              <a:latin typeface="Arial"/>
            </a:endParaRPr>
          </a:p>
        </p:txBody>
      </p:sp>
      <p:sp>
        <p:nvSpPr>
          <p:cNvPr id="109" name="CustomShape 2"/>
          <p:cNvSpPr/>
          <p:nvPr/>
        </p:nvSpPr>
        <p:spPr>
          <a:xfrm>
            <a:off x="616680" y="1184760"/>
            <a:ext cx="7672320" cy="130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Calibri"/>
                <a:ea typeface="Calibri"/>
              </a:rPr>
              <a:t>4x4 Membrane Switch Matrix Keypad</a:t>
            </a:r>
            <a:endParaRPr b="0" lang="en-US" sz="2000" spc="-1" strike="noStrike">
              <a:latin typeface="Arial"/>
            </a:endParaRPr>
          </a:p>
          <a:p>
            <a:pPr>
              <a:lnSpc>
                <a:spcPct val="100000"/>
              </a:lnSpc>
            </a:pPr>
            <a:r>
              <a:rPr b="0" lang="en-US" sz="2000" spc="-1" strike="noStrike">
                <a:solidFill>
                  <a:srgbClr val="000000"/>
                </a:solidFill>
                <a:latin typeface="Calibri"/>
                <a:ea typeface="Calibri"/>
              </a:rPr>
              <a:t> </a:t>
            </a:r>
            <a:endParaRPr b="0" lang="en-US" sz="2000" spc="-1" strike="noStrike">
              <a:latin typeface="Arial"/>
            </a:endParaRPr>
          </a:p>
        </p:txBody>
      </p:sp>
      <p:pic>
        <p:nvPicPr>
          <p:cNvPr id="110" name="Google Shape;172;p34" descr=""/>
          <p:cNvPicPr/>
          <p:nvPr/>
        </p:nvPicPr>
        <p:blipFill>
          <a:blip r:embed="rId1"/>
          <a:stretch/>
        </p:blipFill>
        <p:spPr>
          <a:xfrm>
            <a:off x="84600" y="2086920"/>
            <a:ext cx="5011200" cy="4057920"/>
          </a:xfrm>
          <a:prstGeom prst="rect">
            <a:avLst/>
          </a:prstGeom>
          <a:ln>
            <a:noFill/>
          </a:ln>
        </p:spPr>
      </p:pic>
      <p:pic>
        <p:nvPicPr>
          <p:cNvPr id="111" name="Google Shape;173;p34" descr=""/>
          <p:cNvPicPr/>
          <p:nvPr/>
        </p:nvPicPr>
        <p:blipFill>
          <a:blip r:embed="rId2"/>
          <a:stretch/>
        </p:blipFill>
        <p:spPr>
          <a:xfrm>
            <a:off x="5096160" y="2647080"/>
            <a:ext cx="3895200" cy="25819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22960" y="286560"/>
            <a:ext cx="7543080" cy="897840"/>
          </a:xfrm>
          <a:prstGeom prst="rect">
            <a:avLst/>
          </a:prstGeom>
          <a:noFill/>
          <a:ln>
            <a:noFill/>
          </a:ln>
        </p:spPr>
        <p:style>
          <a:lnRef idx="0"/>
          <a:fillRef idx="0"/>
          <a:effectRef idx="0"/>
          <a:fontRef idx="minor"/>
        </p:style>
        <p:txBody>
          <a:bodyPr/>
          <a:p>
            <a:pPr>
              <a:lnSpc>
                <a:spcPct val="85000"/>
              </a:lnSpc>
            </a:pPr>
            <a:r>
              <a:rPr b="0" lang="en-US" sz="4000" spc="-1" strike="noStrike">
                <a:solidFill>
                  <a:srgbClr val="404040"/>
                </a:solidFill>
                <a:latin typeface="Calibri"/>
                <a:ea typeface="Calibri"/>
              </a:rPr>
              <a:t>Output Devices</a:t>
            </a:r>
            <a:endParaRPr b="0" lang="en-US" sz="4000" spc="-1" strike="noStrike">
              <a:latin typeface="Arial"/>
            </a:endParaRPr>
          </a:p>
        </p:txBody>
      </p:sp>
      <p:sp>
        <p:nvSpPr>
          <p:cNvPr id="113" name="CustomShape 2"/>
          <p:cNvSpPr/>
          <p:nvPr/>
        </p:nvSpPr>
        <p:spPr>
          <a:xfrm>
            <a:off x="616680" y="1184760"/>
            <a:ext cx="7672320" cy="130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Calibri"/>
                <a:ea typeface="Calibri"/>
              </a:rPr>
              <a:t>Adafruit I2S Stereo Decoder</a:t>
            </a:r>
            <a:endParaRPr b="0" lang="en-US" sz="2000" spc="-1" strike="noStrike">
              <a:latin typeface="Arial"/>
            </a:endParaRPr>
          </a:p>
          <a:p>
            <a:pPr>
              <a:lnSpc>
                <a:spcPct val="100000"/>
              </a:lnSpc>
            </a:pPr>
            <a:r>
              <a:rPr b="0" lang="en-US" sz="2000" spc="-1" strike="noStrike">
                <a:solidFill>
                  <a:srgbClr val="000000"/>
                </a:solidFill>
                <a:latin typeface="Calibri"/>
                <a:ea typeface="Calibri"/>
              </a:rPr>
              <a:t>UDA1334A Breakout</a:t>
            </a:r>
            <a:endParaRPr b="0" lang="en-US" sz="2000" spc="-1" strike="noStrike">
              <a:latin typeface="Arial"/>
            </a:endParaRPr>
          </a:p>
          <a:p>
            <a:pPr>
              <a:lnSpc>
                <a:spcPct val="100000"/>
              </a:lnSpc>
            </a:pPr>
            <a:r>
              <a:rPr b="0" lang="en-US" sz="2000" spc="-1" strike="noStrike">
                <a:solidFill>
                  <a:srgbClr val="000000"/>
                </a:solidFill>
                <a:latin typeface="Calibri"/>
                <a:ea typeface="Calibri"/>
              </a:rPr>
              <a:t> </a:t>
            </a:r>
            <a:endParaRPr b="0" lang="en-US" sz="2000" spc="-1" strike="noStrike">
              <a:latin typeface="Arial"/>
            </a:endParaRPr>
          </a:p>
        </p:txBody>
      </p:sp>
      <p:pic>
        <p:nvPicPr>
          <p:cNvPr id="114" name="Google Shape;180;p35" descr=""/>
          <p:cNvPicPr/>
          <p:nvPr/>
        </p:nvPicPr>
        <p:blipFill>
          <a:blip r:embed="rId1"/>
          <a:stretch/>
        </p:blipFill>
        <p:spPr>
          <a:xfrm>
            <a:off x="174960" y="2256840"/>
            <a:ext cx="8838720" cy="4029480"/>
          </a:xfrm>
          <a:prstGeom prst="rect">
            <a:avLst/>
          </a:prstGeom>
          <a:ln>
            <a:noFill/>
          </a:ln>
        </p:spPr>
      </p:pic>
      <p:pic>
        <p:nvPicPr>
          <p:cNvPr id="115" name="" descr=""/>
          <p:cNvPicPr/>
          <p:nvPr/>
        </p:nvPicPr>
        <p:blipFill>
          <a:blip r:embed="rId2"/>
          <a:stretch/>
        </p:blipFill>
        <p:spPr>
          <a:xfrm>
            <a:off x="4572000" y="1005840"/>
            <a:ext cx="2597040" cy="19490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2019-03-14T08:18:47Z</dcterms:modified>
  <cp:revision>1</cp:revision>
  <dc:subject/>
  <dc:title/>
</cp:coreProperties>
</file>