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74CB-3709-4ACF-BB61-29ADEA3D4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3272"/>
            <a:ext cx="9144000" cy="2478024"/>
          </a:xfrm>
        </p:spPr>
        <p:txBody>
          <a:bodyPr lIns="0" tIns="0" rIns="0" bIns="0" anchor="b">
            <a:noAutofit/>
          </a:bodyPr>
          <a:lstStyle>
            <a:lvl1pPr algn="ctr">
              <a:defRPr sz="4000" spc="7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DA6BE-9B64-48FC-92D1-EF0D426A3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2192"/>
            <a:ext cx="9144000" cy="143560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3AE59-8E21-449F-86DA-5BE29701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5808-3B61-48CC-92EF-85AC2E0DFA56}" type="datetime2">
              <a:rPr lang="en-US" smtClean="0"/>
              <a:t>Saturday, September 21,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CCD60-9970-49FD-8254-21154BAA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0A488-07A7-42F9-B1DF-68545B75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094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C3B6-2D75-4EC4-9120-88DCE0EA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B06CB-A0FE-4499-B674-90C8C281A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FD700-765A-4DE6-A8EC-9D9D92FC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98AF-4574-4509-BF7A-519ACD5BF826}" type="datetime2">
              <a:rPr lang="en-US" smtClean="0"/>
              <a:t>Saturday, September 21,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664EC-C4B1-4D14-9ED3-14C6CCBF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F5526-E518-4133-9F44-D812576C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326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62998-15B1-4CA8-8C60-7801001F8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38899"/>
            <a:ext cx="2628900" cy="4849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AE278-0885-4594-AB09-120344C7D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49235" y="838900"/>
            <a:ext cx="7723265" cy="484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850CC-FB43-4988-8D4E-9C54C201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97D4-9636-490F-85D0-E926C2B6F3B1}" type="datetime2">
              <a:rPr lang="en-US" smtClean="0"/>
              <a:t>Saturday, September 21,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70300-3853-4FB4-A084-CF6E5CF2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BAFB0-25AA-4B69-8418-418F47A9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895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F3C6-0FD4-4939-991C-00DDE5C56815}" type="datetime2">
              <a:rPr lang="en-US" smtClean="0"/>
              <a:t>Saturday, September 21,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742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12CB-05D8-4D62-BDC5-812DB6DD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709738"/>
            <a:ext cx="9966960" cy="285273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2F020-8516-4B9E-B455-5731ED6C9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4974336"/>
            <a:ext cx="9966961" cy="1115568"/>
          </a:xfrm>
        </p:spPr>
        <p:txBody>
          <a:bodyPr>
            <a:normAutofit/>
          </a:bodyPr>
          <a:lstStyle>
            <a:lvl1pPr marL="0" indent="0"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22993-6E28-44BB-B983-095B476B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7482-8128-47C6-A8DD-6452B0291CFF}" type="datetime2">
              <a:rPr lang="en-US" smtClean="0"/>
              <a:t>Saturday, September 21,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09971-06C9-462B-81D9-BEF24C70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A076D-47C1-49CD-9A8B-956DB3FC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362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DFBD-F5ED-455C-8AD0-97476A55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E58C-F463-4D52-9225-941013311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112264"/>
            <a:ext cx="4846320" cy="3959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7BDB4-97FA-485D-A557-6F96692BA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6560" y="2112265"/>
            <a:ext cx="4846320" cy="3959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50007-C799-4117-8ACD-5EE980E6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3F25-275E-41DE-BE3B-EBF0DB49F9B1}" type="datetime2">
              <a:rPr lang="en-US" smtClean="0"/>
              <a:t>Saturday, September 21,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8968-6BAD-4D5A-BF1D-911C7A39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D8C08-BF20-4D5E-9004-0C075C36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388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75572-4A44-4171-84AA-64D42C8050A6}" type="datetime2">
              <a:rPr lang="en-US" smtClean="0"/>
              <a:t>Saturday, September 21, 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‹nº›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699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1716-24B0-42CD-95B6-84309259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3617E-4B11-481F-AC6E-00031790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612E-528E-4FD5-9E9E-E15F1108F171}" type="datetime2">
              <a:rPr lang="en-US" smtClean="0"/>
              <a:t>Saturday, September 21, 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F19CC-06D3-40E9-81B5-63B457B2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FC312-3AA5-46F7-B701-3D9327A6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65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62-A06D-436F-A92E-EBAAD50B6E50}" type="datetime2">
              <a:rPr lang="en-US" smtClean="0"/>
              <a:t>Saturday, September 21, 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19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B55F-536E-4547-A5D2-0483FC3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7D3C-533B-4EA9-886B-FAE59956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992" y="987425"/>
            <a:ext cx="568756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9D2E1-4B17-4608-961E-2C471985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58510"/>
            <a:ext cx="3932237" cy="28025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A3535-184C-438C-AE91-9C42B7C5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0B7D-2260-4809-8F0A-9E5F3E24F169}" type="datetime2">
              <a:rPr lang="en-US" smtClean="0"/>
              <a:t>Saturday, September 21,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6DBC3-4A58-42BA-9B55-A9A7251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6563-0AB6-4038-A12B-A259552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08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02C5-1E3B-4C62-A538-59BB572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</p:spPr>
        <p:txBody>
          <a:bodyPr anchor="b"/>
          <a:lstStyle>
            <a:lvl1pPr>
              <a:defRPr sz="3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F574-95CE-4E60-B2CF-3B5B4F33A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05319" y="987425"/>
            <a:ext cx="583324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39F7C-C735-4356-8B04-89E19047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33286"/>
            <a:ext cx="3932237" cy="2835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06DF-52A3-4F34-9BF5-E1ACD5D5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4735-C637-46A3-94EB-AB3AC4188D2F}" type="datetime2">
              <a:rPr lang="en-US" smtClean="0"/>
              <a:t>Saturday, September 21,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25E53-E72E-4110-BB6B-3477F56C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86F8F-3D62-4CEC-AD9A-B70848E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258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CF2F3BB-127D-44BC-A8EF-A8BB5F5911CA}"/>
              </a:ext>
            </a:extLst>
          </p:cNvPr>
          <p:cNvSpPr/>
          <p:nvPr/>
        </p:nvSpPr>
        <p:spPr>
          <a:xfrm rot="10800000" flipH="1">
            <a:off x="0" y="6401226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0D1F30-F118-4A1F-A48F-7E5706959F64}"/>
              </a:ext>
            </a:extLst>
          </p:cNvPr>
          <p:cNvSpPr/>
          <p:nvPr/>
        </p:nvSpPr>
        <p:spPr>
          <a:xfrm flipH="1">
            <a:off x="4038602" y="640122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rgbClr val="FFFFFF"/>
                </a:solidFill>
              </a:defRPr>
            </a:lvl1pPr>
          </a:lstStyle>
          <a:p>
            <a:fld id="{AE0C963C-C1DB-4AFD-9DDC-0691666BF49B}" type="datetime2">
              <a:rPr lang="en-US" smtClean="0"/>
              <a:pPr/>
              <a:t>Saturday, September 21, 2024</a:t>
            </a:fld>
            <a:endParaRPr lang="en-US" cap="al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55C58-7DDF-4CD4-96AD-F9CC844D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>
                <a:solidFill>
                  <a:schemeClr val="tx1"/>
                </a:solidFill>
                <a:latin typeface="+mj-lt"/>
              </a:defRPr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‹nº›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629671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40" r:id="rId4"/>
    <p:sldLayoutId id="2147483741" r:id="rId5"/>
    <p:sldLayoutId id="2147483746" r:id="rId6"/>
    <p:sldLayoutId id="2147483742" r:id="rId7"/>
    <p:sldLayoutId id="2147483743" r:id="rId8"/>
    <p:sldLayoutId id="2147483744" r:id="rId9"/>
    <p:sldLayoutId id="2147483745" r:id="rId10"/>
    <p:sldLayoutId id="2147483747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6F292AA-C8DB-4CAA-97C9-456CF85406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Uma teia de pontos conectados">
            <a:extLst>
              <a:ext uri="{FF2B5EF4-FFF2-40B4-BE49-F238E27FC236}">
                <a16:creationId xmlns:a16="http://schemas.microsoft.com/office/drawing/2014/main" id="{081F5D84-A14F-A045-1F9B-19072DCE82D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5451" r="24613" b="1"/>
          <a:stretch/>
        </p:blipFill>
        <p:spPr>
          <a:xfrm>
            <a:off x="-1" y="10"/>
            <a:ext cx="4587901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A065953-3D69-4CD4-80C3-DF10DEB4C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7902" y="-429"/>
            <a:ext cx="7604097" cy="6857571"/>
          </a:xfrm>
          <a:prstGeom prst="rect">
            <a:avLst/>
          </a:prstGeom>
          <a:gradFill>
            <a:gsLst>
              <a:gs pos="0">
                <a:schemeClr val="accent6">
                  <a:lumMod val="75000"/>
                  <a:alpha val="73000"/>
                </a:schemeClr>
              </a:gs>
              <a:gs pos="100000">
                <a:schemeClr val="accent2"/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2">
            <a:extLst>
              <a:ext uri="{FF2B5EF4-FFF2-40B4-BE49-F238E27FC236}">
                <a16:creationId xmlns:a16="http://schemas.microsoft.com/office/drawing/2014/main" id="{2AB36DB5-F10D-4EDB-87E2-ECB9301FFC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7901" y="0"/>
            <a:ext cx="7604097" cy="6858000"/>
          </a:xfrm>
          <a:prstGeom prst="rect">
            <a:avLst/>
          </a:prstGeom>
          <a:gradFill>
            <a:gsLst>
              <a:gs pos="0">
                <a:schemeClr val="accent5">
                  <a:alpha val="37000"/>
                </a:schemeClr>
              </a:gs>
              <a:gs pos="98000">
                <a:schemeClr val="accent2">
                  <a:alpha val="66000"/>
                </a:schemeClr>
              </a:gs>
            </a:gsLst>
            <a:lin ang="12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4">
            <a:extLst>
              <a:ext uri="{FF2B5EF4-FFF2-40B4-BE49-F238E27FC236}">
                <a16:creationId xmlns:a16="http://schemas.microsoft.com/office/drawing/2014/main" id="{446F195D-95DC-419E-BBC1-E2B601A60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599847" y="4355164"/>
            <a:ext cx="7592151" cy="2502836"/>
          </a:xfrm>
          <a:prstGeom prst="rect">
            <a:avLst/>
          </a:prstGeom>
          <a:gradFill>
            <a:gsLst>
              <a:gs pos="22000">
                <a:schemeClr val="accent6">
                  <a:alpha val="39000"/>
                </a:schemeClr>
              </a:gs>
              <a:gs pos="82000">
                <a:schemeClr val="accent5">
                  <a:alpha val="19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256CF5B-1DAD-4912-86B9-FCA733692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704304">
            <a:off x="6080918" y="830588"/>
            <a:ext cx="4998441" cy="4998441"/>
          </a:xfrm>
          <a:prstGeom prst="ellipse">
            <a:avLst/>
          </a:prstGeom>
          <a:gradFill>
            <a:gsLst>
              <a:gs pos="39000">
                <a:schemeClr val="accent4">
                  <a:lumMod val="20000"/>
                  <a:lumOff val="80000"/>
                  <a:alpha val="0"/>
                </a:schemeClr>
              </a:gs>
              <a:gs pos="100000">
                <a:schemeClr val="accent6">
                  <a:alpha val="18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F548573-C0BB-40F2-5858-FDB80C2C3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87898" y="768485"/>
            <a:ext cx="7604101" cy="3169674"/>
          </a:xfrm>
        </p:spPr>
        <p:txBody>
          <a:bodyPr>
            <a:normAutofit/>
          </a:bodyPr>
          <a:lstStyle/>
          <a:p>
            <a:pPr algn="r"/>
            <a:r>
              <a:rPr lang="pt-BR" dirty="0">
                <a:solidFill>
                  <a:schemeClr val="bg1"/>
                </a:solidFill>
              </a:rPr>
              <a:t>Sistema Inteligente de Recomendação e Gestão para Bares e Restaurante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EFC3E99-06F2-B41D-E08A-7AF1FA4FCA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62918" y="4793128"/>
            <a:ext cx="6024282" cy="1525376"/>
          </a:xfrm>
        </p:spPr>
        <p:txBody>
          <a:bodyPr>
            <a:normAutofit fontScale="92500" lnSpcReduction="10000"/>
          </a:bodyPr>
          <a:lstStyle/>
          <a:p>
            <a:pPr algn="r"/>
            <a:r>
              <a:rPr lang="pt-BR" sz="1400" dirty="0">
                <a:solidFill>
                  <a:schemeClr val="bg1"/>
                </a:solidFill>
              </a:rPr>
              <a:t>Lázaro Santos</a:t>
            </a:r>
          </a:p>
          <a:p>
            <a:pPr algn="r"/>
            <a:r>
              <a:rPr lang="pt-BR" sz="1400" dirty="0">
                <a:solidFill>
                  <a:schemeClr val="bg1"/>
                </a:solidFill>
              </a:rPr>
              <a:t>Leandro Cardoso</a:t>
            </a:r>
          </a:p>
          <a:p>
            <a:pPr algn="r"/>
            <a:r>
              <a:rPr lang="pt-BR" sz="1400" dirty="0">
                <a:solidFill>
                  <a:schemeClr val="bg1"/>
                </a:solidFill>
              </a:rPr>
              <a:t>Celso Borba</a:t>
            </a:r>
          </a:p>
          <a:p>
            <a:pPr algn="r"/>
            <a:r>
              <a:rPr lang="pt-BR" sz="1400" dirty="0">
                <a:solidFill>
                  <a:schemeClr val="bg1"/>
                </a:solidFill>
              </a:rPr>
              <a:t>Jhonatan Pereira</a:t>
            </a:r>
          </a:p>
        </p:txBody>
      </p:sp>
    </p:spTree>
    <p:extLst>
      <p:ext uri="{BB962C8B-B14F-4D97-AF65-F5344CB8AC3E}">
        <p14:creationId xmlns:p14="http://schemas.microsoft.com/office/powerpoint/2010/main" val="3517132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C1C7D9-5B93-F9B4-E76D-2A32A6235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Problemática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CDEB8D6-F72D-F1AE-04C2-E78C86598C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Muitos usuários enfrentam dificuldade para encontrar bares e restaurantes que atendam às suas necessidades específicas (localização, horários, clima, etc.).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/>
              <a:t>Principais problemas</a:t>
            </a:r>
            <a:r>
              <a:rPr lang="pt-BR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Falta de recomendações baseadas em clima e preferências.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Horários de funcionamento desatualizados.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Busca limitada pela localização.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Ausência de integração com eventos locais e recomendações da comunidade.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51555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C35F6A-5B7E-D0C8-8799-F44F78554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Solução Proposta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E087E59-AED1-F987-0BB2-279F05763E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Criar uma plataforma que personalize a experiência do usuário, oferecendo recomendações inteligentes de bares e restaurantes.</a:t>
            </a:r>
          </a:p>
          <a:p>
            <a:r>
              <a:rPr lang="pt-BR" b="1" dirty="0"/>
              <a:t>Destaques</a:t>
            </a:r>
            <a:endParaRPr lang="pt-BR" dirty="0"/>
          </a:p>
          <a:p>
            <a:pPr lvl="1"/>
            <a:r>
              <a:rPr lang="pt-BR" dirty="0"/>
              <a:t>Recomendação baseada em clima, humor e preferências.</a:t>
            </a:r>
          </a:p>
          <a:p>
            <a:pPr lvl="1"/>
            <a:r>
              <a:rPr lang="pt-BR" dirty="0"/>
              <a:t>Exploração por categorias (tipo de comida, ambiente).</a:t>
            </a:r>
          </a:p>
          <a:p>
            <a:pPr lvl="1"/>
            <a:r>
              <a:rPr lang="pt-BR" dirty="0"/>
              <a:t>Informações atualizadas de horários e proximidade.</a:t>
            </a:r>
          </a:p>
          <a:p>
            <a:pPr lvl="1"/>
            <a:r>
              <a:rPr lang="pt-BR" dirty="0"/>
              <a:t>Comentários e avaliações da comunidade para recomendações mais confiáveis.</a:t>
            </a:r>
          </a:p>
        </p:txBody>
      </p:sp>
    </p:spTree>
    <p:extLst>
      <p:ext uri="{BB962C8B-B14F-4D97-AF65-F5344CB8AC3E}">
        <p14:creationId xmlns:p14="http://schemas.microsoft.com/office/powerpoint/2010/main" val="987319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23ABAE-6239-7DFD-0641-C87390283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Escopo Básico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7D38EEF-EB17-F543-5FC4-13D6AD6FDA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lphaUcPeriod"/>
            </a:pPr>
            <a:r>
              <a:rPr lang="pt-BR" b="1" dirty="0"/>
              <a:t>Principais Funcionalidades</a:t>
            </a:r>
          </a:p>
          <a:p>
            <a:pPr lvl="1"/>
            <a:r>
              <a:rPr lang="pt-BR" b="1" dirty="0"/>
              <a:t>Sugestões inteligentes</a:t>
            </a:r>
            <a:r>
              <a:rPr lang="pt-BR" dirty="0"/>
              <a:t>: Recomendação baseada em clima e humor.</a:t>
            </a:r>
          </a:p>
          <a:p>
            <a:pPr lvl="1"/>
            <a:r>
              <a:rPr lang="pt-BR" b="1" dirty="0"/>
              <a:t>Exploração de categorias</a:t>
            </a:r>
            <a:r>
              <a:rPr lang="pt-BR" dirty="0"/>
              <a:t>: Tipos de culinária e ambiente.</a:t>
            </a:r>
          </a:p>
          <a:p>
            <a:pPr lvl="1"/>
            <a:r>
              <a:rPr lang="pt-BR" b="1" dirty="0"/>
              <a:t>Busca por proximidade</a:t>
            </a:r>
            <a:r>
              <a:rPr lang="pt-BR" dirty="0"/>
              <a:t>: Estabelecimentos próximos ao usuário.</a:t>
            </a:r>
          </a:p>
          <a:p>
            <a:pPr lvl="1"/>
            <a:r>
              <a:rPr lang="pt-BR" b="1" dirty="0"/>
              <a:t>Recomendações da comunidade</a:t>
            </a:r>
            <a:r>
              <a:rPr lang="pt-BR" dirty="0"/>
              <a:t>: Avaliações e comentários de outros usuários.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29753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23ABAE-6239-7DFD-0641-C87390283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Escopo Básico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7D38EEF-EB17-F543-5FC4-13D6AD6FDA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b="1" dirty="0"/>
              <a:t>B.   Perfis de Usuários</a:t>
            </a:r>
          </a:p>
          <a:p>
            <a:pPr lvl="1"/>
            <a:r>
              <a:rPr lang="pt-BR" b="1" dirty="0"/>
              <a:t>Cliente</a:t>
            </a:r>
            <a:r>
              <a:rPr lang="pt-BR" dirty="0"/>
              <a:t>: Descoberta de lugares, pedidos e pagamento simplificado.</a:t>
            </a:r>
          </a:p>
          <a:p>
            <a:pPr lvl="1"/>
            <a:r>
              <a:rPr lang="pt-BR" b="1" dirty="0"/>
              <a:t>Administrador/Estabelecimento</a:t>
            </a:r>
            <a:r>
              <a:rPr lang="pt-BR" dirty="0"/>
              <a:t>: Gestão de cardápio, estoque, pedidos e relatórios.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471604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23ABAE-6239-7DFD-0641-C87390283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Escopo Básico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7D38EEF-EB17-F543-5FC4-13D6AD6FDA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b="1" dirty="0"/>
              <a:t>C.   Desafios Técnicos</a:t>
            </a:r>
          </a:p>
          <a:p>
            <a:pPr lvl="1"/>
            <a:r>
              <a:rPr lang="pt-BR" dirty="0"/>
              <a:t>Integração com APIs externas (clima, geolocalização, horários de funcionamento).</a:t>
            </a:r>
          </a:p>
          <a:p>
            <a:pPr lvl="1"/>
            <a:r>
              <a:rPr lang="pt-BR" dirty="0"/>
              <a:t>Implementação de um algoritmo de recomendação personalizado.</a:t>
            </a:r>
          </a:p>
          <a:p>
            <a:pPr lvl="1"/>
            <a:r>
              <a:rPr lang="pt-BR" dirty="0"/>
              <a:t>Garantia de atualização em tempo real de dados críticos (clima e horários).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85020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FFCA12-813B-EDA4-EC64-2F085F1B3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Rascunhos Iniciais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AF0877E-EB10-73F9-0EAC-5616D09CAB0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371600" y="3214777"/>
            <a:ext cx="9959842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Interface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: Apresentar esboços ou </a:t>
            </a:r>
            <a:r>
              <a:rPr kumimoji="0" lang="pt-BR" altLang="pt-BR" sz="18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wireframes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 das principais telas (descoberta, pedidos, perfil).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Arquitetura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: Mostrar a estrutura básica da arquitetura do sistema.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Fluxograma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: Apresentar o fluxo do usuário, desde a descoberta de um local até o pagamento.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Diagrama MER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: (s</a:t>
            </a:r>
            <a:r>
              <a:rPr lang="pt-BR" sz="1600" dirty="0">
                <a:solidFill>
                  <a:srgbClr val="FF0000"/>
                </a:solidFill>
              </a:rPr>
              <a:t>e disponível) Exibir as principais entidades e relações do banco de dados.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pt-BR" altLang="pt-BR" sz="1800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pt-BR" altLang="pt-BR" sz="18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Prox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 sprint</a:t>
            </a:r>
          </a:p>
        </p:txBody>
      </p:sp>
    </p:spTree>
    <p:extLst>
      <p:ext uri="{BB962C8B-B14F-4D97-AF65-F5344CB8AC3E}">
        <p14:creationId xmlns:p14="http://schemas.microsoft.com/office/powerpoint/2010/main" val="7576014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3CD02A-55DB-4BEC-982B-6BC479725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Conclusão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3DB7D3C-A8DC-C837-6393-4C4209C00C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Proposta de valor</a:t>
            </a:r>
          </a:p>
          <a:p>
            <a:r>
              <a:rPr lang="pt-BR" dirty="0"/>
              <a:t>Próximos passos no desenvolvimento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007414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14C450-71FA-B380-742A-72B83598B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360" y="2468880"/>
            <a:ext cx="10241280" cy="1234440"/>
          </a:xfrm>
        </p:spPr>
        <p:txBody>
          <a:bodyPr/>
          <a:lstStyle/>
          <a:p>
            <a:pPr algn="ctr"/>
            <a:r>
              <a:rPr lang="pt-BR" dirty="0"/>
              <a:t>Obrigado!</a:t>
            </a:r>
          </a:p>
        </p:txBody>
      </p:sp>
    </p:spTree>
    <p:extLst>
      <p:ext uri="{BB962C8B-B14F-4D97-AF65-F5344CB8AC3E}">
        <p14:creationId xmlns:p14="http://schemas.microsoft.com/office/powerpoint/2010/main" val="271114197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AnalogousFromLightSeedRightStep">
      <a:dk1>
        <a:srgbClr val="000000"/>
      </a:dk1>
      <a:lt1>
        <a:srgbClr val="FFFFFF"/>
      </a:lt1>
      <a:dk2>
        <a:srgbClr val="413424"/>
      </a:dk2>
      <a:lt2>
        <a:srgbClr val="E2E5E8"/>
      </a:lt2>
      <a:accent1>
        <a:srgbClr val="D19651"/>
      </a:accent1>
      <a:accent2>
        <a:srgbClr val="A9A64F"/>
      </a:accent2>
      <a:accent3>
        <a:srgbClr val="90AB63"/>
      </a:accent3>
      <a:accent4>
        <a:srgbClr val="66B253"/>
      </a:accent4>
      <a:accent5>
        <a:srgbClr val="58B46B"/>
      </a:accent5>
      <a:accent6>
        <a:srgbClr val="53B28E"/>
      </a:accent6>
      <a:hlink>
        <a:srgbClr val="6283AA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TM03090434[[fn=Tipo de Madeira]]</Template>
  <TotalTime>19</TotalTime>
  <Words>327</Words>
  <Application>Microsoft Office PowerPoint</Application>
  <PresentationFormat>Widescreen</PresentationFormat>
  <Paragraphs>45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2" baseType="lpstr">
      <vt:lpstr>Arial</vt:lpstr>
      <vt:lpstr>Avenir Next LT Pro</vt:lpstr>
      <vt:lpstr>GradientRiseVTI</vt:lpstr>
      <vt:lpstr>Sistema Inteligente de Recomendação e Gestão para Bares e Restaurante</vt:lpstr>
      <vt:lpstr>Problemática</vt:lpstr>
      <vt:lpstr>Solução Proposta</vt:lpstr>
      <vt:lpstr>Escopo Básico</vt:lpstr>
      <vt:lpstr>Escopo Básico</vt:lpstr>
      <vt:lpstr>Escopo Básico</vt:lpstr>
      <vt:lpstr>Rascunhos Iniciais</vt:lpstr>
      <vt:lpstr>Conclusão</vt:lpstr>
      <vt:lpstr>Obrigado!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LAZARO SOUZA SANTOS</dc:creator>
  <cp:lastModifiedBy>LAZARO SOUZA SANTOS</cp:lastModifiedBy>
  <cp:revision>1</cp:revision>
  <dcterms:created xsi:type="dcterms:W3CDTF">2024-09-21T11:48:08Z</dcterms:created>
  <dcterms:modified xsi:type="dcterms:W3CDTF">2024-09-21T12:07:24Z</dcterms:modified>
</cp:coreProperties>
</file>