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8" r:id="rId8"/>
    <p:sldId id="269" r:id="rId9"/>
    <p:sldId id="266" r:id="rId10"/>
    <p:sldId id="265" r:id="rId11"/>
    <p:sldId id="270" r:id="rId12"/>
    <p:sldId id="271" r:id="rId13"/>
    <p:sldId id="274" r:id="rId14"/>
    <p:sldId id="262" r:id="rId15"/>
    <p:sldId id="280" r:id="rId16"/>
    <p:sldId id="281" r:id="rId17"/>
    <p:sldId id="276" r:id="rId18"/>
    <p:sldId id="277" r:id="rId19"/>
    <p:sldId id="267" r:id="rId20"/>
    <p:sldId id="278" r:id="rId21"/>
    <p:sldId id="282" r:id="rId22"/>
    <p:sldId id="283" r:id="rId23"/>
    <p:sldId id="264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426A1B-6BD9-C4CF-FF75-CAC4FED85080}" v="1" dt="2024-11-17T16:55:40.733"/>
    <p1510:client id="{7F547BC5-E99B-31D5-390D-0930461560CB}" v="3" dt="2024-11-17T23:31:35.553"/>
    <p1510:client id="{9556786E-89DC-63E6-88A0-5EB711086898}" v="41" dt="2024-11-16T17:18:05.918"/>
    <p1510:client id="{C4505138-2137-E0A9-34DB-80D25E005F1E}" v="446" dt="2024-11-16T15:19:54.618"/>
    <p1510:client id="{DB05AB17-B0D9-0B31-587F-C24322CA8C05}" v="7" dt="2024-11-17T23:19:37.426"/>
    <p1510:client id="{F5E0F0C1-156D-5205-4394-4E5CB383D938}" v="35" dt="2024-11-17T12:38:17.4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74CB-3709-4ACF-BB61-29ADEA3D4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3272"/>
            <a:ext cx="9144000" cy="2478024"/>
          </a:xfrm>
        </p:spPr>
        <p:txBody>
          <a:bodyPr lIns="0" tIns="0" rIns="0" bIns="0" anchor="b">
            <a:noAutofit/>
          </a:bodyPr>
          <a:lstStyle>
            <a:lvl1pPr algn="ctr">
              <a:defRPr sz="4000" spc="7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DA6BE-9B64-48FC-92D1-EF0D426A3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2192"/>
            <a:ext cx="9144000" cy="143560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3AE59-8E21-449F-86DA-5BE29701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5808-3B61-48CC-92EF-85AC2E0DFA56}" type="datetime2">
              <a:rPr lang="en-US" smtClean="0"/>
              <a:t>Sunday, November 17,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CCD60-9970-49FD-8254-21154BAA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0A488-07A7-42F9-B1DF-68545B75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094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C3B6-2D75-4EC4-9120-88DCE0EA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B06CB-A0FE-4499-B674-90C8C281A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FD700-765A-4DE6-A8EC-9D9D92FC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98AF-4574-4509-BF7A-519ACD5BF826}" type="datetime2">
              <a:rPr lang="en-US" smtClean="0"/>
              <a:t>Sunday, November 17,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664EC-C4B1-4D14-9ED3-14C6CCBF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F5526-E518-4133-9F44-D812576C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326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62998-15B1-4CA8-8C60-7801001F8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38899"/>
            <a:ext cx="2628900" cy="4849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AE278-0885-4594-AB09-120344C7D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49235" y="838900"/>
            <a:ext cx="7723265" cy="484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850CC-FB43-4988-8D4E-9C54C201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97D4-9636-490F-85D0-E926C2B6F3B1}" type="datetime2">
              <a:rPr lang="en-US" smtClean="0"/>
              <a:t>Sunday, November 17,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70300-3853-4FB4-A084-CF6E5CF2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BAFB0-25AA-4B69-8418-418F47A9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895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F3C6-0FD4-4939-991C-00DDE5C56815}" type="datetime2">
              <a:rPr lang="en-US" smtClean="0"/>
              <a:t>Sunday, November 17,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742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12CB-05D8-4D62-BDC5-812DB6DD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709738"/>
            <a:ext cx="9966960" cy="285273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 spc="7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2F020-8516-4B9E-B455-5731ED6C9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4974336"/>
            <a:ext cx="9966961" cy="1115568"/>
          </a:xfrm>
        </p:spPr>
        <p:txBody>
          <a:bodyPr>
            <a:normAutofit/>
          </a:bodyPr>
          <a:lstStyle>
            <a:lvl1pPr marL="0" indent="0"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22993-6E28-44BB-B983-095B476B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7482-8128-47C6-A8DD-6452B0291CFF}" type="datetime2">
              <a:rPr lang="en-US" smtClean="0"/>
              <a:t>Sunday, November 17,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09971-06C9-462B-81D9-BEF24C70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A076D-47C1-49CD-9A8B-956DB3FC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362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DFBD-F5ED-455C-8AD0-97476A55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E58C-F463-4D52-9225-941013311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112264"/>
            <a:ext cx="4846320" cy="3959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7BDB4-97FA-485D-A557-6F96692BA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6560" y="2112265"/>
            <a:ext cx="4846320" cy="3959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50007-C799-4117-8ACD-5EE980E6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3F25-275E-41DE-BE3B-EBF0DB49F9B1}" type="datetime2">
              <a:rPr lang="en-US" smtClean="0"/>
              <a:t>Sunday, November 17,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8968-6BAD-4D5A-BF1D-911C7A39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D8C08-BF20-4D5E-9004-0C075C36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388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75572-4A44-4171-84AA-64D42C8050A6}" type="datetime2">
              <a:rPr lang="en-US" smtClean="0"/>
              <a:t>Sunday, November 17, 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‹nº›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14699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1716-24B0-42CD-95B6-84309259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3617E-4B11-481F-AC6E-00031790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612E-528E-4FD5-9E9E-E15F1108F171}" type="datetime2">
              <a:rPr lang="en-US" smtClean="0"/>
              <a:t>Sunday, November 17, 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F19CC-06D3-40E9-81B5-63B457B2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FC312-3AA5-46F7-B701-3D9327A6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65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62-A06D-436F-A92E-EBAAD50B6E50}" type="datetime2">
              <a:rPr lang="en-US" smtClean="0"/>
              <a:t>Sunday, November 17, 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19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B55F-536E-4547-A5D2-0483FC3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7D3C-533B-4EA9-886B-FAE59956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992" y="987425"/>
            <a:ext cx="568756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9D2E1-4B17-4608-961E-2C471985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58510"/>
            <a:ext cx="3932237" cy="28025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A3535-184C-438C-AE91-9C42B7C5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0B7D-2260-4809-8F0A-9E5F3E24F169}" type="datetime2">
              <a:rPr lang="en-US" smtClean="0"/>
              <a:t>Sunday, November 17,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6DBC3-4A58-42BA-9B55-A9A7251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6563-0AB6-4038-A12B-A259552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08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02C5-1E3B-4C62-A538-59BB572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</p:spPr>
        <p:txBody>
          <a:bodyPr anchor="b"/>
          <a:lstStyle>
            <a:lvl1pPr>
              <a:defRPr sz="32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F574-95CE-4E60-B2CF-3B5B4F33A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05319" y="987425"/>
            <a:ext cx="583324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39F7C-C735-4356-8B04-89E19047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33286"/>
            <a:ext cx="3932237" cy="2835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06DF-52A3-4F34-9BF5-E1ACD5D5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4735-C637-46A3-94EB-AB3AC4188D2F}" type="datetime2">
              <a:rPr lang="en-US" smtClean="0"/>
              <a:t>Sunday, November 17,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25E53-E72E-4110-BB6B-3477F56C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86F8F-3D62-4CEC-AD9A-B70848E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258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CF2F3BB-127D-44BC-A8EF-A8BB5F5911CA}"/>
              </a:ext>
            </a:extLst>
          </p:cNvPr>
          <p:cNvSpPr/>
          <p:nvPr/>
        </p:nvSpPr>
        <p:spPr>
          <a:xfrm rot="10800000" flipH="1">
            <a:off x="0" y="6401226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0D1F30-F118-4A1F-A48F-7E5706959F64}"/>
              </a:ext>
            </a:extLst>
          </p:cNvPr>
          <p:cNvSpPr/>
          <p:nvPr/>
        </p:nvSpPr>
        <p:spPr>
          <a:xfrm flipH="1">
            <a:off x="4038602" y="640122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rgbClr val="FFFFFF"/>
                </a:solidFill>
              </a:defRPr>
            </a:lvl1pPr>
          </a:lstStyle>
          <a:p>
            <a:fld id="{AE0C963C-C1DB-4AFD-9DDC-0691666BF49B}" type="datetime2">
              <a:rPr lang="en-US" smtClean="0"/>
              <a:pPr/>
              <a:t>Sunday, November 17, 2024</a:t>
            </a:fld>
            <a:endParaRPr lang="en-US" cap="al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55C58-7DDF-4CD4-96AD-F9CC844D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>
                <a:solidFill>
                  <a:schemeClr val="tx1"/>
                </a:solidFill>
                <a:latin typeface="+mj-lt"/>
              </a:defRPr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‹nº›</a:t>
            </a:fld>
            <a:endParaRPr lang="en-US" sz="800"/>
          </a:p>
        </p:txBody>
      </p:sp>
    </p:spTree>
    <p:extLst>
      <p:ext uri="{BB962C8B-B14F-4D97-AF65-F5344CB8AC3E}">
        <p14:creationId xmlns:p14="http://schemas.microsoft.com/office/powerpoint/2010/main" val="1629671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40" r:id="rId4"/>
    <p:sldLayoutId id="2147483741" r:id="rId5"/>
    <p:sldLayoutId id="2147483746" r:id="rId6"/>
    <p:sldLayoutId id="2147483742" r:id="rId7"/>
    <p:sldLayoutId id="2147483743" r:id="rId8"/>
    <p:sldLayoutId id="2147483744" r:id="rId9"/>
    <p:sldLayoutId id="2147483745" r:id="rId10"/>
    <p:sldLayoutId id="2147483747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6F292AA-C8DB-4CAA-97C9-456CF85406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Uma teia de pontos conectados">
            <a:extLst>
              <a:ext uri="{FF2B5EF4-FFF2-40B4-BE49-F238E27FC236}">
                <a16:creationId xmlns:a16="http://schemas.microsoft.com/office/drawing/2014/main" id="{081F5D84-A14F-A045-1F9B-19072DCE82D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5451" r="24613" b="1"/>
          <a:stretch/>
        </p:blipFill>
        <p:spPr>
          <a:xfrm>
            <a:off x="-1" y="10"/>
            <a:ext cx="4587901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A065953-3D69-4CD4-80C3-DF10DEB4C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7902" y="-429"/>
            <a:ext cx="7604097" cy="6857571"/>
          </a:xfrm>
          <a:prstGeom prst="rect">
            <a:avLst/>
          </a:prstGeom>
          <a:gradFill>
            <a:gsLst>
              <a:gs pos="0">
                <a:schemeClr val="accent6">
                  <a:lumMod val="75000"/>
                  <a:alpha val="73000"/>
                </a:schemeClr>
              </a:gs>
              <a:gs pos="100000">
                <a:schemeClr val="accent2"/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2">
            <a:extLst>
              <a:ext uri="{FF2B5EF4-FFF2-40B4-BE49-F238E27FC236}">
                <a16:creationId xmlns:a16="http://schemas.microsoft.com/office/drawing/2014/main" id="{2AB36DB5-F10D-4EDB-87E2-ECB9301FFC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7901" y="0"/>
            <a:ext cx="7604097" cy="6858000"/>
          </a:xfrm>
          <a:prstGeom prst="rect">
            <a:avLst/>
          </a:prstGeom>
          <a:gradFill>
            <a:gsLst>
              <a:gs pos="0">
                <a:schemeClr val="accent5">
                  <a:alpha val="37000"/>
                </a:schemeClr>
              </a:gs>
              <a:gs pos="98000">
                <a:schemeClr val="accent2">
                  <a:alpha val="66000"/>
                </a:schemeClr>
              </a:gs>
            </a:gsLst>
            <a:lin ang="12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4">
            <a:extLst>
              <a:ext uri="{FF2B5EF4-FFF2-40B4-BE49-F238E27FC236}">
                <a16:creationId xmlns:a16="http://schemas.microsoft.com/office/drawing/2014/main" id="{446F195D-95DC-419E-BBC1-E2B601A60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599847" y="4355164"/>
            <a:ext cx="7592151" cy="2502836"/>
          </a:xfrm>
          <a:prstGeom prst="rect">
            <a:avLst/>
          </a:prstGeom>
          <a:gradFill>
            <a:gsLst>
              <a:gs pos="22000">
                <a:schemeClr val="accent6">
                  <a:alpha val="39000"/>
                </a:schemeClr>
              </a:gs>
              <a:gs pos="82000">
                <a:schemeClr val="accent5">
                  <a:alpha val="19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256CF5B-1DAD-4912-86B9-FCA733692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704304">
            <a:off x="6080918" y="830588"/>
            <a:ext cx="4998441" cy="4998441"/>
          </a:xfrm>
          <a:prstGeom prst="ellipse">
            <a:avLst/>
          </a:prstGeom>
          <a:gradFill>
            <a:gsLst>
              <a:gs pos="39000">
                <a:schemeClr val="accent4">
                  <a:lumMod val="20000"/>
                  <a:lumOff val="80000"/>
                  <a:alpha val="0"/>
                </a:schemeClr>
              </a:gs>
              <a:gs pos="100000">
                <a:schemeClr val="accent6">
                  <a:alpha val="18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F548573-C0BB-40F2-5858-FDB80C2C3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87898" y="768485"/>
            <a:ext cx="7604101" cy="3169674"/>
          </a:xfrm>
        </p:spPr>
        <p:txBody>
          <a:bodyPr>
            <a:normAutofit/>
          </a:bodyPr>
          <a:lstStyle/>
          <a:p>
            <a:pPr algn="l"/>
            <a:r>
              <a:rPr lang="pt-BR">
                <a:solidFill>
                  <a:schemeClr val="bg1"/>
                </a:solidFill>
              </a:rPr>
              <a:t>Sistema Inteligente de Recomendação para Bares e Restaurante</a:t>
            </a:r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EFC3E99-06F2-B41D-E08A-7AF1FA4FCA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62918" y="4793128"/>
            <a:ext cx="6024282" cy="1525376"/>
          </a:xfrm>
        </p:spPr>
        <p:txBody>
          <a:bodyPr>
            <a:normAutofit fontScale="92500" lnSpcReduction="10000"/>
          </a:bodyPr>
          <a:lstStyle/>
          <a:p>
            <a:pPr algn="r"/>
            <a:r>
              <a:rPr lang="pt-BR" sz="1400">
                <a:solidFill>
                  <a:schemeClr val="bg1"/>
                </a:solidFill>
              </a:rPr>
              <a:t>Lázaro Santos</a:t>
            </a:r>
          </a:p>
          <a:p>
            <a:pPr algn="r"/>
            <a:r>
              <a:rPr lang="pt-BR" sz="1400">
                <a:solidFill>
                  <a:schemeClr val="bg1"/>
                </a:solidFill>
              </a:rPr>
              <a:t>Leandro Cardoso</a:t>
            </a:r>
          </a:p>
          <a:p>
            <a:pPr algn="r"/>
            <a:r>
              <a:rPr lang="pt-BR" sz="1400">
                <a:solidFill>
                  <a:schemeClr val="bg1"/>
                </a:solidFill>
              </a:rPr>
              <a:t>Celso Borba</a:t>
            </a:r>
          </a:p>
          <a:p>
            <a:pPr algn="r"/>
            <a:r>
              <a:rPr lang="pt-BR" sz="1400">
                <a:solidFill>
                  <a:schemeClr val="bg1"/>
                </a:solidFill>
              </a:rPr>
              <a:t>Jhonatan Pereira</a:t>
            </a:r>
          </a:p>
        </p:txBody>
      </p:sp>
    </p:spTree>
    <p:extLst>
      <p:ext uri="{BB962C8B-B14F-4D97-AF65-F5344CB8AC3E}">
        <p14:creationId xmlns:p14="http://schemas.microsoft.com/office/powerpoint/2010/main" val="35171326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FFCA12-813B-EDA4-EC64-2F085F1B3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>
                <a:ea typeface="+mj-lt"/>
                <a:cs typeface="+mj-lt"/>
              </a:rPr>
              <a:t>Requisitos Principais</a:t>
            </a:r>
            <a:endParaRPr lang="pt-BR" b="0">
              <a:ea typeface="+mj-lt"/>
              <a:cs typeface="+mj-lt"/>
            </a:endParaRPr>
          </a:p>
          <a:p>
            <a:endParaRPr lang="pt-BR"/>
          </a:p>
        </p:txBody>
      </p:sp>
      <p:pic>
        <p:nvPicPr>
          <p:cNvPr id="5" name="Espaço Reservado para Conteúdo 4" descr="Diagrama, Esquemático&#10;&#10;Descrição gerada automaticamente">
            <a:extLst>
              <a:ext uri="{FF2B5EF4-FFF2-40B4-BE49-F238E27FC236}">
                <a16:creationId xmlns:a16="http://schemas.microsoft.com/office/drawing/2014/main" id="{649894FC-44F3-39B6-649D-188D5FD6AB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3126" y="2112963"/>
            <a:ext cx="4657911" cy="3959225"/>
          </a:xfr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6C7437E9-3393-1E1D-2DE3-9B43912554D0}"/>
              </a:ext>
            </a:extLst>
          </p:cNvPr>
          <p:cNvSpPr txBox="1"/>
          <p:nvPr/>
        </p:nvSpPr>
        <p:spPr>
          <a:xfrm>
            <a:off x="1373604" y="2025315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b="1"/>
              <a:t>Diagrama de caso de uso</a:t>
            </a:r>
          </a:p>
        </p:txBody>
      </p:sp>
    </p:spTree>
    <p:extLst>
      <p:ext uri="{BB962C8B-B14F-4D97-AF65-F5344CB8AC3E}">
        <p14:creationId xmlns:p14="http://schemas.microsoft.com/office/powerpoint/2010/main" val="37005575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4255A9-CCCA-8751-4B80-15CA2D881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Desenho da solução dos desafios técnicos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E738754-5778-4102-C6BF-7D4F8F0C70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0" rIns="0" bIns="0" rtlCol="0" anchor="t">
            <a:normAutofit fontScale="62500" lnSpcReduction="20000"/>
          </a:bodyPr>
          <a:lstStyle/>
          <a:p>
            <a:endParaRPr lang="pt-BR" b="1"/>
          </a:p>
          <a:p>
            <a:r>
              <a:rPr lang="pt-BR" b="1">
                <a:ea typeface="+mn-lt"/>
                <a:cs typeface="+mn-lt"/>
              </a:rPr>
              <a:t>Métodos de Recomendação:</a:t>
            </a:r>
            <a:endParaRPr lang="pt-BR"/>
          </a:p>
          <a:p>
            <a:pPr lvl="1"/>
            <a:r>
              <a:rPr lang="pt-BR" b="1">
                <a:ea typeface="+mn-lt"/>
                <a:cs typeface="+mn-lt"/>
              </a:rPr>
              <a:t>Solução:</a:t>
            </a:r>
            <a:r>
              <a:rPr lang="pt-BR">
                <a:ea typeface="+mn-lt"/>
                <a:cs typeface="+mn-lt"/>
              </a:rPr>
              <a:t> Sistema híbrido combinando filtragem colaborativa, baseada em conteúdo e aprendizado de máquina, usando análise de sentimento para recomendações mais precisas e contextuais.</a:t>
            </a:r>
            <a:endParaRPr lang="pt-BR"/>
          </a:p>
          <a:p>
            <a:r>
              <a:rPr lang="pt-BR" b="1">
                <a:ea typeface="+mn-lt"/>
                <a:cs typeface="+mn-lt"/>
              </a:rPr>
              <a:t>Google </a:t>
            </a:r>
            <a:r>
              <a:rPr lang="pt-BR" b="1" err="1">
                <a:ea typeface="+mn-lt"/>
                <a:cs typeface="+mn-lt"/>
              </a:rPr>
              <a:t>Places</a:t>
            </a:r>
            <a:r>
              <a:rPr lang="pt-BR" b="1">
                <a:ea typeface="+mn-lt"/>
                <a:cs typeface="+mn-lt"/>
              </a:rPr>
              <a:t> API:</a:t>
            </a:r>
            <a:endParaRPr lang="pt-BR"/>
          </a:p>
          <a:p>
            <a:pPr lvl="1"/>
            <a:r>
              <a:rPr lang="pt-BR" b="1">
                <a:ea typeface="+mn-lt"/>
                <a:cs typeface="+mn-lt"/>
              </a:rPr>
              <a:t>Solução:</a:t>
            </a:r>
            <a:r>
              <a:rPr lang="pt-BR">
                <a:ea typeface="+mn-lt"/>
                <a:cs typeface="+mn-lt"/>
              </a:rPr>
              <a:t> Integração para fornecer dados de localização, avaliações e informações de restaurantes, enriquecendo as recomendações.</a:t>
            </a:r>
            <a:endParaRPr lang="pt-BR"/>
          </a:p>
          <a:p>
            <a:r>
              <a:rPr lang="pt-BR" b="1">
                <a:ea typeface="+mn-lt"/>
                <a:cs typeface="+mn-lt"/>
              </a:rPr>
              <a:t>Monetização (Destaque Pago):</a:t>
            </a:r>
            <a:endParaRPr lang="pt-BR"/>
          </a:p>
          <a:p>
            <a:pPr lvl="1"/>
            <a:r>
              <a:rPr lang="pt-BR" b="1">
                <a:ea typeface="+mn-lt"/>
                <a:cs typeface="+mn-lt"/>
              </a:rPr>
              <a:t>Solução:</a:t>
            </a:r>
            <a:r>
              <a:rPr lang="pt-BR">
                <a:ea typeface="+mn-lt"/>
                <a:cs typeface="+mn-lt"/>
              </a:rPr>
              <a:t> Modelo híbrido de PPC e assinatura mensal, com leilão de posição durante alta demanda.</a:t>
            </a:r>
            <a:endParaRPr lang="pt-BR"/>
          </a:p>
          <a:p>
            <a:r>
              <a:rPr lang="pt-BR" b="1">
                <a:ea typeface="+mn-lt"/>
                <a:cs typeface="+mn-lt"/>
              </a:rPr>
              <a:t>Métricas de Desempenho:</a:t>
            </a:r>
            <a:endParaRPr lang="pt-BR"/>
          </a:p>
          <a:p>
            <a:pPr lvl="1"/>
            <a:r>
              <a:rPr lang="pt-BR" b="1">
                <a:ea typeface="+mn-lt"/>
                <a:cs typeface="+mn-lt"/>
              </a:rPr>
              <a:t>Solução:</a:t>
            </a:r>
            <a:r>
              <a:rPr lang="pt-BR">
                <a:ea typeface="+mn-lt"/>
                <a:cs typeface="+mn-lt"/>
              </a:rPr>
              <a:t> Relatórios periódicos e dashboard em tempo real para que restaurantes acompanhem seu desempenho e ajustem estratégias.</a:t>
            </a:r>
            <a:endParaRPr lang="pt-BR"/>
          </a:p>
          <a:p>
            <a:r>
              <a:rPr lang="pt-BR" b="1">
                <a:ea typeface="+mn-lt"/>
                <a:cs typeface="+mn-lt"/>
              </a:rPr>
              <a:t>Evitar Superlotação:</a:t>
            </a:r>
            <a:endParaRPr lang="pt-BR"/>
          </a:p>
          <a:p>
            <a:pPr lvl="1"/>
            <a:r>
              <a:rPr lang="pt-BR" b="1">
                <a:ea typeface="+mn-lt"/>
                <a:cs typeface="+mn-lt"/>
              </a:rPr>
              <a:t>Solução:</a:t>
            </a:r>
            <a:r>
              <a:rPr lang="pt-BR">
                <a:ea typeface="+mn-lt"/>
                <a:cs typeface="+mn-lt"/>
              </a:rPr>
              <a:t> Algoritmos para monitorar a ocupação e ajustar recomendações em tempo real, garantindo uma distribuição controlada de clientes.</a:t>
            </a:r>
            <a:endParaRPr lang="pt-BR"/>
          </a:p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61410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4255A9-CCCA-8751-4B80-15CA2D881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Desenho da solução dos desafios técnicos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E738754-5778-4102-C6BF-7D4F8F0C70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0" rIns="0" bIns="0" rtlCol="0" anchor="t">
            <a:normAutofit/>
          </a:bodyPr>
          <a:lstStyle/>
          <a:p>
            <a:pPr marL="0" indent="0">
              <a:buNone/>
            </a:pPr>
            <a:r>
              <a:rPr lang="pt-BR" sz="1200" b="1">
                <a:latin typeface="Segoe UI"/>
                <a:ea typeface="+mn-lt"/>
                <a:cs typeface="Segoe UI"/>
              </a:rPr>
              <a:t>Linguagens, Frameworks e Bancos de dados:</a:t>
            </a:r>
            <a:endParaRPr lang="pt-BR"/>
          </a:p>
          <a:p>
            <a:pPr marL="0" indent="0">
              <a:buNone/>
            </a:pPr>
            <a:r>
              <a:rPr lang="pt-BR" sz="1200" b="1">
                <a:latin typeface="Segoe UI"/>
                <a:ea typeface="+mn-lt"/>
                <a:cs typeface="Segoe UI"/>
              </a:rPr>
              <a:t>Back-</a:t>
            </a:r>
            <a:r>
              <a:rPr lang="pt-BR" sz="1200" b="1" err="1">
                <a:latin typeface="Segoe UI"/>
                <a:ea typeface="+mn-lt"/>
                <a:cs typeface="Segoe UI"/>
              </a:rPr>
              <a:t>End</a:t>
            </a:r>
            <a:r>
              <a:rPr lang="pt-BR" sz="1200" b="1">
                <a:latin typeface="Segoe UI"/>
                <a:ea typeface="+mn-lt"/>
                <a:cs typeface="Segoe UI"/>
              </a:rPr>
              <a:t> </a:t>
            </a:r>
            <a:r>
              <a:rPr lang="pt-BR" sz="1200">
                <a:latin typeface="Segoe UI"/>
                <a:ea typeface="+mn-lt"/>
                <a:cs typeface="Segoe UI"/>
              </a:rPr>
              <a:t>: C#</a:t>
            </a:r>
            <a:endParaRPr lang="pt-BR" sz="1200"/>
          </a:p>
          <a:p>
            <a:pPr marL="0" indent="0">
              <a:buNone/>
            </a:pPr>
            <a:r>
              <a:rPr lang="pt-BR" sz="1200" b="1">
                <a:latin typeface="Segoe UI"/>
                <a:ea typeface="+mn-lt"/>
                <a:cs typeface="Segoe UI"/>
              </a:rPr>
              <a:t>Framework de Back-</a:t>
            </a:r>
            <a:r>
              <a:rPr lang="pt-BR" sz="1200" b="1" err="1">
                <a:latin typeface="Segoe UI"/>
                <a:ea typeface="+mn-lt"/>
                <a:cs typeface="Segoe UI"/>
              </a:rPr>
              <a:t>End</a:t>
            </a:r>
            <a:r>
              <a:rPr lang="pt-BR" sz="1200" b="1">
                <a:latin typeface="Segoe UI"/>
                <a:ea typeface="+mn-lt"/>
                <a:cs typeface="Segoe UI"/>
              </a:rPr>
              <a:t> </a:t>
            </a:r>
            <a:r>
              <a:rPr lang="pt-BR" sz="1200">
                <a:latin typeface="Segoe UI"/>
                <a:ea typeface="+mn-lt"/>
                <a:cs typeface="Segoe UI"/>
              </a:rPr>
              <a:t>: ASP.NET Core</a:t>
            </a:r>
          </a:p>
          <a:p>
            <a:pPr marL="0" indent="0">
              <a:buNone/>
            </a:pPr>
            <a:r>
              <a:rPr lang="pt-BR" sz="1200" b="1">
                <a:latin typeface="Segoe UI"/>
                <a:ea typeface="+mn-lt"/>
                <a:cs typeface="Segoe UI"/>
              </a:rPr>
              <a:t>Framework de Front-</a:t>
            </a:r>
            <a:r>
              <a:rPr lang="pt-BR" sz="1200" b="1" err="1">
                <a:latin typeface="Segoe UI"/>
                <a:ea typeface="+mn-lt"/>
                <a:cs typeface="Segoe UI"/>
              </a:rPr>
              <a:t>End</a:t>
            </a:r>
            <a:r>
              <a:rPr lang="pt-BR" sz="1200" b="1">
                <a:latin typeface="Segoe UI"/>
                <a:ea typeface="+mn-lt"/>
                <a:cs typeface="Segoe UI"/>
              </a:rPr>
              <a:t> </a:t>
            </a:r>
            <a:r>
              <a:rPr lang="pt-BR" sz="1200">
                <a:latin typeface="Segoe UI"/>
                <a:ea typeface="+mn-lt"/>
                <a:cs typeface="Segoe UI"/>
              </a:rPr>
              <a:t>: React.js</a:t>
            </a:r>
            <a:endParaRPr lang="pt-BR" sz="1200" err="1">
              <a:latin typeface="Segoe UI"/>
              <a:ea typeface="+mn-lt"/>
              <a:cs typeface="Segoe UI"/>
            </a:endParaRPr>
          </a:p>
          <a:p>
            <a:pPr marL="0" indent="0">
              <a:buNone/>
            </a:pPr>
            <a:r>
              <a:rPr lang="pt-BR" sz="1200" b="1">
                <a:latin typeface="Segoe UI"/>
                <a:ea typeface="+mn-lt"/>
                <a:cs typeface="Segoe UI"/>
              </a:rPr>
              <a:t>Sistema Gerenciador de Banco de Dados </a:t>
            </a:r>
            <a:r>
              <a:rPr lang="pt-BR" sz="1200">
                <a:latin typeface="Segoe UI"/>
                <a:ea typeface="+mn-lt"/>
                <a:cs typeface="Segoe UI"/>
              </a:rPr>
              <a:t>: </a:t>
            </a:r>
            <a:r>
              <a:rPr lang="pt-BR" sz="1200" b="1">
                <a:latin typeface="Segoe UI"/>
                <a:ea typeface="+mn-lt"/>
                <a:cs typeface="Segoe UI"/>
              </a:rPr>
              <a:t>Microsoft SQL Server</a:t>
            </a:r>
            <a:r>
              <a:rPr lang="pt-BR" sz="1200">
                <a:latin typeface="Segoe UI"/>
                <a:ea typeface="+mn-lt"/>
                <a:cs typeface="Segoe UI"/>
              </a:rPr>
              <a:t> (SQL) e </a:t>
            </a:r>
            <a:r>
              <a:rPr lang="pt-BR" sz="1200" b="1" err="1">
                <a:latin typeface="Segoe UI"/>
                <a:ea typeface="+mn-lt"/>
                <a:cs typeface="Segoe UI"/>
              </a:rPr>
              <a:t>MongoDB</a:t>
            </a:r>
            <a:r>
              <a:rPr lang="pt-BR" sz="1200">
                <a:latin typeface="Segoe UI"/>
                <a:ea typeface="+mn-lt"/>
                <a:cs typeface="Segoe UI"/>
              </a:rPr>
              <a:t> (</a:t>
            </a:r>
            <a:r>
              <a:rPr lang="pt-BR" sz="1200" err="1">
                <a:latin typeface="Segoe UI"/>
                <a:ea typeface="+mn-lt"/>
                <a:cs typeface="Segoe UI"/>
              </a:rPr>
              <a:t>NoSQL</a:t>
            </a:r>
            <a:r>
              <a:rPr lang="pt-BR" sz="1200">
                <a:latin typeface="Segoe UI"/>
                <a:ea typeface="+mn-lt"/>
                <a:cs typeface="Segoe UI"/>
              </a:rPr>
              <a:t>)</a:t>
            </a:r>
          </a:p>
          <a:p>
            <a:pPr marL="0" indent="0">
              <a:buNone/>
            </a:pPr>
            <a:r>
              <a:rPr lang="pt-BR" sz="1200" b="1" err="1">
                <a:latin typeface="Segoe UI"/>
                <a:ea typeface="+mn-lt"/>
                <a:cs typeface="Segoe UI"/>
              </a:rPr>
              <a:t>Versionador</a:t>
            </a:r>
            <a:r>
              <a:rPr lang="pt-BR" sz="1200" b="1">
                <a:latin typeface="Segoe UI"/>
                <a:ea typeface="+mn-lt"/>
                <a:cs typeface="Segoe UI"/>
              </a:rPr>
              <a:t> de Código </a:t>
            </a:r>
            <a:r>
              <a:rPr lang="pt-BR" sz="1200">
                <a:latin typeface="Segoe UI"/>
                <a:ea typeface="+mn-lt"/>
                <a:cs typeface="Segoe UI"/>
              </a:rPr>
              <a:t>: </a:t>
            </a:r>
            <a:r>
              <a:rPr lang="pt-BR" sz="1200" err="1">
                <a:latin typeface="Segoe UI"/>
                <a:ea typeface="+mn-lt"/>
                <a:cs typeface="Segoe UI"/>
              </a:rPr>
              <a:t>Git</a:t>
            </a:r>
            <a:r>
              <a:rPr lang="pt-BR" sz="1200">
                <a:latin typeface="Segoe UI"/>
                <a:ea typeface="+mn-lt"/>
                <a:cs typeface="Segoe UI"/>
              </a:rPr>
              <a:t> (GitHub)</a:t>
            </a:r>
            <a:endParaRPr lang="pt-BR" sz="1200"/>
          </a:p>
          <a:p>
            <a:pPr marL="0" indent="0">
              <a:buNone/>
            </a:pPr>
            <a:r>
              <a:rPr lang="pt-BR" sz="1200" b="1">
                <a:latin typeface="Segoe UI"/>
                <a:ea typeface="+mn-lt"/>
                <a:cs typeface="Segoe UI"/>
              </a:rPr>
              <a:t>Ferramenta de Diagramação UML </a:t>
            </a:r>
            <a:r>
              <a:rPr lang="pt-BR" sz="1200">
                <a:latin typeface="Segoe UI"/>
                <a:ea typeface="+mn-lt"/>
                <a:cs typeface="Segoe UI"/>
              </a:rPr>
              <a:t>: </a:t>
            </a:r>
            <a:r>
              <a:rPr lang="pt-BR" sz="1200" err="1">
                <a:latin typeface="Segoe UI"/>
                <a:ea typeface="+mn-lt"/>
                <a:cs typeface="Segoe UI"/>
              </a:rPr>
              <a:t>LucidChart</a:t>
            </a:r>
            <a:endParaRPr lang="pt-BR" sz="1200">
              <a:latin typeface="Segoe UI"/>
              <a:ea typeface="+mn-lt"/>
              <a:cs typeface="Segoe UI"/>
            </a:endParaRPr>
          </a:p>
          <a:p>
            <a:endParaRPr lang="pt-BR" sz="1200">
              <a:latin typeface="Segoe UI"/>
              <a:ea typeface="+mn-lt"/>
              <a:cs typeface="Segoe UI"/>
            </a:endParaRPr>
          </a:p>
          <a:p>
            <a:pPr marL="0" indent="0">
              <a:buNone/>
            </a:pPr>
            <a:r>
              <a:rPr lang="pt-BR" sz="1200" b="1">
                <a:latin typeface="Segoe UI"/>
                <a:ea typeface="+mn-lt"/>
                <a:cs typeface="Segoe UI"/>
              </a:rPr>
              <a:t>Outras Ferramentas: </a:t>
            </a:r>
            <a:endParaRPr lang="pt-BR" sz="1200" err="1">
              <a:latin typeface="Segoe UI"/>
              <a:ea typeface="+mn-lt"/>
              <a:cs typeface="Segoe UI"/>
            </a:endParaRPr>
          </a:p>
          <a:p>
            <a:pPr marL="0" indent="0">
              <a:buNone/>
            </a:pPr>
            <a:r>
              <a:rPr lang="pt-BR" sz="1200" err="1">
                <a:latin typeface="Segoe UI"/>
                <a:ea typeface="+mn-lt"/>
                <a:cs typeface="Segoe UI"/>
              </a:rPr>
              <a:t>Jira</a:t>
            </a:r>
            <a:r>
              <a:rPr lang="pt-BR" sz="1200">
                <a:latin typeface="Segoe UI"/>
                <a:ea typeface="+mn-lt"/>
                <a:cs typeface="Segoe UI"/>
              </a:rPr>
              <a:t>, </a:t>
            </a:r>
            <a:r>
              <a:rPr lang="pt-BR" sz="1200" err="1">
                <a:latin typeface="Segoe UI"/>
                <a:ea typeface="+mn-lt"/>
                <a:cs typeface="Segoe UI"/>
              </a:rPr>
              <a:t>Figma</a:t>
            </a:r>
            <a:endParaRPr lang="pt-BR" sz="1200">
              <a:latin typeface="Segoe UI"/>
              <a:ea typeface="+mn-lt"/>
              <a:cs typeface="Segoe UI"/>
            </a:endParaRPr>
          </a:p>
          <a:p>
            <a:pPr marL="0" indent="0">
              <a:buNone/>
            </a:pPr>
            <a:endParaRPr lang="pt-BR">
              <a:ea typeface="+mn-lt"/>
              <a:cs typeface="+mn-lt"/>
            </a:endParaRPr>
          </a:p>
          <a:p>
            <a:endParaRPr lang="pt-BR"/>
          </a:p>
          <a:p>
            <a:endParaRPr lang="pt-BR"/>
          </a:p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14920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4255A9-CCCA-8751-4B80-15CA2D881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Desenho da solução dos desafios técnicos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E738754-5778-4102-C6BF-7D4F8F0C70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0" rIns="0" bIns="0" rtlCol="0" anchor="t">
            <a:normAutofit/>
          </a:bodyPr>
          <a:lstStyle/>
          <a:p>
            <a:pPr marL="0" indent="0">
              <a:buNone/>
            </a:pPr>
            <a:r>
              <a:rPr lang="pt-BR" sz="1800">
                <a:latin typeface="Arial"/>
                <a:ea typeface="+mn-lt"/>
                <a:cs typeface="+mn-lt"/>
              </a:rPr>
              <a:t>Desenho da arquitetura de componentes</a:t>
            </a:r>
          </a:p>
          <a:p>
            <a:pPr>
              <a:buNone/>
            </a:pPr>
            <a:r>
              <a:rPr lang="pt-BR" sz="1900" err="1">
                <a:latin typeface="Arial"/>
                <a:cs typeface="Arial"/>
              </a:rPr>
              <a:t>Microserviços</a:t>
            </a:r>
            <a:endParaRPr lang="pt-BR" sz="1900">
              <a:latin typeface="Arial"/>
              <a:cs typeface="Arial"/>
            </a:endParaRPr>
          </a:p>
          <a:p>
            <a:pPr marL="0" indent="0">
              <a:buNone/>
            </a:pPr>
            <a:endParaRPr lang="pt-BR" sz="1800">
              <a:latin typeface="Arial"/>
              <a:cs typeface="Arial"/>
            </a:endParaRPr>
          </a:p>
        </p:txBody>
      </p:sp>
      <p:pic>
        <p:nvPicPr>
          <p:cNvPr id="4" name="Imagem 3" descr="Diagrama&#10;&#10;Descrição gerada automaticamente">
            <a:extLst>
              <a:ext uri="{FF2B5EF4-FFF2-40B4-BE49-F238E27FC236}">
                <a16:creationId xmlns:a16="http://schemas.microsoft.com/office/drawing/2014/main" id="{4721567D-9595-67C5-C179-4B6AE21EE5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3027" y="2215256"/>
            <a:ext cx="9309254" cy="4770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9347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FFCA12-813B-EDA4-EC64-2F085F1B3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>
                <a:ea typeface="+mj-lt"/>
                <a:cs typeface="+mj-lt"/>
              </a:rPr>
              <a:t>Desenho da solução dos desafios técnicos</a:t>
            </a:r>
            <a:endParaRPr lang="pt-BR" b="0">
              <a:ea typeface="+mj-lt"/>
              <a:cs typeface="+mj-lt"/>
            </a:endParaRPr>
          </a:p>
          <a:p>
            <a:endParaRPr lang="pt-BR"/>
          </a:p>
        </p:txBody>
      </p:sp>
      <p:pic>
        <p:nvPicPr>
          <p:cNvPr id="6" name="Espaço Reservado para Conteúdo 5" descr="Interface gráfica do usuário, Aplicativo, Teams&#10;&#10;Descrição gerada automaticamente">
            <a:extLst>
              <a:ext uri="{FF2B5EF4-FFF2-40B4-BE49-F238E27FC236}">
                <a16:creationId xmlns:a16="http://schemas.microsoft.com/office/drawing/2014/main" id="{3B436066-50E7-8621-D8DF-D9481B8E9B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1951" y="2112963"/>
            <a:ext cx="10020260" cy="3959225"/>
          </a:xfrm>
        </p:spPr>
      </p:pic>
    </p:spTree>
    <p:extLst>
      <p:ext uri="{BB962C8B-B14F-4D97-AF65-F5344CB8AC3E}">
        <p14:creationId xmlns:p14="http://schemas.microsoft.com/office/powerpoint/2010/main" val="7576014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443F76-5ACE-625F-779A-C4FE6C585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Diagrama de entidade relacionamento</a:t>
            </a:r>
          </a:p>
        </p:txBody>
      </p:sp>
      <p:pic>
        <p:nvPicPr>
          <p:cNvPr id="6" name="Espaço Reservado para Conteúdo 5" descr="Diagrama&#10;&#10;Descrição gerada automaticamente">
            <a:extLst>
              <a:ext uri="{FF2B5EF4-FFF2-40B4-BE49-F238E27FC236}">
                <a16:creationId xmlns:a16="http://schemas.microsoft.com/office/drawing/2014/main" id="{11242422-9522-316E-616B-9138E68692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98188" y="2112264"/>
            <a:ext cx="8188103" cy="3959352"/>
          </a:xfrm>
        </p:spPr>
      </p:pic>
    </p:spTree>
    <p:extLst>
      <p:ext uri="{BB962C8B-B14F-4D97-AF65-F5344CB8AC3E}">
        <p14:creationId xmlns:p14="http://schemas.microsoft.com/office/powerpoint/2010/main" val="14223079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443F76-5ACE-625F-779A-C4FE6C585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52" y="180420"/>
            <a:ext cx="10241280" cy="1234440"/>
          </a:xfrm>
        </p:spPr>
        <p:txBody>
          <a:bodyPr/>
          <a:lstStyle/>
          <a:p>
            <a:r>
              <a:rPr lang="pt-BR"/>
              <a:t>Modelo entidade relacionamento</a:t>
            </a:r>
          </a:p>
        </p:txBody>
      </p:sp>
      <p:pic>
        <p:nvPicPr>
          <p:cNvPr id="5" name="Espaço Reservado para Conteúdo 4" descr="Diagrama&#10;&#10;Descrição gerada automaticamente">
            <a:extLst>
              <a:ext uri="{FF2B5EF4-FFF2-40B4-BE49-F238E27FC236}">
                <a16:creationId xmlns:a16="http://schemas.microsoft.com/office/drawing/2014/main" id="{FF10B3FC-7D72-060C-BAFD-BD99A009E5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02214" y="1410422"/>
            <a:ext cx="7758420" cy="4982036"/>
          </a:xfrm>
        </p:spPr>
      </p:pic>
    </p:spTree>
    <p:extLst>
      <p:ext uri="{BB962C8B-B14F-4D97-AF65-F5344CB8AC3E}">
        <p14:creationId xmlns:p14="http://schemas.microsoft.com/office/powerpoint/2010/main" val="14829995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A5F811-7B92-6E72-61A9-217BF946F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309648"/>
            <a:ext cx="10241280" cy="1234440"/>
          </a:xfrm>
        </p:spPr>
        <p:txBody>
          <a:bodyPr>
            <a:normAutofit fontScale="90000"/>
          </a:bodyPr>
          <a:lstStyle/>
          <a:p>
            <a:br>
              <a:rPr lang="pt-BR">
                <a:solidFill>
                  <a:srgbClr val="000000"/>
                </a:solidFill>
                <a:ea typeface="+mj-lt"/>
                <a:cs typeface="+mj-lt"/>
              </a:rPr>
            </a:br>
            <a:r>
              <a:rPr lang="pt-BR">
                <a:solidFill>
                  <a:srgbClr val="000000"/>
                </a:solidFill>
                <a:ea typeface="+mj-lt"/>
                <a:cs typeface="+mj-lt"/>
              </a:rPr>
              <a:t>Técnicas aplicadas- Design digital</a:t>
            </a:r>
            <a:br>
              <a:rPr lang="pt-BR">
                <a:solidFill>
                  <a:srgbClr val="000000"/>
                </a:solidFill>
                <a:ea typeface="+mj-lt"/>
                <a:cs typeface="+mj-lt"/>
              </a:rPr>
            </a:br>
            <a:endParaRPr lang="pt-BR">
              <a:solidFill>
                <a:srgbClr val="000000"/>
              </a:solidFill>
              <a:ea typeface="+mj-lt"/>
              <a:cs typeface="+mj-lt"/>
            </a:endParaRPr>
          </a:p>
          <a:p>
            <a:endParaRPr lang="pt-BR" sz="1100" b="0">
              <a:latin typeface="Segoe UI"/>
              <a:cs typeface="Segoe UI"/>
            </a:endParaRPr>
          </a:p>
        </p:txBody>
      </p:sp>
      <p:pic>
        <p:nvPicPr>
          <p:cNvPr id="4" name="Espaço Reservado para Conteúdo 3" descr="Interface gráfica do usuário, Texto, Aplicativo, Email&#10;&#10;Descrição gerada automaticamente">
            <a:extLst>
              <a:ext uri="{FF2B5EF4-FFF2-40B4-BE49-F238E27FC236}">
                <a16:creationId xmlns:a16="http://schemas.microsoft.com/office/drawing/2014/main" id="{1D718078-4964-B531-0F93-59CBD00330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2520" y="1928650"/>
            <a:ext cx="3115199" cy="3959352"/>
          </a:xfrm>
        </p:spPr>
      </p:pic>
      <p:pic>
        <p:nvPicPr>
          <p:cNvPr id="5" name="Imagem 4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13931F5B-7FAE-7C82-0120-B3B1F315A7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1298" y="1928985"/>
            <a:ext cx="5076825" cy="222885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33819CFF-92AF-AFBC-3092-74F918CD30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9117" y="4679471"/>
            <a:ext cx="4181475" cy="65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5492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A5F811-7B92-6E72-61A9-217BF946F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309648"/>
            <a:ext cx="10241280" cy="1234440"/>
          </a:xfrm>
        </p:spPr>
        <p:txBody>
          <a:bodyPr>
            <a:normAutofit fontScale="90000"/>
          </a:bodyPr>
          <a:lstStyle/>
          <a:p>
            <a:br>
              <a:rPr lang="pt-BR">
                <a:solidFill>
                  <a:srgbClr val="000000"/>
                </a:solidFill>
                <a:ea typeface="+mj-lt"/>
                <a:cs typeface="+mj-lt"/>
              </a:rPr>
            </a:br>
            <a:r>
              <a:rPr lang="pt-BR">
                <a:solidFill>
                  <a:srgbClr val="000000"/>
                </a:solidFill>
                <a:ea typeface="+mj-lt"/>
                <a:cs typeface="+mj-lt"/>
              </a:rPr>
              <a:t>Técnicas aplicadas- Design digital</a:t>
            </a:r>
            <a:br>
              <a:rPr lang="pt-BR">
                <a:solidFill>
                  <a:srgbClr val="000000"/>
                </a:solidFill>
                <a:ea typeface="+mj-lt"/>
                <a:cs typeface="+mj-lt"/>
              </a:rPr>
            </a:br>
            <a:endParaRPr lang="pt-BR">
              <a:solidFill>
                <a:srgbClr val="000000"/>
              </a:solidFill>
              <a:ea typeface="+mj-lt"/>
              <a:cs typeface="+mj-lt"/>
            </a:endParaRPr>
          </a:p>
          <a:p>
            <a:endParaRPr lang="pt-BR" sz="1100" b="0">
              <a:latin typeface="Segoe UI"/>
              <a:cs typeface="Segoe UI"/>
            </a:endParaRPr>
          </a:p>
        </p:txBody>
      </p:sp>
      <p:pic>
        <p:nvPicPr>
          <p:cNvPr id="4" name="Espaço Reservado para Conteúdo 3" descr="Interface gráfica do usuário, Texto, Aplicativo, Email&#10;&#10;Descrição gerada automaticamente">
            <a:extLst>
              <a:ext uri="{FF2B5EF4-FFF2-40B4-BE49-F238E27FC236}">
                <a16:creationId xmlns:a16="http://schemas.microsoft.com/office/drawing/2014/main" id="{1D718078-4964-B531-0F93-59CBD00330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2520" y="1928650"/>
            <a:ext cx="3115199" cy="3959352"/>
          </a:xfrm>
        </p:spPr>
      </p:pic>
      <p:pic>
        <p:nvPicPr>
          <p:cNvPr id="3" name="Imagem 2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BEE1F460-5A53-1E0E-F239-47BB03ECF8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4386" y="1794429"/>
            <a:ext cx="5133975" cy="1800225"/>
          </a:xfrm>
          <a:prstGeom prst="rect">
            <a:avLst/>
          </a:prstGeom>
        </p:spPr>
      </p:pic>
      <p:pic>
        <p:nvPicPr>
          <p:cNvPr id="7" name="Imagem 6" descr="Interface gráfica do usuário, Texto&#10;&#10;Descrição gerada automaticamente">
            <a:extLst>
              <a:ext uri="{FF2B5EF4-FFF2-40B4-BE49-F238E27FC236}">
                <a16:creationId xmlns:a16="http://schemas.microsoft.com/office/drawing/2014/main" id="{D47F99B1-0C98-9496-EC42-D9C4CC8220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6451" y="4516571"/>
            <a:ext cx="5019675" cy="78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4878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FFCA12-813B-EDA4-EC64-2F085F1B3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Identidade visual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3C84D48A-5649-EAEF-6D8B-711D6D600D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157" y="2395585"/>
            <a:ext cx="7554084" cy="3424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832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C1C7D9-5B93-F9B4-E76D-2A32A6235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Problemática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CDEB8D6-F72D-F1AE-04C2-E78C86598C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/>
              <a:t>Muitos usuários enfrentam dificuldade para encontrar bares e restaurantes que atendam às suas necessidades específicas (localização, horários, clima, etc.).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b="1"/>
              <a:t>Principais problemas</a:t>
            </a:r>
            <a:r>
              <a:rPr lang="pt-BR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/>
              <a:t>Falta de recomendações baseadas em clima e preferências.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/>
              <a:t>Horários de funcionamento desatualizados.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/>
              <a:t>Busca limitada pela localização.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/>
              <a:t>Ausência de integração com eventos locais e recomendações da comunidade.</a:t>
            </a:r>
          </a:p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15556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FFCA12-813B-EDA4-EC64-2F085F1B3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275" y="-471412"/>
            <a:ext cx="10241280" cy="1234440"/>
          </a:xfrm>
        </p:spPr>
        <p:txBody>
          <a:bodyPr/>
          <a:lstStyle/>
          <a:p>
            <a:r>
              <a:rPr lang="pt-BR"/>
              <a:t>Protótipos</a:t>
            </a:r>
          </a:p>
        </p:txBody>
      </p:sp>
      <p:pic>
        <p:nvPicPr>
          <p:cNvPr id="3" name="Imagem 2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CD651F6F-1566-3527-9768-FECF60C1EE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1760" y="679372"/>
            <a:ext cx="7976961" cy="5673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8978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FFCA12-813B-EDA4-EC64-2F085F1B3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275" y="-471412"/>
            <a:ext cx="10241280" cy="1234440"/>
          </a:xfrm>
        </p:spPr>
        <p:txBody>
          <a:bodyPr/>
          <a:lstStyle/>
          <a:p>
            <a:r>
              <a:rPr lang="pt-BR"/>
              <a:t>Protótipos</a:t>
            </a:r>
          </a:p>
        </p:txBody>
      </p:sp>
      <p:pic>
        <p:nvPicPr>
          <p:cNvPr id="5" name="Imagem 4" descr="Gráfico&#10;&#10;Descrição gerada automaticamente">
            <a:extLst>
              <a:ext uri="{FF2B5EF4-FFF2-40B4-BE49-F238E27FC236}">
                <a16:creationId xmlns:a16="http://schemas.microsoft.com/office/drawing/2014/main" id="{C52AA981-99C8-75E2-C2FE-14C168942A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3933" y="891251"/>
            <a:ext cx="7504133" cy="5316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1416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FFCA12-813B-EDA4-EC64-2F085F1B3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275" y="-471412"/>
            <a:ext cx="10241280" cy="1234440"/>
          </a:xfrm>
        </p:spPr>
        <p:txBody>
          <a:bodyPr/>
          <a:lstStyle/>
          <a:p>
            <a:r>
              <a:rPr lang="pt-BR"/>
              <a:t>Protótipos</a:t>
            </a:r>
          </a:p>
        </p:txBody>
      </p:sp>
      <p:pic>
        <p:nvPicPr>
          <p:cNvPr id="4" name="Imagem 3" descr="Interface gráfica do usuário, Aplicativo, PowerPoint&#10;&#10;Descrição gerada automaticamente">
            <a:extLst>
              <a:ext uri="{FF2B5EF4-FFF2-40B4-BE49-F238E27FC236}">
                <a16:creationId xmlns:a16="http://schemas.microsoft.com/office/drawing/2014/main" id="{99600F55-8951-A711-6E87-81C8A1F01D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4660" y="762000"/>
            <a:ext cx="6594601" cy="5633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1897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F23DF24-8E9A-4AD0-93DF-A82A416667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A14C450-71FA-B380-742A-72B83598B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33768" y="3968153"/>
            <a:ext cx="4978735" cy="1995326"/>
          </a:xfrm>
        </p:spPr>
        <p:txBody>
          <a:bodyPr vert="horz" lIns="0" tIns="0" rIns="0" bIns="0" rtlCol="0" anchor="b">
            <a:normAutofit/>
          </a:bodyPr>
          <a:lstStyle/>
          <a:p>
            <a:pPr algn="r"/>
            <a:r>
              <a:rPr lang="en-US" spc="750"/>
              <a:t>Obrigado!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728B9D0-05A6-4333-BB22-46585AA770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0"/>
            <a:ext cx="6096000" cy="6858000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89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2BACE5B-B094-444A-A9B3-E31F591F37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17416"/>
            <a:ext cx="4038600" cy="6840156"/>
          </a:xfrm>
          <a:prstGeom prst="rect">
            <a:avLst/>
          </a:prstGeom>
          <a:gradFill>
            <a:gsLst>
              <a:gs pos="2200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>
                  <a:alpha val="92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F8B47F9-648C-4086-8D7A-EA234E2EE8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29604" y="614984"/>
            <a:ext cx="6812404" cy="5638799"/>
          </a:xfrm>
          <a:prstGeom prst="rect">
            <a:avLst/>
          </a:prstGeom>
          <a:gradFill>
            <a:gsLst>
              <a:gs pos="2000">
                <a:schemeClr val="accent5">
                  <a:alpha val="19000"/>
                </a:schemeClr>
              </a:gs>
              <a:gs pos="100000">
                <a:schemeClr val="accent4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8844505-07B5-4F60-8809-3CA2D031ED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652110" y="716188"/>
            <a:ext cx="5005754" cy="5005754"/>
          </a:xfrm>
          <a:prstGeom prst="ellipse">
            <a:avLst/>
          </a:prstGeom>
          <a:gradFill>
            <a:gsLst>
              <a:gs pos="31000">
                <a:schemeClr val="accent6">
                  <a:alpha val="0"/>
                </a:schemeClr>
              </a:gs>
              <a:gs pos="85000">
                <a:schemeClr val="accent6">
                  <a:lumMod val="60000"/>
                  <a:lumOff val="40000"/>
                  <a:alpha val="2300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14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C35F6A-5B7E-D0C8-8799-F44F78554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Solução Proposta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E087E59-AED1-F987-0BB2-279F05763E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/>
              <a:t>Criar uma plataforma que personalize a experiência do usuário, oferecendo recomendações inteligentes de bares e restaurantes.</a:t>
            </a:r>
          </a:p>
          <a:p>
            <a:r>
              <a:rPr lang="pt-BR" b="1"/>
              <a:t>Destaques</a:t>
            </a:r>
            <a:endParaRPr lang="pt-BR"/>
          </a:p>
          <a:p>
            <a:pPr lvl="1"/>
            <a:r>
              <a:rPr lang="pt-BR"/>
              <a:t>Recomendação baseada em clima, humor e preferências.</a:t>
            </a:r>
          </a:p>
          <a:p>
            <a:pPr lvl="1"/>
            <a:r>
              <a:rPr lang="pt-BR"/>
              <a:t>Exploração por categorias (tipo de comida, ambiente).</a:t>
            </a:r>
          </a:p>
          <a:p>
            <a:pPr lvl="1"/>
            <a:r>
              <a:rPr lang="pt-BR"/>
              <a:t>Informações atualizadas de horários e proximidade.</a:t>
            </a:r>
          </a:p>
          <a:p>
            <a:pPr lvl="1"/>
            <a:r>
              <a:rPr lang="pt-BR"/>
              <a:t>Comentários e avaliações da comunidade para recomendações mais confiáveis.</a:t>
            </a:r>
          </a:p>
        </p:txBody>
      </p:sp>
    </p:spTree>
    <p:extLst>
      <p:ext uri="{BB962C8B-B14F-4D97-AF65-F5344CB8AC3E}">
        <p14:creationId xmlns:p14="http://schemas.microsoft.com/office/powerpoint/2010/main" val="987319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23ABAE-6239-7DFD-0641-C87390283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Escopo Básico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7D38EEF-EB17-F543-5FC4-13D6AD6FDA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lphaUcPeriod"/>
            </a:pPr>
            <a:r>
              <a:rPr lang="pt-BR" b="1"/>
              <a:t>Principais Funcionalidades</a:t>
            </a:r>
          </a:p>
          <a:p>
            <a:pPr lvl="1"/>
            <a:r>
              <a:rPr lang="pt-BR" b="1"/>
              <a:t>Sugestões inteligentes</a:t>
            </a:r>
            <a:r>
              <a:rPr lang="pt-BR"/>
              <a:t>: Recomendação baseada em clima e humor.</a:t>
            </a:r>
          </a:p>
          <a:p>
            <a:pPr lvl="1"/>
            <a:r>
              <a:rPr lang="pt-BR" b="1"/>
              <a:t>Exploração de categorias</a:t>
            </a:r>
            <a:r>
              <a:rPr lang="pt-BR"/>
              <a:t>: Tipos de culinária e ambiente.</a:t>
            </a:r>
          </a:p>
          <a:p>
            <a:pPr lvl="1"/>
            <a:r>
              <a:rPr lang="pt-BR" b="1"/>
              <a:t>Busca por proximidade</a:t>
            </a:r>
            <a:r>
              <a:rPr lang="pt-BR"/>
              <a:t>: Estabelecimentos próximos ao usuário.</a:t>
            </a:r>
          </a:p>
          <a:p>
            <a:pPr lvl="1"/>
            <a:r>
              <a:rPr lang="pt-BR" b="1"/>
              <a:t>Recomendações da comunidade</a:t>
            </a:r>
            <a:r>
              <a:rPr lang="pt-BR"/>
              <a:t>: Avaliações e comentários de outros usuários.</a:t>
            </a:r>
          </a:p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9753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23ABAE-6239-7DFD-0641-C87390283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Escopo Básico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7D38EEF-EB17-F543-5FC4-13D6AD6FDA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b="1"/>
              <a:t>B.   Perfis de Usuários</a:t>
            </a:r>
          </a:p>
          <a:p>
            <a:pPr lvl="1"/>
            <a:r>
              <a:rPr lang="pt-BR" b="1"/>
              <a:t>Cliente</a:t>
            </a:r>
            <a:r>
              <a:rPr lang="pt-BR"/>
              <a:t>: Descoberta de lugares, pedidos e pagamento simplificado.</a:t>
            </a:r>
          </a:p>
          <a:p>
            <a:pPr lvl="1"/>
            <a:r>
              <a:rPr lang="pt-BR" b="1"/>
              <a:t>Administrador/Estabelecimento</a:t>
            </a:r>
            <a:r>
              <a:rPr lang="pt-BR"/>
              <a:t>: Gestão de cardápio, estoque, pedidos e relatórios.</a:t>
            </a:r>
          </a:p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71604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23ABAE-6239-7DFD-0641-C87390283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Escopo Básico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7D38EEF-EB17-F543-5FC4-13D6AD6FDA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b="1"/>
              <a:t>C.   Desafios Técnicos</a:t>
            </a:r>
          </a:p>
          <a:p>
            <a:pPr lvl="1"/>
            <a:r>
              <a:rPr lang="pt-BR"/>
              <a:t>Integração com APIs externas (clima, geolocalização, horários de funcionamento).</a:t>
            </a:r>
          </a:p>
          <a:p>
            <a:pPr lvl="1"/>
            <a:r>
              <a:rPr lang="pt-BR"/>
              <a:t>Implementação de um algoritmo de recomendação personalizado.</a:t>
            </a:r>
          </a:p>
          <a:p>
            <a:pPr lvl="1"/>
            <a:r>
              <a:rPr lang="pt-BR"/>
              <a:t>Garantia de atualização em tempo real de dados críticos (clima e horários).</a:t>
            </a:r>
          </a:p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5020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007B0A-92BF-CC88-492E-B6D10C91C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Metodologias empregadas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9CB4854-9246-46DC-5F01-7AE62A7CA0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0" rIns="0" bIns="0" rtlCol="0" anchor="t">
            <a:normAutofit fontScale="92500" lnSpcReduction="20000"/>
          </a:bodyPr>
          <a:lstStyle/>
          <a:p>
            <a:pPr marL="0" indent="0">
              <a:buNone/>
            </a:pPr>
            <a:r>
              <a:rPr lang="pt-BR">
                <a:ea typeface="+mn-lt"/>
                <a:cs typeface="+mn-lt"/>
              </a:rPr>
              <a:t>Scrum </a:t>
            </a:r>
          </a:p>
          <a:p>
            <a:r>
              <a:rPr lang="pt-BR">
                <a:ea typeface="+mn-lt"/>
                <a:cs typeface="+mn-lt"/>
              </a:rPr>
              <a:t>Organização</a:t>
            </a:r>
          </a:p>
          <a:p>
            <a:r>
              <a:rPr lang="pt-BR">
                <a:ea typeface="+mn-lt"/>
                <a:cs typeface="+mn-lt"/>
              </a:rPr>
              <a:t>Colaboração</a:t>
            </a:r>
          </a:p>
          <a:p>
            <a:r>
              <a:rPr lang="pt-BR">
                <a:ea typeface="+mn-lt"/>
                <a:cs typeface="+mn-lt"/>
              </a:rPr>
              <a:t>Entrega incremental</a:t>
            </a:r>
          </a:p>
          <a:p>
            <a:pPr marL="0" indent="0">
              <a:buNone/>
            </a:pPr>
            <a:r>
              <a:rPr lang="pt-BR">
                <a:ea typeface="+mn-lt"/>
                <a:cs typeface="+mn-lt"/>
              </a:rPr>
              <a:t> Apesar de ser um projeto acadêmico com uma equipe pequena, Scrum facilita a definição clara de papéis e responsabilidades, melhora a comunicação e promove entregas constantes de valor. </a:t>
            </a:r>
          </a:p>
          <a:p>
            <a:pPr marL="0" indent="0">
              <a:buNone/>
            </a:pPr>
            <a:r>
              <a:rPr lang="pt-BR">
                <a:ea typeface="+mn-lt"/>
                <a:cs typeface="+mn-lt"/>
              </a:rPr>
              <a:t> Isso permite testar funcionalidades e ajustar o projeto de forma iterativa, alinhando-o às expectativas do grupo e do professor. Além disso, a metodologia promove autonomia, colaboração contínua e transparência, com o uso de ferramentas como o </a:t>
            </a:r>
            <a:r>
              <a:rPr lang="pt-BR" err="1">
                <a:ea typeface="+mn-lt"/>
                <a:cs typeface="+mn-lt"/>
              </a:rPr>
              <a:t>Jira</a:t>
            </a:r>
            <a:r>
              <a:rPr lang="pt-BR">
                <a:ea typeface="+mn-lt"/>
                <a:cs typeface="+mn-lt"/>
              </a:rPr>
              <a:t> para gestão e adaptação conforme novas necessidades surgem.</a:t>
            </a:r>
            <a:endParaRPr lang="pt-BR"/>
          </a:p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71100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50475A-02E7-FC3B-BA8B-605560937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Requisitos Principais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CBF09D0-EA21-717E-6E93-E54F7C74E8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0" rIns="0" bIns="0" rtlCol="0" anchor="t">
            <a:normAutofit fontScale="70000" lnSpcReduction="20000"/>
          </a:bodyPr>
          <a:lstStyle/>
          <a:p>
            <a:pPr marL="0" indent="0">
              <a:buNone/>
            </a:pPr>
            <a:r>
              <a:rPr lang="pt-BR">
                <a:ea typeface="+mn-lt"/>
                <a:cs typeface="+mn-lt"/>
              </a:rPr>
              <a:t>• Must </a:t>
            </a:r>
            <a:r>
              <a:rPr lang="pt-BR" err="1">
                <a:ea typeface="+mn-lt"/>
                <a:cs typeface="+mn-lt"/>
              </a:rPr>
              <a:t>Have</a:t>
            </a:r>
            <a:endParaRPr lang="pt-BR" err="1"/>
          </a:p>
          <a:p>
            <a:pPr lvl="1">
              <a:buFont typeface="Courier New" panose="020B0604020202020204" pitchFamily="34" charset="0"/>
              <a:buChar char="o"/>
            </a:pPr>
            <a:r>
              <a:rPr lang="pt-BR">
                <a:ea typeface="+mn-lt"/>
                <a:cs typeface="+mn-lt"/>
              </a:rPr>
              <a:t>RF001: O sistema deve permitir o cadastro de clientes e restaurantes. 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pt-BR">
                <a:ea typeface="+mn-lt"/>
                <a:cs typeface="+mn-lt"/>
              </a:rPr>
              <a:t>RF003: O sistema deve permitir a autenticação segura (ex.: login, recuperação de senha). 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pt-BR">
                <a:ea typeface="+mn-lt"/>
                <a:cs typeface="+mn-lt"/>
              </a:rPr>
              <a:t>RF004: O sistema deve permitir que o usuário busque por restaurantes e pratos. 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pt-BR">
                <a:ea typeface="+mn-lt"/>
                <a:cs typeface="+mn-lt"/>
              </a:rPr>
              <a:t>RF005: O sistema deve listar restaurantes baseados na localização inserida. 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pt-BR">
                <a:ea typeface="+mn-lt"/>
                <a:cs typeface="+mn-lt"/>
              </a:rPr>
              <a:t>RF008: O sistema deve permitir que os restaurantes modifiquem seus cardápios. 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pt-BR">
                <a:ea typeface="+mn-lt"/>
                <a:cs typeface="+mn-lt"/>
              </a:rPr>
              <a:t>RF009: O sistema deve listar o cardápio completo de cada restaurante. 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pt-BR">
                <a:ea typeface="+mn-lt"/>
                <a:cs typeface="+mn-lt"/>
              </a:rPr>
              <a:t>RF010: O sistema deve exibir informações do restaurante: formas de pagamento, horário de funcionamento, avaliação, categoria, distância. 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pt-BR">
                <a:ea typeface="+mn-lt"/>
                <a:cs typeface="+mn-lt"/>
              </a:rPr>
              <a:t>RF013: O usuário deve ser capaz de realizar pedidos de pratos no restaurante. 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pt-BR">
                <a:ea typeface="+mn-lt"/>
                <a:cs typeface="+mn-lt"/>
              </a:rPr>
              <a:t>RF014: O sistema deve exibir o status do pedido em tempo real: realizado, sendo preparado, pronto para retirada. 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pt-BR">
                <a:ea typeface="+mn-lt"/>
                <a:cs typeface="+mn-lt"/>
              </a:rPr>
              <a:t>RF012: O sistema deve exibir restaurantes com desconto e sugestões baseadas nas preferências do usuário. 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14393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FFCA12-813B-EDA4-EC64-2F085F1B3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>
                <a:ea typeface="+mj-lt"/>
                <a:cs typeface="+mj-lt"/>
              </a:rPr>
              <a:t>Requisitos Principais</a:t>
            </a:r>
            <a:endParaRPr lang="pt-BR" b="0">
              <a:ea typeface="+mj-lt"/>
              <a:cs typeface="+mj-lt"/>
            </a:endParaRPr>
          </a:p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D3147C2-357B-61A7-C36E-95A480E9BA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7316" y="2149936"/>
            <a:ext cx="5515745" cy="2562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330300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AnalogousFromLightSeedRightStep">
      <a:dk1>
        <a:srgbClr val="000000"/>
      </a:dk1>
      <a:lt1>
        <a:srgbClr val="FFFFFF"/>
      </a:lt1>
      <a:dk2>
        <a:srgbClr val="413424"/>
      </a:dk2>
      <a:lt2>
        <a:srgbClr val="E2E5E8"/>
      </a:lt2>
      <a:accent1>
        <a:srgbClr val="D19651"/>
      </a:accent1>
      <a:accent2>
        <a:srgbClr val="A9A64F"/>
      </a:accent2>
      <a:accent3>
        <a:srgbClr val="90AB63"/>
      </a:accent3>
      <a:accent4>
        <a:srgbClr val="66B253"/>
      </a:accent4>
      <a:accent5>
        <a:srgbClr val="58B46B"/>
      </a:accent5>
      <a:accent6>
        <a:srgbClr val="53B28E"/>
      </a:accent6>
      <a:hlink>
        <a:srgbClr val="6283AA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TM03090434[[fn=Tipo de Madeira]]</Template>
  <Application>Microsoft Office PowerPoint</Application>
  <PresentationFormat>Widescreen</PresentationFormat>
  <Slides>23</Slides>
  <Notes>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23</vt:i4>
      </vt:variant>
    </vt:vector>
  </HeadingPairs>
  <TitlesOfParts>
    <vt:vector size="24" baseType="lpstr">
      <vt:lpstr>GradientRiseVTI</vt:lpstr>
      <vt:lpstr>Sistema Inteligente de Recomendação para Bares e Restaurante</vt:lpstr>
      <vt:lpstr>Problemática</vt:lpstr>
      <vt:lpstr>Solução Proposta</vt:lpstr>
      <vt:lpstr>Escopo Básico</vt:lpstr>
      <vt:lpstr>Escopo Básico</vt:lpstr>
      <vt:lpstr>Escopo Básico</vt:lpstr>
      <vt:lpstr>Metodologias empregadas</vt:lpstr>
      <vt:lpstr>Requisitos Principais</vt:lpstr>
      <vt:lpstr>Requisitos Principais </vt:lpstr>
      <vt:lpstr>Requisitos Principais </vt:lpstr>
      <vt:lpstr>Desenho da solução dos desafios técnicos</vt:lpstr>
      <vt:lpstr>Desenho da solução dos desafios técnicos</vt:lpstr>
      <vt:lpstr>Desenho da solução dos desafios técnicos</vt:lpstr>
      <vt:lpstr>Desenho da solução dos desafios técnicos </vt:lpstr>
      <vt:lpstr>Diagrama de entidade relacionamento</vt:lpstr>
      <vt:lpstr>Modelo entidade relacionamento</vt:lpstr>
      <vt:lpstr> Técnicas aplicadas- Design digital  </vt:lpstr>
      <vt:lpstr> Técnicas aplicadas- Design digital  </vt:lpstr>
      <vt:lpstr>Identidade visual</vt:lpstr>
      <vt:lpstr>Protótipos</vt:lpstr>
      <vt:lpstr>Protótipos</vt:lpstr>
      <vt:lpstr>Protótipos</vt:lpstr>
      <vt:lpstr>Obrigado!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LAZARO SOUZA SANTOS</dc:creator>
  <cp:revision>2</cp:revision>
  <dcterms:created xsi:type="dcterms:W3CDTF">2024-09-21T11:48:08Z</dcterms:created>
  <dcterms:modified xsi:type="dcterms:W3CDTF">2024-11-18T00:35:06Z</dcterms:modified>
</cp:coreProperties>
</file>