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01-652A-2D4A-AB2B-441B01AB42F8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D3E8-8AFF-C747-AA9B-6E86EFA3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9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01-652A-2D4A-AB2B-441B01AB42F8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D3E8-8AFF-C747-AA9B-6E86EFA3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6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01-652A-2D4A-AB2B-441B01AB42F8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D3E8-8AFF-C747-AA9B-6E86EFA3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1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01-652A-2D4A-AB2B-441B01AB42F8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D3E8-8AFF-C747-AA9B-6E86EFA3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01-652A-2D4A-AB2B-441B01AB42F8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D3E8-8AFF-C747-AA9B-6E86EFA3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6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01-652A-2D4A-AB2B-441B01AB42F8}" type="datetimeFigureOut">
              <a:rPr lang="en-US" smtClean="0"/>
              <a:t>3/23/12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D3E8-8AFF-C747-AA9B-6E86EFA3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01-652A-2D4A-AB2B-441B01AB42F8}" type="datetimeFigureOut">
              <a:rPr lang="en-US" smtClean="0"/>
              <a:t>3/23/12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D3E8-8AFF-C747-AA9B-6E86EFA3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3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01-652A-2D4A-AB2B-441B01AB42F8}" type="datetimeFigureOut">
              <a:rPr lang="en-US" smtClean="0"/>
              <a:t>3/23/12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D3E8-8AFF-C747-AA9B-6E86EFA3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3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01-652A-2D4A-AB2B-441B01AB42F8}" type="datetimeFigureOut">
              <a:rPr lang="en-US" smtClean="0"/>
              <a:t>3/23/12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D3E8-8AFF-C747-AA9B-6E86EFA3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8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01-652A-2D4A-AB2B-441B01AB42F8}" type="datetimeFigureOut">
              <a:rPr lang="en-US" smtClean="0"/>
              <a:t>3/23/12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D3E8-8AFF-C747-AA9B-6E86EFA3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3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5801-652A-2D4A-AB2B-441B01AB42F8}" type="datetimeFigureOut">
              <a:rPr lang="en-US" smtClean="0"/>
              <a:t>3/23/12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D3E8-8AFF-C747-AA9B-6E86EFA3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3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45801-652A-2D4A-AB2B-441B01AB42F8}" type="datetimeFigureOut">
              <a:rPr lang="en-US" smtClean="0"/>
              <a:t>3/23/12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3D3E8-8AFF-C747-AA9B-6E86EFA3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2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/>
          <p:cNvSpPr/>
          <p:nvPr/>
        </p:nvSpPr>
        <p:spPr bwMode="auto">
          <a:xfrm>
            <a:off x="292912" y="1426112"/>
            <a:ext cx="2627936" cy="2628791"/>
          </a:xfrm>
          <a:prstGeom prst="ellipse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5707" tIns="42853" rIns="85707" bIns="42853" numCol="1" rtlCol="0" anchor="ctr" anchorCtr="0" compatLnSpc="1">
            <a:prstTxWarp prst="textNoShape">
              <a:avLst/>
            </a:prstTxWarp>
          </a:bodyPr>
          <a:lstStyle/>
          <a:p>
            <a:pPr algn="ctr" defTabSz="857067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latin typeface="Times"/>
              <a:cs typeface="Time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6410" y="965257"/>
            <a:ext cx="2101288" cy="425097"/>
          </a:xfrm>
          <a:prstGeom prst="rect">
            <a:avLst/>
          </a:prstGeom>
          <a:noFill/>
        </p:spPr>
        <p:txBody>
          <a:bodyPr wrap="none" lIns="85707" tIns="42853" rIns="85707" bIns="42853" rtlCol="0">
            <a:spAutoFit/>
          </a:bodyPr>
          <a:lstStyle/>
          <a:p>
            <a:pPr algn="l"/>
            <a:r>
              <a:rPr lang="en-US" sz="2200" b="1" dirty="0">
                <a:latin typeface="Times"/>
                <a:cs typeface="Times"/>
              </a:rPr>
              <a:t>763 Filter Types</a:t>
            </a:r>
            <a:endParaRPr lang="en-US" sz="2200" b="1" dirty="0">
              <a:latin typeface="Times"/>
              <a:cs typeface="Time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62453" y="979066"/>
            <a:ext cx="2232020" cy="425097"/>
          </a:xfrm>
          <a:prstGeom prst="rect">
            <a:avLst/>
          </a:prstGeom>
          <a:noFill/>
        </p:spPr>
        <p:txBody>
          <a:bodyPr wrap="none" lIns="85707" tIns="42853" rIns="85707" bIns="42853" rtlCol="0">
            <a:spAutoFit/>
          </a:bodyPr>
          <a:lstStyle/>
          <a:p>
            <a:pPr algn="l"/>
            <a:r>
              <a:rPr lang="en-US" sz="2200" b="1" dirty="0">
                <a:latin typeface="Times"/>
                <a:cs typeface="Times"/>
              </a:rPr>
              <a:t>49 </a:t>
            </a:r>
            <a:r>
              <a:rPr lang="en-US" sz="2200" b="1" dirty="0" err="1">
                <a:latin typeface="Times"/>
                <a:cs typeface="Times"/>
              </a:rPr>
              <a:t>Stateful</a:t>
            </a:r>
            <a:r>
              <a:rPr lang="en-US" sz="2200" b="1" dirty="0">
                <a:latin typeface="Times"/>
                <a:cs typeface="Times"/>
              </a:rPr>
              <a:t> Types</a:t>
            </a:r>
            <a:endParaRPr lang="en-US" sz="2200" b="1" dirty="0">
              <a:latin typeface="Times"/>
              <a:cs typeface="Times"/>
            </a:endParaRPr>
          </a:p>
        </p:txBody>
      </p:sp>
      <p:grpSp>
        <p:nvGrpSpPr>
          <p:cNvPr id="3" name="Group 39"/>
          <p:cNvGrpSpPr/>
          <p:nvPr/>
        </p:nvGrpSpPr>
        <p:grpSpPr>
          <a:xfrm>
            <a:off x="111516" y="1163817"/>
            <a:ext cx="2967096" cy="3183652"/>
            <a:chOff x="69111" y="1372752"/>
            <a:chExt cx="3165933" cy="3395894"/>
          </a:xfrm>
        </p:grpSpPr>
        <p:pic>
          <p:nvPicPr>
            <p:cNvPr id="1027" name="Picture 3" descr="C:\bill\talks\10-09-15-pact\pie2.e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4500000">
              <a:off x="-45869" y="1487732"/>
              <a:ext cx="3395894" cy="3165933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1346714" y="3126778"/>
              <a:ext cx="1150123" cy="820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Times"/>
                  <a:cs typeface="Times"/>
                </a:rPr>
                <a:t>6% </a:t>
              </a:r>
              <a:br>
                <a:rPr lang="en-US" sz="2200" dirty="0">
                  <a:latin typeface="Times"/>
                  <a:cs typeface="Times"/>
                </a:rPr>
              </a:br>
              <a:r>
                <a:rPr lang="en-US" sz="2200" dirty="0" err="1">
                  <a:latin typeface="Times"/>
                  <a:cs typeface="Times"/>
                </a:rPr>
                <a:t>Stateful</a:t>
              </a:r>
              <a:endParaRPr lang="en-US" sz="2200" dirty="0">
                <a:latin typeface="Times"/>
                <a:cs typeface="Time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92585" y="1889824"/>
              <a:ext cx="1285354" cy="820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Times"/>
                  <a:cs typeface="Times"/>
                </a:rPr>
                <a:t>94% </a:t>
              </a:r>
              <a:br>
                <a:rPr lang="en-US" sz="2200" dirty="0">
                  <a:latin typeface="Times"/>
                  <a:cs typeface="Times"/>
                </a:rPr>
              </a:br>
              <a:r>
                <a:rPr lang="en-US" sz="2200" dirty="0">
                  <a:latin typeface="Times"/>
                  <a:cs typeface="Times"/>
                </a:rPr>
                <a:t>Stateless</a:t>
              </a:r>
              <a:endParaRPr lang="en-US" sz="2200" dirty="0">
                <a:latin typeface="Times"/>
                <a:cs typeface="Times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 rot="5400000" flipH="1" flipV="1">
              <a:off x="2362494" y="3031441"/>
              <a:ext cx="471078" cy="414998"/>
            </a:xfrm>
            <a:prstGeom prst="straightConnector1">
              <a:avLst/>
            </a:prstGeom>
            <a:solidFill>
              <a:schemeClr val="bg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" name="Oval 14"/>
          <p:cNvSpPr/>
          <p:nvPr/>
        </p:nvSpPr>
        <p:spPr bwMode="auto">
          <a:xfrm>
            <a:off x="3230742" y="1439938"/>
            <a:ext cx="2627936" cy="2628791"/>
          </a:xfrm>
          <a:prstGeom prst="ellipse">
            <a:avLst/>
          </a:prstGeom>
          <a:solidFill>
            <a:srgbClr val="FFDE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5707" tIns="42853" rIns="85707" bIns="42853" numCol="1" rtlCol="0" anchor="ctr" anchorCtr="0" compatLnSpc="1">
            <a:prstTxWarp prst="textNoShape">
              <a:avLst/>
            </a:prstTxWarp>
          </a:bodyPr>
          <a:lstStyle/>
          <a:p>
            <a:pPr algn="ctr" defTabSz="857067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latin typeface="Times"/>
              <a:cs typeface="Times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 flipV="1">
            <a:off x="2878473" y="1490875"/>
            <a:ext cx="1257512" cy="90384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915733" y="2916517"/>
            <a:ext cx="903545" cy="93992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244290" y="3531501"/>
            <a:ext cx="2049279" cy="44726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5346754" y="1490875"/>
            <a:ext cx="1946814" cy="41930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2" name="Picture 4" descr="C:\bill\talks\10-09-15-pact\pie-2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1700000">
            <a:off x="2958406" y="1250884"/>
            <a:ext cx="3182615" cy="2968877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4569128" y="2110029"/>
            <a:ext cx="1288778" cy="1071428"/>
          </a:xfrm>
          <a:prstGeom prst="rect">
            <a:avLst/>
          </a:prstGeom>
          <a:noFill/>
        </p:spPr>
        <p:txBody>
          <a:bodyPr wrap="none" lIns="85707" tIns="42853" rIns="85707" bIns="42853" rtlCol="0">
            <a:spAutoFit/>
          </a:bodyPr>
          <a:lstStyle/>
          <a:p>
            <a:r>
              <a:rPr lang="en-US" sz="2200" dirty="0">
                <a:latin typeface="Times"/>
                <a:cs typeface="Times"/>
              </a:rPr>
              <a:t>55% </a:t>
            </a:r>
            <a:br>
              <a:rPr lang="en-US" sz="2200" dirty="0">
                <a:latin typeface="Times"/>
                <a:cs typeface="Times"/>
              </a:rPr>
            </a:br>
            <a:r>
              <a:rPr lang="en-US" sz="2100" dirty="0">
                <a:latin typeface="Times"/>
                <a:cs typeface="Times"/>
              </a:rPr>
              <a:t>Avoidable</a:t>
            </a:r>
          </a:p>
          <a:p>
            <a:r>
              <a:rPr lang="en-US" sz="2100" dirty="0">
                <a:latin typeface="Times"/>
                <a:cs typeface="Times"/>
              </a:rPr>
              <a:t>State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29280" y="2140103"/>
            <a:ext cx="1439636" cy="1009873"/>
          </a:xfrm>
          <a:prstGeom prst="rect">
            <a:avLst/>
          </a:prstGeom>
          <a:noFill/>
        </p:spPr>
        <p:txBody>
          <a:bodyPr wrap="none" lIns="85707" tIns="42853" rIns="85707" bIns="42853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"/>
                <a:cs typeface="Times"/>
              </a:rPr>
              <a:t>45% </a:t>
            </a:r>
            <a:br>
              <a:rPr lang="en-US" sz="2000" dirty="0">
                <a:solidFill>
                  <a:schemeClr val="bg1"/>
                </a:solidFill>
                <a:latin typeface="Times"/>
                <a:cs typeface="Times"/>
              </a:rPr>
            </a:br>
            <a:r>
              <a:rPr lang="en-US" sz="2000" dirty="0">
                <a:solidFill>
                  <a:schemeClr val="bg1"/>
                </a:solidFill>
                <a:latin typeface="Times"/>
                <a:cs typeface="Times"/>
              </a:rPr>
              <a:t>Algorithmic</a:t>
            </a:r>
          </a:p>
          <a:p>
            <a:r>
              <a:rPr lang="en-US" sz="2000" dirty="0">
                <a:solidFill>
                  <a:schemeClr val="bg1"/>
                </a:solidFill>
                <a:latin typeface="Times"/>
                <a:cs typeface="Times"/>
              </a:rPr>
              <a:t>State</a:t>
            </a:r>
            <a:endParaRPr lang="en-US" sz="2000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89945" y="653920"/>
            <a:ext cx="2340348" cy="763651"/>
          </a:xfrm>
          <a:prstGeom prst="rect">
            <a:avLst/>
          </a:prstGeom>
          <a:noFill/>
        </p:spPr>
        <p:txBody>
          <a:bodyPr wrap="none" lIns="85707" tIns="42853" rIns="85707" bIns="42853" rtlCol="0">
            <a:spAutoFit/>
          </a:bodyPr>
          <a:lstStyle/>
          <a:p>
            <a:pPr algn="ctr"/>
            <a:r>
              <a:rPr lang="en-US" sz="2200" b="1" dirty="0">
                <a:latin typeface="Times"/>
                <a:cs typeface="Times"/>
              </a:rPr>
              <a:t>27 Types with</a:t>
            </a:r>
            <a:br>
              <a:rPr lang="en-US" sz="2200" b="1" dirty="0">
                <a:latin typeface="Times"/>
                <a:cs typeface="Times"/>
              </a:rPr>
            </a:br>
            <a:r>
              <a:rPr lang="en-US" sz="2200" b="1" dirty="0">
                <a:latin typeface="Times"/>
                <a:cs typeface="Times"/>
              </a:rPr>
              <a:t>“Avoidable State”</a:t>
            </a:r>
            <a:endParaRPr lang="en-US" sz="2200" b="1" dirty="0">
              <a:latin typeface="Times"/>
              <a:cs typeface="Times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097859" y="1418148"/>
            <a:ext cx="2627936" cy="2628791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5707" tIns="42853" rIns="85707" bIns="42853" numCol="1" rtlCol="0" anchor="ctr" anchorCtr="0" compatLnSpc="1">
            <a:prstTxWarp prst="textNoShape">
              <a:avLst/>
            </a:prstTxWarp>
          </a:bodyPr>
          <a:lstStyle/>
          <a:p>
            <a:pPr algn="ctr" defTabSz="857067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latin typeface="Times"/>
              <a:cs typeface="Times"/>
            </a:endParaRPr>
          </a:p>
        </p:txBody>
      </p:sp>
      <p:pic>
        <p:nvPicPr>
          <p:cNvPr id="30" name="Picture 2" descr="C:\bill\talks\10-09-15-pact\pie-3.e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48951" y="1274798"/>
            <a:ext cx="3362003" cy="2953584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>
            <a:off x="6358498" y="2342114"/>
            <a:ext cx="1041966" cy="1317649"/>
          </a:xfrm>
          <a:prstGeom prst="rect">
            <a:avLst/>
          </a:prstGeom>
        </p:spPr>
        <p:txBody>
          <a:bodyPr wrap="none" lIns="85707" tIns="42853" rIns="85707" bIns="42853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/>
            </a:r>
            <a:br>
              <a:rPr lang="en-US" sz="2000" dirty="0">
                <a:latin typeface="Times"/>
                <a:cs typeface="Times"/>
              </a:rPr>
            </a:br>
            <a:r>
              <a:rPr lang="en-US" sz="2000" dirty="0">
                <a:latin typeface="Times"/>
                <a:cs typeface="Times"/>
              </a:rPr>
              <a:t>Due to</a:t>
            </a:r>
          </a:p>
          <a:p>
            <a:r>
              <a:rPr lang="en-US" sz="2000" dirty="0">
                <a:latin typeface="Times"/>
                <a:cs typeface="Times"/>
              </a:rPr>
              <a:t>message</a:t>
            </a:r>
          </a:p>
          <a:p>
            <a:r>
              <a:rPr lang="en-US" sz="2000" dirty="0">
                <a:latin typeface="Times"/>
                <a:cs typeface="Times"/>
              </a:rPr>
              <a:t>handlers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25209" y="2151754"/>
            <a:ext cx="1141903" cy="1009873"/>
          </a:xfrm>
          <a:prstGeom prst="rect">
            <a:avLst/>
          </a:prstGeom>
        </p:spPr>
        <p:txBody>
          <a:bodyPr wrap="none" lIns="85707" tIns="42853" rIns="85707" bIns="42853">
            <a:spAutoFit/>
          </a:bodyPr>
          <a:lstStyle/>
          <a:p>
            <a:r>
              <a:rPr lang="en-US" sz="2000" dirty="0">
                <a:latin typeface="Times"/>
                <a:cs typeface="Times"/>
              </a:rPr>
              <a:t>Due to</a:t>
            </a:r>
          </a:p>
          <a:p>
            <a:r>
              <a:rPr lang="en-US" sz="2000" dirty="0">
                <a:latin typeface="Times"/>
                <a:cs typeface="Times"/>
              </a:rPr>
              <a:t>induction</a:t>
            </a:r>
          </a:p>
          <a:p>
            <a:r>
              <a:rPr lang="en-US" sz="2000" dirty="0">
                <a:latin typeface="Times"/>
                <a:cs typeface="Times"/>
              </a:rPr>
              <a:t>variables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120876" y="1588475"/>
            <a:ext cx="1355303" cy="702096"/>
          </a:xfrm>
          <a:prstGeom prst="rect">
            <a:avLst/>
          </a:prstGeom>
        </p:spPr>
        <p:txBody>
          <a:bodyPr wrap="none" lIns="85707" tIns="42853" rIns="85707" bIns="42853">
            <a:spAutoFit/>
          </a:bodyPr>
          <a:lstStyle/>
          <a:p>
            <a:pPr algn="l"/>
            <a:r>
              <a:rPr lang="en-US" sz="2000" dirty="0">
                <a:latin typeface="Times"/>
                <a:cs typeface="Times"/>
              </a:rPr>
              <a:t>Due to</a:t>
            </a:r>
          </a:p>
          <a:p>
            <a:pPr algn="l"/>
            <a:r>
              <a:rPr lang="en-US" sz="2000" dirty="0">
                <a:latin typeface="Times"/>
                <a:cs typeface="Times"/>
              </a:rPr>
              <a:t>Granularity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 flipV="1">
            <a:off x="7157055" y="1668904"/>
            <a:ext cx="510536" cy="164153"/>
          </a:xfrm>
          <a:prstGeom prst="straightConnector1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Rectangle 55"/>
          <p:cNvSpPr/>
          <p:nvPr/>
        </p:nvSpPr>
        <p:spPr bwMode="auto">
          <a:xfrm>
            <a:off x="856972" y="4183753"/>
            <a:ext cx="7673898" cy="2181784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5707" tIns="42853" rIns="85707" bIns="42853" numCol="1" rtlCol="0" anchor="ctr" anchorCtr="0" compatLnSpc="1">
            <a:prstTxWarp prst="textNoShape">
              <a:avLst/>
            </a:prstTxWarp>
          </a:bodyPr>
          <a:lstStyle/>
          <a:p>
            <a:pPr algn="ctr" defTabSz="857067" fontAlgn="base">
              <a:spcBef>
                <a:spcPct val="0"/>
              </a:spcBef>
              <a:spcAft>
                <a:spcPct val="0"/>
              </a:spcAft>
            </a:pPr>
            <a:endParaRPr lang="en-US" sz="2200">
              <a:latin typeface="Times"/>
              <a:cs typeface="Times"/>
            </a:endParaRPr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579095" y="4192672"/>
            <a:ext cx="7908366" cy="2590391"/>
          </a:xfrm>
        </p:spPr>
        <p:txBody>
          <a:bodyPr/>
          <a:lstStyle/>
          <a:p>
            <a:pPr algn="ctr">
              <a:buNone/>
            </a:pPr>
            <a:r>
              <a:rPr lang="en-US" sz="2200" dirty="0">
                <a:latin typeface="Times"/>
                <a:cs typeface="Times"/>
              </a:rPr>
              <a:t>Sources of Induction Variables</a:t>
            </a:r>
          </a:p>
          <a:p>
            <a:pPr lvl="1"/>
            <a:r>
              <a:rPr lang="en-US" sz="1900" b="1" dirty="0">
                <a:latin typeface="Times"/>
                <a:cs typeface="Times"/>
              </a:rPr>
              <a:t>MPEG encoder:</a:t>
            </a:r>
            <a:r>
              <a:rPr lang="en-US" sz="1900" b="1" i="1" dirty="0">
                <a:latin typeface="Times"/>
                <a:cs typeface="Times"/>
              </a:rPr>
              <a:t>  </a:t>
            </a:r>
            <a:r>
              <a:rPr lang="en-US" sz="1900" dirty="0">
                <a:latin typeface="Times"/>
                <a:cs typeface="Times"/>
              </a:rPr>
              <a:t>counts frame # to assign picture type</a:t>
            </a:r>
          </a:p>
          <a:p>
            <a:pPr lvl="1"/>
            <a:r>
              <a:rPr lang="en-US" sz="1900" b="1" dirty="0">
                <a:latin typeface="Times"/>
                <a:cs typeface="Times"/>
              </a:rPr>
              <a:t>MPD / Radar:</a:t>
            </a:r>
            <a:r>
              <a:rPr lang="en-US" sz="1900" dirty="0">
                <a:latin typeface="Times"/>
                <a:cs typeface="Times"/>
              </a:rPr>
              <a:t>  count position in logical vector for FIR</a:t>
            </a:r>
          </a:p>
          <a:p>
            <a:pPr lvl="1"/>
            <a:r>
              <a:rPr lang="en-US" sz="1900" b="1" dirty="0">
                <a:latin typeface="Times"/>
                <a:cs typeface="Times"/>
              </a:rPr>
              <a:t>Trellis:</a:t>
            </a:r>
            <a:r>
              <a:rPr lang="en-US" sz="1900" b="1" i="1" dirty="0">
                <a:latin typeface="Times"/>
                <a:cs typeface="Times"/>
              </a:rPr>
              <a:t>  </a:t>
            </a:r>
            <a:r>
              <a:rPr lang="en-US" sz="1900" dirty="0">
                <a:latin typeface="Times"/>
                <a:cs typeface="Times"/>
              </a:rPr>
              <a:t>noise source flips every N items</a:t>
            </a:r>
          </a:p>
          <a:p>
            <a:pPr lvl="1"/>
            <a:r>
              <a:rPr lang="en-US" sz="1900" b="1" dirty="0">
                <a:latin typeface="Times"/>
                <a:cs typeface="Times"/>
              </a:rPr>
              <a:t>MPEG encoder / MPD:</a:t>
            </a:r>
            <a:r>
              <a:rPr lang="en-US" sz="1900" i="1" dirty="0">
                <a:latin typeface="Times"/>
                <a:cs typeface="Times"/>
              </a:rPr>
              <a:t>  </a:t>
            </a:r>
            <a:r>
              <a:rPr lang="en-US" sz="1900" dirty="0">
                <a:latin typeface="Times"/>
                <a:cs typeface="Times"/>
              </a:rPr>
              <a:t>maintain logical 2D position (row/column)</a:t>
            </a:r>
          </a:p>
          <a:p>
            <a:pPr lvl="1"/>
            <a:r>
              <a:rPr lang="en-US" sz="1900" b="1" dirty="0">
                <a:latin typeface="Times"/>
                <a:cs typeface="Times"/>
              </a:rPr>
              <a:t>MPD:</a:t>
            </a:r>
            <a:r>
              <a:rPr lang="en-US" sz="1900" i="1" dirty="0">
                <a:latin typeface="Times"/>
                <a:cs typeface="Times"/>
              </a:rPr>
              <a:t>  </a:t>
            </a:r>
            <a:r>
              <a:rPr lang="en-US" sz="1900" dirty="0">
                <a:latin typeface="Times"/>
                <a:cs typeface="Times"/>
              </a:rPr>
              <a:t>reset accumulator when counter overflows</a:t>
            </a:r>
          </a:p>
          <a:p>
            <a:pPr lvl="1"/>
            <a:endParaRPr lang="en-US" sz="1900" dirty="0">
              <a:latin typeface="Times"/>
              <a:cs typeface="Times"/>
            </a:endParaRPr>
          </a:p>
          <a:p>
            <a:pPr lvl="1"/>
            <a:endParaRPr lang="en-US" sz="1900" i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080919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78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Gordon</dc:creator>
  <cp:lastModifiedBy>Michael Gordon</cp:lastModifiedBy>
  <cp:revision>3</cp:revision>
  <cp:lastPrinted>2012-03-23T19:02:53Z</cp:lastPrinted>
  <dcterms:created xsi:type="dcterms:W3CDTF">2012-03-23T18:52:35Z</dcterms:created>
  <dcterms:modified xsi:type="dcterms:W3CDTF">2012-03-23T19:20:19Z</dcterms:modified>
</cp:coreProperties>
</file>