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1" r:id="rId9"/>
    <p:sldId id="268" r:id="rId10"/>
    <p:sldId id="274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6" autoAdjust="0"/>
    <p:restoredTop sz="94660"/>
  </p:normalViewPr>
  <p:slideViewPr>
    <p:cSldViewPr>
      <p:cViewPr>
        <p:scale>
          <a:sx n="100" d="100"/>
          <a:sy n="100" d="100"/>
        </p:scale>
        <p:origin x="-41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62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strRef>
              <c:f>Firbank!$H$2</c:f>
              <c:strCache>
                <c:ptCount val="1"/>
                <c:pt idx="0">
                  <c:v>Using iter()</c:v>
                </c:pt>
              </c:strCache>
            </c:strRef>
          </c:tx>
          <c:spPr>
            <a:ln w="28575">
              <a:solidFill>
                <a:schemeClr val="tx2">
                  <a:lumMod val="60000"/>
                  <a:lumOff val="40000"/>
                </a:schemeClr>
              </a:solidFill>
            </a:ln>
          </c:spPr>
          <c:xVal>
            <c:numRef>
              <c:f>Firbank!$G$3:$G$8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Firbank!$H$3:$H$8</c:f>
              <c:numCache>
                <c:formatCode>0.00</c:formatCode>
                <c:ptCount val="6"/>
                <c:pt idx="0">
                  <c:v>1</c:v>
                </c:pt>
                <c:pt idx="1">
                  <c:v>1.9343555210800625</c:v>
                </c:pt>
                <c:pt idx="2">
                  <c:v>3.6447244086907782</c:v>
                </c:pt>
                <c:pt idx="3">
                  <c:v>6.4843573911028551</c:v>
                </c:pt>
                <c:pt idx="4">
                  <c:v>9.5511255711105623</c:v>
                </c:pt>
                <c:pt idx="5">
                  <c:v>14.297470166327784</c:v>
                </c:pt>
              </c:numCache>
            </c:numRef>
          </c:yVal>
        </c:ser>
        <c:ser>
          <c:idx val="1"/>
          <c:order val="1"/>
          <c:tx>
            <c:strRef>
              <c:f>Firbank!$I$2</c:f>
              <c:strCache>
                <c:ptCount val="1"/>
                <c:pt idx="0">
                  <c:v>Base induction state</c:v>
                </c:pt>
              </c:strCache>
            </c:strRef>
          </c:tx>
          <c:spPr>
            <a:ln w="28575">
              <a:solidFill>
                <a:schemeClr val="accent2">
                  <a:lumMod val="75000"/>
                </a:schemeClr>
              </a:solidFill>
            </a:ln>
          </c:spPr>
          <c:xVal>
            <c:numRef>
              <c:f>Firbank!$G$3:$G$8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Firbank!$I$3:$I$8</c:f>
              <c:numCache>
                <c:formatCode>0.00</c:formatCode>
                <c:ptCount val="6"/>
                <c:pt idx="0">
                  <c:v>1</c:v>
                </c:pt>
                <c:pt idx="1">
                  <c:v>1.7491123887382141</c:v>
                </c:pt>
                <c:pt idx="2">
                  <c:v>3.045638231832875</c:v>
                </c:pt>
                <c:pt idx="3">
                  <c:v>4.7995661490660284</c:v>
                </c:pt>
                <c:pt idx="4">
                  <c:v>6.1025978249553452</c:v>
                </c:pt>
                <c:pt idx="5">
                  <c:v>7.8810683159375658</c:v>
                </c:pt>
              </c:numCache>
            </c:numRef>
          </c:yVal>
        </c:ser>
        <c:ser>
          <c:idx val="2"/>
          <c:order val="2"/>
          <c:tx>
            <c:v>Theoretical Speedups</c:v>
          </c:tx>
          <c:xVal>
            <c:numRef>
              <c:f>Firbank!$G$3:$G$8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Firbank!$J$3:$J$8</c:f>
              <c:numCache>
                <c:formatCode>General</c:formatCode>
                <c:ptCount val="6"/>
                <c:pt idx="0">
                  <c:v>1</c:v>
                </c:pt>
                <c:pt idx="1">
                  <c:v>1.8180274168544994</c:v>
                </c:pt>
                <c:pt idx="2">
                  <c:v>3.4056326708355207</c:v>
                </c:pt>
                <c:pt idx="3">
                  <c:v>6.1232864929784379</c:v>
                </c:pt>
                <c:pt idx="4">
                  <c:v>9.7092331395039562</c:v>
                </c:pt>
                <c:pt idx="5">
                  <c:v>17.507005157023709</c:v>
                </c:pt>
              </c:numCache>
            </c:numRef>
          </c:yVal>
        </c:ser>
        <c:axId val="62200832"/>
        <c:axId val="62289024"/>
      </c:scatterChart>
      <c:valAx>
        <c:axId val="62200832"/>
        <c:scaling>
          <c:logBase val="2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Cores</a:t>
                </a:r>
              </a:p>
            </c:rich>
          </c:tx>
          <c:layout/>
        </c:title>
        <c:numFmt formatCode="General" sourceLinked="1"/>
        <c:tickLblPos val="nextTo"/>
        <c:crossAx val="62289024"/>
        <c:crosses val="autoZero"/>
        <c:crossBetween val="midCat"/>
      </c:valAx>
      <c:valAx>
        <c:axId val="622890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Speedups Over 1 Core</a:t>
                </a:r>
              </a:p>
            </c:rich>
          </c:tx>
          <c:layout/>
        </c:title>
        <c:numFmt formatCode="0" sourceLinked="0"/>
        <c:tickLblPos val="nextTo"/>
        <c:crossAx val="62200832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20833333333333362"/>
          <c:y val="0.15702354913969091"/>
          <c:w val="0.32047727162939044"/>
          <c:h val="0.21918682891911237"/>
        </c:manualLayout>
      </c:layout>
      <c:overlay val="1"/>
      <c:spPr>
        <a:solidFill>
          <a:sysClr val="window" lastClr="FFFFFF"/>
        </a:solidFill>
        <a:ln>
          <a:solidFill>
            <a:schemeClr val="tx1"/>
          </a:solidFill>
        </a:ln>
      </c:sp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strRef>
              <c:f>'Mpeg-motionestimation'!$H$2</c:f>
              <c:strCache>
                <c:ptCount val="1"/>
                <c:pt idx="0">
                  <c:v>Using iter()</c:v>
                </c:pt>
              </c:strCache>
            </c:strRef>
          </c:tx>
          <c:spPr>
            <a:ln w="28575">
              <a:solidFill>
                <a:schemeClr val="tx2">
                  <a:lumMod val="60000"/>
                  <a:lumOff val="40000"/>
                </a:schemeClr>
              </a:solidFill>
            </a:ln>
          </c:spPr>
          <c:xVal>
            <c:numRef>
              <c:f>'Mpeg-motionestimation'!$G$3:$G$8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'Mpeg-motionestimation'!$H$3:$H$8</c:f>
              <c:numCache>
                <c:formatCode>0.00</c:formatCode>
                <c:ptCount val="6"/>
                <c:pt idx="0">
                  <c:v>1</c:v>
                </c:pt>
                <c:pt idx="1">
                  <c:v>2.6772067490940596</c:v>
                </c:pt>
                <c:pt idx="2">
                  <c:v>5.2702175611566178</c:v>
                </c:pt>
                <c:pt idx="3">
                  <c:v>9.9416298781992332</c:v>
                </c:pt>
                <c:pt idx="4">
                  <c:v>16.725471522631096</c:v>
                </c:pt>
                <c:pt idx="5">
                  <c:v>28.862103191902428</c:v>
                </c:pt>
              </c:numCache>
            </c:numRef>
          </c:yVal>
        </c:ser>
        <c:ser>
          <c:idx val="1"/>
          <c:order val="1"/>
          <c:tx>
            <c:strRef>
              <c:f>'Mpeg-motionestimation'!$I$2</c:f>
              <c:strCache>
                <c:ptCount val="1"/>
                <c:pt idx="0">
                  <c:v>Base induction state</c:v>
                </c:pt>
              </c:strCache>
            </c:strRef>
          </c:tx>
          <c:spPr>
            <a:ln w="28575">
              <a:solidFill>
                <a:schemeClr val="accent2">
                  <a:lumMod val="75000"/>
                </a:schemeClr>
              </a:solidFill>
            </a:ln>
          </c:spPr>
          <c:xVal>
            <c:numRef>
              <c:f>'Mpeg-motionestimation'!$G$3:$G$8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'Mpeg-motionestimation'!$I$3:$I$8</c:f>
              <c:numCache>
                <c:formatCode>0.00</c:formatCode>
                <c:ptCount val="6"/>
                <c:pt idx="0">
                  <c:v>1</c:v>
                </c:pt>
                <c:pt idx="1">
                  <c:v>1.9942542564666488</c:v>
                </c:pt>
                <c:pt idx="2">
                  <c:v>2.0016707211033991</c:v>
                </c:pt>
                <c:pt idx="3">
                  <c:v>1.9932259008641109</c:v>
                </c:pt>
                <c:pt idx="4">
                  <c:v>1.7774554824344737</c:v>
                </c:pt>
                <c:pt idx="5">
                  <c:v>1.8261165712084639</c:v>
                </c:pt>
              </c:numCache>
            </c:numRef>
          </c:yVal>
        </c:ser>
        <c:ser>
          <c:idx val="2"/>
          <c:order val="2"/>
          <c:tx>
            <c:v>Theoretical Speedups</c:v>
          </c:tx>
          <c:xVal>
            <c:numRef>
              <c:f>'Mpeg-motionestimation'!$G$3:$G$8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'Mpeg-motionestimation'!$J$3:$J$8</c:f>
              <c:numCache>
                <c:formatCode>General</c:formatCode>
                <c:ptCount val="6"/>
                <c:pt idx="0">
                  <c:v>1</c:v>
                </c:pt>
                <c:pt idx="1">
                  <c:v>1.9743117139019821</c:v>
                </c:pt>
                <c:pt idx="2">
                  <c:v>3.9432913205736959</c:v>
                </c:pt>
                <c:pt idx="3">
                  <c:v>7.8333777903959554</c:v>
                </c:pt>
                <c:pt idx="4">
                  <c:v>13.953025537110621</c:v>
                </c:pt>
                <c:pt idx="5">
                  <c:v>28.651769002260796</c:v>
                </c:pt>
              </c:numCache>
            </c:numRef>
          </c:yVal>
        </c:ser>
        <c:axId val="62323328"/>
        <c:axId val="62370560"/>
      </c:scatterChart>
      <c:valAx>
        <c:axId val="62323328"/>
        <c:scaling>
          <c:logBase val="2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Cores</a:t>
                </a:r>
              </a:p>
            </c:rich>
          </c:tx>
          <c:layout/>
        </c:title>
        <c:numFmt formatCode="General" sourceLinked="1"/>
        <c:tickLblPos val="nextTo"/>
        <c:crossAx val="62370560"/>
        <c:crosses val="autoZero"/>
        <c:crossBetween val="midCat"/>
      </c:valAx>
      <c:valAx>
        <c:axId val="623705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Speedups Over 1 Core</a:t>
                </a:r>
              </a:p>
            </c:rich>
          </c:tx>
          <c:layout/>
        </c:title>
        <c:numFmt formatCode="0" sourceLinked="0"/>
        <c:tickLblPos val="nextTo"/>
        <c:crossAx val="62323328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20833333333333356"/>
          <c:y val="0.15702354913969091"/>
          <c:w val="0.32047727162939027"/>
          <c:h val="0.21918682891911237"/>
        </c:manualLayout>
      </c:layout>
      <c:overlay val="1"/>
      <c:spPr>
        <a:solidFill>
          <a:sysClr val="window" lastClr="FFFFFF"/>
        </a:solidFill>
        <a:ln>
          <a:solidFill>
            <a:schemeClr val="tx1"/>
          </a:solidFill>
        </a:ln>
      </c:sp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'Speedups over stateful'!$C$1</c:f>
              <c:strCache>
                <c:ptCount val="1"/>
                <c:pt idx="0">
                  <c:v>10%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stateful'!$C$2:$C$11</c:f>
              <c:numCache>
                <c:formatCode>0.00</c:formatCode>
                <c:ptCount val="10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1.7000000000000002</c:v>
                </c:pt>
                <c:pt idx="4">
                  <c:v>2.5</c:v>
                </c:pt>
                <c:pt idx="5">
                  <c:v>4.0999999999999996</c:v>
                </c:pt>
                <c:pt idx="6">
                  <c:v>7.3000000000000007</c:v>
                </c:pt>
                <c:pt idx="7">
                  <c:v>13.700000000000001</c:v>
                </c:pt>
                <c:pt idx="8">
                  <c:v>26.5</c:v>
                </c:pt>
                <c:pt idx="9">
                  <c:v>52.1</c:v>
                </c:pt>
              </c:numCache>
            </c:numRef>
          </c:val>
        </c:ser>
        <c:ser>
          <c:idx val="1"/>
          <c:order val="1"/>
          <c:tx>
            <c:strRef>
              <c:f>'Speedups over stateful'!$D$1</c:f>
              <c:strCache>
                <c:ptCount val="1"/>
                <c:pt idx="0">
                  <c:v>5%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stateful'!$D$2:$D$11</c:f>
              <c:numCache>
                <c:formatCode>0.00</c:formatCode>
                <c:ptCount val="10"/>
                <c:pt idx="0">
                  <c:v>1</c:v>
                </c:pt>
                <c:pt idx="1">
                  <c:v>1.05</c:v>
                </c:pt>
                <c:pt idx="2">
                  <c:v>1.1499999999999999</c:v>
                </c:pt>
                <c:pt idx="3">
                  <c:v>1.35</c:v>
                </c:pt>
                <c:pt idx="4">
                  <c:v>1.75</c:v>
                </c:pt>
                <c:pt idx="5">
                  <c:v>2.5499999999999998</c:v>
                </c:pt>
                <c:pt idx="6">
                  <c:v>4.1500000000000004</c:v>
                </c:pt>
                <c:pt idx="7">
                  <c:v>7.3500000000000005</c:v>
                </c:pt>
                <c:pt idx="8">
                  <c:v>13.75</c:v>
                </c:pt>
                <c:pt idx="9">
                  <c:v>26.55</c:v>
                </c:pt>
              </c:numCache>
            </c:numRef>
          </c:val>
        </c:ser>
        <c:ser>
          <c:idx val="2"/>
          <c:order val="2"/>
          <c:tx>
            <c:strRef>
              <c:f>'Speedups over stateful'!$E$1</c:f>
              <c:strCache>
                <c:ptCount val="1"/>
                <c:pt idx="0">
                  <c:v>3%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stateful'!$E$2:$E$11</c:f>
              <c:numCache>
                <c:formatCode>0.00</c:formatCode>
                <c:ptCount val="10"/>
                <c:pt idx="0">
                  <c:v>1</c:v>
                </c:pt>
                <c:pt idx="1">
                  <c:v>1.03</c:v>
                </c:pt>
                <c:pt idx="2">
                  <c:v>1.0900000000000001</c:v>
                </c:pt>
                <c:pt idx="3">
                  <c:v>1.21</c:v>
                </c:pt>
                <c:pt idx="4">
                  <c:v>1.45</c:v>
                </c:pt>
                <c:pt idx="5">
                  <c:v>1.93</c:v>
                </c:pt>
                <c:pt idx="6">
                  <c:v>2.8899999999999997</c:v>
                </c:pt>
                <c:pt idx="7">
                  <c:v>4.8100000000000005</c:v>
                </c:pt>
                <c:pt idx="8">
                  <c:v>8.6499999999999986</c:v>
                </c:pt>
                <c:pt idx="9">
                  <c:v>16.329999999999998</c:v>
                </c:pt>
              </c:numCache>
            </c:numRef>
          </c:val>
        </c:ser>
        <c:ser>
          <c:idx val="3"/>
          <c:order val="3"/>
          <c:tx>
            <c:strRef>
              <c:f>'Speedups over stateful'!$F$1</c:f>
              <c:strCache>
                <c:ptCount val="1"/>
                <c:pt idx="0">
                  <c:v>1%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stateful'!$F$2:$F$11</c:f>
              <c:numCache>
                <c:formatCode>0.00</c:formatCode>
                <c:ptCount val="10"/>
                <c:pt idx="0">
                  <c:v>1</c:v>
                </c:pt>
                <c:pt idx="1">
                  <c:v>1.01</c:v>
                </c:pt>
                <c:pt idx="2">
                  <c:v>1.03</c:v>
                </c:pt>
                <c:pt idx="3">
                  <c:v>1.07</c:v>
                </c:pt>
                <c:pt idx="4">
                  <c:v>1.1499999999999999</c:v>
                </c:pt>
                <c:pt idx="5">
                  <c:v>1.31</c:v>
                </c:pt>
                <c:pt idx="6">
                  <c:v>1.63</c:v>
                </c:pt>
                <c:pt idx="7">
                  <c:v>2.27</c:v>
                </c:pt>
                <c:pt idx="8">
                  <c:v>3.5500000000000003</c:v>
                </c:pt>
                <c:pt idx="9">
                  <c:v>6.11</c:v>
                </c:pt>
              </c:numCache>
            </c:numRef>
          </c:val>
        </c:ser>
        <c:marker val="1"/>
        <c:axId val="59959552"/>
        <c:axId val="60023168"/>
      </c:lineChart>
      <c:catAx>
        <c:axId val="599595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Available Cores</a:t>
                </a:r>
              </a:p>
            </c:rich>
          </c:tx>
          <c:layout/>
        </c:title>
        <c:numFmt formatCode="General" sourceLinked="1"/>
        <c:tickLblPos val="nextTo"/>
        <c:crossAx val="60023168"/>
        <c:crosses val="autoZero"/>
        <c:auto val="1"/>
        <c:lblAlgn val="ctr"/>
        <c:lblOffset val="100"/>
      </c:catAx>
      <c:valAx>
        <c:axId val="600231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 of Parallelizing Induction Variable State</a:t>
                </a:r>
              </a:p>
            </c:rich>
          </c:tx>
          <c:layout/>
        </c:title>
        <c:numFmt formatCode="0" sourceLinked="0"/>
        <c:tickLblPos val="nextTo"/>
        <c:crossAx val="59959552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2416666666666667"/>
          <c:y val="0.24460265383493729"/>
          <c:w val="0.19484733158355211"/>
          <c:h val="0.22532079323417897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800"/>
          </a:pPr>
          <a:endParaRPr lang="en-US"/>
        </a:p>
      </c:tx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3938-991C-4101-B477-6C06EA2D34CE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AF2D-CFF7-48E0-9B7F-B692D4971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2A66-BC0F-40E7-AC34-159177E24112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F5428-3A96-4744-8E30-76C27E1E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rot="5400000">
            <a:off x="1121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>
          <a:xfrm rot="5400000">
            <a:off x="1121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5" idx="0"/>
          </p:cNvCxnSpPr>
          <p:nvPr/>
        </p:nvCxnSpPr>
        <p:spPr>
          <a:xfrm>
            <a:off x="1264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rot="5400000">
            <a:off x="1120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81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1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81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rot="5400000">
            <a:off x="3788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0" idx="0"/>
          </p:cNvCxnSpPr>
          <p:nvPr/>
        </p:nvCxnSpPr>
        <p:spPr>
          <a:xfrm rot="5400000">
            <a:off x="3788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3931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 rot="5400000">
            <a:off x="3787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958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28" name="Straight Arrow Connector 27"/>
          <p:cNvCxnSpPr>
            <a:stCxn id="27" idx="2"/>
            <a:endCxn id="22" idx="0"/>
          </p:cNvCxnSpPr>
          <p:nvPr/>
        </p:nvCxnSpPr>
        <p:spPr>
          <a:xfrm flipH="1">
            <a:off x="39312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667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30" name="Straight Arrow Connector 29"/>
          <p:cNvCxnSpPr>
            <a:stCxn id="29" idx="2"/>
            <a:endCxn id="22" idx="0"/>
          </p:cNvCxnSpPr>
          <p:nvPr/>
        </p:nvCxnSpPr>
        <p:spPr>
          <a:xfrm>
            <a:off x="30168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 flipH="1">
            <a:off x="30168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7" idx="0"/>
          </p:cNvCxnSpPr>
          <p:nvPr/>
        </p:nvCxnSpPr>
        <p:spPr>
          <a:xfrm>
            <a:off x="39312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13716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" name="Flowchart: Document 49"/>
          <p:cNvSpPr/>
          <p:nvPr/>
        </p:nvSpPr>
        <p:spPr>
          <a:xfrm>
            <a:off x="4876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1" name="Flowchart: Document 50"/>
          <p:cNvSpPr/>
          <p:nvPr/>
        </p:nvSpPr>
        <p:spPr>
          <a:xfrm>
            <a:off x="2590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3962400" y="2362200"/>
            <a:ext cx="4572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0866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866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0866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 rot="5400000">
            <a:off x="72938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53" idx="0"/>
          </p:cNvCxnSpPr>
          <p:nvPr/>
        </p:nvCxnSpPr>
        <p:spPr>
          <a:xfrm rot="5400000">
            <a:off x="72938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5" idx="0"/>
          </p:cNvCxnSpPr>
          <p:nvPr/>
        </p:nvCxnSpPr>
        <p:spPr>
          <a:xfrm>
            <a:off x="74364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</p:cNvCxnSpPr>
          <p:nvPr/>
        </p:nvCxnSpPr>
        <p:spPr>
          <a:xfrm rot="5400000">
            <a:off x="72930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001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61" name="Straight Arrow Connector 60"/>
          <p:cNvCxnSpPr>
            <a:stCxn id="60" idx="2"/>
            <a:endCxn id="55" idx="0"/>
          </p:cNvCxnSpPr>
          <p:nvPr/>
        </p:nvCxnSpPr>
        <p:spPr>
          <a:xfrm flipH="1">
            <a:off x="74364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1722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63" name="Straight Arrow Connector 62"/>
          <p:cNvCxnSpPr>
            <a:stCxn id="62" idx="2"/>
            <a:endCxn id="55" idx="0"/>
          </p:cNvCxnSpPr>
          <p:nvPr/>
        </p:nvCxnSpPr>
        <p:spPr>
          <a:xfrm>
            <a:off x="65220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62" idx="0"/>
          </p:cNvCxnSpPr>
          <p:nvPr/>
        </p:nvCxnSpPr>
        <p:spPr>
          <a:xfrm flipH="1">
            <a:off x="65220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2"/>
            <a:endCxn id="60" idx="0"/>
          </p:cNvCxnSpPr>
          <p:nvPr/>
        </p:nvCxnSpPr>
        <p:spPr>
          <a:xfrm>
            <a:off x="74364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83820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4,5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10,11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7" name="Flowchart: Document 66"/>
          <p:cNvSpPr/>
          <p:nvPr/>
        </p:nvSpPr>
        <p:spPr>
          <a:xfrm>
            <a:off x="60198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0,1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6,7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8" name="Flowchart: Document 67"/>
          <p:cNvSpPr/>
          <p:nvPr/>
        </p:nvSpPr>
        <p:spPr>
          <a:xfrm>
            <a:off x="7467600" y="2362200"/>
            <a:ext cx="5334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2,3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8,9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14,15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>
            <a:off x="1371600" y="1600200"/>
            <a:ext cx="685800" cy="228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" y="152400"/>
            <a:ext cx="2590800" cy="3200400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filter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AssignPictureType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width,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height,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numpictures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init {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work pop (width*height*3)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push 2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% 12;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0)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        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++;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1600200"/>
            <a:ext cx="1676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114800" y="1371600"/>
            <a:ext cx="1524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MotionEstimation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ctr"/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Work = 49.1%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15000" y="1371600"/>
            <a:ext cx="1524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MotionEstimation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ctr"/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Work =49.1%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14600" y="1371600"/>
            <a:ext cx="1524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IntraMotionPrediction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ctr"/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Work = .2%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19600" y="838200"/>
            <a:ext cx="91440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Duplicate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19600" y="2057400"/>
            <a:ext cx="91440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Round Robin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114800" y="2590800"/>
            <a:ext cx="1524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MotionPredictionDecision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ctr"/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Work = 1.6%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7" name="Straight Arrow Connector 16"/>
          <p:cNvCxnSpPr>
            <a:stCxn id="15" idx="2"/>
            <a:endCxn id="12" idx="0"/>
          </p:cNvCxnSpPr>
          <p:nvPr/>
        </p:nvCxnSpPr>
        <p:spPr>
          <a:xfrm>
            <a:off x="4876800" y="1113451"/>
            <a:ext cx="0" cy="258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3" idx="0"/>
          </p:cNvCxnSpPr>
          <p:nvPr/>
        </p:nvCxnSpPr>
        <p:spPr>
          <a:xfrm>
            <a:off x="4876800" y="1113451"/>
            <a:ext cx="1600200" cy="258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4" idx="0"/>
          </p:cNvCxnSpPr>
          <p:nvPr/>
        </p:nvCxnSpPr>
        <p:spPr>
          <a:xfrm flipH="1">
            <a:off x="3276600" y="1113451"/>
            <a:ext cx="1600200" cy="258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6" idx="0"/>
          </p:cNvCxnSpPr>
          <p:nvPr/>
        </p:nvCxnSpPr>
        <p:spPr>
          <a:xfrm>
            <a:off x="3276600" y="1828800"/>
            <a:ext cx="160020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6" idx="0"/>
          </p:cNvCxnSpPr>
          <p:nvPr/>
        </p:nvCxnSpPr>
        <p:spPr>
          <a:xfrm>
            <a:off x="4876800" y="18288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6" idx="0"/>
          </p:cNvCxnSpPr>
          <p:nvPr/>
        </p:nvCxnSpPr>
        <p:spPr>
          <a:xfrm flipH="1">
            <a:off x="4876800" y="1828800"/>
            <a:ext cx="160020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5" idx="0"/>
          </p:cNvCxnSpPr>
          <p:nvPr/>
        </p:nvCxnSpPr>
        <p:spPr>
          <a:xfrm>
            <a:off x="4876800" y="6096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>
            <a:off x="4876800" y="2332651"/>
            <a:ext cx="0" cy="258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2"/>
          </p:cNvCxnSpPr>
          <p:nvPr/>
        </p:nvCxnSpPr>
        <p:spPr>
          <a:xfrm>
            <a:off x="4876800" y="3048000"/>
            <a:ext cx="0" cy="3048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243137" y="1857375"/>
          <a:ext cx="4657725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43137" y="1857375"/>
          <a:ext cx="4657725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6"/>
          <p:cNvSpPr txBox="1"/>
          <p:nvPr/>
        </p:nvSpPr>
        <p:spPr>
          <a:xfrm>
            <a:off x="3390899" y="2457450"/>
            <a:ext cx="895351" cy="26598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27432" rIns="0" bIns="0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latin typeface="Consolas" pitchFamily="49" charset="0"/>
                <a:cs typeface="Consolas" pitchFamily="49" charset="0"/>
              </a:rPr>
              <a:t>Work in Induction </a:t>
            </a:r>
          </a:p>
          <a:p>
            <a:pPr algn="ctr"/>
            <a:r>
              <a:rPr lang="en-US" sz="700">
                <a:latin typeface="Consolas" pitchFamily="49" charset="0"/>
                <a:cs typeface="Consolas" pitchFamily="49" charset="0"/>
              </a:rPr>
              <a:t>Variable Filters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914400"/>
            <a:ext cx="191891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049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0490" y="21336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110777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125034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250345" y="19050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1106984" y="25514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67000" y="914400"/>
            <a:ext cx="191891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7660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76600" y="2667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5400000">
            <a:off x="348388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5" idx="0"/>
          </p:cNvCxnSpPr>
          <p:nvPr/>
        </p:nvCxnSpPr>
        <p:spPr>
          <a:xfrm>
            <a:off x="362645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7" idx="0"/>
          </p:cNvCxnSpPr>
          <p:nvPr/>
        </p:nvCxnSpPr>
        <p:spPr>
          <a:xfrm>
            <a:off x="3626455" y="24384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</p:cNvCxnSpPr>
          <p:nvPr/>
        </p:nvCxnSpPr>
        <p:spPr>
          <a:xfrm rot="5400000">
            <a:off x="3483094" y="30848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C);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 C) %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38400" y="9906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3331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(max - start)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+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38400" y="33528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914400"/>
            <a:ext cx="25908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4800" y="914400"/>
            <a:ext cx="23622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719890" y="22860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33600" y="2971800"/>
            <a:ext cx="207131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48200" y="2971800"/>
            <a:ext cx="207131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     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67200" y="34290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725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46777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29980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47800"/>
            <a:ext cx="311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4953000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47800"/>
            <a:ext cx="316925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47800"/>
            <a:ext cx="32315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ocument 83"/>
          <p:cNvSpPr/>
          <p:nvPr/>
        </p:nvSpPr>
        <p:spPr>
          <a:xfrm>
            <a:off x="14478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4478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(1-0-1)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(4-0-1)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(7-0-1)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(10-0-1)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Flowchart: Document 99"/>
          <p:cNvSpPr/>
          <p:nvPr/>
        </p:nvSpPr>
        <p:spPr>
          <a:xfrm>
            <a:off x="46482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6482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(2-1-1)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(5-1-1)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(8-1-1)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(11-1-1)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Flowchart: Document 101"/>
          <p:cNvSpPr/>
          <p:nvPr/>
        </p:nvSpPr>
        <p:spPr>
          <a:xfrm>
            <a:off x="78486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78486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(3-2-1)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(6-2-1)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(9-2-1)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(12-2-1)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43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5486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004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18251"/>
            <a:ext cx="311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5761651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18251"/>
            <a:ext cx="316925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18251"/>
            <a:ext cx="32315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4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(1-0-2)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(2-0-2)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(7-0-2)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(8-0-2)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2672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(3-2-2)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(4-2-2)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(9-2-2)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(10-2-2)</a:t>
                      </a:r>
                      <a:r>
                        <a:rPr lang="en-US" sz="1000" baseline="0" dirty="0" smtClean="0"/>
                        <a:t>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580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(5-4-2) =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(6-4-2)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</a:t>
                      </a:r>
                      <a:r>
                        <a:rPr lang="en-US" sz="1000" smtClean="0"/>
                        <a:t>11-4-2)=5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(12-4-2)=6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82850" y="2762250"/>
          <a:ext cx="4178300" cy="1524000"/>
        </p:xfrm>
        <a:graphic>
          <a:graphicData uri="http://schemas.openxmlformats.org/drawingml/2006/table">
            <a:tbl>
              <a:tblPr/>
              <a:tblGrid>
                <a:gridCol w="2350889"/>
                <a:gridCol w="609137"/>
                <a:gridCol w="609137"/>
                <a:gridCol w="609137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Filters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with Induction 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Benchmark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Instances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CoarseSerializedBeamFormer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FHRFeedback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FIRBankPipeline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(Motion Estimation)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98.22%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(Picture Preprocessing)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Triangle 21"/>
          <p:cNvSpPr/>
          <p:nvPr/>
        </p:nvSpPr>
        <p:spPr>
          <a:xfrm flipH="1">
            <a:off x="1371600" y="1600200"/>
            <a:ext cx="685800" cy="228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600" y="152400"/>
            <a:ext cx="2590800" cy="4114800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filter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AssignPictureType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width,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height,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numpictures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init {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work pop (width*height*3)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push 2 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% 12;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0)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else if 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3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6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9)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        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57400" y="1600200"/>
            <a:ext cx="1676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1049</Words>
  <Application>Microsoft Office PowerPoint</Application>
  <PresentationFormat>On-screen Show (4:3)</PresentationFormat>
  <Paragraphs>436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Massachusetts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Wong</dc:creator>
  <cp:lastModifiedBy>Eric Wong</cp:lastModifiedBy>
  <cp:revision>244</cp:revision>
  <dcterms:created xsi:type="dcterms:W3CDTF">2012-03-22T05:39:55Z</dcterms:created>
  <dcterms:modified xsi:type="dcterms:W3CDTF">2012-04-11T20:39:26Z</dcterms:modified>
</cp:coreProperties>
</file>