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8465" autoAdjust="0"/>
    <p:restoredTop sz="94660"/>
  </p:normalViewPr>
  <p:slideViewPr>
    <p:cSldViewPr snapToGrid="0">
      <p:cViewPr>
        <p:scale>
          <a:sx n="150" d="100"/>
          <a:sy n="150" d="100"/>
        </p:scale>
        <p:origin x="-8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F1C-7759-A446-B203-CB1FCE48BC56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1D6E-1D51-AB49-9E05-69A730F60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F1C-7759-A446-B203-CB1FCE48BC56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1D6E-1D51-AB49-9E05-69A730F60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F1C-7759-A446-B203-CB1FCE48BC56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1D6E-1D51-AB49-9E05-69A730F60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F1C-7759-A446-B203-CB1FCE48BC56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1D6E-1D51-AB49-9E05-69A730F60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F1C-7759-A446-B203-CB1FCE48BC56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1D6E-1D51-AB49-9E05-69A730F60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F1C-7759-A446-B203-CB1FCE48BC56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1D6E-1D51-AB49-9E05-69A730F60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F1C-7759-A446-B203-CB1FCE48BC56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1D6E-1D51-AB49-9E05-69A730F60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F1C-7759-A446-B203-CB1FCE48BC56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1D6E-1D51-AB49-9E05-69A730F60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F1C-7759-A446-B203-CB1FCE48BC56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1D6E-1D51-AB49-9E05-69A730F60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F1C-7759-A446-B203-CB1FCE48BC56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1D6E-1D51-AB49-9E05-69A730F60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F1C-7759-A446-B203-CB1FCE48BC56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1D6E-1D51-AB49-9E05-69A730F60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DF1C-7759-A446-B203-CB1FCE48BC56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31D6E-1D51-AB49-9E05-69A730F60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10544" y="1149567"/>
            <a:ext cx="644847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u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0544" y="2316239"/>
            <a:ext cx="644847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v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rot="5400000">
            <a:off x="487258" y="1870528"/>
            <a:ext cx="891421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3846" y="1387734"/>
            <a:ext cx="556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"/>
                <a:cs typeface="Times"/>
              </a:rPr>
              <a:t>p</a:t>
            </a:r>
            <a:r>
              <a:rPr lang="en-US" sz="1100" dirty="0" smtClean="0">
                <a:latin typeface="Times"/>
                <a:cs typeface="Times"/>
              </a:rPr>
              <a:t>ush 3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3846" y="1886146"/>
            <a:ext cx="5567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peek 4</a:t>
            </a:r>
          </a:p>
          <a:p>
            <a:r>
              <a:rPr lang="en-US" sz="1100" dirty="0" smtClean="0">
                <a:latin typeface="Times"/>
                <a:cs typeface="Times"/>
              </a:rPr>
              <a:t>pop 3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62962" y="874316"/>
            <a:ext cx="644847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u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2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762962" y="2546114"/>
            <a:ext cx="644847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v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508765" y="874316"/>
            <a:ext cx="644847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u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3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17159" y="874316"/>
            <a:ext cx="644847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u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017159" y="2546114"/>
            <a:ext cx="644847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v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08765" y="2546114"/>
            <a:ext cx="644847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v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3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84625" y="1411177"/>
            <a:ext cx="79633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dirty="0" err="1" smtClean="0">
                <a:solidFill>
                  <a:srgbClr val="000000"/>
                </a:solidFill>
                <a:latin typeface="Times"/>
                <a:cs typeface="Times"/>
              </a:rPr>
              <a:t>roundrobin</a:t>
            </a:r>
            <a:endParaRPr lang="en-US" sz="11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760367" y="1940809"/>
            <a:ext cx="644847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Times"/>
                <a:cs typeface="Times"/>
              </a:rPr>
              <a:t>duplicate</a:t>
            </a:r>
            <a:endParaRPr lang="en-US" sz="11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20" name="Straight Arrow Connector 19"/>
          <p:cNvCxnSpPr>
            <a:stCxn id="15" idx="2"/>
            <a:endCxn id="18" idx="0"/>
          </p:cNvCxnSpPr>
          <p:nvPr/>
        </p:nvCxnSpPr>
        <p:spPr>
          <a:xfrm rot="16200000" flipH="1">
            <a:off x="2580381" y="908768"/>
            <a:ext cx="261610" cy="74320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8" idx="0"/>
          </p:cNvCxnSpPr>
          <p:nvPr/>
        </p:nvCxnSpPr>
        <p:spPr>
          <a:xfrm rot="5400000">
            <a:off x="2953283" y="1279074"/>
            <a:ext cx="261610" cy="259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2"/>
            <a:endCxn id="18" idx="0"/>
          </p:cNvCxnSpPr>
          <p:nvPr/>
        </p:nvCxnSpPr>
        <p:spPr>
          <a:xfrm rot="5400000">
            <a:off x="3326185" y="906173"/>
            <a:ext cx="261610" cy="74839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2"/>
            <a:endCxn id="19" idx="0"/>
          </p:cNvCxnSpPr>
          <p:nvPr/>
        </p:nvCxnSpPr>
        <p:spPr>
          <a:xfrm rot="16200000" flipH="1">
            <a:off x="2955600" y="1813617"/>
            <a:ext cx="254381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2"/>
            <a:endCxn id="16" idx="0"/>
          </p:cNvCxnSpPr>
          <p:nvPr/>
        </p:nvCxnSpPr>
        <p:spPr>
          <a:xfrm rot="5400000">
            <a:off x="2546160" y="2009483"/>
            <a:ext cx="330054" cy="74320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2"/>
            <a:endCxn id="13" idx="0"/>
          </p:cNvCxnSpPr>
          <p:nvPr/>
        </p:nvCxnSpPr>
        <p:spPr>
          <a:xfrm rot="16200000" flipH="1">
            <a:off x="2919061" y="2379789"/>
            <a:ext cx="330054" cy="259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2"/>
            <a:endCxn id="17" idx="0"/>
          </p:cNvCxnSpPr>
          <p:nvPr/>
        </p:nvCxnSpPr>
        <p:spPr>
          <a:xfrm rot="16200000" flipH="1">
            <a:off x="3291963" y="2006888"/>
            <a:ext cx="330054" cy="74839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990553" y="874315"/>
            <a:ext cx="644847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u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2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058779" y="874315"/>
            <a:ext cx="644847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u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3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922326" y="874315"/>
            <a:ext cx="644847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u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990553" y="2546114"/>
            <a:ext cx="644847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v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922326" y="2546114"/>
            <a:ext cx="644847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v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7058779" y="2546114"/>
            <a:ext cx="644847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v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3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56" name="Straight Arrow Connector 55"/>
          <p:cNvCxnSpPr>
            <a:stCxn id="52" idx="2"/>
            <a:endCxn id="54" idx="0"/>
          </p:cNvCxnSpPr>
          <p:nvPr/>
        </p:nvCxnSpPr>
        <p:spPr>
          <a:xfrm rot="5400000">
            <a:off x="4546476" y="1847840"/>
            <a:ext cx="1396548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2"/>
            <a:endCxn id="53" idx="0"/>
          </p:cNvCxnSpPr>
          <p:nvPr/>
        </p:nvCxnSpPr>
        <p:spPr>
          <a:xfrm rot="5400000">
            <a:off x="5614703" y="1847840"/>
            <a:ext cx="1396548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1" idx="2"/>
            <a:endCxn id="55" idx="0"/>
          </p:cNvCxnSpPr>
          <p:nvPr/>
        </p:nvCxnSpPr>
        <p:spPr>
          <a:xfrm rot="5400000">
            <a:off x="6682929" y="1847840"/>
            <a:ext cx="1396548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2" idx="2"/>
            <a:endCxn id="53" idx="0"/>
          </p:cNvCxnSpPr>
          <p:nvPr/>
        </p:nvCxnSpPr>
        <p:spPr>
          <a:xfrm rot="16200000" flipH="1">
            <a:off x="5080589" y="1313726"/>
            <a:ext cx="1396548" cy="1068227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0" idx="2"/>
            <a:endCxn id="55" idx="0"/>
          </p:cNvCxnSpPr>
          <p:nvPr/>
        </p:nvCxnSpPr>
        <p:spPr>
          <a:xfrm rot="16200000" flipH="1">
            <a:off x="6148816" y="1313727"/>
            <a:ext cx="1396548" cy="1068226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1" idx="2"/>
            <a:endCxn id="54" idx="0"/>
          </p:cNvCxnSpPr>
          <p:nvPr/>
        </p:nvCxnSpPr>
        <p:spPr>
          <a:xfrm rot="5400000">
            <a:off x="5614703" y="779614"/>
            <a:ext cx="1396548" cy="213645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54" idx="0"/>
          </p:cNvCxnSpPr>
          <p:nvPr/>
        </p:nvCxnSpPr>
        <p:spPr>
          <a:xfrm rot="5400000">
            <a:off x="4895793" y="1898357"/>
            <a:ext cx="996714" cy="29880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53" idx="0"/>
          </p:cNvCxnSpPr>
          <p:nvPr/>
        </p:nvCxnSpPr>
        <p:spPr>
          <a:xfrm rot="5400000">
            <a:off x="5852183" y="1876844"/>
            <a:ext cx="1130064" cy="208476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55" idx="0"/>
          </p:cNvCxnSpPr>
          <p:nvPr/>
        </p:nvCxnSpPr>
        <p:spPr>
          <a:xfrm rot="16200000" flipH="1">
            <a:off x="6611721" y="1776631"/>
            <a:ext cx="1149113" cy="38985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046746" y="1206759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249946" y="1813184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649996" y="1813184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119896" y="1206759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205746" y="1206759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354846" y="1813184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710446" y="1813184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116846" y="1813184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97746" y="1286134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468646" y="2184659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9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906796" y="2184659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9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414796" y="2184659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9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73196" y="3099059"/>
            <a:ext cx="34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(a)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919496" y="3099059"/>
            <a:ext cx="34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(</a:t>
            </a:r>
            <a:r>
              <a:rPr lang="en-US" sz="1100" dirty="0" err="1" smtClean="0">
                <a:latin typeface="Times"/>
                <a:cs typeface="Times"/>
              </a:rPr>
              <a:t>b</a:t>
            </a:r>
            <a:r>
              <a:rPr lang="en-US" sz="1100" dirty="0" smtClean="0">
                <a:latin typeface="Times"/>
                <a:cs typeface="Times"/>
              </a:rPr>
              <a:t>)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57996" y="3099059"/>
            <a:ext cx="34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(</a:t>
            </a:r>
            <a:r>
              <a:rPr lang="en-US" sz="1100" dirty="0" err="1" smtClean="0">
                <a:latin typeface="Times"/>
                <a:cs typeface="Times"/>
              </a:rPr>
              <a:t>c</a:t>
            </a:r>
            <a:r>
              <a:rPr lang="en-US" sz="1100" dirty="0" smtClean="0">
                <a:latin typeface="Times"/>
                <a:cs typeface="Times"/>
              </a:rPr>
              <a:t>)</a:t>
            </a:r>
            <a:endParaRPr lang="en-US" sz="1100" dirty="0">
              <a:latin typeface="Times"/>
              <a:cs typeface="Tim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4368800" y="1388667"/>
            <a:ext cx="1519767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870895" y="1333717"/>
            <a:ext cx="500706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" y="1168596"/>
            <a:ext cx="7736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M(S) = 16 </a:t>
            </a:r>
          </a:p>
          <a:p>
            <a:r>
              <a:rPr lang="en-US" sz="1100" dirty="0" err="1" smtClean="0">
                <a:latin typeface="Times"/>
                <a:cs typeface="Times"/>
              </a:rPr>
              <a:t>e(W</a:t>
            </a:r>
            <a:r>
              <a:rPr lang="en-US" sz="1100" dirty="0" smtClean="0">
                <a:latin typeface="Times"/>
                <a:cs typeface="Times"/>
              </a:rPr>
              <a:t>) = 10</a:t>
            </a:r>
          </a:p>
          <a:p>
            <a:r>
              <a:rPr lang="en-US" sz="1100" dirty="0" err="1" smtClean="0">
                <a:latin typeface="Times"/>
                <a:cs typeface="Times"/>
              </a:rPr>
              <a:t>o(W</a:t>
            </a:r>
            <a:r>
              <a:rPr lang="en-US" sz="1100" dirty="0" smtClean="0">
                <a:latin typeface="Times"/>
                <a:cs typeface="Times"/>
              </a:rPr>
              <a:t>) = 1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87500" y="1387079"/>
            <a:ext cx="27749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971480" y="2311617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71480" y="2648167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2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71480" y="2984717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3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71480" y="3321267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4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00" y="2648146"/>
            <a:ext cx="79706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M(S) </a:t>
            </a:r>
            <a:r>
              <a:rPr lang="en-US" sz="1100" smtClean="0">
                <a:latin typeface="Times"/>
                <a:cs typeface="Times"/>
              </a:rPr>
              <a:t>= 1 </a:t>
            </a:r>
            <a:endParaRPr lang="en-US" sz="1100" dirty="0" smtClean="0">
              <a:latin typeface="Times"/>
              <a:cs typeface="Times"/>
            </a:endParaRPr>
          </a:p>
          <a:p>
            <a:r>
              <a:rPr lang="en-US" sz="1100" dirty="0" err="1" smtClean="0">
                <a:latin typeface="Times"/>
                <a:cs typeface="Times"/>
              </a:rPr>
              <a:t>e(W</a:t>
            </a:r>
            <a:r>
              <a:rPr lang="en-US" sz="1100" dirty="0" smtClean="0">
                <a:latin typeface="Times"/>
                <a:cs typeface="Times"/>
              </a:rPr>
              <a:t>) = 13</a:t>
            </a:r>
          </a:p>
          <a:p>
            <a:r>
              <a:rPr lang="en-US" sz="1100" dirty="0" err="1" smtClean="0">
                <a:latin typeface="Times"/>
                <a:cs typeface="Times"/>
              </a:rPr>
              <a:t>o(W</a:t>
            </a:r>
            <a:r>
              <a:rPr lang="en-US" sz="1100" dirty="0" smtClean="0">
                <a:latin typeface="Times"/>
                <a:cs typeface="Times"/>
              </a:rPr>
              <a:t>) = 13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1510112" y="1387079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5819645" y="1387079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30350" y="1143196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0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30337" y="1143196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24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1882" y="2216345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0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84916" y="221634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3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rot="5400000" flipH="1" flipV="1">
            <a:off x="4297762" y="1387079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76700" y="113684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15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18000" y="114319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16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3657600" y="3464448"/>
            <a:ext cx="711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3600851" y="3458098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87500" y="2445273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1510112" y="2445273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2207025" y="2784998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279650" y="2784998"/>
            <a:ext cx="6921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971800" y="3123136"/>
            <a:ext cx="6985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2903938" y="3121548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277533" y="2451235"/>
            <a:ext cx="1519767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3728378" y="2449647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976033" y="2785668"/>
            <a:ext cx="1519767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 flipH="1" flipV="1">
            <a:off x="4426878" y="2784080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70300" y="3124335"/>
            <a:ext cx="1519767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 flipH="1" flipV="1">
            <a:off x="5121145" y="3122747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368800" y="3467234"/>
            <a:ext cx="1519767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 flipH="1" flipV="1">
            <a:off x="5819645" y="3465646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2206495" y="2449647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 flipH="1" flipV="1">
            <a:off x="2904995" y="2784080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3599262" y="3122747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 flipH="1" flipV="1">
            <a:off x="4297762" y="3465646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220382" y="221634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4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524248" y="221634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12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220382" y="255077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4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783416" y="2550778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7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918882" y="2550778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/>
                <a:cs typeface="Times"/>
              </a:rPr>
              <a:t>8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22748" y="2550778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16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18882" y="289367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8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431120" y="2893678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11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613148" y="2893678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12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921248" y="2893678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20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613148" y="3228111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12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116920" y="3228111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15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307415" y="3228111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16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611281" y="3228111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24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311648" y="221211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16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804832" y="2212112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19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377266" y="2441040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 flipH="1" flipV="1">
            <a:off x="4299878" y="2441040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067299" y="2447002"/>
            <a:ext cx="1519767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 flipH="1" flipV="1">
            <a:off x="6518144" y="244541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 flipH="1" flipV="1">
            <a:off x="4996261" y="244541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010148" y="2212112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20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314014" y="2212112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28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007608" y="255247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20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507142" y="2552472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23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5073226" y="2781400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5400000" flipH="1" flipV="1">
            <a:off x="4995838" y="2781400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763259" y="2787362"/>
            <a:ext cx="1519767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 flipH="1" flipV="1">
            <a:off x="7214104" y="278577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 flipH="1" flipV="1">
            <a:off x="5692221" y="278577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706108" y="2552472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24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009974" y="2552472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/>
                <a:cs typeface="Times"/>
              </a:rPr>
              <a:t>3</a:t>
            </a:r>
            <a:r>
              <a:rPr lang="en-US" sz="1100" dirty="0" smtClean="0">
                <a:latin typeface="Times"/>
                <a:cs typeface="Times"/>
              </a:rPr>
              <a:t>2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5774266" y="3126840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5400000" flipH="1" flipV="1">
            <a:off x="5696878" y="3126840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6464299" y="3132802"/>
            <a:ext cx="1519767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 flipH="1" flipV="1">
            <a:off x="7915144" y="313121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5400000" flipH="1" flipV="1">
            <a:off x="6393261" y="313121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6470226" y="3477360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5400000" flipH="1" flipV="1">
            <a:off x="6392838" y="3477360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160259" y="3483322"/>
            <a:ext cx="1519767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5400000" flipH="1" flipV="1">
            <a:off x="8611104" y="348173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 flipH="1" flipV="1">
            <a:off x="7089221" y="348173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156450" y="1560117"/>
            <a:ext cx="1519767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4375150" y="1558529"/>
            <a:ext cx="27749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 flipH="1" flipV="1">
            <a:off x="4297762" y="1558529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 flipH="1" flipV="1">
            <a:off x="8607295" y="1558529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8417987" y="1314646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40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 rot="5400000" flipH="1" flipV="1">
            <a:off x="7085412" y="1558529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889750" y="130829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31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105650" y="131464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32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712458" y="290172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24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211992" y="2901722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27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410958" y="2901722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28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714824" y="2901722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3</a:t>
            </a:r>
            <a:r>
              <a:rPr lang="en-US" sz="1100" dirty="0">
                <a:latin typeface="Times"/>
                <a:cs typeface="Times"/>
              </a:rPr>
              <a:t>6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410958" y="322557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28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910492" y="3225572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31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109458" y="3225572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32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413324" y="3225572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40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1574800" y="2082800"/>
            <a:ext cx="7112000" cy="1588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1574800" y="1911350"/>
            <a:ext cx="7112000" cy="1588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1333500" y="1999116"/>
            <a:ext cx="305529" cy="1588"/>
          </a:xfrm>
          <a:prstGeom prst="straightConnector1">
            <a:avLst/>
          </a:prstGeom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533900" y="184804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Input Buffer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Times"/>
              <a:cs typeface="Times"/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>
            <a:off x="8496300" y="1999116"/>
            <a:ext cx="305529" cy="1588"/>
          </a:xfrm>
          <a:prstGeom prst="straightConnector1">
            <a:avLst/>
          </a:prstGeom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Straight Connector 238"/>
          <p:cNvCxnSpPr/>
          <p:nvPr/>
        </p:nvCxnSpPr>
        <p:spPr>
          <a:xfrm rot="5400000" flipH="1" flipV="1">
            <a:off x="-9477" y="2239915"/>
            <a:ext cx="3182842" cy="1588"/>
          </a:xfrm>
          <a:prstGeom prst="line">
            <a:avLst/>
          </a:prstGeom>
          <a:ln w="12700" cap="flat" cmpd="sng" algn="ctr">
            <a:solidFill>
              <a:srgbClr val="7F7F7F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rot="5400000" flipH="1" flipV="1">
            <a:off x="5921423" y="2239914"/>
            <a:ext cx="3182842" cy="1588"/>
          </a:xfrm>
          <a:prstGeom prst="line">
            <a:avLst/>
          </a:prstGeom>
          <a:ln w="12700" cap="flat" cmpd="sng" algn="ctr">
            <a:solidFill>
              <a:srgbClr val="7F7F7F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rot="5400000" flipH="1" flipV="1">
            <a:off x="3133773" y="2239914"/>
            <a:ext cx="3182842" cy="1588"/>
          </a:xfrm>
          <a:prstGeom prst="line">
            <a:avLst/>
          </a:prstGeom>
          <a:ln w="12700" cap="flat" cmpd="sng" algn="ctr">
            <a:solidFill>
              <a:srgbClr val="7F7F7F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rot="5400000" flipH="1" flipV="1">
            <a:off x="346123" y="2239915"/>
            <a:ext cx="3182842" cy="1588"/>
          </a:xfrm>
          <a:prstGeom prst="line">
            <a:avLst/>
          </a:prstGeom>
          <a:ln w="12700" cap="flat" cmpd="sng" algn="ctr">
            <a:solidFill>
              <a:srgbClr val="7F7F7F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5073650" y="2442767"/>
            <a:ext cx="353821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5001682" y="220999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20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407148" y="2906378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28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204" name="Straight Connector 203"/>
          <p:cNvCxnSpPr/>
          <p:nvPr/>
        </p:nvCxnSpPr>
        <p:spPr>
          <a:xfrm rot="5400000" flipH="1" flipV="1">
            <a:off x="5364561" y="243906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5200650" y="220999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21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206" name="Straight Connector 205"/>
          <p:cNvCxnSpPr/>
          <p:nvPr/>
        </p:nvCxnSpPr>
        <p:spPr>
          <a:xfrm>
            <a:off x="5765800" y="2779317"/>
            <a:ext cx="353821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rot="5400000" flipH="1" flipV="1">
            <a:off x="6056711" y="277561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5867400" y="255289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25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209" name="Straight Connector 208"/>
          <p:cNvCxnSpPr/>
          <p:nvPr/>
        </p:nvCxnSpPr>
        <p:spPr>
          <a:xfrm>
            <a:off x="6470650" y="3128567"/>
            <a:ext cx="353821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rot="5400000" flipH="1" flipV="1">
            <a:off x="6761561" y="312486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6584950" y="290214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29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212" name="Straight Connector 211"/>
          <p:cNvCxnSpPr/>
          <p:nvPr/>
        </p:nvCxnSpPr>
        <p:spPr>
          <a:xfrm>
            <a:off x="7156450" y="3477817"/>
            <a:ext cx="353821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rot="5400000" flipH="1" flipV="1">
            <a:off x="7447361" y="347411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7277100" y="322599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33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>
            <a:off x="2279650" y="2449117"/>
            <a:ext cx="35382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368800" y="1388667"/>
            <a:ext cx="35382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870895" y="1333717"/>
            <a:ext cx="500706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" y="1168596"/>
            <a:ext cx="7736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M(S) = 16 </a:t>
            </a:r>
          </a:p>
          <a:p>
            <a:r>
              <a:rPr lang="en-US" sz="1100" dirty="0" err="1" smtClean="0">
                <a:latin typeface="Times"/>
                <a:cs typeface="Times"/>
              </a:rPr>
              <a:t>e(W</a:t>
            </a:r>
            <a:r>
              <a:rPr lang="en-US" sz="1100" dirty="0" smtClean="0">
                <a:latin typeface="Times"/>
                <a:cs typeface="Times"/>
              </a:rPr>
              <a:t>) = 3</a:t>
            </a:r>
          </a:p>
          <a:p>
            <a:r>
              <a:rPr lang="en-US" sz="1100" dirty="0" err="1" smtClean="0">
                <a:latin typeface="Times"/>
                <a:cs typeface="Times"/>
              </a:rPr>
              <a:t>o(W</a:t>
            </a:r>
            <a:r>
              <a:rPr lang="en-US" sz="1100" dirty="0" smtClean="0">
                <a:latin typeface="Times"/>
                <a:cs typeface="Times"/>
              </a:rPr>
              <a:t>) = 1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87500" y="1387079"/>
            <a:ext cx="27749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971480" y="2311617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71480" y="2648167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2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71480" y="2984717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3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71480" y="3321267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4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00" y="2648146"/>
            <a:ext cx="70311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M(S) = 4 </a:t>
            </a:r>
          </a:p>
          <a:p>
            <a:r>
              <a:rPr lang="en-US" sz="1100" dirty="0" err="1" smtClean="0">
                <a:latin typeface="Times"/>
                <a:cs typeface="Times"/>
              </a:rPr>
              <a:t>e(W</a:t>
            </a:r>
            <a:r>
              <a:rPr lang="en-US" sz="1100" dirty="0" smtClean="0">
                <a:latin typeface="Times"/>
                <a:cs typeface="Times"/>
              </a:rPr>
              <a:t>) = 6</a:t>
            </a:r>
          </a:p>
          <a:p>
            <a:r>
              <a:rPr lang="en-US" sz="1100" dirty="0" err="1" smtClean="0">
                <a:latin typeface="Times"/>
                <a:cs typeface="Times"/>
              </a:rPr>
              <a:t>o(W</a:t>
            </a:r>
            <a:r>
              <a:rPr lang="en-US" sz="1100" dirty="0" smtClean="0">
                <a:latin typeface="Times"/>
                <a:cs typeface="Times"/>
              </a:rPr>
              <a:t>) = 6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1510112" y="1387079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30350" y="1149546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0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1882" y="2216345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0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84916" y="221634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3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rot="5400000" flipH="1" flipV="1">
            <a:off x="4297762" y="1387079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76700" y="114954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15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18000" y="114954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16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3657600" y="3464448"/>
            <a:ext cx="711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3600851" y="3458098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87500" y="2445273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1510112" y="2445273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2207025" y="2784998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279650" y="2784998"/>
            <a:ext cx="6921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971800" y="3123136"/>
            <a:ext cx="6985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2903938" y="3121548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2206495" y="2449635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220382" y="221634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4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220382" y="255077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4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783416" y="2550778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7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918882" y="2550778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/>
                <a:cs typeface="Times"/>
              </a:rPr>
              <a:t>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918882" y="289367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8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431120" y="2893678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11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613148" y="2893678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12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613148" y="3228111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12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116920" y="3228111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15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311648" y="221211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16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804832" y="2212112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19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377266" y="2441040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 flipH="1" flipV="1">
            <a:off x="4299878" y="2441040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 flipH="1" flipV="1">
            <a:off x="4996261" y="244541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007608" y="255247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20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507142" y="2552472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23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5073226" y="2781400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5400000" flipH="1" flipV="1">
            <a:off x="4995838" y="2781400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 flipH="1" flipV="1">
            <a:off x="5692221" y="278577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706108" y="2552472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24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5774266" y="3126840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5400000" flipH="1" flipV="1">
            <a:off x="5696878" y="3126840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5400000" flipH="1" flipV="1">
            <a:off x="6393261" y="313121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6470226" y="3477360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5400000" flipH="1" flipV="1">
            <a:off x="6392838" y="3477360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 flipH="1" flipV="1">
            <a:off x="7089221" y="348173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712458" y="290172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24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211992" y="2901722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27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410958" y="322557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28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910492" y="3225572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31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084058" y="3225572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32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1574800" y="2082800"/>
            <a:ext cx="7112000" cy="1588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1574800" y="1911350"/>
            <a:ext cx="7112000" cy="1588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371850" y="184804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/>
                <a:cs typeface="Times"/>
              </a:rPr>
              <a:t>Input Buffer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Times"/>
              <a:cs typeface="Times"/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>
            <a:off x="8496300" y="1999116"/>
            <a:ext cx="305529" cy="1588"/>
          </a:xfrm>
          <a:prstGeom prst="straightConnector1">
            <a:avLst/>
          </a:prstGeom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 flipH="1" flipV="1">
            <a:off x="1862890" y="1389195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006602" y="1149546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591734" y="1380070"/>
            <a:ext cx="4497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 smtClean="0">
                <a:latin typeface="Times"/>
                <a:cs typeface="Times"/>
              </a:rPr>
              <a:t>C(f</a:t>
            </a:r>
            <a:r>
              <a:rPr lang="en-US" sz="1100" i="1" dirty="0" smtClean="0">
                <a:latin typeface="Times"/>
                <a:cs typeface="Times"/>
              </a:rPr>
              <a:t>)</a:t>
            </a:r>
            <a:endParaRPr lang="en-US" sz="1100" i="1" dirty="0">
              <a:latin typeface="Times"/>
              <a:cs typeface="Times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752602" y="1149546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483100" y="114954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17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 rot="5400000" flipH="1" flipV="1">
            <a:off x="2570561" y="244541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2457450" y="2216345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5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>
            <a:off x="7156450" y="1655367"/>
            <a:ext cx="35382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4375150" y="1653779"/>
            <a:ext cx="27749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5400000" flipH="1" flipV="1">
            <a:off x="4297762" y="1653779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5400000" flipH="1" flipV="1">
            <a:off x="7085412" y="1653779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864350" y="141624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31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080250" y="141624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32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85" name="Straight Connector 184"/>
          <p:cNvCxnSpPr/>
          <p:nvPr/>
        </p:nvCxnSpPr>
        <p:spPr>
          <a:xfrm rot="5400000" flipH="1" flipV="1">
            <a:off x="4656890" y="1655895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4686302" y="141624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18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4379384" y="1621370"/>
            <a:ext cx="4497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 smtClean="0">
                <a:latin typeface="Times"/>
                <a:cs typeface="Times"/>
              </a:rPr>
              <a:t>C(f</a:t>
            </a:r>
            <a:r>
              <a:rPr lang="en-US" sz="1100" i="1" dirty="0" smtClean="0">
                <a:latin typeface="Times"/>
                <a:cs typeface="Times"/>
              </a:rPr>
              <a:t>)</a:t>
            </a:r>
            <a:endParaRPr lang="en-US" sz="1100" i="1" dirty="0">
              <a:latin typeface="Times"/>
              <a:cs typeface="Times"/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 rot="5400000" flipH="1" flipV="1">
            <a:off x="7447361" y="165166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7277100" y="141624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33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>
            <a:off x="2971800" y="2785667"/>
            <a:ext cx="353821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rot="5400000" flipH="1" flipV="1">
            <a:off x="3262711" y="278196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3149600" y="2552895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9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94" name="Straight Connector 193"/>
          <p:cNvCxnSpPr/>
          <p:nvPr/>
        </p:nvCxnSpPr>
        <p:spPr>
          <a:xfrm>
            <a:off x="3676650" y="3128567"/>
            <a:ext cx="353821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rot="5400000" flipH="1" flipV="1">
            <a:off x="3967561" y="312486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3790950" y="289579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13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>
            <a:off x="4362450" y="3465117"/>
            <a:ext cx="353821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rot="5400000" flipH="1" flipV="1">
            <a:off x="4653361" y="346141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4476750" y="323234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17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4301070" y="3228111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16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rot="5400000" flipH="1" flipV="1">
            <a:off x="2904995" y="2784080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3599262" y="3122747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 flipH="1" flipV="1">
            <a:off x="4297762" y="3465646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7861300" y="2442767"/>
            <a:ext cx="353821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7802032" y="220999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20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222" name="Straight Connector 221"/>
          <p:cNvCxnSpPr/>
          <p:nvPr/>
        </p:nvCxnSpPr>
        <p:spPr>
          <a:xfrm rot="5400000" flipH="1" flipV="1">
            <a:off x="8152211" y="243906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7975600" y="220999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21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7099298" y="221211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32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7592482" y="2212112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35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>
            <a:off x="7164916" y="2441040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rot="5400000" flipH="1" flipV="1">
            <a:off x="7087528" y="2441040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rot="5400000" flipH="1" flipV="1">
            <a:off x="7783911" y="244541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rot="5400000" flipH="1" flipV="1">
            <a:off x="4653361" y="138496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2609850" y="578046"/>
            <a:ext cx="1383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/>
                <a:cs typeface="Times"/>
              </a:rPr>
              <a:t>Steady-State of Input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Times"/>
              <a:cs typeface="Times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5448300" y="578046"/>
            <a:ext cx="1383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/>
                <a:cs typeface="Times"/>
              </a:rPr>
              <a:t>Steady-State of Input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Times"/>
              <a:cs typeface="Times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1530350" y="578046"/>
            <a:ext cx="482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/>
                <a:cs typeface="Times"/>
              </a:rPr>
              <a:t>Init</a:t>
            </a:r>
          </a:p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/>
                <a:cs typeface="Times"/>
              </a:rPr>
              <a:t>Input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Times"/>
              <a:cs typeface="Times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7724775" y="2514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…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7724775" y="28575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…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7724775" y="32131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…</a:t>
            </a:r>
            <a:endParaRPr lang="en-US" dirty="0">
              <a:latin typeface="Times"/>
              <a:cs typeface="Tim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32054" y="1632146"/>
            <a:ext cx="1479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Times"/>
                <a:cs typeface="Times"/>
              </a:rPr>
              <a:t>Steady-State of Output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321647" y="1077604"/>
            <a:ext cx="500706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ID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I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rot="5400000">
            <a:off x="4431561" y="1492500"/>
            <a:ext cx="280085" cy="794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011801" y="4609247"/>
            <a:ext cx="39155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 smtClean="0">
                <a:latin typeface="Times"/>
                <a:cs typeface="Times"/>
              </a:rPr>
              <a:t>OD</a:t>
            </a:r>
            <a:r>
              <a:rPr lang="en-US" sz="1000" dirty="0" smtClean="0">
                <a:latin typeface="Times"/>
                <a:cs typeface="Times"/>
              </a:rPr>
              <a:t>(</a:t>
            </a:r>
            <a:r>
              <a:rPr lang="en-US" sz="1000" i="1" dirty="0" smtClean="0">
                <a:latin typeface="Times"/>
                <a:cs typeface="Times"/>
              </a:rPr>
              <a:t>S</a:t>
            </a:r>
            <a:r>
              <a:rPr lang="en-US" sz="1000" dirty="0" smtClean="0">
                <a:latin typeface="Times"/>
                <a:cs typeface="Times"/>
              </a:rPr>
              <a:t>) =	((</a:t>
            </a:r>
            <a:r>
              <a:rPr lang="en-US" sz="1000" i="1" dirty="0" err="1" smtClean="0">
                <a:latin typeface="Times"/>
                <a:cs typeface="Times"/>
              </a:rPr>
              <a:t>newpop</a:t>
            </a:r>
            <a:r>
              <a:rPr lang="en-US" sz="1000" i="1" dirty="0" smtClean="0">
                <a:latin typeface="Times"/>
                <a:cs typeface="Times"/>
              </a:rPr>
              <a:t> – </a:t>
            </a:r>
            <a:r>
              <a:rPr lang="en-US" sz="1000" i="1" dirty="0" err="1" smtClean="0">
                <a:latin typeface="Times"/>
                <a:cs typeface="Times"/>
              </a:rPr>
              <a:t>C(f</a:t>
            </a:r>
            <a:r>
              <a:rPr lang="en-US" sz="1000" i="1" dirty="0" smtClean="0">
                <a:latin typeface="Times"/>
                <a:cs typeface="Times"/>
              </a:rPr>
              <a:t>) – dup</a:t>
            </a:r>
            <a:r>
              <a:rPr lang="en-US" sz="1000" dirty="0" smtClean="0">
                <a:latin typeface="Times"/>
                <a:cs typeface="Times"/>
              </a:rPr>
              <a:t>, ((</a:t>
            </a:r>
            <a:r>
              <a:rPr lang="en-US" sz="1000" i="1" dirty="0" smtClean="0">
                <a:latin typeface="Times"/>
                <a:cs typeface="Times"/>
              </a:rPr>
              <a:t>ID</a:t>
            </a:r>
            <a:r>
              <a:rPr lang="en-US" sz="1000" i="1" baseline="-25000" dirty="0" smtClean="0">
                <a:latin typeface="Times"/>
                <a:cs typeface="Times"/>
              </a:rPr>
              <a:t>I</a:t>
            </a:r>
            <a:r>
              <a:rPr lang="en-US" sz="1000" i="1" dirty="0" smtClean="0">
                <a:latin typeface="Times"/>
                <a:cs typeface="Times"/>
              </a:rPr>
              <a:t>, F</a:t>
            </a:r>
            <a:r>
              <a:rPr lang="en-US" sz="1000" i="1" baseline="-25000" dirty="0" smtClean="0">
                <a:latin typeface="Times"/>
                <a:cs typeface="Times"/>
              </a:rPr>
              <a:t>1</a:t>
            </a:r>
            <a:r>
              <a:rPr lang="en-US" sz="1000" dirty="0" smtClean="0">
                <a:latin typeface="Times"/>
                <a:cs typeface="Times"/>
              </a:rPr>
              <a:t>))),  (</a:t>
            </a:r>
            <a:r>
              <a:rPr lang="en-US" sz="1000" i="1" dirty="0" smtClean="0">
                <a:latin typeface="Times"/>
                <a:cs typeface="Times"/>
              </a:rPr>
              <a:t>dup, </a:t>
            </a:r>
            <a:r>
              <a:rPr lang="en-US" sz="1000" dirty="0" smtClean="0">
                <a:latin typeface="Times"/>
                <a:cs typeface="Times"/>
              </a:rPr>
              <a:t>((</a:t>
            </a:r>
            <a:r>
              <a:rPr lang="en-US" sz="1000" i="1" dirty="0" smtClean="0">
                <a:latin typeface="Times"/>
                <a:cs typeface="Times"/>
              </a:rPr>
              <a:t>ID</a:t>
            </a:r>
            <a:r>
              <a:rPr lang="en-US" sz="1000" i="1" baseline="-25000" dirty="0" smtClean="0">
                <a:latin typeface="Times"/>
                <a:cs typeface="Times"/>
              </a:rPr>
              <a:t>I</a:t>
            </a:r>
            <a:r>
              <a:rPr lang="en-US" sz="1000" i="1" dirty="0" smtClean="0">
                <a:latin typeface="Times"/>
                <a:cs typeface="Times"/>
              </a:rPr>
              <a:t>, F</a:t>
            </a:r>
            <a:r>
              <a:rPr lang="en-US" sz="1000" i="1" baseline="-25000" dirty="0" smtClean="0">
                <a:latin typeface="Times"/>
                <a:cs typeface="Times"/>
              </a:rPr>
              <a:t>1</a:t>
            </a:r>
            <a:r>
              <a:rPr lang="en-US" sz="1000" dirty="0" smtClean="0">
                <a:latin typeface="Times"/>
                <a:cs typeface="Times"/>
              </a:rPr>
              <a:t>), (</a:t>
            </a:r>
            <a:r>
              <a:rPr lang="en-US" sz="1000" i="1" dirty="0" smtClean="0">
                <a:latin typeface="Times"/>
                <a:cs typeface="Times"/>
              </a:rPr>
              <a:t>ID</a:t>
            </a:r>
            <a:r>
              <a:rPr lang="en-US" sz="1000" i="1" baseline="-25000" dirty="0" smtClean="0">
                <a:latin typeface="Times"/>
                <a:cs typeface="Times"/>
              </a:rPr>
              <a:t>I</a:t>
            </a:r>
            <a:r>
              <a:rPr lang="en-US" sz="1000" i="1" dirty="0" smtClean="0">
                <a:latin typeface="Times"/>
                <a:cs typeface="Times"/>
              </a:rPr>
              <a:t>, F</a:t>
            </a:r>
            <a:r>
              <a:rPr lang="en-US" sz="1000" i="1" baseline="-25000" dirty="0" smtClean="0">
                <a:latin typeface="Times"/>
                <a:cs typeface="Times"/>
              </a:rPr>
              <a:t>2</a:t>
            </a:r>
            <a:r>
              <a:rPr lang="en-US" sz="1000" dirty="0" smtClean="0">
                <a:latin typeface="Times"/>
                <a:cs typeface="Times"/>
              </a:rPr>
              <a:t>))), </a:t>
            </a:r>
          </a:p>
          <a:p>
            <a:r>
              <a:rPr lang="en-US" sz="1000" dirty="0" smtClean="0">
                <a:latin typeface="Times"/>
                <a:cs typeface="Times"/>
              </a:rPr>
              <a:t>	(</a:t>
            </a:r>
            <a:r>
              <a:rPr lang="en-US" sz="1000" i="1" dirty="0" err="1" smtClean="0">
                <a:latin typeface="Times"/>
                <a:cs typeface="Times"/>
              </a:rPr>
              <a:t>newpop</a:t>
            </a:r>
            <a:r>
              <a:rPr lang="en-US" sz="1000" i="1" dirty="0" smtClean="0">
                <a:latin typeface="Times"/>
                <a:cs typeface="Times"/>
              </a:rPr>
              <a:t> – 2</a:t>
            </a:r>
            <a:r>
              <a:rPr lang="en-US" sz="1000" dirty="0" smtClean="0">
                <a:latin typeface="Arial"/>
                <a:cs typeface="Arial"/>
              </a:rPr>
              <a:t>×</a:t>
            </a:r>
            <a:r>
              <a:rPr lang="en-US" sz="1000" i="1" dirty="0" smtClean="0">
                <a:latin typeface="Times"/>
                <a:cs typeface="Times"/>
              </a:rPr>
              <a:t>dup</a:t>
            </a:r>
            <a:r>
              <a:rPr lang="en-US" sz="1000" dirty="0" smtClean="0">
                <a:latin typeface="Times"/>
                <a:cs typeface="Times"/>
              </a:rPr>
              <a:t>, ((</a:t>
            </a:r>
            <a:r>
              <a:rPr lang="en-US" sz="1000" i="1" dirty="0" smtClean="0">
                <a:latin typeface="Times"/>
                <a:cs typeface="Times"/>
              </a:rPr>
              <a:t>ID</a:t>
            </a:r>
            <a:r>
              <a:rPr lang="en-US" sz="1000" i="1" baseline="-25000" dirty="0" smtClean="0">
                <a:latin typeface="Times"/>
                <a:cs typeface="Times"/>
              </a:rPr>
              <a:t>I</a:t>
            </a:r>
            <a:r>
              <a:rPr lang="en-US" sz="1000" i="1" dirty="0" smtClean="0">
                <a:latin typeface="Times"/>
                <a:cs typeface="Times"/>
              </a:rPr>
              <a:t>, F</a:t>
            </a:r>
            <a:r>
              <a:rPr lang="en-US" sz="1000" i="1" baseline="-25000" dirty="0" smtClean="0">
                <a:latin typeface="Times"/>
                <a:cs typeface="Times"/>
              </a:rPr>
              <a:t>2</a:t>
            </a:r>
            <a:r>
              <a:rPr lang="en-US" sz="1000" dirty="0" smtClean="0">
                <a:latin typeface="Times"/>
                <a:cs typeface="Times"/>
              </a:rPr>
              <a:t>))), (</a:t>
            </a:r>
            <a:r>
              <a:rPr lang="en-US" sz="1000" i="1" dirty="0" smtClean="0">
                <a:latin typeface="Times"/>
                <a:cs typeface="Times"/>
              </a:rPr>
              <a:t>dup</a:t>
            </a:r>
            <a:r>
              <a:rPr lang="en-US" sz="1000" dirty="0" smtClean="0">
                <a:latin typeface="Times"/>
                <a:cs typeface="Times"/>
              </a:rPr>
              <a:t>, ((</a:t>
            </a:r>
            <a:r>
              <a:rPr lang="en-US" sz="1000" i="1" dirty="0" smtClean="0">
                <a:latin typeface="Times"/>
                <a:cs typeface="Times"/>
              </a:rPr>
              <a:t>ID</a:t>
            </a:r>
            <a:r>
              <a:rPr lang="en-US" sz="1000" i="1" baseline="-25000" dirty="0" smtClean="0">
                <a:latin typeface="Times"/>
                <a:cs typeface="Times"/>
              </a:rPr>
              <a:t>I</a:t>
            </a:r>
            <a:r>
              <a:rPr lang="en-US" sz="1000" i="1" dirty="0" smtClean="0">
                <a:latin typeface="Times"/>
                <a:cs typeface="Times"/>
              </a:rPr>
              <a:t>, F</a:t>
            </a:r>
            <a:r>
              <a:rPr lang="en-US" sz="1000" i="1" baseline="-25000" dirty="0" smtClean="0">
                <a:latin typeface="Times"/>
                <a:cs typeface="Times"/>
              </a:rPr>
              <a:t>2</a:t>
            </a:r>
            <a:r>
              <a:rPr lang="en-US" sz="1000" dirty="0" smtClean="0">
                <a:latin typeface="Times"/>
                <a:cs typeface="Times"/>
              </a:rPr>
              <a:t>), (</a:t>
            </a:r>
            <a:r>
              <a:rPr lang="en-US" sz="1000" i="1" dirty="0" smtClean="0">
                <a:latin typeface="Times"/>
                <a:cs typeface="Times"/>
              </a:rPr>
              <a:t>ID</a:t>
            </a:r>
            <a:r>
              <a:rPr lang="en-US" sz="1000" i="1" baseline="-25000" dirty="0" smtClean="0">
                <a:latin typeface="Times"/>
                <a:cs typeface="Times"/>
              </a:rPr>
              <a:t>I</a:t>
            </a:r>
            <a:r>
              <a:rPr lang="en-US" sz="1000" i="1" dirty="0" smtClean="0">
                <a:latin typeface="Times"/>
                <a:cs typeface="Times"/>
              </a:rPr>
              <a:t>, F</a:t>
            </a:r>
            <a:r>
              <a:rPr lang="en-US" sz="1000" i="1" baseline="-25000" dirty="0">
                <a:latin typeface="Times"/>
                <a:cs typeface="Times"/>
              </a:rPr>
              <a:t>3</a:t>
            </a:r>
            <a:r>
              <a:rPr lang="en-US" sz="1000" dirty="0" smtClean="0">
                <a:latin typeface="Times"/>
                <a:cs typeface="Times"/>
              </a:rPr>
              <a:t>))), </a:t>
            </a:r>
          </a:p>
          <a:p>
            <a:r>
              <a:rPr lang="en-US" sz="1000" dirty="0" smtClean="0">
                <a:latin typeface="Times"/>
                <a:cs typeface="Times"/>
              </a:rPr>
              <a:t>	…, </a:t>
            </a:r>
          </a:p>
          <a:p>
            <a:r>
              <a:rPr lang="en-US" sz="1000" dirty="0" smtClean="0">
                <a:latin typeface="Times"/>
                <a:cs typeface="Times"/>
              </a:rPr>
              <a:t>	(</a:t>
            </a:r>
            <a:r>
              <a:rPr lang="en-US" sz="1000" i="1" dirty="0" err="1" smtClean="0">
                <a:latin typeface="Times"/>
                <a:cs typeface="Times"/>
              </a:rPr>
              <a:t>newpop</a:t>
            </a:r>
            <a:r>
              <a:rPr lang="en-US" sz="1000" i="1" dirty="0" smtClean="0">
                <a:latin typeface="Times"/>
                <a:cs typeface="Times"/>
              </a:rPr>
              <a:t> – 2</a:t>
            </a:r>
            <a:r>
              <a:rPr lang="en-US" sz="1000" dirty="0" smtClean="0">
                <a:latin typeface="Arial"/>
                <a:cs typeface="Arial"/>
              </a:rPr>
              <a:t>×</a:t>
            </a:r>
            <a:r>
              <a:rPr lang="en-US" sz="1000" i="1" dirty="0" smtClean="0">
                <a:latin typeface="Times"/>
                <a:cs typeface="Times"/>
              </a:rPr>
              <a:t>dup</a:t>
            </a:r>
            <a:r>
              <a:rPr lang="en-US" sz="1000" dirty="0" smtClean="0">
                <a:latin typeface="Times"/>
                <a:cs typeface="Times"/>
              </a:rPr>
              <a:t>, ((</a:t>
            </a:r>
            <a:r>
              <a:rPr lang="en-US" sz="1000" i="1" dirty="0" smtClean="0">
                <a:latin typeface="Times"/>
                <a:cs typeface="Times"/>
              </a:rPr>
              <a:t>ID</a:t>
            </a:r>
            <a:r>
              <a:rPr lang="en-US" sz="1000" i="1" baseline="-25000" dirty="0" smtClean="0">
                <a:latin typeface="Times"/>
                <a:cs typeface="Times"/>
              </a:rPr>
              <a:t>I</a:t>
            </a:r>
            <a:r>
              <a:rPr lang="en-US" sz="1000" i="1" dirty="0" smtClean="0">
                <a:latin typeface="Times"/>
                <a:cs typeface="Times"/>
              </a:rPr>
              <a:t>, F</a:t>
            </a:r>
            <a:r>
              <a:rPr lang="en-US" sz="1000" i="1" baseline="-25000" dirty="0" smtClean="0">
                <a:latin typeface="Times"/>
                <a:cs typeface="Times"/>
              </a:rPr>
              <a:t>P-1</a:t>
            </a:r>
            <a:r>
              <a:rPr lang="en-US" sz="1000" dirty="0" smtClean="0">
                <a:latin typeface="Times"/>
                <a:cs typeface="Times"/>
              </a:rPr>
              <a:t>))), (</a:t>
            </a:r>
            <a:r>
              <a:rPr lang="en-US" sz="1000" i="1" dirty="0" smtClean="0">
                <a:latin typeface="Times"/>
                <a:cs typeface="Times"/>
              </a:rPr>
              <a:t>dup</a:t>
            </a:r>
            <a:r>
              <a:rPr lang="en-US" sz="1000" dirty="0" smtClean="0">
                <a:latin typeface="Times"/>
                <a:cs typeface="Times"/>
              </a:rPr>
              <a:t>, ((</a:t>
            </a:r>
            <a:r>
              <a:rPr lang="en-US" sz="1000" i="1" dirty="0" smtClean="0">
                <a:latin typeface="Times"/>
                <a:cs typeface="Times"/>
              </a:rPr>
              <a:t>ID</a:t>
            </a:r>
            <a:r>
              <a:rPr lang="en-US" sz="1000" i="1" baseline="-25000" dirty="0" smtClean="0">
                <a:latin typeface="Times"/>
                <a:cs typeface="Times"/>
              </a:rPr>
              <a:t>I</a:t>
            </a:r>
            <a:r>
              <a:rPr lang="en-US" sz="1000" i="1" dirty="0" smtClean="0">
                <a:latin typeface="Times"/>
                <a:cs typeface="Times"/>
              </a:rPr>
              <a:t>, F</a:t>
            </a:r>
            <a:r>
              <a:rPr lang="en-US" sz="1000" i="1" baseline="-25000" dirty="0" smtClean="0">
                <a:latin typeface="Times"/>
                <a:cs typeface="Times"/>
              </a:rPr>
              <a:t>P-1</a:t>
            </a:r>
            <a:r>
              <a:rPr lang="en-US" sz="1000" dirty="0" smtClean="0">
                <a:latin typeface="Times"/>
                <a:cs typeface="Times"/>
              </a:rPr>
              <a:t>), (</a:t>
            </a:r>
            <a:r>
              <a:rPr lang="en-US" sz="1000" i="1" dirty="0" smtClean="0">
                <a:latin typeface="Times"/>
                <a:cs typeface="Times"/>
              </a:rPr>
              <a:t>ID</a:t>
            </a:r>
            <a:r>
              <a:rPr lang="en-US" sz="1000" i="1" baseline="-25000" dirty="0" smtClean="0">
                <a:latin typeface="Times"/>
                <a:cs typeface="Times"/>
              </a:rPr>
              <a:t>I</a:t>
            </a:r>
            <a:r>
              <a:rPr lang="en-US" sz="1000" i="1" dirty="0" smtClean="0">
                <a:latin typeface="Times"/>
                <a:cs typeface="Times"/>
              </a:rPr>
              <a:t>, F</a:t>
            </a:r>
            <a:r>
              <a:rPr lang="en-US" sz="1000" i="1" baseline="-25000" dirty="0" smtClean="0">
                <a:latin typeface="Times"/>
                <a:cs typeface="Times"/>
              </a:rPr>
              <a:t>P</a:t>
            </a:r>
            <a:r>
              <a:rPr lang="en-US" sz="1000" dirty="0" smtClean="0">
                <a:latin typeface="Times"/>
                <a:cs typeface="Times"/>
              </a:rPr>
              <a:t>))), </a:t>
            </a:r>
          </a:p>
          <a:p>
            <a:r>
              <a:rPr lang="en-US" sz="1000" dirty="0" smtClean="0">
                <a:latin typeface="Times"/>
                <a:cs typeface="Times"/>
              </a:rPr>
              <a:t>	(</a:t>
            </a:r>
            <a:r>
              <a:rPr lang="en-US" sz="1000" i="1" dirty="0" err="1" smtClean="0">
                <a:latin typeface="Times"/>
                <a:cs typeface="Times"/>
              </a:rPr>
              <a:t>newpop</a:t>
            </a:r>
            <a:r>
              <a:rPr lang="en-US" sz="1000" i="1" dirty="0" smtClean="0">
                <a:latin typeface="Times"/>
                <a:cs typeface="Times"/>
              </a:rPr>
              <a:t> – 2</a:t>
            </a:r>
            <a:r>
              <a:rPr lang="en-US" sz="1000" dirty="0" smtClean="0">
                <a:latin typeface="Arial"/>
                <a:cs typeface="Arial"/>
              </a:rPr>
              <a:t>×</a:t>
            </a:r>
            <a:r>
              <a:rPr lang="en-US" sz="1000" i="1" dirty="0" smtClean="0">
                <a:latin typeface="Times"/>
                <a:cs typeface="Times"/>
              </a:rPr>
              <a:t>dup</a:t>
            </a:r>
            <a:r>
              <a:rPr lang="en-US" sz="1000" dirty="0" smtClean="0">
                <a:latin typeface="Times"/>
                <a:cs typeface="Times"/>
              </a:rPr>
              <a:t>, ((</a:t>
            </a:r>
            <a:r>
              <a:rPr lang="en-US" sz="1000" i="1" dirty="0" smtClean="0">
                <a:latin typeface="Times"/>
                <a:cs typeface="Times"/>
              </a:rPr>
              <a:t>ID</a:t>
            </a:r>
            <a:r>
              <a:rPr lang="en-US" sz="1000" i="1" baseline="-25000" dirty="0" smtClean="0">
                <a:latin typeface="Times"/>
                <a:cs typeface="Times"/>
              </a:rPr>
              <a:t>I</a:t>
            </a:r>
            <a:r>
              <a:rPr lang="en-US" sz="1000" i="1" dirty="0" smtClean="0">
                <a:latin typeface="Times"/>
                <a:cs typeface="Times"/>
              </a:rPr>
              <a:t>, F</a:t>
            </a:r>
            <a:r>
              <a:rPr lang="en-US" sz="1000" i="1" baseline="-25000" dirty="0" smtClean="0">
                <a:latin typeface="Times"/>
                <a:cs typeface="Times"/>
              </a:rPr>
              <a:t>P</a:t>
            </a:r>
            <a:r>
              <a:rPr lang="en-US" sz="1000" dirty="0" smtClean="0">
                <a:latin typeface="Times"/>
                <a:cs typeface="Times"/>
              </a:rPr>
              <a:t>))), (</a:t>
            </a:r>
            <a:r>
              <a:rPr lang="en-US" sz="1000" i="1" dirty="0" smtClean="0">
                <a:latin typeface="Times"/>
                <a:cs typeface="Times"/>
              </a:rPr>
              <a:t>dup</a:t>
            </a:r>
            <a:r>
              <a:rPr lang="en-US" sz="1000" dirty="0" smtClean="0">
                <a:latin typeface="Times"/>
                <a:cs typeface="Times"/>
              </a:rPr>
              <a:t>, ((</a:t>
            </a:r>
            <a:r>
              <a:rPr lang="en-US" sz="1000" i="1" dirty="0" smtClean="0">
                <a:latin typeface="Times"/>
                <a:cs typeface="Times"/>
              </a:rPr>
              <a:t>ID</a:t>
            </a:r>
            <a:r>
              <a:rPr lang="en-US" sz="1000" i="1" baseline="-25000" dirty="0" smtClean="0">
                <a:latin typeface="Times"/>
                <a:cs typeface="Times"/>
              </a:rPr>
              <a:t>I</a:t>
            </a:r>
            <a:r>
              <a:rPr lang="en-US" sz="1000" i="1" dirty="0" smtClean="0">
                <a:latin typeface="Times"/>
                <a:cs typeface="Times"/>
              </a:rPr>
              <a:t>, F</a:t>
            </a:r>
            <a:r>
              <a:rPr lang="en-US" sz="1000" i="1" baseline="-25000" dirty="0" smtClean="0">
                <a:latin typeface="Times"/>
                <a:cs typeface="Times"/>
              </a:rPr>
              <a:t>P</a:t>
            </a:r>
            <a:r>
              <a:rPr lang="en-US" sz="1000" dirty="0" smtClean="0">
                <a:latin typeface="Times"/>
                <a:cs typeface="Times"/>
              </a:rPr>
              <a:t>), (</a:t>
            </a:r>
            <a:r>
              <a:rPr lang="en-US" sz="1000" i="1" dirty="0" smtClean="0">
                <a:latin typeface="Times"/>
                <a:cs typeface="Times"/>
              </a:rPr>
              <a:t>ID</a:t>
            </a:r>
            <a:r>
              <a:rPr lang="en-US" sz="1000" i="1" baseline="-25000" dirty="0" smtClean="0">
                <a:latin typeface="Times"/>
                <a:cs typeface="Times"/>
              </a:rPr>
              <a:t>I</a:t>
            </a:r>
            <a:r>
              <a:rPr lang="en-US" sz="1000" i="1" dirty="0" smtClean="0">
                <a:latin typeface="Times"/>
                <a:cs typeface="Times"/>
              </a:rPr>
              <a:t>, F</a:t>
            </a:r>
            <a:r>
              <a:rPr lang="en-US" sz="1000" i="1" baseline="-25000" dirty="0" smtClean="0">
                <a:latin typeface="Times"/>
                <a:cs typeface="Times"/>
              </a:rPr>
              <a:t>0</a:t>
            </a:r>
            <a:r>
              <a:rPr lang="en-US" sz="1000" dirty="0" smtClean="0">
                <a:latin typeface="Times"/>
                <a:cs typeface="Times"/>
              </a:rPr>
              <a:t>))),  </a:t>
            </a:r>
          </a:p>
          <a:p>
            <a:r>
              <a:rPr lang="en-US" sz="1000" dirty="0" smtClean="0">
                <a:latin typeface="Times"/>
                <a:cs typeface="Times"/>
              </a:rPr>
              <a:t>	(</a:t>
            </a:r>
            <a:r>
              <a:rPr lang="en-US" sz="1000" i="1" dirty="0" err="1" smtClean="0">
                <a:latin typeface="Times"/>
                <a:cs typeface="Times"/>
              </a:rPr>
              <a:t>C(f</a:t>
            </a:r>
            <a:r>
              <a:rPr lang="en-US" sz="1000" i="1" dirty="0" smtClean="0">
                <a:latin typeface="Times"/>
                <a:cs typeface="Times"/>
              </a:rPr>
              <a:t>) </a:t>
            </a:r>
            <a:r>
              <a:rPr lang="en-US" sz="1000" dirty="0" smtClean="0">
                <a:latin typeface="Times"/>
                <a:cs typeface="Times"/>
              </a:rPr>
              <a:t>- </a:t>
            </a:r>
            <a:r>
              <a:rPr lang="en-US" sz="1000" i="1" dirty="0" smtClean="0">
                <a:latin typeface="Times"/>
                <a:cs typeface="Times"/>
              </a:rPr>
              <a:t>dup</a:t>
            </a:r>
            <a:r>
              <a:rPr lang="en-US" sz="1000" dirty="0" smtClean="0">
                <a:latin typeface="Times"/>
                <a:cs typeface="Times"/>
              </a:rPr>
              <a:t>, ((</a:t>
            </a:r>
            <a:r>
              <a:rPr lang="en-US" sz="1000" i="1" dirty="0" smtClean="0">
                <a:latin typeface="Times"/>
                <a:cs typeface="Times"/>
              </a:rPr>
              <a:t>ID</a:t>
            </a:r>
            <a:r>
              <a:rPr lang="en-US" sz="1000" i="1" baseline="-25000" dirty="0" smtClean="0">
                <a:latin typeface="Times"/>
                <a:cs typeface="Times"/>
              </a:rPr>
              <a:t>I</a:t>
            </a:r>
            <a:r>
              <a:rPr lang="en-US" sz="1000" i="1" dirty="0" smtClean="0">
                <a:latin typeface="Times"/>
                <a:cs typeface="Times"/>
              </a:rPr>
              <a:t>, F</a:t>
            </a:r>
            <a:r>
              <a:rPr lang="en-US" sz="1000" i="1" baseline="-25000" dirty="0" smtClean="0">
                <a:latin typeface="Times"/>
                <a:cs typeface="Times"/>
              </a:rPr>
              <a:t>1</a:t>
            </a:r>
            <a:r>
              <a:rPr lang="en-US" sz="1000" dirty="0" smtClean="0">
                <a:latin typeface="Times"/>
                <a:cs typeface="Times"/>
              </a:rPr>
              <a:t>)))) </a:t>
            </a:r>
            <a:endParaRPr lang="en-US" sz="10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27266" y="1936750"/>
            <a:ext cx="8112125" cy="184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936771" y="2702123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571358" y="2702123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2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232008" y="2702123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P-1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62358" y="2702123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err="1">
                <a:solidFill>
                  <a:srgbClr val="000000"/>
                </a:solidFill>
                <a:latin typeface="Times"/>
                <a:cs typeface="Times"/>
              </a:rPr>
              <a:t>P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2855" y="1872734"/>
            <a:ext cx="1354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err="1" smtClean="0">
                <a:latin typeface="Times"/>
                <a:cs typeface="Times"/>
              </a:rPr>
              <a:t>newpop</a:t>
            </a:r>
            <a:r>
              <a:rPr lang="en-US" sz="1100" i="1" dirty="0" smtClean="0">
                <a:latin typeface="Times"/>
                <a:cs typeface="Times"/>
              </a:rPr>
              <a:t> – </a:t>
            </a:r>
            <a:r>
              <a:rPr lang="en-US" sz="1100" i="1" dirty="0" err="1" smtClean="0">
                <a:latin typeface="Times"/>
                <a:cs typeface="Times"/>
              </a:rPr>
              <a:t>C(f</a:t>
            </a:r>
            <a:r>
              <a:rPr lang="en-US" sz="1100" i="1" dirty="0" smtClean="0">
                <a:latin typeface="Times"/>
                <a:cs typeface="Times"/>
              </a:rPr>
              <a:t>) – dup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1763058" y="1872734"/>
            <a:ext cx="406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solidFill>
                  <a:srgbClr val="FF0000"/>
                </a:solidFill>
                <a:latin typeface="Times"/>
                <a:cs typeface="Times"/>
              </a:rPr>
              <a:t>dup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01729" y="1872734"/>
            <a:ext cx="1139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err="1" smtClean="0">
                <a:latin typeface="Times"/>
                <a:cs typeface="Times"/>
              </a:rPr>
              <a:t>newpop</a:t>
            </a:r>
            <a:r>
              <a:rPr lang="en-US" sz="1100" i="1" dirty="0" smtClean="0">
                <a:latin typeface="Times"/>
                <a:cs typeface="Times"/>
              </a:rPr>
              <a:t> – 2</a:t>
            </a:r>
            <a:r>
              <a:rPr lang="en-US" sz="1100" dirty="0" smtClean="0">
                <a:latin typeface="Arial"/>
                <a:cs typeface="Arial"/>
              </a:rPr>
              <a:t>×</a:t>
            </a:r>
            <a:r>
              <a:rPr lang="en-US" sz="1100" i="1" dirty="0" smtClean="0">
                <a:latin typeface="Times"/>
                <a:cs typeface="Times"/>
              </a:rPr>
              <a:t>dup</a:t>
            </a:r>
            <a:endParaRPr lang="en-US" sz="1100" dirty="0"/>
          </a:p>
        </p:txBody>
      </p:sp>
      <p:sp>
        <p:nvSpPr>
          <p:cNvPr id="32" name="Rounded Rectangle 31"/>
          <p:cNvSpPr/>
          <p:nvPr/>
        </p:nvSpPr>
        <p:spPr>
          <a:xfrm>
            <a:off x="4073671" y="2702123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3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919830" y="1879084"/>
            <a:ext cx="7513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err="1" smtClean="0">
                <a:latin typeface="Times"/>
                <a:cs typeface="Times"/>
              </a:rPr>
              <a:t>C(f</a:t>
            </a:r>
            <a:r>
              <a:rPr lang="en-US" sz="1100" i="1" dirty="0" smtClean="0">
                <a:latin typeface="Times"/>
                <a:cs typeface="Times"/>
              </a:rPr>
              <a:t>) </a:t>
            </a:r>
            <a:r>
              <a:rPr lang="en-US" sz="1100" dirty="0" smtClean="0">
                <a:latin typeface="Times"/>
                <a:cs typeface="Times"/>
              </a:rPr>
              <a:t>- </a:t>
            </a:r>
            <a:r>
              <a:rPr lang="en-US" sz="1100" i="1" dirty="0" smtClean="0">
                <a:latin typeface="Times"/>
                <a:cs typeface="Times"/>
              </a:rPr>
              <a:t>dup</a:t>
            </a:r>
            <a:endParaRPr lang="en-US" sz="1100" dirty="0"/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1660741" y="202565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2086191" y="202565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2"/>
            <a:endCxn id="21" idx="0"/>
          </p:cNvCxnSpPr>
          <p:nvPr/>
        </p:nvCxnSpPr>
        <p:spPr>
          <a:xfrm rot="5400000">
            <a:off x="859646" y="2411531"/>
            <a:ext cx="567779" cy="13405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2"/>
            <a:endCxn id="21" idx="0"/>
          </p:cNvCxnSpPr>
          <p:nvPr/>
        </p:nvCxnSpPr>
        <p:spPr>
          <a:xfrm rot="5400000">
            <a:off x="1267700" y="2003476"/>
            <a:ext cx="567779" cy="829514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299758" y="1872734"/>
            <a:ext cx="406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solidFill>
                  <a:srgbClr val="FF0000"/>
                </a:solidFill>
                <a:latin typeface="Times"/>
                <a:cs typeface="Times"/>
              </a:rPr>
              <a:t>dup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rot="5400000">
            <a:off x="3197441" y="202565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3622891" y="202565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7" idx="2"/>
            <a:endCxn id="22" idx="0"/>
          </p:cNvCxnSpPr>
          <p:nvPr/>
        </p:nvCxnSpPr>
        <p:spPr>
          <a:xfrm rot="16200000" flipH="1">
            <a:off x="2084993" y="2015696"/>
            <a:ext cx="567779" cy="80507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8" idx="2"/>
            <a:endCxn id="22" idx="0"/>
          </p:cNvCxnSpPr>
          <p:nvPr/>
        </p:nvCxnSpPr>
        <p:spPr>
          <a:xfrm rot="5400000">
            <a:off x="2487530" y="2418233"/>
            <a:ext cx="567779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2"/>
            <a:endCxn id="32" idx="0"/>
          </p:cNvCxnSpPr>
          <p:nvPr/>
        </p:nvCxnSpPr>
        <p:spPr>
          <a:xfrm rot="16200000" flipH="1">
            <a:off x="3604500" y="2032890"/>
            <a:ext cx="567779" cy="770686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2"/>
            <a:endCxn id="22" idx="0"/>
          </p:cNvCxnSpPr>
          <p:nvPr/>
        </p:nvCxnSpPr>
        <p:spPr>
          <a:xfrm rot="5400000">
            <a:off x="2853344" y="2052420"/>
            <a:ext cx="567779" cy="731627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62379" y="1872734"/>
            <a:ext cx="1139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err="1" smtClean="0">
                <a:latin typeface="Times"/>
                <a:cs typeface="Times"/>
              </a:rPr>
              <a:t>newpop</a:t>
            </a:r>
            <a:r>
              <a:rPr lang="en-US" sz="1100" i="1" dirty="0" smtClean="0">
                <a:latin typeface="Times"/>
                <a:cs typeface="Times"/>
              </a:rPr>
              <a:t> – 2</a:t>
            </a:r>
            <a:r>
              <a:rPr lang="en-US" sz="1100" dirty="0" smtClean="0">
                <a:latin typeface="Arial"/>
                <a:cs typeface="Arial"/>
              </a:rPr>
              <a:t>×</a:t>
            </a:r>
            <a:r>
              <a:rPr lang="en-US" sz="1100" i="1" dirty="0" smtClean="0">
                <a:latin typeface="Times"/>
                <a:cs typeface="Times"/>
              </a:rPr>
              <a:t>dup</a:t>
            </a:r>
            <a:endParaRPr lang="en-US" sz="1100" dirty="0"/>
          </a:p>
        </p:txBody>
      </p:sp>
      <p:cxnSp>
        <p:nvCxnSpPr>
          <p:cNvPr id="69" name="Straight Connector 68"/>
          <p:cNvCxnSpPr/>
          <p:nvPr/>
        </p:nvCxnSpPr>
        <p:spPr>
          <a:xfrm rot="5400000">
            <a:off x="4746841" y="202565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960408" y="1872734"/>
            <a:ext cx="406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solidFill>
                  <a:srgbClr val="FF0000"/>
                </a:solidFill>
                <a:latin typeface="Times"/>
                <a:cs typeface="Times"/>
              </a:rPr>
              <a:t>dup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rot="5400000">
            <a:off x="5858091" y="202565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6283541" y="202565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8" idx="2"/>
            <a:endCxn id="23" idx="0"/>
          </p:cNvCxnSpPr>
          <p:nvPr/>
        </p:nvCxnSpPr>
        <p:spPr>
          <a:xfrm rot="5400000">
            <a:off x="5148180" y="2418233"/>
            <a:ext cx="567779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392729" y="1879084"/>
            <a:ext cx="1139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err="1" smtClean="0">
                <a:latin typeface="Times"/>
                <a:cs typeface="Times"/>
              </a:rPr>
              <a:t>newpop</a:t>
            </a:r>
            <a:r>
              <a:rPr lang="en-US" sz="1100" i="1" dirty="0" smtClean="0">
                <a:latin typeface="Times"/>
                <a:cs typeface="Times"/>
              </a:rPr>
              <a:t> – 2</a:t>
            </a:r>
            <a:r>
              <a:rPr lang="en-US" sz="1100" dirty="0" smtClean="0">
                <a:latin typeface="Arial"/>
                <a:cs typeface="Arial"/>
              </a:rPr>
              <a:t>×</a:t>
            </a:r>
            <a:r>
              <a:rPr lang="en-US" sz="1100" i="1" dirty="0" smtClean="0">
                <a:latin typeface="Times"/>
                <a:cs typeface="Times"/>
              </a:rPr>
              <a:t>dup</a:t>
            </a:r>
            <a:endParaRPr lang="en-US" sz="1100" dirty="0"/>
          </a:p>
        </p:txBody>
      </p:sp>
      <p:sp>
        <p:nvSpPr>
          <p:cNvPr id="78" name="Rectangle 77"/>
          <p:cNvSpPr/>
          <p:nvPr/>
        </p:nvSpPr>
        <p:spPr>
          <a:xfrm>
            <a:off x="7490758" y="1879084"/>
            <a:ext cx="406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solidFill>
                  <a:srgbClr val="FF0000"/>
                </a:solidFill>
                <a:latin typeface="Times"/>
                <a:cs typeface="Times"/>
              </a:rPr>
              <a:t>dup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rot="5400000">
            <a:off x="7388441" y="203200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7813891" y="203200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2"/>
            <a:endCxn id="24" idx="0"/>
          </p:cNvCxnSpPr>
          <p:nvPr/>
        </p:nvCxnSpPr>
        <p:spPr>
          <a:xfrm rot="5400000">
            <a:off x="6681705" y="2421408"/>
            <a:ext cx="561429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0" idx="2"/>
            <a:endCxn id="24" idx="0"/>
          </p:cNvCxnSpPr>
          <p:nvPr/>
        </p:nvCxnSpPr>
        <p:spPr>
          <a:xfrm rot="16200000" flipH="1">
            <a:off x="6279168" y="2018871"/>
            <a:ext cx="567779" cy="79872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0" idx="2"/>
            <a:endCxn id="23" idx="0"/>
          </p:cNvCxnSpPr>
          <p:nvPr/>
        </p:nvCxnSpPr>
        <p:spPr>
          <a:xfrm rot="5400000">
            <a:off x="5513994" y="2052420"/>
            <a:ext cx="567779" cy="731627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8" idx="2"/>
            <a:endCxn id="21" idx="0"/>
          </p:cNvCxnSpPr>
          <p:nvPr/>
        </p:nvCxnSpPr>
        <p:spPr>
          <a:xfrm rot="5400000">
            <a:off x="4134725" y="-857199"/>
            <a:ext cx="561429" cy="6557214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8" idx="2"/>
            <a:endCxn id="24" idx="0"/>
          </p:cNvCxnSpPr>
          <p:nvPr/>
        </p:nvCxnSpPr>
        <p:spPr>
          <a:xfrm rot="5400000">
            <a:off x="7047519" y="2055595"/>
            <a:ext cx="561429" cy="731627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6" idx="2"/>
            <a:endCxn id="21" idx="0"/>
          </p:cNvCxnSpPr>
          <p:nvPr/>
        </p:nvCxnSpPr>
        <p:spPr>
          <a:xfrm rot="5400000">
            <a:off x="4435446" y="-1157920"/>
            <a:ext cx="561429" cy="715865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075976" y="186074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Times"/>
                <a:cs typeface="Times"/>
              </a:rPr>
              <a:t>…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703857" y="266717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Times"/>
                <a:cs typeface="Times"/>
              </a:rPr>
              <a:t>…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rot="5400000">
            <a:off x="4161166" y="2596446"/>
            <a:ext cx="227230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5400000">
            <a:off x="4237710" y="2521495"/>
            <a:ext cx="212942" cy="14832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16200000" flipH="1">
            <a:off x="5253710" y="2521495"/>
            <a:ext cx="212942" cy="14832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Left Bracket 109"/>
          <p:cNvSpPr/>
          <p:nvPr/>
        </p:nvSpPr>
        <p:spPr>
          <a:xfrm rot="5400000">
            <a:off x="1295399" y="1025524"/>
            <a:ext cx="111125" cy="1641475"/>
          </a:xfrm>
          <a:prstGeom prst="leftBracket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567343" y="1536896"/>
            <a:ext cx="15831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Read by </a:t>
            </a:r>
            <a:r>
              <a:rPr 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1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 for iteration </a:t>
            </a:r>
            <a:r>
              <a:rPr lang="en-US" sz="11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i</a:t>
            </a:r>
            <a:endParaRPr 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Times"/>
              <a:cs typeface="Times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194812" y="1536896"/>
            <a:ext cx="1815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Read by </a:t>
            </a:r>
            <a:r>
              <a:rPr 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1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 for iteration </a:t>
            </a:r>
            <a:r>
              <a:rPr lang="en-US" sz="11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i</a:t>
            </a:r>
            <a:r>
              <a:rPr 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 + 1</a:t>
            </a:r>
            <a:endParaRPr 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Times"/>
              <a:cs typeface="Times"/>
            </a:endParaRPr>
          </a:p>
        </p:txBody>
      </p:sp>
      <p:sp>
        <p:nvSpPr>
          <p:cNvPr id="113" name="Left Bracket 112"/>
          <p:cNvSpPr/>
          <p:nvPr/>
        </p:nvSpPr>
        <p:spPr>
          <a:xfrm rot="5400000">
            <a:off x="8004176" y="1282701"/>
            <a:ext cx="117472" cy="1120775"/>
          </a:xfrm>
          <a:prstGeom prst="leftBracket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27267" y="2882900"/>
            <a:ext cx="7168933" cy="184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936771" y="3953092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g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604018" y="3953092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g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2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826518" y="3953092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g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P-1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477518" y="3953092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g</a:t>
            </a:r>
            <a:r>
              <a:rPr lang="en-US" sz="1100" i="1" baseline="-25000" dirty="0" err="1" smtClean="0">
                <a:solidFill>
                  <a:srgbClr val="000000"/>
                </a:solidFill>
                <a:latin typeface="Times"/>
                <a:cs typeface="Times"/>
              </a:rPr>
              <a:t>P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8255" y="2818884"/>
            <a:ext cx="1293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latin typeface="Times"/>
                <a:cs typeface="Times"/>
              </a:rPr>
              <a:t>MS</a:t>
            </a:r>
            <a:r>
              <a:rPr lang="en-US" sz="1100" dirty="0" smtClean="0">
                <a:latin typeface="Times"/>
                <a:cs typeface="Times"/>
              </a:rPr>
              <a:t> / </a:t>
            </a:r>
            <a:r>
              <a:rPr lang="en-US" sz="1100" i="1" dirty="0" smtClean="0">
                <a:latin typeface="Times"/>
                <a:cs typeface="Times"/>
              </a:rPr>
              <a:t>P </a:t>
            </a:r>
            <a:r>
              <a:rPr lang="en-US" sz="1100" dirty="0" smtClean="0">
                <a:latin typeface="Arial"/>
                <a:cs typeface="Arial"/>
              </a:rPr>
              <a:t>×</a:t>
            </a:r>
            <a:r>
              <a:rPr lang="en-US" sz="1100" i="1" dirty="0" smtClean="0">
                <a:latin typeface="Times"/>
                <a:cs typeface="Times"/>
              </a:rPr>
              <a:t> pop – dup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1763058" y="2818884"/>
            <a:ext cx="406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solidFill>
                  <a:srgbClr val="FF0000"/>
                </a:solidFill>
                <a:latin typeface="Times"/>
                <a:cs typeface="Times"/>
              </a:rPr>
              <a:t>dup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57279" y="2818884"/>
            <a:ext cx="1293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latin typeface="Times"/>
                <a:cs typeface="Times"/>
              </a:rPr>
              <a:t>MS</a:t>
            </a:r>
            <a:r>
              <a:rPr lang="en-US" sz="1100" dirty="0" smtClean="0">
                <a:latin typeface="Times"/>
                <a:cs typeface="Times"/>
              </a:rPr>
              <a:t> / </a:t>
            </a:r>
            <a:r>
              <a:rPr lang="en-US" sz="1100" i="1" dirty="0" smtClean="0">
                <a:latin typeface="Times"/>
                <a:cs typeface="Times"/>
              </a:rPr>
              <a:t>P </a:t>
            </a:r>
            <a:r>
              <a:rPr lang="en-US" sz="1100" dirty="0" smtClean="0">
                <a:latin typeface="Arial"/>
                <a:cs typeface="Arial"/>
              </a:rPr>
              <a:t>×</a:t>
            </a:r>
            <a:r>
              <a:rPr lang="en-US" sz="1100" i="1" dirty="0" smtClean="0">
                <a:latin typeface="Times"/>
                <a:cs typeface="Times"/>
              </a:rPr>
              <a:t> pop – dup</a:t>
            </a:r>
            <a:endParaRPr lang="en-US" sz="1100" dirty="0"/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1660741" y="297180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2086191" y="297180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2"/>
            <a:endCxn id="21" idx="0"/>
          </p:cNvCxnSpPr>
          <p:nvPr/>
        </p:nvCxnSpPr>
        <p:spPr>
          <a:xfrm rot="5400000">
            <a:off x="704645" y="3512682"/>
            <a:ext cx="872598" cy="822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2"/>
            <a:endCxn id="21" idx="0"/>
          </p:cNvCxnSpPr>
          <p:nvPr/>
        </p:nvCxnSpPr>
        <p:spPr>
          <a:xfrm rot="5400000">
            <a:off x="1115290" y="3102036"/>
            <a:ext cx="872598" cy="829514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414058" y="2818884"/>
            <a:ext cx="406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solidFill>
                  <a:srgbClr val="FF0000"/>
                </a:solidFill>
                <a:latin typeface="Times"/>
                <a:cs typeface="Times"/>
              </a:rPr>
              <a:t>dup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rot="5400000">
            <a:off x="3311741" y="297180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3737191" y="297180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7" idx="2"/>
            <a:endCxn id="22" idx="0"/>
          </p:cNvCxnSpPr>
          <p:nvPr/>
        </p:nvCxnSpPr>
        <p:spPr>
          <a:xfrm rot="16200000" flipH="1">
            <a:off x="1948913" y="3097926"/>
            <a:ext cx="872598" cy="83773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8" idx="2"/>
            <a:endCxn id="22" idx="0"/>
          </p:cNvCxnSpPr>
          <p:nvPr/>
        </p:nvCxnSpPr>
        <p:spPr>
          <a:xfrm rot="5400000">
            <a:off x="2367780" y="3516793"/>
            <a:ext cx="872598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2"/>
            <a:endCxn id="22" idx="0"/>
          </p:cNvCxnSpPr>
          <p:nvPr/>
        </p:nvCxnSpPr>
        <p:spPr>
          <a:xfrm rot="5400000">
            <a:off x="2774414" y="3110160"/>
            <a:ext cx="872598" cy="8132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3" idx="2"/>
            <a:endCxn id="23" idx="0"/>
          </p:cNvCxnSpPr>
          <p:nvPr/>
        </p:nvCxnSpPr>
        <p:spPr>
          <a:xfrm rot="5400000">
            <a:off x="4590280" y="3516793"/>
            <a:ext cx="872598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9" idx="2"/>
            <a:endCxn id="24" idx="0"/>
          </p:cNvCxnSpPr>
          <p:nvPr/>
        </p:nvCxnSpPr>
        <p:spPr>
          <a:xfrm rot="5400000">
            <a:off x="6244455" y="3519968"/>
            <a:ext cx="866248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95" idx="2"/>
            <a:endCxn id="24" idx="0"/>
          </p:cNvCxnSpPr>
          <p:nvPr/>
        </p:nvCxnSpPr>
        <p:spPr>
          <a:xfrm rot="16200000" flipH="1">
            <a:off x="5822413" y="3097926"/>
            <a:ext cx="872598" cy="83773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95" idx="2"/>
            <a:endCxn id="23" idx="0"/>
          </p:cNvCxnSpPr>
          <p:nvPr/>
        </p:nvCxnSpPr>
        <p:spPr>
          <a:xfrm rot="5400000">
            <a:off x="4996914" y="3110160"/>
            <a:ext cx="872598" cy="8132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05" idx="2"/>
            <a:endCxn id="21" idx="0"/>
          </p:cNvCxnSpPr>
          <p:nvPr/>
        </p:nvCxnSpPr>
        <p:spPr>
          <a:xfrm rot="5400000">
            <a:off x="3880715" y="342961"/>
            <a:ext cx="866248" cy="6354014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05" idx="2"/>
            <a:endCxn id="24" idx="0"/>
          </p:cNvCxnSpPr>
          <p:nvPr/>
        </p:nvCxnSpPr>
        <p:spPr>
          <a:xfrm rot="5400000">
            <a:off x="6651089" y="3113335"/>
            <a:ext cx="866248" cy="8132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55326" y="280689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Times"/>
                <a:cs typeface="Times"/>
              </a:rPr>
              <a:t>…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903323" y="38038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…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rot="16200000" flipH="1">
            <a:off x="4840960" y="3772464"/>
            <a:ext cx="212942" cy="14832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Left Bracket 109"/>
          <p:cNvSpPr/>
          <p:nvPr/>
        </p:nvSpPr>
        <p:spPr>
          <a:xfrm rot="5400000">
            <a:off x="1287271" y="1976246"/>
            <a:ext cx="111125" cy="1632331"/>
          </a:xfrm>
          <a:prstGeom prst="leftBracket">
            <a:avLst/>
          </a:prstGeom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116" idx="2"/>
            <a:endCxn id="110" idx="1"/>
          </p:cNvCxnSpPr>
          <p:nvPr/>
        </p:nvCxnSpPr>
        <p:spPr>
          <a:xfrm rot="16200000" flipH="1">
            <a:off x="909254" y="2303270"/>
            <a:ext cx="661156" cy="20600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Left Bracket 74"/>
          <p:cNvSpPr/>
          <p:nvPr/>
        </p:nvSpPr>
        <p:spPr>
          <a:xfrm rot="5400000">
            <a:off x="2946399" y="1971674"/>
            <a:ext cx="111125" cy="1641475"/>
          </a:xfrm>
          <a:prstGeom prst="leftBracket">
            <a:avLst/>
          </a:prstGeom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379779" y="2818884"/>
            <a:ext cx="1293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latin typeface="Times"/>
                <a:cs typeface="Times"/>
              </a:rPr>
              <a:t>MS</a:t>
            </a:r>
            <a:r>
              <a:rPr lang="en-US" sz="1100" dirty="0" smtClean="0">
                <a:latin typeface="Times"/>
                <a:cs typeface="Times"/>
              </a:rPr>
              <a:t> / </a:t>
            </a:r>
            <a:r>
              <a:rPr lang="en-US" sz="1100" i="1" dirty="0" smtClean="0">
                <a:latin typeface="Times"/>
                <a:cs typeface="Times"/>
              </a:rPr>
              <a:t>P </a:t>
            </a:r>
            <a:r>
              <a:rPr lang="en-US" sz="1100" dirty="0" smtClean="0">
                <a:latin typeface="Arial"/>
                <a:cs typeface="Arial"/>
              </a:rPr>
              <a:t>×</a:t>
            </a:r>
            <a:r>
              <a:rPr lang="en-US" sz="1100" i="1" dirty="0" smtClean="0">
                <a:latin typeface="Times"/>
                <a:cs typeface="Times"/>
              </a:rPr>
              <a:t> pop – dup</a:t>
            </a:r>
            <a:endParaRPr lang="en-US" sz="1100" dirty="0"/>
          </a:p>
        </p:txBody>
      </p:sp>
      <p:cxnSp>
        <p:nvCxnSpPr>
          <p:cNvPr id="94" name="Straight Connector 93"/>
          <p:cNvCxnSpPr/>
          <p:nvPr/>
        </p:nvCxnSpPr>
        <p:spPr>
          <a:xfrm rot="5400000">
            <a:off x="4308691" y="297180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636558" y="2818884"/>
            <a:ext cx="406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solidFill>
                  <a:srgbClr val="FF0000"/>
                </a:solidFill>
                <a:latin typeface="Times"/>
                <a:cs typeface="Times"/>
              </a:rPr>
              <a:t>dup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rot="5400000">
            <a:off x="5534241" y="297180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>
            <a:off x="5959691" y="297180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030779" y="2825234"/>
            <a:ext cx="1293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latin typeface="Times"/>
                <a:cs typeface="Times"/>
              </a:rPr>
              <a:t>MS</a:t>
            </a:r>
            <a:r>
              <a:rPr lang="en-US" sz="1100" dirty="0" smtClean="0">
                <a:latin typeface="Times"/>
                <a:cs typeface="Times"/>
              </a:rPr>
              <a:t> / </a:t>
            </a:r>
            <a:r>
              <a:rPr lang="en-US" sz="1100" i="1" dirty="0" smtClean="0">
                <a:latin typeface="Times"/>
                <a:cs typeface="Times"/>
              </a:rPr>
              <a:t>P </a:t>
            </a:r>
            <a:r>
              <a:rPr lang="en-US" sz="1100" dirty="0" smtClean="0">
                <a:latin typeface="Arial"/>
                <a:cs typeface="Arial"/>
              </a:rPr>
              <a:t>×</a:t>
            </a:r>
            <a:r>
              <a:rPr lang="en-US" sz="1100" i="1" dirty="0" smtClean="0">
                <a:latin typeface="Times"/>
                <a:cs typeface="Times"/>
              </a:rPr>
              <a:t> pop – dup</a:t>
            </a:r>
            <a:endParaRPr lang="en-US" sz="1100" dirty="0"/>
          </a:p>
        </p:txBody>
      </p:sp>
      <p:sp>
        <p:nvSpPr>
          <p:cNvPr id="105" name="Rectangle 104"/>
          <p:cNvSpPr/>
          <p:nvPr/>
        </p:nvSpPr>
        <p:spPr>
          <a:xfrm>
            <a:off x="7287558" y="2825234"/>
            <a:ext cx="406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solidFill>
                  <a:srgbClr val="FF0000"/>
                </a:solidFill>
                <a:latin typeface="Times"/>
                <a:cs typeface="Times"/>
              </a:rPr>
              <a:t>dup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rot="5400000">
            <a:off x="7185241" y="297815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936771" y="1800442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2604018" y="1800442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2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4826518" y="1800442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P-1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477518" y="1800442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err="1">
                <a:solidFill>
                  <a:srgbClr val="000000"/>
                </a:solidFill>
                <a:latin typeface="Times"/>
                <a:cs typeface="Times"/>
              </a:rPr>
              <a:t>P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903323" y="16511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…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126" name="Straight Arrow Connector 125"/>
          <p:cNvCxnSpPr>
            <a:stCxn id="117" idx="2"/>
            <a:endCxn id="75" idx="1"/>
          </p:cNvCxnSpPr>
          <p:nvPr/>
        </p:nvCxnSpPr>
        <p:spPr>
          <a:xfrm rot="16200000" flipH="1">
            <a:off x="2572442" y="2307330"/>
            <a:ext cx="661156" cy="19788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Left Bracket 129"/>
          <p:cNvSpPr/>
          <p:nvPr/>
        </p:nvSpPr>
        <p:spPr>
          <a:xfrm rot="5400000">
            <a:off x="5160771" y="1976246"/>
            <a:ext cx="111125" cy="1632331"/>
          </a:xfrm>
          <a:prstGeom prst="leftBracket">
            <a:avLst/>
          </a:prstGeom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Left Bracket 130"/>
          <p:cNvSpPr/>
          <p:nvPr/>
        </p:nvSpPr>
        <p:spPr>
          <a:xfrm rot="5400000">
            <a:off x="6818694" y="1977962"/>
            <a:ext cx="118616" cy="1636393"/>
          </a:xfrm>
          <a:prstGeom prst="leftBracket">
            <a:avLst/>
          </a:prstGeom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/>
          <p:cNvCxnSpPr>
            <a:stCxn id="118" idx="2"/>
            <a:endCxn id="130" idx="1"/>
          </p:cNvCxnSpPr>
          <p:nvPr/>
        </p:nvCxnSpPr>
        <p:spPr>
          <a:xfrm rot="16200000" flipH="1">
            <a:off x="4790878" y="2311394"/>
            <a:ext cx="661156" cy="189754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9" idx="2"/>
            <a:endCxn id="131" idx="1"/>
          </p:cNvCxnSpPr>
          <p:nvPr/>
        </p:nvCxnSpPr>
        <p:spPr>
          <a:xfrm rot="16200000" flipH="1">
            <a:off x="6447211" y="2306060"/>
            <a:ext cx="661158" cy="20042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16200000" flipH="1">
            <a:off x="3557197" y="3138527"/>
            <a:ext cx="387347" cy="26979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527050" y="1682750"/>
            <a:ext cx="1651000" cy="2651760"/>
          </a:xfrm>
          <a:prstGeom prst="rect">
            <a:avLst/>
          </a:prstGeom>
          <a:noFill/>
          <a:ln w="9525" cap="flat" cmpd="sng" algn="ctr">
            <a:solidFill>
              <a:srgbClr val="7F7F7F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178050" y="1682750"/>
            <a:ext cx="1651000" cy="2651760"/>
          </a:xfrm>
          <a:prstGeom prst="rect">
            <a:avLst/>
          </a:prstGeom>
          <a:noFill/>
          <a:ln w="9525" cap="flat" cmpd="sng" algn="ctr">
            <a:solidFill>
              <a:srgbClr val="7F7F7F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4394200" y="1682750"/>
            <a:ext cx="1651000" cy="2651760"/>
          </a:xfrm>
          <a:prstGeom prst="rect">
            <a:avLst/>
          </a:prstGeom>
          <a:noFill/>
          <a:ln w="9525" cap="flat" cmpd="sng" algn="ctr">
            <a:solidFill>
              <a:srgbClr val="7F7F7F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6045200" y="1682750"/>
            <a:ext cx="1651000" cy="2651760"/>
          </a:xfrm>
          <a:prstGeom prst="rect">
            <a:avLst/>
          </a:prstGeom>
          <a:noFill/>
          <a:ln w="9525" cap="flat" cmpd="sng" algn="ctr">
            <a:solidFill>
              <a:srgbClr val="7F7F7F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1063680" y="1425059"/>
            <a:ext cx="5777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Core 1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714680" y="1425059"/>
            <a:ext cx="5777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Core 2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836767" y="1425059"/>
            <a:ext cx="7658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Core </a:t>
            </a:r>
            <a:r>
              <a:rPr lang="en-US" sz="1100" i="1" dirty="0" smtClean="0">
                <a:solidFill>
                  <a:srgbClr val="7F7F7F"/>
                </a:solidFill>
                <a:latin typeface="Times"/>
                <a:cs typeface="Times"/>
              </a:rPr>
              <a:t>P </a:t>
            </a:r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- 1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568036" y="1425059"/>
            <a:ext cx="6053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Core </a:t>
            </a:r>
            <a:r>
              <a:rPr lang="en-US" sz="1100" i="1" dirty="0" smtClean="0">
                <a:solidFill>
                  <a:srgbClr val="7F7F7F"/>
                </a:solidFill>
                <a:latin typeface="Times"/>
                <a:cs typeface="Times"/>
              </a:rPr>
              <a:t>P</a:t>
            </a:r>
            <a:endParaRPr lang="en-US" sz="11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32883" y="198239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FMDemod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2883" y="1422004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LowPass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2883" y="254278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Equalizer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10" name="Straight Arrow Connector 9"/>
          <p:cNvCxnSpPr>
            <a:endCxn id="7" idx="0"/>
          </p:cNvCxnSpPr>
          <p:nvPr/>
        </p:nvCxnSpPr>
        <p:spPr>
          <a:xfrm rot="5400000">
            <a:off x="1040170" y="1279435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 rot="5400000">
            <a:off x="1040170" y="183982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 rot="5400000">
            <a:off x="1040170" y="240021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</p:cNvCxnSpPr>
          <p:nvPr/>
        </p:nvCxnSpPr>
        <p:spPr>
          <a:xfrm rot="5400000">
            <a:off x="1039377" y="296060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80833" y="793354"/>
            <a:ext cx="4506535" cy="275251"/>
            <a:chOff x="2579133" y="793354"/>
            <a:chExt cx="4506535" cy="275251"/>
          </a:xfrm>
        </p:grpSpPr>
        <p:sp>
          <p:nvSpPr>
            <p:cNvPr id="21" name="Rounded Rectangle 20"/>
            <p:cNvSpPr/>
            <p:nvPr/>
          </p:nvSpPr>
          <p:spPr>
            <a:xfrm>
              <a:off x="2579133" y="793354"/>
              <a:ext cx="699710" cy="2752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i="1" dirty="0" smtClean="0">
                  <a:solidFill>
                    <a:srgbClr val="000000"/>
                  </a:solidFill>
                  <a:latin typeface="Times"/>
                  <a:cs typeface="Times"/>
                </a:rPr>
                <a:t>LowPass</a:t>
              </a:r>
              <a:r>
                <a:rPr lang="en-US" sz="1100" i="1" baseline="-25000" dirty="0" smtClean="0">
                  <a:solidFill>
                    <a:srgbClr val="000000"/>
                  </a:solidFill>
                  <a:latin typeface="Times"/>
                  <a:cs typeface="Times"/>
                </a:rPr>
                <a:t>1</a:t>
              </a:r>
              <a:endParaRPr lang="en-US" sz="1100" i="1" baseline="-25000" dirty="0">
                <a:solidFill>
                  <a:srgbClr val="000000"/>
                </a:solidFill>
                <a:latin typeface="Times"/>
                <a:cs typeface="Times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848075" y="793354"/>
              <a:ext cx="699710" cy="2752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i="1" dirty="0" smtClean="0">
                  <a:solidFill>
                    <a:srgbClr val="000000"/>
                  </a:solidFill>
                  <a:latin typeface="Times"/>
                  <a:cs typeface="Times"/>
                </a:rPr>
                <a:t>LowPass</a:t>
              </a:r>
              <a:r>
                <a:rPr lang="en-US" sz="1100" i="1" baseline="-25000" dirty="0" smtClean="0">
                  <a:solidFill>
                    <a:srgbClr val="000000"/>
                  </a:solidFill>
                  <a:latin typeface="Times"/>
                  <a:cs typeface="Times"/>
                </a:rPr>
                <a:t>2</a:t>
              </a:r>
              <a:endParaRPr lang="en-US" sz="1100" i="1" baseline="-25000" dirty="0">
                <a:solidFill>
                  <a:srgbClr val="000000"/>
                </a:solidFill>
                <a:latin typeface="Times"/>
                <a:cs typeface="Times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117017" y="793354"/>
              <a:ext cx="699710" cy="2752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i="1" dirty="0" smtClean="0">
                  <a:solidFill>
                    <a:srgbClr val="000000"/>
                  </a:solidFill>
                  <a:latin typeface="Times"/>
                  <a:cs typeface="Times"/>
                </a:rPr>
                <a:t>LowPass</a:t>
              </a:r>
              <a:r>
                <a:rPr lang="en-US" sz="1100" i="1" baseline="-25000" dirty="0" smtClean="0">
                  <a:solidFill>
                    <a:srgbClr val="000000"/>
                  </a:solidFill>
                  <a:latin typeface="Times"/>
                  <a:cs typeface="Times"/>
                </a:rPr>
                <a:t>3</a:t>
              </a:r>
              <a:endParaRPr lang="en-US" sz="1100" i="1" baseline="-25000" dirty="0">
                <a:solidFill>
                  <a:srgbClr val="000000"/>
                </a:solidFill>
                <a:latin typeface="Times"/>
                <a:cs typeface="Times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385958" y="793354"/>
              <a:ext cx="699710" cy="2752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i="1" dirty="0" smtClean="0">
                  <a:solidFill>
                    <a:srgbClr val="000000"/>
                  </a:solidFill>
                  <a:latin typeface="Times"/>
                  <a:cs typeface="Times"/>
                </a:rPr>
                <a:t>LowPass</a:t>
              </a:r>
              <a:r>
                <a:rPr lang="en-US" sz="1100" i="1" baseline="-25000" dirty="0">
                  <a:solidFill>
                    <a:srgbClr val="000000"/>
                  </a:solidFill>
                  <a:latin typeface="Times"/>
                  <a:cs typeface="Times"/>
                </a:rPr>
                <a:t>4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468133" y="1920480"/>
            <a:ext cx="4519235" cy="275251"/>
            <a:chOff x="2566433" y="1920480"/>
            <a:chExt cx="4519235" cy="275251"/>
          </a:xfrm>
        </p:grpSpPr>
        <p:sp>
          <p:nvSpPr>
            <p:cNvPr id="25" name="Rounded Rectangle 24"/>
            <p:cNvSpPr/>
            <p:nvPr/>
          </p:nvSpPr>
          <p:spPr>
            <a:xfrm>
              <a:off x="2566433" y="1920480"/>
              <a:ext cx="699710" cy="2752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i="1" dirty="0" smtClean="0">
                  <a:solidFill>
                    <a:srgbClr val="000000"/>
                  </a:solidFill>
                  <a:latin typeface="Times"/>
                  <a:cs typeface="Times"/>
                </a:rPr>
                <a:t>FMDemod</a:t>
              </a:r>
              <a:r>
                <a:rPr lang="en-US" sz="1100" i="1" baseline="-25000" dirty="0" smtClean="0">
                  <a:solidFill>
                    <a:srgbClr val="000000"/>
                  </a:solidFill>
                  <a:latin typeface="Times"/>
                  <a:cs typeface="Times"/>
                </a:rPr>
                <a:t>1</a:t>
              </a:r>
              <a:endParaRPr lang="en-US" sz="1100" i="1" baseline="-25000" dirty="0">
                <a:solidFill>
                  <a:srgbClr val="000000"/>
                </a:solidFill>
                <a:latin typeface="Times"/>
                <a:cs typeface="Times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839608" y="1920480"/>
              <a:ext cx="699710" cy="2752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i="1" dirty="0" smtClean="0">
                  <a:solidFill>
                    <a:srgbClr val="000000"/>
                  </a:solidFill>
                  <a:latin typeface="Times"/>
                  <a:cs typeface="Times"/>
                </a:rPr>
                <a:t>FMDemod</a:t>
              </a:r>
              <a:r>
                <a:rPr lang="en-US" sz="1100" i="1" baseline="-25000" dirty="0">
                  <a:solidFill>
                    <a:srgbClr val="000000"/>
                  </a:solidFill>
                  <a:latin typeface="Times"/>
                  <a:cs typeface="Times"/>
                </a:rPr>
                <a:t>2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112783" y="1920480"/>
              <a:ext cx="699710" cy="2752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i="1" dirty="0" smtClean="0">
                  <a:solidFill>
                    <a:srgbClr val="000000"/>
                  </a:solidFill>
                  <a:latin typeface="Times"/>
                  <a:cs typeface="Times"/>
                </a:rPr>
                <a:t>FMDemod</a:t>
              </a:r>
              <a:r>
                <a:rPr lang="en-US" sz="1100" i="1" baseline="-25000" dirty="0">
                  <a:solidFill>
                    <a:srgbClr val="000000"/>
                  </a:solidFill>
                  <a:latin typeface="Times"/>
                  <a:cs typeface="Times"/>
                </a:rPr>
                <a:t>3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385958" y="1920480"/>
              <a:ext cx="699710" cy="2752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i="1" dirty="0" smtClean="0">
                  <a:solidFill>
                    <a:srgbClr val="000000"/>
                  </a:solidFill>
                  <a:latin typeface="Times"/>
                  <a:cs typeface="Times"/>
                </a:rPr>
                <a:t>FMDemod</a:t>
              </a:r>
              <a:r>
                <a:rPr lang="en-US" sz="1100" i="1" baseline="-25000" dirty="0">
                  <a:solidFill>
                    <a:srgbClr val="000000"/>
                  </a:solidFill>
                  <a:latin typeface="Times"/>
                  <a:cs typeface="Times"/>
                </a:rPr>
                <a:t>4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468133" y="3028555"/>
            <a:ext cx="4506535" cy="275251"/>
            <a:chOff x="2579133" y="3028555"/>
            <a:chExt cx="4506535" cy="275251"/>
          </a:xfrm>
        </p:grpSpPr>
        <p:sp>
          <p:nvSpPr>
            <p:cNvPr id="29" name="Rounded Rectangle 28"/>
            <p:cNvSpPr/>
            <p:nvPr/>
          </p:nvSpPr>
          <p:spPr>
            <a:xfrm>
              <a:off x="2579133" y="3028555"/>
              <a:ext cx="699710" cy="2752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i="1" dirty="0" smtClean="0">
                  <a:solidFill>
                    <a:srgbClr val="000000"/>
                  </a:solidFill>
                  <a:latin typeface="Times"/>
                  <a:cs typeface="Times"/>
                </a:rPr>
                <a:t>Equalizer</a:t>
              </a:r>
              <a:r>
                <a:rPr lang="en-US" sz="1100" i="1" baseline="-25000" dirty="0" smtClean="0">
                  <a:solidFill>
                    <a:srgbClr val="000000"/>
                  </a:solidFill>
                  <a:latin typeface="Times"/>
                  <a:cs typeface="Times"/>
                </a:rPr>
                <a:t>1</a:t>
              </a:r>
              <a:endParaRPr lang="en-US" sz="1100" i="1" baseline="-25000" dirty="0">
                <a:solidFill>
                  <a:srgbClr val="000000"/>
                </a:solidFill>
                <a:latin typeface="Times"/>
                <a:cs typeface="Times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848075" y="3028555"/>
              <a:ext cx="699710" cy="2752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i="1" dirty="0" smtClean="0">
                  <a:solidFill>
                    <a:srgbClr val="000000"/>
                  </a:solidFill>
                  <a:latin typeface="Times"/>
                  <a:cs typeface="Times"/>
                </a:rPr>
                <a:t>Equalizer</a:t>
              </a:r>
              <a:r>
                <a:rPr lang="en-US" sz="1100" i="1" baseline="-25000" dirty="0">
                  <a:solidFill>
                    <a:srgbClr val="000000"/>
                  </a:solidFill>
                  <a:latin typeface="Times"/>
                  <a:cs typeface="Times"/>
                </a:rPr>
                <a:t>2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117017" y="3028555"/>
              <a:ext cx="699710" cy="2752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i="1" dirty="0" smtClean="0">
                  <a:solidFill>
                    <a:srgbClr val="000000"/>
                  </a:solidFill>
                  <a:latin typeface="Times"/>
                  <a:cs typeface="Times"/>
                </a:rPr>
                <a:t>Equalizer</a:t>
              </a:r>
              <a:r>
                <a:rPr lang="en-US" sz="1100" i="1" baseline="-25000" dirty="0">
                  <a:solidFill>
                    <a:srgbClr val="000000"/>
                  </a:solidFill>
                  <a:latin typeface="Times"/>
                  <a:cs typeface="Times"/>
                </a:rPr>
                <a:t>3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385958" y="3028555"/>
              <a:ext cx="699710" cy="2752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i="1" dirty="0" smtClean="0">
                  <a:solidFill>
                    <a:srgbClr val="000000"/>
                  </a:solidFill>
                  <a:latin typeface="Times"/>
                  <a:cs typeface="Times"/>
                </a:rPr>
                <a:t>Equalizer</a:t>
              </a:r>
              <a:r>
                <a:rPr lang="en-US" sz="1100" i="1" baseline="-25000" dirty="0">
                  <a:solidFill>
                    <a:srgbClr val="000000"/>
                  </a:solidFill>
                  <a:latin typeface="Times"/>
                  <a:cs typeface="Times"/>
                </a:rPr>
                <a:t>4</a:t>
              </a:r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 rot="5400000">
            <a:off x="3398401" y="1488192"/>
            <a:ext cx="851875" cy="127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3401576" y="2612143"/>
            <a:ext cx="832824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4669460" y="1490309"/>
            <a:ext cx="851875" cy="84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4672635" y="2610027"/>
            <a:ext cx="832824" cy="423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5940518" y="1492425"/>
            <a:ext cx="851875" cy="4234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7211576" y="1494542"/>
            <a:ext cx="851875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7214751" y="2605793"/>
            <a:ext cx="832824" cy="127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5943693" y="2607910"/>
            <a:ext cx="832824" cy="846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6200000" flipH="1">
            <a:off x="4034988" y="864304"/>
            <a:ext cx="851875" cy="126047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6200000" flipH="1">
            <a:off x="5306047" y="862188"/>
            <a:ext cx="851875" cy="126470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H="1">
            <a:off x="6577105" y="860071"/>
            <a:ext cx="851875" cy="1268941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>
            <a:off x="5301814" y="-415220"/>
            <a:ext cx="851875" cy="381952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16200000" flipH="1">
            <a:off x="4036047" y="1977672"/>
            <a:ext cx="832824" cy="126894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6200000" flipH="1">
            <a:off x="5307105" y="1979788"/>
            <a:ext cx="832824" cy="126470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16200000" flipH="1">
            <a:off x="6578163" y="1981905"/>
            <a:ext cx="832824" cy="126047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10800000" flipV="1">
            <a:off x="3817989" y="2192555"/>
            <a:ext cx="3813177" cy="83599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5400000">
            <a:off x="3688122" y="657137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5400000">
            <a:off x="4958124" y="65714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5400000">
            <a:off x="6228126" y="657145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5400000">
            <a:off x="7498128" y="657149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5400000">
            <a:off x="3675422" y="3444789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5400000">
            <a:off x="4945424" y="344479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5400000">
            <a:off x="6215426" y="3444797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5400000">
            <a:off x="7485428" y="344480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7084" y="247015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767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267200" y="233680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Times"/>
                <a:cs typeface="Times"/>
              </a:rPr>
              <a:t>127</a:t>
            </a:r>
            <a:endParaRPr lang="en-US" sz="1100" dirty="0">
              <a:solidFill>
                <a:srgbClr val="FF0000"/>
              </a:solidFill>
              <a:latin typeface="Times"/>
              <a:cs typeface="Time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57084" y="136525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640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298950" y="123190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Times"/>
                <a:cs typeface="Times"/>
              </a:rPr>
              <a:t>1</a:t>
            </a:r>
            <a:endParaRPr lang="en-US" sz="1100" dirty="0">
              <a:solidFill>
                <a:srgbClr val="FF0000"/>
              </a:solidFill>
              <a:latin typeface="Times"/>
              <a:cs typeface="Times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327401" y="654050"/>
            <a:ext cx="1006601" cy="2749550"/>
          </a:xfrm>
          <a:prstGeom prst="rect">
            <a:avLst/>
          </a:prstGeom>
          <a:noFill/>
          <a:ln w="9525" cap="flat" cmpd="sng" algn="ctr">
            <a:solidFill>
              <a:srgbClr val="7F7F7F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603751" y="654050"/>
            <a:ext cx="1006601" cy="2749550"/>
          </a:xfrm>
          <a:prstGeom prst="rect">
            <a:avLst/>
          </a:prstGeom>
          <a:noFill/>
          <a:ln w="9525" cap="flat" cmpd="sng" algn="ctr">
            <a:solidFill>
              <a:srgbClr val="7F7F7F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5880101" y="654050"/>
            <a:ext cx="1006601" cy="2749550"/>
          </a:xfrm>
          <a:prstGeom prst="rect">
            <a:avLst/>
          </a:prstGeom>
          <a:noFill/>
          <a:ln w="9525" cap="flat" cmpd="sng" algn="ctr">
            <a:solidFill>
              <a:srgbClr val="7F7F7F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156451" y="654050"/>
            <a:ext cx="1006601" cy="2749550"/>
          </a:xfrm>
          <a:prstGeom prst="rect">
            <a:avLst/>
          </a:prstGeom>
          <a:noFill/>
          <a:ln w="9525" cap="flat" cmpd="sng" algn="ctr">
            <a:solidFill>
              <a:srgbClr val="7F7F7F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241730" y="421759"/>
            <a:ext cx="5777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Core 1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524430" y="421759"/>
            <a:ext cx="5777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Core 2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800780" y="421759"/>
            <a:ext cx="5777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Core 3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077130" y="421759"/>
            <a:ext cx="5777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Core 4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125" name="Right Arrow 124"/>
          <p:cNvSpPr/>
          <p:nvPr/>
        </p:nvSpPr>
        <p:spPr>
          <a:xfrm>
            <a:off x="2006600" y="2019300"/>
            <a:ext cx="590550" cy="215900"/>
          </a:xfrm>
          <a:prstGeom prst="rightArrow">
            <a:avLst/>
          </a:prstGeom>
          <a:solidFill>
            <a:srgbClr val="0000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1841500" y="1612900"/>
            <a:ext cx="11721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Times"/>
                <a:cs typeface="Times"/>
              </a:rPr>
              <a:t>Judicious Fission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Times"/>
                <a:cs typeface="Times"/>
              </a:rPr>
              <a:t>for 4 Cores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914365" y="2769859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g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886040" y="2769859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g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2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634623" y="2776209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g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P-1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24208" y="2769859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g</a:t>
            </a:r>
            <a:r>
              <a:rPr lang="en-US" sz="1100" i="1" baseline="-25000" dirty="0" err="1" smtClean="0">
                <a:solidFill>
                  <a:srgbClr val="000000"/>
                </a:solidFill>
                <a:latin typeface="Times"/>
                <a:cs typeface="Times"/>
              </a:rPr>
              <a:t>P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51" name="Straight Arrow Connector 50"/>
          <p:cNvCxnSpPr>
            <a:stCxn id="146" idx="1"/>
            <a:endCxn id="22" idx="0"/>
          </p:cNvCxnSpPr>
          <p:nvPr/>
        </p:nvCxnSpPr>
        <p:spPr>
          <a:xfrm rot="16200000" flipH="1">
            <a:off x="2136782" y="1820539"/>
            <a:ext cx="534659" cy="136397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9" idx="1"/>
          </p:cNvCxnSpPr>
          <p:nvPr/>
        </p:nvCxnSpPr>
        <p:spPr>
          <a:xfrm rot="16200000" flipH="1">
            <a:off x="3710623" y="2059623"/>
            <a:ext cx="454026" cy="81152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51" idx="1"/>
            <a:endCxn id="24" idx="0"/>
          </p:cNvCxnSpPr>
          <p:nvPr/>
        </p:nvCxnSpPr>
        <p:spPr>
          <a:xfrm rot="16200000" flipH="1">
            <a:off x="6864892" y="1810481"/>
            <a:ext cx="534659" cy="1384096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53" idx="1"/>
            <a:endCxn id="21" idx="0"/>
          </p:cNvCxnSpPr>
          <p:nvPr/>
        </p:nvCxnSpPr>
        <p:spPr>
          <a:xfrm rot="5400000">
            <a:off x="4418021" y="-1068395"/>
            <a:ext cx="534659" cy="71418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326032" y="281959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Times"/>
                <a:cs typeface="Times"/>
              </a:rPr>
              <a:t>…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08" name="Straight Arrow Connector 107"/>
          <p:cNvCxnSpPr>
            <a:stCxn id="228" idx="1"/>
            <a:endCxn id="23" idx="0"/>
          </p:cNvCxnSpPr>
          <p:nvPr/>
        </p:nvCxnSpPr>
        <p:spPr>
          <a:xfrm rot="16200000" flipH="1">
            <a:off x="4942363" y="1883887"/>
            <a:ext cx="541009" cy="1243634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39701" y="1936750"/>
            <a:ext cx="8661400" cy="1841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8205" y="1872734"/>
            <a:ext cx="13491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latin typeface="Times"/>
                <a:cs typeface="Times"/>
              </a:rPr>
              <a:t>MS</a:t>
            </a:r>
            <a:r>
              <a:rPr lang="en-US" sz="1100" dirty="0" smtClean="0">
                <a:latin typeface="Times"/>
                <a:cs typeface="Times"/>
              </a:rPr>
              <a:t> / </a:t>
            </a:r>
            <a:r>
              <a:rPr lang="en-US" sz="1100" i="1" dirty="0" smtClean="0">
                <a:latin typeface="Times"/>
                <a:cs typeface="Times"/>
              </a:rPr>
              <a:t>P </a:t>
            </a:r>
            <a:r>
              <a:rPr lang="en-US" sz="1100" dirty="0" smtClean="0">
                <a:latin typeface="Arial"/>
                <a:cs typeface="Arial"/>
              </a:rPr>
              <a:t>×</a:t>
            </a:r>
            <a:r>
              <a:rPr lang="en-US" sz="1100" i="1" dirty="0" smtClean="0">
                <a:latin typeface="Times"/>
                <a:cs typeface="Times"/>
              </a:rPr>
              <a:t> pop – </a:t>
            </a:r>
            <a:r>
              <a:rPr lang="en-US" sz="1100" i="1" dirty="0" err="1" smtClean="0">
                <a:latin typeface="Times"/>
                <a:cs typeface="Times"/>
              </a:rPr>
              <a:t>C</a:t>
            </a:r>
            <a:r>
              <a:rPr lang="en-US" sz="1100" i="1" dirty="0" err="1" smtClean="0">
                <a:latin typeface="Times"/>
                <a:cs typeface="Times"/>
              </a:rPr>
              <a:t>(g</a:t>
            </a:r>
            <a:r>
              <a:rPr lang="en-US" sz="1100" i="1" dirty="0" smtClean="0">
                <a:latin typeface="Times"/>
                <a:cs typeface="Times"/>
              </a:rPr>
              <a:t>)</a:t>
            </a:r>
            <a:endParaRPr lang="en-US" sz="1100" dirty="0"/>
          </a:p>
        </p:txBody>
      </p:sp>
      <p:sp>
        <p:nvSpPr>
          <p:cNvPr id="56" name="Rectangle 55"/>
          <p:cNvSpPr/>
          <p:nvPr/>
        </p:nvSpPr>
        <p:spPr>
          <a:xfrm>
            <a:off x="1363008" y="1872734"/>
            <a:ext cx="406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solidFill>
                  <a:srgbClr val="FF0000"/>
                </a:solidFill>
                <a:latin typeface="Times"/>
                <a:cs typeface="Times"/>
              </a:rPr>
              <a:t>dup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57229" y="1872734"/>
            <a:ext cx="1293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latin typeface="Times"/>
                <a:cs typeface="Times"/>
              </a:rPr>
              <a:t>MS</a:t>
            </a:r>
            <a:r>
              <a:rPr lang="en-US" sz="1100" dirty="0" smtClean="0">
                <a:latin typeface="Times"/>
                <a:cs typeface="Times"/>
              </a:rPr>
              <a:t> / </a:t>
            </a:r>
            <a:r>
              <a:rPr lang="en-US" sz="1100" i="1" dirty="0" smtClean="0">
                <a:latin typeface="Times"/>
                <a:cs typeface="Times"/>
              </a:rPr>
              <a:t>P </a:t>
            </a:r>
            <a:r>
              <a:rPr lang="en-US" sz="1100" dirty="0" smtClean="0">
                <a:latin typeface="Arial"/>
                <a:cs typeface="Arial"/>
              </a:rPr>
              <a:t>×</a:t>
            </a:r>
            <a:r>
              <a:rPr lang="en-US" sz="1100" i="1" dirty="0" smtClean="0">
                <a:latin typeface="Times"/>
                <a:cs typeface="Times"/>
              </a:rPr>
              <a:t> pop – dup</a:t>
            </a:r>
            <a:endParaRPr lang="en-US" sz="1100" dirty="0"/>
          </a:p>
        </p:txBody>
      </p:sp>
      <p:cxnSp>
        <p:nvCxnSpPr>
          <p:cNvPr id="60" name="Straight Connector 59"/>
          <p:cNvCxnSpPr/>
          <p:nvPr/>
        </p:nvCxnSpPr>
        <p:spPr>
          <a:xfrm rot="5400000">
            <a:off x="1260691" y="202565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1686141" y="202565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014008" y="1872734"/>
            <a:ext cx="406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solidFill>
                  <a:srgbClr val="FF0000"/>
                </a:solidFill>
                <a:latin typeface="Times"/>
                <a:cs typeface="Times"/>
              </a:rPr>
              <a:t>dup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2911691" y="202565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3984841" y="202565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326032" y="106699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Times"/>
                <a:cs typeface="Times"/>
              </a:rPr>
              <a:t>…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90929" y="1879085"/>
            <a:ext cx="1293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latin typeface="Times"/>
                <a:cs typeface="Times"/>
              </a:rPr>
              <a:t>MS</a:t>
            </a:r>
            <a:r>
              <a:rPr lang="en-US" sz="1100" dirty="0" smtClean="0">
                <a:latin typeface="Times"/>
                <a:cs typeface="Times"/>
              </a:rPr>
              <a:t> / </a:t>
            </a:r>
            <a:r>
              <a:rPr lang="en-US" sz="1100" i="1" dirty="0" smtClean="0">
                <a:latin typeface="Times"/>
                <a:cs typeface="Times"/>
              </a:rPr>
              <a:t>P </a:t>
            </a:r>
            <a:r>
              <a:rPr lang="en-US" sz="1100" dirty="0" smtClean="0">
                <a:latin typeface="Arial"/>
                <a:cs typeface="Arial"/>
              </a:rPr>
              <a:t>×</a:t>
            </a:r>
            <a:r>
              <a:rPr lang="en-US" sz="1100" i="1" dirty="0" smtClean="0">
                <a:latin typeface="Times"/>
                <a:cs typeface="Times"/>
              </a:rPr>
              <a:t> pop – dup</a:t>
            </a:r>
            <a:endParaRPr lang="en-US" sz="1100" dirty="0"/>
          </a:p>
        </p:txBody>
      </p:sp>
      <p:cxnSp>
        <p:nvCxnSpPr>
          <p:cNvPr id="67" name="Straight Connector 66"/>
          <p:cNvCxnSpPr/>
          <p:nvPr/>
        </p:nvCxnSpPr>
        <p:spPr>
          <a:xfrm rot="5400000">
            <a:off x="4442041" y="2025651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081058" y="1872735"/>
            <a:ext cx="406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solidFill>
                  <a:srgbClr val="FF0000"/>
                </a:solidFill>
                <a:latin typeface="Times"/>
                <a:cs typeface="Times"/>
              </a:rPr>
              <a:t>dup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rot="5400000">
            <a:off x="5978741" y="2025651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6404191" y="2025651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475279" y="1879085"/>
            <a:ext cx="1293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latin typeface="Times"/>
                <a:cs typeface="Times"/>
              </a:rPr>
              <a:t>MS</a:t>
            </a:r>
            <a:r>
              <a:rPr lang="en-US" sz="1100" dirty="0" smtClean="0">
                <a:latin typeface="Times"/>
                <a:cs typeface="Times"/>
              </a:rPr>
              <a:t> / </a:t>
            </a:r>
            <a:r>
              <a:rPr lang="en-US" sz="1100" i="1" dirty="0" smtClean="0">
                <a:latin typeface="Times"/>
                <a:cs typeface="Times"/>
              </a:rPr>
              <a:t>P </a:t>
            </a:r>
            <a:r>
              <a:rPr lang="en-US" sz="1100" dirty="0" smtClean="0">
                <a:latin typeface="Arial"/>
                <a:cs typeface="Arial"/>
              </a:rPr>
              <a:t>×</a:t>
            </a:r>
            <a:r>
              <a:rPr lang="en-US" sz="1100" i="1" dirty="0" smtClean="0">
                <a:latin typeface="Times"/>
                <a:cs typeface="Times"/>
              </a:rPr>
              <a:t> pop – dup</a:t>
            </a:r>
            <a:endParaRPr lang="en-US" sz="1100" dirty="0"/>
          </a:p>
        </p:txBody>
      </p:sp>
      <p:sp>
        <p:nvSpPr>
          <p:cNvPr id="83" name="Rectangle 82"/>
          <p:cNvSpPr/>
          <p:nvPr/>
        </p:nvSpPr>
        <p:spPr>
          <a:xfrm>
            <a:off x="7732058" y="1879085"/>
            <a:ext cx="3959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 smtClean="0">
                <a:solidFill>
                  <a:srgbClr val="FF0000"/>
                </a:solidFill>
                <a:latin typeface="Times"/>
                <a:cs typeface="Times"/>
              </a:rPr>
              <a:t>dup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rot="5400000">
            <a:off x="7629741" y="2032001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8110330" y="1879085"/>
            <a:ext cx="7826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err="1" smtClean="0">
                <a:latin typeface="Times"/>
                <a:cs typeface="Times"/>
              </a:rPr>
              <a:t>C</a:t>
            </a:r>
            <a:r>
              <a:rPr lang="en-US" sz="1100" i="1" dirty="0" err="1" smtClean="0">
                <a:latin typeface="Times"/>
                <a:cs typeface="Times"/>
              </a:rPr>
              <a:t>(g</a:t>
            </a:r>
            <a:r>
              <a:rPr lang="en-US" sz="1100" i="1" dirty="0" smtClean="0">
                <a:latin typeface="Times"/>
                <a:cs typeface="Times"/>
              </a:rPr>
              <a:t>) </a:t>
            </a:r>
            <a:r>
              <a:rPr lang="en-US" sz="1100" dirty="0" smtClean="0">
                <a:latin typeface="Times"/>
                <a:cs typeface="Times"/>
              </a:rPr>
              <a:t>- </a:t>
            </a:r>
            <a:r>
              <a:rPr lang="en-US" sz="1100" i="1" dirty="0" smtClean="0">
                <a:latin typeface="Times"/>
                <a:cs typeface="Times"/>
              </a:rPr>
              <a:t>dup</a:t>
            </a:r>
            <a:endParaRPr lang="en-US" sz="1100" dirty="0"/>
          </a:p>
        </p:txBody>
      </p:sp>
      <p:cxnSp>
        <p:nvCxnSpPr>
          <p:cNvPr id="90" name="Straight Connector 89"/>
          <p:cNvCxnSpPr/>
          <p:nvPr/>
        </p:nvCxnSpPr>
        <p:spPr>
          <a:xfrm rot="5400000">
            <a:off x="8048841" y="2032001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918811" y="1025747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2887311" y="1025747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2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5616799" y="1025747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P-1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7617049" y="1025748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err="1">
                <a:solidFill>
                  <a:srgbClr val="000000"/>
                </a:solidFill>
                <a:latin typeface="Times"/>
                <a:cs typeface="Times"/>
              </a:rPr>
              <a:t>P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326032" y="669061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Times"/>
                <a:cs typeface="Times"/>
              </a:rPr>
              <a:t>…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22" name="Left Bracket 121"/>
          <p:cNvSpPr/>
          <p:nvPr/>
        </p:nvSpPr>
        <p:spPr>
          <a:xfrm rot="5400000">
            <a:off x="3031809" y="875984"/>
            <a:ext cx="111125" cy="1965957"/>
          </a:xfrm>
          <a:prstGeom prst="leftBracket">
            <a:avLst/>
          </a:prstGeom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Left Bracket 122"/>
          <p:cNvSpPr/>
          <p:nvPr/>
        </p:nvSpPr>
        <p:spPr>
          <a:xfrm rot="5400000">
            <a:off x="5767647" y="875987"/>
            <a:ext cx="111125" cy="1965957"/>
          </a:xfrm>
          <a:prstGeom prst="leftBracket">
            <a:avLst/>
          </a:prstGeom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Left Bracket 123"/>
          <p:cNvSpPr/>
          <p:nvPr/>
        </p:nvSpPr>
        <p:spPr>
          <a:xfrm rot="5400000">
            <a:off x="7757801" y="879733"/>
            <a:ext cx="118616" cy="1965957"/>
          </a:xfrm>
          <a:prstGeom prst="leftBracket">
            <a:avLst/>
          </a:prstGeom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133350" y="948267"/>
            <a:ext cx="1962150" cy="2192866"/>
          </a:xfrm>
          <a:prstGeom prst="rect">
            <a:avLst/>
          </a:prstGeom>
          <a:noFill/>
          <a:ln w="9525" cap="flat" cmpd="sng" algn="ctr">
            <a:solidFill>
              <a:srgbClr val="7F7F7F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095500" y="948267"/>
            <a:ext cx="1981200" cy="2192866"/>
          </a:xfrm>
          <a:prstGeom prst="rect">
            <a:avLst/>
          </a:prstGeom>
          <a:noFill/>
          <a:ln w="9525" cap="flat" cmpd="sng" algn="ctr">
            <a:solidFill>
              <a:srgbClr val="7F7F7F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844083" y="948267"/>
            <a:ext cx="1981200" cy="2192866"/>
          </a:xfrm>
          <a:prstGeom prst="rect">
            <a:avLst/>
          </a:prstGeom>
          <a:noFill/>
          <a:ln w="9525" cap="flat" cmpd="sng" algn="ctr">
            <a:solidFill>
              <a:srgbClr val="7F7F7F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6830493" y="948267"/>
            <a:ext cx="1987550" cy="2192866"/>
          </a:xfrm>
          <a:prstGeom prst="rect">
            <a:avLst/>
          </a:prstGeom>
          <a:noFill/>
          <a:ln w="9525" cap="flat" cmpd="sng" algn="ctr">
            <a:solidFill>
              <a:srgbClr val="7F7F7F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825555" y="718097"/>
            <a:ext cx="5777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Core 1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797230" y="718097"/>
            <a:ext cx="5777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Core 2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451750" y="718097"/>
            <a:ext cx="7658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Core </a:t>
            </a:r>
            <a:r>
              <a:rPr lang="en-US" sz="1100" i="1" dirty="0" smtClean="0">
                <a:solidFill>
                  <a:srgbClr val="7F7F7F"/>
                </a:solidFill>
                <a:latin typeface="Times"/>
                <a:cs typeface="Times"/>
              </a:rPr>
              <a:t>P </a:t>
            </a:r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- 1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7521604" y="718097"/>
            <a:ext cx="6053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Core </a:t>
            </a:r>
            <a:r>
              <a:rPr lang="en-US" sz="1100" i="1" dirty="0" smtClean="0">
                <a:solidFill>
                  <a:srgbClr val="7F7F7F"/>
                </a:solidFill>
                <a:latin typeface="Times"/>
                <a:cs typeface="Times"/>
              </a:rPr>
              <a:t>P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144" name="Left Bracket 143"/>
          <p:cNvSpPr/>
          <p:nvPr/>
        </p:nvSpPr>
        <p:spPr>
          <a:xfrm rot="5400000">
            <a:off x="1063309" y="875984"/>
            <a:ext cx="111125" cy="1965957"/>
          </a:xfrm>
          <a:prstGeom prst="leftBracket">
            <a:avLst/>
          </a:prstGeom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Left Bracket 145"/>
          <p:cNvSpPr/>
          <p:nvPr/>
        </p:nvSpPr>
        <p:spPr>
          <a:xfrm rot="16200000" flipV="1">
            <a:off x="1668147" y="1814197"/>
            <a:ext cx="107950" cy="734056"/>
          </a:xfrm>
          <a:prstGeom prst="leftBracket">
            <a:avLst/>
          </a:prstGeom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Left Bracket 148"/>
          <p:cNvSpPr/>
          <p:nvPr/>
        </p:nvSpPr>
        <p:spPr>
          <a:xfrm rot="16200000" flipV="1">
            <a:off x="3476310" y="1650682"/>
            <a:ext cx="111125" cy="1064259"/>
          </a:xfrm>
          <a:prstGeom prst="leftBracket">
            <a:avLst/>
          </a:prstGeom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Left Bracket 150"/>
          <p:cNvSpPr/>
          <p:nvPr/>
        </p:nvSpPr>
        <p:spPr>
          <a:xfrm rot="16200000" flipV="1">
            <a:off x="6386198" y="1807848"/>
            <a:ext cx="107949" cy="746754"/>
          </a:xfrm>
          <a:prstGeom prst="leftBracket">
            <a:avLst/>
          </a:prstGeom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Left Bracket 152"/>
          <p:cNvSpPr/>
          <p:nvPr/>
        </p:nvSpPr>
        <p:spPr>
          <a:xfrm rot="16200000" flipV="1">
            <a:off x="8202300" y="1642750"/>
            <a:ext cx="107948" cy="1076952"/>
          </a:xfrm>
          <a:prstGeom prst="leftBracket">
            <a:avLst/>
          </a:prstGeom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Left Brace 191"/>
          <p:cNvSpPr/>
          <p:nvPr/>
        </p:nvSpPr>
        <p:spPr>
          <a:xfrm rot="5400000">
            <a:off x="1847850" y="1549400"/>
            <a:ext cx="177800" cy="304800"/>
          </a:xfrm>
          <a:prstGeom prst="leftBrace">
            <a:avLst>
              <a:gd name="adj1" fmla="val 8333"/>
              <a:gd name="adj2" fmla="val 50000"/>
            </a:avLst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1569830" y="1396485"/>
            <a:ext cx="7826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C</a:t>
            </a:r>
            <a:r>
              <a:rPr lang="en-US" sz="11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(g</a:t>
            </a:r>
            <a:r>
              <a:rPr 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)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- </a:t>
            </a:r>
            <a:r>
              <a:rPr 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dup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5" name="Left Brace 194"/>
          <p:cNvSpPr/>
          <p:nvPr/>
        </p:nvSpPr>
        <p:spPr>
          <a:xfrm rot="5400000">
            <a:off x="6559550" y="1555750"/>
            <a:ext cx="177800" cy="304800"/>
          </a:xfrm>
          <a:prstGeom prst="leftBrace">
            <a:avLst>
              <a:gd name="adj1" fmla="val 8333"/>
              <a:gd name="adj2" fmla="val 50000"/>
            </a:avLst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6281530" y="1402835"/>
            <a:ext cx="7826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C</a:t>
            </a:r>
            <a:r>
              <a:rPr lang="en-US" sz="11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(g</a:t>
            </a:r>
            <a:r>
              <a:rPr 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)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- </a:t>
            </a:r>
            <a:r>
              <a:rPr 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dup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3398630" y="1879085"/>
            <a:ext cx="7826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err="1" smtClean="0">
                <a:latin typeface="Times"/>
                <a:cs typeface="Times"/>
              </a:rPr>
              <a:t>C</a:t>
            </a:r>
            <a:r>
              <a:rPr lang="en-US" sz="1100" i="1" dirty="0" err="1" smtClean="0">
                <a:latin typeface="Times"/>
                <a:cs typeface="Times"/>
              </a:rPr>
              <a:t>(g</a:t>
            </a:r>
            <a:r>
              <a:rPr lang="en-US" sz="1100" i="1" dirty="0" smtClean="0">
                <a:latin typeface="Times"/>
                <a:cs typeface="Times"/>
              </a:rPr>
              <a:t>) </a:t>
            </a:r>
            <a:r>
              <a:rPr lang="en-US" sz="1100" dirty="0" smtClean="0">
                <a:latin typeface="Times"/>
                <a:cs typeface="Times"/>
              </a:rPr>
              <a:t>- </a:t>
            </a:r>
            <a:r>
              <a:rPr lang="en-US" sz="1100" i="1" dirty="0" smtClean="0">
                <a:latin typeface="Times"/>
                <a:cs typeface="Times"/>
              </a:rPr>
              <a:t>dup</a:t>
            </a:r>
            <a:endParaRPr lang="en-US" sz="1100" dirty="0"/>
          </a:p>
        </p:txBody>
      </p:sp>
      <p:cxnSp>
        <p:nvCxnSpPr>
          <p:cNvPr id="206" name="Straight Connector 205"/>
          <p:cNvCxnSpPr/>
          <p:nvPr/>
        </p:nvCxnSpPr>
        <p:spPr>
          <a:xfrm rot="5400000">
            <a:off x="3984841" y="2032001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rot="5400000">
            <a:off x="3324441" y="2032001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Left Bracket 227"/>
          <p:cNvSpPr/>
          <p:nvPr/>
        </p:nvSpPr>
        <p:spPr>
          <a:xfrm rot="16200000" flipV="1">
            <a:off x="4537074" y="1933573"/>
            <a:ext cx="107951" cy="495302"/>
          </a:xfrm>
          <a:prstGeom prst="leftBracket">
            <a:avLst/>
          </a:prstGeom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4241800" y="2127250"/>
            <a:ext cx="184150" cy="95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796" y="5028406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0"/>
            <a:endCxn id="2" idx="2"/>
          </p:cNvCxnSpPr>
          <p:nvPr/>
        </p:nvCxnSpPr>
        <p:spPr>
          <a:xfrm rot="16200000" flipH="1">
            <a:off x="314796" y="5942806"/>
            <a:ext cx="1828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2" idx="1"/>
            <a:endCxn id="2" idx="3"/>
          </p:cNvCxnSpPr>
          <p:nvPr/>
        </p:nvCxnSpPr>
        <p:spPr>
          <a:xfrm rot="10800000" flipH="1">
            <a:off x="314796" y="5942806"/>
            <a:ext cx="1828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443505" y="1182677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LowPass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36379" y="1636219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LowPass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2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06670" y="6038865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LowPass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3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28250" y="6049721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LowPass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4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032630" y="1183303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FMDemod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027339" y="1632037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FMDemod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12847" y="561137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FMDemod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886022" y="561137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FMDemod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4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066497" y="6719445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Equalizer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335439" y="6719445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Equalizer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04381" y="6719445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Equalizer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3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873322" y="6719445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Equalizer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4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2996765" y="5179082"/>
            <a:ext cx="851875" cy="127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2999940" y="6303033"/>
            <a:ext cx="832824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4267824" y="5181199"/>
            <a:ext cx="851875" cy="84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4270999" y="6300917"/>
            <a:ext cx="832824" cy="423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5538882" y="5183315"/>
            <a:ext cx="851875" cy="4234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6809940" y="5185432"/>
            <a:ext cx="851875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6813115" y="6296683"/>
            <a:ext cx="832824" cy="127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5542057" y="6298800"/>
            <a:ext cx="832824" cy="846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3633352" y="4555194"/>
            <a:ext cx="851875" cy="126047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H="1">
            <a:off x="4904411" y="4553078"/>
            <a:ext cx="851875" cy="126470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H="1">
            <a:off x="6175469" y="4550961"/>
            <a:ext cx="851875" cy="1268941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4900178" y="3275670"/>
            <a:ext cx="851875" cy="381952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3634411" y="5668562"/>
            <a:ext cx="832824" cy="126894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H="1">
            <a:off x="4905469" y="5670678"/>
            <a:ext cx="832824" cy="126470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H="1">
            <a:off x="6176527" y="5672795"/>
            <a:ext cx="832824" cy="126047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0800000" flipV="1">
            <a:off x="3416353" y="5883445"/>
            <a:ext cx="3813177" cy="83599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4556488" y="43480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5826490" y="4348035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7096492" y="4348039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3273786" y="7135679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4543788" y="713568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5813790" y="7135687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7083792" y="713569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38514" y="61610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1270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65564" y="602769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Times"/>
                <a:cs typeface="Times"/>
              </a:rPr>
              <a:t>127</a:t>
            </a:r>
            <a:endParaRPr lang="en-US" sz="1100" dirty="0">
              <a:solidFill>
                <a:srgbClr val="FF0000"/>
              </a:solidFill>
              <a:latin typeface="Times"/>
              <a:cs typeface="Time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51214" y="50561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1270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97314" y="49227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Times"/>
                <a:cs typeface="Times"/>
              </a:rPr>
              <a:t>1</a:t>
            </a:r>
            <a:endParaRPr lang="en-US" sz="1100" dirty="0">
              <a:solidFill>
                <a:srgbClr val="FF0000"/>
              </a:solidFill>
              <a:latin typeface="Times"/>
              <a:cs typeface="Times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4093671" y="-2314454"/>
            <a:ext cx="901009" cy="7715232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202115" y="4344940"/>
            <a:ext cx="1006601" cy="2749550"/>
          </a:xfrm>
          <a:prstGeom prst="rect">
            <a:avLst/>
          </a:prstGeom>
          <a:noFill/>
          <a:ln w="9525" cap="flat" cmpd="sng" algn="ctr">
            <a:solidFill>
              <a:srgbClr val="7F7F7F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478465" y="4344940"/>
            <a:ext cx="1006601" cy="2749550"/>
          </a:xfrm>
          <a:prstGeom prst="rect">
            <a:avLst/>
          </a:prstGeom>
          <a:noFill/>
          <a:ln w="9525" cap="flat" cmpd="sng" algn="ctr">
            <a:solidFill>
              <a:srgbClr val="7F7F7F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754815" y="4344940"/>
            <a:ext cx="1006601" cy="2749550"/>
          </a:xfrm>
          <a:prstGeom prst="rect">
            <a:avLst/>
          </a:prstGeom>
          <a:noFill/>
          <a:ln w="9525" cap="flat" cmpd="sng" algn="ctr">
            <a:solidFill>
              <a:srgbClr val="7F7F7F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58904" y="1167037"/>
            <a:ext cx="5777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Core 1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60711" y="1644682"/>
            <a:ext cx="5777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Core 2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399144" y="4112649"/>
            <a:ext cx="5777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Core 3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75494" y="4112649"/>
            <a:ext cx="5777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Core 4</a:t>
            </a:r>
            <a:endParaRPr lang="en-US" sz="1100" dirty="0">
              <a:solidFill>
                <a:srgbClr val="7F7F7F"/>
              </a:solidFill>
            </a:endParaRPr>
          </a:p>
        </p:txBody>
      </p:sp>
      <p:cxnSp>
        <p:nvCxnSpPr>
          <p:cNvPr id="59" name="Straight Connector 58"/>
          <p:cNvCxnSpPr>
            <a:stCxn id="51" idx="2"/>
            <a:endCxn id="51" idx="0"/>
          </p:cNvCxnSpPr>
          <p:nvPr/>
        </p:nvCxnSpPr>
        <p:spPr>
          <a:xfrm rot="10800000" flipH="1">
            <a:off x="686560" y="1543163"/>
            <a:ext cx="7715232" cy="1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679852" y="2822446"/>
            <a:ext cx="561947" cy="2605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739116" y="2861272"/>
            <a:ext cx="182880" cy="18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993120" y="2861272"/>
            <a:ext cx="182880" cy="18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733453" y="1188379"/>
            <a:ext cx="561947" cy="260533"/>
            <a:chOff x="733453" y="1188379"/>
            <a:chExt cx="561947" cy="260533"/>
          </a:xfrm>
        </p:grpSpPr>
        <p:sp>
          <p:nvSpPr>
            <p:cNvPr id="67" name="Rectangle 66"/>
            <p:cNvSpPr/>
            <p:nvPr/>
          </p:nvSpPr>
          <p:spPr>
            <a:xfrm>
              <a:off x="733453" y="1188379"/>
              <a:ext cx="561947" cy="26053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92717" y="1227205"/>
              <a:ext cx="182880" cy="1828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46721" y="1227205"/>
              <a:ext cx="182880" cy="1828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Straight Arrow Connector 69"/>
          <p:cNvCxnSpPr>
            <a:endCxn id="68" idx="1"/>
          </p:cNvCxnSpPr>
          <p:nvPr/>
        </p:nvCxnSpPr>
        <p:spPr>
          <a:xfrm>
            <a:off x="491067" y="1100667"/>
            <a:ext cx="301650" cy="21797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9" idx="3"/>
            <a:endCxn id="9" idx="1"/>
          </p:cNvCxnSpPr>
          <p:nvPr/>
        </p:nvCxnSpPr>
        <p:spPr>
          <a:xfrm>
            <a:off x="1229601" y="1318645"/>
            <a:ext cx="213904" cy="165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2291319" y="1188380"/>
            <a:ext cx="561947" cy="260533"/>
            <a:chOff x="2291319" y="1188380"/>
            <a:chExt cx="561947" cy="260533"/>
          </a:xfrm>
        </p:grpSpPr>
        <p:sp>
          <p:nvSpPr>
            <p:cNvPr id="76" name="Rectangle 75"/>
            <p:cNvSpPr/>
            <p:nvPr/>
          </p:nvSpPr>
          <p:spPr>
            <a:xfrm>
              <a:off x="2291319" y="1188380"/>
              <a:ext cx="561947" cy="26053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350583" y="1227206"/>
              <a:ext cx="182880" cy="1828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04587" y="1227206"/>
              <a:ext cx="182880" cy="1828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9" name="Straight Arrow Connector 78"/>
          <p:cNvCxnSpPr>
            <a:stCxn id="9" idx="3"/>
            <a:endCxn id="77" idx="1"/>
          </p:cNvCxnSpPr>
          <p:nvPr/>
        </p:nvCxnSpPr>
        <p:spPr>
          <a:xfrm flipV="1">
            <a:off x="2143215" y="1318646"/>
            <a:ext cx="207368" cy="165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299780" y="1645592"/>
            <a:ext cx="561947" cy="2605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359044" y="1684418"/>
            <a:ext cx="182880" cy="18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613048" y="1684418"/>
            <a:ext cx="182880" cy="18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stCxn id="10" idx="3"/>
            <a:endCxn id="83" idx="1"/>
          </p:cNvCxnSpPr>
          <p:nvPr/>
        </p:nvCxnSpPr>
        <p:spPr>
          <a:xfrm>
            <a:off x="2136089" y="1773845"/>
            <a:ext cx="222955" cy="201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9" idx="3"/>
            <a:endCxn id="83" idx="1"/>
          </p:cNvCxnSpPr>
          <p:nvPr/>
        </p:nvCxnSpPr>
        <p:spPr>
          <a:xfrm>
            <a:off x="2143215" y="1320303"/>
            <a:ext cx="215829" cy="45555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8" idx="3"/>
            <a:endCxn id="14" idx="1"/>
          </p:cNvCxnSpPr>
          <p:nvPr/>
        </p:nvCxnSpPr>
        <p:spPr>
          <a:xfrm>
            <a:off x="2787467" y="1318646"/>
            <a:ext cx="245163" cy="228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16200000" flipV="1">
            <a:off x="2986085" y="3299352"/>
            <a:ext cx="1153609" cy="32488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4" idx="3"/>
            <a:endCxn id="15" idx="1"/>
          </p:cNvCxnSpPr>
          <p:nvPr/>
        </p:nvCxnSpPr>
        <p:spPr>
          <a:xfrm flipV="1">
            <a:off x="2795928" y="1769663"/>
            <a:ext cx="231411" cy="6195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3993118" y="1188380"/>
            <a:ext cx="561947" cy="260533"/>
            <a:chOff x="2291319" y="1188380"/>
            <a:chExt cx="561947" cy="260533"/>
          </a:xfrm>
        </p:grpSpPr>
        <p:sp>
          <p:nvSpPr>
            <p:cNvPr id="107" name="Rectangle 106"/>
            <p:cNvSpPr/>
            <p:nvPr/>
          </p:nvSpPr>
          <p:spPr>
            <a:xfrm>
              <a:off x="2291319" y="1188380"/>
              <a:ext cx="561947" cy="26053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350583" y="1227206"/>
              <a:ext cx="182880" cy="1828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604587" y="1227206"/>
              <a:ext cx="182880" cy="1828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Straight Arrow Connector 109"/>
          <p:cNvCxnSpPr>
            <a:stCxn id="14" idx="3"/>
            <a:endCxn id="107" idx="1"/>
          </p:cNvCxnSpPr>
          <p:nvPr/>
        </p:nvCxnSpPr>
        <p:spPr>
          <a:xfrm flipV="1">
            <a:off x="3732340" y="1318647"/>
            <a:ext cx="260778" cy="228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4852</TotalTime>
  <Words>670</Words>
  <Application>Microsoft Macintosh PowerPoint</Application>
  <PresentationFormat>On-screen Show (4:3)</PresentationFormat>
  <Paragraphs>273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Michael Gordon</cp:lastModifiedBy>
  <cp:revision>34</cp:revision>
  <cp:lastPrinted>2010-11-19T05:49:45Z</cp:lastPrinted>
  <dcterms:created xsi:type="dcterms:W3CDTF">2010-11-19T05:45:15Z</dcterms:created>
  <dcterms:modified xsi:type="dcterms:W3CDTF">2010-11-19T05:51:39Z</dcterms:modified>
</cp:coreProperties>
</file>