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8465" autoAdjust="0"/>
    <p:restoredTop sz="94660"/>
  </p:normalViewPr>
  <p:slideViewPr>
    <p:cSldViewPr snapToGrid="0">
      <p:cViewPr>
        <p:scale>
          <a:sx n="150" d="100"/>
          <a:sy n="150" d="100"/>
        </p:scale>
        <p:origin x="-17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F1C-7759-A446-B203-CB1FCE48BC56}" type="datetimeFigureOut">
              <a:rPr lang="en-US" smtClean="0"/>
              <a:pPr/>
              <a:t>11/19/10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1D6E-1D51-AB49-9E05-69A730F60D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10544" y="1149567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0544" y="2316239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rot="5400000">
            <a:off x="487258" y="1870528"/>
            <a:ext cx="891421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93846" y="1387734"/>
            <a:ext cx="556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p</a:t>
            </a:r>
            <a:r>
              <a:rPr lang="en-US" sz="1100" dirty="0" smtClean="0">
                <a:latin typeface="Times"/>
                <a:cs typeface="Times"/>
              </a:rPr>
              <a:t>ush 3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846" y="1886146"/>
            <a:ext cx="556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peek 4</a:t>
            </a:r>
          </a:p>
          <a:p>
            <a:r>
              <a:rPr lang="en-US" sz="1100" dirty="0" smtClean="0">
                <a:latin typeface="Times"/>
                <a:cs typeface="Times"/>
              </a:rPr>
              <a:t>pop 3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62962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62962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08765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17159" y="874316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17159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8765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84625" y="1411177"/>
            <a:ext cx="79633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  <a:latin typeface="Times"/>
                <a:cs typeface="Times"/>
              </a:rPr>
              <a:t>roundrobin</a:t>
            </a:r>
            <a:endParaRPr lang="en-US" sz="11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60367" y="1940809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imes"/>
                <a:cs typeface="Times"/>
              </a:rPr>
              <a:t>duplicate</a:t>
            </a:r>
            <a:endParaRPr lang="en-US" sz="11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20" name="Straight Arrow Connector 19"/>
          <p:cNvCxnSpPr>
            <a:stCxn id="15" idx="2"/>
            <a:endCxn id="18" idx="0"/>
          </p:cNvCxnSpPr>
          <p:nvPr/>
        </p:nvCxnSpPr>
        <p:spPr>
          <a:xfrm rot="16200000" flipH="1">
            <a:off x="2580381" y="908768"/>
            <a:ext cx="261610" cy="74320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8" idx="0"/>
          </p:cNvCxnSpPr>
          <p:nvPr/>
        </p:nvCxnSpPr>
        <p:spPr>
          <a:xfrm rot="5400000">
            <a:off x="2953283" y="1279074"/>
            <a:ext cx="261610" cy="259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2"/>
            <a:endCxn id="18" idx="0"/>
          </p:cNvCxnSpPr>
          <p:nvPr/>
        </p:nvCxnSpPr>
        <p:spPr>
          <a:xfrm rot="5400000">
            <a:off x="3326185" y="906173"/>
            <a:ext cx="261610" cy="748399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19" idx="0"/>
          </p:cNvCxnSpPr>
          <p:nvPr/>
        </p:nvCxnSpPr>
        <p:spPr>
          <a:xfrm rot="16200000" flipH="1">
            <a:off x="2955600" y="1813617"/>
            <a:ext cx="254381" cy="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  <a:endCxn id="16" idx="0"/>
          </p:cNvCxnSpPr>
          <p:nvPr/>
        </p:nvCxnSpPr>
        <p:spPr>
          <a:xfrm rot="5400000">
            <a:off x="2546160" y="2009483"/>
            <a:ext cx="330054" cy="7432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13" idx="0"/>
          </p:cNvCxnSpPr>
          <p:nvPr/>
        </p:nvCxnSpPr>
        <p:spPr>
          <a:xfrm rot="16200000" flipH="1">
            <a:off x="2919061" y="2379789"/>
            <a:ext cx="330054" cy="259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17" idx="0"/>
          </p:cNvCxnSpPr>
          <p:nvPr/>
        </p:nvCxnSpPr>
        <p:spPr>
          <a:xfrm rot="16200000" flipH="1">
            <a:off x="3291963" y="2006888"/>
            <a:ext cx="330054" cy="7483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990553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058779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922326" y="874315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u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90553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922326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7058779" y="2546114"/>
            <a:ext cx="644847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v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6" name="Straight Arrow Connector 55"/>
          <p:cNvCxnSpPr>
            <a:stCxn id="52" idx="2"/>
            <a:endCxn id="54" idx="0"/>
          </p:cNvCxnSpPr>
          <p:nvPr/>
        </p:nvCxnSpPr>
        <p:spPr>
          <a:xfrm rot="5400000">
            <a:off x="4546476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2"/>
            <a:endCxn id="53" idx="0"/>
          </p:cNvCxnSpPr>
          <p:nvPr/>
        </p:nvCxnSpPr>
        <p:spPr>
          <a:xfrm rot="5400000">
            <a:off x="5614703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2"/>
            <a:endCxn id="55" idx="0"/>
          </p:cNvCxnSpPr>
          <p:nvPr/>
        </p:nvCxnSpPr>
        <p:spPr>
          <a:xfrm rot="5400000">
            <a:off x="6682929" y="1847840"/>
            <a:ext cx="13965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2"/>
            <a:endCxn id="53" idx="0"/>
          </p:cNvCxnSpPr>
          <p:nvPr/>
        </p:nvCxnSpPr>
        <p:spPr>
          <a:xfrm rot="16200000" flipH="1">
            <a:off x="5080589" y="1313726"/>
            <a:ext cx="1396548" cy="10682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0" idx="2"/>
            <a:endCxn id="55" idx="0"/>
          </p:cNvCxnSpPr>
          <p:nvPr/>
        </p:nvCxnSpPr>
        <p:spPr>
          <a:xfrm rot="16200000" flipH="1">
            <a:off x="6148816" y="1313727"/>
            <a:ext cx="1396548" cy="106822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1" idx="2"/>
            <a:endCxn id="54" idx="0"/>
          </p:cNvCxnSpPr>
          <p:nvPr/>
        </p:nvCxnSpPr>
        <p:spPr>
          <a:xfrm rot="5400000">
            <a:off x="5614703" y="779614"/>
            <a:ext cx="1396548" cy="213645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0"/>
          </p:cNvCxnSpPr>
          <p:nvPr/>
        </p:nvCxnSpPr>
        <p:spPr>
          <a:xfrm rot="5400000">
            <a:off x="4895793" y="1898357"/>
            <a:ext cx="996714" cy="2988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3" idx="0"/>
          </p:cNvCxnSpPr>
          <p:nvPr/>
        </p:nvCxnSpPr>
        <p:spPr>
          <a:xfrm rot="5400000">
            <a:off x="5852183" y="1876844"/>
            <a:ext cx="1130064" cy="20847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5" idx="0"/>
          </p:cNvCxnSpPr>
          <p:nvPr/>
        </p:nvCxnSpPr>
        <p:spPr>
          <a:xfrm rot="16200000" flipH="1">
            <a:off x="6611721" y="1776631"/>
            <a:ext cx="1149113" cy="38985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4674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99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64999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11989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05746" y="12067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548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7104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116846" y="181318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97746" y="128613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6864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90679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14796" y="2184659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3196" y="3099059"/>
            <a:ext cx="34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(a)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19496" y="3099059"/>
            <a:ext cx="34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</a:t>
            </a:r>
            <a:r>
              <a:rPr lang="en-US" sz="1100" dirty="0" err="1" smtClean="0">
                <a:latin typeface="Times"/>
                <a:cs typeface="Times"/>
              </a:rPr>
              <a:t>b</a:t>
            </a:r>
            <a:r>
              <a:rPr lang="en-US" sz="1100" dirty="0" smtClean="0">
                <a:latin typeface="Times"/>
                <a:cs typeface="Times"/>
              </a:rPr>
              <a:t>)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57996" y="3099059"/>
            <a:ext cx="34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(</a:t>
            </a:r>
            <a:r>
              <a:rPr lang="en-US" sz="1100" dirty="0" err="1" smtClean="0">
                <a:latin typeface="Times"/>
                <a:cs typeface="Times"/>
              </a:rPr>
              <a:t>c</a:t>
            </a:r>
            <a:r>
              <a:rPr lang="en-US" sz="1100" dirty="0" smtClean="0">
                <a:latin typeface="Times"/>
                <a:cs typeface="Times"/>
              </a:rPr>
              <a:t>)</a:t>
            </a:r>
            <a:endParaRPr lang="en-US" sz="1100" dirty="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4368800" y="1617276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0895" y="1562326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" y="1397205"/>
            <a:ext cx="77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16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10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7500" y="1615688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1480" y="2210013"/>
            <a:ext cx="400121" cy="202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0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0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480" y="2540918"/>
            <a:ext cx="400121" cy="202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0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0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480" y="2871823"/>
            <a:ext cx="400121" cy="202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0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0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480" y="3202729"/>
            <a:ext cx="400121" cy="2020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0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4</a:t>
            </a:r>
            <a:endParaRPr lang="en-US" sz="10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" y="2648146"/>
            <a:ext cx="79706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</a:t>
            </a:r>
            <a:r>
              <a:rPr lang="en-US" sz="1100" smtClean="0">
                <a:latin typeface="Times"/>
                <a:cs typeface="Times"/>
              </a:rPr>
              <a:t>= 1 </a:t>
            </a:r>
            <a:endParaRPr lang="en-US" sz="1100" dirty="0" smtClean="0">
              <a:latin typeface="Times"/>
              <a:cs typeface="Times"/>
            </a:endParaRP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13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510112" y="161568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19645" y="1615688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0350" y="137180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0337" y="13718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882" y="205547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4916" y="205547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4297762" y="1615688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6700" y="13654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000" y="137180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57600" y="3328981"/>
            <a:ext cx="71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600851" y="3322631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7500" y="2301339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510112" y="230133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7025" y="2666465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9650" y="2666465"/>
            <a:ext cx="6921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2987669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903938" y="2986081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77533" y="2307301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728378" y="2305713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76033" y="2667135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4426878" y="26655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670300" y="2988868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 flipH="1" flipV="1">
            <a:off x="5121145" y="29872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368800" y="3331767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5400000" flipH="1" flipV="1">
            <a:off x="5819645" y="33301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2206495" y="2305713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2904995" y="26655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599262" y="29872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4297762" y="33301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20382" y="205547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524248" y="2055477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0382" y="243224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83416" y="24322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8882" y="24322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22748" y="24322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18882" y="275821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31120" y="27582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13148" y="27582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921248" y="27582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3148" y="309264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920" y="30926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07415" y="30926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611281" y="30926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11648" y="205124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4832" y="20512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77266" y="2297106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299878" y="2297106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5067299" y="2303068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6518144" y="23014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996261" y="23014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010148" y="20512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314014" y="2051244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07608" y="243393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7142" y="243393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073226" y="2662867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4995838" y="2662867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763259" y="2668829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5400000" flipH="1" flipV="1">
            <a:off x="7214104" y="2667241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5692221" y="2667241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06108" y="243393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09974" y="2433939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3</a:t>
            </a:r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774266" y="299137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696878" y="2991373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464299" y="2997335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rot="5400000" flipH="1" flipV="1">
            <a:off x="7915144" y="2995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393261" y="2995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470226" y="334189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6392838" y="3341893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160259" y="3347855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8611104" y="334626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7089221" y="334626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156450" y="1788726"/>
            <a:ext cx="1519767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375150" y="1787138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 flipH="1" flipV="1">
            <a:off x="4297762" y="178713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 flipH="1" flipV="1">
            <a:off x="8607295" y="1787138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8417987" y="154325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rot="5400000" flipH="1" flipV="1">
            <a:off x="7085412" y="1787138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6889750" y="153690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05650" y="15432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12458" y="276625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11992" y="276625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10958" y="276625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714824" y="276625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r>
              <a:rPr lang="en-US" sz="1100" dirty="0">
                <a:latin typeface="Times"/>
                <a:cs typeface="Times"/>
              </a:rPr>
              <a:t>6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410958" y="309010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10492" y="30901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109458" y="30901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413324" y="309010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574800" y="208280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574800" y="191135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13335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533900" y="184804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Input Buffer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84963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Connector 238"/>
          <p:cNvCxnSpPr/>
          <p:nvPr/>
        </p:nvCxnSpPr>
        <p:spPr>
          <a:xfrm rot="5400000" flipH="1" flipV="1">
            <a:off x="-9477" y="2239915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5921423" y="2239914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 flipH="1" flipV="1">
            <a:off x="3133773" y="2239914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 flipH="1" flipV="1">
            <a:off x="346123" y="2239915"/>
            <a:ext cx="3182842" cy="1588"/>
          </a:xfrm>
          <a:prstGeom prst="line">
            <a:avLst/>
          </a:prstGeom>
          <a:ln w="12700" cap="flat" cmpd="sng" algn="ctr">
            <a:solidFill>
              <a:srgbClr val="7F7F7F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073650" y="24427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001682" y="22099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6407148" y="29063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 rot="5400000" flipH="1" flipV="1">
            <a:off x="5364561" y="24390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5200650" y="2209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6" name="Straight Connector 205"/>
          <p:cNvCxnSpPr/>
          <p:nvPr/>
        </p:nvCxnSpPr>
        <p:spPr>
          <a:xfrm>
            <a:off x="5765800" y="27793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 flipH="1" flipV="1">
            <a:off x="6056711" y="27756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5867400" y="25528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470650" y="31285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5400000" flipH="1" flipV="1">
            <a:off x="6761561" y="31248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584950" y="29021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7156450" y="34778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rot="5400000" flipH="1" flipV="1">
            <a:off x="7447361" y="34741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277100" y="3225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2279650" y="244911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68800" y="138866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870895" y="1333717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" y="1168596"/>
            <a:ext cx="7736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16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3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1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87500" y="138707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971480" y="23116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71480" y="26481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71480" y="298471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1480" y="3321267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4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00" y="2648146"/>
            <a:ext cx="7031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M(S) = 4 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e(W</a:t>
            </a:r>
            <a:r>
              <a:rPr lang="en-US" sz="1100" dirty="0" smtClean="0">
                <a:latin typeface="Times"/>
                <a:cs typeface="Times"/>
              </a:rPr>
              <a:t>) = 6</a:t>
            </a:r>
          </a:p>
          <a:p>
            <a:r>
              <a:rPr lang="en-US" sz="1100" dirty="0" err="1" smtClean="0">
                <a:latin typeface="Times"/>
                <a:cs typeface="Times"/>
              </a:rPr>
              <a:t>o(W</a:t>
            </a:r>
            <a:r>
              <a:rPr lang="en-US" sz="1100" dirty="0" smtClean="0">
                <a:latin typeface="Times"/>
                <a:cs typeface="Times"/>
              </a:rPr>
              <a:t>) = 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 flipH="1" flipV="1">
            <a:off x="1510112" y="138707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30350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882" y="221634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84916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 flipH="1" flipV="1">
            <a:off x="4297762" y="13870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767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80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57600" y="3464448"/>
            <a:ext cx="711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3600851" y="34580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87500" y="2445273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1510112" y="2445273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207025" y="278499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79650" y="2784998"/>
            <a:ext cx="6921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971800" y="3123136"/>
            <a:ext cx="6985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903938" y="3121548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2206495" y="2449635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20382" y="221634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20382" y="25507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83416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18882" y="25507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/>
                <a:cs typeface="Times"/>
              </a:rPr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18882" y="289367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431120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13148" y="2893678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613148" y="32281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116920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15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311648" y="22121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04832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377266" y="24410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5400000" flipH="1" flipV="1">
            <a:off x="4299878" y="24410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499626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007608" y="25524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07142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073226" y="27814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5400000" flipH="1" flipV="1">
            <a:off x="4995838" y="278140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5400000" flipH="1" flipV="1">
            <a:off x="5692221" y="278577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06108" y="25524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5774266" y="31268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rot="5400000" flipH="1" flipV="1">
            <a:off x="5696878" y="31268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rot="5400000" flipH="1" flipV="1">
            <a:off x="6393261" y="31312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470226" y="347736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 flipH="1" flipV="1">
            <a:off x="6392838" y="347736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 flipH="1" flipV="1">
            <a:off x="7089221" y="348173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712458" y="290172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24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211992" y="290172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410958" y="322557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10492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84058" y="322557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574800" y="208280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574800" y="1911350"/>
            <a:ext cx="7112000" cy="1588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371850" y="184804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Input Buffer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8496300" y="1999116"/>
            <a:ext cx="305529" cy="1588"/>
          </a:xfrm>
          <a:prstGeom prst="straightConnector1">
            <a:avLst/>
          </a:prstGeom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 flipH="1" flipV="1">
            <a:off x="1862890" y="1389195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06602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591734" y="1380070"/>
            <a:ext cx="449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i="1" dirty="0">
              <a:latin typeface="Times"/>
              <a:cs typeface="Time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752602" y="114954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4483100" y="11495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17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rot="5400000" flipH="1" flipV="1">
            <a:off x="257056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2457450" y="2216345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>
            <a:off x="7156450" y="1655367"/>
            <a:ext cx="35382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375150" y="1653779"/>
            <a:ext cx="27749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 flipH="1" flipV="1">
            <a:off x="4297762" y="1653779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 flipH="1" flipV="1">
            <a:off x="7085412" y="1653779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86435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08025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85" name="Straight Connector 184"/>
          <p:cNvCxnSpPr/>
          <p:nvPr/>
        </p:nvCxnSpPr>
        <p:spPr>
          <a:xfrm rot="5400000" flipH="1" flipV="1">
            <a:off x="4656890" y="1655895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4686302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18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379384" y="1621370"/>
            <a:ext cx="449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i="1" dirty="0">
              <a:latin typeface="Times"/>
              <a:cs typeface="Times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 rot="5400000" flipH="1" flipV="1">
            <a:off x="7447361" y="16516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277100" y="14162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2971800" y="27856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 flipH="1" flipV="1">
            <a:off x="3262711" y="27819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3149600" y="255289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9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3676650" y="31285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rot="5400000" flipH="1" flipV="1">
            <a:off x="3967561" y="31248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3790950" y="28957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13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>
            <a:off x="4362450" y="346511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rot="5400000" flipH="1" flipV="1">
            <a:off x="4653361" y="3461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4476750" y="32323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301070" y="3228111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16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rot="5400000" flipH="1" flipV="1">
            <a:off x="2904995" y="2784080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 flipH="1" flipV="1">
            <a:off x="3599262" y="3122747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 flipH="1" flipV="1">
            <a:off x="4297762" y="3465646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7861300" y="2442767"/>
            <a:ext cx="353821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802032" y="2209995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20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rot="5400000" flipH="1" flipV="1">
            <a:off x="8152211" y="24390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975600" y="220999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21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7099298" y="221211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32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7592482" y="2212112"/>
            <a:ext cx="3257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35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7164916" y="244104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 flipH="1" flipV="1">
            <a:off x="7087528" y="2441040"/>
            <a:ext cx="1404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 flipH="1" flipV="1">
            <a:off x="7783911" y="244541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 flipV="1">
            <a:off x="4653361" y="1384964"/>
            <a:ext cx="140492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2609850" y="578046"/>
            <a:ext cx="1383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Steady-State of 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5448300" y="578046"/>
            <a:ext cx="1383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Steady-State of 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530350" y="578046"/>
            <a:ext cx="4824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Init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"/>
                <a:cs typeface="Times"/>
              </a:rPr>
              <a:t>Input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724775" y="2514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7724775" y="285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24775" y="32131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32054" y="1632146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Steady-State of Output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21647" y="1077604"/>
            <a:ext cx="500706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ID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I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rot="5400000">
            <a:off x="4431561" y="1492500"/>
            <a:ext cx="280085" cy="79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11801" y="4609247"/>
            <a:ext cx="3915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smtClean="0">
                <a:latin typeface="Times"/>
                <a:cs typeface="Times"/>
              </a:rPr>
              <a:t>OD</a:t>
            </a:r>
            <a:r>
              <a:rPr lang="en-US" sz="1000" dirty="0" smtClean="0">
                <a:latin typeface="Times"/>
                <a:cs typeface="Times"/>
              </a:rPr>
              <a:t>(</a:t>
            </a:r>
            <a:r>
              <a:rPr lang="en-US" sz="1000" i="1" dirty="0" smtClean="0">
                <a:latin typeface="Times"/>
                <a:cs typeface="Times"/>
              </a:rPr>
              <a:t>S</a:t>
            </a:r>
            <a:r>
              <a:rPr lang="en-US" sz="1000" dirty="0" smtClean="0">
                <a:latin typeface="Times"/>
                <a:cs typeface="Times"/>
              </a:rPr>
              <a:t>) =	((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</a:t>
            </a:r>
            <a:r>
              <a:rPr lang="en-US" sz="1000" i="1" dirty="0" err="1" smtClean="0">
                <a:latin typeface="Times"/>
                <a:cs typeface="Times"/>
              </a:rPr>
              <a:t>C(f</a:t>
            </a:r>
            <a:r>
              <a:rPr lang="en-US" sz="1000" i="1" dirty="0" smtClean="0">
                <a:latin typeface="Times"/>
                <a:cs typeface="Times"/>
              </a:rPr>
              <a:t>) – 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))),  (</a:t>
            </a:r>
            <a:r>
              <a:rPr lang="en-US" sz="1000" i="1" dirty="0" smtClean="0">
                <a:latin typeface="Times"/>
                <a:cs typeface="Times"/>
              </a:rPr>
              <a:t>dup, </a:t>
            </a:r>
            <a:r>
              <a:rPr lang="en-US" sz="1000" dirty="0" smtClean="0">
                <a:latin typeface="Times"/>
                <a:cs typeface="Times"/>
              </a:rPr>
              <a:t>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2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>
                <a:latin typeface="Times"/>
                <a:cs typeface="Times"/>
              </a:rPr>
              <a:t>3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…,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P-1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P-1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))),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newpop</a:t>
            </a:r>
            <a:r>
              <a:rPr lang="en-US" sz="1000" i="1" dirty="0" smtClean="0">
                <a:latin typeface="Times"/>
                <a:cs typeface="Times"/>
              </a:rPr>
              <a:t> – 2</a:t>
            </a:r>
            <a:r>
              <a:rPr lang="en-US" sz="1000" dirty="0" smtClean="0">
                <a:latin typeface="Arial"/>
                <a:cs typeface="Arial"/>
              </a:rPr>
              <a:t>×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))), (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P</a:t>
            </a:r>
            <a:r>
              <a:rPr lang="en-US" sz="1000" dirty="0" smtClean="0">
                <a:latin typeface="Times"/>
                <a:cs typeface="Times"/>
              </a:rPr>
              <a:t>), 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0</a:t>
            </a:r>
            <a:r>
              <a:rPr lang="en-US" sz="1000" dirty="0" smtClean="0">
                <a:latin typeface="Times"/>
                <a:cs typeface="Times"/>
              </a:rPr>
              <a:t>))),  </a:t>
            </a:r>
          </a:p>
          <a:p>
            <a:r>
              <a:rPr lang="en-US" sz="1000" dirty="0" smtClean="0">
                <a:latin typeface="Times"/>
                <a:cs typeface="Times"/>
              </a:rPr>
              <a:t>	(</a:t>
            </a:r>
            <a:r>
              <a:rPr lang="en-US" sz="1000" i="1" dirty="0" err="1" smtClean="0">
                <a:latin typeface="Times"/>
                <a:cs typeface="Times"/>
              </a:rPr>
              <a:t>C(f</a:t>
            </a:r>
            <a:r>
              <a:rPr lang="en-US" sz="1000" i="1" dirty="0" smtClean="0">
                <a:latin typeface="Times"/>
                <a:cs typeface="Times"/>
              </a:rPr>
              <a:t>) </a:t>
            </a:r>
            <a:r>
              <a:rPr lang="en-US" sz="1000" dirty="0" smtClean="0">
                <a:latin typeface="Times"/>
                <a:cs typeface="Times"/>
              </a:rPr>
              <a:t>- </a:t>
            </a:r>
            <a:r>
              <a:rPr lang="en-US" sz="1000" i="1" dirty="0" smtClean="0">
                <a:latin typeface="Times"/>
                <a:cs typeface="Times"/>
              </a:rPr>
              <a:t>dup</a:t>
            </a:r>
            <a:r>
              <a:rPr lang="en-US" sz="1000" dirty="0" smtClean="0">
                <a:latin typeface="Times"/>
                <a:cs typeface="Times"/>
              </a:rPr>
              <a:t>, ((</a:t>
            </a:r>
            <a:r>
              <a:rPr lang="en-US" sz="1000" i="1" dirty="0" smtClean="0">
                <a:latin typeface="Times"/>
                <a:cs typeface="Times"/>
              </a:rPr>
              <a:t>ID</a:t>
            </a:r>
            <a:r>
              <a:rPr lang="en-US" sz="1000" i="1" baseline="-25000" dirty="0" smtClean="0">
                <a:latin typeface="Times"/>
                <a:cs typeface="Times"/>
              </a:rPr>
              <a:t>I</a:t>
            </a:r>
            <a:r>
              <a:rPr lang="en-US" sz="1000" i="1" dirty="0" smtClean="0">
                <a:latin typeface="Times"/>
                <a:cs typeface="Times"/>
              </a:rPr>
              <a:t>, F</a:t>
            </a:r>
            <a:r>
              <a:rPr lang="en-US" sz="1000" i="1" baseline="-25000" dirty="0" smtClean="0">
                <a:latin typeface="Times"/>
                <a:cs typeface="Times"/>
              </a:rPr>
              <a:t>1</a:t>
            </a:r>
            <a:r>
              <a:rPr lang="en-US" sz="1000" dirty="0" smtClean="0">
                <a:latin typeface="Times"/>
                <a:cs typeface="Times"/>
              </a:rPr>
              <a:t>)))) </a:t>
            </a:r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527266" y="1936750"/>
            <a:ext cx="8112125" cy="18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6771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57135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3200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62358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855" y="1872734"/>
            <a:ext cx="13547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</a:t>
            </a:r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 – dup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76305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01729" y="187273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sp>
        <p:nvSpPr>
          <p:cNvPr id="32" name="Rounded Rectangle 31"/>
          <p:cNvSpPr/>
          <p:nvPr/>
        </p:nvSpPr>
        <p:spPr>
          <a:xfrm>
            <a:off x="4073671" y="2702123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19830" y="1879084"/>
            <a:ext cx="7513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C(f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6607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0861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1" idx="0"/>
          </p:cNvCxnSpPr>
          <p:nvPr/>
        </p:nvCxnSpPr>
        <p:spPr>
          <a:xfrm rot="5400000">
            <a:off x="859646" y="2411531"/>
            <a:ext cx="567779" cy="1340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21" idx="0"/>
          </p:cNvCxnSpPr>
          <p:nvPr/>
        </p:nvCxnSpPr>
        <p:spPr>
          <a:xfrm rot="5400000">
            <a:off x="1267700" y="2003476"/>
            <a:ext cx="567779" cy="8295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9975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1974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6228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22" idx="0"/>
          </p:cNvCxnSpPr>
          <p:nvPr/>
        </p:nvCxnSpPr>
        <p:spPr>
          <a:xfrm rot="16200000" flipH="1">
            <a:off x="2084993" y="2015696"/>
            <a:ext cx="567779" cy="80507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2"/>
            <a:endCxn id="22" idx="0"/>
          </p:cNvCxnSpPr>
          <p:nvPr/>
        </p:nvCxnSpPr>
        <p:spPr>
          <a:xfrm rot="5400000">
            <a:off x="2487530" y="2418233"/>
            <a:ext cx="56777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8" idx="2"/>
            <a:endCxn id="32" idx="0"/>
          </p:cNvCxnSpPr>
          <p:nvPr/>
        </p:nvCxnSpPr>
        <p:spPr>
          <a:xfrm rot="16200000" flipH="1">
            <a:off x="3604500" y="2032890"/>
            <a:ext cx="567779" cy="77068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22" idx="0"/>
          </p:cNvCxnSpPr>
          <p:nvPr/>
        </p:nvCxnSpPr>
        <p:spPr>
          <a:xfrm rot="5400000">
            <a:off x="2853344" y="2052420"/>
            <a:ext cx="56777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62379" y="187273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69" name="Straight Connector 68"/>
          <p:cNvCxnSpPr/>
          <p:nvPr/>
        </p:nvCxnSpPr>
        <p:spPr>
          <a:xfrm rot="5400000">
            <a:off x="47468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9604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5400000">
            <a:off x="58580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2835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8" idx="2"/>
            <a:endCxn id="23" idx="0"/>
          </p:cNvCxnSpPr>
          <p:nvPr/>
        </p:nvCxnSpPr>
        <p:spPr>
          <a:xfrm rot="5400000">
            <a:off x="5148180" y="2418233"/>
            <a:ext cx="56777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392729" y="1879084"/>
            <a:ext cx="11393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newpop</a:t>
            </a:r>
            <a:r>
              <a:rPr lang="en-US" sz="1100" i="1" dirty="0" smtClean="0">
                <a:latin typeface="Times"/>
                <a:cs typeface="Times"/>
              </a:rPr>
              <a:t> – 2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sp>
        <p:nvSpPr>
          <p:cNvPr id="78" name="Rectangle 77"/>
          <p:cNvSpPr/>
          <p:nvPr/>
        </p:nvSpPr>
        <p:spPr>
          <a:xfrm>
            <a:off x="7490758" y="18790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rot="5400000">
            <a:off x="7388441" y="20320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7813891" y="20320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  <a:endCxn id="24" idx="0"/>
          </p:cNvCxnSpPr>
          <p:nvPr/>
        </p:nvCxnSpPr>
        <p:spPr>
          <a:xfrm rot="5400000">
            <a:off x="6681705" y="2421408"/>
            <a:ext cx="561429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0" idx="2"/>
            <a:endCxn id="24" idx="0"/>
          </p:cNvCxnSpPr>
          <p:nvPr/>
        </p:nvCxnSpPr>
        <p:spPr>
          <a:xfrm rot="16200000" flipH="1">
            <a:off x="6279168" y="2018871"/>
            <a:ext cx="567779" cy="79872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23" idx="0"/>
          </p:cNvCxnSpPr>
          <p:nvPr/>
        </p:nvCxnSpPr>
        <p:spPr>
          <a:xfrm rot="5400000">
            <a:off x="5513994" y="2052420"/>
            <a:ext cx="56777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8" idx="2"/>
            <a:endCxn id="21" idx="0"/>
          </p:cNvCxnSpPr>
          <p:nvPr/>
        </p:nvCxnSpPr>
        <p:spPr>
          <a:xfrm rot="5400000">
            <a:off x="4134725" y="-857199"/>
            <a:ext cx="561429" cy="65572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2"/>
            <a:endCxn id="24" idx="0"/>
          </p:cNvCxnSpPr>
          <p:nvPr/>
        </p:nvCxnSpPr>
        <p:spPr>
          <a:xfrm rot="5400000">
            <a:off x="7047519" y="2055595"/>
            <a:ext cx="561429" cy="731627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6" idx="2"/>
            <a:endCxn id="21" idx="0"/>
          </p:cNvCxnSpPr>
          <p:nvPr/>
        </p:nvCxnSpPr>
        <p:spPr>
          <a:xfrm rot="5400000">
            <a:off x="4435446" y="-1157920"/>
            <a:ext cx="561429" cy="715865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075976" y="186074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703857" y="2667177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>
            <a:off x="4161166" y="2596446"/>
            <a:ext cx="227230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4237710" y="2521495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6200000" flipH="1">
            <a:off x="5253710" y="2521495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ket 109"/>
          <p:cNvSpPr/>
          <p:nvPr/>
        </p:nvSpPr>
        <p:spPr>
          <a:xfrm rot="5400000">
            <a:off x="1295399" y="1025524"/>
            <a:ext cx="111125" cy="1641475"/>
          </a:xfrm>
          <a:prstGeom prst="leftBracket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67343" y="1536896"/>
            <a:ext cx="15831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Read by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for iteration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94812" y="1536896"/>
            <a:ext cx="1815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Read by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for iteration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i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 + 1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113" name="Left Bracket 112"/>
          <p:cNvSpPr/>
          <p:nvPr/>
        </p:nvSpPr>
        <p:spPr>
          <a:xfrm rot="5400000">
            <a:off x="8004176" y="1282701"/>
            <a:ext cx="117472" cy="1120775"/>
          </a:xfrm>
          <a:prstGeom prst="leftBracket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27267" y="2882900"/>
            <a:ext cx="7168933" cy="184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6771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6040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8265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77518" y="395309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8255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17630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57279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6607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0861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2"/>
            <a:endCxn id="21" idx="0"/>
          </p:cNvCxnSpPr>
          <p:nvPr/>
        </p:nvCxnSpPr>
        <p:spPr>
          <a:xfrm rot="5400000">
            <a:off x="704645" y="3512682"/>
            <a:ext cx="872598" cy="822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21" idx="0"/>
          </p:cNvCxnSpPr>
          <p:nvPr/>
        </p:nvCxnSpPr>
        <p:spPr>
          <a:xfrm rot="5400000">
            <a:off x="1115290" y="3102036"/>
            <a:ext cx="872598" cy="82951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140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5400000">
            <a:off x="33117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7371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2"/>
            <a:endCxn id="22" idx="0"/>
          </p:cNvCxnSpPr>
          <p:nvPr/>
        </p:nvCxnSpPr>
        <p:spPr>
          <a:xfrm rot="16200000" flipH="1">
            <a:off x="1948913" y="3097926"/>
            <a:ext cx="872598" cy="8377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8" idx="2"/>
            <a:endCxn id="22" idx="0"/>
          </p:cNvCxnSpPr>
          <p:nvPr/>
        </p:nvCxnSpPr>
        <p:spPr>
          <a:xfrm rot="5400000">
            <a:off x="2367780" y="3516793"/>
            <a:ext cx="87259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2"/>
            <a:endCxn id="22" idx="0"/>
          </p:cNvCxnSpPr>
          <p:nvPr/>
        </p:nvCxnSpPr>
        <p:spPr>
          <a:xfrm rot="5400000">
            <a:off x="2774414" y="3110160"/>
            <a:ext cx="87259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93" idx="2"/>
            <a:endCxn id="23" idx="0"/>
          </p:cNvCxnSpPr>
          <p:nvPr/>
        </p:nvCxnSpPr>
        <p:spPr>
          <a:xfrm rot="5400000">
            <a:off x="4590280" y="3516793"/>
            <a:ext cx="87259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9" idx="2"/>
            <a:endCxn id="24" idx="0"/>
          </p:cNvCxnSpPr>
          <p:nvPr/>
        </p:nvCxnSpPr>
        <p:spPr>
          <a:xfrm rot="5400000">
            <a:off x="6244455" y="3519968"/>
            <a:ext cx="866248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5" idx="2"/>
            <a:endCxn id="24" idx="0"/>
          </p:cNvCxnSpPr>
          <p:nvPr/>
        </p:nvCxnSpPr>
        <p:spPr>
          <a:xfrm rot="16200000" flipH="1">
            <a:off x="5822413" y="3097926"/>
            <a:ext cx="872598" cy="8377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5" idx="2"/>
            <a:endCxn id="23" idx="0"/>
          </p:cNvCxnSpPr>
          <p:nvPr/>
        </p:nvCxnSpPr>
        <p:spPr>
          <a:xfrm rot="5400000">
            <a:off x="4996914" y="3110160"/>
            <a:ext cx="87259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05" idx="2"/>
            <a:endCxn id="21" idx="0"/>
          </p:cNvCxnSpPr>
          <p:nvPr/>
        </p:nvCxnSpPr>
        <p:spPr>
          <a:xfrm rot="5400000">
            <a:off x="3880715" y="342961"/>
            <a:ext cx="866248" cy="635401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05" idx="2"/>
            <a:endCxn id="24" idx="0"/>
          </p:cNvCxnSpPr>
          <p:nvPr/>
        </p:nvCxnSpPr>
        <p:spPr>
          <a:xfrm rot="5400000">
            <a:off x="6651089" y="3113335"/>
            <a:ext cx="866248" cy="8132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955326" y="28068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03323" y="38038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rot="16200000" flipH="1">
            <a:off x="4840960" y="3772464"/>
            <a:ext cx="212942" cy="14832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ket 109"/>
          <p:cNvSpPr/>
          <p:nvPr/>
        </p:nvSpPr>
        <p:spPr>
          <a:xfrm rot="5400000">
            <a:off x="1287271" y="1976246"/>
            <a:ext cx="111125" cy="1632331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16" idx="2"/>
            <a:endCxn id="110" idx="1"/>
          </p:cNvCxnSpPr>
          <p:nvPr/>
        </p:nvCxnSpPr>
        <p:spPr>
          <a:xfrm rot="16200000" flipH="1">
            <a:off x="909254" y="2303270"/>
            <a:ext cx="661156" cy="206001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Left Bracket 74"/>
          <p:cNvSpPr/>
          <p:nvPr/>
        </p:nvSpPr>
        <p:spPr>
          <a:xfrm rot="5400000">
            <a:off x="2946399" y="1971674"/>
            <a:ext cx="111125" cy="1641475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379779" y="281888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94" name="Straight Connector 93"/>
          <p:cNvCxnSpPr/>
          <p:nvPr/>
        </p:nvCxnSpPr>
        <p:spPr>
          <a:xfrm rot="5400000">
            <a:off x="43086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636558" y="281888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rot="5400000">
            <a:off x="553424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5959691" y="297180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030779" y="282523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105" name="Rectangle 104"/>
          <p:cNvSpPr/>
          <p:nvPr/>
        </p:nvSpPr>
        <p:spPr>
          <a:xfrm>
            <a:off x="7287558" y="28252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rot="5400000">
            <a:off x="7185241" y="29781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36771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6040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48265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477518" y="180044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03323" y="16511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…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26" name="Straight Arrow Connector 125"/>
          <p:cNvCxnSpPr>
            <a:stCxn id="117" idx="2"/>
            <a:endCxn id="75" idx="1"/>
          </p:cNvCxnSpPr>
          <p:nvPr/>
        </p:nvCxnSpPr>
        <p:spPr>
          <a:xfrm rot="16200000" flipH="1">
            <a:off x="2572442" y="2307330"/>
            <a:ext cx="661156" cy="1978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Left Bracket 129"/>
          <p:cNvSpPr/>
          <p:nvPr/>
        </p:nvSpPr>
        <p:spPr>
          <a:xfrm rot="5400000">
            <a:off x="5160771" y="1976246"/>
            <a:ext cx="111125" cy="1632331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Left Bracket 130"/>
          <p:cNvSpPr/>
          <p:nvPr/>
        </p:nvSpPr>
        <p:spPr>
          <a:xfrm rot="5400000">
            <a:off x="6818694" y="1977962"/>
            <a:ext cx="118616" cy="1636393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18" idx="2"/>
            <a:endCxn id="130" idx="1"/>
          </p:cNvCxnSpPr>
          <p:nvPr/>
        </p:nvCxnSpPr>
        <p:spPr>
          <a:xfrm rot="16200000" flipH="1">
            <a:off x="4790878" y="2311394"/>
            <a:ext cx="661156" cy="18975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9" idx="2"/>
            <a:endCxn id="131" idx="1"/>
          </p:cNvCxnSpPr>
          <p:nvPr/>
        </p:nvCxnSpPr>
        <p:spPr>
          <a:xfrm rot="16200000" flipH="1">
            <a:off x="6447211" y="2306060"/>
            <a:ext cx="661158" cy="20042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16200000" flipH="1">
            <a:off x="3557197" y="3138527"/>
            <a:ext cx="387347" cy="2697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2705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17805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39420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045200" y="1682750"/>
            <a:ext cx="1651000" cy="265176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1063680" y="14250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714680" y="14250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836767" y="1425059"/>
            <a:ext cx="76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 </a:t>
            </a:r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- 1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568036" y="1425059"/>
            <a:ext cx="60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</a:t>
            </a:r>
            <a:endParaRPr lang="en-US" sz="1100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32883" y="1982392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2883" y="1422004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2883" y="254278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rot="5400000">
            <a:off x="1040170" y="127943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6" idx="0"/>
          </p:cNvCxnSpPr>
          <p:nvPr/>
        </p:nvCxnSpPr>
        <p:spPr>
          <a:xfrm rot="5400000">
            <a:off x="1040170" y="183982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rot="5400000">
            <a:off x="1040170" y="240021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rot="5400000">
            <a:off x="1039377" y="2960600"/>
            <a:ext cx="285930" cy="79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80833" y="793354"/>
            <a:ext cx="4506535" cy="275251"/>
            <a:chOff x="2579133" y="793354"/>
            <a:chExt cx="4506535" cy="275251"/>
          </a:xfrm>
        </p:grpSpPr>
        <p:sp>
          <p:nvSpPr>
            <p:cNvPr id="21" name="Rounded Rectangle 20"/>
            <p:cNvSpPr/>
            <p:nvPr/>
          </p:nvSpPr>
          <p:spPr>
            <a:xfrm>
              <a:off x="2579133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48075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117017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85958" y="793354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LowPass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8133" y="1920480"/>
            <a:ext cx="4519235" cy="275251"/>
            <a:chOff x="2566433" y="1920480"/>
            <a:chExt cx="4519235" cy="275251"/>
          </a:xfrm>
        </p:grpSpPr>
        <p:sp>
          <p:nvSpPr>
            <p:cNvPr id="25" name="Rounded Rectangle 24"/>
            <p:cNvSpPr/>
            <p:nvPr/>
          </p:nvSpPr>
          <p:spPr>
            <a:xfrm>
              <a:off x="2566433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39608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112783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385958" y="1920480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FMDemod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68133" y="3028555"/>
            <a:ext cx="4506535" cy="275251"/>
            <a:chOff x="2579133" y="3028555"/>
            <a:chExt cx="4506535" cy="275251"/>
          </a:xfrm>
        </p:grpSpPr>
        <p:sp>
          <p:nvSpPr>
            <p:cNvPr id="29" name="Rounded Rectangle 28"/>
            <p:cNvSpPr/>
            <p:nvPr/>
          </p:nvSpPr>
          <p:spPr>
            <a:xfrm>
              <a:off x="2579133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 smtClean="0">
                  <a:solidFill>
                    <a:srgbClr val="000000"/>
                  </a:solidFill>
                  <a:latin typeface="Times"/>
                  <a:cs typeface="Times"/>
                </a:rPr>
                <a:t>1</a:t>
              </a:r>
              <a:endParaRPr lang="en-US" sz="1100" i="1" baseline="-25000" dirty="0">
                <a:solidFill>
                  <a:srgbClr val="000000"/>
                </a:solidFill>
                <a:latin typeface="Times"/>
                <a:cs typeface="Times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848075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2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117017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3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385958" y="3028555"/>
              <a:ext cx="699710" cy="2752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100" i="1" dirty="0" smtClean="0">
                  <a:solidFill>
                    <a:srgbClr val="000000"/>
                  </a:solidFill>
                  <a:latin typeface="Times"/>
                  <a:cs typeface="Times"/>
                </a:rPr>
                <a:t>Equalizer</a:t>
              </a:r>
              <a:r>
                <a:rPr lang="en-US" sz="1100" i="1" baseline="-25000" dirty="0">
                  <a:solidFill>
                    <a:srgbClr val="000000"/>
                  </a:solidFill>
                  <a:latin typeface="Times"/>
                  <a:cs typeface="Times"/>
                </a:rPr>
                <a:t>4</a:t>
              </a: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rot="5400000">
            <a:off x="3398401" y="1488192"/>
            <a:ext cx="851875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3401576" y="2612143"/>
            <a:ext cx="832824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69460" y="1490309"/>
            <a:ext cx="851875" cy="84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4672635" y="2610027"/>
            <a:ext cx="832824" cy="423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940518" y="1492425"/>
            <a:ext cx="851875" cy="423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211576" y="1494542"/>
            <a:ext cx="851875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214751" y="2605793"/>
            <a:ext cx="832824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943693" y="2607910"/>
            <a:ext cx="832824" cy="846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034988" y="864304"/>
            <a:ext cx="851875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5306047" y="862188"/>
            <a:ext cx="851875" cy="12647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6200000" flipH="1">
            <a:off x="6577105" y="860071"/>
            <a:ext cx="851875" cy="126894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>
            <a:off x="5301814" y="-415220"/>
            <a:ext cx="851875" cy="38195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4036047" y="1977672"/>
            <a:ext cx="832824" cy="126894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6200000" flipH="1">
            <a:off x="5307105" y="1979788"/>
            <a:ext cx="832824" cy="12647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6578163" y="1981905"/>
            <a:ext cx="832824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3817989" y="2192555"/>
            <a:ext cx="3813177" cy="83599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688122" y="65713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4958124" y="65714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>
            <a:off x="6228126" y="65714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>
            <a:off x="7498128" y="65714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>
            <a:off x="3675422" y="344478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>
            <a:off x="4945424" y="344479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6215426" y="344479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7485428" y="344480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57084" y="247015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767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67200" y="233680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127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57084" y="136525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640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298950" y="123190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332740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60375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588010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156451" y="65405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2417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5244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80078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3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077130" y="42175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4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25" name="Right Arrow 124"/>
          <p:cNvSpPr/>
          <p:nvPr/>
        </p:nvSpPr>
        <p:spPr>
          <a:xfrm>
            <a:off x="2006600" y="2019300"/>
            <a:ext cx="590550" cy="215900"/>
          </a:xfrm>
          <a:prstGeom prst="rightArrow">
            <a:avLst/>
          </a:prstGeom>
          <a:solidFill>
            <a:srgbClr val="0000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1841500" y="1612900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Times"/>
                <a:cs typeface="Times"/>
              </a:rPr>
              <a:t>Judicious Fission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Times"/>
                <a:cs typeface="Times"/>
              </a:rPr>
              <a:t>for 4 Cores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914365" y="267672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886040" y="267672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4623" y="268307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24208" y="2676722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g</a:t>
            </a:r>
            <a:r>
              <a:rPr lang="en-US" sz="11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cxnSp>
        <p:nvCxnSpPr>
          <p:cNvPr id="51" name="Straight Arrow Connector 50"/>
          <p:cNvCxnSpPr>
            <a:stCxn id="146" idx="1"/>
            <a:endCxn id="22" idx="0"/>
          </p:cNvCxnSpPr>
          <p:nvPr/>
        </p:nvCxnSpPr>
        <p:spPr>
          <a:xfrm rot="16200000" flipH="1">
            <a:off x="2183350" y="1773971"/>
            <a:ext cx="441522" cy="136397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9" idx="1"/>
          </p:cNvCxnSpPr>
          <p:nvPr/>
        </p:nvCxnSpPr>
        <p:spPr>
          <a:xfrm rot="16200000" flipH="1">
            <a:off x="3710623" y="2059623"/>
            <a:ext cx="454026" cy="81152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51" idx="1"/>
            <a:endCxn id="24" idx="0"/>
          </p:cNvCxnSpPr>
          <p:nvPr/>
        </p:nvCxnSpPr>
        <p:spPr>
          <a:xfrm rot="16200000" flipH="1">
            <a:off x="6911460" y="1763913"/>
            <a:ext cx="441522" cy="138409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3" idx="1"/>
            <a:endCxn id="21" idx="0"/>
          </p:cNvCxnSpPr>
          <p:nvPr/>
        </p:nvCxnSpPr>
        <p:spPr>
          <a:xfrm rot="5400000">
            <a:off x="4464589" y="-1114963"/>
            <a:ext cx="441522" cy="71418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26032" y="281959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cxnSp>
        <p:nvCxnSpPr>
          <p:cNvPr id="108" name="Straight Arrow Connector 107"/>
          <p:cNvCxnSpPr>
            <a:stCxn id="228" idx="1"/>
            <a:endCxn id="23" idx="0"/>
          </p:cNvCxnSpPr>
          <p:nvPr/>
        </p:nvCxnSpPr>
        <p:spPr>
          <a:xfrm rot="16200000" flipH="1">
            <a:off x="4988931" y="1837319"/>
            <a:ext cx="447872" cy="124363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39701" y="1936750"/>
            <a:ext cx="8661400" cy="18415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8205" y="1872734"/>
            <a:ext cx="13491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</a:t>
            </a:r>
            <a:r>
              <a:rPr lang="en-US" sz="1100" i="1" dirty="0" err="1" smtClean="0">
                <a:latin typeface="Times"/>
                <a:cs typeface="Times"/>
              </a:rPr>
              <a:t>C(g</a:t>
            </a:r>
            <a:r>
              <a:rPr lang="en-US" sz="1100" i="1" dirty="0" smtClean="0">
                <a:latin typeface="Times"/>
                <a:cs typeface="Times"/>
              </a:rPr>
              <a:t>)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>
            <a:off x="13630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57229" y="1872734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12606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6861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014008" y="1872734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291169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3984841" y="2025650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26032" y="117706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90929" y="1879085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444204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081058" y="1872735"/>
            <a:ext cx="406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597874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6404191" y="202565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475279" y="1879085"/>
            <a:ext cx="1293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Times"/>
                <a:cs typeface="Times"/>
              </a:rPr>
              <a:t>MS</a:t>
            </a:r>
            <a:r>
              <a:rPr lang="en-US" sz="1100" dirty="0" smtClean="0">
                <a:latin typeface="Times"/>
                <a:cs typeface="Times"/>
              </a:rPr>
              <a:t> / </a:t>
            </a:r>
            <a:r>
              <a:rPr lang="en-US" sz="1100" i="1" dirty="0" smtClean="0">
                <a:latin typeface="Times"/>
                <a:cs typeface="Times"/>
              </a:rPr>
              <a:t>P </a:t>
            </a:r>
            <a:r>
              <a:rPr lang="en-US" sz="1100" dirty="0" smtClean="0">
                <a:latin typeface="Arial"/>
                <a:cs typeface="Arial"/>
              </a:rPr>
              <a:t>×</a:t>
            </a:r>
            <a:r>
              <a:rPr lang="en-US" sz="1100" i="1" dirty="0" smtClean="0">
                <a:latin typeface="Times"/>
                <a:cs typeface="Times"/>
              </a:rPr>
              <a:t> pop – dup</a:t>
            </a:r>
            <a:endParaRPr lang="en-US" sz="1100" dirty="0"/>
          </a:p>
        </p:txBody>
      </p:sp>
      <p:sp>
        <p:nvSpPr>
          <p:cNvPr id="83" name="Rectangle 82"/>
          <p:cNvSpPr/>
          <p:nvPr/>
        </p:nvSpPr>
        <p:spPr>
          <a:xfrm>
            <a:off x="7732058" y="1879085"/>
            <a:ext cx="39594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 smtClean="0">
                <a:solidFill>
                  <a:srgbClr val="FF0000"/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rot="5400000">
            <a:off x="76297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8110330" y="18790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C(g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80488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918811" y="1220488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887311" y="1220488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616799" y="1220488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P-1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7617049" y="1220489"/>
            <a:ext cx="400121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>
                <a:solidFill>
                  <a:srgbClr val="000000"/>
                </a:solidFill>
                <a:latin typeface="Times"/>
                <a:cs typeface="Times"/>
              </a:rPr>
              <a:t>f</a:t>
            </a:r>
            <a:r>
              <a:rPr lang="en-US" sz="1100" i="1" baseline="-25000" dirty="0" err="1">
                <a:solidFill>
                  <a:srgbClr val="000000"/>
                </a:solidFill>
                <a:latin typeface="Times"/>
                <a:cs typeface="Times"/>
              </a:rPr>
              <a:t>P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326032" y="85532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latin typeface="Times"/>
                <a:cs typeface="Times"/>
              </a:rPr>
              <a:t>…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122" name="Left Bracket 121"/>
          <p:cNvSpPr/>
          <p:nvPr/>
        </p:nvSpPr>
        <p:spPr>
          <a:xfrm rot="5400000">
            <a:off x="3031809" y="875984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ket 122"/>
          <p:cNvSpPr/>
          <p:nvPr/>
        </p:nvSpPr>
        <p:spPr>
          <a:xfrm rot="5400000">
            <a:off x="5767647" y="875987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Left Bracket 123"/>
          <p:cNvSpPr/>
          <p:nvPr/>
        </p:nvSpPr>
        <p:spPr>
          <a:xfrm rot="5400000">
            <a:off x="7757801" y="879733"/>
            <a:ext cx="118616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133350" y="1151467"/>
            <a:ext cx="1962150" cy="187960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095500" y="1151467"/>
            <a:ext cx="1981200" cy="187960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44083" y="1151467"/>
            <a:ext cx="1981200" cy="187960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830493" y="1151467"/>
            <a:ext cx="1987550" cy="187960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25555" y="904364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797230" y="904364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451750" y="904364"/>
            <a:ext cx="765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 </a:t>
            </a:r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- 1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521604" y="904364"/>
            <a:ext cx="6053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</a:t>
            </a:r>
            <a:r>
              <a:rPr lang="en-US" sz="1100" i="1" dirty="0" smtClean="0">
                <a:solidFill>
                  <a:srgbClr val="7F7F7F"/>
                </a:solidFill>
                <a:latin typeface="Times"/>
                <a:cs typeface="Times"/>
              </a:rPr>
              <a:t>P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144" name="Left Bracket 143"/>
          <p:cNvSpPr/>
          <p:nvPr/>
        </p:nvSpPr>
        <p:spPr>
          <a:xfrm rot="5400000">
            <a:off x="1063309" y="875984"/>
            <a:ext cx="111125" cy="1965957"/>
          </a:xfrm>
          <a:prstGeom prst="leftBracket">
            <a:avLst/>
          </a:prstGeom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Left Bracket 145"/>
          <p:cNvSpPr/>
          <p:nvPr/>
        </p:nvSpPr>
        <p:spPr>
          <a:xfrm rot="16200000" flipV="1">
            <a:off x="1668147" y="1814197"/>
            <a:ext cx="107950" cy="734056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Left Bracket 148"/>
          <p:cNvSpPr/>
          <p:nvPr/>
        </p:nvSpPr>
        <p:spPr>
          <a:xfrm rot="16200000" flipV="1">
            <a:off x="3476310" y="1650682"/>
            <a:ext cx="111125" cy="1064259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Left Bracket 150"/>
          <p:cNvSpPr/>
          <p:nvPr/>
        </p:nvSpPr>
        <p:spPr>
          <a:xfrm rot="16200000" flipV="1">
            <a:off x="6386198" y="1807848"/>
            <a:ext cx="107949" cy="746754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Left Bracket 152"/>
          <p:cNvSpPr/>
          <p:nvPr/>
        </p:nvSpPr>
        <p:spPr>
          <a:xfrm rot="16200000" flipV="1">
            <a:off x="8202300" y="1642750"/>
            <a:ext cx="107948" cy="1076952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Left Brace 191"/>
          <p:cNvSpPr/>
          <p:nvPr/>
        </p:nvSpPr>
        <p:spPr>
          <a:xfrm rot="5400000">
            <a:off x="1847850" y="1549400"/>
            <a:ext cx="177800" cy="304800"/>
          </a:xfrm>
          <a:prstGeom prst="leftBrace">
            <a:avLst>
              <a:gd name="adj1" fmla="val 8333"/>
              <a:gd name="adj2" fmla="val 50000"/>
            </a:avLst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/>
          <p:cNvSpPr/>
          <p:nvPr/>
        </p:nvSpPr>
        <p:spPr>
          <a:xfrm>
            <a:off x="1569830" y="13964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C(g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)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-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Left Brace 194"/>
          <p:cNvSpPr/>
          <p:nvPr/>
        </p:nvSpPr>
        <p:spPr>
          <a:xfrm rot="5400000">
            <a:off x="6559550" y="1555750"/>
            <a:ext cx="177800" cy="304800"/>
          </a:xfrm>
          <a:prstGeom prst="leftBrace">
            <a:avLst>
              <a:gd name="adj1" fmla="val 8333"/>
              <a:gd name="adj2" fmla="val 50000"/>
            </a:avLst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6281530" y="140283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C(g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)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- 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dup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398630" y="1879085"/>
            <a:ext cx="7826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err="1" smtClean="0">
                <a:latin typeface="Times"/>
                <a:cs typeface="Times"/>
              </a:rPr>
              <a:t>C(g</a:t>
            </a:r>
            <a:r>
              <a:rPr lang="en-US" sz="1100" i="1" dirty="0" smtClean="0">
                <a:latin typeface="Times"/>
                <a:cs typeface="Times"/>
              </a:rPr>
              <a:t>) </a:t>
            </a:r>
            <a:r>
              <a:rPr lang="en-US" sz="1100" dirty="0" smtClean="0">
                <a:latin typeface="Times"/>
                <a:cs typeface="Times"/>
              </a:rPr>
              <a:t>- </a:t>
            </a:r>
            <a:r>
              <a:rPr lang="en-US" sz="1100" i="1" dirty="0" smtClean="0">
                <a:latin typeface="Times"/>
                <a:cs typeface="Times"/>
              </a:rPr>
              <a:t>dup</a:t>
            </a:r>
            <a:endParaRPr lang="en-US" sz="1100" dirty="0"/>
          </a:p>
        </p:txBody>
      </p:sp>
      <p:cxnSp>
        <p:nvCxnSpPr>
          <p:cNvPr id="206" name="Straight Connector 205"/>
          <p:cNvCxnSpPr/>
          <p:nvPr/>
        </p:nvCxnSpPr>
        <p:spPr>
          <a:xfrm rot="5400000">
            <a:off x="39848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rot="5400000">
            <a:off x="3324441" y="2032001"/>
            <a:ext cx="177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Left Bracket 227"/>
          <p:cNvSpPr/>
          <p:nvPr/>
        </p:nvSpPr>
        <p:spPr>
          <a:xfrm rot="16200000" flipV="1">
            <a:off x="4537074" y="1933573"/>
            <a:ext cx="107951" cy="495302"/>
          </a:xfrm>
          <a:prstGeom prst="leftBracket">
            <a:avLst/>
          </a:prstGeom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4241800" y="2127250"/>
            <a:ext cx="184150" cy="95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4796" y="502840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 rot="16200000" flipH="1">
            <a:off x="314796" y="5942806"/>
            <a:ext cx="1828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 rot="10800000" flipH="1">
            <a:off x="314796" y="5942806"/>
            <a:ext cx="1828800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443505" y="1182677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36379" y="1636219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2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6670" y="603886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8250" y="6049721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LowPass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32630" y="1183303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027339" y="1632037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612847" y="561137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3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86022" y="5611370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FMDemod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066497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1</a:t>
            </a:r>
            <a:endParaRPr lang="en-US" sz="1100" i="1" baseline="-25000" dirty="0">
              <a:solidFill>
                <a:srgbClr val="000000"/>
              </a:solidFill>
              <a:latin typeface="Times"/>
              <a:cs typeface="Time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35439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04381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73322" y="6719445"/>
            <a:ext cx="699710" cy="2752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100" i="1" dirty="0" smtClean="0">
                <a:solidFill>
                  <a:srgbClr val="000000"/>
                </a:solidFill>
                <a:latin typeface="Times"/>
                <a:cs typeface="Times"/>
              </a:rPr>
              <a:t>Equalizer</a:t>
            </a:r>
            <a:r>
              <a:rPr lang="en-US" sz="1100" i="1" baseline="-25000" dirty="0">
                <a:solidFill>
                  <a:srgbClr val="000000"/>
                </a:solidFill>
                <a:latin typeface="Times"/>
                <a:cs typeface="Times"/>
              </a:rPr>
              <a:t>4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2996765" y="5179082"/>
            <a:ext cx="851875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2999940" y="6303033"/>
            <a:ext cx="832824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4267824" y="5181199"/>
            <a:ext cx="851875" cy="846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4270999" y="6300917"/>
            <a:ext cx="832824" cy="423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538882" y="5183315"/>
            <a:ext cx="851875" cy="4234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6809940" y="5185432"/>
            <a:ext cx="851875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6813115" y="6296683"/>
            <a:ext cx="832824" cy="12700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542057" y="6298800"/>
            <a:ext cx="832824" cy="8466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3633352" y="4555194"/>
            <a:ext cx="851875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4904411" y="4553078"/>
            <a:ext cx="851875" cy="126470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175469" y="4550961"/>
            <a:ext cx="851875" cy="126894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900178" y="3275670"/>
            <a:ext cx="851875" cy="381952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3634411" y="5668562"/>
            <a:ext cx="832824" cy="126894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905469" y="5670678"/>
            <a:ext cx="832824" cy="126470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6176527" y="5672795"/>
            <a:ext cx="832824" cy="126047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3416353" y="5883445"/>
            <a:ext cx="3813177" cy="83599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556488" y="434803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5826490" y="4348035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096492" y="434803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273786" y="7135679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4543788" y="7135683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5813790" y="7135687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083792" y="7135691"/>
            <a:ext cx="285137" cy="158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38514" y="61610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1270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65564" y="602769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127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51214" y="50561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"/>
                <a:cs typeface="Times"/>
              </a:rPr>
              <a:t>1270</a:t>
            </a:r>
            <a:endParaRPr lang="en-US" sz="1100" dirty="0">
              <a:latin typeface="Times"/>
              <a:cs typeface="Time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97314" y="49227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Times"/>
                <a:cs typeface="Times"/>
              </a:rPr>
              <a:t>1</a:t>
            </a:r>
            <a:endParaRPr lang="en-US" sz="1100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51" name="Rectangle 50"/>
          <p:cNvSpPr/>
          <p:nvPr/>
        </p:nvSpPr>
        <p:spPr>
          <a:xfrm rot="5400000">
            <a:off x="4093671" y="-2314454"/>
            <a:ext cx="901009" cy="7715232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20211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7846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54815" y="4344940"/>
            <a:ext cx="1006601" cy="2749550"/>
          </a:xfrm>
          <a:prstGeom prst="rect">
            <a:avLst/>
          </a:prstGeom>
          <a:noFill/>
          <a:ln w="9525" cap="flat" cmpd="sng" algn="ctr">
            <a:solidFill>
              <a:srgbClr val="7F7F7F"/>
            </a:solidFill>
            <a:prstDash val="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58904" y="1167037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1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60711" y="1644682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2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99144" y="411264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3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75494" y="4112649"/>
            <a:ext cx="5777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7F7F7F"/>
                </a:solidFill>
                <a:latin typeface="Times"/>
                <a:cs typeface="Times"/>
              </a:rPr>
              <a:t>Core 4</a:t>
            </a:r>
            <a:endParaRPr lang="en-US" sz="1100" dirty="0">
              <a:solidFill>
                <a:srgbClr val="7F7F7F"/>
              </a:solidFill>
            </a:endParaRPr>
          </a:p>
        </p:txBody>
      </p:sp>
      <p:cxnSp>
        <p:nvCxnSpPr>
          <p:cNvPr id="59" name="Straight Connector 58"/>
          <p:cNvCxnSpPr>
            <a:stCxn id="51" idx="2"/>
            <a:endCxn id="51" idx="0"/>
          </p:cNvCxnSpPr>
          <p:nvPr/>
        </p:nvCxnSpPr>
        <p:spPr>
          <a:xfrm rot="10800000" flipH="1">
            <a:off x="686560" y="1543163"/>
            <a:ext cx="7715232" cy="1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679852" y="2822446"/>
            <a:ext cx="561947" cy="2605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39116" y="2861272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993120" y="2861272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733453" y="1188379"/>
            <a:ext cx="561947" cy="260533"/>
            <a:chOff x="733453" y="1188379"/>
            <a:chExt cx="561947" cy="260533"/>
          </a:xfrm>
        </p:grpSpPr>
        <p:sp>
          <p:nvSpPr>
            <p:cNvPr id="67" name="Rectangle 66"/>
            <p:cNvSpPr/>
            <p:nvPr/>
          </p:nvSpPr>
          <p:spPr>
            <a:xfrm>
              <a:off x="733453" y="1188379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92717" y="1227205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46721" y="1227205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491067" y="1100667"/>
            <a:ext cx="301650" cy="2179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9" idx="3"/>
            <a:endCxn id="9" idx="1"/>
          </p:cNvCxnSpPr>
          <p:nvPr/>
        </p:nvCxnSpPr>
        <p:spPr>
          <a:xfrm>
            <a:off x="1229601" y="1318645"/>
            <a:ext cx="213904" cy="1658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291319" y="1188380"/>
            <a:ext cx="561947" cy="260533"/>
            <a:chOff x="2291319" y="1188380"/>
            <a:chExt cx="561947" cy="260533"/>
          </a:xfrm>
        </p:grpSpPr>
        <p:sp>
          <p:nvSpPr>
            <p:cNvPr id="76" name="Rectangle 75"/>
            <p:cNvSpPr/>
            <p:nvPr/>
          </p:nvSpPr>
          <p:spPr>
            <a:xfrm>
              <a:off x="2291319" y="1188380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350583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04587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Arrow Connector 78"/>
          <p:cNvCxnSpPr>
            <a:stCxn id="9" idx="3"/>
            <a:endCxn id="77" idx="1"/>
          </p:cNvCxnSpPr>
          <p:nvPr/>
        </p:nvCxnSpPr>
        <p:spPr>
          <a:xfrm flipV="1">
            <a:off x="2143215" y="1318646"/>
            <a:ext cx="207368" cy="1657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299780" y="1645592"/>
            <a:ext cx="561947" cy="26053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359044" y="1684418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613048" y="1684418"/>
            <a:ext cx="182880" cy="182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/>
          <p:cNvCxnSpPr>
            <a:stCxn id="10" idx="3"/>
            <a:endCxn id="83" idx="1"/>
          </p:cNvCxnSpPr>
          <p:nvPr/>
        </p:nvCxnSpPr>
        <p:spPr>
          <a:xfrm>
            <a:off x="2136089" y="1773845"/>
            <a:ext cx="222955" cy="201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9" idx="3"/>
            <a:endCxn id="83" idx="1"/>
          </p:cNvCxnSpPr>
          <p:nvPr/>
        </p:nvCxnSpPr>
        <p:spPr>
          <a:xfrm>
            <a:off x="2143215" y="1320303"/>
            <a:ext cx="215829" cy="455555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8" idx="3"/>
            <a:endCxn id="14" idx="1"/>
          </p:cNvCxnSpPr>
          <p:nvPr/>
        </p:nvCxnSpPr>
        <p:spPr>
          <a:xfrm>
            <a:off x="2787467" y="1318646"/>
            <a:ext cx="245163" cy="2283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16200000" flipV="1">
            <a:off x="2986085" y="3299352"/>
            <a:ext cx="1153609" cy="32488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4" idx="3"/>
            <a:endCxn id="15" idx="1"/>
          </p:cNvCxnSpPr>
          <p:nvPr/>
        </p:nvCxnSpPr>
        <p:spPr>
          <a:xfrm flipV="1">
            <a:off x="2795928" y="1769663"/>
            <a:ext cx="231411" cy="6195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3993118" y="1188380"/>
            <a:ext cx="561947" cy="260533"/>
            <a:chOff x="2291319" y="1188380"/>
            <a:chExt cx="561947" cy="260533"/>
          </a:xfrm>
        </p:grpSpPr>
        <p:sp>
          <p:nvSpPr>
            <p:cNvPr id="107" name="Rectangle 106"/>
            <p:cNvSpPr/>
            <p:nvPr/>
          </p:nvSpPr>
          <p:spPr>
            <a:xfrm>
              <a:off x="2291319" y="1188380"/>
              <a:ext cx="561947" cy="26053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350583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604587" y="1227206"/>
              <a:ext cx="182880" cy="1828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Arrow Connector 109"/>
          <p:cNvCxnSpPr>
            <a:stCxn id="14" idx="3"/>
            <a:endCxn id="107" idx="1"/>
          </p:cNvCxnSpPr>
          <p:nvPr/>
        </p:nvCxnSpPr>
        <p:spPr>
          <a:xfrm flipV="1">
            <a:off x="3732340" y="1318647"/>
            <a:ext cx="260778" cy="2282"/>
          </a:xfrm>
          <a:prstGeom prst="straightConnector1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4871</TotalTime>
  <Words>670</Words>
  <Application>Microsoft Macintosh PowerPoint</Application>
  <PresentationFormat>On-screen Show (4:3)</PresentationFormat>
  <Paragraphs>273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36</cp:revision>
  <cp:lastPrinted>2010-11-19T20:53:49Z</cp:lastPrinted>
  <dcterms:created xsi:type="dcterms:W3CDTF">2010-11-19T20:47:47Z</dcterms:created>
  <dcterms:modified xsi:type="dcterms:W3CDTF">2010-11-19T21:06:55Z</dcterms:modified>
</cp:coreProperties>
</file>