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16" y="-5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A047-A372-4F47-8F64-2DCF914B7467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9774" y="4343815"/>
            <a:ext cx="16333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56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I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err="1" smtClean="0">
                <a:latin typeface="Times"/>
                <a:cs typeface="Times"/>
              </a:rPr>
              <a:t>n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)))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>
                <a:latin typeface="Times"/>
                <a:cs typeface="Times"/>
              </a:rPr>
              <a:t>S</a:t>
            </a:r>
            <a:r>
              <a:rPr lang="en-US" sz="800" i="1" baseline="-25000" dirty="0" smtClean="0">
                <a:latin typeface="Times"/>
                <a:cs typeface="Times"/>
              </a:rPr>
              <a:t>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SIn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endParaRPr lang="en-US" sz="8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4" y="1320800"/>
            <a:ext cx="23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i="1" dirty="0" err="1" smtClean="0">
                <a:latin typeface="Times"/>
                <a:cs typeface="Times"/>
              </a:rPr>
              <a:t>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I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IO1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IO1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IO2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IO2</a:t>
            </a:r>
            <a:r>
              <a:rPr lang="en-US" sz="800" dirty="0" smtClean="0">
                <a:latin typeface="Times"/>
                <a:cs typeface="Times"/>
              </a:rPr>
              <a:t>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IOIr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>
                <a:latin typeface="Times"/>
                <a:cs typeface="Times"/>
              </a:rPr>
              <a:t>d</a:t>
            </a:r>
            <a:r>
              <a:rPr lang="en-US" sz="800" i="1" baseline="-25000" dirty="0" err="1" smtClean="0">
                <a:latin typeface="Times"/>
                <a:cs typeface="Times"/>
              </a:rPr>
              <a:t>IOIr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i="1" dirty="0" err="1" smtClean="0">
                <a:latin typeface="Times"/>
                <a:cs typeface="Times"/>
              </a:rPr>
              <a:t>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SO1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SO1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SO2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SO12</a:t>
            </a:r>
            <a:r>
              <a:rPr lang="en-US" sz="800" dirty="0" smtClean="0">
                <a:latin typeface="Times"/>
                <a:cs typeface="Times"/>
              </a:rPr>
              <a:t>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SOs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>
                <a:latin typeface="Times"/>
                <a:cs typeface="Times"/>
              </a:rPr>
              <a:t>d</a:t>
            </a:r>
            <a:r>
              <a:rPr lang="en-US" sz="800" i="1" baseline="-25000" dirty="0" err="1" smtClean="0">
                <a:latin typeface="Times"/>
                <a:cs typeface="Times"/>
              </a:rPr>
              <a:t>SOs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endParaRPr lang="en-US" sz="800" dirty="0">
              <a:latin typeface="Times"/>
              <a:cs typeface="Time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206" y="428658"/>
            <a:ext cx="2528262" cy="892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125" y="422364"/>
            <a:ext cx="2699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30000" dirty="0" smtClean="0">
                <a:latin typeface="Times"/>
                <a:cs typeface="Times"/>
              </a:rPr>
              <a:t>P </a:t>
            </a:r>
            <a:r>
              <a:rPr lang="en-US" sz="800" dirty="0" smtClean="0">
                <a:latin typeface="Times"/>
                <a:cs typeface="Times"/>
              </a:rPr>
              <a:t>=</a:t>
            </a:r>
            <a:r>
              <a:rPr lang="en-US" sz="800" baseline="30000" dirty="0" smtClean="0">
                <a:latin typeface="Times"/>
                <a:cs typeface="Times"/>
              </a:rPr>
              <a:t> </a:t>
            </a:r>
            <a:r>
              <a:rPr lang="en-US" sz="800" i="1" dirty="0" err="1" smtClean="0">
                <a:latin typeface="Times"/>
                <a:cs typeface="Times"/>
              </a:rPr>
              <a:t>prework</a:t>
            </a:r>
            <a:r>
              <a:rPr lang="en-US" sz="800" i="1" dirty="0" smtClean="0">
                <a:latin typeface="Times"/>
                <a:cs typeface="Times"/>
              </a:rPr>
              <a:t> 		W</a:t>
            </a:r>
            <a:r>
              <a:rPr lang="en-US" sz="800" i="1" baseline="300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= </a:t>
            </a:r>
            <a:r>
              <a:rPr lang="en-US" sz="800" i="1" dirty="0" smtClean="0">
                <a:latin typeface="Times"/>
                <a:cs typeface="Times"/>
              </a:rPr>
              <a:t>work</a:t>
            </a:r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MI</a:t>
            </a:r>
            <a:r>
              <a:rPr lang="en-US" sz="800" dirty="0" smtClean="0">
                <a:latin typeface="Times"/>
                <a:cs typeface="Times"/>
              </a:rPr>
              <a:t>       		</a:t>
            </a:r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MS</a:t>
            </a:r>
          </a:p>
          <a:p>
            <a:r>
              <a:rPr lang="en-US" sz="800" i="1" dirty="0" err="1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prepeek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	</a:t>
            </a:r>
            <a:r>
              <a:rPr lang="en-US" sz="800" i="1" dirty="0" err="1" smtClean="0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W,f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peek</a:t>
            </a:r>
          </a:p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prepop</a:t>
            </a:r>
            <a:r>
              <a:rPr lang="en-US" sz="800" dirty="0" smtClean="0">
                <a:latin typeface="Times"/>
                <a:cs typeface="Times"/>
              </a:rPr>
              <a:t>  	</a:t>
            </a:r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pop</a:t>
            </a:r>
          </a:p>
          <a:p>
            <a:r>
              <a:rPr lang="en-US" sz="800" i="1" dirty="0" err="1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prepush</a:t>
            </a:r>
            <a:r>
              <a:rPr lang="en-US" sz="800" dirty="0" smtClean="0">
                <a:latin typeface="Times"/>
                <a:cs typeface="Times"/>
              </a:rPr>
              <a:t>  	</a:t>
            </a:r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push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C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 = </a:t>
            </a:r>
            <a:r>
              <a:rPr lang="en-US" sz="800" i="1" dirty="0" err="1" smtClean="0">
                <a:latin typeface="Times"/>
                <a:cs typeface="Times"/>
              </a:rPr>
              <a:t>copydown</a:t>
            </a:r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519" y="519709"/>
            <a:ext cx="4154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079794" y="2933300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3935" y="2815612"/>
            <a:ext cx="61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I</a:t>
            </a:r>
            <a:endParaRPr lang="en-US" sz="2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0207" y="4466612"/>
            <a:ext cx="1956729" cy="1989589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46801" y="5514363"/>
            <a:ext cx="320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…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41" y="4344889"/>
            <a:ext cx="2039098" cy="259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MI</a:t>
            </a: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MS</a:t>
            </a:r>
            <a:r>
              <a:rPr lang="en-US" sz="800" dirty="0" smtClean="0">
                <a:latin typeface="Times"/>
                <a:cs typeface="Times"/>
              </a:rPr>
              <a:t> / </a:t>
            </a:r>
            <a:r>
              <a:rPr lang="en-US" sz="800" i="1" dirty="0" smtClean="0">
                <a:latin typeface="Times"/>
                <a:cs typeface="Times"/>
              </a:rPr>
              <a:t>P</a:t>
            </a:r>
          </a:p>
          <a:p>
            <a:r>
              <a:rPr lang="en-US" sz="800" i="1" dirty="0" err="1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dirty="0" err="1" smtClean="0">
                <a:latin typeface="Times"/>
                <a:cs typeface="Times"/>
              </a:rPr>
              <a:t>max(</a:t>
            </a:r>
            <a:r>
              <a:rPr lang="en-US" sz="800" i="1" dirty="0" err="1" smtClean="0">
                <a:latin typeface="Times"/>
                <a:cs typeface="Times"/>
              </a:rPr>
              <a:t>prepeek</a:t>
            </a:r>
            <a:r>
              <a:rPr lang="en-US" sz="800" dirty="0" smtClean="0">
                <a:latin typeface="Times"/>
                <a:cs typeface="Times"/>
              </a:rPr>
              <a:t>, </a:t>
            </a:r>
          </a:p>
          <a:p>
            <a:r>
              <a:rPr lang="en-US" sz="800" i="1" dirty="0" smtClean="0">
                <a:latin typeface="Times"/>
                <a:cs typeface="Times"/>
              </a:rPr>
              <a:t>     </a:t>
            </a:r>
            <a:r>
              <a:rPr lang="en-US" sz="800" i="1" dirty="0" err="1" smtClean="0">
                <a:latin typeface="Times"/>
                <a:cs typeface="Times"/>
              </a:rPr>
              <a:t>prepop</a:t>
            </a:r>
            <a:r>
              <a:rPr lang="en-US" sz="800" i="1" dirty="0" smtClean="0">
                <a:latin typeface="Times"/>
                <a:cs typeface="Times"/>
              </a:rPr>
              <a:t> + (MI</a:t>
            </a:r>
            <a:r>
              <a:rPr lang="en-US" sz="800" dirty="0" smtClean="0">
                <a:latin typeface="Arial"/>
                <a:cs typeface="Arial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- </a:t>
            </a:r>
            <a:r>
              <a:rPr lang="en-US" sz="800" dirty="0" smtClean="0">
                <a:latin typeface="Times"/>
                <a:cs typeface="Times"/>
              </a:rPr>
              <a:t>1</a:t>
            </a:r>
            <a:r>
              <a:rPr lang="en-US" sz="800" i="1" dirty="0" smtClean="0">
                <a:latin typeface="Times"/>
                <a:cs typeface="Times"/>
              </a:rPr>
              <a:t>) </a:t>
            </a:r>
            <a:r>
              <a:rPr lang="en-US" sz="800" dirty="0" smtClean="0">
                <a:latin typeface="Arial"/>
                <a:cs typeface="Arial"/>
              </a:rPr>
              <a:t>×</a:t>
            </a:r>
            <a:r>
              <a:rPr lang="en-US" sz="800" i="1" dirty="0" smtClean="0">
                <a:latin typeface="Times"/>
                <a:cs typeface="Times"/>
              </a:rPr>
              <a:t> pop + dup)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 </a:t>
            </a:r>
            <a:r>
              <a:rPr lang="en-US" sz="800" i="1" dirty="0" err="1" smtClean="0">
                <a:latin typeface="Times"/>
                <a:cs typeface="Times"/>
              </a:rPr>
              <a:t>prepop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+ (</a:t>
            </a:r>
            <a:r>
              <a:rPr lang="en-US" sz="800" i="1" dirty="0" smtClean="0">
                <a:latin typeface="Times"/>
                <a:cs typeface="Times"/>
              </a:rPr>
              <a:t>MI </a:t>
            </a:r>
            <a:r>
              <a:rPr lang="en-US" sz="800" dirty="0" smtClean="0">
                <a:latin typeface="Arial"/>
                <a:cs typeface="Arial"/>
              </a:rPr>
              <a:t>× </a:t>
            </a:r>
            <a:r>
              <a:rPr lang="en-US" sz="800" i="1" dirty="0" smtClean="0">
                <a:latin typeface="Times"/>
                <a:cs typeface="Times"/>
              </a:rPr>
              <a:t>pop) 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prepush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+ (</a:t>
            </a:r>
            <a:r>
              <a:rPr lang="en-US" sz="800" i="1" dirty="0" smtClean="0">
                <a:latin typeface="Times"/>
                <a:cs typeface="Times"/>
              </a:rPr>
              <a:t>MI </a:t>
            </a:r>
            <a:r>
              <a:rPr lang="en-US" sz="800" dirty="0" smtClean="0">
                <a:latin typeface="Arial"/>
                <a:cs typeface="Arial"/>
              </a:rPr>
              <a:t>× </a:t>
            </a:r>
            <a:r>
              <a:rPr lang="en-US" sz="800" i="1" dirty="0" smtClean="0">
                <a:latin typeface="Times"/>
                <a:cs typeface="Times"/>
              </a:rPr>
              <a:t>push) 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 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newpush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C = </a:t>
            </a:r>
            <a:r>
              <a:rPr lang="en-US" sz="800" i="1" dirty="0" err="1" smtClean="0">
                <a:latin typeface="Times"/>
                <a:cs typeface="Times"/>
              </a:rPr>
              <a:t>C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</a:t>
            </a:r>
          </a:p>
          <a:p>
            <a:r>
              <a:rPr lang="en-US" sz="800" i="1" dirty="0" smtClean="0">
                <a:latin typeface="Times"/>
                <a:cs typeface="Times"/>
              </a:rPr>
              <a:t>W </a:t>
            </a:r>
            <a:r>
              <a:rPr lang="en-US" sz="800" dirty="0" smtClean="0">
                <a:latin typeface="Times"/>
                <a:cs typeface="Times"/>
              </a:rPr>
              <a:t>=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</a:p>
          <a:p>
            <a:r>
              <a:rPr lang="en-US" sz="800" dirty="0" smtClean="0">
                <a:latin typeface="Andale Mono"/>
                <a:cs typeface="Andale Mono"/>
              </a:rPr>
              <a:t>  for (</a:t>
            </a:r>
            <a:r>
              <a:rPr lang="en-US" sz="800" i="1" dirty="0" err="1" smtClean="0">
                <a:latin typeface="Times"/>
                <a:cs typeface="Times"/>
              </a:rPr>
              <a:t>M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S,f</a:t>
            </a:r>
            <a:r>
              <a:rPr lang="en-US" sz="800" dirty="0" smtClean="0">
                <a:latin typeface="Times"/>
                <a:cs typeface="Times"/>
              </a:rPr>
              <a:t>) / </a:t>
            </a:r>
            <a:r>
              <a:rPr lang="en-US" sz="800" i="1" dirty="0" err="1" smtClean="0">
                <a:latin typeface="Times"/>
                <a:cs typeface="Times"/>
              </a:rPr>
              <a:t>P</a:t>
            </a:r>
            <a:r>
              <a:rPr lang="en-US" sz="800" dirty="0" err="1" smtClean="0">
                <a:latin typeface="Andale Mono"/>
                <a:cs typeface="Andale Mono"/>
              </a:rPr>
              <a:t>)</a:t>
            </a:r>
            <a:r>
              <a:rPr lang="en-US" sz="800" i="1" dirty="0" err="1" smtClean="0">
                <a:latin typeface="Times"/>
                <a:cs typeface="Times"/>
              </a:rPr>
              <a:t>work</a:t>
            </a:r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baseline="30000" dirty="0" smtClean="0">
                <a:latin typeface="Times"/>
                <a:cs typeface="Times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    </a:t>
            </a:r>
            <a:r>
              <a:rPr lang="en-US" sz="800" dirty="0" smtClean="0">
                <a:latin typeface="Andale Mono"/>
                <a:cs typeface="Andale Mono"/>
              </a:rPr>
              <a:t>for (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Andale Mono"/>
                <a:cs typeface="Andale Mono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Andale Mono"/>
                <a:cs typeface="Andale Mono"/>
              </a:rPr>
              <a:t>pop()</a:t>
            </a:r>
            <a:r>
              <a:rPr lang="en-US" sz="800" i="1" dirty="0" smtClean="0">
                <a:latin typeface="Times"/>
                <a:cs typeface="Times"/>
              </a:rPr>
              <a:t>	</a:t>
            </a:r>
            <a:endParaRPr lang="en-US" sz="800" dirty="0" smtClean="0">
              <a:latin typeface="Andale Mono"/>
              <a:cs typeface="Andale Mono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30000" dirty="0" smtClean="0">
                <a:latin typeface="Times"/>
                <a:cs typeface="Times"/>
              </a:rPr>
              <a:t>P </a:t>
            </a:r>
            <a:r>
              <a:rPr lang="en-US" sz="800" dirty="0" smtClean="0">
                <a:latin typeface="Times"/>
                <a:cs typeface="Times"/>
              </a:rPr>
              <a:t>=</a:t>
            </a:r>
            <a:r>
              <a:rPr lang="en-US" sz="800" i="1" baseline="30000" dirty="0" smtClean="0">
                <a:latin typeface="Times"/>
                <a:cs typeface="Times"/>
              </a:rPr>
              <a:t> </a:t>
            </a:r>
          </a:p>
          <a:p>
            <a:r>
              <a:rPr lang="en-US" sz="800" i="1" baseline="30000" dirty="0" smtClean="0">
                <a:latin typeface="Times"/>
                <a:cs typeface="Times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     </a:t>
            </a:r>
            <a:r>
              <a:rPr lang="en-US" sz="800" i="1" dirty="0" err="1" smtClean="0">
                <a:latin typeface="Times"/>
                <a:cs typeface="Times"/>
              </a:rPr>
              <a:t>prework</a:t>
            </a:r>
            <a:endParaRPr lang="en-US" sz="800" i="1" dirty="0" smtClean="0">
              <a:latin typeface="Times"/>
              <a:cs typeface="Times"/>
            </a:endParaRPr>
          </a:p>
          <a:p>
            <a:r>
              <a:rPr lang="en-US" sz="800" dirty="0" smtClean="0">
                <a:latin typeface="Andale Mono"/>
                <a:cs typeface="Andale Mono"/>
              </a:rPr>
              <a:t>  for (</a:t>
            </a:r>
            <a:r>
              <a:rPr lang="en-US" sz="800" i="1" dirty="0" smtClean="0">
                <a:latin typeface="Times"/>
                <a:cs typeface="Times"/>
              </a:rPr>
              <a:t>MI</a:t>
            </a:r>
            <a:r>
              <a:rPr lang="en-US" sz="800" dirty="0" smtClean="0">
                <a:latin typeface="Times"/>
                <a:cs typeface="Times"/>
              </a:rPr>
              <a:t> - 1</a:t>
            </a:r>
            <a:r>
              <a:rPr lang="en-US" sz="800" dirty="0" smtClean="0">
                <a:latin typeface="Andale Mono"/>
                <a:cs typeface="Andale Mono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work</a:t>
            </a:r>
          </a:p>
          <a:p>
            <a:endParaRPr lang="en-US" sz="800" i="1" baseline="300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173" y="4465539"/>
            <a:ext cx="1607904" cy="202245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ounded Rectangle 26"/>
          <p:cNvSpPr/>
          <p:nvPr/>
        </p:nvSpPr>
        <p:spPr>
          <a:xfrm>
            <a:off x="5102301" y="4464465"/>
            <a:ext cx="1609344" cy="202245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6901" y="4342741"/>
            <a:ext cx="163677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0</a:t>
            </a: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MS</a:t>
            </a:r>
            <a:r>
              <a:rPr lang="en-US" sz="800" dirty="0" smtClean="0">
                <a:latin typeface="Times"/>
                <a:cs typeface="Times"/>
              </a:rPr>
              <a:t> / </a:t>
            </a:r>
            <a:r>
              <a:rPr lang="en-US" sz="800" i="1" dirty="0" smtClean="0">
                <a:latin typeface="Times"/>
                <a:cs typeface="Times"/>
              </a:rPr>
              <a:t>P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0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0 </a:t>
            </a:r>
            <a:endParaRPr lang="en-US" sz="800" i="1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 = 0</a:t>
            </a:r>
            <a:endParaRPr lang="en-US" sz="800" i="1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 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newpush</a:t>
            </a:r>
            <a:endParaRPr lang="en-US" sz="8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8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800" dirty="0" smtClean="0">
                <a:latin typeface="Andale Mono"/>
                <a:cs typeface="Andale Mono"/>
              </a:rPr>
              <a:t>  for (</a:t>
            </a:r>
            <a:r>
              <a:rPr lang="en-US" sz="800" i="1" dirty="0" err="1" smtClean="0">
                <a:latin typeface="Times"/>
                <a:cs typeface="Times"/>
              </a:rPr>
              <a:t>M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S,f</a:t>
            </a:r>
            <a:r>
              <a:rPr lang="en-US" sz="800" dirty="0" smtClean="0">
                <a:latin typeface="Times"/>
                <a:cs typeface="Times"/>
              </a:rPr>
              <a:t>) / </a:t>
            </a:r>
            <a:r>
              <a:rPr lang="en-US" sz="800" i="1" dirty="0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Andale Mono"/>
                <a:cs typeface="Andale Mono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 work</a:t>
            </a:r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baseline="30000" dirty="0" smtClean="0">
                <a:latin typeface="Times"/>
                <a:cs typeface="Times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    </a:t>
            </a:r>
            <a:r>
              <a:rPr lang="en-US" sz="800" dirty="0" smtClean="0">
                <a:latin typeface="Andale Mono"/>
                <a:cs typeface="Andale Mono"/>
              </a:rPr>
              <a:t>for (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Andale Mono"/>
                <a:cs typeface="Andale Mono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Andale Mono"/>
                <a:cs typeface="Andale Mono"/>
              </a:rPr>
              <a:t>pop()</a:t>
            </a:r>
            <a:r>
              <a:rPr lang="en-US" sz="800" i="1" dirty="0" smtClean="0">
                <a:latin typeface="Times"/>
                <a:cs typeface="Times"/>
              </a:rPr>
              <a:t>	</a:t>
            </a:r>
            <a:endParaRPr lang="en-US" sz="800" dirty="0" smtClean="0">
              <a:latin typeface="Andale Mono"/>
              <a:cs typeface="Andale Mono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30000" dirty="0" smtClean="0">
                <a:latin typeface="Times"/>
                <a:cs typeface="Times"/>
              </a:rPr>
              <a:t>P </a:t>
            </a:r>
            <a:r>
              <a:rPr lang="en-US" sz="800" dirty="0" smtClean="0">
                <a:latin typeface="Times"/>
                <a:cs typeface="Times"/>
              </a:rPr>
              <a:t>= </a:t>
            </a:r>
            <a:r>
              <a:rPr lang="en-US" sz="8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800" i="1" baseline="300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6717" y="4337464"/>
            <a:ext cx="48676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1</a:t>
            </a:r>
            <a:endParaRPr lang="en-US" sz="32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18075" y="4331115"/>
            <a:ext cx="4867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2</a:t>
            </a:r>
            <a:endParaRPr lang="en-US" sz="32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290836" y="4337465"/>
            <a:ext cx="5180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r>
              <a:rPr lang="en-US" sz="3200" i="1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389023" y="4237167"/>
            <a:ext cx="1529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(),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 smtClean="0">
                <a:latin typeface="Times"/>
                <a:cs typeface="Times"/>
              </a:rPr>
              <a:t>2</a:t>
            </a:r>
            <a:r>
              <a:rPr lang="en-US" sz="800" dirty="0" smtClean="0">
                <a:latin typeface="Times"/>
                <a:cs typeface="Times"/>
              </a:rPr>
              <a:t>)) </a:t>
            </a:r>
            <a:endParaRPr lang="en-US" sz="8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102301" y="4229742"/>
            <a:ext cx="15426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(),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)) </a:t>
            </a:r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359774" y="6453890"/>
            <a:ext cx="17221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(), </a:t>
            </a:r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((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 smtClean="0">
                <a:latin typeface="Times"/>
                <a:cs typeface="Times"/>
              </a:rPr>
              <a:t>2 </a:t>
            </a:r>
            <a:r>
              <a:rPr lang="en-US" sz="800" i="1" dirty="0" smtClean="0">
                <a:latin typeface="Times"/>
                <a:cs typeface="Times"/>
              </a:rPr>
              <a:t>, ID</a:t>
            </a:r>
            <a:r>
              <a:rPr lang="en-US" sz="800" i="1" baseline="-25000" dirty="0" smtClean="0">
                <a:latin typeface="Times"/>
                <a:cs typeface="Times"/>
              </a:rPr>
              <a:t>O</a:t>
            </a:r>
            <a:r>
              <a:rPr lang="en-US" sz="800" dirty="0" smtClean="0">
                <a:latin typeface="Times"/>
                <a:cs typeface="Times"/>
              </a:rPr>
              <a:t>))) </a:t>
            </a:r>
            <a:endParaRPr lang="en-US" sz="8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076901" y="6453890"/>
            <a:ext cx="17235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(), </a:t>
            </a:r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((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 smtClean="0">
                <a:latin typeface="Times"/>
                <a:cs typeface="Times"/>
              </a:rPr>
              <a:t>P </a:t>
            </a:r>
            <a:r>
              <a:rPr lang="en-US" sz="800" i="1" dirty="0" smtClean="0">
                <a:latin typeface="Times"/>
                <a:cs typeface="Times"/>
              </a:rPr>
              <a:t>, ID</a:t>
            </a:r>
            <a:r>
              <a:rPr lang="en-US" sz="800" i="1" baseline="-25000" dirty="0" smtClean="0">
                <a:latin typeface="Times"/>
                <a:cs typeface="Times"/>
              </a:rPr>
              <a:t>O</a:t>
            </a:r>
            <a:r>
              <a:rPr lang="en-US" sz="800" dirty="0" smtClean="0">
                <a:latin typeface="Times"/>
                <a:cs typeface="Times"/>
              </a:rPr>
              <a:t>))) </a:t>
            </a:r>
            <a:endParaRPr lang="en-US" sz="8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637017" y="3506467"/>
            <a:ext cx="56776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	((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r>
              <a:rPr lang="en-US" sz="800" i="1" dirty="0" smtClean="0">
                <a:latin typeface="Times"/>
                <a:cs typeface="Times"/>
              </a:rPr>
              <a:t> – </a:t>
            </a:r>
            <a:r>
              <a:rPr lang="en-US" sz="800" i="1" dirty="0" err="1" smtClean="0">
                <a:latin typeface="Times"/>
                <a:cs typeface="Times"/>
              </a:rPr>
              <a:t>C(f</a:t>
            </a:r>
            <a:r>
              <a:rPr lang="en-US" sz="800" i="1" dirty="0" smtClean="0">
                <a:latin typeface="Times"/>
                <a:cs typeface="Times"/>
              </a:rPr>
              <a:t>) – 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))),  (</a:t>
            </a:r>
            <a:r>
              <a:rPr lang="en-US" sz="800" i="1" dirty="0" smtClean="0">
                <a:latin typeface="Times"/>
                <a:cs typeface="Times"/>
              </a:rPr>
              <a:t>dup, </a:t>
            </a:r>
            <a:r>
              <a:rPr lang="en-US" sz="800" dirty="0" smtClean="0">
                <a:latin typeface="Times"/>
                <a:cs typeface="Times"/>
              </a:rPr>
              <a:t>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2</a:t>
            </a:r>
            <a:r>
              <a:rPr lang="en-US" sz="800" dirty="0" smtClean="0">
                <a:latin typeface="Times"/>
                <a:cs typeface="Times"/>
              </a:rPr>
              <a:t>))),</a:t>
            </a:r>
            <a:r>
              <a:rPr lang="en-US" sz="8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r>
              <a:rPr lang="en-US" sz="800" i="1" dirty="0" smtClean="0">
                <a:latin typeface="Times"/>
                <a:cs typeface="Times"/>
              </a:rPr>
              <a:t> – 2</a:t>
            </a:r>
            <a:r>
              <a:rPr lang="en-US" sz="800" dirty="0" smtClean="0">
                <a:latin typeface="Arial"/>
                <a:cs typeface="Arial"/>
              </a:rPr>
              <a:t>×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2</a:t>
            </a:r>
            <a:r>
              <a:rPr lang="en-US" sz="800" dirty="0" smtClean="0">
                <a:latin typeface="Times"/>
                <a:cs typeface="Times"/>
              </a:rPr>
              <a:t>))), (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2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>
                <a:latin typeface="Times"/>
                <a:cs typeface="Times"/>
              </a:rPr>
              <a:t>3</a:t>
            </a:r>
            <a:r>
              <a:rPr lang="en-US" sz="800" dirty="0" smtClean="0">
                <a:latin typeface="Times"/>
                <a:cs typeface="Times"/>
              </a:rPr>
              <a:t>))), </a:t>
            </a:r>
          </a:p>
          <a:p>
            <a:r>
              <a:rPr lang="en-US" sz="800" dirty="0" smtClean="0">
                <a:latin typeface="Times"/>
                <a:cs typeface="Times"/>
              </a:rPr>
              <a:t>	…, </a:t>
            </a:r>
          </a:p>
          <a:p>
            <a:r>
              <a:rPr lang="en-US" sz="800" dirty="0" smtClean="0">
                <a:latin typeface="Times"/>
                <a:cs typeface="Times"/>
              </a:rPr>
              <a:t>	(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r>
              <a:rPr lang="en-US" sz="800" i="1" dirty="0" smtClean="0">
                <a:latin typeface="Times"/>
                <a:cs typeface="Times"/>
              </a:rPr>
              <a:t> – 2</a:t>
            </a:r>
            <a:r>
              <a:rPr lang="en-US" sz="800" dirty="0" smtClean="0">
                <a:latin typeface="Arial"/>
                <a:cs typeface="Arial"/>
              </a:rPr>
              <a:t>×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P-1</a:t>
            </a:r>
            <a:r>
              <a:rPr lang="en-US" sz="800" dirty="0" smtClean="0">
                <a:latin typeface="Times"/>
                <a:cs typeface="Times"/>
              </a:rPr>
              <a:t>))), (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P-1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))),</a:t>
            </a:r>
            <a:r>
              <a:rPr lang="en-US" sz="8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newpop</a:t>
            </a:r>
            <a:r>
              <a:rPr lang="en-US" sz="800" i="1" dirty="0" smtClean="0">
                <a:latin typeface="Times"/>
                <a:cs typeface="Times"/>
              </a:rPr>
              <a:t> – 2</a:t>
            </a:r>
            <a:r>
              <a:rPr lang="en-US" sz="800" dirty="0" smtClean="0">
                <a:latin typeface="Arial"/>
                <a:cs typeface="Arial"/>
              </a:rPr>
              <a:t>×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))), (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P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))),  </a:t>
            </a:r>
          </a:p>
          <a:p>
            <a:r>
              <a:rPr lang="en-US" sz="800" dirty="0" smtClean="0">
                <a:latin typeface="Times"/>
                <a:cs typeface="Times"/>
              </a:rPr>
              <a:t>	(</a:t>
            </a:r>
            <a:r>
              <a:rPr lang="en-US" sz="800" i="1" dirty="0" err="1" smtClean="0">
                <a:latin typeface="Times"/>
                <a:cs typeface="Times"/>
              </a:rPr>
              <a:t>C(f</a:t>
            </a:r>
            <a:r>
              <a:rPr lang="en-US" sz="800" i="1" dirty="0" smtClean="0">
                <a:latin typeface="Times"/>
                <a:cs typeface="Times"/>
              </a:rPr>
              <a:t>) </a:t>
            </a:r>
            <a:r>
              <a:rPr lang="en-US" sz="800" dirty="0" smtClean="0">
                <a:latin typeface="Times"/>
                <a:cs typeface="Times"/>
              </a:rPr>
              <a:t>- </a:t>
            </a:r>
            <a:r>
              <a:rPr lang="en-US" sz="800" i="1" dirty="0" smtClean="0">
                <a:latin typeface="Times"/>
                <a:cs typeface="Times"/>
              </a:rPr>
              <a:t>dup</a:t>
            </a:r>
            <a:r>
              <a:rPr lang="en-US" sz="800" dirty="0" smtClean="0">
                <a:latin typeface="Times"/>
                <a:cs typeface="Times"/>
              </a:rPr>
              <a:t>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)))) </a:t>
            </a:r>
            <a:endParaRPr lang="en-US" sz="8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450" y="4080052"/>
            <a:ext cx="1093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((1,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 </a:t>
            </a:r>
            <a:endParaRPr lang="en-US" sz="8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80788" y="6485953"/>
            <a:ext cx="12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((1, ((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>
                <a:latin typeface="Times"/>
                <a:cs typeface="Times"/>
              </a:rPr>
              <a:t>1</a:t>
            </a:r>
            <a:r>
              <a:rPr lang="en-US" sz="800" i="1" baseline="-25000" dirty="0" smtClean="0">
                <a:latin typeface="Times"/>
                <a:cs typeface="Times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, ID</a:t>
            </a:r>
            <a:r>
              <a:rPr lang="en-US" sz="800" i="1" baseline="-25000" dirty="0" smtClean="0">
                <a:latin typeface="Times"/>
                <a:cs typeface="Times"/>
              </a:rPr>
              <a:t>O</a:t>
            </a:r>
            <a:r>
              <a:rPr lang="en-US" sz="800" dirty="0" smtClean="0">
                <a:latin typeface="Times"/>
                <a:cs typeface="Times"/>
              </a:rPr>
              <a:t>))) </a:t>
            </a:r>
          </a:p>
          <a:p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</a:t>
            </a:r>
            <a:r>
              <a:rPr lang="en-US" sz="800" dirty="0" smtClean="0">
                <a:latin typeface="Times"/>
                <a:cs typeface="Times"/>
              </a:rPr>
              <a:t>) = ((1, ((</a:t>
            </a:r>
            <a:r>
              <a:rPr lang="en-US" sz="800" i="1" dirty="0" smtClean="0">
                <a:latin typeface="Times"/>
                <a:cs typeface="Times"/>
              </a:rPr>
              <a:t>F</a:t>
            </a:r>
            <a:r>
              <a:rPr lang="en-US" sz="800" i="1" baseline="-25000" dirty="0">
                <a:latin typeface="Times"/>
                <a:cs typeface="Times"/>
              </a:rPr>
              <a:t>1</a:t>
            </a:r>
            <a:r>
              <a:rPr lang="en-US" sz="800" i="1" baseline="-25000" dirty="0" smtClean="0">
                <a:latin typeface="Times"/>
                <a:cs typeface="Times"/>
              </a:rPr>
              <a:t> </a:t>
            </a:r>
            <a:r>
              <a:rPr lang="en-US" sz="800" i="1" dirty="0" smtClean="0">
                <a:latin typeface="Times"/>
                <a:cs typeface="Times"/>
              </a:rPr>
              <a:t>, ID</a:t>
            </a:r>
            <a:r>
              <a:rPr lang="en-US" sz="800" i="1" baseline="-25000" dirty="0" smtClean="0">
                <a:latin typeface="Times"/>
                <a:cs typeface="Times"/>
              </a:rPr>
              <a:t>O</a:t>
            </a:r>
            <a:r>
              <a:rPr lang="en-US" sz="800" dirty="0" smtClean="0">
                <a:latin typeface="Times"/>
                <a:cs typeface="Times"/>
              </a:rPr>
              <a:t>))) </a:t>
            </a:r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16287" y="2506863"/>
            <a:ext cx="28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I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err="1" smtClean="0">
                <a:latin typeface="Times"/>
                <a:cs typeface="Times"/>
              </a:rPr>
              <a:t>n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)))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>
                <a:latin typeface="Times"/>
                <a:cs typeface="Times"/>
              </a:rPr>
              <a:t>S</a:t>
            </a:r>
            <a:r>
              <a:rPr lang="en-US" sz="800" i="1" baseline="-25000" dirty="0" smtClean="0">
                <a:latin typeface="Times"/>
                <a:cs typeface="Times"/>
              </a:rPr>
              <a:t>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SIn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endParaRPr lang="en-US" sz="8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7667" y="7514695"/>
            <a:ext cx="43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</a:t>
            </a:r>
            <a:endParaRPr lang="en-US" sz="900" i="1" baseline="-25000" dirty="0" smtClean="0">
              <a:latin typeface="Times"/>
              <a:cs typeface="Times"/>
            </a:endParaRPr>
          </a:p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>
                <a:latin typeface="Times"/>
                <a:cs typeface="Times"/>
              </a:rPr>
              <a:t>S</a:t>
            </a:r>
            <a:r>
              <a:rPr lang="en-US" sz="900" i="1" baseline="-25000" dirty="0" err="1" smtClean="0">
                <a:latin typeface="Times"/>
                <a:cs typeface="Times"/>
              </a:rPr>
              <a:t>Oi</a:t>
            </a:r>
            <a:endParaRPr lang="en-US" sz="900" dirty="0" smtClean="0">
              <a:latin typeface="Times"/>
              <a:cs typeface="Times"/>
            </a:endParaRP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166" y="6816813"/>
            <a:ext cx="37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</a:p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…,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P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5800" y="2558407"/>
            <a:ext cx="121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"/>
                <a:cs typeface="Times"/>
              </a:rPr>
              <a:t>Fiss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by </a:t>
            </a:r>
            <a:r>
              <a:rPr lang="en-US" i="1" dirty="0" smtClean="0">
                <a:solidFill>
                  <a:srgbClr val="0000FF"/>
                </a:solidFill>
                <a:latin typeface="Times"/>
                <a:cs typeface="Times"/>
              </a:rPr>
              <a:t>P</a:t>
            </a:r>
            <a:endParaRPr lang="en-US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grpSp>
        <p:nvGrpSpPr>
          <p:cNvPr id="13" name="Group 55"/>
          <p:cNvGrpSpPr/>
          <p:nvPr/>
        </p:nvGrpSpPr>
        <p:grpSpPr>
          <a:xfrm>
            <a:off x="5102301" y="2558407"/>
            <a:ext cx="1843211" cy="738664"/>
            <a:chOff x="5050632" y="16938"/>
            <a:chExt cx="1843211" cy="1581973"/>
          </a:xfrm>
        </p:grpSpPr>
        <p:sp>
          <p:nvSpPr>
            <p:cNvPr id="54" name="Rectangle 53"/>
            <p:cNvSpPr/>
            <p:nvPr/>
          </p:nvSpPr>
          <p:spPr>
            <a:xfrm>
              <a:off x="5050632" y="16938"/>
              <a:ext cx="1843211" cy="1581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Times"/>
                  <a:cs typeface="Times"/>
                </a:rPr>
                <a:t>Shorthand Variables:</a:t>
              </a:r>
            </a:p>
            <a:p>
              <a:r>
                <a:rPr lang="en-US" sz="800" i="1" dirty="0" smtClean="0">
                  <a:latin typeface="Times"/>
                  <a:cs typeface="Times"/>
                </a:rPr>
                <a:t>dup </a:t>
              </a:r>
              <a:r>
                <a:rPr lang="en-US" sz="800" dirty="0" smtClean="0">
                  <a:latin typeface="Times"/>
                  <a:cs typeface="Times"/>
                </a:rPr>
                <a:t>=</a:t>
              </a:r>
              <a:r>
                <a:rPr lang="en-US" sz="800" i="1" dirty="0" smtClean="0">
                  <a:latin typeface="Times"/>
                  <a:cs typeface="Times"/>
                </a:rPr>
                <a:t> peek </a:t>
              </a:r>
              <a:r>
                <a:rPr lang="en-US" sz="800" dirty="0" smtClean="0">
                  <a:latin typeface="Times"/>
                  <a:cs typeface="Times"/>
                </a:rPr>
                <a:t>–</a:t>
              </a:r>
              <a:r>
                <a:rPr lang="en-US" sz="800" i="1" dirty="0" smtClean="0">
                  <a:latin typeface="Times"/>
                  <a:cs typeface="Times"/>
                </a:rPr>
                <a:t> pop</a:t>
              </a:r>
            </a:p>
            <a:p>
              <a:r>
                <a:rPr lang="en-US" sz="800" i="1" dirty="0" err="1" smtClean="0">
                  <a:latin typeface="Times"/>
                  <a:cs typeface="Times"/>
                </a:rPr>
                <a:t>newpop</a:t>
              </a:r>
              <a:r>
                <a:rPr lang="en-US" sz="800" i="1" dirty="0" smtClean="0">
                  <a:latin typeface="Times"/>
                  <a:cs typeface="Times"/>
                </a:rPr>
                <a:t> </a:t>
              </a:r>
              <a:r>
                <a:rPr lang="en-US" sz="800" dirty="0" smtClean="0">
                  <a:latin typeface="Times"/>
                  <a:cs typeface="Times"/>
                </a:rPr>
                <a:t>= </a:t>
              </a:r>
              <a:r>
                <a:rPr lang="en-US" sz="800" i="1" dirty="0" smtClean="0">
                  <a:latin typeface="Times"/>
                  <a:cs typeface="Times"/>
                </a:rPr>
                <a:t>MS</a:t>
              </a:r>
              <a:r>
                <a:rPr lang="en-US" sz="800" dirty="0" smtClean="0">
                  <a:latin typeface="Times"/>
                  <a:cs typeface="Times"/>
                </a:rPr>
                <a:t> / </a:t>
              </a:r>
              <a:r>
                <a:rPr lang="en-US" sz="800" i="1" dirty="0" smtClean="0">
                  <a:latin typeface="Times"/>
                  <a:cs typeface="Times"/>
                </a:rPr>
                <a:t>P </a:t>
              </a:r>
              <a:r>
                <a:rPr lang="en-US" sz="800" dirty="0" smtClean="0">
                  <a:latin typeface="Arial"/>
                  <a:cs typeface="Arial"/>
                </a:rPr>
                <a:t>×</a:t>
              </a:r>
              <a:r>
                <a:rPr lang="en-US" sz="800" i="1" dirty="0" smtClean="0">
                  <a:latin typeface="Times"/>
                  <a:cs typeface="Times"/>
                </a:rPr>
                <a:t> pop + dup</a:t>
              </a:r>
            </a:p>
            <a:p>
              <a:r>
                <a:rPr lang="en-US" sz="800" i="1" dirty="0" err="1" smtClean="0">
                  <a:latin typeface="Times"/>
                  <a:cs typeface="Times"/>
                </a:rPr>
                <a:t>newpush</a:t>
              </a:r>
              <a:r>
                <a:rPr lang="en-US" sz="800" i="1" dirty="0" smtClean="0">
                  <a:latin typeface="Times"/>
                  <a:cs typeface="Times"/>
                </a:rPr>
                <a:t> </a:t>
              </a:r>
              <a:r>
                <a:rPr lang="en-US" sz="800" dirty="0" smtClean="0">
                  <a:latin typeface="Times"/>
                  <a:cs typeface="Times"/>
                </a:rPr>
                <a:t>= </a:t>
              </a:r>
              <a:r>
                <a:rPr lang="en-US" sz="800" i="1" dirty="0" smtClean="0">
                  <a:latin typeface="Times"/>
                  <a:cs typeface="Times"/>
                </a:rPr>
                <a:t>MS</a:t>
              </a:r>
              <a:r>
                <a:rPr lang="en-US" sz="800" dirty="0" smtClean="0">
                  <a:latin typeface="Times"/>
                  <a:cs typeface="Times"/>
                </a:rPr>
                <a:t> / </a:t>
              </a:r>
              <a:r>
                <a:rPr lang="en-US" sz="800" i="1" dirty="0" smtClean="0">
                  <a:latin typeface="Times"/>
                  <a:cs typeface="Times"/>
                </a:rPr>
                <a:t>P </a:t>
              </a:r>
              <a:r>
                <a:rPr lang="en-US" sz="800" dirty="0" smtClean="0">
                  <a:latin typeface="Arial"/>
                  <a:cs typeface="Arial"/>
                </a:rPr>
                <a:t>×</a:t>
              </a:r>
              <a:r>
                <a:rPr lang="en-US" sz="800" i="1" dirty="0" smtClean="0">
                  <a:latin typeface="Times"/>
                  <a:cs typeface="Times"/>
                </a:rPr>
                <a:t> push</a:t>
              </a:r>
            </a:p>
            <a:p>
              <a:endParaRPr lang="en-US" sz="1000" i="1" dirty="0" smtClean="0">
                <a:latin typeface="Times"/>
                <a:cs typeface="Time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0632" y="16938"/>
              <a:ext cx="1707744" cy="1431808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63724" y="3309027"/>
            <a:ext cx="11835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i="1" dirty="0" smtClean="0">
                <a:latin typeface="Times"/>
                <a:cs typeface="Times"/>
              </a:rPr>
              <a:t>OD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</a:t>
            </a:r>
            <a:r>
              <a:rPr lang="en-US" sz="800" dirty="0" smtClean="0">
                <a:latin typeface="Times"/>
                <a:cs typeface="Times"/>
              </a:rPr>
              <a:t>) = ((1, ((</a:t>
            </a:r>
            <a:r>
              <a:rPr lang="en-US" sz="800" i="1" dirty="0" smtClean="0">
                <a:latin typeface="Times"/>
                <a:cs typeface="Times"/>
              </a:rPr>
              <a:t>ID</a:t>
            </a:r>
            <a:r>
              <a:rPr lang="en-US" sz="800" i="1" baseline="-25000" dirty="0" smtClean="0">
                <a:latin typeface="Times"/>
                <a:cs typeface="Times"/>
              </a:rPr>
              <a:t>I</a:t>
            </a:r>
            <a:r>
              <a:rPr lang="en-US" sz="800" i="1" dirty="0" smtClean="0">
                <a:latin typeface="Times"/>
                <a:cs typeface="Times"/>
              </a:rPr>
              <a:t>, F</a:t>
            </a:r>
            <a:r>
              <a:rPr lang="en-US" sz="800" i="1" baseline="-25000" dirty="0" smtClean="0">
                <a:latin typeface="Times"/>
                <a:cs typeface="Times"/>
              </a:rPr>
              <a:t>1</a:t>
            </a:r>
            <a:r>
              <a:rPr lang="en-US" sz="800" dirty="0" smtClean="0">
                <a:latin typeface="Times"/>
                <a:cs typeface="Times"/>
              </a:rPr>
              <a:t>)))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37" y="16934"/>
            <a:ext cx="2858187" cy="1765531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758" y="2506863"/>
            <a:ext cx="6842241" cy="5515663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53935" y="13001"/>
            <a:ext cx="3697568" cy="218521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i="1" dirty="0" smtClean="0">
                <a:latin typeface="Times New Roman"/>
                <a:cs typeface="Times New Roman"/>
              </a:rPr>
              <a:t>P </a:t>
            </a:r>
            <a:r>
              <a:rPr lang="en-US" sz="850" dirty="0" smtClean="0">
                <a:latin typeface="Times New Roman"/>
                <a:cs typeface="Times New Roman"/>
              </a:rPr>
              <a:t>copies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and set their rates and work functions 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two identity nodes,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and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i="1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the initialization stage computation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i="1" dirty="0" smtClean="0">
                <a:latin typeface="Times New Roman"/>
                <a:cs typeface="Times New Roman"/>
              </a:rPr>
              <a:t>f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input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replacing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in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output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, replacing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err="1" smtClean="0">
                <a:latin typeface="Times New Roman"/>
                <a:cs typeface="Times New Roman"/>
              </a:rPr>
              <a:t>in</a:t>
            </a:r>
            <a:r>
              <a:rPr lang="en-US" sz="850" dirty="0" smtClean="0">
                <a:latin typeface="Times New Roman"/>
                <a:cs typeface="Times New Roman"/>
              </a:rPr>
              <a:t>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the fission duplication pattern in the output distribution of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a round robin joining pattern for the output identity filter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to receive from each fission product.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each node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smtClean="0">
                <a:latin typeface="Times New Roman"/>
                <a:cs typeface="Times New Roman"/>
              </a:rPr>
              <a:t> that is a producer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replace the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 in the edges of the </a:t>
            </a:r>
            <a:r>
              <a:rPr lang="en-US" sz="850" dirty="0" err="1" smtClean="0">
                <a:latin typeface="Times New Roman"/>
                <a:cs typeface="Times New Roman"/>
              </a:rPr>
              <a:t>dupsets</a:t>
            </a:r>
            <a:r>
              <a:rPr lang="en-US" sz="850" dirty="0" smtClean="0">
                <a:latin typeface="Times New Roman"/>
                <a:cs typeface="Times New Roman"/>
              </a:rPr>
              <a:t> of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err="1" smtClean="0">
                <a:latin typeface="Times New Roman"/>
                <a:cs typeface="Times New Roman"/>
              </a:rPr>
              <a:t>’s</a:t>
            </a:r>
            <a:r>
              <a:rPr lang="en-US" sz="850" dirty="0" smtClean="0">
                <a:latin typeface="Times New Roman"/>
                <a:cs typeface="Times New Roman"/>
              </a:rPr>
              <a:t> output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each node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consumer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replace the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in incoming edges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dirty="0" err="1" smtClean="0">
                <a:latin typeface="Times New Roman"/>
                <a:cs typeface="Times New Roman"/>
              </a:rPr>
              <a:t>'s</a:t>
            </a:r>
            <a:r>
              <a:rPr lang="en-US" sz="850" dirty="0" smtClean="0">
                <a:latin typeface="Times New Roman"/>
                <a:cs typeface="Times New Roman"/>
              </a:rPr>
              <a:t> input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  <a:endParaRPr lang="en-US" sz="85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8335" y="1794833"/>
            <a:ext cx="1249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 The original filter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043" y="8959552"/>
            <a:ext cx="2149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c</a:t>
            </a:r>
            <a:r>
              <a:rPr lang="en-US" sz="900" dirty="0" smtClean="0">
                <a:latin typeface="Times"/>
                <a:cs typeface="Times"/>
              </a:rPr>
              <a:t>) Details Steps 1-9 when </a:t>
            </a:r>
            <a:r>
              <a:rPr lang="en-US" sz="900" dirty="0" err="1" smtClean="0">
                <a:latin typeface="Times"/>
                <a:cs typeface="Times"/>
              </a:rPr>
              <a:t>fissing</a:t>
            </a:r>
            <a:r>
              <a:rPr lang="en-US" sz="900" dirty="0" smtClean="0">
                <a:latin typeface="Times"/>
                <a:cs typeface="Times"/>
              </a:rPr>
              <a:t>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by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74262" y="7208818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10303" y="7103830"/>
            <a:ext cx="79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O</a:t>
            </a:r>
            <a:endParaRPr lang="en-US" sz="2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41004" y="2195802"/>
            <a:ext cx="1274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b</a:t>
            </a:r>
            <a:r>
              <a:rPr lang="en-US" sz="900" dirty="0" smtClean="0">
                <a:latin typeface="Times"/>
                <a:cs typeface="Times"/>
              </a:rPr>
              <a:t>) Steps of fission of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9774" y="4950031"/>
            <a:ext cx="16333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56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I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II2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err="1" smtClean="0">
                <a:latin typeface="Times"/>
                <a:cs typeface="Times"/>
              </a:rPr>
              <a:t>n</a:t>
            </a:r>
            <a:r>
              <a:rPr lang="en-US" sz="800" i="1" baseline="-25000" dirty="0" err="1" smtClean="0">
                <a:latin typeface="Times"/>
                <a:cs typeface="Times"/>
              </a:rPr>
              <a:t>IIm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)))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ID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>
                <a:latin typeface="Times"/>
                <a:cs typeface="Times"/>
              </a:rPr>
              <a:t>S</a:t>
            </a:r>
            <a:r>
              <a:rPr lang="en-US" sz="800" i="1" baseline="-25000" dirty="0" smtClean="0">
                <a:latin typeface="Times"/>
                <a:cs typeface="Times"/>
              </a:rPr>
              <a:t>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SI2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SIn</a:t>
            </a:r>
            <a:r>
              <a:rPr lang="en-US" sz="800" dirty="0" smtClean="0">
                <a:latin typeface="Times"/>
                <a:cs typeface="Times"/>
              </a:rPr>
              <a:t>, (</a:t>
            </a:r>
            <a:r>
              <a:rPr lang="en-US" sz="800" i="1" dirty="0" smtClean="0">
                <a:latin typeface="Times"/>
                <a:cs typeface="Times"/>
              </a:rPr>
              <a:t>n</a:t>
            </a:r>
            <a:r>
              <a:rPr lang="en-US" sz="800" i="1" baseline="-25000" dirty="0" smtClean="0">
                <a:latin typeface="Times"/>
                <a:cs typeface="Times"/>
              </a:rPr>
              <a:t>SI1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endParaRPr lang="en-US" sz="8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4" y="1473136"/>
            <a:ext cx="23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i="1" dirty="0" err="1" smtClean="0">
                <a:latin typeface="Times"/>
                <a:cs typeface="Times"/>
              </a:rPr>
              <a:t>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I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IO1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IO1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IO2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IO2</a:t>
            </a:r>
            <a:r>
              <a:rPr lang="en-US" sz="800" dirty="0" smtClean="0">
                <a:latin typeface="Times"/>
                <a:cs typeface="Times"/>
              </a:rPr>
              <a:t>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IOIr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>
                <a:latin typeface="Times"/>
                <a:cs typeface="Times"/>
              </a:rPr>
              <a:t>d</a:t>
            </a:r>
            <a:r>
              <a:rPr lang="en-US" sz="800" i="1" baseline="-25000" dirty="0" err="1" smtClean="0">
                <a:latin typeface="Times"/>
                <a:cs typeface="Times"/>
              </a:rPr>
              <a:t>IOIr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i="1" dirty="0" err="1" smtClean="0">
                <a:latin typeface="Times"/>
                <a:cs typeface="Times"/>
              </a:rPr>
              <a:t>D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S</a:t>
            </a:r>
            <a:r>
              <a:rPr lang="en-US" sz="800" dirty="0" err="1" smtClean="0">
                <a:latin typeface="Times"/>
                <a:cs typeface="Times"/>
              </a:rPr>
              <a:t>,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((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SO1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SO1</a:t>
            </a:r>
            <a:r>
              <a:rPr lang="en-US" sz="800" dirty="0" smtClean="0">
                <a:latin typeface="Times"/>
                <a:cs typeface="Times"/>
              </a:rPr>
              <a:t>), (</a:t>
            </a:r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-25000" dirty="0" smtClean="0">
                <a:latin typeface="Times"/>
                <a:cs typeface="Times"/>
              </a:rPr>
              <a:t>SO2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smtClean="0">
                <a:latin typeface="Times"/>
                <a:cs typeface="Times"/>
              </a:rPr>
              <a:t>d</a:t>
            </a:r>
            <a:r>
              <a:rPr lang="en-US" sz="800" i="1" baseline="-25000" dirty="0" smtClean="0">
                <a:latin typeface="Times"/>
                <a:cs typeface="Times"/>
              </a:rPr>
              <a:t>SO12</a:t>
            </a:r>
            <a:r>
              <a:rPr lang="en-US" sz="800" dirty="0" smtClean="0">
                <a:latin typeface="Times"/>
                <a:cs typeface="Times"/>
              </a:rPr>
              <a:t>), … 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-25000" dirty="0" err="1" smtClean="0">
                <a:latin typeface="Times"/>
                <a:cs typeface="Times"/>
              </a:rPr>
              <a:t>SOs</a:t>
            </a:r>
            <a:r>
              <a:rPr lang="en-US" sz="800" dirty="0" smtClean="0">
                <a:latin typeface="Times"/>
                <a:cs typeface="Times"/>
              </a:rPr>
              <a:t>, </a:t>
            </a:r>
            <a:r>
              <a:rPr lang="en-US" sz="800" i="1" dirty="0" err="1">
                <a:latin typeface="Times"/>
                <a:cs typeface="Times"/>
              </a:rPr>
              <a:t>d</a:t>
            </a:r>
            <a:r>
              <a:rPr lang="en-US" sz="800" i="1" baseline="-25000" dirty="0" err="1" smtClean="0">
                <a:latin typeface="Times"/>
                <a:cs typeface="Times"/>
              </a:rPr>
              <a:t>SOs</a:t>
            </a:r>
            <a:r>
              <a:rPr lang="en-US" sz="800" dirty="0" smtClean="0">
                <a:latin typeface="Times"/>
                <a:cs typeface="Times"/>
              </a:rPr>
              <a:t>))</a:t>
            </a:r>
          </a:p>
          <a:p>
            <a:endParaRPr lang="en-US" sz="800" dirty="0">
              <a:latin typeface="Times"/>
              <a:cs typeface="Time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205" y="428658"/>
            <a:ext cx="2699497" cy="892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125" y="422364"/>
            <a:ext cx="2699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Times"/>
                <a:cs typeface="Times"/>
              </a:rPr>
              <a:t>W</a:t>
            </a:r>
            <a:r>
              <a:rPr lang="en-US" sz="800" i="1" baseline="30000" dirty="0" smtClean="0">
                <a:latin typeface="Times"/>
                <a:cs typeface="Times"/>
              </a:rPr>
              <a:t>P </a:t>
            </a:r>
            <a:r>
              <a:rPr lang="en-US" sz="800" dirty="0" smtClean="0">
                <a:latin typeface="Times"/>
                <a:cs typeface="Times"/>
              </a:rPr>
              <a:t>=</a:t>
            </a:r>
            <a:r>
              <a:rPr lang="en-US" sz="800" baseline="30000" dirty="0" smtClean="0">
                <a:latin typeface="Times"/>
                <a:cs typeface="Times"/>
              </a:rPr>
              <a:t> </a:t>
            </a:r>
            <a:r>
              <a:rPr lang="en-US" sz="800" i="1" dirty="0" err="1" smtClean="0">
                <a:latin typeface="Times"/>
                <a:cs typeface="Times"/>
              </a:rPr>
              <a:t>prework</a:t>
            </a:r>
            <a:r>
              <a:rPr lang="en-US" sz="800" i="1" dirty="0" smtClean="0">
                <a:latin typeface="Times"/>
                <a:cs typeface="Times"/>
              </a:rPr>
              <a:t> 		W</a:t>
            </a:r>
            <a:r>
              <a:rPr lang="en-US" sz="800" i="1" baseline="30000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= </a:t>
            </a:r>
            <a:r>
              <a:rPr lang="en-US" sz="800" i="1" dirty="0" smtClean="0">
                <a:latin typeface="Times"/>
                <a:cs typeface="Times"/>
              </a:rPr>
              <a:t>work</a:t>
            </a:r>
            <a:endParaRPr lang="en-US" sz="800" i="1" baseline="30000" dirty="0" smtClean="0">
              <a:latin typeface="Times"/>
              <a:cs typeface="Times"/>
            </a:endParaRPr>
          </a:p>
          <a:p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I,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MI</a:t>
            </a:r>
            <a:r>
              <a:rPr lang="en-US" sz="800" dirty="0" smtClean="0">
                <a:latin typeface="Times"/>
                <a:cs typeface="Times"/>
              </a:rPr>
              <a:t>       		</a:t>
            </a:r>
            <a:r>
              <a:rPr lang="en-US" sz="800" i="1" dirty="0" smtClean="0">
                <a:latin typeface="Times"/>
                <a:cs typeface="Times"/>
              </a:rPr>
              <a:t>M</a:t>
            </a:r>
            <a:r>
              <a:rPr lang="en-US" sz="800" dirty="0" smtClean="0">
                <a:latin typeface="Times"/>
                <a:cs typeface="Times"/>
              </a:rPr>
              <a:t>(</a:t>
            </a:r>
            <a:r>
              <a:rPr lang="en-US" sz="800" i="1" dirty="0" smtClean="0">
                <a:latin typeface="Times"/>
                <a:cs typeface="Times"/>
              </a:rPr>
              <a:t>S,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MS</a:t>
            </a:r>
          </a:p>
          <a:p>
            <a:r>
              <a:rPr lang="en-US" sz="800" i="1" dirty="0" err="1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prepeek</a:t>
            </a:r>
            <a:r>
              <a:rPr lang="en-US" sz="800" i="1" dirty="0" smtClean="0">
                <a:latin typeface="Times"/>
                <a:cs typeface="Times"/>
              </a:rPr>
              <a:t> </a:t>
            </a:r>
            <a:r>
              <a:rPr lang="en-US" sz="800" dirty="0" smtClean="0">
                <a:latin typeface="Times"/>
                <a:cs typeface="Times"/>
              </a:rPr>
              <a:t>	</a:t>
            </a:r>
            <a:r>
              <a:rPr lang="en-US" sz="800" i="1" dirty="0" err="1" smtClean="0">
                <a:latin typeface="Times"/>
                <a:cs typeface="Times"/>
              </a:rPr>
              <a:t>e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W,f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peek</a:t>
            </a:r>
          </a:p>
          <a:p>
            <a:r>
              <a:rPr lang="en-US" sz="800" i="1" dirty="0" err="1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prepop</a:t>
            </a:r>
            <a:r>
              <a:rPr lang="en-US" sz="800" dirty="0" smtClean="0">
                <a:latin typeface="Times"/>
                <a:cs typeface="Times"/>
              </a:rPr>
              <a:t>  	</a:t>
            </a:r>
            <a:r>
              <a:rPr lang="en-US" sz="800" i="1" dirty="0" err="1" smtClean="0">
                <a:latin typeface="Times"/>
                <a:cs typeface="Times"/>
              </a:rPr>
              <a:t>o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pop</a:t>
            </a:r>
          </a:p>
          <a:p>
            <a:r>
              <a:rPr lang="en-US" sz="800" i="1" dirty="0" err="1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baseline="30000" dirty="0" err="1" smtClean="0">
                <a:latin typeface="Times"/>
                <a:cs typeface="Times"/>
              </a:rPr>
              <a:t>P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err="1" smtClean="0">
                <a:latin typeface="Times"/>
                <a:cs typeface="Times"/>
              </a:rPr>
              <a:t>prepush</a:t>
            </a:r>
            <a:r>
              <a:rPr lang="en-US" sz="800" dirty="0" smtClean="0">
                <a:latin typeface="Times"/>
                <a:cs typeface="Times"/>
              </a:rPr>
              <a:t>  	</a:t>
            </a:r>
            <a:r>
              <a:rPr lang="en-US" sz="800" i="1" dirty="0" err="1" smtClean="0">
                <a:latin typeface="Times"/>
                <a:cs typeface="Times"/>
              </a:rPr>
              <a:t>u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W</a:t>
            </a:r>
            <a:r>
              <a:rPr lang="en-US" sz="800" i="1" dirty="0" smtClean="0">
                <a:latin typeface="Times"/>
                <a:cs typeface="Times"/>
              </a:rPr>
              <a:t>, 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 = </a:t>
            </a:r>
            <a:r>
              <a:rPr lang="en-US" sz="800" i="1" dirty="0" smtClean="0">
                <a:latin typeface="Times"/>
                <a:cs typeface="Times"/>
              </a:rPr>
              <a:t>push</a:t>
            </a:r>
          </a:p>
          <a:p>
            <a:r>
              <a:rPr lang="en-US" sz="800" i="1" dirty="0" err="1" smtClean="0">
                <a:latin typeface="Times"/>
                <a:cs typeface="Times"/>
              </a:rPr>
              <a:t>C</a:t>
            </a:r>
            <a:r>
              <a:rPr lang="en-US" sz="800" dirty="0" err="1" smtClean="0">
                <a:latin typeface="Times"/>
                <a:cs typeface="Times"/>
              </a:rPr>
              <a:t>(</a:t>
            </a:r>
            <a:r>
              <a:rPr lang="en-US" sz="800" i="1" dirty="0" err="1" smtClean="0">
                <a:latin typeface="Times"/>
                <a:cs typeface="Times"/>
              </a:rPr>
              <a:t>f</a:t>
            </a:r>
            <a:r>
              <a:rPr lang="en-US" sz="800" dirty="0" smtClean="0">
                <a:latin typeface="Times"/>
                <a:cs typeface="Times"/>
              </a:rPr>
              <a:t>)</a:t>
            </a:r>
            <a:r>
              <a:rPr lang="en-US" sz="800" i="1" dirty="0" smtClean="0">
                <a:latin typeface="Times"/>
                <a:cs typeface="Times"/>
              </a:rPr>
              <a:t> = </a:t>
            </a:r>
            <a:r>
              <a:rPr lang="en-US" sz="800" i="1" dirty="0" err="1" smtClean="0">
                <a:latin typeface="Times"/>
                <a:cs typeface="Times"/>
              </a:rPr>
              <a:t>copydown</a:t>
            </a:r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  <a:p>
            <a:endParaRPr lang="en-US" sz="800" dirty="0" smtClean="0"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519" y="519709"/>
            <a:ext cx="4154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079794" y="3282104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3935" y="3164416"/>
            <a:ext cx="61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I</a:t>
            </a:r>
            <a:endParaRPr lang="en-US" sz="2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0207" y="5072828"/>
            <a:ext cx="1956729" cy="234880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46801" y="6120579"/>
            <a:ext cx="320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…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41" y="4951105"/>
            <a:ext cx="203909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dirty="0" err="1" smtClean="0">
                <a:latin typeface="Times"/>
                <a:cs typeface="Times"/>
              </a:rPr>
              <a:t>max(</a:t>
            </a:r>
            <a:r>
              <a:rPr lang="en-US" sz="900" i="1" dirty="0" err="1" smtClean="0">
                <a:latin typeface="Times"/>
                <a:cs typeface="Times"/>
              </a:rPr>
              <a:t>prepeek</a:t>
            </a:r>
            <a:r>
              <a:rPr lang="en-US" sz="900" dirty="0" smtClean="0">
                <a:latin typeface="Times"/>
                <a:cs typeface="Times"/>
              </a:rPr>
              <a:t>, </a:t>
            </a:r>
          </a:p>
          <a:p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+ (MI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- </a:t>
            </a:r>
            <a:r>
              <a:rPr lang="en-US" sz="9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 pop + dup)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pop)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prepush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push)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</a:t>
            </a:r>
            <a:r>
              <a:rPr lang="en-US" sz="900" i="1" dirty="0" err="1" smtClean="0">
                <a:latin typeface="Times"/>
                <a:cs typeface="Times"/>
              </a:rPr>
              <a:t>C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</a:t>
            </a:r>
          </a:p>
          <a:p>
            <a:r>
              <a:rPr lang="en-US" sz="900" i="1" dirty="0" smtClean="0">
                <a:latin typeface="Times"/>
                <a:cs typeface="Times"/>
              </a:rPr>
              <a:t>W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err="1" smtClean="0">
                <a:latin typeface="Times"/>
                <a:cs typeface="Times"/>
              </a:rPr>
              <a:t>P</a:t>
            </a:r>
            <a:r>
              <a:rPr lang="en-US" sz="900" dirty="0" err="1" smtClean="0">
                <a:latin typeface="Andale Mono"/>
                <a:cs typeface="Andale Mono"/>
              </a:rPr>
              <a:t>)</a:t>
            </a:r>
            <a:r>
              <a:rPr lang="en-US" sz="900" i="1" dirty="0" err="1" smtClean="0">
                <a:latin typeface="Times"/>
                <a:cs typeface="Times"/>
              </a:rPr>
              <a:t>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baseline="30000" dirty="0" smtClean="0">
                <a:latin typeface="Times"/>
                <a:cs typeface="Times"/>
              </a:rPr>
              <a:t> </a:t>
            </a: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prework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  <a:r>
              <a:rPr lang="en-US" sz="900" dirty="0" smtClean="0">
                <a:latin typeface="Times"/>
                <a:cs typeface="Times"/>
              </a:rPr>
              <a:t> - 1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work</a:t>
            </a:r>
          </a:p>
          <a:p>
            <a:endParaRPr lang="en-US" sz="10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173" y="5071755"/>
            <a:ext cx="160790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2301" y="5070681"/>
            <a:ext cx="160934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6901" y="4948957"/>
            <a:ext cx="1636776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6717" y="4943680"/>
            <a:ext cx="48676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1</a:t>
            </a:r>
            <a:endParaRPr lang="en-US" sz="32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18075" y="4937331"/>
            <a:ext cx="4867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2</a:t>
            </a:r>
            <a:endParaRPr lang="en-US" sz="32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290836" y="4943681"/>
            <a:ext cx="5180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r>
              <a:rPr lang="en-US" sz="3200" i="1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93266" y="4840157"/>
            <a:ext cx="16928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97715" y="4840157"/>
            <a:ext cx="1701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236740" y="7421631"/>
            <a:ext cx="19087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946938" y="7421631"/>
            <a:ext cx="1915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87901" y="3804913"/>
            <a:ext cx="3588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	((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– 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(</a:t>
            </a:r>
            <a:r>
              <a:rPr lang="en-US" sz="900" i="1" dirty="0" smtClean="0">
                <a:latin typeface="Times"/>
                <a:cs typeface="Times"/>
              </a:rPr>
              <a:t>dup, </a:t>
            </a:r>
            <a:r>
              <a:rPr lang="en-US" sz="900" dirty="0" smtClean="0">
                <a:latin typeface="Times"/>
                <a:cs typeface="Times"/>
              </a:rPr>
              <a:t>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>
                <a:latin typeface="Times"/>
                <a:cs typeface="Times"/>
              </a:rPr>
              <a:t>3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…,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Times"/>
                <a:cs typeface="Times"/>
              </a:rPr>
              <a:t>- 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)))) </a:t>
            </a:r>
            <a:endParaRPr 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450" y="4686268"/>
            <a:ext cx="119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80788" y="7453694"/>
            <a:ext cx="13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</a:p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16287" y="2855667"/>
            <a:ext cx="32049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err="1" smtClean="0">
                <a:latin typeface="Times"/>
                <a:cs typeface="Times"/>
              </a:rPr>
              <a:t>n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>
                <a:latin typeface="Times"/>
                <a:cs typeface="Times"/>
              </a:rPr>
              <a:t>S</a:t>
            </a:r>
            <a:r>
              <a:rPr lang="en-US" sz="900" i="1" baseline="-25000" dirty="0" smtClean="0">
                <a:latin typeface="Times"/>
                <a:cs typeface="Times"/>
              </a:rPr>
              <a:t>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SIn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7667" y="8558669"/>
            <a:ext cx="43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</a:t>
            </a:r>
            <a:endParaRPr lang="en-US" sz="900" i="1" baseline="-25000" dirty="0" smtClean="0">
              <a:latin typeface="Times"/>
              <a:cs typeface="Times"/>
            </a:endParaRPr>
          </a:p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>
                <a:latin typeface="Times"/>
                <a:cs typeface="Times"/>
              </a:rPr>
              <a:t>S</a:t>
            </a:r>
            <a:r>
              <a:rPr lang="en-US" sz="900" i="1" baseline="-25000" dirty="0" err="1" smtClean="0">
                <a:latin typeface="Times"/>
                <a:cs typeface="Times"/>
              </a:rPr>
              <a:t>Oi</a:t>
            </a:r>
            <a:endParaRPr lang="en-US" sz="900" dirty="0" smtClean="0">
              <a:latin typeface="Times"/>
              <a:cs typeface="Times"/>
            </a:endParaRP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166" y="7860787"/>
            <a:ext cx="37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</a:p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…,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P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5800" y="2907211"/>
            <a:ext cx="121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"/>
                <a:cs typeface="Times"/>
              </a:rPr>
              <a:t>Fiss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by </a:t>
            </a:r>
            <a:r>
              <a:rPr lang="en-US" i="1" dirty="0" smtClean="0">
                <a:solidFill>
                  <a:srgbClr val="0000FF"/>
                </a:solidFill>
                <a:latin typeface="Times"/>
                <a:cs typeface="Times"/>
              </a:rPr>
              <a:t>P</a:t>
            </a:r>
            <a:endParaRPr lang="en-US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5102301" y="2907211"/>
            <a:ext cx="1843211" cy="861774"/>
            <a:chOff x="5050632" y="16938"/>
            <a:chExt cx="1843211" cy="1755854"/>
          </a:xfrm>
        </p:grpSpPr>
        <p:sp>
          <p:nvSpPr>
            <p:cNvPr id="54" name="Rectangle 53"/>
            <p:cNvSpPr/>
            <p:nvPr/>
          </p:nvSpPr>
          <p:spPr>
            <a:xfrm>
              <a:off x="5050632" y="16938"/>
              <a:ext cx="1843211" cy="1755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Times"/>
                  <a:cs typeface="Times"/>
                </a:rPr>
                <a:t>Shorthand Variables:</a:t>
              </a:r>
            </a:p>
            <a:p>
              <a:r>
                <a:rPr lang="en-US" sz="1000" i="1" dirty="0" smtClean="0">
                  <a:latin typeface="Times"/>
                  <a:cs typeface="Times"/>
                </a:rPr>
                <a:t>dup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i="1" dirty="0" smtClean="0">
                  <a:latin typeface="Times"/>
                  <a:cs typeface="Times"/>
                </a:rPr>
                <a:t> peek </a:t>
              </a:r>
              <a:r>
                <a:rPr lang="en-US" sz="1000" dirty="0" smtClean="0">
                  <a:latin typeface="Times"/>
                  <a:cs typeface="Times"/>
                </a:rPr>
                <a:t>–</a:t>
              </a:r>
              <a:r>
                <a:rPr lang="en-US" sz="1000" i="1" dirty="0" smtClean="0">
                  <a:latin typeface="Times"/>
                  <a:cs typeface="Times"/>
                </a:rPr>
                <a:t> pop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newpop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pop + dup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newpush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push</a:t>
              </a:r>
            </a:p>
            <a:p>
              <a:endParaRPr lang="en-US" sz="1000" i="1" dirty="0" smtClean="0">
                <a:latin typeface="Times"/>
                <a:cs typeface="Time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0632" y="16938"/>
              <a:ext cx="1707744" cy="1431808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05059" y="3657831"/>
            <a:ext cx="1300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37" y="16934"/>
            <a:ext cx="3143378" cy="1893315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758" y="2855667"/>
            <a:ext cx="6842241" cy="6113411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05200" y="13001"/>
            <a:ext cx="3346302" cy="244682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i="1" dirty="0" smtClean="0">
                <a:latin typeface="Times New Roman"/>
                <a:cs typeface="Times New Roman"/>
              </a:rPr>
              <a:t>P </a:t>
            </a:r>
            <a:r>
              <a:rPr lang="en-US" sz="850" dirty="0" smtClean="0">
                <a:latin typeface="Times New Roman"/>
                <a:cs typeface="Times New Roman"/>
              </a:rPr>
              <a:t>copies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and set their rates and work functions 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two identity nodes,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and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i="1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the initialization stage computation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i="1" dirty="0" smtClean="0">
                <a:latin typeface="Times New Roman"/>
                <a:cs typeface="Times New Roman"/>
              </a:rPr>
              <a:t>f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input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replacing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in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output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, replacing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err="1" smtClean="0">
                <a:latin typeface="Times New Roman"/>
                <a:cs typeface="Times New Roman"/>
              </a:rPr>
              <a:t>in</a:t>
            </a:r>
            <a:r>
              <a:rPr lang="en-US" sz="850" dirty="0" smtClean="0">
                <a:latin typeface="Times New Roman"/>
                <a:cs typeface="Times New Roman"/>
              </a:rPr>
              <a:t>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the fission duplication pattern in the output distribution of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a round robin joining pattern for the output identity filter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to receive from each fission product.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each node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smtClean="0">
                <a:latin typeface="Times New Roman"/>
                <a:cs typeface="Times New Roman"/>
              </a:rPr>
              <a:t> that is a producer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replace the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 in the edges of the </a:t>
            </a:r>
            <a:r>
              <a:rPr lang="en-US" sz="850" dirty="0" err="1" smtClean="0">
                <a:latin typeface="Times New Roman"/>
                <a:cs typeface="Times New Roman"/>
              </a:rPr>
              <a:t>dupsets</a:t>
            </a:r>
            <a:r>
              <a:rPr lang="en-US" sz="850" dirty="0" smtClean="0">
                <a:latin typeface="Times New Roman"/>
                <a:cs typeface="Times New Roman"/>
              </a:rPr>
              <a:t> of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err="1" smtClean="0">
                <a:latin typeface="Times New Roman"/>
                <a:cs typeface="Times New Roman"/>
              </a:rPr>
              <a:t>’s</a:t>
            </a:r>
            <a:r>
              <a:rPr lang="en-US" sz="850" dirty="0" smtClean="0">
                <a:latin typeface="Times New Roman"/>
                <a:cs typeface="Times New Roman"/>
              </a:rPr>
              <a:t> output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each node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consumer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replace the occurrences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in incoming edges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dirty="0" err="1" smtClean="0">
                <a:latin typeface="Times New Roman"/>
                <a:cs typeface="Times New Roman"/>
              </a:rPr>
              <a:t>'s</a:t>
            </a:r>
            <a:r>
              <a:rPr lang="en-US" sz="850" dirty="0" smtClean="0">
                <a:latin typeface="Times New Roman"/>
                <a:cs typeface="Times New Roman"/>
              </a:rPr>
              <a:t> input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  <a:endParaRPr lang="en-US" sz="85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2305" y="1910249"/>
            <a:ext cx="1249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 The original filter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043" y="8959552"/>
            <a:ext cx="2149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c</a:t>
            </a:r>
            <a:r>
              <a:rPr lang="en-US" sz="900" dirty="0" smtClean="0">
                <a:latin typeface="Times"/>
                <a:cs typeface="Times"/>
              </a:rPr>
              <a:t>) Details Steps 1-9 when </a:t>
            </a:r>
            <a:r>
              <a:rPr lang="en-US" sz="900" dirty="0" err="1" smtClean="0">
                <a:latin typeface="Times"/>
                <a:cs typeface="Times"/>
              </a:rPr>
              <a:t>fissing</a:t>
            </a:r>
            <a:r>
              <a:rPr lang="en-US" sz="900" dirty="0" smtClean="0">
                <a:latin typeface="Times"/>
                <a:cs typeface="Times"/>
              </a:rPr>
              <a:t>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by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74262" y="8252792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10303" y="8147804"/>
            <a:ext cx="79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O</a:t>
            </a:r>
            <a:endParaRPr lang="en-US" sz="2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41004" y="2446690"/>
            <a:ext cx="1274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b</a:t>
            </a:r>
            <a:r>
              <a:rPr lang="en-US" sz="900" dirty="0" smtClean="0">
                <a:latin typeface="Times"/>
                <a:cs typeface="Times"/>
              </a:rPr>
              <a:t>) Steps of fission of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2548</Words>
  <Application>Microsoft Macintosh PowerPoint</Application>
  <PresentationFormat>On-screen Show (4:3)</PresentationFormat>
  <Paragraphs>210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30</cp:revision>
  <cp:lastPrinted>2010-11-19T21:17:23Z</cp:lastPrinted>
  <dcterms:created xsi:type="dcterms:W3CDTF">2010-11-19T21:16:36Z</dcterms:created>
  <dcterms:modified xsi:type="dcterms:W3CDTF">2010-11-19T22:00:49Z</dcterms:modified>
</cp:coreProperties>
</file>