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336" y="18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359774" y="4950031"/>
            <a:ext cx="163330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MS</a:t>
            </a:r>
            <a:r>
              <a:rPr lang="en-US" sz="900" dirty="0" smtClean="0">
                <a:latin typeface="Times"/>
                <a:cs typeface="Times"/>
              </a:rPr>
              <a:t>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</a:p>
          <a:p>
            <a:r>
              <a:rPr lang="en-US" sz="900" i="1" dirty="0" err="1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 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C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W = </a:t>
            </a: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err="1" smtClean="0">
                <a:latin typeface="Times"/>
                <a:cs typeface="Times"/>
              </a:rPr>
              <a:t>M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S,f</a:t>
            </a:r>
            <a:r>
              <a:rPr lang="en-US" sz="900" dirty="0" smtClean="0">
                <a:latin typeface="Times"/>
                <a:cs typeface="Times"/>
              </a:rPr>
              <a:t>)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work</a:t>
            </a:r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</a:t>
            </a:r>
            <a:r>
              <a:rPr lang="en-US" sz="900" dirty="0" smtClean="0">
                <a:latin typeface="Andale Mono"/>
                <a:cs typeface="Andale Mono"/>
              </a:rPr>
              <a:t>for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Andale Mono"/>
                <a:cs typeface="Andale Mono"/>
              </a:rPr>
              <a:t>pop()</a:t>
            </a:r>
            <a:r>
              <a:rPr lang="en-US" sz="900" i="1" dirty="0" smtClean="0">
                <a:latin typeface="Times"/>
                <a:cs typeface="Times"/>
              </a:rPr>
              <a:t>	</a:t>
            </a:r>
            <a:endParaRPr lang="en-US" sz="900" dirty="0" smtClean="0">
              <a:latin typeface="Andale Mono"/>
              <a:cs typeface="Andale Mono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30000" dirty="0" smtClean="0">
                <a:latin typeface="Times"/>
                <a:cs typeface="Times"/>
              </a:rPr>
              <a:t>P </a:t>
            </a:r>
            <a:r>
              <a:rPr lang="en-US" sz="900" dirty="0" smtClean="0">
                <a:latin typeface="Times"/>
                <a:cs typeface="Times"/>
              </a:rPr>
              <a:t>= </a:t>
            </a:r>
            <a:r>
              <a:rPr lang="en-US" sz="900" dirty="0" err="1" smtClean="0">
                <a:latin typeface="Webdings"/>
                <a:ea typeface="Webdings"/>
                <a:cs typeface="Webdings"/>
              </a:rPr>
              <a:t></a:t>
            </a:r>
            <a:endParaRPr lang="en-US" sz="900" i="1" baseline="30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56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 smtClean="0">
                <a:latin typeface="Times"/>
                <a:cs typeface="Times"/>
              </a:rPr>
              <a:t>ID</a:t>
            </a:r>
            <a:r>
              <a:rPr lang="en-US" sz="1000" dirty="0" err="1" smtClean="0">
                <a:latin typeface="Times"/>
                <a:cs typeface="Times"/>
              </a:rPr>
              <a:t>(</a:t>
            </a:r>
            <a:r>
              <a:rPr lang="en-US" sz="1000" i="1" dirty="0" err="1" smtClean="0">
                <a:latin typeface="Times"/>
                <a:cs typeface="Times"/>
              </a:rPr>
              <a:t>I</a:t>
            </a:r>
            <a:r>
              <a:rPr lang="en-US" sz="1000" dirty="0" err="1" smtClean="0">
                <a:latin typeface="Times"/>
                <a:cs typeface="Times"/>
              </a:rPr>
              <a:t>,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 = ((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II1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 smtClean="0">
                <a:latin typeface="Times"/>
                <a:cs typeface="Times"/>
              </a:rPr>
              <a:t>II1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)), 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II2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 smtClean="0">
                <a:latin typeface="Times"/>
                <a:cs typeface="Times"/>
              </a:rPr>
              <a:t>II2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)), … (</a:t>
            </a:r>
            <a:r>
              <a:rPr lang="en-US" sz="1000" i="1" dirty="0" err="1" smtClean="0">
                <a:latin typeface="Times"/>
                <a:cs typeface="Times"/>
              </a:rPr>
              <a:t>w</a:t>
            </a:r>
            <a:r>
              <a:rPr lang="en-US" sz="1000" i="1" baseline="-25000" dirty="0" err="1" smtClean="0">
                <a:latin typeface="Times"/>
                <a:cs typeface="Times"/>
              </a:rPr>
              <a:t>IIm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err="1" smtClean="0">
                <a:latin typeface="Times"/>
                <a:cs typeface="Times"/>
              </a:rPr>
              <a:t>n</a:t>
            </a:r>
            <a:r>
              <a:rPr lang="en-US" sz="1000" i="1" baseline="-25000" dirty="0" err="1" smtClean="0">
                <a:latin typeface="Times"/>
                <a:cs typeface="Times"/>
              </a:rPr>
              <a:t>IIm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)))</a:t>
            </a:r>
          </a:p>
          <a:p>
            <a:r>
              <a:rPr lang="en-US" sz="1000" i="1" dirty="0" err="1" smtClean="0">
                <a:latin typeface="Times"/>
                <a:cs typeface="Times"/>
              </a:rPr>
              <a:t>ID</a:t>
            </a:r>
            <a:r>
              <a:rPr lang="en-US" sz="1000" dirty="0" err="1" smtClean="0">
                <a:latin typeface="Times"/>
                <a:cs typeface="Times"/>
              </a:rPr>
              <a:t>(</a:t>
            </a:r>
            <a:r>
              <a:rPr lang="en-US" sz="1000" i="1" dirty="0" err="1" smtClean="0">
                <a:latin typeface="Times"/>
                <a:cs typeface="Times"/>
              </a:rPr>
              <a:t>S</a:t>
            </a:r>
            <a:r>
              <a:rPr lang="en-US" sz="1000" dirty="0" err="1" smtClean="0">
                <a:latin typeface="Times"/>
                <a:cs typeface="Times"/>
              </a:rPr>
              <a:t>,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 = ((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SI1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>
                <a:latin typeface="Times"/>
                <a:cs typeface="Times"/>
              </a:rPr>
              <a:t>S</a:t>
            </a:r>
            <a:r>
              <a:rPr lang="en-US" sz="1000" i="1" baseline="-25000" dirty="0" smtClean="0">
                <a:latin typeface="Times"/>
                <a:cs typeface="Times"/>
              </a:rPr>
              <a:t>I1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)), 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SI2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 smtClean="0">
                <a:latin typeface="Times"/>
                <a:cs typeface="Times"/>
              </a:rPr>
              <a:t>SI1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)), … (</a:t>
            </a:r>
            <a:r>
              <a:rPr lang="en-US" sz="1000" i="1" dirty="0" err="1" smtClean="0">
                <a:latin typeface="Times"/>
                <a:cs typeface="Times"/>
              </a:rPr>
              <a:t>w</a:t>
            </a:r>
            <a:r>
              <a:rPr lang="en-US" sz="1000" i="1" baseline="-25000" dirty="0" err="1" smtClean="0">
                <a:latin typeface="Times"/>
                <a:cs typeface="Times"/>
              </a:rPr>
              <a:t>SIn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 smtClean="0">
                <a:latin typeface="Times"/>
                <a:cs typeface="Times"/>
              </a:rPr>
              <a:t>SI1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</a:t>
            </a:r>
          </a:p>
          <a:p>
            <a:endParaRPr lang="en-US" sz="10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44" y="1473136"/>
            <a:ext cx="29176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Times"/>
                <a:cs typeface="Times"/>
              </a:rPr>
              <a:t>O</a:t>
            </a:r>
            <a:r>
              <a:rPr lang="en-US" sz="1000" i="1" dirty="0" err="1" smtClean="0">
                <a:latin typeface="Times"/>
                <a:cs typeface="Times"/>
              </a:rPr>
              <a:t>D</a:t>
            </a:r>
            <a:r>
              <a:rPr lang="en-US" sz="1000" dirty="0" err="1" smtClean="0">
                <a:latin typeface="Times"/>
                <a:cs typeface="Times"/>
              </a:rPr>
              <a:t>(</a:t>
            </a:r>
            <a:r>
              <a:rPr lang="en-US" sz="1000" i="1" dirty="0" err="1" smtClean="0">
                <a:latin typeface="Times"/>
                <a:cs typeface="Times"/>
              </a:rPr>
              <a:t>I</a:t>
            </a:r>
            <a:r>
              <a:rPr lang="en-US" sz="1000" dirty="0" err="1" smtClean="0">
                <a:latin typeface="Times"/>
                <a:cs typeface="Times"/>
              </a:rPr>
              <a:t>,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 = ((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IO1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>
                <a:latin typeface="Times"/>
                <a:cs typeface="Times"/>
              </a:rPr>
              <a:t>d</a:t>
            </a:r>
            <a:r>
              <a:rPr lang="en-US" sz="1000" i="1" baseline="-25000" dirty="0" smtClean="0">
                <a:latin typeface="Times"/>
                <a:cs typeface="Times"/>
              </a:rPr>
              <a:t>IO1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IO2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smtClean="0">
                <a:latin typeface="Times"/>
                <a:cs typeface="Times"/>
              </a:rPr>
              <a:t>d</a:t>
            </a:r>
            <a:r>
              <a:rPr lang="en-US" sz="1000" i="1" baseline="-25000" dirty="0" smtClean="0">
                <a:latin typeface="Times"/>
                <a:cs typeface="Times"/>
              </a:rPr>
              <a:t>IO2</a:t>
            </a:r>
            <a:r>
              <a:rPr lang="en-US" sz="1000" dirty="0" smtClean="0">
                <a:latin typeface="Times"/>
                <a:cs typeface="Times"/>
              </a:rPr>
              <a:t>), … (</a:t>
            </a:r>
            <a:r>
              <a:rPr lang="en-US" sz="1000" i="1" dirty="0" err="1" smtClean="0">
                <a:latin typeface="Times"/>
                <a:cs typeface="Times"/>
              </a:rPr>
              <a:t>w</a:t>
            </a:r>
            <a:r>
              <a:rPr lang="en-US" sz="1000" i="1" baseline="-25000" dirty="0" err="1" smtClean="0">
                <a:latin typeface="Times"/>
                <a:cs typeface="Times"/>
              </a:rPr>
              <a:t>IOIr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>
                <a:latin typeface="Times"/>
                <a:cs typeface="Times"/>
              </a:rPr>
              <a:t>d</a:t>
            </a:r>
            <a:r>
              <a:rPr lang="en-US" sz="1000" i="1" baseline="-25000" dirty="0" err="1" smtClean="0">
                <a:latin typeface="Times"/>
                <a:cs typeface="Times"/>
              </a:rPr>
              <a:t>IOIr</a:t>
            </a:r>
            <a:r>
              <a:rPr lang="en-US" sz="1000" dirty="0" smtClean="0">
                <a:latin typeface="Times"/>
                <a:cs typeface="Times"/>
              </a:rPr>
              <a:t>))</a:t>
            </a:r>
          </a:p>
          <a:p>
            <a:r>
              <a:rPr lang="en-US" sz="1000" i="1" dirty="0" err="1">
                <a:latin typeface="Times"/>
                <a:cs typeface="Times"/>
              </a:rPr>
              <a:t>O</a:t>
            </a:r>
            <a:r>
              <a:rPr lang="en-US" sz="1000" i="1" dirty="0" err="1" smtClean="0">
                <a:latin typeface="Times"/>
                <a:cs typeface="Times"/>
              </a:rPr>
              <a:t>D</a:t>
            </a:r>
            <a:r>
              <a:rPr lang="en-US" sz="1000" dirty="0" err="1" smtClean="0">
                <a:latin typeface="Times"/>
                <a:cs typeface="Times"/>
              </a:rPr>
              <a:t>(</a:t>
            </a:r>
            <a:r>
              <a:rPr lang="en-US" sz="1000" i="1" dirty="0" err="1" smtClean="0">
                <a:latin typeface="Times"/>
                <a:cs typeface="Times"/>
              </a:rPr>
              <a:t>S</a:t>
            </a:r>
            <a:r>
              <a:rPr lang="en-US" sz="1000" dirty="0" err="1" smtClean="0">
                <a:latin typeface="Times"/>
                <a:cs typeface="Times"/>
              </a:rPr>
              <a:t>,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 = ((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SO1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>
                <a:latin typeface="Times"/>
                <a:cs typeface="Times"/>
              </a:rPr>
              <a:t>d</a:t>
            </a:r>
            <a:r>
              <a:rPr lang="en-US" sz="1000" i="1" baseline="-25000" dirty="0" smtClean="0">
                <a:latin typeface="Times"/>
                <a:cs typeface="Times"/>
              </a:rPr>
              <a:t>SO1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SO2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smtClean="0">
                <a:latin typeface="Times"/>
                <a:cs typeface="Times"/>
              </a:rPr>
              <a:t>d</a:t>
            </a:r>
            <a:r>
              <a:rPr lang="en-US" sz="1000" i="1" baseline="-25000" dirty="0" smtClean="0">
                <a:latin typeface="Times"/>
                <a:cs typeface="Times"/>
              </a:rPr>
              <a:t>SO12</a:t>
            </a:r>
            <a:r>
              <a:rPr lang="en-US" sz="1000" dirty="0" smtClean="0">
                <a:latin typeface="Times"/>
                <a:cs typeface="Times"/>
              </a:rPr>
              <a:t>), … (</a:t>
            </a:r>
            <a:r>
              <a:rPr lang="en-US" sz="1000" i="1" dirty="0" err="1" smtClean="0">
                <a:latin typeface="Times"/>
                <a:cs typeface="Times"/>
              </a:rPr>
              <a:t>w</a:t>
            </a:r>
            <a:r>
              <a:rPr lang="en-US" sz="1000" i="1" baseline="-25000" dirty="0" err="1" smtClean="0">
                <a:latin typeface="Times"/>
                <a:cs typeface="Times"/>
              </a:rPr>
              <a:t>SOs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>
                <a:latin typeface="Times"/>
                <a:cs typeface="Times"/>
              </a:rPr>
              <a:t>d</a:t>
            </a:r>
            <a:r>
              <a:rPr lang="en-US" sz="1000" i="1" baseline="-25000" dirty="0" err="1" smtClean="0">
                <a:latin typeface="Times"/>
                <a:cs typeface="Times"/>
              </a:rPr>
              <a:t>SOs</a:t>
            </a:r>
            <a:r>
              <a:rPr lang="en-US" sz="1000" dirty="0" smtClean="0">
                <a:latin typeface="Times"/>
                <a:cs typeface="Times"/>
              </a:rPr>
              <a:t>))</a:t>
            </a:r>
          </a:p>
          <a:p>
            <a:endParaRPr lang="en-US" sz="1000" dirty="0">
              <a:latin typeface="Times"/>
              <a:cs typeface="Times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47205" y="422364"/>
            <a:ext cx="3083417" cy="1323439"/>
            <a:chOff x="2091890" y="727164"/>
            <a:chExt cx="3083417" cy="1323439"/>
          </a:xfrm>
        </p:grpSpPr>
        <p:sp>
          <p:nvSpPr>
            <p:cNvPr id="4" name="Rounded Rectangle 3"/>
            <p:cNvSpPr/>
            <p:nvPr/>
          </p:nvSpPr>
          <p:spPr>
            <a:xfrm>
              <a:off x="2091890" y="733616"/>
              <a:ext cx="2699497" cy="10591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75810" y="727164"/>
              <a:ext cx="26994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Times"/>
                  <a:cs typeface="Times"/>
                </a:rPr>
                <a:t>W</a:t>
              </a:r>
              <a:r>
                <a:rPr lang="en-US" sz="1000" i="1" baseline="30000" dirty="0" smtClean="0">
                  <a:latin typeface="Times"/>
                  <a:cs typeface="Times"/>
                </a:rPr>
                <a:t>P </a:t>
              </a:r>
              <a:r>
                <a:rPr lang="en-US" sz="1000" dirty="0" smtClean="0">
                  <a:latin typeface="Times"/>
                  <a:cs typeface="Times"/>
                </a:rPr>
                <a:t>=</a:t>
              </a:r>
              <a:r>
                <a:rPr lang="en-US" sz="1000" baseline="30000" dirty="0" smtClean="0">
                  <a:latin typeface="Times"/>
                  <a:cs typeface="Times"/>
                </a:rPr>
                <a:t> </a:t>
              </a:r>
              <a:r>
                <a:rPr lang="en-US" sz="1000" i="1" dirty="0" err="1" smtClean="0">
                  <a:latin typeface="Times"/>
                  <a:cs typeface="Times"/>
                </a:rPr>
                <a:t>prework</a:t>
              </a:r>
              <a:r>
                <a:rPr lang="en-US" sz="1000" i="1" dirty="0" smtClean="0">
                  <a:latin typeface="Times"/>
                  <a:cs typeface="Times"/>
                </a:rPr>
                <a:t> 		W</a:t>
              </a:r>
              <a:r>
                <a:rPr lang="en-US" sz="1000" i="1" baseline="30000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= </a:t>
              </a:r>
              <a:r>
                <a:rPr lang="en-US" sz="1000" i="1" dirty="0" smtClean="0">
                  <a:latin typeface="Times"/>
                  <a:cs typeface="Times"/>
                </a:rPr>
                <a:t>work</a:t>
              </a:r>
              <a:endParaRPr lang="en-US" sz="1000" i="1" baseline="30000" dirty="0" smtClean="0">
                <a:latin typeface="Times"/>
                <a:cs typeface="Times"/>
              </a:endParaRPr>
            </a:p>
            <a:p>
              <a:r>
                <a:rPr lang="en-US" sz="1000" i="1" dirty="0" smtClean="0">
                  <a:latin typeface="Times"/>
                  <a:cs typeface="Times"/>
                </a:rPr>
                <a:t>M</a:t>
              </a:r>
              <a:r>
                <a:rPr lang="en-US" sz="1000" dirty="0" smtClean="0">
                  <a:latin typeface="Times"/>
                  <a:cs typeface="Times"/>
                </a:rPr>
                <a:t>(</a:t>
              </a:r>
              <a:r>
                <a:rPr lang="en-US" sz="1000" i="1" dirty="0" smtClean="0">
                  <a:latin typeface="Times"/>
                  <a:cs typeface="Times"/>
                </a:rPr>
                <a:t>I,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MI</a:t>
              </a:r>
              <a:r>
                <a:rPr lang="en-US" sz="1000" dirty="0" smtClean="0">
                  <a:latin typeface="Times"/>
                  <a:cs typeface="Times"/>
                </a:rPr>
                <a:t>       		</a:t>
              </a:r>
              <a:r>
                <a:rPr lang="en-US" sz="1000" i="1" dirty="0" smtClean="0">
                  <a:latin typeface="Times"/>
                  <a:cs typeface="Times"/>
                </a:rPr>
                <a:t>M</a:t>
              </a:r>
              <a:r>
                <a:rPr lang="en-US" sz="1000" dirty="0" smtClean="0">
                  <a:latin typeface="Times"/>
                  <a:cs typeface="Times"/>
                </a:rPr>
                <a:t>(</a:t>
              </a:r>
              <a:r>
                <a:rPr lang="en-US" sz="1000" i="1" dirty="0" smtClean="0">
                  <a:latin typeface="Times"/>
                  <a:cs typeface="Times"/>
                </a:rPr>
                <a:t>S,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MS</a:t>
              </a:r>
            </a:p>
            <a:p>
              <a:r>
                <a:rPr lang="en-US" sz="1000" i="1" dirty="0" err="1">
                  <a:latin typeface="Times"/>
                  <a:cs typeface="Times"/>
                </a:rPr>
                <a:t>e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baseline="30000" dirty="0" err="1" smtClean="0">
                  <a:latin typeface="Times"/>
                  <a:cs typeface="Times"/>
                </a:rPr>
                <a:t>P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err="1" smtClean="0">
                  <a:latin typeface="Times"/>
                  <a:cs typeface="Times"/>
                </a:rPr>
                <a:t>prepeek</a:t>
              </a:r>
              <a:r>
                <a:rPr lang="en-US" sz="1000" i="1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	</a:t>
              </a:r>
              <a:r>
                <a:rPr lang="en-US" sz="1000" i="1" dirty="0" err="1" smtClean="0">
                  <a:latin typeface="Times"/>
                  <a:cs typeface="Times"/>
                </a:rPr>
                <a:t>e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W,f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peek</a:t>
              </a:r>
            </a:p>
            <a:p>
              <a:r>
                <a:rPr lang="en-US" sz="1000" i="1" dirty="0" err="1">
                  <a:latin typeface="Times"/>
                  <a:cs typeface="Times"/>
                </a:rPr>
                <a:t>o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baseline="30000" dirty="0" err="1" smtClean="0">
                  <a:latin typeface="Times"/>
                  <a:cs typeface="Times"/>
                </a:rPr>
                <a:t>P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err="1" smtClean="0">
                  <a:latin typeface="Times"/>
                  <a:cs typeface="Times"/>
                </a:rPr>
                <a:t>prepop</a:t>
              </a:r>
              <a:r>
                <a:rPr lang="en-US" sz="1000" dirty="0" smtClean="0">
                  <a:latin typeface="Times"/>
                  <a:cs typeface="Times"/>
                </a:rPr>
                <a:t>  	</a:t>
              </a:r>
              <a:r>
                <a:rPr lang="en-US" sz="1000" i="1" dirty="0" err="1" smtClean="0">
                  <a:latin typeface="Times"/>
                  <a:cs typeface="Times"/>
                </a:rPr>
                <a:t>o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pop</a:t>
              </a:r>
            </a:p>
            <a:p>
              <a:r>
                <a:rPr lang="en-US" sz="1000" i="1" dirty="0" err="1">
                  <a:latin typeface="Times"/>
                  <a:cs typeface="Times"/>
                </a:rPr>
                <a:t>u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baseline="30000" dirty="0" err="1" smtClean="0">
                  <a:latin typeface="Times"/>
                  <a:cs typeface="Times"/>
                </a:rPr>
                <a:t>P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err="1" smtClean="0">
                  <a:latin typeface="Times"/>
                  <a:cs typeface="Times"/>
                </a:rPr>
                <a:t>prepush</a:t>
              </a:r>
              <a:r>
                <a:rPr lang="en-US" sz="1000" dirty="0" smtClean="0">
                  <a:latin typeface="Times"/>
                  <a:cs typeface="Times"/>
                </a:rPr>
                <a:t>  	</a:t>
              </a:r>
              <a:r>
                <a:rPr lang="en-US" sz="1000" i="1" dirty="0" err="1" smtClean="0">
                  <a:latin typeface="Times"/>
                  <a:cs typeface="Times"/>
                </a:rPr>
                <a:t>u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push</a:t>
              </a:r>
            </a:p>
            <a:p>
              <a:r>
                <a:rPr lang="en-US" sz="1000" i="1" dirty="0" err="1" smtClean="0">
                  <a:latin typeface="Times"/>
                  <a:cs typeface="Times"/>
                </a:rPr>
                <a:t>C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</a:t>
              </a:r>
              <a:r>
                <a:rPr lang="en-US" sz="1000" i="1" dirty="0" smtClean="0">
                  <a:latin typeface="Times"/>
                  <a:cs typeface="Times"/>
                </a:rPr>
                <a:t> = </a:t>
              </a:r>
              <a:r>
                <a:rPr lang="en-US" sz="1000" i="1" dirty="0" err="1" smtClean="0">
                  <a:latin typeface="Times"/>
                  <a:cs typeface="Times"/>
                </a:rPr>
                <a:t>copydown</a:t>
              </a:r>
              <a:endParaRPr lang="en-US" sz="1000" dirty="0" smtClean="0">
                <a:latin typeface="Times"/>
                <a:cs typeface="Times"/>
              </a:endParaRPr>
            </a:p>
            <a:p>
              <a:endParaRPr lang="en-US" sz="1000" dirty="0" smtClean="0">
                <a:latin typeface="Times"/>
                <a:cs typeface="Times"/>
              </a:endParaRPr>
            </a:p>
            <a:p>
              <a:endParaRPr lang="en-US" sz="1000" dirty="0" smtClean="0">
                <a:latin typeface="Times"/>
                <a:cs typeface="Time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66204" y="939800"/>
              <a:ext cx="415498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 err="1" smtClean="0">
                  <a:latin typeface="Times"/>
                  <a:cs typeface="Times"/>
                </a:rPr>
                <a:t>f</a:t>
              </a:r>
              <a:endParaRPr lang="en-US" sz="3200" dirty="0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3079794" y="3282104"/>
            <a:ext cx="690730" cy="343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3935" y="3164416"/>
            <a:ext cx="616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ID</a:t>
            </a:r>
            <a:r>
              <a:rPr lang="en-US" sz="2400" i="1" baseline="-25000" dirty="0" smtClean="0">
                <a:latin typeface="Times"/>
                <a:cs typeface="Times"/>
              </a:rPr>
              <a:t>I</a:t>
            </a:r>
            <a:endParaRPr lang="en-US" sz="2400" baseline="-25000" dirty="0"/>
          </a:p>
        </p:txBody>
      </p:sp>
      <p:sp>
        <p:nvSpPr>
          <p:cNvPr id="15" name="Rounded Rectangle 14"/>
          <p:cNvSpPr/>
          <p:nvPr/>
        </p:nvSpPr>
        <p:spPr>
          <a:xfrm>
            <a:off x="90207" y="5072828"/>
            <a:ext cx="1956729" cy="2348803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46801" y="6120579"/>
            <a:ext cx="320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…</a:t>
            </a:r>
            <a:endParaRPr lang="en-US" sz="11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41" y="4951105"/>
            <a:ext cx="2039098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i="1" baseline="300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MI</a:t>
            </a: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MS</a:t>
            </a:r>
            <a:r>
              <a:rPr lang="en-US" sz="900" dirty="0" smtClean="0">
                <a:latin typeface="Times"/>
                <a:cs typeface="Times"/>
              </a:rPr>
              <a:t>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</a:p>
          <a:p>
            <a:r>
              <a:rPr lang="en-US" sz="900" i="1" dirty="0" err="1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dirty="0" err="1" smtClean="0">
                <a:latin typeface="Times"/>
                <a:cs typeface="Times"/>
              </a:rPr>
              <a:t>max(</a:t>
            </a:r>
            <a:r>
              <a:rPr lang="en-US" sz="900" i="1" dirty="0" err="1" smtClean="0">
                <a:latin typeface="Times"/>
                <a:cs typeface="Times"/>
              </a:rPr>
              <a:t>prepeek</a:t>
            </a:r>
            <a:r>
              <a:rPr lang="en-US" sz="900" dirty="0" smtClean="0">
                <a:latin typeface="Times"/>
                <a:cs typeface="Times"/>
              </a:rPr>
              <a:t>, </a:t>
            </a:r>
          </a:p>
          <a:p>
            <a:r>
              <a:rPr lang="en-US" sz="900" i="1" dirty="0" smtClean="0">
                <a:latin typeface="Times"/>
                <a:cs typeface="Times"/>
              </a:rPr>
              <a:t>     </a:t>
            </a:r>
            <a:r>
              <a:rPr lang="en-US" sz="900" i="1" dirty="0" err="1" smtClean="0">
                <a:latin typeface="Times"/>
                <a:cs typeface="Times"/>
              </a:rPr>
              <a:t>prepop</a:t>
            </a:r>
            <a:r>
              <a:rPr lang="en-US" sz="900" i="1" dirty="0" smtClean="0">
                <a:latin typeface="Times"/>
                <a:cs typeface="Times"/>
              </a:rPr>
              <a:t> + (MI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- </a:t>
            </a:r>
            <a:r>
              <a:rPr lang="en-US" sz="9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) 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 pop + dup)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prepop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+ (</a:t>
            </a:r>
            <a:r>
              <a:rPr lang="en-US" sz="900" i="1" dirty="0" smtClean="0">
                <a:latin typeface="Times"/>
                <a:cs typeface="Times"/>
              </a:rPr>
              <a:t>MI </a:t>
            </a:r>
            <a:r>
              <a:rPr lang="en-US" sz="900" dirty="0" smtClean="0">
                <a:latin typeface="Arial"/>
                <a:cs typeface="Arial"/>
              </a:rPr>
              <a:t>× </a:t>
            </a:r>
            <a:r>
              <a:rPr lang="en-US" sz="900" i="1" dirty="0" smtClean="0">
                <a:latin typeface="Times"/>
                <a:cs typeface="Times"/>
              </a:rPr>
              <a:t>pop) 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prepush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+ (</a:t>
            </a:r>
            <a:r>
              <a:rPr lang="en-US" sz="900" i="1" dirty="0" smtClean="0">
                <a:latin typeface="Times"/>
                <a:cs typeface="Times"/>
              </a:rPr>
              <a:t>MI </a:t>
            </a:r>
            <a:r>
              <a:rPr lang="en-US" sz="900" dirty="0" smtClean="0">
                <a:latin typeface="Arial"/>
                <a:cs typeface="Arial"/>
              </a:rPr>
              <a:t>× </a:t>
            </a:r>
            <a:r>
              <a:rPr lang="en-US" sz="900" i="1" dirty="0" smtClean="0">
                <a:latin typeface="Times"/>
                <a:cs typeface="Times"/>
              </a:rPr>
              <a:t>push) 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C = </a:t>
            </a:r>
            <a:r>
              <a:rPr lang="en-US" sz="900" i="1" dirty="0" err="1" smtClean="0">
                <a:latin typeface="Times"/>
                <a:cs typeface="Times"/>
              </a:rPr>
              <a:t>C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</a:t>
            </a:r>
          </a:p>
          <a:p>
            <a:r>
              <a:rPr lang="en-US" sz="900" i="1" dirty="0" smtClean="0">
                <a:latin typeface="Times"/>
                <a:cs typeface="Times"/>
              </a:rPr>
              <a:t>W </a:t>
            </a:r>
            <a:r>
              <a:rPr lang="en-US" sz="900" dirty="0" smtClean="0">
                <a:latin typeface="Times"/>
                <a:cs typeface="Times"/>
              </a:rPr>
              <a:t>=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err="1" smtClean="0">
                <a:latin typeface="Times"/>
                <a:cs typeface="Times"/>
              </a:rPr>
              <a:t>M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S,f</a:t>
            </a:r>
            <a:r>
              <a:rPr lang="en-US" sz="900" dirty="0" smtClean="0">
                <a:latin typeface="Times"/>
                <a:cs typeface="Times"/>
              </a:rPr>
              <a:t>) / </a:t>
            </a:r>
            <a:r>
              <a:rPr lang="en-US" sz="900" i="1" dirty="0" err="1" smtClean="0">
                <a:latin typeface="Times"/>
                <a:cs typeface="Times"/>
              </a:rPr>
              <a:t>P</a:t>
            </a:r>
            <a:r>
              <a:rPr lang="en-US" sz="900" dirty="0" err="1" smtClean="0">
                <a:latin typeface="Andale Mono"/>
                <a:cs typeface="Andale Mono"/>
              </a:rPr>
              <a:t>)</a:t>
            </a:r>
            <a:r>
              <a:rPr lang="en-US" sz="900" i="1" dirty="0" err="1" smtClean="0">
                <a:latin typeface="Times"/>
                <a:cs typeface="Times"/>
              </a:rPr>
              <a:t>work</a:t>
            </a:r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</a:t>
            </a:r>
            <a:r>
              <a:rPr lang="en-US" sz="900" dirty="0" smtClean="0">
                <a:latin typeface="Andale Mono"/>
                <a:cs typeface="Andale Mono"/>
              </a:rPr>
              <a:t>for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Andale Mono"/>
                <a:cs typeface="Andale Mono"/>
              </a:rPr>
              <a:t>pop()</a:t>
            </a:r>
            <a:r>
              <a:rPr lang="en-US" sz="900" i="1" dirty="0" smtClean="0">
                <a:latin typeface="Times"/>
                <a:cs typeface="Times"/>
              </a:rPr>
              <a:t>	</a:t>
            </a:r>
            <a:endParaRPr lang="en-US" sz="900" dirty="0" smtClean="0">
              <a:latin typeface="Andale Mono"/>
              <a:cs typeface="Andale Mono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30000" dirty="0" smtClean="0">
                <a:latin typeface="Times"/>
                <a:cs typeface="Times"/>
              </a:rPr>
              <a:t>P </a:t>
            </a:r>
            <a:r>
              <a:rPr lang="en-US" sz="900" dirty="0" smtClean="0">
                <a:latin typeface="Times"/>
                <a:cs typeface="Times"/>
              </a:rPr>
              <a:t>=</a:t>
            </a:r>
            <a:r>
              <a:rPr lang="en-US" sz="900" i="1" baseline="30000" dirty="0" smtClean="0">
                <a:latin typeface="Times"/>
                <a:cs typeface="Times"/>
              </a:rPr>
              <a:t> </a:t>
            </a: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 </a:t>
            </a:r>
            <a:r>
              <a:rPr lang="en-US" sz="900" i="1" dirty="0" err="1" smtClean="0">
                <a:latin typeface="Times"/>
                <a:cs typeface="Times"/>
              </a:rPr>
              <a:t>prework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smtClean="0">
                <a:latin typeface="Times"/>
                <a:cs typeface="Times"/>
              </a:rPr>
              <a:t>MI</a:t>
            </a:r>
            <a:r>
              <a:rPr lang="en-US" sz="900" dirty="0" smtClean="0">
                <a:latin typeface="Times"/>
                <a:cs typeface="Times"/>
              </a:rPr>
              <a:t> - 1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work</a:t>
            </a:r>
          </a:p>
          <a:p>
            <a:endParaRPr lang="en-US" sz="1000" i="1" baseline="30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385173" y="5071755"/>
            <a:ext cx="1607904" cy="2387600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102301" y="5070681"/>
            <a:ext cx="1609344" cy="2387600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76901" y="4948957"/>
            <a:ext cx="1636776" cy="245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i="1" baseline="300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MS</a:t>
            </a:r>
            <a:r>
              <a:rPr lang="en-US" sz="900" dirty="0" smtClean="0">
                <a:latin typeface="Times"/>
                <a:cs typeface="Times"/>
              </a:rPr>
              <a:t>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 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C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W = </a:t>
            </a: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err="1" smtClean="0">
                <a:latin typeface="Times"/>
                <a:cs typeface="Times"/>
              </a:rPr>
              <a:t>M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S,f</a:t>
            </a:r>
            <a:r>
              <a:rPr lang="en-US" sz="900" dirty="0" smtClean="0">
                <a:latin typeface="Times"/>
                <a:cs typeface="Times"/>
              </a:rPr>
              <a:t>)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work</a:t>
            </a:r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</a:t>
            </a:r>
            <a:r>
              <a:rPr lang="en-US" sz="900" dirty="0" smtClean="0">
                <a:latin typeface="Andale Mono"/>
                <a:cs typeface="Andale Mono"/>
              </a:rPr>
              <a:t>for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Andale Mono"/>
                <a:cs typeface="Andale Mono"/>
              </a:rPr>
              <a:t>pop()</a:t>
            </a:r>
            <a:r>
              <a:rPr lang="en-US" sz="900" i="1" dirty="0" smtClean="0">
                <a:latin typeface="Times"/>
                <a:cs typeface="Times"/>
              </a:rPr>
              <a:t>	</a:t>
            </a:r>
            <a:endParaRPr lang="en-US" sz="900" dirty="0" smtClean="0">
              <a:latin typeface="Andale Mono"/>
              <a:cs typeface="Andale Mono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30000" dirty="0" smtClean="0">
                <a:latin typeface="Times"/>
                <a:cs typeface="Times"/>
              </a:rPr>
              <a:t>P </a:t>
            </a:r>
            <a:r>
              <a:rPr lang="en-US" sz="900" dirty="0" smtClean="0">
                <a:latin typeface="Times"/>
                <a:cs typeface="Times"/>
              </a:rPr>
              <a:t>= </a:t>
            </a:r>
            <a:r>
              <a:rPr lang="en-US" sz="900" dirty="0" err="1" smtClean="0">
                <a:latin typeface="Webdings"/>
                <a:ea typeface="Webdings"/>
                <a:cs typeface="Webdings"/>
              </a:rPr>
              <a:t></a:t>
            </a:r>
            <a:endParaRPr lang="en-US" sz="900" i="1" baseline="30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46717" y="4943680"/>
            <a:ext cx="48676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f</a:t>
            </a:r>
            <a:r>
              <a:rPr lang="en-US" sz="3200" i="1" baseline="-25000" dirty="0" smtClean="0">
                <a:latin typeface="Times"/>
                <a:cs typeface="Times"/>
              </a:rPr>
              <a:t>1</a:t>
            </a:r>
            <a:endParaRPr lang="en-US" sz="32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3618075" y="4937331"/>
            <a:ext cx="48676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f</a:t>
            </a:r>
            <a:r>
              <a:rPr lang="en-US" sz="3200" i="1" baseline="-25000" dirty="0" smtClean="0">
                <a:latin typeface="Times"/>
                <a:cs typeface="Times"/>
              </a:rPr>
              <a:t>2</a:t>
            </a:r>
            <a:endParaRPr lang="en-US" sz="32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6290836" y="4943681"/>
            <a:ext cx="51809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 smtClean="0">
                <a:latin typeface="Times"/>
                <a:cs typeface="Times"/>
              </a:rPr>
              <a:t>f</a:t>
            </a:r>
            <a:r>
              <a:rPr lang="en-US" sz="3200" i="1" baseline="-25000" dirty="0" err="1" smtClean="0">
                <a:latin typeface="Times"/>
                <a:cs typeface="Times"/>
              </a:rPr>
              <a:t>P</a:t>
            </a:r>
            <a:endParaRPr lang="en-US" sz="32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293266" y="4840157"/>
            <a:ext cx="16928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997715" y="4840157"/>
            <a:ext cx="1701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236740" y="7421631"/>
            <a:ext cx="19087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2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  <a:endParaRPr lang="en-US" sz="9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946938" y="7421631"/>
            <a:ext cx="19159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P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  <a:endParaRPr lang="en-US" sz="9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1287901" y="3804913"/>
            <a:ext cx="35885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	((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</a:t>
            </a:r>
            <a:r>
              <a:rPr lang="en-US" sz="900" i="1" dirty="0" err="1" smtClean="0">
                <a:latin typeface="Times"/>
                <a:cs typeface="Times"/>
              </a:rPr>
              <a:t>C(f</a:t>
            </a:r>
            <a:r>
              <a:rPr lang="en-US" sz="900" i="1" dirty="0" smtClean="0">
                <a:latin typeface="Times"/>
                <a:cs typeface="Times"/>
              </a:rPr>
              <a:t>) – 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))),  (</a:t>
            </a:r>
            <a:r>
              <a:rPr lang="en-US" sz="900" i="1" dirty="0" smtClean="0">
                <a:latin typeface="Times"/>
                <a:cs typeface="Times"/>
              </a:rPr>
              <a:t>dup, </a:t>
            </a:r>
            <a:r>
              <a:rPr lang="en-US" sz="900" dirty="0" smtClean="0">
                <a:latin typeface="Times"/>
                <a:cs typeface="Times"/>
              </a:rPr>
              <a:t>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))),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2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))),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>
                <a:latin typeface="Times"/>
                <a:cs typeface="Times"/>
              </a:rPr>
              <a:t>3</a:t>
            </a:r>
            <a:r>
              <a:rPr lang="en-US" sz="900" dirty="0" smtClean="0">
                <a:latin typeface="Times"/>
                <a:cs typeface="Times"/>
              </a:rPr>
              <a:t>))), </a:t>
            </a:r>
          </a:p>
          <a:p>
            <a:r>
              <a:rPr lang="en-US" sz="900" dirty="0" smtClean="0">
                <a:latin typeface="Times"/>
                <a:cs typeface="Times"/>
              </a:rPr>
              <a:t>	…,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2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P-1</a:t>
            </a:r>
            <a:r>
              <a:rPr lang="en-US" sz="900" dirty="0" smtClean="0">
                <a:latin typeface="Times"/>
                <a:cs typeface="Times"/>
              </a:rPr>
              <a:t>))),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P-1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))),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2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))),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))), 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C(f</a:t>
            </a:r>
            <a:r>
              <a:rPr lang="en-US" sz="900" i="1" dirty="0" smtClean="0">
                <a:latin typeface="Times"/>
                <a:cs typeface="Times"/>
              </a:rPr>
              <a:t>) </a:t>
            </a:r>
            <a:r>
              <a:rPr lang="en-US" sz="900" dirty="0" smtClean="0">
                <a:latin typeface="Times"/>
                <a:cs typeface="Times"/>
              </a:rPr>
              <a:t>- 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)))) </a:t>
            </a:r>
            <a:endParaRPr lang="en-US" sz="9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69450" y="4686268"/>
            <a:ext cx="119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</a:t>
            </a:r>
          </a:p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80788" y="7453694"/>
            <a:ext cx="136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1</a:t>
            </a:r>
            <a:r>
              <a:rPr lang="en-US" sz="900" i="1" baseline="-25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</a:p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1</a:t>
            </a:r>
            <a:r>
              <a:rPr lang="en-US" sz="900" i="1" baseline="-25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  <a:endParaRPr lang="en-US" sz="9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16287" y="2855667"/>
            <a:ext cx="32049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err="1" smtClean="0">
                <a:latin typeface="Times"/>
                <a:cs typeface="Times"/>
              </a:rPr>
              <a:t>ID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I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II1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II1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II2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II2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IIm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err="1" smtClean="0">
                <a:latin typeface="Times"/>
                <a:cs typeface="Times"/>
              </a:rPr>
              <a:t>n</a:t>
            </a:r>
            <a:r>
              <a:rPr lang="en-US" sz="900" i="1" baseline="-25000" dirty="0" err="1" smtClean="0">
                <a:latin typeface="Times"/>
                <a:cs typeface="Times"/>
              </a:rPr>
              <a:t>IIm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)))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ID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SI1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>
                <a:latin typeface="Times"/>
                <a:cs typeface="Times"/>
              </a:rPr>
              <a:t>S</a:t>
            </a:r>
            <a:r>
              <a:rPr lang="en-US" sz="900" i="1" baseline="-25000" dirty="0" smtClean="0">
                <a:latin typeface="Times"/>
                <a:cs typeface="Times"/>
              </a:rPr>
              <a:t>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SI2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SI1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SIn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SI1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</a:t>
            </a:r>
          </a:p>
          <a:p>
            <a:endParaRPr lang="en-US" sz="900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87667" y="8558669"/>
            <a:ext cx="43269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err="1">
                <a:latin typeface="Times"/>
                <a:cs typeface="Times"/>
              </a:rPr>
              <a:t>O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I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IO1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IO1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IO2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IO2</a:t>
            </a:r>
            <a:r>
              <a:rPr lang="en-US" sz="900" dirty="0" smtClean="0">
                <a:latin typeface="Times"/>
                <a:cs typeface="Times"/>
              </a:rPr>
              <a:t>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IOIr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err="1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IOIr</a:t>
            </a:r>
            <a:r>
              <a:rPr lang="en-US" sz="900" dirty="0" smtClean="0">
                <a:latin typeface="Times"/>
                <a:cs typeface="Times"/>
              </a:rPr>
              <a:t>)) where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replaces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 in edges of 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IOi</a:t>
            </a:r>
            <a:endParaRPr lang="en-US" sz="900" i="1" baseline="-25000" dirty="0" smtClean="0">
              <a:latin typeface="Times"/>
              <a:cs typeface="Times"/>
            </a:endParaRPr>
          </a:p>
          <a:p>
            <a:r>
              <a:rPr lang="en-US" sz="900" i="1" dirty="0" err="1">
                <a:latin typeface="Times"/>
                <a:cs typeface="Times"/>
              </a:rPr>
              <a:t>O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SO1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SO1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SO2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SO2</a:t>
            </a:r>
            <a:r>
              <a:rPr lang="en-US" sz="900" dirty="0" smtClean="0">
                <a:latin typeface="Times"/>
                <a:cs typeface="Times"/>
              </a:rPr>
              <a:t>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SOs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err="1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SOs</a:t>
            </a:r>
            <a:r>
              <a:rPr lang="en-US" sz="900" dirty="0" smtClean="0">
                <a:latin typeface="Times"/>
                <a:cs typeface="Times"/>
              </a:rPr>
              <a:t>)) where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replaces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 in edges of 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i="1" baseline="-25000" dirty="0" err="1">
                <a:latin typeface="Times"/>
                <a:cs typeface="Times"/>
              </a:rPr>
              <a:t>S</a:t>
            </a:r>
            <a:r>
              <a:rPr lang="en-US" sz="900" i="1" baseline="-25000" dirty="0" err="1" smtClean="0">
                <a:latin typeface="Times"/>
                <a:cs typeface="Times"/>
              </a:rPr>
              <a:t>Oi</a:t>
            </a:r>
            <a:endParaRPr lang="en-US" sz="900" dirty="0" smtClean="0">
              <a:latin typeface="Times"/>
              <a:cs typeface="Times"/>
            </a:endParaRPr>
          </a:p>
          <a:p>
            <a:endParaRPr lang="en-US" sz="900" dirty="0">
              <a:latin typeface="Times"/>
              <a:cs typeface="Time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82166" y="7860787"/>
            <a:ext cx="371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 </a:t>
            </a:r>
          </a:p>
          <a:p>
            <a:pPr algn="ctr"/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), …, 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P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5800" y="2907211"/>
            <a:ext cx="121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Times"/>
                <a:cs typeface="Times"/>
              </a:rPr>
              <a:t>Fiss</a:t>
            </a:r>
            <a:r>
              <a:rPr lang="en-US" dirty="0" smtClean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"/>
                <a:cs typeface="Times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Times"/>
                <a:cs typeface="Times"/>
              </a:rPr>
              <a:t> by </a:t>
            </a:r>
            <a:r>
              <a:rPr lang="en-US" i="1" dirty="0" smtClean="0">
                <a:solidFill>
                  <a:srgbClr val="0000FF"/>
                </a:solidFill>
                <a:latin typeface="Times"/>
                <a:cs typeface="Times"/>
              </a:rPr>
              <a:t>P</a:t>
            </a:r>
            <a:endParaRPr lang="en-US" i="1" dirty="0">
              <a:solidFill>
                <a:srgbClr val="0000FF"/>
              </a:solidFill>
              <a:latin typeface="Times"/>
              <a:cs typeface="Times"/>
            </a:endParaRPr>
          </a:p>
        </p:txBody>
      </p:sp>
      <p:grpSp>
        <p:nvGrpSpPr>
          <p:cNvPr id="13" name="Group 55"/>
          <p:cNvGrpSpPr/>
          <p:nvPr/>
        </p:nvGrpSpPr>
        <p:grpSpPr>
          <a:xfrm>
            <a:off x="5102301" y="2907211"/>
            <a:ext cx="1843211" cy="861774"/>
            <a:chOff x="5050632" y="16938"/>
            <a:chExt cx="1843211" cy="1755854"/>
          </a:xfrm>
        </p:grpSpPr>
        <p:sp>
          <p:nvSpPr>
            <p:cNvPr id="54" name="Rectangle 53"/>
            <p:cNvSpPr/>
            <p:nvPr/>
          </p:nvSpPr>
          <p:spPr>
            <a:xfrm>
              <a:off x="5050632" y="16938"/>
              <a:ext cx="1843211" cy="1755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latin typeface="Times"/>
                  <a:cs typeface="Times"/>
                </a:rPr>
                <a:t>Shorthand Variables:</a:t>
              </a:r>
            </a:p>
            <a:p>
              <a:r>
                <a:rPr lang="en-US" sz="1000" i="1" dirty="0" smtClean="0">
                  <a:latin typeface="Times"/>
                  <a:cs typeface="Times"/>
                </a:rPr>
                <a:t>dup </a:t>
              </a:r>
              <a:r>
                <a:rPr lang="en-US" sz="1000" dirty="0" smtClean="0">
                  <a:latin typeface="Times"/>
                  <a:cs typeface="Times"/>
                </a:rPr>
                <a:t>=</a:t>
              </a:r>
              <a:r>
                <a:rPr lang="en-US" sz="1000" i="1" dirty="0" smtClean="0">
                  <a:latin typeface="Times"/>
                  <a:cs typeface="Times"/>
                </a:rPr>
                <a:t> peek </a:t>
              </a:r>
              <a:r>
                <a:rPr lang="en-US" sz="1000" dirty="0" smtClean="0">
                  <a:latin typeface="Times"/>
                  <a:cs typeface="Times"/>
                </a:rPr>
                <a:t>–</a:t>
              </a:r>
              <a:r>
                <a:rPr lang="en-US" sz="1000" i="1" dirty="0" smtClean="0">
                  <a:latin typeface="Times"/>
                  <a:cs typeface="Times"/>
                </a:rPr>
                <a:t> pop</a:t>
              </a:r>
            </a:p>
            <a:p>
              <a:r>
                <a:rPr lang="en-US" sz="1000" i="1" dirty="0" err="1" smtClean="0">
                  <a:latin typeface="Times"/>
                  <a:cs typeface="Times"/>
                </a:rPr>
                <a:t>newpop</a:t>
              </a:r>
              <a:r>
                <a:rPr lang="en-US" sz="1000" i="1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= </a:t>
              </a:r>
              <a:r>
                <a:rPr lang="en-US" sz="1000" i="1" dirty="0" smtClean="0">
                  <a:latin typeface="Times"/>
                  <a:cs typeface="Times"/>
                </a:rPr>
                <a:t>MS</a:t>
              </a:r>
              <a:r>
                <a:rPr lang="en-US" sz="1000" dirty="0" smtClean="0">
                  <a:latin typeface="Times"/>
                  <a:cs typeface="Times"/>
                </a:rPr>
                <a:t> / </a:t>
              </a:r>
              <a:r>
                <a:rPr lang="en-US" sz="1000" i="1" dirty="0" smtClean="0">
                  <a:latin typeface="Times"/>
                  <a:cs typeface="Times"/>
                </a:rPr>
                <a:t>P </a:t>
              </a:r>
              <a:r>
                <a:rPr lang="en-US" sz="1000" dirty="0" smtClean="0">
                  <a:latin typeface="Arial"/>
                  <a:cs typeface="Arial"/>
                </a:rPr>
                <a:t>×</a:t>
              </a:r>
              <a:r>
                <a:rPr lang="en-US" sz="1000" i="1" dirty="0" smtClean="0">
                  <a:latin typeface="Times"/>
                  <a:cs typeface="Times"/>
                </a:rPr>
                <a:t> pop + dup</a:t>
              </a:r>
            </a:p>
            <a:p>
              <a:r>
                <a:rPr lang="en-US" sz="1000" i="1" dirty="0" err="1" smtClean="0">
                  <a:latin typeface="Times"/>
                  <a:cs typeface="Times"/>
                </a:rPr>
                <a:t>newpush</a:t>
              </a:r>
              <a:r>
                <a:rPr lang="en-US" sz="1000" i="1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= </a:t>
              </a:r>
              <a:r>
                <a:rPr lang="en-US" sz="1000" i="1" dirty="0" smtClean="0">
                  <a:latin typeface="Times"/>
                  <a:cs typeface="Times"/>
                </a:rPr>
                <a:t>MS</a:t>
              </a:r>
              <a:r>
                <a:rPr lang="en-US" sz="1000" dirty="0" smtClean="0">
                  <a:latin typeface="Times"/>
                  <a:cs typeface="Times"/>
                </a:rPr>
                <a:t> / </a:t>
              </a:r>
              <a:r>
                <a:rPr lang="en-US" sz="1000" i="1" dirty="0" smtClean="0">
                  <a:latin typeface="Times"/>
                  <a:cs typeface="Times"/>
                </a:rPr>
                <a:t>P </a:t>
              </a:r>
              <a:r>
                <a:rPr lang="en-US" sz="1000" dirty="0" smtClean="0">
                  <a:latin typeface="Arial"/>
                  <a:cs typeface="Arial"/>
                </a:rPr>
                <a:t>×</a:t>
              </a:r>
              <a:r>
                <a:rPr lang="en-US" sz="1000" i="1" dirty="0" smtClean="0">
                  <a:latin typeface="Times"/>
                  <a:cs typeface="Times"/>
                </a:rPr>
                <a:t> push</a:t>
              </a:r>
            </a:p>
            <a:p>
              <a:endParaRPr lang="en-US" sz="1000" i="1" dirty="0" smtClean="0">
                <a:latin typeface="Times"/>
                <a:cs typeface="Time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50632" y="16938"/>
              <a:ext cx="1707744" cy="1431808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805059" y="3657831"/>
            <a:ext cx="13009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537" y="16934"/>
            <a:ext cx="3143378" cy="1893315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5758" y="2855667"/>
            <a:ext cx="6842241" cy="6113411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05200" y="13001"/>
            <a:ext cx="3346302" cy="244682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</a:t>
            </a:r>
            <a:r>
              <a:rPr lang="en-US" sz="850" i="1" dirty="0" smtClean="0">
                <a:latin typeface="Times New Roman"/>
                <a:cs typeface="Times New Roman"/>
              </a:rPr>
              <a:t>P </a:t>
            </a:r>
            <a:r>
              <a:rPr lang="en-US" sz="850" dirty="0" smtClean="0">
                <a:latin typeface="Times New Roman"/>
                <a:cs typeface="Times New Roman"/>
              </a:rPr>
              <a:t>copies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and set their rates and work functions according to (</a:t>
            </a:r>
            <a:r>
              <a:rPr lang="en-US" sz="850" dirty="0" err="1" smtClean="0">
                <a:latin typeface="Times New Roman"/>
                <a:cs typeface="Times New Roman"/>
              </a:rPr>
              <a:t>c</a:t>
            </a:r>
            <a:r>
              <a:rPr lang="en-US" sz="850" dirty="0" smtClean="0">
                <a:latin typeface="Times New Roman"/>
                <a:cs typeface="Times New Roman"/>
              </a:rPr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two identity nodes,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 and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</a:t>
            </a:r>
            <a:r>
              <a:rPr lang="en-US" sz="850" i="1" dirty="0" smtClean="0">
                <a:latin typeface="Times New Roman"/>
                <a:cs typeface="Times New Roman"/>
              </a:rPr>
              <a:t>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the initialization stage computation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to </a:t>
            </a:r>
            <a:r>
              <a:rPr lang="en-US" sz="850" i="1" dirty="0" smtClean="0">
                <a:latin typeface="Times New Roman"/>
                <a:cs typeface="Times New Roman"/>
              </a:rPr>
              <a:t>f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according to (</a:t>
            </a:r>
            <a:r>
              <a:rPr lang="en-US" sz="850" dirty="0" err="1" smtClean="0">
                <a:latin typeface="Times New Roman"/>
                <a:cs typeface="Times New Roman"/>
              </a:rPr>
              <a:t>c</a:t>
            </a:r>
            <a:r>
              <a:rPr lang="en-US" sz="850" dirty="0" smtClean="0">
                <a:latin typeface="Times New Roman"/>
                <a:cs typeface="Times New Roman"/>
              </a:rPr>
              <a:t>).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input distribution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to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 </a:t>
            </a:r>
            <a:r>
              <a:rPr lang="en-US" sz="850" dirty="0" smtClean="0">
                <a:latin typeface="Times New Roman"/>
                <a:cs typeface="Times New Roman"/>
              </a:rPr>
              <a:t>replacing </a:t>
            </a:r>
            <a:r>
              <a:rPr lang="en-US" sz="850" dirty="0" smtClean="0">
                <a:latin typeface="Times New Roman"/>
                <a:cs typeface="Times New Roman"/>
              </a:rPr>
              <a:t>occurrences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with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 </a:t>
            </a:r>
            <a:r>
              <a:rPr lang="en-US" sz="850" dirty="0" smtClean="0">
                <a:latin typeface="Times New Roman"/>
                <a:cs typeface="Times New Roman"/>
              </a:rPr>
              <a:t>in edges.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</a:t>
            </a:r>
            <a:r>
              <a:rPr lang="en-US" sz="850" dirty="0" smtClean="0">
                <a:latin typeface="Times New Roman"/>
                <a:cs typeface="Times New Roman"/>
              </a:rPr>
              <a:t>output distribution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to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</a:t>
            </a:r>
            <a:r>
              <a:rPr lang="en-US" sz="850" dirty="0" smtClean="0">
                <a:latin typeface="Times New Roman"/>
                <a:cs typeface="Times New Roman"/>
              </a:rPr>
              <a:t>, replacing occurrences </a:t>
            </a:r>
            <a:r>
              <a:rPr lang="en-US" sz="850" dirty="0" smtClean="0">
                <a:latin typeface="Times New Roman"/>
                <a:cs typeface="Times New Roman"/>
              </a:rPr>
              <a:t>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with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O</a:t>
            </a:r>
            <a:r>
              <a:rPr lang="en-US" sz="850" dirty="0" err="1" smtClean="0">
                <a:latin typeface="Times New Roman"/>
                <a:cs typeface="Times New Roman"/>
              </a:rPr>
              <a:t>in</a:t>
            </a:r>
            <a:r>
              <a:rPr lang="en-US" sz="850" dirty="0" smtClean="0">
                <a:latin typeface="Times New Roman"/>
                <a:cs typeface="Times New Roman"/>
              </a:rPr>
              <a:t> edges.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</a:t>
            </a:r>
            <a:r>
              <a:rPr lang="en-US" sz="850" dirty="0" smtClean="0">
                <a:latin typeface="Times New Roman"/>
                <a:cs typeface="Times New Roman"/>
              </a:rPr>
              <a:t>the fission duplication pattern in </a:t>
            </a:r>
            <a:r>
              <a:rPr lang="en-US" sz="850" dirty="0" smtClean="0">
                <a:latin typeface="Times New Roman"/>
                <a:cs typeface="Times New Roman"/>
              </a:rPr>
              <a:t>the output </a:t>
            </a:r>
            <a:r>
              <a:rPr lang="en-US" sz="850" dirty="0" smtClean="0">
                <a:latin typeface="Times New Roman"/>
                <a:cs typeface="Times New Roman"/>
              </a:rPr>
              <a:t>distribution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</a:t>
            </a:r>
            <a:r>
              <a:rPr lang="en-US" sz="850" dirty="0" smtClean="0">
                <a:latin typeface="Times New Roman"/>
                <a:cs typeface="Times New Roman"/>
              </a:rPr>
              <a:t>a round robin joining pattern for the output </a:t>
            </a:r>
            <a:r>
              <a:rPr lang="en-US" sz="850" dirty="0" smtClean="0">
                <a:latin typeface="Times New Roman"/>
                <a:cs typeface="Times New Roman"/>
              </a:rPr>
              <a:t>identity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filter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 </a:t>
            </a:r>
            <a:r>
              <a:rPr lang="en-US" sz="850" dirty="0" smtClean="0">
                <a:latin typeface="Times New Roman"/>
                <a:cs typeface="Times New Roman"/>
              </a:rPr>
              <a:t>to </a:t>
            </a:r>
            <a:r>
              <a:rPr lang="en-US" sz="850" dirty="0" smtClean="0">
                <a:latin typeface="Times New Roman"/>
                <a:cs typeface="Times New Roman"/>
              </a:rPr>
              <a:t>receive from each fission </a:t>
            </a:r>
            <a:r>
              <a:rPr lang="en-US" sz="850" dirty="0" smtClean="0">
                <a:latin typeface="Times New Roman"/>
                <a:cs typeface="Times New Roman"/>
              </a:rPr>
              <a:t>product.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For </a:t>
            </a:r>
            <a:r>
              <a:rPr lang="en-US" sz="850" dirty="0" smtClean="0">
                <a:latin typeface="Times New Roman"/>
                <a:cs typeface="Times New Roman"/>
              </a:rPr>
              <a:t>each node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p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that is a producer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, </a:t>
            </a:r>
            <a:r>
              <a:rPr lang="en-US" sz="850" dirty="0" smtClean="0">
                <a:latin typeface="Times New Roman"/>
                <a:cs typeface="Times New Roman"/>
              </a:rPr>
              <a:t>replace </a:t>
            </a:r>
            <a:r>
              <a:rPr lang="en-US" sz="850" dirty="0" smtClean="0">
                <a:latin typeface="Times New Roman"/>
                <a:cs typeface="Times New Roman"/>
              </a:rPr>
              <a:t>the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occurrences </a:t>
            </a:r>
            <a:r>
              <a:rPr lang="en-US" sz="850" dirty="0" smtClean="0">
                <a:latin typeface="Times New Roman"/>
                <a:cs typeface="Times New Roman"/>
              </a:rPr>
              <a:t>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with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 in </a:t>
            </a:r>
            <a:r>
              <a:rPr lang="en-US" sz="850" dirty="0" smtClean="0">
                <a:latin typeface="Times New Roman"/>
                <a:cs typeface="Times New Roman"/>
              </a:rPr>
              <a:t>the edges of the </a:t>
            </a:r>
            <a:r>
              <a:rPr lang="en-US" sz="850" dirty="0" err="1" smtClean="0">
                <a:latin typeface="Times New Roman"/>
                <a:cs typeface="Times New Roman"/>
              </a:rPr>
              <a:t>dupsets</a:t>
            </a:r>
            <a:r>
              <a:rPr lang="en-US" sz="850" dirty="0" smtClean="0">
                <a:latin typeface="Times New Roman"/>
                <a:cs typeface="Times New Roman"/>
              </a:rPr>
              <a:t>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p</a:t>
            </a:r>
            <a:r>
              <a:rPr lang="en-US" sz="850" dirty="0" err="1" smtClean="0">
                <a:latin typeface="Times New Roman"/>
                <a:cs typeface="Times New Roman"/>
              </a:rPr>
              <a:t>’s</a:t>
            </a:r>
            <a:r>
              <a:rPr lang="en-US" sz="850" dirty="0" smtClean="0">
                <a:latin typeface="Times New Roman"/>
                <a:cs typeface="Times New Roman"/>
              </a:rPr>
              <a:t> output distribution.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For </a:t>
            </a:r>
            <a:r>
              <a:rPr lang="en-US" sz="850" dirty="0" smtClean="0">
                <a:latin typeface="Times New Roman"/>
                <a:cs typeface="Times New Roman"/>
              </a:rPr>
              <a:t>each node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c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that is a consumer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, </a:t>
            </a:r>
            <a:r>
              <a:rPr lang="en-US" sz="850" dirty="0" smtClean="0">
                <a:latin typeface="Times New Roman"/>
                <a:cs typeface="Times New Roman"/>
              </a:rPr>
              <a:t>replace </a:t>
            </a:r>
            <a:r>
              <a:rPr lang="en-US" sz="850" dirty="0" smtClean="0">
                <a:latin typeface="Times New Roman"/>
                <a:cs typeface="Times New Roman"/>
              </a:rPr>
              <a:t>the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occurrences </a:t>
            </a:r>
            <a:r>
              <a:rPr lang="en-US" sz="850" dirty="0" smtClean="0">
                <a:latin typeface="Times New Roman"/>
                <a:cs typeface="Times New Roman"/>
              </a:rPr>
              <a:t>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with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 </a:t>
            </a:r>
            <a:r>
              <a:rPr lang="en-US" sz="850" dirty="0" smtClean="0">
                <a:latin typeface="Times New Roman"/>
                <a:cs typeface="Times New Roman"/>
              </a:rPr>
              <a:t>in </a:t>
            </a:r>
            <a:r>
              <a:rPr lang="en-US" sz="850" dirty="0" smtClean="0">
                <a:latin typeface="Times New Roman"/>
                <a:cs typeface="Times New Roman"/>
              </a:rPr>
              <a:t>incoming edges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c</a:t>
            </a:r>
            <a:r>
              <a:rPr lang="en-US" sz="850" dirty="0" err="1" smtClean="0">
                <a:latin typeface="Times New Roman"/>
                <a:cs typeface="Times New Roman"/>
              </a:rPr>
              <a:t>'s</a:t>
            </a:r>
            <a:r>
              <a:rPr lang="en-US" sz="850" dirty="0" smtClean="0">
                <a:latin typeface="Times New Roman"/>
                <a:cs typeface="Times New Roman"/>
              </a:rPr>
              <a:t> input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distribution.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cap="small" dirty="0" err="1" smtClean="0">
                <a:latin typeface="Times New Roman"/>
                <a:cs typeface="Times New Roman"/>
              </a:rPr>
              <a:t>SynchRemove</a:t>
            </a:r>
            <a:r>
              <a:rPr lang="en-US" sz="850" dirty="0" err="1" smtClean="0">
                <a:latin typeface="Times New Roman"/>
                <a:cs typeface="Times New Roman"/>
              </a:rPr>
              <a:t>(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cap="small" dirty="0" err="1" smtClean="0">
                <a:latin typeface="Times New Roman"/>
                <a:cs typeface="Times New Roman"/>
              </a:rPr>
              <a:t>SynchRemove</a:t>
            </a:r>
            <a:r>
              <a:rPr lang="en-US" sz="850" dirty="0" err="1" smtClean="0">
                <a:latin typeface="Times New Roman"/>
                <a:cs typeface="Times New Roman"/>
              </a:rPr>
              <a:t>(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O</a:t>
            </a:r>
            <a:r>
              <a:rPr lang="en-US" sz="850" dirty="0" smtClean="0">
                <a:latin typeface="Times New Roman"/>
                <a:cs typeface="Times New Roman"/>
              </a:rPr>
              <a:t>)</a:t>
            </a:r>
            <a:endParaRPr lang="en-US" sz="85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52305" y="1910249"/>
            <a:ext cx="12498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(a) The original filter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043" y="8959552"/>
            <a:ext cx="2149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dirty="0" err="1" smtClean="0">
                <a:latin typeface="Times"/>
                <a:cs typeface="Times"/>
              </a:rPr>
              <a:t>c</a:t>
            </a:r>
            <a:r>
              <a:rPr lang="en-US" sz="900" dirty="0" smtClean="0">
                <a:latin typeface="Times"/>
                <a:cs typeface="Times"/>
              </a:rPr>
              <a:t>) Details Steps 1-9 when </a:t>
            </a:r>
            <a:r>
              <a:rPr lang="en-US" sz="900" dirty="0" err="1" smtClean="0">
                <a:latin typeface="Times"/>
                <a:cs typeface="Times"/>
              </a:rPr>
              <a:t>fissing</a:t>
            </a:r>
            <a:r>
              <a:rPr lang="en-US" sz="900" dirty="0" smtClean="0">
                <a:latin typeface="Times"/>
                <a:cs typeface="Times"/>
              </a:rPr>
              <a:t>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by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974262" y="8252792"/>
            <a:ext cx="690730" cy="343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10303" y="8147804"/>
            <a:ext cx="794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ID</a:t>
            </a:r>
            <a:r>
              <a:rPr lang="en-US" sz="2400" i="1" baseline="-25000" dirty="0" smtClean="0">
                <a:latin typeface="Times"/>
                <a:cs typeface="Times"/>
              </a:rPr>
              <a:t>O</a:t>
            </a:r>
            <a:endParaRPr lang="en-US" sz="24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4541004" y="2446690"/>
            <a:ext cx="1274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dirty="0" err="1" smtClean="0">
                <a:latin typeface="Times"/>
                <a:cs typeface="Times"/>
              </a:rPr>
              <a:t>b</a:t>
            </a:r>
            <a:r>
              <a:rPr lang="en-US" sz="900" dirty="0" smtClean="0">
                <a:latin typeface="Times"/>
                <a:cs typeface="Times"/>
              </a:rPr>
              <a:t>) Steps of fission of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1275</Words>
  <Application>Microsoft Macintosh PowerPoint</Application>
  <PresentationFormat>On-screen Show (4:3)</PresentationFormat>
  <Paragraphs>106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28</cp:revision>
  <cp:lastPrinted>2010-11-19T03:53:08Z</cp:lastPrinted>
  <dcterms:created xsi:type="dcterms:W3CDTF">2010-11-19T03:13:07Z</dcterms:created>
  <dcterms:modified xsi:type="dcterms:W3CDTF">2010-11-19T04:04:37Z</dcterms:modified>
</cp:coreProperties>
</file>