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1" r:id="rId9"/>
    <p:sldId id="268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6" autoAdjust="0"/>
    <p:restoredTop sz="94660"/>
  </p:normalViewPr>
  <p:slideViewPr>
    <p:cSldViewPr>
      <p:cViewPr>
        <p:scale>
          <a:sx n="100" d="100"/>
          <a:sy n="100" d="100"/>
        </p:scale>
        <p:origin x="-41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62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ail.mit.edu\u\e\ewong\streamit\branches\streamit-3.0\streams\docs\induction-state-2012\figures\Table%20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Firbank!$H$2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Firbank!$H$3:$H$8</c:f>
              <c:numCache>
                <c:formatCode>0.00</c:formatCode>
                <c:ptCount val="6"/>
                <c:pt idx="0">
                  <c:v>1</c:v>
                </c:pt>
                <c:pt idx="1">
                  <c:v>1.9343555210800623</c:v>
                </c:pt>
                <c:pt idx="2">
                  <c:v>3.6447244086907773</c:v>
                </c:pt>
                <c:pt idx="3">
                  <c:v>6.4843573911028543</c:v>
                </c:pt>
                <c:pt idx="4">
                  <c:v>9.551125571110564</c:v>
                </c:pt>
                <c:pt idx="5">
                  <c:v>14.297470166327786</c:v>
                </c:pt>
              </c:numCache>
            </c:numRef>
          </c:yVal>
        </c:ser>
        <c:ser>
          <c:idx val="1"/>
          <c:order val="1"/>
          <c:tx>
            <c:strRef>
              <c:f>Firbank!$I$2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Firbank!$I$3:$I$8</c:f>
              <c:numCache>
                <c:formatCode>0.00</c:formatCode>
                <c:ptCount val="6"/>
                <c:pt idx="0">
                  <c:v>1</c:v>
                </c:pt>
                <c:pt idx="1">
                  <c:v>1.7491123887382136</c:v>
                </c:pt>
                <c:pt idx="2">
                  <c:v>3.045638231832875</c:v>
                </c:pt>
                <c:pt idx="3">
                  <c:v>4.7995661490660275</c:v>
                </c:pt>
                <c:pt idx="4">
                  <c:v>6.1025978249553461</c:v>
                </c:pt>
                <c:pt idx="5">
                  <c:v>7.8810683159375641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Firbank!$G$3:$G$8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Firbank!$J$3:$J$8</c:f>
              <c:numCache>
                <c:formatCode>General</c:formatCode>
                <c:ptCount val="6"/>
                <c:pt idx="0">
                  <c:v>1</c:v>
                </c:pt>
                <c:pt idx="1">
                  <c:v>1.8180274168544994</c:v>
                </c:pt>
                <c:pt idx="2">
                  <c:v>3.4056326708355211</c:v>
                </c:pt>
                <c:pt idx="3">
                  <c:v>6.1232864929784379</c:v>
                </c:pt>
                <c:pt idx="4">
                  <c:v>9.7092331395039562</c:v>
                </c:pt>
                <c:pt idx="5">
                  <c:v>17.507005157023706</c:v>
                </c:pt>
              </c:numCache>
            </c:numRef>
          </c:yVal>
        </c:ser>
        <c:axId val="88777088"/>
        <c:axId val="88779008"/>
      </c:scatterChart>
      <c:valAx>
        <c:axId val="88777088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88779008"/>
        <c:crosses val="autoZero"/>
        <c:crossBetween val="midCat"/>
      </c:valAx>
      <c:valAx>
        <c:axId val="887790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88777088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59"/>
          <c:y val="0.15702354913969091"/>
          <c:w val="0.32047727162939038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tx>
            <c:strRef>
              <c:f>'Mpeg-motionestimation'!$H$2</c:f>
              <c:strCache>
                <c:ptCount val="1"/>
                <c:pt idx="0">
                  <c:v>Using iter()</c:v>
                </c:pt>
              </c:strCache>
            </c:strRef>
          </c:tx>
          <c:spPr>
            <a:ln w="28575">
              <a:solidFill>
                <a:schemeClr val="tx2">
                  <a:lumMod val="60000"/>
                  <a:lumOff val="40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'Mpeg-motionestimation'!$H$3:$H$8</c:f>
              <c:numCache>
                <c:formatCode>0.00</c:formatCode>
                <c:ptCount val="6"/>
                <c:pt idx="0">
                  <c:v>1</c:v>
                </c:pt>
                <c:pt idx="1">
                  <c:v>2.6772067490940596</c:v>
                </c:pt>
                <c:pt idx="2">
                  <c:v>5.2702175611566178</c:v>
                </c:pt>
                <c:pt idx="3">
                  <c:v>9.9416298781992314</c:v>
                </c:pt>
                <c:pt idx="4">
                  <c:v>16.7254715226311</c:v>
                </c:pt>
                <c:pt idx="5">
                  <c:v>28.862103191902431</c:v>
                </c:pt>
              </c:numCache>
            </c:numRef>
          </c:yVal>
        </c:ser>
        <c:ser>
          <c:idx val="1"/>
          <c:order val="1"/>
          <c:tx>
            <c:strRef>
              <c:f>'Mpeg-motionestimation'!$I$2</c:f>
              <c:strCache>
                <c:ptCount val="1"/>
                <c:pt idx="0">
                  <c:v>Base induction state</c:v>
                </c:pt>
              </c:strCache>
            </c:strRef>
          </c:tx>
          <c:spPr>
            <a:ln w="28575">
              <a:solidFill>
                <a:schemeClr val="accent2">
                  <a:lumMod val="75000"/>
                </a:schemeClr>
              </a:solidFill>
            </a:ln>
          </c:spPr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'Mpeg-motionestimation'!$I$3:$I$8</c:f>
              <c:numCache>
                <c:formatCode>0.00</c:formatCode>
                <c:ptCount val="6"/>
                <c:pt idx="0">
                  <c:v>1</c:v>
                </c:pt>
                <c:pt idx="1">
                  <c:v>1.9942542564666486</c:v>
                </c:pt>
                <c:pt idx="2">
                  <c:v>2.0016707211033991</c:v>
                </c:pt>
                <c:pt idx="3">
                  <c:v>1.9932259008641109</c:v>
                </c:pt>
                <c:pt idx="4">
                  <c:v>1.7774554824344739</c:v>
                </c:pt>
                <c:pt idx="5">
                  <c:v>1.8261165712084637</c:v>
                </c:pt>
              </c:numCache>
            </c:numRef>
          </c:yVal>
        </c:ser>
        <c:ser>
          <c:idx val="2"/>
          <c:order val="2"/>
          <c:tx>
            <c:v>Theoretical Speedups</c:v>
          </c:tx>
          <c:xVal>
            <c:numRef>
              <c:f>'Mpeg-motionestimation'!$G$3:$G$8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'Mpeg-motionestimation'!$J$3:$J$8</c:f>
              <c:numCache>
                <c:formatCode>General</c:formatCode>
                <c:ptCount val="6"/>
                <c:pt idx="0">
                  <c:v>1</c:v>
                </c:pt>
                <c:pt idx="1">
                  <c:v>1.9743117139019821</c:v>
                </c:pt>
                <c:pt idx="2">
                  <c:v>3.9432913205736959</c:v>
                </c:pt>
                <c:pt idx="3">
                  <c:v>7.8333777903959554</c:v>
                </c:pt>
                <c:pt idx="4">
                  <c:v>13.953025537110619</c:v>
                </c:pt>
                <c:pt idx="5">
                  <c:v>28.651769002260796</c:v>
                </c:pt>
              </c:numCache>
            </c:numRef>
          </c:yVal>
        </c:ser>
        <c:axId val="113182976"/>
        <c:axId val="128870272"/>
      </c:scatterChart>
      <c:valAx>
        <c:axId val="113182976"/>
        <c:scaling>
          <c:logBase val="2"/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Cores</a:t>
                </a:r>
              </a:p>
            </c:rich>
          </c:tx>
          <c:layout/>
        </c:title>
        <c:numFmt formatCode="General" sourceLinked="1"/>
        <c:tickLblPos val="nextTo"/>
        <c:crossAx val="128870272"/>
        <c:crosses val="autoZero"/>
        <c:crossBetween val="midCat"/>
      </c:valAx>
      <c:valAx>
        <c:axId val="1288702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Speedups Over 1 Core</a:t>
                </a:r>
              </a:p>
            </c:rich>
          </c:tx>
          <c:layout/>
        </c:title>
        <c:numFmt formatCode="0" sourceLinked="0"/>
        <c:tickLblPos val="nextTo"/>
        <c:crossAx val="113182976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20833333333333354"/>
          <c:y val="0.15702354913969091"/>
          <c:w val="0.32047727162939016"/>
          <c:h val="0.21918682891911237"/>
        </c:manualLayout>
      </c:layout>
      <c:overlay val="1"/>
      <c:spPr>
        <a:solidFill>
          <a:sysClr val="window" lastClr="FFFFFF"/>
        </a:solidFill>
        <a:ln>
          <a:solidFill>
            <a:schemeClr val="tx1"/>
          </a:solidFill>
        </a:ln>
      </c:sp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'Speedups over stateful'!$C$1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stateful'!$C$2:$C$11</c:f>
              <c:numCache>
                <c:formatCode>0.00</c:formatCode>
                <c:ptCount val="10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1.7000000000000002</c:v>
                </c:pt>
                <c:pt idx="4">
                  <c:v>2.5</c:v>
                </c:pt>
                <c:pt idx="5">
                  <c:v>4.0999999999999996</c:v>
                </c:pt>
                <c:pt idx="6">
                  <c:v>7.3000000000000007</c:v>
                </c:pt>
                <c:pt idx="7">
                  <c:v>13.700000000000001</c:v>
                </c:pt>
                <c:pt idx="8">
                  <c:v>26.5</c:v>
                </c:pt>
                <c:pt idx="9">
                  <c:v>52.1</c:v>
                </c:pt>
              </c:numCache>
            </c:numRef>
          </c:val>
        </c:ser>
        <c:ser>
          <c:idx val="1"/>
          <c:order val="1"/>
          <c:tx>
            <c:strRef>
              <c:f>'Speedups over stateful'!$D$1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stateful'!$D$2:$D$11</c:f>
              <c:numCache>
                <c:formatCode>0.00</c:formatCode>
                <c:ptCount val="10"/>
                <c:pt idx="0">
                  <c:v>1</c:v>
                </c:pt>
                <c:pt idx="1">
                  <c:v>1.05</c:v>
                </c:pt>
                <c:pt idx="2">
                  <c:v>1.1499999999999999</c:v>
                </c:pt>
                <c:pt idx="3">
                  <c:v>1.35</c:v>
                </c:pt>
                <c:pt idx="4">
                  <c:v>1.75</c:v>
                </c:pt>
                <c:pt idx="5">
                  <c:v>2.5499999999999998</c:v>
                </c:pt>
                <c:pt idx="6">
                  <c:v>4.1500000000000004</c:v>
                </c:pt>
                <c:pt idx="7">
                  <c:v>7.3500000000000005</c:v>
                </c:pt>
                <c:pt idx="8">
                  <c:v>13.75</c:v>
                </c:pt>
                <c:pt idx="9">
                  <c:v>26.55</c:v>
                </c:pt>
              </c:numCache>
            </c:numRef>
          </c:val>
        </c:ser>
        <c:ser>
          <c:idx val="2"/>
          <c:order val="2"/>
          <c:tx>
            <c:strRef>
              <c:f>'Speedups over stateful'!$E$1</c:f>
              <c:strCache>
                <c:ptCount val="1"/>
                <c:pt idx="0">
                  <c:v>3%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stateful'!$E$2:$E$11</c:f>
              <c:numCache>
                <c:formatCode>0.00</c:formatCode>
                <c:ptCount val="10"/>
                <c:pt idx="0">
                  <c:v>1</c:v>
                </c:pt>
                <c:pt idx="1">
                  <c:v>1.03</c:v>
                </c:pt>
                <c:pt idx="2">
                  <c:v>1.0900000000000001</c:v>
                </c:pt>
                <c:pt idx="3">
                  <c:v>1.21</c:v>
                </c:pt>
                <c:pt idx="4">
                  <c:v>1.45</c:v>
                </c:pt>
                <c:pt idx="5">
                  <c:v>1.93</c:v>
                </c:pt>
                <c:pt idx="6">
                  <c:v>2.8899999999999997</c:v>
                </c:pt>
                <c:pt idx="7">
                  <c:v>4.8100000000000005</c:v>
                </c:pt>
                <c:pt idx="8">
                  <c:v>8.6499999999999986</c:v>
                </c:pt>
                <c:pt idx="9">
                  <c:v>16.329999999999998</c:v>
                </c:pt>
              </c:numCache>
            </c:numRef>
          </c:val>
        </c:ser>
        <c:ser>
          <c:idx val="3"/>
          <c:order val="3"/>
          <c:tx>
            <c:strRef>
              <c:f>'Speedups over stateful'!$F$1</c:f>
              <c:strCache>
                <c:ptCount val="1"/>
                <c:pt idx="0">
                  <c:v>1%</c:v>
                </c:pt>
              </c:strCache>
            </c:strRef>
          </c:tx>
          <c:marker>
            <c:symbol val="none"/>
          </c:marker>
          <c:cat>
            <c:numRef>
              <c:f>'Speedups over stateful'!$B$2:$B$11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'Speedups over stateful'!$F$2:$F$11</c:f>
              <c:numCache>
                <c:formatCode>0.00</c:formatCode>
                <c:ptCount val="10"/>
                <c:pt idx="0">
                  <c:v>1</c:v>
                </c:pt>
                <c:pt idx="1">
                  <c:v>1.01</c:v>
                </c:pt>
                <c:pt idx="2">
                  <c:v>1.03</c:v>
                </c:pt>
                <c:pt idx="3">
                  <c:v>1.07</c:v>
                </c:pt>
                <c:pt idx="4">
                  <c:v>1.1499999999999999</c:v>
                </c:pt>
                <c:pt idx="5">
                  <c:v>1.31</c:v>
                </c:pt>
                <c:pt idx="6">
                  <c:v>1.63</c:v>
                </c:pt>
                <c:pt idx="7">
                  <c:v>2.27</c:v>
                </c:pt>
                <c:pt idx="8">
                  <c:v>3.5500000000000003</c:v>
                </c:pt>
                <c:pt idx="9">
                  <c:v>6.11</c:v>
                </c:pt>
              </c:numCache>
            </c:numRef>
          </c:val>
        </c:ser>
        <c:marker val="1"/>
        <c:axId val="112290432"/>
        <c:axId val="112423680"/>
      </c:lineChart>
      <c:catAx>
        <c:axId val="1122904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Available Cores</a:t>
                </a:r>
              </a:p>
            </c:rich>
          </c:tx>
          <c:layout/>
        </c:title>
        <c:numFmt formatCode="General" sourceLinked="1"/>
        <c:tickLblPos val="nextTo"/>
        <c:crossAx val="112423680"/>
        <c:crosses val="autoZero"/>
        <c:auto val="1"/>
        <c:lblAlgn val="ctr"/>
        <c:lblOffset val="100"/>
      </c:catAx>
      <c:valAx>
        <c:axId val="1124236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of Parallelizing Induction Variable State</a:t>
                </a:r>
              </a:p>
            </c:rich>
          </c:tx>
          <c:layout/>
        </c:title>
        <c:numFmt formatCode="0" sourceLinked="0"/>
        <c:tickLblPos val="nextTo"/>
        <c:crossAx val="11229043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416666666666667"/>
          <c:y val="0.24460265383493729"/>
          <c:w val="0.19484733158355208"/>
          <c:h val="0.225320793234179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800"/>
          </a:pPr>
          <a:endParaRPr lang="en-US"/>
        </a:p>
      </c:txPr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3938-991C-4101-B477-6C06EA2D34CE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BAF2D-CFF7-48E0-9B7F-B692D4971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C2A66-BC0F-40E7-AC34-159177E24112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F5428-3A96-4744-8E30-76C27E1E6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F5428-3A96-4744-8E30-76C27E1E64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68CD-F5A8-4944-A4F2-71B895E02366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04C8-E4F1-4DF4-A232-149CB9241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14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rot="5400000">
            <a:off x="1121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>
          <a:xfrm rot="5400000">
            <a:off x="1121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5" idx="0"/>
          </p:cNvCxnSpPr>
          <p:nvPr/>
        </p:nvCxnSpPr>
        <p:spPr>
          <a:xfrm>
            <a:off x="1264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 rot="5400000">
            <a:off x="1120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814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814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5814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rot="5400000">
            <a:off x="37886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0" idx="0"/>
          </p:cNvCxnSpPr>
          <p:nvPr/>
        </p:nvCxnSpPr>
        <p:spPr>
          <a:xfrm rot="5400000">
            <a:off x="37886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39312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</p:cNvCxnSpPr>
          <p:nvPr/>
        </p:nvCxnSpPr>
        <p:spPr>
          <a:xfrm rot="5400000">
            <a:off x="37878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4958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28" name="Straight Arrow Connector 27"/>
          <p:cNvCxnSpPr>
            <a:stCxn id="27" idx="2"/>
            <a:endCxn id="22" idx="0"/>
          </p:cNvCxnSpPr>
          <p:nvPr/>
        </p:nvCxnSpPr>
        <p:spPr>
          <a:xfrm flipH="1">
            <a:off x="39312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67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30" name="Straight Arrow Connector 29"/>
          <p:cNvCxnSpPr>
            <a:stCxn id="29" idx="2"/>
            <a:endCxn id="22" idx="0"/>
          </p:cNvCxnSpPr>
          <p:nvPr/>
        </p:nvCxnSpPr>
        <p:spPr>
          <a:xfrm>
            <a:off x="30168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 flipH="1">
            <a:off x="30168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2"/>
            <a:endCxn id="27" idx="0"/>
          </p:cNvCxnSpPr>
          <p:nvPr/>
        </p:nvCxnSpPr>
        <p:spPr>
          <a:xfrm>
            <a:off x="39312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13716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0" name="Flowchart: Document 49"/>
          <p:cNvSpPr/>
          <p:nvPr/>
        </p:nvSpPr>
        <p:spPr>
          <a:xfrm>
            <a:off x="4876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2590800" y="2362200"/>
            <a:ext cx="4572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3962400" y="2362200"/>
            <a:ext cx="4572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0866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086600" y="14970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086600" y="35052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 rot="5400000">
            <a:off x="7293887" y="13544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2"/>
            <a:endCxn id="53" idx="0"/>
          </p:cNvCxnSpPr>
          <p:nvPr/>
        </p:nvCxnSpPr>
        <p:spPr>
          <a:xfrm rot="5400000">
            <a:off x="7293887" y="19148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>
            <a:off x="7436455" y="2332651"/>
            <a:ext cx="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2"/>
          </p:cNvCxnSpPr>
          <p:nvPr/>
        </p:nvCxnSpPr>
        <p:spPr>
          <a:xfrm rot="5400000">
            <a:off x="7293094" y="39230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0010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cxnSp>
        <p:nvCxnSpPr>
          <p:cNvPr id="61" name="Straight Arrow Connector 60"/>
          <p:cNvCxnSpPr>
            <a:stCxn id="60" idx="2"/>
            <a:endCxn id="55" idx="0"/>
          </p:cNvCxnSpPr>
          <p:nvPr/>
        </p:nvCxnSpPr>
        <p:spPr>
          <a:xfrm flipH="1">
            <a:off x="74364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172200" y="2057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Induction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0</a:t>
            </a:r>
          </a:p>
        </p:txBody>
      </p:sp>
      <p:cxnSp>
        <p:nvCxnSpPr>
          <p:cNvPr id="63" name="Straight Arrow Connector 62"/>
          <p:cNvCxnSpPr>
            <a:stCxn id="62" idx="2"/>
            <a:endCxn id="55" idx="0"/>
          </p:cNvCxnSpPr>
          <p:nvPr/>
        </p:nvCxnSpPr>
        <p:spPr>
          <a:xfrm>
            <a:off x="6522055" y="2332651"/>
            <a:ext cx="914400" cy="1172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62" idx="0"/>
          </p:cNvCxnSpPr>
          <p:nvPr/>
        </p:nvCxnSpPr>
        <p:spPr>
          <a:xfrm flipH="1">
            <a:off x="65220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2"/>
            <a:endCxn id="60" idx="0"/>
          </p:cNvCxnSpPr>
          <p:nvPr/>
        </p:nvCxnSpPr>
        <p:spPr>
          <a:xfrm>
            <a:off x="7436455" y="1772263"/>
            <a:ext cx="914400" cy="2851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83820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10,11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7" name="Flowchart: Document 66"/>
          <p:cNvSpPr/>
          <p:nvPr/>
        </p:nvSpPr>
        <p:spPr>
          <a:xfrm>
            <a:off x="6019800" y="2362200"/>
            <a:ext cx="533400" cy="993648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0,1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6,7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12,13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8" name="Flowchart: Document 67"/>
          <p:cNvSpPr/>
          <p:nvPr/>
        </p:nvSpPr>
        <p:spPr>
          <a:xfrm>
            <a:off x="7467600" y="2362200"/>
            <a:ext cx="533400" cy="993648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Iter</a:t>
            </a:r>
            <a:r>
              <a:rPr lang="en-US" sz="1000" i="1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()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2,3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8,9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14,15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1148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MotionEstimation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=49.1%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14600" y="13716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IntraMotionPrediction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.2%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19600" y="8382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419600" y="2057400"/>
            <a:ext cx="91440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Round Robin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14800" y="2590800"/>
            <a:ext cx="15240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MotionPredictionDecision</a:t>
            </a:r>
            <a:endParaRPr lang="en-US" sz="11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ctr"/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Work = 1.6%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5" idx="2"/>
            <a:endCxn id="12" idx="0"/>
          </p:cNvCxnSpPr>
          <p:nvPr/>
        </p:nvCxnSpPr>
        <p:spPr>
          <a:xfrm>
            <a:off x="4876800" y="11134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13" idx="0"/>
          </p:cNvCxnSpPr>
          <p:nvPr/>
        </p:nvCxnSpPr>
        <p:spPr>
          <a:xfrm>
            <a:off x="48768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4" idx="0"/>
          </p:cNvCxnSpPr>
          <p:nvPr/>
        </p:nvCxnSpPr>
        <p:spPr>
          <a:xfrm flipH="1">
            <a:off x="3276600" y="1113451"/>
            <a:ext cx="160020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6" idx="0"/>
          </p:cNvCxnSpPr>
          <p:nvPr/>
        </p:nvCxnSpPr>
        <p:spPr>
          <a:xfrm>
            <a:off x="32766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876800" y="18288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6" idx="0"/>
          </p:cNvCxnSpPr>
          <p:nvPr/>
        </p:nvCxnSpPr>
        <p:spPr>
          <a:xfrm flipH="1">
            <a:off x="4876800" y="1828800"/>
            <a:ext cx="160020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0"/>
          </p:cNvCxnSpPr>
          <p:nvPr/>
        </p:nvCxnSpPr>
        <p:spPr>
          <a:xfrm>
            <a:off x="4876800" y="6096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>
            <a:off x="4876800" y="2332651"/>
            <a:ext cx="0" cy="2581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>
            <a:off x="4876800" y="3048000"/>
            <a:ext cx="0" cy="3048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43137" y="1857375"/>
          <a:ext cx="4657725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914400"/>
            <a:ext cx="191891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049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90" y="21336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110777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125034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250345" y="19050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1106984" y="25514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667000" y="914400"/>
            <a:ext cx="191891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76600" y="43021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76600" y="2667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5400000">
            <a:off x="3483887" y="28764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5" idx="0"/>
          </p:cNvCxnSpPr>
          <p:nvPr/>
        </p:nvCxnSpPr>
        <p:spPr>
          <a:xfrm>
            <a:off x="3626455" y="705463"/>
            <a:ext cx="0" cy="20893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2"/>
            <a:endCxn id="37" idx="0"/>
          </p:cNvCxnSpPr>
          <p:nvPr/>
        </p:nvCxnSpPr>
        <p:spPr>
          <a:xfrm>
            <a:off x="3626455" y="2438400"/>
            <a:ext cx="0" cy="2286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</p:cNvCxnSpPr>
          <p:nvPr/>
        </p:nvCxnSpPr>
        <p:spPr>
          <a:xfrm rot="5400000">
            <a:off x="3483094" y="308482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89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C);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381000"/>
            <a:ext cx="207131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 C) % max;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8400" y="9906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counter = (counter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(counter &gt; max)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counter =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3310" y="2209800"/>
            <a:ext cx="2071310" cy="2514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max;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start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(max - start)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+ start;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438400" y="33528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66800" y="914400"/>
            <a:ext cx="25908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+ 1);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}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4800" y="914400"/>
            <a:ext cx="2362200" cy="3124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1{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counter_y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(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max_x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%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max_y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19890" y="2286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1336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work 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48200" y="2971800"/>
            <a:ext cx="207131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0;      </a:t>
            </a:r>
          </a:p>
          <a:p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work push 1 pop 1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267200" y="3429000"/>
            <a:ext cx="304800" cy="304800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725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467774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29980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47800"/>
            <a:ext cx="311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4953000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47800"/>
            <a:ext cx="316925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1;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3;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47800"/>
            <a:ext cx="3231545" cy="457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4105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ocument 83"/>
          <p:cNvSpPr/>
          <p:nvPr/>
        </p:nvSpPr>
        <p:spPr>
          <a:xfrm>
            <a:off x="14478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14478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(1-0-1)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(4-0-1)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(7-0-1)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(10-0-1)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Flowchart: Document 99"/>
          <p:cNvSpPr/>
          <p:nvPr/>
        </p:nvSpPr>
        <p:spPr>
          <a:xfrm>
            <a:off x="46482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6482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(2-1-1)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(5-1-1)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(8-1-1)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(11-1-1)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" name="Flowchart: Document 101"/>
          <p:cNvSpPr/>
          <p:nvPr/>
        </p:nvSpPr>
        <p:spPr>
          <a:xfrm>
            <a:off x="7848600" y="1752600"/>
            <a:ext cx="1371600" cy="16002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7848600" y="1828800"/>
          <a:ext cx="1447801" cy="10790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659"/>
                <a:gridCol w="726141"/>
                <a:gridCol w="381001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err="1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Iter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Check</a:t>
                      </a:r>
                      <a:endParaRPr lang="en-US" sz="800" b="0" i="1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Next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(3-2-1) = 0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(6-2-1) = 3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(9-2-1) = 6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44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(12-2-1)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imes" pitchFamily="18" charset="0"/>
                          <a:cs typeface="Times" pitchFamily="18" charset="0"/>
                        </a:rPr>
                        <a:t> = 9</a:t>
                      </a:r>
                      <a:endParaRPr lang="en-US" sz="700" dirty="0">
                        <a:solidFill>
                          <a:schemeClr val="tx1"/>
                        </a:solidFill>
                        <a:latin typeface="Times" pitchFamily="18" charset="0"/>
                        <a:cs typeface="Times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38600" y="11430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Source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38600" y="548640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Sink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 rot="5400000">
            <a:off x="4245887" y="10004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43" idx="0"/>
          </p:cNvCxnSpPr>
          <p:nvPr/>
        </p:nvCxnSpPr>
        <p:spPr>
          <a:xfrm>
            <a:off x="4388455" y="1418251"/>
            <a:ext cx="311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3" idx="2"/>
            <a:endCxn id="6" idx="0"/>
          </p:cNvCxnSpPr>
          <p:nvPr/>
        </p:nvCxnSpPr>
        <p:spPr>
          <a:xfrm flipH="1">
            <a:off x="4388455" y="4267200"/>
            <a:ext cx="311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4387663" y="5761651"/>
            <a:ext cx="792" cy="28593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-3048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0;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 flipH="1">
            <a:off x="1219200" y="1418251"/>
            <a:ext cx="316925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8956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96000" y="1905000"/>
            <a:ext cx="3048000" cy="2362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start = 4;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reps = 2;</a:t>
            </a:r>
          </a:p>
          <a:p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total = 6;</a:t>
            </a:r>
          </a:p>
          <a:p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work pop 1 push 1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...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counter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...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if ((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–start–reps) % total ==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iter+total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-reps;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Straight Arrow Connector 45"/>
          <p:cNvCxnSpPr>
            <a:stCxn id="5" idx="2"/>
            <a:endCxn id="48" idx="0"/>
          </p:cNvCxnSpPr>
          <p:nvPr/>
        </p:nvCxnSpPr>
        <p:spPr>
          <a:xfrm>
            <a:off x="4388455" y="1418251"/>
            <a:ext cx="3231545" cy="48674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2"/>
            <a:endCxn id="6" idx="0"/>
          </p:cNvCxnSpPr>
          <p:nvPr/>
        </p:nvCxnSpPr>
        <p:spPr>
          <a:xfrm flipH="1">
            <a:off x="4388455" y="4267200"/>
            <a:ext cx="323154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6" idx="0"/>
          </p:cNvCxnSpPr>
          <p:nvPr/>
        </p:nvCxnSpPr>
        <p:spPr>
          <a:xfrm>
            <a:off x="1219200" y="4267200"/>
            <a:ext cx="3169255" cy="12192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4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(1-0-2)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(2-0-2)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(7-0-2)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(8-0-2)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2672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(3-2-2) =</a:t>
                      </a:r>
                      <a:r>
                        <a:rPr lang="en-US" sz="1000" baseline="0" dirty="0" smtClean="0"/>
                        <a:t>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(4-2-2)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(9-2-2)</a:t>
                      </a:r>
                      <a:r>
                        <a:rPr lang="en-US" sz="1000" baseline="0" dirty="0" smtClean="0"/>
                        <a:t> = 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9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(10-2-2)</a:t>
                      </a:r>
                      <a:r>
                        <a:rPr lang="en-US" sz="1000" baseline="0" dirty="0" smtClean="0"/>
                        <a:t> =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58000" y="4038600"/>
          <a:ext cx="21495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3"/>
                <a:gridCol w="524193"/>
                <a:gridCol w="782955"/>
                <a:gridCol w="445235"/>
              </a:tblGrid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Iter</a:t>
                      </a:r>
                      <a:r>
                        <a:rPr lang="en-US" sz="1000" dirty="0" smtClean="0"/>
                        <a:t>++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Check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(5-4-2) = -1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(6-4-2)</a:t>
                      </a:r>
                      <a:r>
                        <a:rPr lang="en-US" sz="1000" baseline="0" dirty="0" smtClean="0"/>
                        <a:t> = 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</a:t>
                      </a:r>
                      <a:r>
                        <a:rPr lang="en-US" sz="1000" smtClean="0"/>
                        <a:t>11-4-2)=5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</a:tr>
              <a:tr h="2336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(12-4-2)=6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82850" y="2762250"/>
          <a:ext cx="4178300" cy="1524000"/>
        </p:xfrm>
        <a:graphic>
          <a:graphicData uri="http://schemas.openxmlformats.org/drawingml/2006/table">
            <a:tbl>
              <a:tblPr/>
              <a:tblGrid>
                <a:gridCol w="2350889"/>
                <a:gridCol w="609137"/>
                <a:gridCol w="609137"/>
                <a:gridCol w="609137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Filters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with Induction 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Benchmark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Instances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CoarseSerializedBeamFormer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FHRFeedback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FIRBankPipeline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(Motion Estimation)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98.22%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MPEGencoder (Picture Preprocessing)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/>
          <p:cNvSpPr/>
          <p:nvPr/>
        </p:nvSpPr>
        <p:spPr>
          <a:xfrm flipH="1">
            <a:off x="1371600" y="1600200"/>
            <a:ext cx="685800" cy="228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600" y="152400"/>
            <a:ext cx="2590800" cy="4114800"/>
          </a:xfrm>
          <a:prstGeom prst="round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filter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AssignPictureType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width,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height,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numpictures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init {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work pop (width*height*3)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push 2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% 12;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0)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if (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3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6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||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framecount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9)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...        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800" dirty="0" err="1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57400" y="160020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frameno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</a:t>
            </a:r>
            <a:r>
              <a:rPr lang="en-US" sz="1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1033</Words>
  <Application>Microsoft Office PowerPoint</Application>
  <PresentationFormat>On-screen Show (4:3)</PresentationFormat>
  <Paragraphs>410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Wong</dc:creator>
  <cp:lastModifiedBy>Eric Wong</cp:lastModifiedBy>
  <cp:revision>235</cp:revision>
  <dcterms:created xsi:type="dcterms:W3CDTF">2012-03-22T05:39:55Z</dcterms:created>
  <dcterms:modified xsi:type="dcterms:W3CDTF">2012-04-11T18:58:35Z</dcterms:modified>
</cp:coreProperties>
</file>