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AD2B-D049-894A-99EC-F5804FE8259F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97846" y="1230544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AtoD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7846" y="1906265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2705" y="2581986"/>
            <a:ext cx="3457826" cy="380479"/>
            <a:chOff x="139055" y="1917902"/>
            <a:chExt cx="3457826" cy="407911"/>
          </a:xfrm>
        </p:grpSpPr>
        <p:sp>
          <p:nvSpPr>
            <p:cNvPr id="6" name="Rounded Rectangle 5"/>
            <p:cNvSpPr/>
            <p:nvPr/>
          </p:nvSpPr>
          <p:spPr>
            <a:xfrm>
              <a:off x="1344195" y="1917902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LowPass</a:t>
              </a:r>
              <a:r>
                <a:rPr lang="en-US" sz="1400" baseline="-25000" dirty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9055" y="1917902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LowPass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4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49336" y="1917902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LowPass</a:t>
              </a:r>
              <a:r>
                <a:rPr lang="en-US" sz="1400" baseline="-25000" dirty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297846" y="3933428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Adder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2705" y="3257707"/>
            <a:ext cx="3457826" cy="380479"/>
            <a:chOff x="139055" y="2478213"/>
            <a:chExt cx="3457826" cy="407911"/>
          </a:xfrm>
        </p:grpSpPr>
        <p:sp>
          <p:nvSpPr>
            <p:cNvPr id="10" name="Rounded Rectangle 9"/>
            <p:cNvSpPr/>
            <p:nvPr/>
          </p:nvSpPr>
          <p:spPr>
            <a:xfrm>
              <a:off x="1344195" y="2478213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HighPass</a:t>
              </a:r>
              <a:r>
                <a:rPr lang="en-US" sz="1400" baseline="-25000" dirty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055" y="2478213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HighPass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49336" y="2478213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HighPass</a:t>
              </a:r>
              <a:r>
                <a:rPr lang="en-US" sz="1400" baseline="-25000" dirty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297846" y="4609147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Speaker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rot="5400000">
            <a:off x="1673998" y="1758644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rot="5400000">
            <a:off x="1071428" y="1831795"/>
            <a:ext cx="295242" cy="120514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 rot="5400000">
            <a:off x="1673998" y="2434365"/>
            <a:ext cx="295242" cy="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 rot="16200000" flipH="1">
            <a:off x="2276568" y="1831795"/>
            <a:ext cx="295242" cy="120514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673997" y="3110086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468857" y="3110086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2879138" y="3110086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0"/>
          </p:cNvCxnSpPr>
          <p:nvPr/>
        </p:nvCxnSpPr>
        <p:spPr>
          <a:xfrm rot="16200000" flipH="1">
            <a:off x="1071427" y="3183236"/>
            <a:ext cx="295242" cy="120514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9" idx="0"/>
          </p:cNvCxnSpPr>
          <p:nvPr/>
        </p:nvCxnSpPr>
        <p:spPr>
          <a:xfrm rot="16200000" flipH="1">
            <a:off x="1673997" y="3785806"/>
            <a:ext cx="295242" cy="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" idx="0"/>
          </p:cNvCxnSpPr>
          <p:nvPr/>
        </p:nvCxnSpPr>
        <p:spPr>
          <a:xfrm rot="5400000">
            <a:off x="2276568" y="3183237"/>
            <a:ext cx="295242" cy="120514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13" idx="0"/>
          </p:cNvCxnSpPr>
          <p:nvPr/>
        </p:nvCxnSpPr>
        <p:spPr>
          <a:xfrm rot="5400000">
            <a:off x="1673999" y="4461527"/>
            <a:ext cx="295240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950351" y="355455"/>
            <a:ext cx="4147299" cy="24813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sz="1100" b="1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b="1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ID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((1, (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AtoD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)))</a:t>
            </a:r>
          </a:p>
          <a:p>
            <a:endParaRPr lang="en-US" sz="11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0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2</a:t>
            </a: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1</a:t>
            </a: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1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OD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((1, {(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LowPass</a:t>
            </a:r>
            <a:r>
              <a:rPr lang="en-US" sz="11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),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	                            (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LowPass</a:t>
            </a:r>
            <a:r>
              <a:rPr lang="en-US" sz="11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),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	                            (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LowPass</a:t>
            </a:r>
            <a:r>
              <a:rPr lang="en-US" sz="11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)}))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	   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950351" y="3199218"/>
            <a:ext cx="4151376" cy="248716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sz="1100" b="1" dirty="0" smtClean="0">
                <a:solidFill>
                  <a:schemeClr val="tx1"/>
                </a:solidFill>
                <a:latin typeface="Arial"/>
                <a:cs typeface="Arial"/>
              </a:rPr>
              <a:t>Adder: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smtClean="0">
                <a:solidFill>
                  <a:schemeClr val="tx1"/>
                </a:solidFill>
                <a:latin typeface="Arial"/>
                <a:cs typeface="Arial"/>
              </a:rPr>
              <a:t>ID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</a:t>
            </a:r>
            <a:r>
              <a:rPr lang="en-US" sz="11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= ((1, (HighPass</a:t>
            </a:r>
            <a:r>
              <a:rPr lang="en-US" sz="1100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Adder)),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                          (1, (HighPass</a:t>
            </a:r>
            <a:r>
              <a:rPr lang="en-US" sz="1100" baseline="-250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Adder)),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                          (1, (HighPass</a:t>
            </a:r>
            <a:r>
              <a:rPr lang="en-US" sz="1100" baseline="-2500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Adder)))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0</a:t>
            </a:r>
          </a:p>
          <a:p>
            <a:endParaRPr lang="en-US" sz="11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3</a:t>
            </a: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3</a:t>
            </a: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1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OD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</a:t>
            </a:r>
            <a:r>
              <a:rPr lang="en-US" sz="11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= ((1, {(Adder, Speaker)}))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	     	   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2345390" y="417181"/>
            <a:ext cx="2771822" cy="1489879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345391" y="2286743"/>
            <a:ext cx="2744010" cy="485196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345391" y="3328181"/>
            <a:ext cx="2688386" cy="605250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45391" y="4314701"/>
            <a:ext cx="2734738" cy="1312614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1674428" y="1075132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1674858" y="5135500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17972" y="364896"/>
            <a:ext cx="4908057" cy="832296"/>
            <a:chOff x="1572542" y="364896"/>
            <a:chExt cx="4908057" cy="832296"/>
          </a:xfrm>
        </p:grpSpPr>
        <p:sp>
          <p:nvSpPr>
            <p:cNvPr id="2" name="Rounded Rectangle 1"/>
            <p:cNvSpPr/>
            <p:nvPr/>
          </p:nvSpPr>
          <p:spPr>
            <a:xfrm>
              <a:off x="1572542" y="472379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" name="Straight Arrow Connector 2"/>
            <p:cNvCxnSpPr>
              <a:stCxn id="2" idx="3"/>
              <a:endCxn id="4" idx="1"/>
            </p:cNvCxnSpPr>
            <p:nvPr/>
          </p:nvCxnSpPr>
          <p:spPr>
            <a:xfrm>
              <a:off x="2620087" y="662619"/>
              <a:ext cx="882711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3502798" y="472379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433054" y="472379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4550343" y="662619"/>
              <a:ext cx="882711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79927" y="364896"/>
              <a:ext cx="28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2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56191" y="364896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01507" y="364896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7771" y="364896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3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31658" y="858638"/>
              <a:ext cx="40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×2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01402" y="858638"/>
              <a:ext cx="40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×6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71146" y="858638"/>
              <a:ext cx="40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×3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909706" y="2034407"/>
            <a:ext cx="3324588" cy="1544593"/>
            <a:chOff x="1681417" y="1811738"/>
            <a:chExt cx="3324588" cy="1544593"/>
          </a:xfrm>
        </p:grpSpPr>
        <p:sp>
          <p:nvSpPr>
            <p:cNvPr id="35" name="Rounded Rectangle 34"/>
            <p:cNvSpPr/>
            <p:nvPr/>
          </p:nvSpPr>
          <p:spPr>
            <a:xfrm>
              <a:off x="3762411" y="2150386"/>
              <a:ext cx="1243594" cy="12059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r>
                <a:rPr lang="en-US" sz="1400" i="1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</a:p>
            <a:p>
              <a:endParaRPr lang="en-US" sz="1400" baseline="-25000" dirty="0" smtClean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e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 = 3</a:t>
              </a:r>
            </a:p>
            <a:p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o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 = 1</a:t>
              </a:r>
            </a:p>
            <a:p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u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 = 1</a:t>
              </a:r>
            </a:p>
            <a:p>
              <a:endParaRPr lang="en-US" sz="1400" dirty="0" smtClean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6" name="Group 63"/>
            <p:cNvGrpSpPr/>
            <p:nvPr/>
          </p:nvGrpSpPr>
          <p:grpSpPr>
            <a:xfrm rot="16200000" flipH="1">
              <a:off x="2325341" y="1167814"/>
              <a:ext cx="363128" cy="1650975"/>
              <a:chOff x="2037882" y="390165"/>
              <a:chExt cx="363128" cy="1650975"/>
            </a:xfrm>
            <a:effectLst/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1213188" y="1214859"/>
                <a:ext cx="1650975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1574728" y="1214859"/>
                <a:ext cx="1650975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038675" y="1406731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038675" y="1706208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038675" y="2005687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038675" y="1107254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038675" y="807777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038675" y="508300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 rot="16200000">
                <a:off x="2081351" y="1697097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0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6200000">
                <a:off x="2081351" y="1408319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1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2081351" y="110884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2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2081351" y="80936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3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2081351" y="50988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4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0" name="Left Brace 49"/>
            <p:cNvSpPr/>
            <p:nvPr/>
          </p:nvSpPr>
          <p:spPr>
            <a:xfrm rot="5400000" flipH="1">
              <a:off x="2791269" y="1792134"/>
              <a:ext cx="124420" cy="914669"/>
            </a:xfrm>
            <a:prstGeom prst="leftBrace">
              <a:avLst>
                <a:gd name="adj1" fmla="val 8333"/>
                <a:gd name="adj2" fmla="val 50000"/>
              </a:avLst>
            </a:prstGeom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 rot="10800000">
              <a:off x="2853480" y="2311680"/>
              <a:ext cx="898963" cy="261233"/>
            </a:xfrm>
            <a:prstGeom prst="line">
              <a:avLst/>
            </a:prstGeom>
            <a:ln w="1587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5" idx="1"/>
            </p:cNvCxnSpPr>
            <p:nvPr/>
          </p:nvCxnSpPr>
          <p:spPr>
            <a:xfrm rot="10800000">
              <a:off x="2551395" y="2452503"/>
              <a:ext cx="1211016" cy="300857"/>
            </a:xfrm>
            <a:prstGeom prst="line">
              <a:avLst/>
            </a:prstGeom>
            <a:ln w="15875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2259944" y="2584237"/>
              <a:ext cx="1492499" cy="359768"/>
            </a:xfrm>
            <a:prstGeom prst="line">
              <a:avLst/>
            </a:prstGeom>
            <a:ln w="15875" cap="flat" cmpd="sng" algn="ctr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rot="5400000">
              <a:off x="2415383" y="1859151"/>
              <a:ext cx="272021" cy="914669"/>
              <a:chOff x="1153572" y="2386924"/>
              <a:chExt cx="272021" cy="914669"/>
            </a:xfrm>
          </p:grpSpPr>
          <p:sp>
            <p:nvSpPr>
              <p:cNvPr id="51" name="Left Brace 50"/>
              <p:cNvSpPr/>
              <p:nvPr/>
            </p:nvSpPr>
            <p:spPr>
              <a:xfrm flipH="1">
                <a:off x="1301173" y="2386924"/>
                <a:ext cx="124420" cy="914669"/>
              </a:xfrm>
              <a:prstGeom prst="leftBrace">
                <a:avLst>
                  <a:gd name="adj1" fmla="val 8333"/>
                  <a:gd name="adj2" fmla="val 50000"/>
                </a:avLst>
              </a:prstGeom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53572" y="2386924"/>
                <a:ext cx="173001" cy="1588"/>
              </a:xfrm>
              <a:prstGeom prst="line">
                <a:avLst/>
              </a:prstGeom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0233" y="3298417"/>
                <a:ext cx="173001" cy="1588"/>
              </a:xfrm>
              <a:prstGeom prst="line">
                <a:avLst/>
              </a:prstGeom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 rot="5400000">
              <a:off x="2050926" y="1937426"/>
              <a:ext cx="399950" cy="893669"/>
              <a:chOff x="1160233" y="2085859"/>
              <a:chExt cx="399950" cy="893669"/>
            </a:xfrm>
          </p:grpSpPr>
          <p:sp>
            <p:nvSpPr>
              <p:cNvPr id="52" name="Left Brace 51"/>
              <p:cNvSpPr/>
              <p:nvPr/>
            </p:nvSpPr>
            <p:spPr>
              <a:xfrm flipH="1">
                <a:off x="1435763" y="2085859"/>
                <a:ext cx="124420" cy="892081"/>
              </a:xfrm>
              <a:prstGeom prst="leftBrace">
                <a:avLst>
                  <a:gd name="adj1" fmla="val 8333"/>
                  <a:gd name="adj2" fmla="val 50000"/>
                </a:avLst>
              </a:prstGeom>
              <a:ln w="158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8" name="Straight Connector 57"/>
              <p:cNvCxnSpPr>
                <a:endCxn id="52" idx="0"/>
              </p:cNvCxnSpPr>
              <p:nvPr/>
            </p:nvCxnSpPr>
            <p:spPr>
              <a:xfrm flipV="1">
                <a:off x="1160233" y="2085859"/>
                <a:ext cx="275530" cy="1588"/>
              </a:xfrm>
              <a:prstGeom prst="line">
                <a:avLst/>
              </a:prstGeom>
              <a:ln w="158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160233" y="2977940"/>
                <a:ext cx="275530" cy="1588"/>
              </a:xfrm>
              <a:prstGeom prst="line">
                <a:avLst/>
              </a:prstGeom>
              <a:ln w="158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279495" y="2206981"/>
              <a:ext cx="334279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9312" y="2333762"/>
              <a:ext cx="32803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23587" y="2496740"/>
              <a:ext cx="334279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117972" y="4300090"/>
            <a:ext cx="4908057" cy="832296"/>
            <a:chOff x="1576494" y="4063294"/>
            <a:chExt cx="4908057" cy="832296"/>
          </a:xfrm>
        </p:grpSpPr>
        <p:sp>
          <p:nvSpPr>
            <p:cNvPr id="63" name="Rounded Rectangle 62"/>
            <p:cNvSpPr/>
            <p:nvPr/>
          </p:nvSpPr>
          <p:spPr>
            <a:xfrm>
              <a:off x="1576494" y="4170777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64" name="Straight Arrow Connector 63"/>
            <p:cNvCxnSpPr>
              <a:stCxn id="63" idx="3"/>
              <a:endCxn id="65" idx="1"/>
            </p:cNvCxnSpPr>
            <p:nvPr/>
          </p:nvCxnSpPr>
          <p:spPr>
            <a:xfrm>
              <a:off x="2624039" y="4361017"/>
              <a:ext cx="882711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3506750" y="4170777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437006" y="4170777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67" name="Straight Arrow Connector 66"/>
            <p:cNvCxnSpPr>
              <a:stCxn id="65" idx="3"/>
              <a:endCxn id="66" idx="1"/>
            </p:cNvCxnSpPr>
            <p:nvPr/>
          </p:nvCxnSpPr>
          <p:spPr>
            <a:xfrm>
              <a:off x="4554295" y="4361017"/>
              <a:ext cx="882711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83879" y="4063294"/>
              <a:ext cx="28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2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60143" y="406329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05459" y="406329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181723" y="406329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3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75098" y="4557036"/>
              <a:ext cx="40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×1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369956" y="1360673"/>
            <a:ext cx="383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(a)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73907" y="3731397"/>
            <a:ext cx="404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</a:t>
            </a:r>
            <a:r>
              <a:rPr lang="en-US" sz="1400" dirty="0" err="1" smtClean="0">
                <a:latin typeface="Times New Roman"/>
                <a:cs typeface="Times New Roman"/>
              </a:rPr>
              <a:t>b</a:t>
            </a:r>
            <a:r>
              <a:rPr lang="en-US" sz="1400" dirty="0" smtClean="0">
                <a:latin typeface="Times New Roman"/>
                <a:cs typeface="Times New Roman"/>
              </a:rPr>
              <a:t>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377858" y="5092271"/>
            <a:ext cx="394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</a:t>
            </a:r>
            <a:r>
              <a:rPr lang="en-US" sz="1400" dirty="0" err="1" smtClean="0">
                <a:latin typeface="Times New Roman"/>
                <a:cs typeface="Times New Roman"/>
              </a:rPr>
              <a:t>c</a:t>
            </a:r>
            <a:r>
              <a:rPr lang="en-US" sz="1400" dirty="0" smtClean="0">
                <a:latin typeface="Times New Roman"/>
                <a:cs typeface="Times New Roman"/>
              </a:rPr>
              <a:t>)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98374" y="880479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" name="Straight Arrow Connector 3"/>
          <p:cNvCxnSpPr>
            <a:stCxn id="3" idx="3"/>
            <a:endCxn id="5" idx="1"/>
          </p:cNvCxnSpPr>
          <p:nvPr/>
        </p:nvCxnSpPr>
        <p:spPr>
          <a:xfrm>
            <a:off x="3445919" y="1070719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839952" y="880479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81530" y="880479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5887497" y="1070719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45199" y="1008072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05847" y="1008072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18477" y="0"/>
            <a:ext cx="1458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Arial"/>
                <a:cs typeface="Arial"/>
              </a:rPr>
              <a:t>e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1</a:t>
            </a:r>
            <a:r>
              <a:rPr lang="en-US" sz="1400" dirty="0" smtClean="0">
                <a:latin typeface="Arial"/>
                <a:cs typeface="Arial"/>
              </a:rPr>
              <a:t>) = 0</a:t>
            </a:r>
            <a:endParaRPr lang="en-US" dirty="0" smtClean="0"/>
          </a:p>
          <a:p>
            <a:r>
              <a:rPr lang="en-US" sz="1400" i="1" dirty="0" err="1" smtClean="0">
                <a:latin typeface="Arial"/>
                <a:cs typeface="Arial"/>
              </a:rPr>
              <a:t>o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1</a:t>
            </a:r>
            <a:r>
              <a:rPr lang="en-US" sz="1400" dirty="0" smtClean="0">
                <a:latin typeface="Arial"/>
                <a:cs typeface="Arial"/>
              </a:rPr>
              <a:t>) = 0</a:t>
            </a:r>
          </a:p>
          <a:p>
            <a:r>
              <a:rPr lang="en-US" sz="1400" i="1" dirty="0" err="1" smtClean="0">
                <a:latin typeface="Arial"/>
                <a:cs typeface="Arial"/>
              </a:rPr>
              <a:t>u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1</a:t>
            </a:r>
            <a:r>
              <a:rPr lang="en-US" sz="1400" dirty="0" smtClean="0">
                <a:latin typeface="Arial"/>
                <a:cs typeface="Arial"/>
              </a:rPr>
              <a:t>) = 2</a:t>
            </a:r>
          </a:p>
          <a:p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38836" y="0"/>
            <a:ext cx="1458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Arial"/>
                <a:cs typeface="Arial"/>
              </a:rPr>
              <a:t>e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2</a:t>
            </a:r>
            <a:r>
              <a:rPr lang="en-US" sz="1400" dirty="0" smtClean="0">
                <a:latin typeface="Arial"/>
                <a:cs typeface="Arial"/>
              </a:rPr>
              <a:t>) = 3</a:t>
            </a:r>
            <a:endParaRPr lang="en-US" dirty="0" smtClean="0"/>
          </a:p>
          <a:p>
            <a:r>
              <a:rPr lang="en-US" sz="1400" i="1" dirty="0" err="1" smtClean="0">
                <a:latin typeface="Arial"/>
                <a:cs typeface="Arial"/>
              </a:rPr>
              <a:t>o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2</a:t>
            </a:r>
            <a:r>
              <a:rPr lang="en-US" sz="1400" dirty="0" smtClean="0">
                <a:latin typeface="Arial"/>
                <a:cs typeface="Arial"/>
              </a:rPr>
              <a:t>) = 1</a:t>
            </a:r>
          </a:p>
          <a:p>
            <a:r>
              <a:rPr lang="en-US" sz="1400" i="1" dirty="0" err="1" smtClean="0">
                <a:latin typeface="Arial"/>
                <a:cs typeface="Arial"/>
              </a:rPr>
              <a:t>u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2</a:t>
            </a:r>
            <a:r>
              <a:rPr lang="en-US" sz="1400" dirty="0" smtClean="0">
                <a:latin typeface="Arial"/>
                <a:cs typeface="Arial"/>
              </a:rPr>
              <a:t>) = 1</a:t>
            </a:r>
          </a:p>
          <a:p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59195" y="0"/>
            <a:ext cx="1458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Arial"/>
                <a:cs typeface="Arial"/>
              </a:rPr>
              <a:t>e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3</a:t>
            </a:r>
            <a:r>
              <a:rPr lang="en-US" sz="1400" dirty="0" smtClean="0">
                <a:latin typeface="Arial"/>
                <a:cs typeface="Arial"/>
              </a:rPr>
              <a:t>) = 3</a:t>
            </a:r>
            <a:endParaRPr lang="en-US" dirty="0" smtClean="0"/>
          </a:p>
          <a:p>
            <a:r>
              <a:rPr lang="en-US" sz="1400" i="1" dirty="0" err="1" smtClean="0">
                <a:latin typeface="Arial"/>
                <a:cs typeface="Arial"/>
              </a:rPr>
              <a:t>o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3</a:t>
            </a:r>
            <a:r>
              <a:rPr lang="en-US" sz="1400" dirty="0" smtClean="0">
                <a:latin typeface="Arial"/>
                <a:cs typeface="Arial"/>
              </a:rPr>
              <a:t>) = 3</a:t>
            </a:r>
          </a:p>
          <a:p>
            <a:r>
              <a:rPr lang="en-US" sz="1400" i="1" dirty="0" err="1" smtClean="0">
                <a:latin typeface="Arial"/>
                <a:cs typeface="Arial"/>
              </a:rPr>
              <a:t>u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3</a:t>
            </a:r>
            <a:r>
              <a:rPr lang="en-US" sz="1400" dirty="0" smtClean="0">
                <a:latin typeface="Arial"/>
                <a:cs typeface="Arial"/>
              </a:rPr>
              <a:t>) = 0</a:t>
            </a:r>
          </a:p>
          <a:p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56401" y="2502148"/>
            <a:ext cx="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x3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394078" y="2113171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stCxn id="28" idx="3"/>
            <a:endCxn id="30" idx="1"/>
          </p:cNvCxnSpPr>
          <p:nvPr/>
        </p:nvCxnSpPr>
        <p:spPr>
          <a:xfrm>
            <a:off x="3441623" y="2303411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835656" y="2113171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277234" y="2113171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5883201" y="2303411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40903" y="2240764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01551" y="2240764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14970" y="2236481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275618" y="2236481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9037" y="2232198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49685" y="2232198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63104" y="2227915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23752" y="2227915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01502" y="3701857"/>
            <a:ext cx="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x6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98030" y="3312880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>
            <a:off x="3445575" y="3503120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839608" y="3312880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281186" y="3312880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5887153" y="3503120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444855" y="3440473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05503" y="3440473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652106" y="1252640"/>
            <a:ext cx="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x1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881709" y="3436188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42357" y="3436188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55776" y="3431905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716424" y="3431905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229843" y="3427622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90491" y="3427622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546603" y="4959289"/>
            <a:ext cx="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x2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393735" y="4570312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4" name="Straight Arrow Connector 63"/>
          <p:cNvCxnSpPr>
            <a:stCxn id="63" idx="3"/>
            <a:endCxn id="65" idx="1"/>
          </p:cNvCxnSpPr>
          <p:nvPr/>
        </p:nvCxnSpPr>
        <p:spPr>
          <a:xfrm>
            <a:off x="3441280" y="4760552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835313" y="4570312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276891" y="4570312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5882858" y="4760552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440560" y="4697905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601208" y="4697905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7615" y="923609"/>
            <a:ext cx="1741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Initialization Step 1: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7615" y="2148055"/>
            <a:ext cx="184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Steady-State Step 1: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06076" y="1775635"/>
            <a:ext cx="810392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7615" y="3356008"/>
            <a:ext cx="184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Steady-State Step 2: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615" y="4605193"/>
            <a:ext cx="184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Steady-State Step 3: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98374" y="163033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4077" y="163033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89783" y="6477521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57557" y="6473237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5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1335" y="1503828"/>
            <a:ext cx="2091661" cy="369146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20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  <a:p>
            <a:endParaRPr lang="en-US" sz="1400" baseline="-25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400" baseline="-25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2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2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2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ID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= ((1, (F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)),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                  (2, (F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)))</a:t>
            </a:r>
          </a:p>
          <a:p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OD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= ((2, {(F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)}),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      (1, {(F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), (F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)}))</a:t>
            </a:r>
          </a:p>
          <a:p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2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>
            <a:stCxn id="2" idx="2"/>
            <a:endCxn id="8" idx="0"/>
          </p:cNvCxnSpPr>
          <p:nvPr/>
        </p:nvCxnSpPr>
        <p:spPr>
          <a:xfrm rot="16200000" flipH="1">
            <a:off x="3174498" y="291160"/>
            <a:ext cx="960316" cy="1465019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8" idx="0"/>
          </p:cNvCxnSpPr>
          <p:nvPr/>
        </p:nvCxnSpPr>
        <p:spPr>
          <a:xfrm rot="5400000">
            <a:off x="4607350" y="323328"/>
            <a:ext cx="960316" cy="1400684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648698" y="2148917"/>
            <a:ext cx="1246627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858828" y="2152882"/>
            <a:ext cx="1246627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4271326" y="2120598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4271326" y="2308742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4271326" y="2496886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4271326" y="2685026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4271326" y="1932454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4271326" y="1744310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4271326" y="1556166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4309392" y="2520314"/>
            <a:ext cx="137160" cy="137160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309392" y="2334608"/>
            <a:ext cx="137160" cy="137160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309392" y="2140654"/>
            <a:ext cx="137160" cy="137160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313343" y="1955268"/>
            <a:ext cx="137160" cy="137160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4313343" y="1769562"/>
            <a:ext cx="137160" cy="137160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4313343" y="1575608"/>
            <a:ext cx="137160" cy="137160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580169" y="1712064"/>
            <a:ext cx="214533" cy="1716936"/>
            <a:chOff x="1261017" y="1048099"/>
            <a:chExt cx="214533" cy="1716936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405325" y="1903791"/>
              <a:ext cx="1712971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615455" y="1907756"/>
              <a:ext cx="1712971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>
              <a:off x="1261125" y="2095858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1261125" y="2284002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1261125" y="247214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1261125" y="266028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1261125" y="1907714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>
              <a:off x="1261125" y="1719570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1261125" y="153142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1261125" y="1155138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1261125" y="1343282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251956" y="739069"/>
            <a:ext cx="784043" cy="553129"/>
            <a:chOff x="3251956" y="743352"/>
            <a:chExt cx="784043" cy="553129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251956" y="743352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462085" y="879260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696956" y="1023413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3898839" y="1159321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 flipH="1">
            <a:off x="4712201" y="739069"/>
            <a:ext cx="784043" cy="553129"/>
            <a:chOff x="3251956" y="743352"/>
            <a:chExt cx="784043" cy="553129"/>
          </a:xfrm>
          <a:solidFill>
            <a:srgbClr val="C0504D"/>
          </a:solidFill>
        </p:grpSpPr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3251956" y="743352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3462085" y="879260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696956" y="1023413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3898839" y="1159321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rot="5400000">
            <a:off x="3649556" y="4577352"/>
            <a:ext cx="1246627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3859686" y="4581317"/>
            <a:ext cx="1246627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4272184" y="4549033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0800000">
            <a:off x="4272184" y="4737177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0800000">
            <a:off x="4272184" y="4925321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4272184" y="5113461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>
            <a:off x="4272184" y="4360889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4272184" y="4172745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>
            <a:off x="4272184" y="3984601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>
            <a:spLocks noChangeAspect="1"/>
          </p:cNvSpPr>
          <p:nvPr/>
        </p:nvSpPr>
        <p:spPr>
          <a:xfrm>
            <a:off x="4310250" y="4948749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4310250" y="4763043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4310250" y="4569089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4314201" y="4383703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4314201" y="4197997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4314201" y="4004043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9" name="Straight Arrow Connector 118"/>
          <p:cNvCxnSpPr>
            <a:stCxn id="8" idx="2"/>
            <a:endCxn id="4" idx="0"/>
          </p:cNvCxnSpPr>
          <p:nvPr/>
        </p:nvCxnSpPr>
        <p:spPr>
          <a:xfrm rot="5400000">
            <a:off x="3009249" y="5099604"/>
            <a:ext cx="1282224" cy="147361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" idx="2"/>
            <a:endCxn id="5" idx="0"/>
          </p:cNvCxnSpPr>
          <p:nvPr/>
        </p:nvCxnSpPr>
        <p:spPr>
          <a:xfrm rot="16200000" flipH="1">
            <a:off x="4345278" y="5237185"/>
            <a:ext cx="1277940" cy="1194164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>
            <a:spLocks noChangeAspect="1"/>
          </p:cNvSpPr>
          <p:nvPr/>
        </p:nvSpPr>
        <p:spPr>
          <a:xfrm>
            <a:off x="3217334" y="6082483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3377981" y="5954502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3519385" y="5826520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5164514" y="6036646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3655290" y="5707107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3795491" y="5579126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3935692" y="5459392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5036511" y="5883926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578365" y="3272535"/>
            <a:ext cx="1617600" cy="1588"/>
          </a:xfrm>
          <a:prstGeom prst="straightConnector1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1556064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0" y="3429000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8096455" y="1557171"/>
            <a:ext cx="1047545" cy="2252308"/>
            <a:chOff x="8096455" y="1557171"/>
            <a:chExt cx="1047545" cy="2252308"/>
          </a:xfrm>
        </p:grpSpPr>
        <p:sp>
          <p:nvSpPr>
            <p:cNvPr id="4" name="Rounded Rectangle 3"/>
            <p:cNvSpPr/>
            <p:nvPr/>
          </p:nvSpPr>
          <p:spPr>
            <a:xfrm>
              <a:off x="8096455" y="1557171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F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4</a:t>
              </a:r>
              <a:endParaRPr lang="en-US" sz="14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096455" y="3429000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F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5</a:t>
              </a:r>
              <a:endParaRPr lang="en-US" sz="14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403631" y="1945231"/>
            <a:ext cx="4336738" cy="147618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endParaRPr lang="en-US" sz="2000" baseline="-250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>
            <a:stCxn id="2" idx="3"/>
            <a:endCxn id="8" idx="1"/>
          </p:cNvCxnSpPr>
          <p:nvPr/>
        </p:nvCxnSpPr>
        <p:spPr>
          <a:xfrm>
            <a:off x="1047545" y="1746304"/>
            <a:ext cx="1356086" cy="93702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8" idx="1"/>
          </p:cNvCxnSpPr>
          <p:nvPr/>
        </p:nvCxnSpPr>
        <p:spPr>
          <a:xfrm flipV="1">
            <a:off x="1047545" y="2683325"/>
            <a:ext cx="1356086" cy="935915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 rot="16200000">
            <a:off x="2912910" y="2078916"/>
            <a:ext cx="214533" cy="1250592"/>
            <a:chOff x="4271218" y="1526397"/>
            <a:chExt cx="214533" cy="1250592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3648698" y="2148917"/>
              <a:ext cx="1246627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3858828" y="2152882"/>
              <a:ext cx="1246627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271326" y="2120598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4271326" y="2308742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4271326" y="249688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4271326" y="268502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4271326" y="1932454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>
              <a:off x="4271326" y="1744310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4271326" y="155616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4309392" y="2520314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4309392" y="2334608"/>
              <a:ext cx="137160" cy="137160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309392" y="2140654"/>
              <a:ext cx="137160" cy="137160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4313343" y="1955268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4313343" y="1769562"/>
              <a:ext cx="137160" cy="137160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313343" y="1575608"/>
              <a:ext cx="137160" cy="137160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</p:grpSp>
      <p:grpSp>
        <p:nvGrpSpPr>
          <p:cNvPr id="10" name="Group 67"/>
          <p:cNvGrpSpPr/>
          <p:nvPr/>
        </p:nvGrpSpPr>
        <p:grpSpPr>
          <a:xfrm>
            <a:off x="1384890" y="1975466"/>
            <a:ext cx="784043" cy="553129"/>
            <a:chOff x="3251956" y="743352"/>
            <a:chExt cx="784043" cy="553129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251956" y="743352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462085" y="879260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696956" y="1023413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3898839" y="1159321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</p:grpSp>
      <p:grpSp>
        <p:nvGrpSpPr>
          <p:cNvPr id="11" name="Group 68"/>
          <p:cNvGrpSpPr/>
          <p:nvPr/>
        </p:nvGrpSpPr>
        <p:grpSpPr>
          <a:xfrm rot="21448006" flipH="1">
            <a:off x="1348118" y="2858814"/>
            <a:ext cx="784043" cy="553129"/>
            <a:chOff x="3251956" y="743352"/>
            <a:chExt cx="784043" cy="553129"/>
          </a:xfrm>
          <a:solidFill>
            <a:srgbClr val="C0504D"/>
          </a:solidFill>
        </p:grpSpPr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3251956" y="743352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3462085" y="879260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696956" y="1023413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3898839" y="1159321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 rot="16200000">
            <a:off x="6011597" y="2082874"/>
            <a:ext cx="214533" cy="1250592"/>
            <a:chOff x="4272076" y="3954832"/>
            <a:chExt cx="214533" cy="1250592"/>
          </a:xfrm>
        </p:grpSpPr>
        <p:cxnSp>
          <p:nvCxnSpPr>
            <p:cNvPr id="95" name="Straight Connector 94"/>
            <p:cNvCxnSpPr/>
            <p:nvPr/>
          </p:nvCxnSpPr>
          <p:spPr>
            <a:xfrm rot="5400000">
              <a:off x="3649556" y="4577352"/>
              <a:ext cx="1246627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3859686" y="4581317"/>
              <a:ext cx="1246627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4272184" y="4549033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0800000">
              <a:off x="4272184" y="4737177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4272184" y="4925321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0800000">
              <a:off x="4272184" y="5113461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>
              <a:off x="4272184" y="4360889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0800000">
              <a:off x="4272184" y="4172745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0800000">
              <a:off x="4272184" y="3984601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>
              <a:spLocks noChangeAspect="1"/>
            </p:cNvSpPr>
            <p:nvPr/>
          </p:nvSpPr>
          <p:spPr>
            <a:xfrm rot="5400000">
              <a:off x="4310250" y="4948750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9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 rot="5400000">
              <a:off x="4310250" y="4763044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Arial"/>
                </a:rPr>
                <a:t>2</a:t>
              </a:r>
              <a:endParaRPr lang="en-US" sz="9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 rot="5400000">
              <a:off x="4310250" y="4569090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Arial"/>
                </a:rPr>
                <a:t>3</a:t>
              </a:r>
              <a:endParaRPr lang="en-US" sz="9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 rot="5400000">
              <a:off x="4314201" y="4383704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Arial"/>
                </a:rPr>
                <a:t>4</a:t>
              </a:r>
              <a:endParaRPr lang="en-US" sz="9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 rot="5400000">
              <a:off x="4314201" y="4197998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Arial"/>
                </a:rPr>
                <a:t>5</a:t>
              </a:r>
              <a:endParaRPr lang="en-US" sz="9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 rot="5400000">
              <a:off x="4314201" y="4004044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Arial"/>
                </a:rPr>
                <a:t>6</a:t>
              </a:r>
              <a:endParaRPr lang="en-US" sz="9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9" name="Straight Arrow Connector 118"/>
          <p:cNvCxnSpPr>
            <a:stCxn id="8" idx="3"/>
            <a:endCxn id="4" idx="1"/>
          </p:cNvCxnSpPr>
          <p:nvPr/>
        </p:nvCxnSpPr>
        <p:spPr>
          <a:xfrm flipV="1">
            <a:off x="6740369" y="1747411"/>
            <a:ext cx="1356086" cy="935914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" idx="3"/>
            <a:endCxn id="5" idx="1"/>
          </p:cNvCxnSpPr>
          <p:nvPr/>
        </p:nvCxnSpPr>
        <p:spPr>
          <a:xfrm>
            <a:off x="6740369" y="2683325"/>
            <a:ext cx="1356086" cy="935915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>
            <a:spLocks noChangeAspect="1"/>
          </p:cNvSpPr>
          <p:nvPr/>
        </p:nvSpPr>
        <p:spPr>
          <a:xfrm>
            <a:off x="7800898" y="1835002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7616726" y="1959346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7446952" y="2083690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7662347" y="3291840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7271679" y="2199781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7109113" y="2315714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6938136" y="2431485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7433420" y="3147530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405320" y="1951319"/>
            <a:ext cx="18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ID</a:t>
            </a:r>
            <a:r>
              <a:rPr lang="en-US" sz="1200" dirty="0" smtClean="0">
                <a:latin typeface="Arial"/>
                <a:cs typeface="Arial"/>
              </a:rPr>
              <a:t>(</a:t>
            </a:r>
            <a:r>
              <a:rPr lang="en-US" sz="1200" i="1" dirty="0" smtClean="0">
                <a:latin typeface="Arial"/>
                <a:cs typeface="Arial"/>
              </a:rPr>
              <a:t>S</a:t>
            </a:r>
            <a:r>
              <a:rPr lang="en-US" sz="1200" dirty="0" smtClean="0"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r>
              <a:rPr lang="en-US" sz="1200" i="1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= ((1, (F</a:t>
            </a:r>
            <a:r>
              <a:rPr lang="en-US" sz="1200" baseline="-25000" dirty="0" smtClean="0">
                <a:latin typeface="Arial"/>
                <a:cs typeface="Arial"/>
              </a:rPr>
              <a:t>1</a:t>
            </a:r>
            <a:r>
              <a:rPr lang="en-US" sz="1200" dirty="0" smtClean="0"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)),</a:t>
            </a:r>
          </a:p>
          <a:p>
            <a:r>
              <a:rPr lang="en-US" sz="1200" dirty="0" smtClean="0">
                <a:latin typeface="Arial"/>
                <a:cs typeface="Arial"/>
              </a:rPr>
              <a:t>                   (2, (F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)))</a:t>
            </a:r>
          </a:p>
          <a:p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701307" y="1934496"/>
            <a:ext cx="200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OD</a:t>
            </a:r>
            <a:r>
              <a:rPr lang="en-US" sz="1200" dirty="0" smtClean="0">
                <a:latin typeface="Arial"/>
                <a:cs typeface="Arial"/>
              </a:rPr>
              <a:t>(</a:t>
            </a:r>
            <a:r>
              <a:rPr lang="en-US" sz="1200" i="1" dirty="0" smtClean="0">
                <a:latin typeface="Arial"/>
                <a:cs typeface="Arial"/>
              </a:rPr>
              <a:t>S</a:t>
            </a:r>
            <a:r>
              <a:rPr lang="en-US" sz="1200" dirty="0" smtClean="0"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r>
              <a:rPr lang="en-US" sz="1200" i="1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= ((2, {(F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)}),</a:t>
            </a:r>
          </a:p>
          <a:p>
            <a:r>
              <a:rPr lang="en-US" sz="1200" dirty="0" smtClean="0">
                <a:latin typeface="Arial"/>
                <a:cs typeface="Arial"/>
              </a:rPr>
              <a:t>       (1, {(F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), (F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latin typeface="Arial"/>
                <a:cs typeface="Arial"/>
              </a:rPr>
              <a:t>5</a:t>
            </a:r>
            <a:r>
              <a:rPr lang="en-US" sz="1200" dirty="0" smtClean="0">
                <a:latin typeface="Arial"/>
                <a:cs typeface="Arial"/>
              </a:rPr>
              <a:t>)}))</a:t>
            </a:r>
          </a:p>
          <a:p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320672" y="2405505"/>
            <a:ext cx="48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F</a:t>
            </a:r>
            <a:r>
              <a:rPr lang="en-US" sz="2400" baseline="-25000" dirty="0" smtClean="0">
                <a:latin typeface="Arial"/>
                <a:cs typeface="Arial"/>
              </a:rPr>
              <a:t>3</a:t>
            </a:r>
            <a:endParaRPr lang="en-US" sz="2400" baseline="-25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568</Words>
  <Application>Microsoft Macintosh PowerPoint</Application>
  <PresentationFormat>On-screen Show (4:3)</PresentationFormat>
  <Paragraphs>153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 Gordon</cp:lastModifiedBy>
  <cp:revision>13</cp:revision>
  <cp:lastPrinted>2010-11-19T04:23:18Z</cp:lastPrinted>
  <dcterms:created xsi:type="dcterms:W3CDTF">2010-11-19T04:21:18Z</dcterms:created>
  <dcterms:modified xsi:type="dcterms:W3CDTF">2010-11-19T04:24:51Z</dcterms:modified>
</cp:coreProperties>
</file>