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97" r:id="rId3"/>
    <p:sldId id="300" r:id="rId4"/>
    <p:sldId id="301" r:id="rId5"/>
    <p:sldId id="385" r:id="rId6"/>
    <p:sldId id="387" r:id="rId7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D426"/>
    <a:srgbClr val="40E044"/>
    <a:srgbClr val="3366FF"/>
    <a:srgbClr val="57D3FF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9" autoAdjust="0"/>
    <p:restoredTop sz="69061" autoAdjust="0"/>
  </p:normalViewPr>
  <p:slideViewPr>
    <p:cSldViewPr>
      <p:cViewPr varScale="1">
        <p:scale>
          <a:sx n="57" d="100"/>
          <a:sy n="57" d="100"/>
        </p:scale>
        <p:origin x="-96" y="-4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F89D-C2AA-4FCC-913A-9806AFF46D53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C5AE1-688B-4D25-BA97-84A5F83C2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C5AE1-688B-4D25-BA97-84A5F83C2A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3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773996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燕尾形 2"/>
          <p:cNvSpPr/>
          <p:nvPr userDrawn="1"/>
        </p:nvSpPr>
        <p:spPr bwMode="auto">
          <a:xfrm>
            <a:off x="10969650" y="954016"/>
            <a:ext cx="238124" cy="37575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燕尾形 3"/>
          <p:cNvSpPr/>
          <p:nvPr userDrawn="1"/>
        </p:nvSpPr>
        <p:spPr bwMode="auto">
          <a:xfrm>
            <a:off x="10775721" y="954018"/>
            <a:ext cx="238124" cy="37575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73996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燕尾形 11"/>
          <p:cNvSpPr/>
          <p:nvPr/>
        </p:nvSpPr>
        <p:spPr bwMode="auto">
          <a:xfrm>
            <a:off x="10969650" y="954016"/>
            <a:ext cx="238124" cy="37575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燕尾形 12"/>
          <p:cNvSpPr/>
          <p:nvPr/>
        </p:nvSpPr>
        <p:spPr bwMode="auto">
          <a:xfrm>
            <a:off x="10775721" y="954018"/>
            <a:ext cx="238124" cy="37575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 userDrawn="1"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Picture 5" descr="C:\Users\user\Desktop\未标题-1 拷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25146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08282"/>
            <a:ext cx="1220126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8" name="组合 34"/>
          <p:cNvGrpSpPr>
            <a:grpSpLocks/>
          </p:cNvGrpSpPr>
          <p:nvPr userDrawn="1"/>
        </p:nvGrpSpPr>
        <p:grpSpPr bwMode="auto">
          <a:xfrm rot="16200000">
            <a:off x="10222313" y="6365653"/>
            <a:ext cx="386751" cy="432053"/>
            <a:chOff x="2001681" y="3032034"/>
            <a:chExt cx="528843" cy="2056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rot="5400000">
              <a:off x="2201914" y="2924105"/>
              <a:ext cx="113339" cy="513805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 rot="5400000">
              <a:off x="2216952" y="2831801"/>
              <a:ext cx="113339" cy="51380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1724025" y="412413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3" y="323364"/>
            <a:ext cx="896441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dirty="0"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wspaper.com/items.php?id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Teliss_Tong\桌面\3320946_162912002849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4" y="2073298"/>
            <a:ext cx="7263263" cy="478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5564114" y="790072"/>
            <a:ext cx="1499911" cy="1626733"/>
            <a:chOff x="552527" y="1600200"/>
            <a:chExt cx="2241082" cy="2431464"/>
          </a:xfrm>
        </p:grpSpPr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53" name="TextBox 49"/>
            <p:cNvSpPr txBox="1">
              <a:spLocks noChangeArrowheads="1"/>
            </p:cNvSpPr>
            <p:nvPr/>
          </p:nvSpPr>
          <p:spPr bwMode="auto">
            <a:xfrm>
              <a:off x="1153126" y="1869519"/>
              <a:ext cx="980473" cy="216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/>
              <a:r>
                <a:rPr lang="zh-CN" altLang="en-US" sz="8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入</a:t>
              </a:r>
              <a:endParaRPr lang="nb-NO" altLang="zh-CN" sz="8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55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57" name="Rectangle 53"/>
          <p:cNvSpPr/>
          <p:nvPr/>
        </p:nvSpPr>
        <p:spPr>
          <a:xfrm rot="10800000">
            <a:off x="5564113" y="2389378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3016820" y="790072"/>
            <a:ext cx="1499911" cy="1626733"/>
            <a:chOff x="552527" y="1600200"/>
            <a:chExt cx="2241082" cy="2431464"/>
          </a:xfrm>
        </p:grpSpPr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39" name="TextBox 49"/>
            <p:cNvSpPr txBox="1">
              <a:spLocks noChangeArrowheads="1"/>
            </p:cNvSpPr>
            <p:nvPr/>
          </p:nvSpPr>
          <p:spPr bwMode="auto">
            <a:xfrm>
              <a:off x="1153126" y="1869519"/>
              <a:ext cx="980473" cy="2162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nb-NO" altLang="zh-CN" sz="8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Oval 50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41" name="Oval 51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7" name="Rectangle 53"/>
          <p:cNvSpPr/>
          <p:nvPr/>
        </p:nvSpPr>
        <p:spPr>
          <a:xfrm rot="10800000">
            <a:off x="3078431" y="2380275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8" name="Rectangle 54"/>
          <p:cNvSpPr/>
          <p:nvPr/>
        </p:nvSpPr>
        <p:spPr>
          <a:xfrm rot="11122515">
            <a:off x="4298968" y="2505622"/>
            <a:ext cx="1418117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19" name="Rectangle 55"/>
          <p:cNvSpPr/>
          <p:nvPr/>
        </p:nvSpPr>
        <p:spPr>
          <a:xfrm rot="10800000">
            <a:off x="501388" y="2380275"/>
            <a:ext cx="1499911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501388" y="795383"/>
            <a:ext cx="1499911" cy="1626854"/>
            <a:chOff x="552527" y="1600200"/>
            <a:chExt cx="2241082" cy="2430016"/>
          </a:xfrm>
        </p:grpSpPr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34" name="TextBox 58"/>
            <p:cNvSpPr txBox="1">
              <a:spLocks noChangeArrowheads="1"/>
            </p:cNvSpPr>
            <p:nvPr/>
          </p:nvSpPr>
          <p:spPr bwMode="auto">
            <a:xfrm>
              <a:off x="1153126" y="1869518"/>
              <a:ext cx="980473" cy="216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/>
              <a:r>
                <a:rPr kumimoji="0" lang="en-US" altLang="zh-CN" sz="8800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kumimoji="0" lang="nb-NO" altLang="zh-CN" sz="8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59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6" name="Oval 60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2" name="Group 68"/>
          <p:cNvGrpSpPr>
            <a:grpSpLocks/>
          </p:cNvGrpSpPr>
          <p:nvPr/>
        </p:nvGrpSpPr>
        <p:grpSpPr bwMode="auto">
          <a:xfrm rot="21168072">
            <a:off x="4203405" y="804878"/>
            <a:ext cx="1499911" cy="1603560"/>
            <a:chOff x="552527" y="1600199"/>
            <a:chExt cx="2241082" cy="2396827"/>
          </a:xfrm>
        </p:grpSpPr>
        <p:sp>
          <p:nvSpPr>
            <p:cNvPr id="23" name="Rectangle 69"/>
            <p:cNvSpPr>
              <a:spLocks noChangeArrowheads="1"/>
            </p:cNvSpPr>
            <p:nvPr/>
          </p:nvSpPr>
          <p:spPr bwMode="auto">
            <a:xfrm>
              <a:off x="552527" y="1600199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24" name="TextBox 70"/>
            <p:cNvSpPr txBox="1">
              <a:spLocks noChangeArrowheads="1"/>
            </p:cNvSpPr>
            <p:nvPr/>
          </p:nvSpPr>
          <p:spPr bwMode="auto">
            <a:xfrm>
              <a:off x="1153127" y="1834880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/>
              <a:r>
                <a:rPr lang="zh-CN" altLang="en-US" sz="8800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注</a:t>
              </a:r>
              <a:endParaRPr lang="nb-NO" altLang="zh-CN" sz="8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Oval 71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6" name="Oval 72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81" name="Rectangle 54"/>
          <p:cNvSpPr/>
          <p:nvPr/>
        </p:nvSpPr>
        <p:spPr>
          <a:xfrm rot="10576691">
            <a:off x="1609215" y="2782418"/>
            <a:ext cx="1418117" cy="554500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8" name="Rectangle 54"/>
          <p:cNvSpPr/>
          <p:nvPr/>
        </p:nvSpPr>
        <p:spPr>
          <a:xfrm rot="10800000">
            <a:off x="6909190" y="2534582"/>
            <a:ext cx="1410768" cy="632619"/>
          </a:xfrm>
          <a:prstGeom prst="rect">
            <a:avLst/>
          </a:prstGeom>
          <a:gradFill>
            <a:gsLst>
              <a:gs pos="0">
                <a:srgbClr val="E8E8E8"/>
              </a:gs>
              <a:gs pos="4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nb-NO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200" dirty="0">
              <a:solidFill>
                <a:srgbClr val="FFFFFF"/>
              </a:solidFill>
              <a:ea typeface="ＭＳ Ｐゴシック" charset="-128"/>
            </a:endParaRPr>
          </a:p>
        </p:txBody>
      </p:sp>
      <p:grpSp>
        <p:nvGrpSpPr>
          <p:cNvPr id="21" name="Group 62"/>
          <p:cNvGrpSpPr>
            <a:grpSpLocks/>
          </p:cNvGrpSpPr>
          <p:nvPr/>
        </p:nvGrpSpPr>
        <p:grpSpPr bwMode="auto">
          <a:xfrm rot="1202350">
            <a:off x="1801765" y="1004115"/>
            <a:ext cx="1499912" cy="1603561"/>
            <a:chOff x="552527" y="1600200"/>
            <a:chExt cx="2241082" cy="2396829"/>
          </a:xfrm>
        </p:grpSpPr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552527" y="1600200"/>
              <a:ext cx="2241082" cy="2370512"/>
            </a:xfrm>
            <a:prstGeom prst="rect">
              <a:avLst/>
            </a:prstGeom>
            <a:gradFill rotWithShape="1">
              <a:gsLst>
                <a:gs pos="0">
                  <a:srgbClr val="F2F2F2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ＭＳ Ｐゴシック" charset="-128"/>
              </a:endParaRPr>
            </a:p>
          </p:txBody>
        </p:sp>
        <p:sp>
          <p:nvSpPr>
            <p:cNvPr id="29" name="TextBox 64"/>
            <p:cNvSpPr txBox="1">
              <a:spLocks noChangeArrowheads="1"/>
            </p:cNvSpPr>
            <p:nvPr/>
          </p:nvSpPr>
          <p:spPr bwMode="auto">
            <a:xfrm>
              <a:off x="1153126" y="1834883"/>
              <a:ext cx="980473" cy="21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/>
              <a:r>
                <a:rPr lang="en-US" altLang="zh-CN" sz="8800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endParaRPr lang="nb-NO" altLang="zh-CN" sz="8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Oval 65"/>
            <p:cNvSpPr/>
            <p:nvPr/>
          </p:nvSpPr>
          <p:spPr>
            <a:xfrm>
              <a:off x="708770" y="1752600"/>
              <a:ext cx="209473" cy="20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1" name="Oval 66"/>
            <p:cNvSpPr/>
            <p:nvPr/>
          </p:nvSpPr>
          <p:spPr>
            <a:xfrm>
              <a:off x="2457527" y="1752600"/>
              <a:ext cx="209473" cy="2094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nb-NO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sz="1200" dirty="0" smtClean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800277" y="2924944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600" i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——</a:t>
            </a:r>
            <a:r>
              <a:rPr lang="zh-CN" altLang="en-US" sz="1600" i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做自己人生的导演</a:t>
            </a: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1680085" y="6288811"/>
            <a:ext cx="151140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1600" dirty="0" smtClean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刀削面作品</a:t>
            </a:r>
            <a:endParaRPr lang="en-GB" altLang="zh-CN" sz="1600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Picture 9" descr="E:\仝德志文件，勿删！\03-参考文档\！PPT图片及版面资源\06-PPT精选插图\05-头像\嘿嘿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5343" y="6210331"/>
            <a:ext cx="495514" cy="4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7" grpId="0" animBg="1"/>
      <p:bldP spid="18" grpId="0" animBg="1"/>
      <p:bldP spid="19" grpId="0" animBg="1"/>
      <p:bldP spid="81" grpId="0" animBg="1"/>
      <p:bldP spid="58" grpId="0" animBg="1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esktop\未标题-1 拷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99" y="3944508"/>
            <a:ext cx="1584176" cy="18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57D3FF"/>
                </a:solidFill>
              </a:rPr>
              <a:t>渗透</a:t>
            </a:r>
            <a:r>
              <a:rPr lang="zh-CN" altLang="en-US" dirty="0" smtClean="0">
                <a:solidFill>
                  <a:srgbClr val="57D3FF"/>
                </a:solidFill>
              </a:rPr>
              <a:t>的理念</a:t>
            </a:r>
            <a:endParaRPr lang="zh-CN" altLang="en-US" dirty="0">
              <a:solidFill>
                <a:srgbClr val="57D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300" y="1700808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kern="0" spc="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人生概述</a:t>
            </a:r>
            <a:endParaRPr lang="en-US" altLang="zh-CN" sz="2400" b="1" kern="0" spc="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614" y="2348880"/>
            <a:ext cx="493200" cy="2473200"/>
          </a:xfrm>
          <a:prstGeom prst="rect">
            <a:avLst/>
          </a:prstGeom>
          <a:gradFill>
            <a:gsLst>
              <a:gs pos="33000">
                <a:srgbClr val="C00000">
                  <a:lumMod val="60000"/>
                  <a:lumOff val="40000"/>
                </a:srgbClr>
              </a:gs>
              <a:gs pos="100000">
                <a:srgbClr val="C00000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180000" anchor="ctr"/>
          <a:lstStyle/>
          <a:p>
            <a:pPr algn="ctr">
              <a:lnSpc>
                <a:spcPct val="120000"/>
              </a:lnSpc>
            </a:pPr>
            <a:endParaRPr lang="zh-CN" altLang="en-US" sz="2800" b="1" kern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8662" y="1671104"/>
            <a:ext cx="630000" cy="237600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algn="ctr">
              <a:lnSpc>
                <a:spcPct val="120000"/>
              </a:lnSpc>
            </a:pPr>
            <a:endParaRPr lang="zh-CN" altLang="en-US" sz="16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5326" y="5243716"/>
            <a:ext cx="4824536" cy="1569660"/>
            <a:chOff x="7175326" y="5243716"/>
            <a:chExt cx="4824536" cy="1569660"/>
          </a:xfrm>
        </p:grpSpPr>
        <p:grpSp>
          <p:nvGrpSpPr>
            <p:cNvPr id="3" name="组合 2"/>
            <p:cNvGrpSpPr/>
            <p:nvPr/>
          </p:nvGrpSpPr>
          <p:grpSpPr>
            <a:xfrm>
              <a:off x="8831510" y="5589240"/>
              <a:ext cx="3168352" cy="1080120"/>
              <a:chOff x="8831510" y="5589240"/>
              <a:chExt cx="3168352" cy="108012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831510" y="6525344"/>
                <a:ext cx="3168352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855846" y="5589240"/>
                <a:ext cx="0" cy="108012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175326" y="6084004"/>
              <a:ext cx="3816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ts val="200"/>
                </a:spcBef>
                <a:spcAft>
                  <a:spcPts val="60"/>
                </a:spcAft>
              </a:pPr>
              <a:r>
                <a:rPr lang="zh-CN" altLang="en-US" kern="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渗透之道</a:t>
              </a:r>
              <a:endParaRPr lang="zh-CN" altLang="en-US" kern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19742" y="5243716"/>
              <a:ext cx="40781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  <a:ea typeface="DFPYeaSong-B5" pitchFamily="18" charset="-120"/>
                </a:rPr>
                <a:t>1</a:t>
              </a:r>
              <a:endParaRPr lang="zh-CN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DFPYeaSong-B5" pitchFamily="18" charset="-12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909" y="1628800"/>
            <a:ext cx="507831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sz="2400" b="1" kern="0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白帽子</a:t>
            </a:r>
            <a:endParaRPr lang="en-US" altLang="zh-CN" sz="2400" b="1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413" y="2441748"/>
            <a:ext cx="492443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kern="0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黑帽子</a:t>
            </a:r>
            <a:endParaRPr lang="en-US" altLang="zh-CN" sz="2000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user\Desktop\未标题-2 拷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82" y="5163358"/>
            <a:ext cx="858837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59303" y="1402790"/>
            <a:ext cx="4896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白帽子，描述的是正面的黑客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他可以识别计算机系统或网络系统中的安全漏洞，但并不会恶意去利用，而是公布其漏洞。这样，系统将可以在被其他人（例如黑帽子）利用之前来修补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303" y="3585480"/>
            <a:ext cx="4896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黑帽子，更称呼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准确的说是骇客。他们专门研究病毒木马。和研究操作系统寻找漏洞的人。这些人基本上为了金钱什么事都可以做。</a:t>
            </a:r>
          </a:p>
        </p:txBody>
      </p:sp>
      <p:sp>
        <p:nvSpPr>
          <p:cNvPr id="24" name="TextBox 97"/>
          <p:cNvSpPr txBox="1">
            <a:spLocks noChangeArrowheads="1"/>
          </p:cNvSpPr>
          <p:nvPr/>
        </p:nvSpPr>
        <p:spPr bwMode="auto">
          <a:xfrm>
            <a:off x="4453934" y="4142036"/>
            <a:ext cx="128123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我的</a:t>
            </a:r>
            <a:endParaRPr lang="en-US" altLang="zh-CN" sz="1400" kern="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价值观</a:t>
            </a:r>
            <a:endParaRPr lang="en-US" altLang="zh-CN" sz="1400" kern="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3" descr="D:\360Downloads\gossip_bi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31" y="3644732"/>
            <a:ext cx="758438" cy="41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5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57D3FF"/>
                </a:solidFill>
              </a:rPr>
              <a:t>虚拟机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7300" y="1700808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kern="0" spc="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人生概述</a:t>
            </a:r>
            <a:endParaRPr lang="en-US" altLang="zh-CN" sz="2400" b="1" kern="0" spc="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614" y="2348880"/>
            <a:ext cx="493200" cy="2473200"/>
          </a:xfrm>
          <a:prstGeom prst="rect">
            <a:avLst/>
          </a:prstGeom>
          <a:gradFill>
            <a:gsLst>
              <a:gs pos="33000">
                <a:srgbClr val="C00000">
                  <a:lumMod val="60000"/>
                  <a:lumOff val="40000"/>
                </a:srgbClr>
              </a:gs>
              <a:gs pos="100000">
                <a:srgbClr val="C00000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180000" anchor="ctr"/>
          <a:lstStyle/>
          <a:p>
            <a:pPr algn="ctr">
              <a:lnSpc>
                <a:spcPct val="120000"/>
              </a:lnSpc>
            </a:pPr>
            <a:endParaRPr lang="zh-CN" altLang="en-US" sz="2800" b="1" kern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8662" y="1671104"/>
            <a:ext cx="630000" cy="237600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algn="ctr">
              <a:lnSpc>
                <a:spcPct val="120000"/>
              </a:lnSpc>
            </a:pPr>
            <a:endParaRPr lang="zh-CN" altLang="en-US" sz="16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5326" y="5243716"/>
            <a:ext cx="4824536" cy="1569660"/>
            <a:chOff x="7175326" y="5243716"/>
            <a:chExt cx="4824536" cy="1569660"/>
          </a:xfrm>
        </p:grpSpPr>
        <p:grpSp>
          <p:nvGrpSpPr>
            <p:cNvPr id="3" name="组合 2"/>
            <p:cNvGrpSpPr/>
            <p:nvPr/>
          </p:nvGrpSpPr>
          <p:grpSpPr>
            <a:xfrm>
              <a:off x="8759502" y="5589240"/>
              <a:ext cx="3240360" cy="1080120"/>
              <a:chOff x="8759502" y="5589240"/>
              <a:chExt cx="3240360" cy="108012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759502" y="6525344"/>
                <a:ext cx="324036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855846" y="5589240"/>
                <a:ext cx="0" cy="108012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175326" y="6084004"/>
              <a:ext cx="3816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ts val="200"/>
                </a:spcBef>
                <a:spcAft>
                  <a:spcPts val="60"/>
                </a:spcAft>
              </a:pPr>
              <a:r>
                <a:rPr lang="zh-CN" altLang="en-US" kern="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zh-CN" altLang="en-US" kern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19742" y="5243716"/>
              <a:ext cx="40781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  <a:ea typeface="DFPYeaSong-B5" pitchFamily="18" charset="-120"/>
                </a:rPr>
                <a:t>2</a:t>
              </a:r>
              <a:endParaRPr lang="zh-CN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DFPYeaSong-B5" pitchFamily="18" charset="-12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895" y="1628800"/>
            <a:ext cx="507831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sz="2400" b="1" kern="0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虚拟机</a:t>
            </a:r>
            <a:endParaRPr lang="en-US" altLang="zh-CN" sz="2400" b="1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201" y="2463192"/>
            <a:ext cx="492443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kern="0" spc="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wmvare</a:t>
            </a:r>
            <a:endParaRPr lang="en-US" altLang="zh-CN" sz="2000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8350" y="4047104"/>
            <a:ext cx="9145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Virtual Machine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）指通过软件模拟的具有完整硬件系统功能的、运行在一个完全隔离环境中的完整计算机系统。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虚拟系统通过生成现有操作系统的全新虚拟镜像，它具有真实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系统完全一样的功能，进入虚拟系统后，所有操作都是在这个全新的独立的虚拟系统里面进行，可以独立安装运行软件，保存数据，拥有自己的独立桌面，不会对真正的系统产生任何影响 ，而且具有能够在现有系统与虚拟镜像之间灵活切换的一类操作系统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30" y="1243822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57D3FF"/>
                </a:solidFill>
              </a:rPr>
              <a:t>Sql</a:t>
            </a:r>
            <a:r>
              <a:rPr lang="zh-CN" altLang="en-US" dirty="0" smtClean="0">
                <a:solidFill>
                  <a:srgbClr val="57D3FF"/>
                </a:solidFill>
              </a:rPr>
              <a:t>注入原理</a:t>
            </a:r>
            <a:endParaRPr lang="zh-CN" altLang="en-US" dirty="0">
              <a:solidFill>
                <a:srgbClr val="57D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300" y="1700808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kern="0" spc="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人生概述</a:t>
            </a:r>
            <a:endParaRPr lang="en-US" altLang="zh-CN" sz="2400" b="1" kern="0" spc="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8662" y="1671104"/>
            <a:ext cx="630000" cy="237600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algn="ctr">
              <a:lnSpc>
                <a:spcPct val="120000"/>
              </a:lnSpc>
            </a:pPr>
            <a:endParaRPr lang="zh-CN" altLang="en-US" sz="16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5326" y="5243716"/>
            <a:ext cx="4824536" cy="1569660"/>
            <a:chOff x="7175326" y="5243716"/>
            <a:chExt cx="4824536" cy="1569660"/>
          </a:xfrm>
        </p:grpSpPr>
        <p:grpSp>
          <p:nvGrpSpPr>
            <p:cNvPr id="3" name="组合 2"/>
            <p:cNvGrpSpPr/>
            <p:nvPr/>
          </p:nvGrpSpPr>
          <p:grpSpPr>
            <a:xfrm>
              <a:off x="8471470" y="5589240"/>
              <a:ext cx="3528392" cy="1080120"/>
              <a:chOff x="8471470" y="5589240"/>
              <a:chExt cx="3528392" cy="108012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471470" y="6525344"/>
                <a:ext cx="3528392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855846" y="5589240"/>
                <a:ext cx="0" cy="108012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175326" y="6084004"/>
              <a:ext cx="3816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ts val="200"/>
                </a:spcBef>
                <a:spcAft>
                  <a:spcPts val="60"/>
                </a:spcAft>
              </a:pPr>
              <a:r>
                <a:rPr lang="en-US" altLang="zh-CN" kern="0" dirty="0" err="1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kern="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注入原理</a:t>
              </a:r>
              <a:endParaRPr lang="zh-CN" altLang="en-US" kern="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19742" y="5243716"/>
              <a:ext cx="40781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  <a:ea typeface="DFPYeaSong-B5" pitchFamily="18" charset="-120"/>
                </a:rPr>
                <a:t>3</a:t>
              </a:r>
              <a:endParaRPr lang="zh-CN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DFPYeaSong-B5" pitchFamily="18" charset="-12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910" y="1628800"/>
            <a:ext cx="507831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CN" sz="2400" b="1" kern="0" spc="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b="1" kern="0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注入原理</a:t>
            </a:r>
            <a:endParaRPr lang="en-US" altLang="zh-CN" sz="2400" b="1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1598"/>
          <p:cNvSpPr>
            <a:spLocks noChangeShapeType="1"/>
          </p:cNvSpPr>
          <p:nvPr/>
        </p:nvSpPr>
        <p:spPr bwMode="auto">
          <a:xfrm>
            <a:off x="7214429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1" name="Line 1599"/>
          <p:cNvSpPr>
            <a:spLocks noChangeShapeType="1"/>
          </p:cNvSpPr>
          <p:nvPr/>
        </p:nvSpPr>
        <p:spPr bwMode="auto">
          <a:xfrm>
            <a:off x="7214429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Line 1600"/>
          <p:cNvSpPr>
            <a:spLocks noChangeShapeType="1"/>
          </p:cNvSpPr>
          <p:nvPr/>
        </p:nvSpPr>
        <p:spPr bwMode="auto">
          <a:xfrm>
            <a:off x="7201729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3" name="Line 1601"/>
          <p:cNvSpPr>
            <a:spLocks noChangeShapeType="1"/>
          </p:cNvSpPr>
          <p:nvPr/>
        </p:nvSpPr>
        <p:spPr bwMode="auto">
          <a:xfrm>
            <a:off x="7201729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4" name="Line 1602"/>
          <p:cNvSpPr>
            <a:spLocks noChangeShapeType="1"/>
          </p:cNvSpPr>
          <p:nvPr/>
        </p:nvSpPr>
        <p:spPr bwMode="auto">
          <a:xfrm>
            <a:off x="7189029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5" name="Line 1603"/>
          <p:cNvSpPr>
            <a:spLocks noChangeShapeType="1"/>
          </p:cNvSpPr>
          <p:nvPr/>
        </p:nvSpPr>
        <p:spPr bwMode="auto">
          <a:xfrm>
            <a:off x="7189029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Oval 2713"/>
          <p:cNvSpPr>
            <a:spLocks noChangeArrowheads="1"/>
          </p:cNvSpPr>
          <p:nvPr/>
        </p:nvSpPr>
        <p:spPr bwMode="auto">
          <a:xfrm>
            <a:off x="6133498" y="4344885"/>
            <a:ext cx="2763838" cy="630238"/>
          </a:xfrm>
          <a:prstGeom prst="ellipse">
            <a:avLst/>
          </a:prstGeom>
          <a:solidFill>
            <a:srgbClr val="EEECE1">
              <a:alpha val="3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FF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Line 1598"/>
          <p:cNvSpPr>
            <a:spLocks noChangeShapeType="1"/>
          </p:cNvSpPr>
          <p:nvPr/>
        </p:nvSpPr>
        <p:spPr bwMode="auto">
          <a:xfrm>
            <a:off x="7271736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Line 1599"/>
          <p:cNvSpPr>
            <a:spLocks noChangeShapeType="1"/>
          </p:cNvSpPr>
          <p:nvPr/>
        </p:nvSpPr>
        <p:spPr bwMode="auto">
          <a:xfrm>
            <a:off x="7271736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Line 1600"/>
          <p:cNvSpPr>
            <a:spLocks noChangeShapeType="1"/>
          </p:cNvSpPr>
          <p:nvPr/>
        </p:nvSpPr>
        <p:spPr bwMode="auto">
          <a:xfrm>
            <a:off x="7259036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Line 1601"/>
          <p:cNvSpPr>
            <a:spLocks noChangeShapeType="1"/>
          </p:cNvSpPr>
          <p:nvPr/>
        </p:nvSpPr>
        <p:spPr bwMode="auto">
          <a:xfrm>
            <a:off x="7259036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Line 1602"/>
          <p:cNvSpPr>
            <a:spLocks noChangeShapeType="1"/>
          </p:cNvSpPr>
          <p:nvPr/>
        </p:nvSpPr>
        <p:spPr bwMode="auto">
          <a:xfrm>
            <a:off x="7246336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Line 1603"/>
          <p:cNvSpPr>
            <a:spLocks noChangeShapeType="1"/>
          </p:cNvSpPr>
          <p:nvPr/>
        </p:nvSpPr>
        <p:spPr bwMode="auto">
          <a:xfrm>
            <a:off x="7246336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1061" y="1667455"/>
            <a:ext cx="8688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：一个应用的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http://newspaper.com/items.php?id=2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78958" y="2262683"/>
            <a:ext cx="7992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语句为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 ,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description,body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FROM items WHERE ID =2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10830" y="395267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：一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个应用的</a:t>
            </a:r>
            <a:r>
              <a:rPr lang="en-US" altLang="zh-CN" sz="1600" dirty="0" err="1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newspaper.com/items.php?id=2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and 1=2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86894" y="4634015"/>
            <a:ext cx="756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执行的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语句为：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 ,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description,body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FROM items WHERE ID =2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4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" grpId="0"/>
      <p:bldP spid="1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" name="AutoShape 2" descr="data:image/jpeg;base64,/9j/4AAQSkZJRgABAQAAAQABAAD/2wBDAAgGBgcGBQgHBwcJCQgKDBQNDAsLDBkSEw8UHRofHh0aHBwgJC4nICIsIxwcKDcpLDAxNDQ0Hyc5PTgyPC4zNDL/2wBDAQkJCQwLDBgNDRgyIRwhMjIyMjIyMjIyMjIyMjIyMjIyMjIyMjIyMjIyMjIyMjIyMjIyMjIyMjIyMjIyMjIyMjL/wAARCADcAUoDASIAAhEBAxEB/8QAGwABAAIDAQEAAAAAAAAAAAAAAAECAwQFBgf/xAA+EAABAwMDAQYFAgQEBgIDAAABAgMRAAQhBRIxQRMiUWFxgQYUMpGhI1IVQmKxM0OC0RZTcpLB8CXhRGPx/8QAFAEBAAAAAAAAAAAAAAAAAAAAAP/EABQRAQAAAAAAAAAAAAAAAAAAAAD/2gAMAwEAAhEDEQA/APgFKUoFKUoFKUoFKUoLpgp4n3p9MRIPmKgRHInwNWPhB9jNAJKhBg0iCYBHpmk+JHuKgYj/AMGgme7G4ZOZFCMzH2NJiefcVECZ7p94oJBMfVE+IqPqPAPoanIA5H5pzyRPniggiAcKHtVid2JB/FbFvp17eLSm1tH3ieA0gqn0isrukaiw8GLm1et1qkgPtKRgYJyOlBobR1B56VO4gxP3FehtfgnWL5lK7RNncKKQsNNXjfaFJ4O2Zqn/AAdrTTj7d1Z3FsphCHHErZWspQqYUdoMJxzQcCBAxMjoamYMyR6iu8r4YSWEOMa3o1wpTiG+yS+ULG5W2YUkYB58BWe5+BPiG0vFW/yDtxCQvtLOLhBSSQCCnnII9qDzRO6ODTgEgEH710/4MT2m+9tWlJBUlNwFtlwRIiU8ngCtlfwjrAcQm3t2rveSE/J3CHpIKR/KT1Wn70HD3TiQfxTb/SfY1vX+jappsC+sbm2n/nMlIPvWkUFJIKRPhMUFQYP1fcVMbjMA+hqDMTnnrU4PJST9qADBxI9RTkgYMe1B9PWPI0mVHcf+4UEAYOCBUzOCoH1EVAGOPsanrkn3FBG3pt88GqVYif2+1VoFKUoFKUoFKUoFKUoFKUoFKUoFKUoFKUoLp8zj0pjwHsaIBicx5UOfCfSgmSP3R55qOcnbzU56D7Go8iT7ignJPBE+BrestNXeQpx9m2ZP+dcSlJMxAIGapaW4UC8tsONJ5CXdhxnFeo05h1m2ZQu61GySva4lKrb5hpxSSFCAOfGMYBoMei/Caby+uGVMDUQ02lYFjftoK9yoG3cO8cEbeeK6Njplha2byzcu6YxcIUpKdT0sPb0hSvocA+qAnj+o8Viad029RqF48vQLp1CypLLyF2rrgSgfqJIMSTPcPJrtW9su0dbbVbfEFo9bsoUj+FXSbxsz3SQk4SMGR4yOKDAx8rquutsr/wCHVAtqWl6wulWO4hwSiSCEqM4wBBOa2r1y70/s9Q0tfxSw+yty1tXHlN3aCd0LEgkiQkjGDt9a1U39sbVxWq3mn3bpuFOfKarYFlbiNwbCkOgQCoJEiMbTWey04K+IF/JfD6Lm1bbSEHQtVKQhRUSHUblTMSIPGOJoKvq0vULlxli80B1t/e8p/VtPVZOoWVJ7oUnu5gx4QqunpWnhuzttQsNP12yuLlSW0vaRqjTzZnvpG1RHe57kQAJ61rt6hfW6LZ681DUgLtSVv/xfSk3LJbhRbhaQckQJGe8T0ipYYtNR1VF3pmk/Cuolslv5Wxul2Zd3gFKkhRBKk/SCMyo4oNK6uks6Q9b39++l+3dJtmNV0bYHWhOyXEjclR3KnMYmshsrF68UxpOl2j9yhCFLf0PVizKiSBtQvomJjmTM5rd1ReqJsho9yn4o08Xdyq37BaEXjLjS87ArBW4kAmTnpMCua9fWuqXzfzupfD+qOsNbEi7tVWS1hUpKdwzuSEiMcr8qC7GoXOm6HZ2zzmqsOKCA65eWabu2CCYK0FOUnakCDJI8K5tsu0VqF7ct2/w5es7OzU2CqzVtT3t6BiFGduJOPeugwxqPw8hIFlq9s4HEWyladqSXkDev6YMlKzECI/vWG4fDLF1Zv/EFsj595ZdY1jTNpC4CS5uSDt8QR4TQRd2+qLs02rrfxCW3Gym5Ww+LxlaCO6QnmBge3jWB6/OpPsLurvTtRUklln+I2BY7YEJGFJGYIIycc1eyYdukoubDTdjbyAXWdH1EoWkoUpKVbFYMgcZ5nk1rOOrtbNFpc3mp6e02pTptdQtQ813VlQj1OIiCQZoOedGtXVfKjS23LhKe0LtlfhaFp35gHrGAAfCuHeWDDKCtt9xJ3EBt9ohWPMY//ldhxDVzevhTel3LikB1LjRVbndO0CDGf5j086w3bDts0kLav7YIAUACHETwSD7n70Hm4GMAnyNBInkfmtt4B5S1FxtUEASjZOPxWpGeDz0NAwT/ACn8UEhOAfY0PTP3FAOkD2NBBPOR7iqVecEmffNUoFKUoFKUoFKUoFKUoFKUoFKUoFKUoFKUoLpHd49wakE+JjzE1VPHAmrCR0PtQAJ4AP4pmcbv71B8z9xVkglYhMn+k5oOhbobW0lO+1UlBBUHUlJz0nrXoNLQsqIaYu2Cy4iHbG73FEpMkJM7sZMeEVwu1UEbXXXWxP0vMyCMECRW7avNoaWpFtYuLVCm1tPKacQQMFPvmKD0D12WillepFDblyEuL1TSgFISSVFYXHBI+kwc1ts2jDyRcMaRpzzzqwsP6Xqvyygg/wBCjIMgyePDxrij4iDTrPZPawgtJK9lw6i6QDs2pISoeJJPlxWu78SC6tVW9za6RdBTpd3rtewcBKtxhSehyI4ANB6rS727YtAyq51m1K0vusi8sPmmg3IKVJgTIBHeyJPArTYTZXOqlLI+GtSW7blpSWFGyJAWDuSVRDhmMQYFc60+Ibdl4utM6ppyQ2G21WGolwIJXmErPBG1McYmuw+4koVbXes2iAtzeW9c0kJUpRUHCd6ASEFWCZHJFB1wi70mytzpDXxFZtXyUobNreN6g2Ae8RsiUKCUqJHOCJitf56wZc1S6u9Z028ukhpHY6ppS7Rx1LadwG5IhDkkgdTCTWp/DmResKb07T1O3j6m0XXw/rMKCiknCCYSDkSYHSs6726sF3DLuqa5alJCnbfVdNTetqVshIKxyCEgT+0eVBNxpp7Zr5PRnLZbhU8XNF1sXCBtEq2IUcLhYABmZMVi1HWizYvW91qN+h1skMN6toyChxA+mVgSFZMmYxWqj5DULaxfOn/DN1eP7UrZYfVYusrMkTkCAByPLxrI3d3OmXaWgPiW2swyS4lm5bu1IX9SCkiQEbTkelBr2lvp6b1v5ex0G/DTKv1LDUV261ELSAvvxC+SOkSelZ13WpWNu2h9/wCIrZAWJRdWaLpsILnQ8khEGepEYFcy9ft79CmXbzRnX0vApF1YG2f2hYAkpG3vAyR4A5FdZVuu0SNRNhd6farSCDoeqoWjeDlWxRPCTG0dT0oOcz8q880bU/Dl+tHaFSbhC7Z1aTnvzAJH1T0qH7G/t7S6fZsNWZS4lcOWd2Lq3DccEZJSBuk1r3nxIX7dhTmqC4LL6X0pvNOQpZWkmApY+oZgpMiuc78Rt3N66/8Awq0ZeWhKSvT3l2w6hR2gxKpz0xxQbOoPqfct1v3jb6Ck/LDU7MoKkEQkhQwREdYBrmLQlY/StkkFZVus7kmJ4G0+EfmrjXbk2rLD15dFlmOyaeSHm0wnbgHoJOK1EKYfdWpfyysAjbLRVjp4HH5oKOLV2RUXnw24OXWwoE8cjrXOWkBwgFB80nFb5BSW1JQ+2hXehC9wjnA+1alwZXJVu6d5O00GLzJUB96jnOD60jOB9jUn3A6SKARCTg+xrHV4xGPaqUClKUClKUClKUClKUClKUClKUClKUClKUFkkRB/IqeeAOehokkJ6+UCmOJGfERQTkzG4fmrMjc4jCTHQnb+arEZgjwg1dofqDcpIj/mCRQbiVrQSkF5sCCQhW4CtdT8oS3uSpAON6YIzNFwoqgIAB/yzHuBVw0G3QFh1IA6o3Z/2oMIUUqKk92OqDU9usBKVGUzMKR51nAbP1JYWCrjKFD/ANiqLZhaiG3EpA6HdE0EfouT2aEApE4Xtn0mu5pOv6/pEKs7q7R3NpBSHkFEhRG1QI6T7V51RJiSmR0KYq7TzjS97ZUhQ+koURtPlQe20rX9LuQ8NU0vRb5xI7i7jfbL6mZTKSJJ7oAkx4V0bLtGr9a7O01xNg9bgJTpmpdsUqiN2ckBJKYI6YNeCU+l9wHtSFnkONjJ5yRzJrqWr4/VfNqyU9lLnytyWVQDIUB1PlQej/itqnTWmn16e8tb621K1PSy2UIEiC4jBJCUg9Qfer6FbvN3l27YadbOKKkH/wCL1Tsiydv8oWdqgTEgznFapeubXTm7R13Wm7dagtxC2k3DIJG8qBjkq2kjwJrj6nct9qXd2mPuOEK3oZLDiSmRMcgk5jrig6+sfETto5pzVpfar8zaQ6tGpWrTm14CJSRkpMq5npXlb66VeqdunTaKccXJS0OzIPUhIwJqVPs21u2sJuk3xG8OoeBSAT+2JmJ68muapanXCpawVKO4lfU0GZx1BG1lt5IiVb17hP2rGt0rVuV2RJie7FVCCThMzjuqrMGYhXfCAraStGAOtBhBjgqEfsNZEu91W5UmZ2rRII9a2G7QOAFIYcBM9xwJUB6GsZtlgpht5IIJGNwPpQSjap2UsoVCeGlx15rE9IRMuZVPfEj71UEEFP6SoByQQayLQoIMIUnH8qgRHjQasgk/SfxUmQQMz96ieZP3FTGcD3BoBIzJE+YrHWQkxkn3FY6BSlKBSlKBSlKBSlKBSlKBSlKBSlKBSlKC6eMAzPQ1M5yT/qFVSMdJ9atnwUPzQRAkDB6YNZWQS4BKkTiYnFYpkcj3FZWQe0EJWf8AoOaDO2EuPJSVMEZnenb0611BZONNb2mLts7Ce0ZdSpMwSOv09a0LdxTTk9ptKOQ8zuEHxrOezUkjsLVxTqtoUw8UlM+XgI6+NBspbZWzBuWwUoAKbxgiCRyCBxM1qGyJUtbbTTiBtTut3sTI4Bz1it9erO2r6wm6vWFEbezc2vI2zMSeRXO+fT+mhVrZvBBBlTXZqUM4JnzoMF00tl0pc7VCgZhaP/Na5CSD/hkjwME1vFaCgLS1dNAiAUubx6Qa1HNoSf1EqAGA4iDQGEKS8k/qgiTKc12LdxpaTvOmuuJ7qUXLZbUcgAzx1muOlOQUJyeC2uvVaFfIRZ3KbzUVsOJEsIuLH5htUDKVYlMmB9qDos2z1i0UtWN8pgIKFq0zU+0SVzG8J54nunmRXn7x3buFw+tLy1AqF7ZwpI3Y7w8gJ9xXcftG3ksuWbOgu3ZKFBWn3KmHRABU2WzwSCUz4ivP/EDrzF+5bm2urFCcG2ce7YIPkT0ig5b6m1LVDbav6mlQPWKxZIG7eBHUSKJSVhIJRAz3u7itplkb1BW9CQmSW1giOJz/AGoKtshxX/46yBwVbD7VvW9srsHVFu8bDaiHVNKDg8cp8IjNarl0lIaSHe2bQcIfZEARHPX0qEvoUVn5aExksLKcRHHscedBvqebUszdWjy9sBNzb7JBIPIxM4rH2KF9olq3KVNgEhi6kEEdJ5rVVfLUtG914onIdSFwI/PAqjzrbqVlKLYxwpEpPrFBgWYP1L2qOe0RmPGiwhe4hLausoVH4q6hBHdcSIyAdwqilhY7xbJ4yiDQYBP9Q/NRII/lnw4qcgYBjqQaTEknnxHNBGYMT7GqVeMYA9QapQKUpQKUpQKUpQKUpQKUpQKUpQKUpQKUpQWTkRj3FT4YHqDROPGh/wBOD6UExBIJInxq7ICnkiEGT47fzVOnBAPgayMkF0BSkgdStOPeg3n99ssuNJuGoSAolQWCqJ+1YnHUFpASppRAg72tqhjxrMGPmeyat7ZKlrVBDLslRHl04MVsv6JfW5ccube6tUISkjt2VESqSkEgGJ24mg5IWGwC2FpWM7krxVC6ogAnyO4V0H3LZ9DYNqy26IC1MuEb8ZlJwCfKB5VRNk0tC1KcuGgESkljeCYMiQfzQaCVEEkH7GKuHFBQKis+Mia6T+m6ehtvs9ZadcKSQhVstHTAk+OftW4zpIVpby06TduvNNl5Vw1cBSEIGZKY496DksMfMvobb7BairAMp3eVet+EXtRsr+9/h7GpdsLcrS3YFDyBz3lJV9QmOMjmtVGjIsrVDt/fN2jyVoDNtfWio2kbgSoT3cx51l+HrNx7U1OWNkLm5Jc7NGn3xZUkpwFjIlM5j1oO3dai1d6jY3tzrOnP3B7UpGq6R2IV3dp7QjuqBUIBzET5V4rWm1r1B50tMALWCkWjxU2AYACZzt8PWvod4oWbKG76613S1MH9K11KyTetlRBCoMExCsyf58V4XUkN3OsXAQqwfQp0dmplo24UmBlKTwPI9ZoOOvcw5sJWkoHDqJ29KwBSUkjYhRJwoEiK6ytOuytJatLsHIIQe1BETgDNaLtuEpRv2o5ytspJjnyMcUGuXnAkJ3rCU8DkCqlZVztM84g1mDCFbQCod2VEEH7VutWGmrY3O6x2Tm0dxVosiY4kecig5ySN2UrGIG1XWrqcJAQspBB4WiOPE1naFshp9sMfMOqSA24h0pDZkZ2x3v8A7rbd0fUAuXLW6aStPaJJZU4nbxMicdJoOdsKlqKUCY/y11d1SypAWp1JHRaMAxU9glKkgrZIKyAvcUkeZHhiocQpJIhwBJkqQvcJ6H+9BqK6/SZ9qZH7v70kYyPcUHkPsaCDwR3TVKuZjJIPmKpQKUpQKUpQKUpQKUpQKUpQKUpQKUpQKUpQWSMTB+9W6c/cVUZTGPvVgSDA3D80ACYgA+hipSVJV3SQY65qvuOeoisjIJdCQFCf2mg9PpdrbPpV2jelvqJym5uDbuH08ya9JpbFzbOOdizrdsly7KW7ixe+bbVjuNQT38pUJjPpXlbS/Q2pSri5YcUlBT2V/Z7wcyBuHEkRPnXZtksm0s1M2Fm+64DtTpd+ph5tR3OQtJxIyJ6AAUG9e3rdzq7LF1qunvOs3IfUjWNNFpt28JUpIJIO493IgVkGkWl5ZWdy3oYeXcENxouqhSwok91TR4kA8efpWFd+4x2rbuo6vblcBadRsk3SFQgACR3oAWIPBwai0ctL+5eZKfhu6dtUNJadWV2Tro2RCYIAKQIO6M56mgz6e1bacxtu7m5sUpQEvp1bQw+lpZT3EhQ5SoBWTkBIIrV+VsLhF063afDt27u7Nv5G+XbuJSFpRKWzghXOcwonpW808qwYRcob+KtKZWgKQ41cou2lI27k7kq4OwHHgK13NStbmxuXb650i6uGnHEJa1TTSy6+2CNsOJA2qjoOM0G5qNxfWrzrYR8QaZabdpbUhN+wVbtphRyUbc+J+1cCzNrcXLK3LjQ7t8q3uN3YXaqwr6CriCkAEf1EdJrfRb/L6tbm10x3sUhwFOiaoXe1USEgoBmIJ4jg+VVXqLtstSru+VAKgy1rWk9oSiABuWByZI8ooO23ZXdjfO3jGjazpyAkIQNC1RNyGwMrO1UmD3CBgYrxOquqefbS/eKcUw2gOIv7MtlCtuU4GEicePNevZ0gq02y7LSNEuksOBPzOnakba7fSknuKkwFEFJM5jzrz+ofNfxK6f3avZIMM3C7tQugFpEEKV+0SIJ6RQU0OxWXluMaYq4WhQPaaZqHZuNwIMJPic12n7ZS7N7t7zW27e3uSLhvUdOTcNMOhW4pWpORM7jHM5615m2+TXeW9s5/C3UqUGitYVbKQCkgKJjjrPoa9NeWqbNjUE6fZ62wG2dzz+n6km5YUFoI7wOVJgescxQcljTbC9v27dJ+HboPtFSXmrldrtKVHCgfpUqcYjA8DWR34bsmULcc0/4gsUsurbW62hF2ylSSOoicnp5VuXV6i9NiLrUrV98d25Z1jTSyGjtSpQ3oAlIKAAP6j41huGmnbS5XpWlItkthSUvWGryN8jlsnKSoAgeEeFBrsJ0hu4Ytl3WiXbTy1oW5e2jjDjPdlJWR0nHd6it02nyzd27p1jfWwYQQH9H1UPNEhPaAlKjO0YUQPOs+oa260pjT3bjUbJtAUHW9U09FwncAI2qSMpmYHAzzXnEqtn9Pca+X0h1bjqlJeZdUy8gqVHHG3rHABoMuq3qF2Vq05dXBcSkpfRqNmkpSvKlFK0iSN0857xry7iEkEIQ2oA/U2sgn/wBmvQXt3coS83v1Ni3wdrhD4HM58OtedWqSvvNnd3juTtI9KDXkycq8utRg9AfxUgYmCAOoNOeT9xQMhJwr2rHV8GYAx4GqUClKUClKUClKUClKUClKUClKUClKUClKUF0nuHI9CKRgEAexonjkifKkjP04/NBJ4OT7irIgqGAfeKrERAUPekieh9RQdK2unWmHGkruEqVIxCkmRGQa6CLy2dJaW3pzyiR+o+2ppR5kSPbNcUIK2UbG0hSeSheVdeKsLx0NqQteDP1o3HI8aD02l3j1iH37Zq9bdXC2VWdx2iEwn6VIV9QkDnisjmquOXls+/eNu/LTI1KwBT2pEKStSRkEEnM8CvMi7jbtbawnaS2ooKh5/wB6hN662062l59KVkhSSrcD0z7UHpzcsOh9y3s7XtXFhSF6ZdqZ7MpG0gIUeCJPv7VuXHxNd3wWwu+1Ps0tkOi7tm7hLQP7iEyZBPewTjwrxW5d08JWwCe7Kv066Wns3FgtFyVXSG1FaFKtXASoJwRHhkZoPQJZbQNMQpzQdQSXG22+yeNu8lOxUbyOBMEnORHjWW5N2tGotXitfDaJK9j6blopV9M+QCZkeHStY6pbXCm27m+trhpi0LbA1LTwg7twGwqHRKRO7nnGaxaWbcPq7ezJaJIWrSrwNrhRgI2k97MCPCg9RcXTOsXYurzW9Hv+z326W9bsTbvbVQYK0iZAEbjAEmOa8vcWRa0nTbhqwWhq6ACvktR37pP86J7qj9oFdt/Xb1DqFuajrTVsy04h5Gp2qLlDalBJQgkDKVDmfAeNed1+6tLhpKmGtEUQgDt7EqacKoyopwM8xGOKCF3SEBdwu/U5cpBHy19ZBW8pyAVDGZq4vdPSpDF3Y2z36ZAuNPfLCyeYUOJyeR4dKrpbqza3cP6nbgJ7/YpS8iCIkgmc8YrlahcJ1O9ld0w6VKA7ZbfZEj9yo59fKg9ExrqlMOkX+roLZULRu4aTctlBABQueSVCPDitW6vmLx5lDTGiPFHZrWsINu44UnvJVPjmQIxXnvlrlhSg1uWhJB3ML3Dy/tQ37qglLikLzP6zQNB6V3UrhDTybZF7asLB2t2lwHmwsSD9WdsAY965Ll2lTNvbuvsuoZACG7i22KSAOCR0muc3cJbbBS2kKgjc0varJqFXSwokOO4Tt/UG7EzH4oMz7hSyoBuEmVJDTxKQD5e1aTizGVKjolYnFFKDivpbk8x3aqokA4UBPjNBjAkcAn1qeP3D81BzyR7iKnr9P2NBHIzB/FUq5OIJ+4qlApSlApSlApSlApSlApSlApSlApSlApSlBdPE59qnyJ69RVRxMD71aCPGY9ZoIgHgf9pqeBkkeomox/SY8cVPBET7GaCyCJmEHEHpWQonAS4CoQmDurElXMkeik81lSJHdQNw4KFUFE7dxCynH7gRXXY0pxZSU2yio5BYfSqAAFGR4xPuRXPuE7mw+C8d3+KXEyAr1FbFg8wodm7Z2zu3vby4WlmBODxNB2G22Le7QXbhTDQAgalYlad0wQSOYGZq91bfPaRb/KMaSpbQKlOWdx2bsSZSpKjnoccTFZbddxZXBUoaxb2vZwFNqD4CgrkT/L/t51hedbvrYodudIUorCSXrUsvABcAyBGeSPAmg4Cnr20XKlPIIxDgn+/tVU3aSG97TCwjgQUEj1Feh1S1CWP4g7py7S2cTA+Tu0uIUsxGCTEdRmvKqUVFRKuedwoOijUlJQtttd0yF4IbeKkkRBEGte4vF3LgLi21QI77YT0jpWoBJgRPkakkgcq9xQZQ6dwDSSgx/lrIrZsXXWXW3gpQCFj/ABGd6fD+xNYWG0vFKR2JUTHeVt/Ndi1Yeas3trN8he47FsLC28Ed1Q/6gM0GZ62tXbgoYb0+67s9ow6bdUzGUng+Vc65sx2alIZvWyBCUqAcTP8A1Cui880pwW63bBwpGVXdsWlHptx4Zz51hKPltOU92X6CnChLtrdwcmduw5gAeHUTQci4tmUNoW2+he4kbFIKVAePp/tWsAYO0K9jWzd3j19dl1551ZACAXe8UpHA9AKwtt7z3QkxzCoMUEAxgwfJSaqoQRAH+k1kJIMgrTtMScxWIwVESk9eIoBkePlImmJnun8UzzBHoajiBu+4oJztOFVjrJAgkD7GsdApSlApSlApSlApSlApSlApSlApSlApSlBYRtOR7irR4D7GoTxyY9KSPImfSgcJyfuKDnAB9DFTkCO8PHrUTzJGfEUEpJGcj2msjZT2oJDaukERWPIyMD+k1ZJ7pG6ATncmg2hvSosLLqGXSCtLa90geXWK1lpKFwo8GBuTE1lZQl5W3s0EhONq9s//AHWZLq0pTbXS3kNJO7aUBUHyoMdvf3lqAm3uXmu9uht0jMRP2JreZ+J9Vt7a5YFyFN3E9qHmUObjt2zKgYMdatbaRbX9wpDGoWQHZpUneS3KirbtzwYzPEVa++E9ZsEqcd059LST9aVJWCJjoTmSMUHMu7ty9eDjnZcABLaQhKQBGAMDj3rAlKlEJAXJPAzWVy0faEuNqSJj9RBTB8DPWtqx0jUrxaPkbJ11apKC0qeIJoNVbAQVgrbJEYUCkzGftWHapMGCOvdM12btWs2gcReWtwhLbhSv5m3naRgpJI6VpMsP3ywyzaJcdKjAbwqTmIoNMKiTuz4KFZEvLBIRCR12KImtpejao0HVHTrxKWf8RXZEhOJyfQzVGrBbtwhlTjLbihkPq7LbiZJPl/cUGVGuam02pCbx2FYJWAox6kYrQKiqJKVQAJ4MeFdNzQ7ppC19nuQlQSVMOBwZSFdD4Ee+KwOt2luVbX1OrAEJdZKR1kHPTFBrFC2EkEOIWrGCIINDCU5UgxiFJg1CR2iwQkAkz3VVKlmIJXjjcJoMYEg4P+k1BJ3ZPTqKYnG0x7TUZmYUPzQIHgMeBqcyfqEeNDmBIgeIigBjgx5Gggx4pNUrJ0mceYrHQKUpQKUpQKUpQKUpQKUpQKUpQKUpQKUpQWTxwfapwBzPqKhPTj71YzxkDnxoATkwB7GhM+PuKgkf0n2ip4OJHoZoIkEEwPvVkkg53efWo6xI9xURAwPcGgyJWkLCjsWAfpIia21slxkKbZUdv1Lbc3BQ9K0guMSY8xNZrdQ7RENoUQsKkK2mB0mgu28pncEuQFQCl1Eg1uWmpt27jSlWkFBCt7Dym1EgYPPIMGfEVheSpm4GxD7KFCUpML9fWqtoDrASVWxSmCQruqHlP4oPRI+KVrtnrc6rqDbT4h1q6aRcheNvODIHB6RR7VrFZ7d2y0O9QlKgUtNqtnFbgEzA/mESPAkmvPCyU44vY0sbQCeyWFgTP/vtWs8hLYkOEhRxvbifOg9u7qNvbNqt2n9WtGljcUMXSbtpySCrCuIISc81p3euIfKl3b+m6kVuAqFxY9i6ZOTuA8cnPjXkASknafdKoqwccIOVkmTkTQemcft2FKbSwtoFJJc029OxUjbO1X2I8K1X/iF961b7a5VcP8Oi6YQsH0VE8RXES1vXCS0oxxu2zVgytCQdrkHqO8IoJcf7Re5DLbZ//SSmsRKohW+Z65mpjvkSkniFJisimSztCkELknuLBoMSoBAGw4iCIqDKeih7zRSioncoycSpNVwTED2NAORBInzFORIH/aaGYmVfamP6THtQQQeCSPUVPKuh94oeJAP3pjxHuKAfp6gD3rHV/wCU49wapQKUpQKUpQKUpQKUpQKUpQKUpQKUpQKUpQWTEdD61YAz/sahJ7uTj0oI8vbFA4x/cU6mAPY1JmQe8PzTnqJ8xFA4xn7TQQTjafxQc4n2NQYGJ+4oJE5AnHhUhUzlJJ/cKjb4R5QaZwJIHmKDetUpfWloMqKgg5bcj3g1I3JV2Ty1IIXw83Ikc5rSSRukhKhPQwa3mgXg32LdyFSVQlW4QBOKDbtWw+8tDTVoshKSnsnS2SZPHifL0rK42llxgq+fZtilSgXEJcAEYgf79DWu26gT2j9q6CBKHWik4ng+OTWW7QTZuKYtSwAnfLV3vTsJgjb48fag4RiSTtOfCK27DYHyFpfkjuFkglPnHWtWfFR9CKyWw3XDQASSVRhW389KDfuDuZbbccQFk57ZnaRmZn2H3rAsHepSG0DEHsHP7CujeOFSXNzl+kBXeS8kLTuT0keBrRXsed76rYrOd2UEmePI0GJsFtBU4pxJWYlTcg4z/wCK13FBa5huIju4q7qpKQlLiUySAFyPasKlT4H1EGgmZA+oA+9VkE9PcRUgZkCR5Gkngn7igEHwIjzp6n7ihyeEn0MUyB/MPzQRE8AexqScQSceIqIE8g/ikeAPsaBiM7eKx1kJ7vP3FUoIqaipoFKipoFKilBNKUoFKUoFKUoFKUoFKUoLo4/m9qTJGR7iiR3fPyOangxKh6igY6A+xpMYJ+4pggfTP2pkA8+nNBHnj71J9wPvUSMcH1EVIBjAM+INBEj+nPtUxEYI9DQ8xJ/1CoPQY9QaCeZyD47hWVpzs1hQ3J821wRWKCD1H5qJHTbQdMPKA2KfdQFd5QdbCwcyTIqy1tP2i3FN2peUTIRKFjPIHBrntuKb4U4mOqTWyh9JSkLW2vdhXao+kmcz70Gkf9QP3rJbhKnmwrszJyHDA9zVI2qMRjwVV2zBlSiCCOUzQby42KDbbiDEww9uT48e1a7z5UBKypRHe7VH/mqLd3rK4aKvFHd96wlSiRJXPmZoIwTgCfFJqMwAd0+YoeCSUkmpgiIB9QaCMHgA/ipkiMEfmoJxzM+IoYnAHsaCf6ZHuKfzQB9jQ46qjqSKg/6THtQCYgSceIpyr/ahkDhQoSJJwfIigj7xVaviOMetUoIqaUoIqaUoIpU0oFKUoFKUoFKUoFKUoFKUoLDgTHvVuJIBHoaqgndVykbZjM0EdRJ+4pxkR7GqkkRBq6QCBIoIJMwSrHjTE9CT4Yoru8VCSTAP9qCcg8HHnNQfUGfKrKSAmQKpuPj0oLRnA+xqOoE/cVdSRtmM1RRKVQDQDGYj2NX3KGZUMdc1EAjI6VCxtAjGKASFEGEz9qsCpIO3ckeRqhJIM+FWUAOKCJ4EiB4ikYJjzwaruIkdKsACCYoERMkj1FQM9BPlRSik4MVKe8c5zQDj9wHnmmD+0/ioWNqsYokkwDQSBxg+UVBPIJHuKspIEwKoFHxoLQMQJ8wag5GSfcVcJB5FUV3eMUAwSeD51Sr81SgUqKUE0qKUE0qKUE0p1pQf/9k=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2"/>
            <a:ext cx="12287894" cy="77459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6694" y="3020605"/>
            <a:ext cx="98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Oral actual combat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53344" y="399936"/>
            <a:ext cx="6635080" cy="2880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57D3FF"/>
                </a:solidFill>
              </a:rPr>
              <a:t>推荐书目</a:t>
            </a:r>
            <a:endParaRPr lang="zh-CN" altLang="en-US" dirty="0">
              <a:solidFill>
                <a:srgbClr val="57D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7300" y="1700808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kern="0" spc="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人生概述</a:t>
            </a:r>
            <a:endParaRPr lang="en-US" altLang="zh-CN" sz="2400" b="1" kern="0" spc="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8662" y="1671104"/>
            <a:ext cx="630000" cy="2376000"/>
          </a:xfrm>
          <a:prstGeom prst="rect">
            <a:avLst/>
          </a:prstGeom>
          <a:gradFill>
            <a:gsLst>
              <a:gs pos="33000">
                <a:srgbClr val="2676FF">
                  <a:lumMod val="60000"/>
                  <a:lumOff val="40000"/>
                </a:srgbClr>
              </a:gs>
              <a:gs pos="100000">
                <a:srgbClr val="2676FF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anchor="ctr"/>
          <a:lstStyle/>
          <a:p>
            <a:pPr algn="ctr">
              <a:lnSpc>
                <a:spcPct val="120000"/>
              </a:lnSpc>
            </a:pPr>
            <a:endParaRPr lang="zh-CN" altLang="en-US" sz="16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75326" y="5243716"/>
            <a:ext cx="4824536" cy="1569660"/>
            <a:chOff x="7175326" y="5243716"/>
            <a:chExt cx="4824536" cy="1569660"/>
          </a:xfrm>
        </p:grpSpPr>
        <p:grpSp>
          <p:nvGrpSpPr>
            <p:cNvPr id="3" name="组合 2"/>
            <p:cNvGrpSpPr/>
            <p:nvPr/>
          </p:nvGrpSpPr>
          <p:grpSpPr>
            <a:xfrm>
              <a:off x="8471470" y="5589240"/>
              <a:ext cx="3528392" cy="1080120"/>
              <a:chOff x="8471470" y="5589240"/>
              <a:chExt cx="3528392" cy="108012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471470" y="6525344"/>
                <a:ext cx="3528392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1855846" y="5589240"/>
                <a:ext cx="0" cy="108012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7175326" y="6084004"/>
              <a:ext cx="38163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ts val="200"/>
                </a:spcBef>
                <a:spcAft>
                  <a:spcPts val="60"/>
                </a:spcAft>
              </a:pPr>
              <a:r>
                <a:rPr lang="zh-CN" altLang="en-US" kern="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推荐书目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19742" y="5243716"/>
              <a:ext cx="40781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oadway" pitchFamily="82" charset="0"/>
                  <a:ea typeface="DFPYeaSong-B5" pitchFamily="18" charset="-120"/>
                </a:rPr>
                <a:t>4</a:t>
              </a:r>
              <a:endParaRPr lang="zh-CN" alt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ea typeface="DFPYeaSong-B5" pitchFamily="18" charset="-12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911" y="1628800"/>
            <a:ext cx="507831" cy="24059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sz="2400" b="1" kern="0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推荐书目</a:t>
            </a:r>
            <a:endParaRPr lang="en-US" altLang="zh-CN" sz="2400" b="1" kern="0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1598"/>
          <p:cNvSpPr>
            <a:spLocks noChangeShapeType="1"/>
          </p:cNvSpPr>
          <p:nvPr/>
        </p:nvSpPr>
        <p:spPr bwMode="auto">
          <a:xfrm>
            <a:off x="7214429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1" name="Line 1599"/>
          <p:cNvSpPr>
            <a:spLocks noChangeShapeType="1"/>
          </p:cNvSpPr>
          <p:nvPr/>
        </p:nvSpPr>
        <p:spPr bwMode="auto">
          <a:xfrm>
            <a:off x="7214429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Line 1600"/>
          <p:cNvSpPr>
            <a:spLocks noChangeShapeType="1"/>
          </p:cNvSpPr>
          <p:nvPr/>
        </p:nvSpPr>
        <p:spPr bwMode="auto">
          <a:xfrm>
            <a:off x="7201729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3" name="Line 1601"/>
          <p:cNvSpPr>
            <a:spLocks noChangeShapeType="1"/>
          </p:cNvSpPr>
          <p:nvPr/>
        </p:nvSpPr>
        <p:spPr bwMode="auto">
          <a:xfrm>
            <a:off x="7201729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4" name="Line 1602"/>
          <p:cNvSpPr>
            <a:spLocks noChangeShapeType="1"/>
          </p:cNvSpPr>
          <p:nvPr/>
        </p:nvSpPr>
        <p:spPr bwMode="auto">
          <a:xfrm>
            <a:off x="7189029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5" name="Line 1603"/>
          <p:cNvSpPr>
            <a:spLocks noChangeShapeType="1"/>
          </p:cNvSpPr>
          <p:nvPr/>
        </p:nvSpPr>
        <p:spPr bwMode="auto">
          <a:xfrm>
            <a:off x="7189029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Oval 2713"/>
          <p:cNvSpPr>
            <a:spLocks noChangeArrowheads="1"/>
          </p:cNvSpPr>
          <p:nvPr/>
        </p:nvSpPr>
        <p:spPr bwMode="auto">
          <a:xfrm>
            <a:off x="6133498" y="4344885"/>
            <a:ext cx="2763838" cy="630238"/>
          </a:xfrm>
          <a:prstGeom prst="ellipse">
            <a:avLst/>
          </a:prstGeom>
          <a:solidFill>
            <a:srgbClr val="EEECE1">
              <a:alpha val="3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FF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Line 1598"/>
          <p:cNvSpPr>
            <a:spLocks noChangeShapeType="1"/>
          </p:cNvSpPr>
          <p:nvPr/>
        </p:nvSpPr>
        <p:spPr bwMode="auto">
          <a:xfrm>
            <a:off x="7271736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Line 1599"/>
          <p:cNvSpPr>
            <a:spLocks noChangeShapeType="1"/>
          </p:cNvSpPr>
          <p:nvPr/>
        </p:nvSpPr>
        <p:spPr bwMode="auto">
          <a:xfrm>
            <a:off x="7271736" y="60403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Line 1600"/>
          <p:cNvSpPr>
            <a:spLocks noChangeShapeType="1"/>
          </p:cNvSpPr>
          <p:nvPr/>
        </p:nvSpPr>
        <p:spPr bwMode="auto">
          <a:xfrm>
            <a:off x="7259036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Line 1601"/>
          <p:cNvSpPr>
            <a:spLocks noChangeShapeType="1"/>
          </p:cNvSpPr>
          <p:nvPr/>
        </p:nvSpPr>
        <p:spPr bwMode="auto">
          <a:xfrm>
            <a:off x="7259036" y="595461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Line 1602"/>
          <p:cNvSpPr>
            <a:spLocks noChangeShapeType="1"/>
          </p:cNvSpPr>
          <p:nvPr/>
        </p:nvSpPr>
        <p:spPr bwMode="auto">
          <a:xfrm>
            <a:off x="7246336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Line 1603"/>
          <p:cNvSpPr>
            <a:spLocks noChangeShapeType="1"/>
          </p:cNvSpPr>
          <p:nvPr/>
        </p:nvSpPr>
        <p:spPr bwMode="auto">
          <a:xfrm>
            <a:off x="7246336" y="588793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75580"/>
              </p:ext>
            </p:extLst>
          </p:nvPr>
        </p:nvGraphicFramePr>
        <p:xfrm>
          <a:off x="3718942" y="1484784"/>
          <a:ext cx="5551256" cy="364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256"/>
              </a:tblGrid>
              <a:tr h="42475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                        </a:t>
                      </a:r>
                      <a:r>
                        <a:rPr lang="zh-CN" altLang="en-US" dirty="0" smtClean="0"/>
                        <a:t>黑客入门书籍</a:t>
                      </a:r>
                      <a:endParaRPr lang="zh-CN" altLang="en-US" dirty="0"/>
                    </a:p>
                  </a:txBody>
                  <a:tcPr/>
                </a:tc>
              </a:tr>
              <a:tr h="8049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白帽子讲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安全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049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黑客大曝光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049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《python</a:t>
                      </a: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黑帽子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049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 smtClean="0"/>
                        <a:t>《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kali</a:t>
                      </a:r>
                      <a:r>
                        <a:rPr lang="zh-CN" altLang="en-US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渗透测试技术详解</a:t>
                      </a:r>
                      <a:r>
                        <a:rPr lang="en-US" altLang="zh-CN" sz="3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335</Words>
  <Application>Microsoft Office PowerPoint</Application>
  <PresentationFormat>自定义</PresentationFormat>
  <Paragraphs>49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渗透的理念</vt:lpstr>
      <vt:lpstr>虚拟机</vt:lpstr>
      <vt:lpstr>Sql注入原理</vt:lpstr>
      <vt:lpstr>PowerPoint 演示文稿</vt:lpstr>
      <vt:lpstr>推荐书目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415</cp:revision>
  <dcterms:modified xsi:type="dcterms:W3CDTF">2016-10-28T11:48:21Z</dcterms:modified>
</cp:coreProperties>
</file>