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9"/>
  </p:notesMasterIdLst>
  <p:sldIdLst>
    <p:sldId id="256" r:id="rId2"/>
    <p:sldId id="269" r:id="rId3"/>
    <p:sldId id="263" r:id="rId4"/>
    <p:sldId id="257" r:id="rId5"/>
    <p:sldId id="304" r:id="rId6"/>
    <p:sldId id="261" r:id="rId7"/>
    <p:sldId id="298" r:id="rId8"/>
    <p:sldId id="299" r:id="rId9"/>
    <p:sldId id="300" r:id="rId10"/>
    <p:sldId id="301" r:id="rId11"/>
    <p:sldId id="305" r:id="rId12"/>
    <p:sldId id="302" r:id="rId13"/>
    <p:sldId id="303" r:id="rId14"/>
    <p:sldId id="306" r:id="rId15"/>
    <p:sldId id="259" r:id="rId16"/>
    <p:sldId id="307" r:id="rId17"/>
    <p:sldId id="308" r:id="rId18"/>
    <p:sldId id="309" r:id="rId19"/>
    <p:sldId id="310" r:id="rId20"/>
    <p:sldId id="311" r:id="rId21"/>
    <p:sldId id="258" r:id="rId22"/>
    <p:sldId id="260" r:id="rId23"/>
    <p:sldId id="262" r:id="rId24"/>
    <p:sldId id="264" r:id="rId25"/>
    <p:sldId id="297" r:id="rId26"/>
    <p:sldId id="312" r:id="rId27"/>
    <p:sldId id="313" r:id="rId28"/>
  </p:sldIdLst>
  <p:sldSz cx="9144000" cy="5143500" type="screen16x9"/>
  <p:notesSz cx="6858000" cy="9144000"/>
  <p:embeddedFontLst>
    <p:embeddedFont>
      <p:font typeface="Advent Pro SemiBold" panose="020B0604020202020204" charset="0"/>
      <p:regular r:id="rId30"/>
      <p:bold r:id="rId31"/>
    </p:embeddedFont>
    <p:embeddedFont>
      <p:font typeface="Fira Sans Condensed Medium" panose="020B0603050000020004" pitchFamily="34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Livvic Light" pitchFamily="2" charset="0"/>
      <p:regular r:id="rId40"/>
      <p:italic r:id="rId41"/>
    </p:embeddedFont>
    <p:embeddedFont>
      <p:font typeface="Maven Pro" panose="020B0604020202020204" charset="0"/>
      <p:regular r:id="rId42"/>
      <p:bold r:id="rId43"/>
    </p:embeddedFont>
    <p:embeddedFont>
      <p:font typeface="Nunito Light" pitchFamily="2" charset="0"/>
      <p:regular r:id="rId44"/>
      <p:italic r:id="rId45"/>
    </p:embeddedFont>
    <p:embeddedFont>
      <p:font typeface="Share Tech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E66F8D5-35CE-491D-AADF-6A909CB92C89}">
          <p14:sldIdLst>
            <p14:sldId id="256"/>
            <p14:sldId id="269"/>
            <p14:sldId id="263"/>
            <p14:sldId id="257"/>
            <p14:sldId id="304"/>
            <p14:sldId id="261"/>
            <p14:sldId id="298"/>
            <p14:sldId id="299"/>
            <p14:sldId id="300"/>
            <p14:sldId id="301"/>
            <p14:sldId id="305"/>
            <p14:sldId id="302"/>
            <p14:sldId id="303"/>
            <p14:sldId id="306"/>
            <p14:sldId id="259"/>
            <p14:sldId id="307"/>
            <p14:sldId id="308"/>
            <p14:sldId id="309"/>
            <p14:sldId id="310"/>
            <p14:sldId id="311"/>
            <p14:sldId id="258"/>
            <p14:sldId id="260"/>
            <p14:sldId id="262"/>
            <p14:sldId id="264"/>
            <p14:sldId id="297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BB990-925A-4EF5-9A26-7E3306DD5621}">
  <a:tblStyle styleId="{65BBB990-925A-4EF5-9A26-7E3306DD5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 autoAdjust="0"/>
    <p:restoredTop sz="87664" autoAdjust="0"/>
  </p:normalViewPr>
  <p:slideViewPr>
    <p:cSldViewPr snapToGrid="0">
      <p:cViewPr varScale="1">
        <p:scale>
          <a:sx n="91" d="100"/>
          <a:sy n="91" d="100"/>
        </p:scale>
        <p:origin x="11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9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01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34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7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9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626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65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8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311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87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9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9" r:id="rId8"/>
    <p:sldLayoutId id="2147483663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orben-janssen.com/what-is-spring-data-jpa-and-why-should-you-use-i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etnix.vn/tim-hieu-mo-hinh-mvc-la-gi/" TargetMode="External"/><Relationship Id="rId5" Type="http://schemas.openxmlformats.org/officeDocument/2006/relationships/hyperlink" Target="https://openplanning.net/11545/spring-boot-va-thymeleaf" TargetMode="External"/><Relationship Id="rId4" Type="http://schemas.openxmlformats.org/officeDocument/2006/relationships/hyperlink" Target="https://levunguyen.com/laptrinhspring/2020/02/01/springmvc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Lê Vinh Quang – 19522093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err="1"/>
              <a:t>Tín</a:t>
            </a:r>
            <a:r>
              <a:rPr lang="en-US"/>
              <a:t> - 19522351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PHẦN 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MỀM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 QUẢN LÍ </a:t>
            </a:r>
            <a:r>
              <a:rPr lang="en-US" sz="4400" dirty="0"/>
              <a:t>NHÂN VIÊN VÀ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TÍNH LƯƠNG</a:t>
            </a:r>
            <a:endParaRPr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3F97F-E891-F579-C258-CDE6C4D0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040275"/>
            <a:ext cx="7873575" cy="2465725"/>
          </a:xfrm>
        </p:spPr>
        <p:txBody>
          <a:bodyPr/>
          <a:lstStyle/>
          <a:p>
            <a:pPr marL="152400" indent="0">
              <a:buNone/>
            </a:pPr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Thymeleaf</a:t>
            </a:r>
            <a:r>
              <a:rPr lang="vi-VN" dirty="0"/>
              <a:t> là một Java </a:t>
            </a:r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template engine</a:t>
            </a:r>
            <a:r>
              <a:rPr lang="vi-VN" dirty="0"/>
              <a:t>, nó có thể làm việc với </a:t>
            </a:r>
          </a:p>
          <a:p>
            <a:pPr marL="152400" indent="0">
              <a:buNone/>
            </a:pPr>
            <a:r>
              <a:rPr lang="vi-VN" dirty="0"/>
              <a:t>cả hai môi trường, web và non-web,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Spring framework</a:t>
            </a:r>
          </a:p>
          <a:p>
            <a:pPr marL="152400" indent="0"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JSP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  <a:p>
            <a:pPr marL="15240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điểm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documentation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thiện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gần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gũi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developer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project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view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Spring framework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4500F-6F18-93E2-BC12-47B01EB35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4" name="Google Shape;1100;p38">
            <a:extLst>
              <a:ext uri="{FF2B5EF4-FFF2-40B4-BE49-F238E27FC236}">
                <a16:creationId xmlns:a16="http://schemas.microsoft.com/office/drawing/2014/main" id="{370E2F1B-AE05-0A0D-BC85-6A8A2D54FBCD}"/>
              </a:ext>
            </a:extLst>
          </p:cNvPr>
          <p:cNvSpPr/>
          <p:nvPr/>
        </p:nvSpPr>
        <p:spPr>
          <a:xfrm>
            <a:off x="8383708" y="4422827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10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86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381" y="2380024"/>
            <a:ext cx="330334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HỆ THỐNG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0;p38">
            <a:extLst>
              <a:ext uri="{FF2B5EF4-FFF2-40B4-BE49-F238E27FC236}">
                <a16:creationId xmlns:a16="http://schemas.microsoft.com/office/drawing/2014/main" id="{B87744A7-8A0B-199B-7499-206B83F2A405}"/>
              </a:ext>
            </a:extLst>
          </p:cNvPr>
          <p:cNvSpPr/>
          <p:nvPr/>
        </p:nvSpPr>
        <p:spPr>
          <a:xfrm>
            <a:off x="8352711" y="4446075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11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667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6662" y="785876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</a:t>
            </a:r>
            <a:br>
              <a:rPr lang="en-US" dirty="0"/>
            </a:br>
            <a:r>
              <a:rPr lang="en-US" dirty="0"/>
              <a:t>HỆ THỐNG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236445" y="254211"/>
            <a:ext cx="5744405" cy="4792063"/>
            <a:chOff x="2501950" y="1507050"/>
            <a:chExt cx="2392350" cy="2696525"/>
          </a:xfrm>
          <a:solidFill>
            <a:schemeClr val="accent6"/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41591A3-1AA7-4A10-55A3-969FFB32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12" y="533083"/>
            <a:ext cx="4657121" cy="4234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Google Shape;1100;p38">
            <a:extLst>
              <a:ext uri="{FF2B5EF4-FFF2-40B4-BE49-F238E27FC236}">
                <a16:creationId xmlns:a16="http://schemas.microsoft.com/office/drawing/2014/main" id="{16DB98E1-F7D7-BAD7-96B4-C754CC614CF8}"/>
              </a:ext>
            </a:extLst>
          </p:cNvPr>
          <p:cNvSpPr/>
          <p:nvPr/>
        </p:nvSpPr>
        <p:spPr>
          <a:xfrm>
            <a:off x="8688287" y="4665023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12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sp>
        <p:nvSpPr>
          <p:cNvPr id="25" name="Google Shape;474;p27">
            <a:extLst>
              <a:ext uri="{FF2B5EF4-FFF2-40B4-BE49-F238E27FC236}">
                <a16:creationId xmlns:a16="http://schemas.microsoft.com/office/drawing/2014/main" id="{F3D1F29F-93F1-5257-97B5-A9C1A387D2C0}"/>
              </a:ext>
            </a:extLst>
          </p:cNvPr>
          <p:cNvSpPr txBox="1">
            <a:spLocks/>
          </p:cNvSpPr>
          <p:nvPr/>
        </p:nvSpPr>
        <p:spPr>
          <a:xfrm>
            <a:off x="5835164" y="-214117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vi-VN" sz="1600">
                <a:latin typeface="+mj-lt"/>
              </a:rPr>
              <a:t>Sơ đồ use case</a:t>
            </a:r>
          </a:p>
        </p:txBody>
      </p:sp>
    </p:spTree>
    <p:extLst>
      <p:ext uri="{BB962C8B-B14F-4D97-AF65-F5344CB8AC3E}">
        <p14:creationId xmlns:p14="http://schemas.microsoft.com/office/powerpoint/2010/main" val="314291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45601" y="670940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</a:t>
            </a:r>
            <a:br>
              <a:rPr lang="en-US" dirty="0"/>
            </a:br>
            <a:r>
              <a:rPr lang="en-US" dirty="0"/>
              <a:t>HỆ THỐNG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247828" y="295948"/>
            <a:ext cx="5668521" cy="4792063"/>
            <a:chOff x="2501950" y="1507050"/>
            <a:chExt cx="2392350" cy="2696525"/>
          </a:xfrm>
          <a:solidFill>
            <a:schemeClr val="accent6"/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91B829B-9E79-5976-5AA4-0DFE4CCD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299" y="525486"/>
            <a:ext cx="4699464" cy="4332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Google Shape;1100;p38">
            <a:extLst>
              <a:ext uri="{FF2B5EF4-FFF2-40B4-BE49-F238E27FC236}">
                <a16:creationId xmlns:a16="http://schemas.microsoft.com/office/drawing/2014/main" id="{9C0EA7C7-831E-7CE3-5572-7D40C978EB3A}"/>
              </a:ext>
            </a:extLst>
          </p:cNvPr>
          <p:cNvSpPr/>
          <p:nvPr/>
        </p:nvSpPr>
        <p:spPr>
          <a:xfrm>
            <a:off x="8672878" y="4639479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13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sp>
        <p:nvSpPr>
          <p:cNvPr id="26" name="Google Shape;474;p27">
            <a:extLst>
              <a:ext uri="{FF2B5EF4-FFF2-40B4-BE49-F238E27FC236}">
                <a16:creationId xmlns:a16="http://schemas.microsoft.com/office/drawing/2014/main" id="{208A5299-116E-8581-63FA-BB3672345D78}"/>
              </a:ext>
            </a:extLst>
          </p:cNvPr>
          <p:cNvSpPr txBox="1">
            <a:spLocks/>
          </p:cNvSpPr>
          <p:nvPr/>
        </p:nvSpPr>
        <p:spPr>
          <a:xfrm>
            <a:off x="5698477" y="12242"/>
            <a:ext cx="1381107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vi-VN" sz="1600">
                <a:latin typeface="+mj-lt"/>
              </a:rPr>
              <a:t>Sơ đồ thực thể</a:t>
            </a:r>
          </a:p>
        </p:txBody>
      </p:sp>
    </p:spTree>
    <p:extLst>
      <p:ext uri="{BB962C8B-B14F-4D97-AF65-F5344CB8AC3E}">
        <p14:creationId xmlns:p14="http://schemas.microsoft.com/office/powerpoint/2010/main" val="118638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381" y="2380024"/>
            <a:ext cx="330334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THIẾT KẾ GIAO DIỆN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0;p38">
            <a:extLst>
              <a:ext uri="{FF2B5EF4-FFF2-40B4-BE49-F238E27FC236}">
                <a16:creationId xmlns:a16="http://schemas.microsoft.com/office/drawing/2014/main" id="{95ABBAF7-AD45-CB79-D2C3-D9227817C275}"/>
              </a:ext>
            </a:extLst>
          </p:cNvPr>
          <p:cNvSpPr/>
          <p:nvPr/>
        </p:nvSpPr>
        <p:spPr>
          <a:xfrm>
            <a:off x="8306217" y="4477071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14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73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GIAO DIỆN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136190" y="1067303"/>
            <a:ext cx="6133569" cy="3367125"/>
            <a:chOff x="2501950" y="1507050"/>
            <a:chExt cx="2392350" cy="2696525"/>
          </a:xfrm>
          <a:solidFill>
            <a:schemeClr val="tx2">
              <a:lumMod val="75000"/>
            </a:schemeClr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270691" y="-499621"/>
            <a:ext cx="2759467" cy="3133848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image7.png">
            <a:extLst>
              <a:ext uri="{FF2B5EF4-FFF2-40B4-BE49-F238E27FC236}">
                <a16:creationId xmlns:a16="http://schemas.microsoft.com/office/drawing/2014/main" id="{BB54F598-A7E3-85DE-4893-D0C7FA7F8541}"/>
              </a:ext>
            </a:extLst>
          </p:cNvPr>
          <p:cNvPicPr/>
          <p:nvPr/>
        </p:nvPicPr>
        <p:blipFill rotWithShape="1">
          <a:blip r:embed="rId3"/>
          <a:srcRect l="8658" r="8658"/>
          <a:stretch/>
        </p:blipFill>
        <p:spPr>
          <a:xfrm>
            <a:off x="1943700" y="1203754"/>
            <a:ext cx="5078743" cy="3054122"/>
          </a:xfrm>
          <a:prstGeom prst="roundRect">
            <a:avLst>
              <a:gd name="adj" fmla="val 44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1100;p38">
            <a:extLst>
              <a:ext uri="{FF2B5EF4-FFF2-40B4-BE49-F238E27FC236}">
                <a16:creationId xmlns:a16="http://schemas.microsoft.com/office/drawing/2014/main" id="{C9F5E7A0-47F5-BEC1-BABA-82606C2293B8}"/>
              </a:ext>
            </a:extLst>
          </p:cNvPr>
          <p:cNvSpPr/>
          <p:nvPr/>
        </p:nvSpPr>
        <p:spPr>
          <a:xfrm>
            <a:off x="8357280" y="4434428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15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Staffs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136190" y="1067303"/>
            <a:ext cx="6133569" cy="3367125"/>
            <a:chOff x="2501950" y="1507050"/>
            <a:chExt cx="2392350" cy="2696525"/>
          </a:xfrm>
          <a:solidFill>
            <a:schemeClr val="tx2">
              <a:lumMod val="75000"/>
            </a:schemeClr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270691" y="-499621"/>
            <a:ext cx="2759467" cy="3133848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100;p38">
            <a:extLst>
              <a:ext uri="{FF2B5EF4-FFF2-40B4-BE49-F238E27FC236}">
                <a16:creationId xmlns:a16="http://schemas.microsoft.com/office/drawing/2014/main" id="{94BE4D8C-5E07-D413-0455-887B383A2FC6}"/>
              </a:ext>
            </a:extLst>
          </p:cNvPr>
          <p:cNvSpPr/>
          <p:nvPr/>
        </p:nvSpPr>
        <p:spPr>
          <a:xfrm>
            <a:off x="8307848" y="4434428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16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F045862-9C7B-2D05-7677-E1DE5C809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925172" y="1199914"/>
            <a:ext cx="5114867" cy="3094256"/>
          </a:xfrm>
          <a:prstGeom prst="roundRect">
            <a:avLst>
              <a:gd name="adj" fmla="val 74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158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 new staff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136190" y="1067303"/>
            <a:ext cx="6133569" cy="3367125"/>
            <a:chOff x="2501950" y="1507050"/>
            <a:chExt cx="2392350" cy="2696525"/>
          </a:xfrm>
          <a:solidFill>
            <a:schemeClr val="tx2">
              <a:lumMod val="75000"/>
            </a:schemeClr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270691" y="-499621"/>
            <a:ext cx="2759467" cy="3133848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100;p38">
            <a:extLst>
              <a:ext uri="{FF2B5EF4-FFF2-40B4-BE49-F238E27FC236}">
                <a16:creationId xmlns:a16="http://schemas.microsoft.com/office/drawing/2014/main" id="{A1238A0B-A0DF-B421-AEB4-073B3B643BD1}"/>
              </a:ext>
            </a:extLst>
          </p:cNvPr>
          <p:cNvSpPr/>
          <p:nvPr/>
        </p:nvSpPr>
        <p:spPr>
          <a:xfrm>
            <a:off x="8272417" y="4434428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17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E7257D8-DF5C-9C00-1331-23175AA7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05" y="1199914"/>
            <a:ext cx="5113936" cy="3094255"/>
          </a:xfrm>
          <a:prstGeom prst="roundRect">
            <a:avLst>
              <a:gd name="adj" fmla="val 6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463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atributes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136190" y="1067303"/>
            <a:ext cx="6133569" cy="3367125"/>
            <a:chOff x="2501950" y="1507050"/>
            <a:chExt cx="2392350" cy="2696525"/>
          </a:xfrm>
          <a:solidFill>
            <a:schemeClr val="tx2">
              <a:lumMod val="75000"/>
            </a:schemeClr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270691" y="-499621"/>
            <a:ext cx="2759467" cy="3133848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100;p38">
            <a:extLst>
              <a:ext uri="{FF2B5EF4-FFF2-40B4-BE49-F238E27FC236}">
                <a16:creationId xmlns:a16="http://schemas.microsoft.com/office/drawing/2014/main" id="{F566A11C-820D-08B7-1276-519989480DF3}"/>
              </a:ext>
            </a:extLst>
          </p:cNvPr>
          <p:cNvSpPr/>
          <p:nvPr/>
        </p:nvSpPr>
        <p:spPr>
          <a:xfrm>
            <a:off x="8308454" y="4342684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18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F2F765A-E82A-AA25-7D58-35B999699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6105" y="1199914"/>
            <a:ext cx="5113935" cy="3094255"/>
          </a:xfrm>
          <a:prstGeom prst="roundRect">
            <a:avLst>
              <a:gd name="adj" fmla="val 6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384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Salary Menu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136190" y="1067303"/>
            <a:ext cx="6133569" cy="3367125"/>
            <a:chOff x="2501950" y="1507050"/>
            <a:chExt cx="2392350" cy="2696525"/>
          </a:xfrm>
          <a:solidFill>
            <a:schemeClr val="tx2">
              <a:lumMod val="75000"/>
            </a:schemeClr>
          </a:solidFill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270691" y="-499621"/>
            <a:ext cx="2759467" cy="3133848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8369A0-FF12-83A1-54FC-94AE13C2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69" b="2369"/>
          <a:stretch/>
        </p:blipFill>
        <p:spPr>
          <a:xfrm>
            <a:off x="1984442" y="1240047"/>
            <a:ext cx="4992235" cy="3037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1100;p38">
            <a:extLst>
              <a:ext uri="{FF2B5EF4-FFF2-40B4-BE49-F238E27FC236}">
                <a16:creationId xmlns:a16="http://schemas.microsoft.com/office/drawing/2014/main" id="{2C344833-0564-428E-0023-CBB5727EFD56}"/>
              </a:ext>
            </a:extLst>
          </p:cNvPr>
          <p:cNvSpPr/>
          <p:nvPr/>
        </p:nvSpPr>
        <p:spPr>
          <a:xfrm>
            <a:off x="8308454" y="4460375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19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5454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982675" y="241901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4480378" y="2400044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5951642" y="241901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2785934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4293640" y="2711506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215046" y="2723144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GIỚI THIỆU</a:t>
            </a:r>
            <a:endParaRPr sz="18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518577" y="198333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KẾT LUẬN</a:t>
            </a:r>
            <a:endParaRPr sz="18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088140" y="2011500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CƠ SỞ </a:t>
            </a:r>
            <a:br>
              <a:rPr lang="en" sz="1800" dirty="0"/>
            </a:br>
            <a:r>
              <a:rPr lang="en" sz="1800" dirty="0"/>
              <a:t>LÝ THUYẾT</a:t>
            </a:r>
            <a:endParaRPr sz="18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3385739" y="1713164"/>
            <a:ext cx="2238849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XÂY DỰNG</a:t>
            </a:r>
            <a:br>
              <a:rPr lang="en" sz="1800" dirty="0"/>
            </a:br>
            <a:r>
              <a:rPr lang="en" sz="1800" dirty="0"/>
              <a:t> HỆ THỐNG</a:t>
            </a:r>
            <a:endParaRPr sz="18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PART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398286" y="328069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PART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3861963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PART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787610" y="3273641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PART 05</a:t>
            </a:r>
            <a:endParaRPr sz="2400" dirty="0">
              <a:solidFill>
                <a:schemeClr val="accent4"/>
              </a:solidFill>
            </a:endParaRPr>
          </a:p>
        </p:txBody>
      </p:sp>
      <p:grpSp>
        <p:nvGrpSpPr>
          <p:cNvPr id="32" name="Google Shape;1099;p38">
            <a:extLst>
              <a:ext uri="{FF2B5EF4-FFF2-40B4-BE49-F238E27FC236}">
                <a16:creationId xmlns:a16="http://schemas.microsoft.com/office/drawing/2014/main" id="{D05C4D60-9892-2022-7372-242137A758AC}"/>
              </a:ext>
            </a:extLst>
          </p:cNvPr>
          <p:cNvGrpSpPr/>
          <p:nvPr/>
        </p:nvGrpSpPr>
        <p:grpSpPr>
          <a:xfrm>
            <a:off x="5764904" y="2721887"/>
            <a:ext cx="373500" cy="373500"/>
            <a:chOff x="7457825" y="1912500"/>
            <a:chExt cx="373500" cy="373500"/>
          </a:xfrm>
          <a:solidFill>
            <a:srgbClr val="92D050"/>
          </a:solidFill>
        </p:grpSpPr>
        <p:sp>
          <p:nvSpPr>
            <p:cNvPr id="33" name="Google Shape;1100;p38">
              <a:extLst>
                <a:ext uri="{FF2B5EF4-FFF2-40B4-BE49-F238E27FC236}">
                  <a16:creationId xmlns:a16="http://schemas.microsoft.com/office/drawing/2014/main" id="{360FE25A-D3DB-5396-8BE4-C4C01B694945}"/>
                </a:ext>
              </a:extLst>
            </p:cNvPr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1;p38">
              <a:extLst>
                <a:ext uri="{FF2B5EF4-FFF2-40B4-BE49-F238E27FC236}">
                  <a16:creationId xmlns:a16="http://schemas.microsoft.com/office/drawing/2014/main" id="{9503B0C8-ACF6-BD89-5D29-B25CC12748A7}"/>
                </a:ext>
              </a:extLst>
            </p:cNvPr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" name="Google Shape;1087;p38">
            <a:extLst>
              <a:ext uri="{FF2B5EF4-FFF2-40B4-BE49-F238E27FC236}">
                <a16:creationId xmlns:a16="http://schemas.microsoft.com/office/drawing/2014/main" id="{11C942D1-5629-DE55-F1B7-7A8B03B5461E}"/>
              </a:ext>
            </a:extLst>
          </p:cNvPr>
          <p:cNvCxnSpPr/>
          <p:nvPr/>
        </p:nvCxnSpPr>
        <p:spPr>
          <a:xfrm>
            <a:off x="7401784" y="2419015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104;p38">
            <a:extLst>
              <a:ext uri="{FF2B5EF4-FFF2-40B4-BE49-F238E27FC236}">
                <a16:creationId xmlns:a16="http://schemas.microsoft.com/office/drawing/2014/main" id="{6677FD47-85A3-1DE4-F06C-D3AE081E7192}"/>
              </a:ext>
            </a:extLst>
          </p:cNvPr>
          <p:cNvSpPr txBox="1">
            <a:spLocks/>
          </p:cNvSpPr>
          <p:nvPr/>
        </p:nvSpPr>
        <p:spPr>
          <a:xfrm>
            <a:off x="4979032" y="2031566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/>
              <a:t>THIẾT KẾ</a:t>
            </a:r>
          </a:p>
          <a:p>
            <a:pPr algn="ctr"/>
            <a:r>
              <a:rPr lang="en-US" sz="1800" dirty="0"/>
              <a:t> GIAO DIỆN</a:t>
            </a:r>
          </a:p>
        </p:txBody>
      </p:sp>
      <p:sp>
        <p:nvSpPr>
          <p:cNvPr id="38" name="Google Shape;1113;p38">
            <a:extLst>
              <a:ext uri="{FF2B5EF4-FFF2-40B4-BE49-F238E27FC236}">
                <a16:creationId xmlns:a16="http://schemas.microsoft.com/office/drawing/2014/main" id="{AF8A9EE3-12C6-DF15-4394-0D57AF809C82}"/>
              </a:ext>
            </a:extLst>
          </p:cNvPr>
          <p:cNvSpPr txBox="1">
            <a:spLocks/>
          </p:cNvSpPr>
          <p:nvPr/>
        </p:nvSpPr>
        <p:spPr>
          <a:xfrm>
            <a:off x="5308442" y="3278937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rgbClr val="92D050"/>
                </a:solidFill>
              </a:rPr>
              <a:t>PART 04</a:t>
            </a:r>
          </a:p>
        </p:txBody>
      </p:sp>
      <p:sp>
        <p:nvSpPr>
          <p:cNvPr id="37" name="Google Shape;1100;p38">
            <a:extLst>
              <a:ext uri="{FF2B5EF4-FFF2-40B4-BE49-F238E27FC236}">
                <a16:creationId xmlns:a16="http://schemas.microsoft.com/office/drawing/2014/main" id="{79182437-D1DB-45C7-0E12-24B71E81E601}"/>
              </a:ext>
            </a:extLst>
          </p:cNvPr>
          <p:cNvSpPr/>
          <p:nvPr/>
        </p:nvSpPr>
        <p:spPr>
          <a:xfrm>
            <a:off x="8399877" y="4430577"/>
            <a:ext cx="455713" cy="448531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381" y="2380024"/>
            <a:ext cx="330334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LUẬN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0;p38">
            <a:extLst>
              <a:ext uri="{FF2B5EF4-FFF2-40B4-BE49-F238E27FC236}">
                <a16:creationId xmlns:a16="http://schemas.microsoft.com/office/drawing/2014/main" id="{E76A9E6A-2BAB-DB98-C5B0-B908F15F90F6}"/>
              </a:ext>
            </a:extLst>
          </p:cNvPr>
          <p:cNvSpPr/>
          <p:nvPr/>
        </p:nvSpPr>
        <p:spPr>
          <a:xfrm>
            <a:off x="8267471" y="4461574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20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420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12904" y="346033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latin typeface="+mj-lt"/>
              </a:rPr>
              <a:t>Bám sát vào yêu cầu của bài toán</a:t>
            </a:r>
            <a:endParaRPr sz="1600">
              <a:latin typeface="+mj-lt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latin typeface="+mj-lt"/>
              </a:rPr>
              <a:t>Làm rõ các yêu cầu bài toán đặt ra</a:t>
            </a:r>
            <a:endParaRPr sz="1600">
              <a:latin typeface="+mj-lt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4147713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 </a:t>
            </a:r>
            <a:endParaRPr lang="en-US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74968" y="3269944"/>
            <a:ext cx="1755600" cy="116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latin typeface="+mj-lt"/>
                <a:cs typeface="times" panose="02020603050405020304" pitchFamily="18" charset="0"/>
              </a:rPr>
              <a:t>Chương trình lưu trữ được những thông tin cần thiết của hệ thống</a:t>
            </a:r>
            <a:endParaRPr sz="1600">
              <a:latin typeface="+mj-lt"/>
              <a:cs typeface="times" panose="02020603050405020304" pitchFamily="18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Kết quả đạt được</a:t>
            </a:r>
            <a:endParaRPr lang="vi-VN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39981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939981" y="1974799"/>
            <a:ext cx="2846" cy="959987"/>
          </a:xfrm>
          <a:prstGeom prst="bentConnector3">
            <a:avLst>
              <a:gd name="adj1" fmla="val -803232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100;p38">
            <a:extLst>
              <a:ext uri="{FF2B5EF4-FFF2-40B4-BE49-F238E27FC236}">
                <a16:creationId xmlns:a16="http://schemas.microsoft.com/office/drawing/2014/main" id="{1536DA29-942F-858B-E274-24ECDEC95C65}"/>
              </a:ext>
            </a:extLst>
          </p:cNvPr>
          <p:cNvSpPr/>
          <p:nvPr/>
        </p:nvSpPr>
        <p:spPr>
          <a:xfrm>
            <a:off x="8275220" y="4495847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21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991819" y="421849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>
                <a:latin typeface="Times  New Roman"/>
              </a:rPr>
              <a:t>Ưu điểm </a:t>
            </a:r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1231946" y="1735810"/>
            <a:ext cx="6680107" cy="174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600">
                <a:solidFill>
                  <a:schemeClr val="bg1"/>
                </a:solidFill>
                <a:latin typeface="Times  New Roman"/>
              </a:rPr>
              <a:t>Giao diện đơn giản, người sử dụng dễ dàng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vi-VN" sz="1600">
              <a:solidFill>
                <a:schemeClr val="bg1"/>
              </a:solidFill>
              <a:latin typeface="Times 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600">
                <a:solidFill>
                  <a:schemeClr val="bg1"/>
                </a:solidFill>
                <a:latin typeface="Times  New Roman"/>
              </a:rPr>
              <a:t>Các thao tác sử lý đơn giản, không quá cầu kì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vi-VN" sz="1600">
              <a:solidFill>
                <a:schemeClr val="bg1"/>
              </a:solidFill>
              <a:latin typeface="Times 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600">
                <a:solidFill>
                  <a:schemeClr val="bg1"/>
                </a:solidFill>
                <a:latin typeface="Times  New Roman"/>
              </a:rPr>
              <a:t>Hiển thị nội dung tương đối đầy đủ, người sử dụng dễ xem và hiểu được các chỉ số hiển thị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 rot="10800000" flipH="1" flipV="1">
            <a:off x="931234" y="1484925"/>
            <a:ext cx="3935234" cy="2653121"/>
          </a:xfrm>
          <a:prstGeom prst="bentConnector3">
            <a:avLst>
              <a:gd name="adj1" fmla="val -580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6967312" y="1574247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31233" y="385401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00;p38">
            <a:extLst>
              <a:ext uri="{FF2B5EF4-FFF2-40B4-BE49-F238E27FC236}">
                <a16:creationId xmlns:a16="http://schemas.microsoft.com/office/drawing/2014/main" id="{5D4B6631-961B-081C-E18A-9B6489C0FA62}"/>
              </a:ext>
            </a:extLst>
          </p:cNvPr>
          <p:cNvSpPr/>
          <p:nvPr/>
        </p:nvSpPr>
        <p:spPr>
          <a:xfrm>
            <a:off x="8282034" y="4461573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22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Times  New Roman"/>
              </a:rPr>
              <a:t>Nhược điểm và giải pháp</a:t>
            </a:r>
            <a:endParaRPr sz="2400">
              <a:latin typeface="Times  New Roman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761573" y="1292955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 rot="16200000">
            <a:off x="2857456" y="3330243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 rot="16200000">
            <a:off x="6829606" y="3330170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8358954" y="1342706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2069024" y="1605966"/>
            <a:ext cx="5424407" cy="2016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vi-VN" sz="1600">
                <a:latin typeface="Times  New Roman"/>
              </a:rPr>
              <a:t>Do thời gian hạn chế và kinh nghiệm thực tế chưa nhiều, nên kết quả còn hạn chế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vi-VN" sz="1600">
                <a:latin typeface="Times  New Roman"/>
              </a:rPr>
              <a:t>Việc phân tích bài toán chưa mô tả hết được mọi khía cạnh của bài toán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vi-VN" sz="1600">
                <a:latin typeface="Times  New Roman"/>
              </a:rPr>
              <a:t>Các giao diện chương trình chưa đạt được tính thân thiện cao</a:t>
            </a:r>
            <a:endParaRPr sz="1600">
              <a:latin typeface="Times  New Roman"/>
            </a:endParaRPr>
          </a:p>
        </p:txBody>
      </p:sp>
      <p:sp>
        <p:nvSpPr>
          <p:cNvPr id="27" name="Google Shape;1100;p38">
            <a:extLst>
              <a:ext uri="{FF2B5EF4-FFF2-40B4-BE49-F238E27FC236}">
                <a16:creationId xmlns:a16="http://schemas.microsoft.com/office/drawing/2014/main" id="{88B13222-ABC9-A13D-1BFB-68B7C392E0EF}"/>
              </a:ext>
            </a:extLst>
          </p:cNvPr>
          <p:cNvSpPr/>
          <p:nvPr/>
        </p:nvSpPr>
        <p:spPr>
          <a:xfrm>
            <a:off x="8430204" y="4549939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23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1282680" y="510945"/>
            <a:ext cx="5327347" cy="708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latin typeface="Times  New Roman"/>
              </a:rPr>
              <a:t>Hướng phát triển</a:t>
            </a:r>
            <a:endParaRPr sz="2800">
              <a:latin typeface="Times  New Roman"/>
            </a:endParaRPr>
          </a:p>
        </p:txBody>
      </p:sp>
      <p:sp>
        <p:nvSpPr>
          <p:cNvPr id="2" name="Tiêu đề phụ 1">
            <a:extLst>
              <a:ext uri="{FF2B5EF4-FFF2-40B4-BE49-F238E27FC236}">
                <a16:creationId xmlns:a16="http://schemas.microsoft.com/office/drawing/2014/main" id="{AACB9655-E1C7-1F99-48E0-82E9824B9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292" y="1632240"/>
            <a:ext cx="5463152" cy="22810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vi-VN" sz="1600">
              <a:latin typeface="Times 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1600">
                <a:latin typeface="Times  New Roman"/>
              </a:rPr>
              <a:t>Bổ sung và hoàn thiện các chức năng của chương trình để hoàn thiện tính tiện dụng với người dùng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vi-VN" sz="1600">
              <a:latin typeface="Times 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vi-VN" sz="1600">
              <a:latin typeface="Times 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vi-VN" sz="1600">
              <a:latin typeface="Times  New 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vi-VN" sz="1600">
                <a:latin typeface="Times  New Roman"/>
              </a:rPr>
              <a:t>Hoàn thiện giao diện chương trình để chương trình thân thiện, dễ sử dụng với người dùng</a:t>
            </a:r>
          </a:p>
        </p:txBody>
      </p:sp>
      <p:sp>
        <p:nvSpPr>
          <p:cNvPr id="702" name="Google Shape;702;p33"/>
          <p:cNvSpPr/>
          <p:nvPr/>
        </p:nvSpPr>
        <p:spPr>
          <a:xfrm>
            <a:off x="5594921" y="447618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697329" y="24153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90447" y="163224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00;p38">
            <a:extLst>
              <a:ext uri="{FF2B5EF4-FFF2-40B4-BE49-F238E27FC236}">
                <a16:creationId xmlns:a16="http://schemas.microsoft.com/office/drawing/2014/main" id="{53ADE36A-5FD2-E368-398D-D10A5453449A}"/>
              </a:ext>
            </a:extLst>
          </p:cNvPr>
          <p:cNvSpPr/>
          <p:nvPr/>
        </p:nvSpPr>
        <p:spPr>
          <a:xfrm>
            <a:off x="8275220" y="4546814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24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2482377" y="519194"/>
            <a:ext cx="6020700" cy="68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vi-VN" sz="2600">
                <a:latin typeface="Times  New Roman"/>
              </a:rPr>
              <a:t>Tài liệu tham khảo</a:t>
            </a:r>
            <a:endParaRPr sz="2600" dirty="0">
              <a:latin typeface="Times  New Roman"/>
            </a:endParaRPr>
          </a:p>
        </p:txBody>
      </p:sp>
      <p:sp>
        <p:nvSpPr>
          <p:cNvPr id="2" name="Tiêu đề phụ 1">
            <a:extLst>
              <a:ext uri="{FF2B5EF4-FFF2-40B4-BE49-F238E27FC236}">
                <a16:creationId xmlns:a16="http://schemas.microsoft.com/office/drawing/2014/main" id="{0E387CB7-533F-17AF-FC1E-A329D78BB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146" y="1339899"/>
            <a:ext cx="7299701" cy="3518819"/>
          </a:xfrm>
        </p:spPr>
        <p:txBody>
          <a:bodyPr/>
          <a:lstStyle/>
          <a:p>
            <a:pPr algn="just"/>
            <a:r>
              <a:rPr lang="en-US" sz="1600">
                <a:latin typeface="+mj-lt"/>
              </a:rPr>
              <a:t>[1] What is Spring Data JPA? And why should you use it?</a:t>
            </a:r>
          </a:p>
          <a:p>
            <a:pPr algn="just"/>
            <a:r>
              <a:rPr lang="en-US" sz="1600">
                <a:latin typeface="+mj-lt"/>
                <a:hlinkClick r:id="rId3"/>
              </a:rPr>
              <a:t>https://thorben-janssen.com/what-is-spring-data-jpa-and-why-should-you-use-it/</a:t>
            </a:r>
            <a:endParaRPr lang="en-US" sz="1600">
              <a:latin typeface="+mj-lt"/>
            </a:endParaRPr>
          </a:p>
          <a:p>
            <a:pPr algn="just"/>
            <a:r>
              <a:rPr lang="en-US" sz="1600">
                <a:latin typeface="+mj-lt"/>
              </a:rPr>
              <a:t>[2] Hướng dẫn annotation @Query / NativeQuery trong Spring data</a:t>
            </a:r>
          </a:p>
          <a:p>
            <a:pPr algn="just"/>
            <a:r>
              <a:rPr lang="en-US" sz="1600">
                <a:latin typeface="+mj-lt"/>
              </a:rPr>
              <a:t>https://hocspringboot.net/2021/05/25/huong-dan-annotation-query-ativequery-trong-spring-data/ </a:t>
            </a:r>
          </a:p>
          <a:p>
            <a:pPr algn="just"/>
            <a:r>
              <a:rPr lang="vi-VN" sz="1600">
                <a:latin typeface="+mj-lt"/>
              </a:rPr>
              <a:t>[3] Luồng đi của ứng dụng Spring MVC</a:t>
            </a:r>
          </a:p>
          <a:p>
            <a:pPr algn="just"/>
            <a:r>
              <a:rPr lang="vi-VN" sz="1600">
                <a:latin typeface="+mj-lt"/>
                <a:hlinkClick r:id="rId4"/>
              </a:rPr>
              <a:t>https://levunguyen.com/laptrinhspring/2020/02/01/springmvc/</a:t>
            </a:r>
            <a:endParaRPr lang="vi-VN" sz="1600">
              <a:latin typeface="+mj-lt"/>
            </a:endParaRPr>
          </a:p>
          <a:p>
            <a:pPr algn="just"/>
            <a:r>
              <a:rPr lang="nl-NL" sz="1600">
                <a:latin typeface="+mj-lt"/>
              </a:rPr>
              <a:t>[4] Spring boot và Thymeleaf</a:t>
            </a:r>
          </a:p>
          <a:p>
            <a:pPr algn="just"/>
            <a:r>
              <a:rPr lang="nl-NL" sz="1600">
                <a:latin typeface="+mj-lt"/>
                <a:hlinkClick r:id="rId5"/>
              </a:rPr>
              <a:t>https://openplanning.net/11545/spring-boot-va-thymeleaf</a:t>
            </a:r>
            <a:r>
              <a:rPr lang="vi-VN" sz="1600">
                <a:latin typeface="+mj-lt"/>
              </a:rPr>
              <a:t> </a:t>
            </a:r>
          </a:p>
          <a:p>
            <a:pPr algn="just"/>
            <a:r>
              <a:rPr lang="sv-SE" sz="1600">
                <a:latin typeface="+mj-lt"/>
              </a:rPr>
              <a:t>[5] Lập trình Spring MVC</a:t>
            </a:r>
          </a:p>
          <a:p>
            <a:pPr algn="just"/>
            <a:r>
              <a:rPr lang="sv-SE" sz="1600">
                <a:latin typeface="+mj-lt"/>
                <a:hlinkClick r:id="rId4"/>
              </a:rPr>
              <a:t>https://levunguyen.com/laptrinhspring/2020/02/01/springmvc/</a:t>
            </a:r>
            <a:r>
              <a:rPr lang="vi-VN" sz="1600">
                <a:latin typeface="+mj-lt"/>
              </a:rPr>
              <a:t> </a:t>
            </a:r>
          </a:p>
          <a:p>
            <a:pPr algn="just"/>
            <a:r>
              <a:rPr lang="vi-VN" sz="1600">
                <a:latin typeface="+mj-lt"/>
              </a:rPr>
              <a:t>[6] Tìm hiểu mô hình Spring MVC</a:t>
            </a:r>
          </a:p>
          <a:p>
            <a:pPr algn="just"/>
            <a:r>
              <a:rPr lang="vi-VN" sz="1600">
                <a:latin typeface="+mj-lt"/>
                <a:hlinkClick r:id="rId6"/>
              </a:rPr>
              <a:t>https://vietnix.vn/tim-hieu-mo-hinh-mvc-la-gi/</a:t>
            </a:r>
            <a:r>
              <a:rPr lang="vi-VN" sz="1600">
                <a:latin typeface="+mj-lt"/>
              </a:rPr>
              <a:t> </a:t>
            </a:r>
          </a:p>
        </p:txBody>
      </p:sp>
      <p:sp>
        <p:nvSpPr>
          <p:cNvPr id="1100" name="Google Shape;1100;p38"/>
          <p:cNvSpPr/>
          <p:nvPr/>
        </p:nvSpPr>
        <p:spPr>
          <a:xfrm>
            <a:off x="8275220" y="4546814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25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39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0;p38">
            <a:extLst>
              <a:ext uri="{FF2B5EF4-FFF2-40B4-BE49-F238E27FC236}">
                <a16:creationId xmlns:a16="http://schemas.microsoft.com/office/drawing/2014/main" id="{8A7DD50E-F8C0-20E2-27E6-B337E0ABA27A}"/>
              </a:ext>
            </a:extLst>
          </p:cNvPr>
          <p:cNvSpPr/>
          <p:nvPr/>
        </p:nvSpPr>
        <p:spPr>
          <a:xfrm>
            <a:off x="8406956" y="4350369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26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BC084F2B-AC7F-2B5D-B5CC-C079DB3A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351" y="2138060"/>
            <a:ext cx="6020700" cy="1224103"/>
          </a:xfrm>
        </p:spPr>
        <p:txBody>
          <a:bodyPr/>
          <a:lstStyle/>
          <a:p>
            <a:r>
              <a:rPr lang="vi-VN" sz="4000">
                <a:latin typeface="+mj-lt"/>
              </a:rPr>
              <a:t>THANKS FOR SPENDING TIME  WITH US</a:t>
            </a:r>
          </a:p>
        </p:txBody>
      </p:sp>
      <p:sp>
        <p:nvSpPr>
          <p:cNvPr id="8" name="Google Shape;1378;p47">
            <a:extLst>
              <a:ext uri="{FF2B5EF4-FFF2-40B4-BE49-F238E27FC236}">
                <a16:creationId xmlns:a16="http://schemas.microsoft.com/office/drawing/2014/main" id="{4C514144-26DF-7ADB-4E56-BF8945107FA5}"/>
              </a:ext>
            </a:extLst>
          </p:cNvPr>
          <p:cNvSpPr/>
          <p:nvPr/>
        </p:nvSpPr>
        <p:spPr>
          <a:xfrm>
            <a:off x="7071696" y="3528003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8;p47">
            <a:extLst>
              <a:ext uri="{FF2B5EF4-FFF2-40B4-BE49-F238E27FC236}">
                <a16:creationId xmlns:a16="http://schemas.microsoft.com/office/drawing/2014/main" id="{4BB960ED-6B6C-B125-E197-8A5A044C689F}"/>
              </a:ext>
            </a:extLst>
          </p:cNvPr>
          <p:cNvSpPr/>
          <p:nvPr/>
        </p:nvSpPr>
        <p:spPr>
          <a:xfrm>
            <a:off x="1371351" y="3528003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98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81A9F1-46F3-F01A-CF48-D2E49738E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8" y="2294164"/>
            <a:ext cx="5894613" cy="971550"/>
          </a:xfrm>
        </p:spPr>
        <p:txBody>
          <a:bodyPr/>
          <a:lstStyle/>
          <a:p>
            <a:r>
              <a:rPr lang="en-US" sz="5400">
                <a:solidFill>
                  <a:srgbClr val="FF0000"/>
                </a:solidFill>
                <a:latin typeface="+mj-lt"/>
              </a:rPr>
              <a:t>DEMO</a:t>
            </a:r>
            <a:endParaRPr lang="vi-VN" sz="5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Google Shape;1100;p38">
            <a:extLst>
              <a:ext uri="{FF2B5EF4-FFF2-40B4-BE49-F238E27FC236}">
                <a16:creationId xmlns:a16="http://schemas.microsoft.com/office/drawing/2014/main" id="{449BFF83-7EE8-0CF9-9F48-F809ABBB9B63}"/>
              </a:ext>
            </a:extLst>
          </p:cNvPr>
          <p:cNvSpPr/>
          <p:nvPr/>
        </p:nvSpPr>
        <p:spPr>
          <a:xfrm>
            <a:off x="8406956" y="4350369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27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38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40225" y="1913513"/>
            <a:ext cx="31013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0;p38">
            <a:extLst>
              <a:ext uri="{FF2B5EF4-FFF2-40B4-BE49-F238E27FC236}">
                <a16:creationId xmlns:a16="http://schemas.microsoft.com/office/drawing/2014/main" id="{2A39CC2D-B5D2-6903-1BD5-E6A32C3FE6E6}"/>
              </a:ext>
            </a:extLst>
          </p:cNvPr>
          <p:cNvSpPr/>
          <p:nvPr/>
        </p:nvSpPr>
        <p:spPr>
          <a:xfrm>
            <a:off x="8337213" y="4407329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3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4" y="1063525"/>
            <a:ext cx="6046801" cy="1227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 err="1"/>
              <a:t>H</a:t>
            </a:r>
            <a:r>
              <a:rPr lang="en-US" sz="1300" dirty="0" err="1"/>
              <a:t>iện</a:t>
            </a:r>
            <a:r>
              <a:rPr lang="en-US" sz="1300" dirty="0"/>
              <a:t> </a:t>
            </a:r>
            <a:r>
              <a:rPr lang="en-US" sz="1300" dirty="0" err="1"/>
              <a:t>trạng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nay </a:t>
            </a:r>
            <a:r>
              <a:rPr lang="en-US" sz="1300" dirty="0"/>
              <a:t>: </a:t>
            </a:r>
          </a:p>
          <a:p>
            <a:pPr marL="171450" indent="-171450">
              <a:spcAft>
                <a:spcPts val="600"/>
              </a:spcAft>
            </a:pP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lí</a:t>
            </a:r>
            <a:r>
              <a:rPr lang="en-US" sz="1300" dirty="0"/>
              <a:t> </a:t>
            </a:r>
            <a:r>
              <a:rPr lang="en-US" sz="1300" dirty="0" err="1"/>
              <a:t>vẫn</a:t>
            </a:r>
            <a:r>
              <a:rPr lang="en-US" sz="1300" dirty="0"/>
              <a:t> </a:t>
            </a:r>
            <a:r>
              <a:rPr lang="en-US" sz="1300" dirty="0" err="1"/>
              <a:t>phụ</a:t>
            </a:r>
            <a:r>
              <a:rPr lang="en-US" sz="1300" dirty="0"/>
              <a:t> </a:t>
            </a:r>
            <a:r>
              <a:rPr lang="en-US" sz="1300" dirty="0" err="1"/>
              <a:t>thuộc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thủ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300" dirty="0"/>
              <a:t>, </a:t>
            </a:r>
            <a:r>
              <a:rPr lang="en-US" sz="1300" dirty="0" err="1"/>
              <a:t>tốn</a:t>
            </a:r>
            <a:r>
              <a:rPr lang="en-US" sz="1300" dirty="0"/>
              <a:t> </a:t>
            </a:r>
            <a:r>
              <a:rPr lang="en-US" sz="1300" dirty="0" err="1"/>
              <a:t>kém</a:t>
            </a:r>
            <a:r>
              <a:rPr lang="en-US" sz="1300" dirty="0"/>
              <a:t> </a:t>
            </a:r>
            <a:r>
              <a:rPr lang="en-US" sz="1300" dirty="0" err="1"/>
              <a:t>giấy</a:t>
            </a:r>
            <a:r>
              <a:rPr lang="en-US" sz="1300" dirty="0"/>
              <a:t> </a:t>
            </a:r>
            <a:r>
              <a:rPr lang="en-US" sz="1300" dirty="0" err="1"/>
              <a:t>tờ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lưu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trữ</a:t>
            </a:r>
            <a:r>
              <a:rPr lang="en-US" sz="1300" dirty="0"/>
              <a:t>, </a:t>
            </a:r>
            <a:r>
              <a:rPr lang="en-US" sz="1300" dirty="0" err="1"/>
              <a:t>dễ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thất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lạc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</a:pPr>
            <a:r>
              <a:rPr lang="en-US" sz="1300" dirty="0" err="1"/>
              <a:t>Khá</a:t>
            </a:r>
            <a:r>
              <a:rPr lang="en-US" sz="1300" dirty="0"/>
              <a:t> </a:t>
            </a:r>
            <a:r>
              <a:rPr lang="en-US" sz="1300" dirty="0" err="1"/>
              <a:t>mất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thời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tra</a:t>
            </a:r>
            <a:r>
              <a:rPr lang="en-US" sz="1300" dirty="0"/>
              <a:t> </a:t>
            </a:r>
            <a:r>
              <a:rPr lang="en-US" sz="1300" dirty="0" err="1"/>
              <a:t>cứu</a:t>
            </a:r>
            <a:r>
              <a:rPr lang="en-US" sz="1300" dirty="0"/>
              <a:t>, </a:t>
            </a:r>
            <a:r>
              <a:rPr lang="en-US" sz="1300" dirty="0" err="1"/>
              <a:t>cập</a:t>
            </a:r>
            <a:r>
              <a:rPr lang="en-US" sz="1300" dirty="0"/>
              <a:t> </a:t>
            </a:r>
            <a:r>
              <a:rPr lang="en-US" sz="1300" dirty="0" err="1"/>
              <a:t>nhật</a:t>
            </a:r>
            <a:endParaRPr lang="en-US" sz="1300" dirty="0"/>
          </a:p>
          <a:p>
            <a:pPr marL="171450" indent="-171450">
              <a:spcAft>
                <a:spcPts val="600"/>
              </a:spcAft>
            </a:pP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cụ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excel</a:t>
            </a:r>
            <a:r>
              <a:rPr lang="en-US" sz="1300" dirty="0"/>
              <a:t> </a:t>
            </a:r>
            <a:r>
              <a:rPr lang="en-US" sz="1300" dirty="0" err="1"/>
              <a:t>không</a:t>
            </a:r>
            <a:r>
              <a:rPr lang="en-US" sz="1300" dirty="0"/>
              <a:t> </a:t>
            </a:r>
            <a:r>
              <a:rPr lang="en-US" sz="1300" dirty="0" err="1"/>
              <a:t>thể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lí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CSDL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5" name="Google Shape;465;p26">
            <a:extLst>
              <a:ext uri="{FF2B5EF4-FFF2-40B4-BE49-F238E27FC236}">
                <a16:creationId xmlns:a16="http://schemas.microsoft.com/office/drawing/2014/main" id="{74103D57-5B23-AC2F-E1B4-3CB8FB7E7D87}"/>
              </a:ext>
            </a:extLst>
          </p:cNvPr>
          <p:cNvSpPr txBox="1">
            <a:spLocks/>
          </p:cNvSpPr>
          <p:nvPr/>
        </p:nvSpPr>
        <p:spPr>
          <a:xfrm>
            <a:off x="618825" y="2455023"/>
            <a:ext cx="7976431" cy="122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/>
              <a:t>Nhóm</a:t>
            </a:r>
            <a:r>
              <a:rPr lang="en-US" sz="1300" dirty="0"/>
              <a:t>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em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quyết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chọn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</a:t>
            </a:r>
            <a:r>
              <a:rPr lang="en-US" sz="1300" dirty="0" err="1"/>
              <a:t>đồ</a:t>
            </a:r>
            <a:r>
              <a:rPr lang="en-US" sz="1300" dirty="0"/>
              <a:t> </a:t>
            </a:r>
            <a:r>
              <a:rPr lang="en-US" sz="1300" dirty="0" err="1"/>
              <a:t>án</a:t>
            </a:r>
            <a:r>
              <a:rPr lang="en-US" sz="1300" dirty="0"/>
              <a:t> “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lí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nhân</a:t>
            </a:r>
            <a:r>
              <a:rPr lang="en-US" sz="1300" dirty="0"/>
              <a:t> </a:t>
            </a:r>
            <a:r>
              <a:rPr lang="en-US" sz="1300" dirty="0" err="1"/>
              <a:t>viên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lương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/>
              <a:t>“ </a:t>
            </a: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mục</a:t>
            </a:r>
            <a:r>
              <a:rPr lang="en-US" sz="1300" dirty="0"/>
              <a:t> </a:t>
            </a:r>
            <a:r>
              <a:rPr lang="en-US" sz="1300" dirty="0" err="1"/>
              <a:t>tiêu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Web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đáp</a:t>
            </a:r>
            <a:r>
              <a:rPr lang="en-US" sz="1300" dirty="0"/>
              <a:t> </a:t>
            </a:r>
            <a:r>
              <a:rPr lang="en-US" sz="1300" dirty="0" err="1"/>
              <a:t>ứng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nhu</a:t>
            </a:r>
            <a:r>
              <a:rPr lang="en-US" sz="1300" dirty="0"/>
              <a:t>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kể</a:t>
            </a:r>
            <a:r>
              <a:rPr lang="en-US" sz="1300" dirty="0"/>
              <a:t> </a:t>
            </a:r>
            <a:r>
              <a:rPr lang="en-US" sz="1300" dirty="0" err="1"/>
              <a:t>trên</a:t>
            </a:r>
            <a:endParaRPr lang="en-US" sz="1300"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3B3F2FC2-92B3-C023-338B-A3D87D132F27}"/>
              </a:ext>
            </a:extLst>
          </p:cNvPr>
          <p:cNvSpPr txBox="1">
            <a:spLocks/>
          </p:cNvSpPr>
          <p:nvPr/>
        </p:nvSpPr>
        <p:spPr>
          <a:xfrm>
            <a:off x="597374" y="1063524"/>
            <a:ext cx="7358626" cy="301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/>
              <a:t>bao </a:t>
            </a:r>
            <a:r>
              <a:rPr lang="en-US" sz="1300" dirty="0" err="1"/>
              <a:t>gồm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chức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năng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năng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lí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sự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(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xóa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sửa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thông</a:t>
            </a:r>
            <a:r>
              <a:rPr lang="en-US" sz="1300" dirty="0">
                <a:solidFill>
                  <a:schemeClr val="bg1"/>
                </a:solidFill>
              </a:rPr>
              <a:t> tin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bg1"/>
                </a:solidFill>
              </a:rPr>
              <a:t>Quản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lí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thông</a:t>
            </a:r>
            <a:r>
              <a:rPr lang="en-US" sz="1300" dirty="0">
                <a:solidFill>
                  <a:schemeClr val="bg1"/>
                </a:solidFill>
              </a:rPr>
              <a:t> tin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phòng</a:t>
            </a:r>
            <a:r>
              <a:rPr lang="en-US" sz="1300" dirty="0">
                <a:solidFill>
                  <a:schemeClr val="bg1"/>
                </a:solidFill>
              </a:rPr>
              <a:t> ban, </a:t>
            </a: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vụ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bằng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cấp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công</a:t>
            </a:r>
            <a:r>
              <a:rPr lang="en-US" sz="1300" dirty="0">
                <a:solidFill>
                  <a:schemeClr val="bg1"/>
                </a:solidFill>
              </a:rPr>
              <a:t> ty, </a:t>
            </a:r>
            <a:r>
              <a:rPr lang="en-US" sz="1300" dirty="0" err="1">
                <a:solidFill>
                  <a:schemeClr val="bg1"/>
                </a:solidFill>
              </a:rPr>
              <a:t>lương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cơ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của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(</a:t>
            </a:r>
            <a:r>
              <a:rPr lang="en-US" sz="1300" dirty="0" err="1">
                <a:solidFill>
                  <a:schemeClr val="bg1"/>
                </a:solidFill>
              </a:rPr>
              <a:t>thêm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xóa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sửa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300" dirty="0" err="1">
                <a:solidFill>
                  <a:schemeClr val="bg1"/>
                </a:solidFill>
              </a:rPr>
              <a:t>Chức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năng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lương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công</a:t>
            </a:r>
            <a:r>
              <a:rPr lang="en-US" sz="1300" dirty="0">
                <a:solidFill>
                  <a:schemeClr val="bg1"/>
                </a:solidFill>
              </a:rPr>
              <a:t> ty</a:t>
            </a: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nhân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viên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phòng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ban</a:t>
            </a: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lương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cho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viên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Aft>
                <a:spcPts val="600"/>
              </a:spcAft>
              <a:buFont typeface="Livvic Light"/>
              <a:buNone/>
            </a:pP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Lưu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</a:rPr>
              <a:t>lại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chi </a:t>
            </a:r>
            <a:r>
              <a:rPr lang="en-US" sz="1300" dirty="0" err="1">
                <a:solidFill>
                  <a:schemeClr val="bg1"/>
                </a:solidFill>
              </a:rPr>
              <a:t>tiết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các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bản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tính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lương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" name="Google Shape;1100;p38">
            <a:extLst>
              <a:ext uri="{FF2B5EF4-FFF2-40B4-BE49-F238E27FC236}">
                <a16:creationId xmlns:a16="http://schemas.microsoft.com/office/drawing/2014/main" id="{70F72A06-5AAA-C865-5920-EBB65717C94A}"/>
              </a:ext>
            </a:extLst>
          </p:cNvPr>
          <p:cNvSpPr/>
          <p:nvPr/>
        </p:nvSpPr>
        <p:spPr>
          <a:xfrm>
            <a:off x="8367399" y="4453824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4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build="p"/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0381" y="2281375"/>
            <a:ext cx="330334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LÝ THUYẾT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00;p38">
            <a:extLst>
              <a:ext uri="{FF2B5EF4-FFF2-40B4-BE49-F238E27FC236}">
                <a16:creationId xmlns:a16="http://schemas.microsoft.com/office/drawing/2014/main" id="{CBC4EA9E-1693-83AA-770E-B78C9DD2EAD1}"/>
              </a:ext>
            </a:extLst>
          </p:cNvPr>
          <p:cNvSpPr/>
          <p:nvPr/>
        </p:nvSpPr>
        <p:spPr>
          <a:xfrm>
            <a:off x="8368210" y="4430576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5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LÝ THUYẾT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Data JPA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Lấy dữ liệu lên view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SEVER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Cơ sở dữ liệu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Cung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nhanh</a:t>
            </a:r>
            <a:r>
              <a:rPr lang="en-US" sz="1200" dirty="0"/>
              <a:t> </a:t>
            </a:r>
            <a:r>
              <a:rPr lang="en-US" sz="1200" dirty="0" err="1"/>
              <a:t>chóng</a:t>
            </a:r>
            <a:endParaRPr sz="12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Tương tác cơ sở dữ liệu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Thymeleaf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602;p30">
            <a:extLst>
              <a:ext uri="{FF2B5EF4-FFF2-40B4-BE49-F238E27FC236}">
                <a16:creationId xmlns:a16="http://schemas.microsoft.com/office/drawing/2014/main" id="{A467F961-3524-03D9-ACAC-086373840DE8}"/>
              </a:ext>
            </a:extLst>
          </p:cNvPr>
          <p:cNvSpPr txBox="1">
            <a:spLocks/>
          </p:cNvSpPr>
          <p:nvPr/>
        </p:nvSpPr>
        <p:spPr>
          <a:xfrm>
            <a:off x="3575908" y="393647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Spring MVC</a:t>
            </a:r>
          </a:p>
        </p:txBody>
      </p:sp>
      <p:sp>
        <p:nvSpPr>
          <p:cNvPr id="57" name="Google Shape;1100;p38">
            <a:extLst>
              <a:ext uri="{FF2B5EF4-FFF2-40B4-BE49-F238E27FC236}">
                <a16:creationId xmlns:a16="http://schemas.microsoft.com/office/drawing/2014/main" id="{C11CAA31-7F27-E9B8-1C00-C3D01993264F}"/>
              </a:ext>
            </a:extLst>
          </p:cNvPr>
          <p:cNvSpPr/>
          <p:nvPr/>
        </p:nvSpPr>
        <p:spPr>
          <a:xfrm>
            <a:off x="8313966" y="4422827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6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3F97F-E891-F579-C258-CDE6C4D0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40275"/>
            <a:ext cx="6945294" cy="2465725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Spring Framework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Auto config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annotation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4500F-6F18-93E2-BC12-47B01EB35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ED66EA7-BEC7-F92D-1370-E681A406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92" y="3052483"/>
            <a:ext cx="3743813" cy="1476375"/>
          </a:xfrm>
          <a:prstGeom prst="rect">
            <a:avLst/>
          </a:prstGeom>
        </p:spPr>
      </p:pic>
      <p:sp>
        <p:nvSpPr>
          <p:cNvPr id="6" name="Google Shape;1100;p38">
            <a:extLst>
              <a:ext uri="{FF2B5EF4-FFF2-40B4-BE49-F238E27FC236}">
                <a16:creationId xmlns:a16="http://schemas.microsoft.com/office/drawing/2014/main" id="{44CB62EF-E343-0022-D0BF-ADDC25B8452C}"/>
              </a:ext>
            </a:extLst>
          </p:cNvPr>
          <p:cNvSpPr/>
          <p:nvPr/>
        </p:nvSpPr>
        <p:spPr>
          <a:xfrm>
            <a:off x="8298467" y="4469322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7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88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3F97F-E891-F579-C258-CDE6C4D0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040275"/>
            <a:ext cx="7873575" cy="2465725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Spring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</a:p>
          <a:p>
            <a:pPr marL="15240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view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hơp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framework </a:t>
            </a:r>
            <a:r>
              <a:rPr lang="en-US" dirty="0" err="1"/>
              <a:t>về</a:t>
            </a:r>
            <a:r>
              <a:rPr lang="en-US" dirty="0"/>
              <a:t> UI </a:t>
            </a:r>
            <a:r>
              <a:rPr lang="en-US" dirty="0" err="1"/>
              <a:t>như</a:t>
            </a:r>
            <a:r>
              <a:rPr lang="en-US" dirty="0"/>
              <a:t> JSF, </a:t>
            </a:r>
            <a:r>
              <a:rPr lang="en-US" dirty="0" err="1"/>
              <a:t>Thymeleaf</a:t>
            </a:r>
            <a:r>
              <a:rPr lang="en-US" dirty="0"/>
              <a:t>, ..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annotation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,...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4500F-6F18-93E2-BC12-47B01EB35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1B24153-29FB-B019-E08D-EE5EADFC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0" y="3276712"/>
            <a:ext cx="3352800" cy="1362075"/>
          </a:xfrm>
          <a:prstGeom prst="rect">
            <a:avLst/>
          </a:prstGeom>
        </p:spPr>
      </p:pic>
      <p:sp>
        <p:nvSpPr>
          <p:cNvPr id="5" name="Google Shape;1100;p38">
            <a:extLst>
              <a:ext uri="{FF2B5EF4-FFF2-40B4-BE49-F238E27FC236}">
                <a16:creationId xmlns:a16="http://schemas.microsoft.com/office/drawing/2014/main" id="{A0009B9C-E78C-6798-0179-816BA32174C7}"/>
              </a:ext>
            </a:extLst>
          </p:cNvPr>
          <p:cNvSpPr/>
          <p:nvPr/>
        </p:nvSpPr>
        <p:spPr>
          <a:xfrm>
            <a:off x="8264542" y="4414521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8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44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3F97F-E891-F579-C258-CDE6C4D0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040275"/>
            <a:ext cx="7873575" cy="2465725"/>
          </a:xfrm>
        </p:spPr>
        <p:txBody>
          <a:bodyPr/>
          <a:lstStyle/>
          <a:p>
            <a:pPr marL="152400" indent="0">
              <a:buNone/>
            </a:pPr>
            <a:r>
              <a:rPr lang="vi-VN" dirty="0"/>
              <a:t>Spring Data là một module của Spring Framework. Mục đích của </a:t>
            </a:r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Spring Data JPA </a:t>
            </a:r>
            <a:r>
              <a:rPr lang="vi-VN" dirty="0"/>
              <a:t>là </a:t>
            </a:r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giảm thiểu </a:t>
            </a:r>
            <a:r>
              <a:rPr lang="vi-VN" dirty="0"/>
              <a:t>việc thực hiện quá nhiều bước để có thể implement được JPA</a:t>
            </a:r>
            <a:endParaRPr lang="en-US" dirty="0"/>
          </a:p>
          <a:p>
            <a:pPr marL="15240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DAO interface</a:t>
            </a:r>
            <a:r>
              <a:rPr lang="en-US" dirty="0"/>
              <a:t>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CRUD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custom access method </a:t>
            </a:r>
            <a:r>
              <a:rPr lang="en-US" dirty="0" err="1"/>
              <a:t>và</a:t>
            </a:r>
            <a:r>
              <a:rPr lang="en-US" dirty="0"/>
              <a:t> queries (JPA Named Queries, JPQL, annotation @Query, Automatic Custom Queries,..)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4500F-6F18-93E2-BC12-47B01EB35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4" name="Google Shape;1100;p38">
            <a:extLst>
              <a:ext uri="{FF2B5EF4-FFF2-40B4-BE49-F238E27FC236}">
                <a16:creationId xmlns:a16="http://schemas.microsoft.com/office/drawing/2014/main" id="{FB4AA9BC-A479-292D-CEA8-61FE63F0E088}"/>
              </a:ext>
            </a:extLst>
          </p:cNvPr>
          <p:cNvSpPr/>
          <p:nvPr/>
        </p:nvSpPr>
        <p:spPr>
          <a:xfrm>
            <a:off x="8264542" y="4430576"/>
            <a:ext cx="455713" cy="4485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50">
                <a:solidFill>
                  <a:schemeClr val="bg1"/>
                </a:solidFill>
                <a:latin typeface="Time s New Roman"/>
              </a:rPr>
              <a:t>9</a:t>
            </a:r>
            <a:endParaRPr sz="1050">
              <a:solidFill>
                <a:schemeClr val="bg1"/>
              </a:solidFill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194304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898</Words>
  <Application>Microsoft Office PowerPoint</Application>
  <PresentationFormat>Trình chiếu Trên màn hình (16:9)</PresentationFormat>
  <Paragraphs>151</Paragraphs>
  <Slides>27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41" baseType="lpstr">
      <vt:lpstr>Fira Sans Extra Condensed Medium</vt:lpstr>
      <vt:lpstr>Times New Roman</vt:lpstr>
      <vt:lpstr>Courier New</vt:lpstr>
      <vt:lpstr>Arial</vt:lpstr>
      <vt:lpstr>Advent Pro SemiBold</vt:lpstr>
      <vt:lpstr>Nunito Light</vt:lpstr>
      <vt:lpstr>Times  New Roman</vt:lpstr>
      <vt:lpstr>Livvic Light</vt:lpstr>
      <vt:lpstr>Time s New Roman</vt:lpstr>
      <vt:lpstr>Share Tech</vt:lpstr>
      <vt:lpstr>Maven Pro</vt:lpstr>
      <vt:lpstr>Wingdings</vt:lpstr>
      <vt:lpstr>Fira Sans Condensed Medium</vt:lpstr>
      <vt:lpstr>Data Science Consulting by Slidesgo</vt:lpstr>
      <vt:lpstr>PHẦN MỀM QUẢN LÍ NHÂN VIÊN VÀ TÍNH LƯƠNG</vt:lpstr>
      <vt:lpstr>NỘI DUNG </vt:lpstr>
      <vt:lpstr>GIỚI THIỆU</vt:lpstr>
      <vt:lpstr>GIỚI THIỆU</vt:lpstr>
      <vt:lpstr>CƠ SỞ LÝ THUYẾT</vt:lpstr>
      <vt:lpstr>CƠ SỞ LÝ THUYẾT</vt:lpstr>
      <vt:lpstr>Spring Boot</vt:lpstr>
      <vt:lpstr>Spring MVC</vt:lpstr>
      <vt:lpstr>Spring Data JPA</vt:lpstr>
      <vt:lpstr>Thymeleaf</vt:lpstr>
      <vt:lpstr>XÂY DỰNG HỆ THỐNG</vt:lpstr>
      <vt:lpstr>XÂY DỰNG  HỆ THỐNG</vt:lpstr>
      <vt:lpstr>XÂY DỰNG  HỆ THỐNG</vt:lpstr>
      <vt:lpstr>THIẾT KẾ GIAO DIỆN</vt:lpstr>
      <vt:lpstr>THIẾT KẾ GIAO DIỆN</vt:lpstr>
      <vt:lpstr>Staffs</vt:lpstr>
      <vt:lpstr>Insert new staff</vt:lpstr>
      <vt:lpstr>Update atributes</vt:lpstr>
      <vt:lpstr>Salary Menu</vt:lpstr>
      <vt:lpstr>KẾT LUẬN</vt:lpstr>
      <vt:lpstr>Làm rõ các yêu cầu bài toán đặt ra</vt:lpstr>
      <vt:lpstr>Ưu điểm </vt:lpstr>
      <vt:lpstr>Nhược điểm và giải pháp</vt:lpstr>
      <vt:lpstr>Hướng phát triển</vt:lpstr>
      <vt:lpstr>Tài liệu tham khảo</vt:lpstr>
      <vt:lpstr>THANKS FOR SPENDING TIME  WITH US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NHÂN VIÊN VÀ TÍNH LƯƠNG</dc:title>
  <dc:creator>vinh le tran</dc:creator>
  <cp:lastModifiedBy>Tín Trần</cp:lastModifiedBy>
  <cp:revision>7</cp:revision>
  <dcterms:modified xsi:type="dcterms:W3CDTF">2022-06-19T13:47:49Z</dcterms:modified>
</cp:coreProperties>
</file>