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6" r:id="rId4"/>
    <p:sldId id="274" r:id="rId5"/>
    <p:sldId id="258" r:id="rId6"/>
    <p:sldId id="259" r:id="rId7"/>
    <p:sldId id="275" r:id="rId8"/>
    <p:sldId id="260" r:id="rId9"/>
    <p:sldId id="261" r:id="rId10"/>
    <p:sldId id="267" r:id="rId11"/>
    <p:sldId id="265" r:id="rId12"/>
    <p:sldId id="272" r:id="rId13"/>
    <p:sldId id="273" r:id="rId14"/>
    <p:sldId id="276" r:id="rId15"/>
    <p:sldId id="262" r:id="rId16"/>
    <p:sldId id="268" r:id="rId17"/>
    <p:sldId id="269" r:id="rId18"/>
    <p:sldId id="270" r:id="rId19"/>
    <p:sldId id="271"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382" autoAdjust="0"/>
  </p:normalViewPr>
  <p:slideViewPr>
    <p:cSldViewPr snapToGrid="0">
      <p:cViewPr varScale="1">
        <p:scale>
          <a:sx n="99" d="100"/>
          <a:sy n="99"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Rintoul" userId="f0fb7812-cc08-4df2-aa09-340af786af57" providerId="ADAL" clId="{636DE42C-5F2A-47B6-AEEC-DC196E17DE55}"/>
    <pc:docChg chg="modSld">
      <pc:chgData name="Laura Rintoul" userId="f0fb7812-cc08-4df2-aa09-340af786af57" providerId="ADAL" clId="{636DE42C-5F2A-47B6-AEEC-DC196E17DE55}" dt="2022-02-03T14:30:00.562" v="4" actId="20577"/>
      <pc:docMkLst>
        <pc:docMk/>
      </pc:docMkLst>
      <pc:sldChg chg="modSp mod">
        <pc:chgData name="Laura Rintoul" userId="f0fb7812-cc08-4df2-aa09-340af786af57" providerId="ADAL" clId="{636DE42C-5F2A-47B6-AEEC-DC196E17DE55}" dt="2022-02-03T14:30:00.562" v="4" actId="20577"/>
        <pc:sldMkLst>
          <pc:docMk/>
          <pc:sldMk cId="4086413150" sldId="256"/>
        </pc:sldMkLst>
        <pc:spChg chg="mod">
          <ac:chgData name="Laura Rintoul" userId="f0fb7812-cc08-4df2-aa09-340af786af57" providerId="ADAL" clId="{636DE42C-5F2A-47B6-AEEC-DC196E17DE55}" dt="2022-02-03T14:30:00.562" v="4" actId="20577"/>
          <ac:spMkLst>
            <pc:docMk/>
            <pc:sldMk cId="4086413150" sldId="256"/>
            <ac:spMk id="3" creationId="{82140481-D201-436A-B63C-99CE059AFFAE}"/>
          </ac:spMkLst>
        </pc:spChg>
      </pc:sldChg>
    </pc:docChg>
  </pc:docChgLst>
  <pc:docChgLst>
    <pc:chgData name="Rintoul, Laura" userId="f0fb7812-cc08-4df2-aa09-340af786af57" providerId="ADAL" clId="{636DE42C-5F2A-47B6-AEEC-DC196E17DE55}"/>
    <pc:docChg chg="modSld">
      <pc:chgData name="Rintoul, Laura" userId="f0fb7812-cc08-4df2-aa09-340af786af57" providerId="ADAL" clId="{636DE42C-5F2A-47B6-AEEC-DC196E17DE55}" dt="2021-11-30T15:33:00.185" v="0" actId="1076"/>
      <pc:docMkLst>
        <pc:docMk/>
      </pc:docMkLst>
      <pc:sldChg chg="modSp mod">
        <pc:chgData name="Rintoul, Laura" userId="f0fb7812-cc08-4df2-aa09-340af786af57" providerId="ADAL" clId="{636DE42C-5F2A-47B6-AEEC-DC196E17DE55}" dt="2021-11-30T15:33:00.185" v="0" actId="1076"/>
        <pc:sldMkLst>
          <pc:docMk/>
          <pc:sldMk cId="1394272174" sldId="262"/>
        </pc:sldMkLst>
        <pc:picChg chg="mod">
          <ac:chgData name="Rintoul, Laura" userId="f0fb7812-cc08-4df2-aa09-340af786af57" providerId="ADAL" clId="{636DE42C-5F2A-47B6-AEEC-DC196E17DE55}" dt="2021-11-30T15:33:00.185" v="0" actId="1076"/>
          <ac:picMkLst>
            <pc:docMk/>
            <pc:sldMk cId="1394272174" sldId="262"/>
            <ac:picMk id="4" creationId="{50C0A766-66B7-457E-875B-865D7D5CDF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E3B84-4A0A-49E3-A05F-6FA4A118ECE9}"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B721C-4C22-454C-9B23-C17621C64455}" type="slidenum">
              <a:rPr lang="en-GB" smtClean="0"/>
              <a:t>‹#›</a:t>
            </a:fld>
            <a:endParaRPr lang="en-GB"/>
          </a:p>
        </p:txBody>
      </p:sp>
    </p:spTree>
    <p:extLst>
      <p:ext uri="{BB962C8B-B14F-4D97-AF65-F5344CB8AC3E}">
        <p14:creationId xmlns:p14="http://schemas.microsoft.com/office/powerpoint/2010/main" val="301958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Phonons impact conductivity: phonon broadening, impacting </a:t>
            </a:r>
            <a:r>
              <a:rPr lang="en-GB" dirty="0" err="1"/>
              <a:t>qbit</a:t>
            </a:r>
            <a:r>
              <a:rPr lang="en-GB" dirty="0"/>
              <a:t> performance, emission and absorption </a:t>
            </a:r>
          </a:p>
        </p:txBody>
      </p:sp>
      <p:sp>
        <p:nvSpPr>
          <p:cNvPr id="4" name="Slide Number Placeholder 3"/>
          <p:cNvSpPr>
            <a:spLocks noGrp="1"/>
          </p:cNvSpPr>
          <p:nvPr>
            <p:ph type="sldNum" sz="quarter" idx="5"/>
          </p:nvPr>
        </p:nvSpPr>
        <p:spPr/>
        <p:txBody>
          <a:bodyPr/>
          <a:lstStyle/>
          <a:p>
            <a:fld id="{A2AB721C-4C22-454C-9B23-C17621C64455}" type="slidenum">
              <a:rPr lang="en-GB" smtClean="0"/>
              <a:t>2</a:t>
            </a:fld>
            <a:endParaRPr lang="en-GB"/>
          </a:p>
        </p:txBody>
      </p:sp>
    </p:spTree>
    <p:extLst>
      <p:ext uri="{BB962C8B-B14F-4D97-AF65-F5344CB8AC3E}">
        <p14:creationId xmlns:p14="http://schemas.microsoft.com/office/powerpoint/2010/main" val="52258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AB721C-4C22-454C-9B23-C17621C64455}" type="slidenum">
              <a:rPr lang="en-GB" smtClean="0"/>
              <a:t>5</a:t>
            </a:fld>
            <a:endParaRPr lang="en-GB"/>
          </a:p>
        </p:txBody>
      </p:sp>
    </p:spTree>
    <p:extLst>
      <p:ext uri="{BB962C8B-B14F-4D97-AF65-F5344CB8AC3E}">
        <p14:creationId xmlns:p14="http://schemas.microsoft.com/office/powerpoint/2010/main" val="175867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lattice calculation: program takes in data about </a:t>
            </a:r>
          </a:p>
        </p:txBody>
      </p:sp>
      <p:sp>
        <p:nvSpPr>
          <p:cNvPr id="4" name="Slide Number Placeholder 3"/>
          <p:cNvSpPr>
            <a:spLocks noGrp="1"/>
          </p:cNvSpPr>
          <p:nvPr>
            <p:ph type="sldNum" sz="quarter" idx="5"/>
          </p:nvPr>
        </p:nvSpPr>
        <p:spPr/>
        <p:txBody>
          <a:bodyPr/>
          <a:lstStyle/>
          <a:p>
            <a:fld id="{A2AB721C-4C22-454C-9B23-C17621C64455}" type="slidenum">
              <a:rPr lang="en-GB" smtClean="0"/>
              <a:t>9</a:t>
            </a:fld>
            <a:endParaRPr lang="en-GB"/>
          </a:p>
        </p:txBody>
      </p:sp>
    </p:spTree>
    <p:extLst>
      <p:ext uri="{BB962C8B-B14F-4D97-AF65-F5344CB8AC3E}">
        <p14:creationId xmlns:p14="http://schemas.microsoft.com/office/powerpoint/2010/main" val="345786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a:t>
            </a:r>
            <a:r>
              <a:rPr lang="en-GB" baseline="30000" dirty="0"/>
              <a:t>nd</a:t>
            </a:r>
            <a:r>
              <a:rPr lang="en-GB" dirty="0"/>
              <a:t> order expansion of inner product at 180 degrees gives zero for orthogonal displacements: i.e. this is a logical though surprising result. This would also be obtained if the other terms were included. Bond bending essentially acts as another specific bond bending term in this instance, as angle term is given by inner product as well.</a:t>
            </a:r>
          </a:p>
        </p:txBody>
      </p:sp>
      <p:sp>
        <p:nvSpPr>
          <p:cNvPr id="4" name="Slide Number Placeholder 3"/>
          <p:cNvSpPr>
            <a:spLocks noGrp="1"/>
          </p:cNvSpPr>
          <p:nvPr>
            <p:ph type="sldNum" sz="quarter" idx="5"/>
          </p:nvPr>
        </p:nvSpPr>
        <p:spPr/>
        <p:txBody>
          <a:bodyPr/>
          <a:lstStyle/>
          <a:p>
            <a:fld id="{A2AB721C-4C22-454C-9B23-C17621C64455}" type="slidenum">
              <a:rPr lang="en-GB" smtClean="0"/>
              <a:t>13</a:t>
            </a:fld>
            <a:endParaRPr lang="en-GB"/>
          </a:p>
        </p:txBody>
      </p:sp>
    </p:spTree>
    <p:extLst>
      <p:ext uri="{BB962C8B-B14F-4D97-AF65-F5344CB8AC3E}">
        <p14:creationId xmlns:p14="http://schemas.microsoft.com/office/powerpoint/2010/main" val="224217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4744-C762-45B8-9FC8-C49F77FF0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9DB5D2-BAAB-4102-82B0-1F55BDC66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EA4ED5-C285-46D6-87A7-A09AB3C813CD}"/>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28973279-B7C8-42DA-BC98-1F2D618B1B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30A25-E56D-4A09-9830-A52B71772989}"/>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426113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FEE4-0FE7-4646-8F46-98C8F43E3A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448A92-D850-48E5-94E7-1D9AF43F3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3D7221-AA75-4CE9-AE81-C29A2CD4B4D7}"/>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5EC597E6-9F26-41E6-B028-965F0ABF8D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56DA1B-0E0C-438E-A3C1-9E9F1DA85223}"/>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9614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ABC970-AA90-4A43-9BA1-6E52C39548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382118-5319-4B39-BF4B-8353A0F7E6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EF4CB2-117E-4918-842C-EAD5FC90CFB3}"/>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7ECE64B6-3BA9-46BE-9ACC-8658B10A91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189AB-975F-4DBF-8701-F1441350BA81}"/>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23402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D001-76A1-4863-9150-61A15DCB57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B4B4D5-57A0-465B-BE6B-8C518BAD7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466E9-9DD5-4534-89A6-91E48A2D6E60}"/>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E9574DFB-AACE-4E60-B737-2C898BD32D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9DE58E-1105-48EC-87D1-59B6DF659AB3}"/>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4070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CC90-65C3-44E3-B8A5-DE53EFA776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5130AD-8F91-48B0-881F-7DA7F5A57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81B54-5E1E-4D41-8E69-D1ED7B548253}"/>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283C1FC4-89BA-498C-BD1B-2E6229BDD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BBFB4-B2F2-4ABF-AF64-307E91D3AC10}"/>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83504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4974-C121-4445-A7A2-ECB4566D44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17E712-3A43-4C66-9E07-406D9429A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932CA0-1BBD-4103-8396-DE61FD4F1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88077B-BFD5-4F01-9421-795396C436E3}"/>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6" name="Footer Placeholder 5">
            <a:extLst>
              <a:ext uri="{FF2B5EF4-FFF2-40B4-BE49-F238E27FC236}">
                <a16:creationId xmlns:a16="http://schemas.microsoft.com/office/drawing/2014/main" id="{3C687B27-33F0-41EB-BE13-FBD21F8909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D39822-5975-48A7-BDF6-FB8FDFEDE550}"/>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58172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F1B7-AC85-4701-B6E1-E04BAD9128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8EE490-AA8F-470B-999C-AF632CA5C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AF274-FC09-4EDA-BEF0-52148440F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D55471-66AE-45C7-92BB-F270566A5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9D3A2-E174-4FCD-8A14-A1B064A8B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8DE387-8788-4DDC-B892-EDEB8D2DE1E7}"/>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8" name="Footer Placeholder 7">
            <a:extLst>
              <a:ext uri="{FF2B5EF4-FFF2-40B4-BE49-F238E27FC236}">
                <a16:creationId xmlns:a16="http://schemas.microsoft.com/office/drawing/2014/main" id="{3B34DDEA-5DB3-423E-9764-4FA97B4120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B17296-86BA-4794-9C36-B439892B42A0}"/>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214239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4BF2-21AE-434C-BD01-4020629883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2526F1-E739-4A3D-8C22-77DCC42F0489}"/>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4" name="Footer Placeholder 3">
            <a:extLst>
              <a:ext uri="{FF2B5EF4-FFF2-40B4-BE49-F238E27FC236}">
                <a16:creationId xmlns:a16="http://schemas.microsoft.com/office/drawing/2014/main" id="{CDF0DD0E-E746-4C9F-B35B-7C14ACD776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37D4CC-75B2-4EDD-BE73-0AB8ADA896AA}"/>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77250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88CF1-F48D-4F73-B795-B492DC0F9932}"/>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3" name="Footer Placeholder 2">
            <a:extLst>
              <a:ext uri="{FF2B5EF4-FFF2-40B4-BE49-F238E27FC236}">
                <a16:creationId xmlns:a16="http://schemas.microsoft.com/office/drawing/2014/main" id="{C5AE1493-E876-4DCD-A04F-12A84B191C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EF390B-4D84-44D1-8467-7288FBADBBF0}"/>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210944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8227-3BFD-4098-8A20-208E9C8DA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121C65A-8CE5-4854-BD31-9D71AAFA5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F2DC8D-A58F-42BB-AFFF-C87A4A7AF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2015C-6F40-4129-8842-F4C3D61F151B}"/>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6" name="Footer Placeholder 5">
            <a:extLst>
              <a:ext uri="{FF2B5EF4-FFF2-40B4-BE49-F238E27FC236}">
                <a16:creationId xmlns:a16="http://schemas.microsoft.com/office/drawing/2014/main" id="{153BBEAA-8B74-4E24-89F6-FB6998CF9C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9D8322-11DD-4464-9F02-CE11E9B903B9}"/>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188745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6441-3E3C-469E-B355-08F651460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8B758C9-8517-4A4E-B7A1-357DAA38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1EEC5E-FB5D-45FA-A421-8010F5480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51086-A217-49C5-8F83-526A75A4C963}"/>
              </a:ext>
            </a:extLst>
          </p:cNvPr>
          <p:cNvSpPr>
            <a:spLocks noGrp="1"/>
          </p:cNvSpPr>
          <p:nvPr>
            <p:ph type="dt" sz="half" idx="10"/>
          </p:nvPr>
        </p:nvSpPr>
        <p:spPr/>
        <p:txBody>
          <a:bodyPr/>
          <a:lstStyle/>
          <a:p>
            <a:fld id="{4129B6F3-A474-4848-89BD-4E9E65A8D3E5}" type="datetimeFigureOut">
              <a:rPr lang="en-GB" smtClean="0"/>
              <a:t>03/02/2022</a:t>
            </a:fld>
            <a:endParaRPr lang="en-GB"/>
          </a:p>
        </p:txBody>
      </p:sp>
      <p:sp>
        <p:nvSpPr>
          <p:cNvPr id="6" name="Footer Placeholder 5">
            <a:extLst>
              <a:ext uri="{FF2B5EF4-FFF2-40B4-BE49-F238E27FC236}">
                <a16:creationId xmlns:a16="http://schemas.microsoft.com/office/drawing/2014/main" id="{5C0D3DDD-AAA1-4A76-B0C6-45DB3642D8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EB74BC-FCE3-477B-BF90-7F952B4BC504}"/>
              </a:ext>
            </a:extLst>
          </p:cNvPr>
          <p:cNvSpPr>
            <a:spLocks noGrp="1"/>
          </p:cNvSpPr>
          <p:nvPr>
            <p:ph type="sldNum" sz="quarter" idx="12"/>
          </p:nvPr>
        </p:nvSpPr>
        <p:spPr/>
        <p:txBody>
          <a:bodyPr/>
          <a:lstStyle/>
          <a:p>
            <a:fld id="{AB2D957B-FB8E-44DC-97B3-A22F2020F638}" type="slidenum">
              <a:rPr lang="en-GB" smtClean="0"/>
              <a:t>‹#›</a:t>
            </a:fld>
            <a:endParaRPr lang="en-GB"/>
          </a:p>
        </p:txBody>
      </p:sp>
    </p:spTree>
    <p:extLst>
      <p:ext uri="{BB962C8B-B14F-4D97-AF65-F5344CB8AC3E}">
        <p14:creationId xmlns:p14="http://schemas.microsoft.com/office/powerpoint/2010/main" val="315890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2E0C9-EBF6-4F4F-B0C0-9906AE235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16A81B-994E-4702-8A96-0F0239C62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A57D22-D6B6-454A-B562-1BCD84343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9B6F3-A474-4848-89BD-4E9E65A8D3E5}" type="datetimeFigureOut">
              <a:rPr lang="en-GB" smtClean="0"/>
              <a:t>03/02/2022</a:t>
            </a:fld>
            <a:endParaRPr lang="en-GB"/>
          </a:p>
        </p:txBody>
      </p:sp>
      <p:sp>
        <p:nvSpPr>
          <p:cNvPr id="5" name="Footer Placeholder 4">
            <a:extLst>
              <a:ext uri="{FF2B5EF4-FFF2-40B4-BE49-F238E27FC236}">
                <a16:creationId xmlns:a16="http://schemas.microsoft.com/office/drawing/2014/main" id="{4B4BDC28-9B67-40CA-9C26-7BD346517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77A3A6-4EC3-49F3-BA6C-61A26AF82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D957B-FB8E-44DC-97B3-A22F2020F638}" type="slidenum">
              <a:rPr lang="en-GB" smtClean="0"/>
              <a:t>‹#›</a:t>
            </a:fld>
            <a:endParaRPr lang="en-GB"/>
          </a:p>
        </p:txBody>
      </p:sp>
    </p:spTree>
    <p:extLst>
      <p:ext uri="{BB962C8B-B14F-4D97-AF65-F5344CB8AC3E}">
        <p14:creationId xmlns:p14="http://schemas.microsoft.com/office/powerpoint/2010/main" val="32822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DBC7-7180-4484-AA47-47B56843A818}"/>
              </a:ext>
            </a:extLst>
          </p:cNvPr>
          <p:cNvSpPr>
            <a:spLocks noGrp="1"/>
          </p:cNvSpPr>
          <p:nvPr>
            <p:ph type="ctrTitle"/>
          </p:nvPr>
        </p:nvSpPr>
        <p:spPr/>
        <p:txBody>
          <a:bodyPr>
            <a:normAutofit fontScale="90000"/>
          </a:bodyPr>
          <a:lstStyle/>
          <a:p>
            <a:r>
              <a:rPr lang="en-GB" dirty="0"/>
              <a:t> Towards predicting the phonons of 2D quantum devices</a:t>
            </a:r>
          </a:p>
        </p:txBody>
      </p:sp>
      <p:sp>
        <p:nvSpPr>
          <p:cNvPr id="3" name="Subtitle 2">
            <a:extLst>
              <a:ext uri="{FF2B5EF4-FFF2-40B4-BE49-F238E27FC236}">
                <a16:creationId xmlns:a16="http://schemas.microsoft.com/office/drawing/2014/main" id="{82140481-D201-436A-B63C-99CE059AFFAE}"/>
              </a:ext>
            </a:extLst>
          </p:cNvPr>
          <p:cNvSpPr>
            <a:spLocks noGrp="1"/>
          </p:cNvSpPr>
          <p:nvPr>
            <p:ph type="subTitle" idx="1"/>
          </p:nvPr>
        </p:nvSpPr>
        <p:spPr/>
        <p:txBody>
          <a:bodyPr/>
          <a:lstStyle/>
          <a:p>
            <a:r>
              <a:rPr lang="en-GB"/>
              <a:t>Laura </a:t>
            </a:r>
            <a:r>
              <a:rPr lang="en-GB" dirty="0"/>
              <a:t>Rintoul</a:t>
            </a:r>
          </a:p>
        </p:txBody>
      </p:sp>
    </p:spTree>
    <p:extLst>
      <p:ext uri="{BB962C8B-B14F-4D97-AF65-F5344CB8AC3E}">
        <p14:creationId xmlns:p14="http://schemas.microsoft.com/office/powerpoint/2010/main" val="408641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A388-32A5-415E-A222-8617CCE210D3}"/>
              </a:ext>
            </a:extLst>
          </p:cNvPr>
          <p:cNvSpPr>
            <a:spLocks noGrp="1"/>
          </p:cNvSpPr>
          <p:nvPr>
            <p:ph type="title"/>
          </p:nvPr>
        </p:nvSpPr>
        <p:spPr/>
        <p:txBody>
          <a:bodyPr/>
          <a:lstStyle/>
          <a:p>
            <a:r>
              <a:rPr lang="en-GB" dirty="0"/>
              <a:t>Pair of atoms example dynamical matrix</a:t>
            </a:r>
          </a:p>
        </p:txBody>
      </p:sp>
      <p:pic>
        <p:nvPicPr>
          <p:cNvPr id="5" name="Content Placeholder 4">
            <a:extLst>
              <a:ext uri="{FF2B5EF4-FFF2-40B4-BE49-F238E27FC236}">
                <a16:creationId xmlns:a16="http://schemas.microsoft.com/office/drawing/2014/main" id="{6F9F5227-CCE7-447E-967B-737310B2ECA1}"/>
              </a:ext>
            </a:extLst>
          </p:cNvPr>
          <p:cNvPicPr>
            <a:picLocks noGrp="1" noChangeAspect="1"/>
          </p:cNvPicPr>
          <p:nvPr>
            <p:ph idx="1"/>
          </p:nvPr>
        </p:nvPicPr>
        <p:blipFill>
          <a:blip r:embed="rId2"/>
          <a:stretch>
            <a:fillRect/>
          </a:stretch>
        </p:blipFill>
        <p:spPr>
          <a:xfrm>
            <a:off x="380594" y="1886457"/>
            <a:ext cx="5811061" cy="4115374"/>
          </a:xfrm>
        </p:spPr>
      </p:pic>
      <p:pic>
        <p:nvPicPr>
          <p:cNvPr id="4" name="Picture 3">
            <a:extLst>
              <a:ext uri="{FF2B5EF4-FFF2-40B4-BE49-F238E27FC236}">
                <a16:creationId xmlns:a16="http://schemas.microsoft.com/office/drawing/2014/main" id="{354AF278-5600-400B-9CEE-79A3ABF892AE}"/>
              </a:ext>
            </a:extLst>
          </p:cNvPr>
          <p:cNvPicPr>
            <a:picLocks noChangeAspect="1"/>
          </p:cNvPicPr>
          <p:nvPr/>
        </p:nvPicPr>
        <p:blipFill>
          <a:blip r:embed="rId3"/>
          <a:stretch>
            <a:fillRect/>
          </a:stretch>
        </p:blipFill>
        <p:spPr>
          <a:xfrm>
            <a:off x="6921034" y="2581722"/>
            <a:ext cx="3938839" cy="2244086"/>
          </a:xfrm>
          <a:prstGeom prst="rect">
            <a:avLst/>
          </a:prstGeom>
        </p:spPr>
      </p:pic>
    </p:spTree>
    <p:extLst>
      <p:ext uri="{BB962C8B-B14F-4D97-AF65-F5344CB8AC3E}">
        <p14:creationId xmlns:p14="http://schemas.microsoft.com/office/powerpoint/2010/main" val="8450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0903-FD69-42AF-810B-1825C4127B48}"/>
              </a:ext>
            </a:extLst>
          </p:cNvPr>
          <p:cNvSpPr>
            <a:spLocks noGrp="1"/>
          </p:cNvSpPr>
          <p:nvPr>
            <p:ph type="title"/>
          </p:nvPr>
        </p:nvSpPr>
        <p:spPr/>
        <p:txBody>
          <a:bodyPr/>
          <a:lstStyle/>
          <a:p>
            <a:r>
              <a:rPr lang="en-GB" dirty="0"/>
              <a:t>Classical 2D example</a:t>
            </a:r>
          </a:p>
        </p:txBody>
      </p:sp>
      <p:pic>
        <p:nvPicPr>
          <p:cNvPr id="5" name="Content Placeholder 4" descr="A picture containing table&#10;&#10;Description automatically generated">
            <a:extLst>
              <a:ext uri="{FF2B5EF4-FFF2-40B4-BE49-F238E27FC236}">
                <a16:creationId xmlns:a16="http://schemas.microsoft.com/office/drawing/2014/main" id="{13B4BD83-0110-49B4-9AB7-61BE09B1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167" y="1321976"/>
            <a:ext cx="4214047" cy="4214047"/>
          </a:xfrm>
        </p:spPr>
      </p:pic>
      <p:pic>
        <p:nvPicPr>
          <p:cNvPr id="4" name="Picture 3" descr="Diagram&#10;&#10;Description automatically generated">
            <a:extLst>
              <a:ext uri="{FF2B5EF4-FFF2-40B4-BE49-F238E27FC236}">
                <a16:creationId xmlns:a16="http://schemas.microsoft.com/office/drawing/2014/main" id="{6C2AB128-1E6B-45B0-AB81-F9B279866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684" y="1437687"/>
            <a:ext cx="4736149" cy="4351338"/>
          </a:xfrm>
          <a:prstGeom prst="rect">
            <a:avLst/>
          </a:prstGeom>
        </p:spPr>
      </p:pic>
      <p:sp>
        <p:nvSpPr>
          <p:cNvPr id="3" name="TextBox 2">
            <a:extLst>
              <a:ext uri="{FF2B5EF4-FFF2-40B4-BE49-F238E27FC236}">
                <a16:creationId xmlns:a16="http://schemas.microsoft.com/office/drawing/2014/main" id="{2D510561-58F2-4DEB-A7A1-A220559AC937}"/>
              </a:ext>
            </a:extLst>
          </p:cNvPr>
          <p:cNvSpPr txBox="1"/>
          <p:nvPr/>
        </p:nvSpPr>
        <p:spPr>
          <a:xfrm>
            <a:off x="1022167" y="6064469"/>
            <a:ext cx="9572261" cy="369332"/>
          </a:xfrm>
          <a:prstGeom prst="rect">
            <a:avLst/>
          </a:prstGeom>
          <a:noFill/>
        </p:spPr>
        <p:txBody>
          <a:bodyPr wrap="square" rtlCol="0">
            <a:spAutoFit/>
          </a:bodyPr>
          <a:lstStyle/>
          <a:p>
            <a:r>
              <a:rPr lang="en-GB" dirty="0"/>
              <a:t>animation: https://en.wikipedia.org/wiki/Phonon#/media/File:1D_normal_modes_(280_kB).gif</a:t>
            </a:r>
          </a:p>
        </p:txBody>
      </p:sp>
    </p:spTree>
    <p:extLst>
      <p:ext uri="{BB962C8B-B14F-4D97-AF65-F5344CB8AC3E}">
        <p14:creationId xmlns:p14="http://schemas.microsoft.com/office/powerpoint/2010/main" val="79227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83EF-368F-4633-A645-D3E6439E966F}"/>
              </a:ext>
            </a:extLst>
          </p:cNvPr>
          <p:cNvSpPr>
            <a:spLocks noGrp="1"/>
          </p:cNvSpPr>
          <p:nvPr>
            <p:ph type="title"/>
          </p:nvPr>
        </p:nvSpPr>
        <p:spPr/>
        <p:txBody>
          <a:bodyPr/>
          <a:lstStyle/>
          <a:p>
            <a:r>
              <a:rPr lang="en-GB" dirty="0"/>
              <a:t>Phonon energies: non-periodic</a:t>
            </a:r>
          </a:p>
        </p:txBody>
      </p:sp>
      <p:pic>
        <p:nvPicPr>
          <p:cNvPr id="5" name="Content Placeholder 4" descr="Chart, scatter chart&#10;&#10;Description automatically generated">
            <a:extLst>
              <a:ext uri="{FF2B5EF4-FFF2-40B4-BE49-F238E27FC236}">
                <a16:creationId xmlns:a16="http://schemas.microsoft.com/office/drawing/2014/main" id="{7ABFE7FF-A65C-4064-92C6-A54E4EAF8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486875" cy="3657917"/>
          </a:xfrm>
        </p:spPr>
      </p:pic>
      <p:pic>
        <p:nvPicPr>
          <p:cNvPr id="7" name="Picture 6" descr="Chart, scatter chart&#10;&#10;Description automatically generated">
            <a:extLst>
              <a:ext uri="{FF2B5EF4-FFF2-40B4-BE49-F238E27FC236}">
                <a16:creationId xmlns:a16="http://schemas.microsoft.com/office/drawing/2014/main" id="{9FF8770D-D9B5-47BE-B68C-8FCF9A60F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875" cy="3657917"/>
          </a:xfrm>
          <a:prstGeom prst="rect">
            <a:avLst/>
          </a:prstGeom>
        </p:spPr>
      </p:pic>
    </p:spTree>
    <p:extLst>
      <p:ext uri="{BB962C8B-B14F-4D97-AF65-F5344CB8AC3E}">
        <p14:creationId xmlns:p14="http://schemas.microsoft.com/office/powerpoint/2010/main" val="115558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165A-CAE5-4E63-8585-EBB40139D360}"/>
              </a:ext>
            </a:extLst>
          </p:cNvPr>
          <p:cNvSpPr>
            <a:spLocks noGrp="1"/>
          </p:cNvSpPr>
          <p:nvPr>
            <p:ph type="title"/>
          </p:nvPr>
        </p:nvSpPr>
        <p:spPr>
          <a:xfrm>
            <a:off x="838200" y="339133"/>
            <a:ext cx="10515600" cy="1325563"/>
          </a:xfrm>
        </p:spPr>
        <p:txBody>
          <a:bodyPr/>
          <a:lstStyle/>
          <a:p>
            <a:r>
              <a:rPr lang="en-GB" dirty="0"/>
              <a:t>Orthogonal displacement modes </a:t>
            </a:r>
          </a:p>
        </p:txBody>
      </p:sp>
      <p:pic>
        <p:nvPicPr>
          <p:cNvPr id="5" name="Content Placeholder 8">
            <a:extLst>
              <a:ext uri="{FF2B5EF4-FFF2-40B4-BE49-F238E27FC236}">
                <a16:creationId xmlns:a16="http://schemas.microsoft.com/office/drawing/2014/main" id="{12F2BCEA-EEC3-4648-897A-C89CD489423F}"/>
              </a:ext>
            </a:extLst>
          </p:cNvPr>
          <p:cNvPicPr>
            <a:picLocks noChangeAspect="1"/>
          </p:cNvPicPr>
          <p:nvPr/>
        </p:nvPicPr>
        <p:blipFill>
          <a:blip r:embed="rId3"/>
          <a:stretch>
            <a:fillRect/>
          </a:stretch>
        </p:blipFill>
        <p:spPr>
          <a:xfrm>
            <a:off x="1118935" y="4133258"/>
            <a:ext cx="4136238" cy="1966486"/>
          </a:xfrm>
          <a:prstGeom prst="rect">
            <a:avLst/>
          </a:prstGeom>
        </p:spPr>
      </p:pic>
      <p:pic>
        <p:nvPicPr>
          <p:cNvPr id="7" name="Picture 6" descr="Chart, scatter chart&#10;&#10;Description automatically generated">
            <a:extLst>
              <a:ext uri="{FF2B5EF4-FFF2-40B4-BE49-F238E27FC236}">
                <a16:creationId xmlns:a16="http://schemas.microsoft.com/office/drawing/2014/main" id="{B0995317-422A-4C54-8DA2-4C03112B4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693" y="2937683"/>
            <a:ext cx="5234387" cy="3489592"/>
          </a:xfrm>
          <a:prstGeom prst="rect">
            <a:avLst/>
          </a:prstGeom>
        </p:spPr>
      </p:pic>
      <p:pic>
        <p:nvPicPr>
          <p:cNvPr id="4" name="Content Placeholder 3">
            <a:extLst>
              <a:ext uri="{FF2B5EF4-FFF2-40B4-BE49-F238E27FC236}">
                <a16:creationId xmlns:a16="http://schemas.microsoft.com/office/drawing/2014/main" id="{24B807E7-9C2B-4453-B0E6-99E60DEB1F6B}"/>
              </a:ext>
            </a:extLst>
          </p:cNvPr>
          <p:cNvPicPr>
            <a:picLocks noGrp="1" noChangeAspect="1"/>
          </p:cNvPicPr>
          <p:nvPr>
            <p:ph idx="1"/>
          </p:nvPr>
        </p:nvPicPr>
        <p:blipFill>
          <a:blip r:embed="rId5"/>
          <a:stretch>
            <a:fillRect/>
          </a:stretch>
        </p:blipFill>
        <p:spPr>
          <a:xfrm>
            <a:off x="592118" y="1956471"/>
            <a:ext cx="10478962" cy="981212"/>
          </a:xfrm>
          <a:prstGeom prst="rect">
            <a:avLst/>
          </a:prstGeom>
        </p:spPr>
      </p:pic>
    </p:spTree>
    <p:extLst>
      <p:ext uri="{BB962C8B-B14F-4D97-AF65-F5344CB8AC3E}">
        <p14:creationId xmlns:p14="http://schemas.microsoft.com/office/powerpoint/2010/main" val="118641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EF69-389A-4D1E-AC66-52C590E4502B}"/>
              </a:ext>
            </a:extLst>
          </p:cNvPr>
          <p:cNvSpPr>
            <a:spLocks noGrp="1"/>
          </p:cNvSpPr>
          <p:nvPr>
            <p:ph type="title"/>
          </p:nvPr>
        </p:nvSpPr>
        <p:spPr/>
        <p:txBody>
          <a:bodyPr/>
          <a:lstStyle/>
          <a:p>
            <a:r>
              <a:rPr lang="en-GB" dirty="0"/>
              <a:t>Bond bending term contribution…</a:t>
            </a:r>
          </a:p>
        </p:txBody>
      </p:sp>
      <p:pic>
        <p:nvPicPr>
          <p:cNvPr id="5" name="Content Placeholder 4">
            <a:extLst>
              <a:ext uri="{FF2B5EF4-FFF2-40B4-BE49-F238E27FC236}">
                <a16:creationId xmlns:a16="http://schemas.microsoft.com/office/drawing/2014/main" id="{11427236-69C2-46E7-8DD3-8205812EC769}"/>
              </a:ext>
            </a:extLst>
          </p:cNvPr>
          <p:cNvPicPr>
            <a:picLocks noGrp="1" noChangeAspect="1"/>
          </p:cNvPicPr>
          <p:nvPr>
            <p:ph idx="1"/>
          </p:nvPr>
        </p:nvPicPr>
        <p:blipFill>
          <a:blip r:embed="rId2"/>
          <a:stretch>
            <a:fillRect/>
          </a:stretch>
        </p:blipFill>
        <p:spPr>
          <a:xfrm>
            <a:off x="3490549" y="1690688"/>
            <a:ext cx="5210902" cy="4096322"/>
          </a:xfrm>
        </p:spPr>
      </p:pic>
      <p:pic>
        <p:nvPicPr>
          <p:cNvPr id="7" name="Picture 6">
            <a:extLst>
              <a:ext uri="{FF2B5EF4-FFF2-40B4-BE49-F238E27FC236}">
                <a16:creationId xmlns:a16="http://schemas.microsoft.com/office/drawing/2014/main" id="{9255EF53-A65E-4C4F-83D0-1FE62FDEC646}"/>
              </a:ext>
            </a:extLst>
          </p:cNvPr>
          <p:cNvPicPr>
            <a:picLocks noChangeAspect="1"/>
          </p:cNvPicPr>
          <p:nvPr/>
        </p:nvPicPr>
        <p:blipFill>
          <a:blip r:embed="rId3"/>
          <a:stretch>
            <a:fillRect/>
          </a:stretch>
        </p:blipFill>
        <p:spPr>
          <a:xfrm>
            <a:off x="1013730" y="4195395"/>
            <a:ext cx="2764831" cy="1184928"/>
          </a:xfrm>
          <a:prstGeom prst="rect">
            <a:avLst/>
          </a:prstGeom>
        </p:spPr>
      </p:pic>
      <p:pic>
        <p:nvPicPr>
          <p:cNvPr id="9" name="Picture 8">
            <a:extLst>
              <a:ext uri="{FF2B5EF4-FFF2-40B4-BE49-F238E27FC236}">
                <a16:creationId xmlns:a16="http://schemas.microsoft.com/office/drawing/2014/main" id="{8E9EB9FA-1DE5-4CF3-AE18-A8A998A58F1B}"/>
              </a:ext>
            </a:extLst>
          </p:cNvPr>
          <p:cNvPicPr>
            <a:picLocks noChangeAspect="1"/>
          </p:cNvPicPr>
          <p:nvPr/>
        </p:nvPicPr>
        <p:blipFill>
          <a:blip r:embed="rId4"/>
          <a:stretch>
            <a:fillRect/>
          </a:stretch>
        </p:blipFill>
        <p:spPr>
          <a:xfrm>
            <a:off x="1013730" y="2608345"/>
            <a:ext cx="2636659" cy="1180364"/>
          </a:xfrm>
          <a:prstGeom prst="rect">
            <a:avLst/>
          </a:prstGeom>
        </p:spPr>
      </p:pic>
    </p:spTree>
    <p:extLst>
      <p:ext uri="{BB962C8B-B14F-4D97-AF65-F5344CB8AC3E}">
        <p14:creationId xmlns:p14="http://schemas.microsoft.com/office/powerpoint/2010/main" val="307373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3054-03D1-43EB-975C-AF6463A74FA0}"/>
              </a:ext>
            </a:extLst>
          </p:cNvPr>
          <p:cNvSpPr>
            <a:spLocks noGrp="1"/>
          </p:cNvSpPr>
          <p:nvPr>
            <p:ph type="title"/>
          </p:nvPr>
        </p:nvSpPr>
        <p:spPr/>
        <p:txBody>
          <a:bodyPr/>
          <a:lstStyle/>
          <a:p>
            <a:r>
              <a:rPr lang="en-GB" dirty="0"/>
              <a:t>1-dimensional results: periodic case</a:t>
            </a:r>
          </a:p>
        </p:txBody>
      </p:sp>
      <p:pic>
        <p:nvPicPr>
          <p:cNvPr id="5" name="Content Placeholder 4">
            <a:extLst>
              <a:ext uri="{FF2B5EF4-FFF2-40B4-BE49-F238E27FC236}">
                <a16:creationId xmlns:a16="http://schemas.microsoft.com/office/drawing/2014/main" id="{91FAD3B4-A6BB-4311-B2CB-80DADA2E8BA4}"/>
              </a:ext>
            </a:extLst>
          </p:cNvPr>
          <p:cNvPicPr>
            <a:picLocks noGrp="1" noChangeAspect="1"/>
          </p:cNvPicPr>
          <p:nvPr>
            <p:ph idx="1"/>
          </p:nvPr>
        </p:nvPicPr>
        <p:blipFill>
          <a:blip r:embed="rId2"/>
          <a:stretch>
            <a:fillRect/>
          </a:stretch>
        </p:blipFill>
        <p:spPr>
          <a:xfrm>
            <a:off x="291334" y="1563446"/>
            <a:ext cx="7567565" cy="5045043"/>
          </a:xfrm>
        </p:spPr>
      </p:pic>
      <p:pic>
        <p:nvPicPr>
          <p:cNvPr id="4" name="Picture 3" descr="Diagram&#10;&#10;Description automatically generated">
            <a:extLst>
              <a:ext uri="{FF2B5EF4-FFF2-40B4-BE49-F238E27FC236}">
                <a16:creationId xmlns:a16="http://schemas.microsoft.com/office/drawing/2014/main" id="{50C0A766-66B7-457E-875B-865D7D5CD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513" y="1973919"/>
            <a:ext cx="4736149" cy="4351338"/>
          </a:xfrm>
          <a:prstGeom prst="rect">
            <a:avLst/>
          </a:prstGeom>
        </p:spPr>
      </p:pic>
    </p:spTree>
    <p:extLst>
      <p:ext uri="{BB962C8B-B14F-4D97-AF65-F5344CB8AC3E}">
        <p14:creationId xmlns:p14="http://schemas.microsoft.com/office/powerpoint/2010/main" val="139427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1D95-6BCA-4705-B4C5-711116AD50E1}"/>
              </a:ext>
            </a:extLst>
          </p:cNvPr>
          <p:cNvSpPr>
            <a:spLocks noGrp="1"/>
          </p:cNvSpPr>
          <p:nvPr>
            <p:ph type="title"/>
          </p:nvPr>
        </p:nvSpPr>
        <p:spPr/>
        <p:txBody>
          <a:bodyPr/>
          <a:lstStyle/>
          <a:p>
            <a:r>
              <a:rPr lang="en-GB" dirty="0"/>
              <a:t>1-dimensional results: finite case</a:t>
            </a:r>
          </a:p>
        </p:txBody>
      </p:sp>
      <p:pic>
        <p:nvPicPr>
          <p:cNvPr id="9" name="Content Placeholder 8">
            <a:extLst>
              <a:ext uri="{FF2B5EF4-FFF2-40B4-BE49-F238E27FC236}">
                <a16:creationId xmlns:a16="http://schemas.microsoft.com/office/drawing/2014/main" id="{2C97D892-FEE3-436C-99D2-9FB2E6A491F4}"/>
              </a:ext>
            </a:extLst>
          </p:cNvPr>
          <p:cNvPicPr>
            <a:picLocks noGrp="1" noChangeAspect="1"/>
          </p:cNvPicPr>
          <p:nvPr>
            <p:ph idx="1"/>
          </p:nvPr>
        </p:nvPicPr>
        <p:blipFill rotWithShape="1">
          <a:blip r:embed="rId2"/>
          <a:srcRect l="279" t="657" r="2194" b="-657"/>
          <a:stretch/>
        </p:blipFill>
        <p:spPr>
          <a:xfrm>
            <a:off x="287795" y="1690688"/>
            <a:ext cx="7051180" cy="4611204"/>
          </a:xfrm>
        </p:spPr>
      </p:pic>
      <p:pic>
        <p:nvPicPr>
          <p:cNvPr id="4" name="Picture 3" descr="Diagram&#10;&#10;Description automatically generated">
            <a:extLst>
              <a:ext uri="{FF2B5EF4-FFF2-40B4-BE49-F238E27FC236}">
                <a16:creationId xmlns:a16="http://schemas.microsoft.com/office/drawing/2014/main" id="{262580FF-0481-4994-B3F6-88235B79B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056" y="1950554"/>
            <a:ext cx="4736149" cy="4351338"/>
          </a:xfrm>
          <a:prstGeom prst="rect">
            <a:avLst/>
          </a:prstGeom>
        </p:spPr>
      </p:pic>
    </p:spTree>
    <p:extLst>
      <p:ext uri="{BB962C8B-B14F-4D97-AF65-F5344CB8AC3E}">
        <p14:creationId xmlns:p14="http://schemas.microsoft.com/office/powerpoint/2010/main" val="105919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E3A8-3B53-4C94-8BD2-5F88D1CAB94F}"/>
              </a:ext>
            </a:extLst>
          </p:cNvPr>
          <p:cNvSpPr>
            <a:spLocks noGrp="1"/>
          </p:cNvSpPr>
          <p:nvPr>
            <p:ph type="title"/>
          </p:nvPr>
        </p:nvSpPr>
        <p:spPr/>
        <p:txBody>
          <a:bodyPr/>
          <a:lstStyle/>
          <a:p>
            <a:r>
              <a:rPr lang="en-GB" dirty="0"/>
              <a:t>Phonon contribution decomposition</a:t>
            </a:r>
          </a:p>
        </p:txBody>
      </p:sp>
      <p:pic>
        <p:nvPicPr>
          <p:cNvPr id="5" name="Content Placeholder 4">
            <a:extLst>
              <a:ext uri="{FF2B5EF4-FFF2-40B4-BE49-F238E27FC236}">
                <a16:creationId xmlns:a16="http://schemas.microsoft.com/office/drawing/2014/main" id="{013830E8-F6C0-44F6-A178-54D0B80377E0}"/>
              </a:ext>
            </a:extLst>
          </p:cNvPr>
          <p:cNvPicPr>
            <a:picLocks noGrp="1" noChangeAspect="1"/>
          </p:cNvPicPr>
          <p:nvPr>
            <p:ph idx="1"/>
          </p:nvPr>
        </p:nvPicPr>
        <p:blipFill rotWithShape="1">
          <a:blip r:embed="rId2"/>
          <a:srcRect r="4457"/>
          <a:stretch/>
        </p:blipFill>
        <p:spPr>
          <a:xfrm>
            <a:off x="0" y="2488269"/>
            <a:ext cx="6334339" cy="4351338"/>
          </a:xfrm>
        </p:spPr>
      </p:pic>
      <p:sp>
        <p:nvSpPr>
          <p:cNvPr id="6" name="TextBox 5">
            <a:extLst>
              <a:ext uri="{FF2B5EF4-FFF2-40B4-BE49-F238E27FC236}">
                <a16:creationId xmlns:a16="http://schemas.microsoft.com/office/drawing/2014/main" id="{88166DCC-6218-48ED-B68A-7912BB7FB307}"/>
              </a:ext>
            </a:extLst>
          </p:cNvPr>
          <p:cNvSpPr txBox="1"/>
          <p:nvPr/>
        </p:nvSpPr>
        <p:spPr>
          <a:xfrm>
            <a:off x="1920765" y="1612308"/>
            <a:ext cx="4876800" cy="769441"/>
          </a:xfrm>
          <a:prstGeom prst="rect">
            <a:avLst/>
          </a:prstGeom>
          <a:noFill/>
        </p:spPr>
        <p:txBody>
          <a:bodyPr wrap="square" rtlCol="0">
            <a:spAutoFit/>
          </a:bodyPr>
          <a:lstStyle/>
          <a:p>
            <a:r>
              <a:rPr lang="en-GB" sz="4400" dirty="0"/>
              <a:t>Finite case</a:t>
            </a:r>
          </a:p>
        </p:txBody>
      </p:sp>
      <p:pic>
        <p:nvPicPr>
          <p:cNvPr id="8" name="Picture 7">
            <a:extLst>
              <a:ext uri="{FF2B5EF4-FFF2-40B4-BE49-F238E27FC236}">
                <a16:creationId xmlns:a16="http://schemas.microsoft.com/office/drawing/2014/main" id="{036D8652-6DE7-4114-A9D4-BD01652A10DB}"/>
              </a:ext>
            </a:extLst>
          </p:cNvPr>
          <p:cNvPicPr>
            <a:picLocks noChangeAspect="1"/>
          </p:cNvPicPr>
          <p:nvPr/>
        </p:nvPicPr>
        <p:blipFill>
          <a:blip r:embed="rId3"/>
          <a:stretch>
            <a:fillRect/>
          </a:stretch>
        </p:blipFill>
        <p:spPr>
          <a:xfrm>
            <a:off x="5992342" y="2438025"/>
            <a:ext cx="6472927" cy="4351338"/>
          </a:xfrm>
          <a:prstGeom prst="rect">
            <a:avLst/>
          </a:prstGeom>
        </p:spPr>
      </p:pic>
      <p:sp>
        <p:nvSpPr>
          <p:cNvPr id="9" name="TextBox 8">
            <a:extLst>
              <a:ext uri="{FF2B5EF4-FFF2-40B4-BE49-F238E27FC236}">
                <a16:creationId xmlns:a16="http://schemas.microsoft.com/office/drawing/2014/main" id="{082C326A-27F8-4CE4-BFAD-51EFEB4F76C8}"/>
              </a:ext>
            </a:extLst>
          </p:cNvPr>
          <p:cNvSpPr txBox="1"/>
          <p:nvPr/>
        </p:nvSpPr>
        <p:spPr>
          <a:xfrm>
            <a:off x="7880130" y="1612949"/>
            <a:ext cx="3321269" cy="646331"/>
          </a:xfrm>
          <a:prstGeom prst="rect">
            <a:avLst/>
          </a:prstGeom>
          <a:noFill/>
        </p:spPr>
        <p:txBody>
          <a:bodyPr wrap="square" rtlCol="0">
            <a:spAutoFit/>
          </a:bodyPr>
          <a:lstStyle/>
          <a:p>
            <a:r>
              <a:rPr lang="en-GB" sz="3600" dirty="0"/>
              <a:t>Periodic case</a:t>
            </a:r>
          </a:p>
        </p:txBody>
      </p:sp>
    </p:spTree>
    <p:extLst>
      <p:ext uri="{BB962C8B-B14F-4D97-AF65-F5344CB8AC3E}">
        <p14:creationId xmlns:p14="http://schemas.microsoft.com/office/powerpoint/2010/main" val="200278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7F02-C409-47DF-80A0-F081FDA60B49}"/>
              </a:ext>
            </a:extLst>
          </p:cNvPr>
          <p:cNvSpPr>
            <a:spLocks noGrp="1"/>
          </p:cNvSpPr>
          <p:nvPr>
            <p:ph type="title"/>
          </p:nvPr>
        </p:nvSpPr>
        <p:spPr/>
        <p:txBody>
          <a:bodyPr/>
          <a:lstStyle/>
          <a:p>
            <a:r>
              <a:rPr lang="en-GB" dirty="0"/>
              <a:t>Conclusions	</a:t>
            </a:r>
          </a:p>
        </p:txBody>
      </p:sp>
      <p:sp>
        <p:nvSpPr>
          <p:cNvPr id="3" name="Content Placeholder 2">
            <a:extLst>
              <a:ext uri="{FF2B5EF4-FFF2-40B4-BE49-F238E27FC236}">
                <a16:creationId xmlns:a16="http://schemas.microsoft.com/office/drawing/2014/main" id="{355CCE5F-32F6-4079-97FF-AD9DA9567833}"/>
              </a:ext>
            </a:extLst>
          </p:cNvPr>
          <p:cNvSpPr>
            <a:spLocks noGrp="1"/>
          </p:cNvSpPr>
          <p:nvPr>
            <p:ph idx="1"/>
          </p:nvPr>
        </p:nvSpPr>
        <p:spPr/>
        <p:txBody>
          <a:bodyPr/>
          <a:lstStyle/>
          <a:p>
            <a:r>
              <a:rPr lang="en-GB" dirty="0"/>
              <a:t>Model has been successful in reproducing behaviours for 1 dimensional chains</a:t>
            </a:r>
          </a:p>
          <a:p>
            <a:r>
              <a:rPr lang="en-GB" dirty="0"/>
              <a:t>Has demonstrated the collapse of precise phonons on finite structures</a:t>
            </a:r>
          </a:p>
          <a:p>
            <a:r>
              <a:rPr lang="en-GB" dirty="0"/>
              <a:t>Insight about the limits of a </a:t>
            </a:r>
            <a:r>
              <a:rPr lang="en-GB" dirty="0" err="1"/>
              <a:t>taylor</a:t>
            </a:r>
            <a:r>
              <a:rPr lang="en-GB" dirty="0"/>
              <a:t> expansion model of potential energy</a:t>
            </a:r>
          </a:p>
          <a:p>
            <a:pPr marL="0" indent="0">
              <a:buNone/>
            </a:pPr>
            <a:endParaRPr lang="en-GB" dirty="0"/>
          </a:p>
        </p:txBody>
      </p:sp>
    </p:spTree>
    <p:extLst>
      <p:ext uri="{BB962C8B-B14F-4D97-AF65-F5344CB8AC3E}">
        <p14:creationId xmlns:p14="http://schemas.microsoft.com/office/powerpoint/2010/main" val="98439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6C43-E2AC-41F1-8C11-DA6EC78AABE2}"/>
              </a:ext>
            </a:extLst>
          </p:cNvPr>
          <p:cNvSpPr>
            <a:spLocks noGrp="1"/>
          </p:cNvSpPr>
          <p:nvPr>
            <p:ph type="title"/>
          </p:nvPr>
        </p:nvSpPr>
        <p:spPr/>
        <p:txBody>
          <a:bodyPr/>
          <a:lstStyle/>
          <a:p>
            <a:r>
              <a:rPr lang="en-GB" dirty="0"/>
              <a:t>Further work	</a:t>
            </a:r>
          </a:p>
        </p:txBody>
      </p:sp>
      <p:sp>
        <p:nvSpPr>
          <p:cNvPr id="3" name="Content Placeholder 2">
            <a:extLst>
              <a:ext uri="{FF2B5EF4-FFF2-40B4-BE49-F238E27FC236}">
                <a16:creationId xmlns:a16="http://schemas.microsoft.com/office/drawing/2014/main" id="{85A765D8-9B0D-4F8D-B2ED-BC741B5A86CD}"/>
              </a:ext>
            </a:extLst>
          </p:cNvPr>
          <p:cNvSpPr>
            <a:spLocks noGrp="1"/>
          </p:cNvSpPr>
          <p:nvPr>
            <p:ph idx="1"/>
          </p:nvPr>
        </p:nvSpPr>
        <p:spPr/>
        <p:txBody>
          <a:bodyPr/>
          <a:lstStyle/>
          <a:p>
            <a:r>
              <a:rPr lang="en-GB" dirty="0"/>
              <a:t>Further analysis on mixed mass chains</a:t>
            </a:r>
          </a:p>
          <a:p>
            <a:pPr lvl="1"/>
            <a:r>
              <a:rPr lang="en-GB" dirty="0"/>
              <a:t>Observing the optical branch</a:t>
            </a:r>
          </a:p>
          <a:p>
            <a:r>
              <a:rPr lang="en-GB" dirty="0"/>
              <a:t>Extension of this model to 3 dimensional structures and then 2 dimensional structures</a:t>
            </a:r>
          </a:p>
        </p:txBody>
      </p:sp>
    </p:spTree>
    <p:extLst>
      <p:ext uri="{BB962C8B-B14F-4D97-AF65-F5344CB8AC3E}">
        <p14:creationId xmlns:p14="http://schemas.microsoft.com/office/powerpoint/2010/main" val="6563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360A-B8B9-4A70-B9A9-BB98078B1EE8}"/>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EF299A44-7A24-40C9-8E8C-5084BE13240D}"/>
              </a:ext>
            </a:extLst>
          </p:cNvPr>
          <p:cNvSpPr>
            <a:spLocks noGrp="1"/>
          </p:cNvSpPr>
          <p:nvPr>
            <p:ph idx="1"/>
          </p:nvPr>
        </p:nvSpPr>
        <p:spPr>
          <a:xfrm>
            <a:off x="838200" y="1825625"/>
            <a:ext cx="4933950" cy="4351338"/>
          </a:xfrm>
        </p:spPr>
        <p:txBody>
          <a:bodyPr/>
          <a:lstStyle/>
          <a:p>
            <a:r>
              <a:rPr lang="en-GB" sz="4000" dirty="0"/>
              <a:t>Phonons are highly influential on behaviour</a:t>
            </a:r>
          </a:p>
          <a:p>
            <a:r>
              <a:rPr lang="en-GB" sz="4000" dirty="0"/>
              <a:t>Interest in 2D devices</a:t>
            </a:r>
          </a:p>
          <a:p>
            <a:r>
              <a:rPr lang="en-GB" sz="4000" dirty="0"/>
              <a:t>More challenging to extract 2D dispersion than 3D</a:t>
            </a:r>
          </a:p>
        </p:txBody>
      </p:sp>
      <p:pic>
        <p:nvPicPr>
          <p:cNvPr id="5" name="Picture 4">
            <a:extLst>
              <a:ext uri="{FF2B5EF4-FFF2-40B4-BE49-F238E27FC236}">
                <a16:creationId xmlns:a16="http://schemas.microsoft.com/office/drawing/2014/main" id="{50961092-FB64-46BA-9F5C-A4C7A033311D}"/>
              </a:ext>
            </a:extLst>
          </p:cNvPr>
          <p:cNvPicPr>
            <a:picLocks noChangeAspect="1"/>
          </p:cNvPicPr>
          <p:nvPr/>
        </p:nvPicPr>
        <p:blipFill>
          <a:blip r:embed="rId3"/>
          <a:stretch>
            <a:fillRect/>
          </a:stretch>
        </p:blipFill>
        <p:spPr>
          <a:xfrm>
            <a:off x="6748193" y="365125"/>
            <a:ext cx="3858163" cy="5430008"/>
          </a:xfrm>
          <a:prstGeom prst="rect">
            <a:avLst/>
          </a:prstGeom>
        </p:spPr>
      </p:pic>
      <p:sp>
        <p:nvSpPr>
          <p:cNvPr id="6" name="TextBox 5">
            <a:extLst>
              <a:ext uri="{FF2B5EF4-FFF2-40B4-BE49-F238E27FC236}">
                <a16:creationId xmlns:a16="http://schemas.microsoft.com/office/drawing/2014/main" id="{1425DF5F-E757-4A8B-B22A-19ACFBB9567D}"/>
              </a:ext>
            </a:extLst>
          </p:cNvPr>
          <p:cNvSpPr txBox="1"/>
          <p:nvPr/>
        </p:nvSpPr>
        <p:spPr>
          <a:xfrm>
            <a:off x="952500" y="5930070"/>
            <a:ext cx="9855200" cy="646331"/>
          </a:xfrm>
          <a:prstGeom prst="rect">
            <a:avLst/>
          </a:prstGeom>
          <a:noFill/>
        </p:spPr>
        <p:txBody>
          <a:bodyPr wrap="square">
            <a:spAutoFit/>
          </a:bodyPr>
          <a:lstStyle/>
          <a:p>
            <a:r>
              <a:rPr lang="en-GB" dirty="0" err="1">
                <a:effectLst/>
                <a:latin typeface="Arial" panose="020B0604020202020204" pitchFamily="34" charset="0"/>
              </a:rPr>
              <a:t>Geim</a:t>
            </a:r>
            <a:r>
              <a:rPr lang="en-GB" dirty="0">
                <a:effectLst/>
                <a:latin typeface="Arial" panose="020B0604020202020204" pitchFamily="34" charset="0"/>
              </a:rPr>
              <a:t>, A. K. &amp; </a:t>
            </a:r>
            <a:r>
              <a:rPr lang="en-GB" dirty="0" err="1">
                <a:effectLst/>
                <a:latin typeface="Arial" panose="020B0604020202020204" pitchFamily="34" charset="0"/>
              </a:rPr>
              <a:t>Grigorieva</a:t>
            </a:r>
            <a:r>
              <a:rPr lang="en-GB" dirty="0">
                <a:effectLst/>
                <a:latin typeface="Arial" panose="020B0604020202020204" pitchFamily="34" charset="0"/>
              </a:rPr>
              <a:t>, I. V. Van der Waals heterostructures.Nature499,419–425.issn:1476-4687.</a:t>
            </a:r>
            <a:r>
              <a:rPr lang="en-GB" dirty="0">
                <a:effectLst/>
                <a:latin typeface="Courier New" panose="02070309020205020404" pitchFamily="49" charset="0"/>
              </a:rPr>
              <a:t>https://doi.org/10.1038/nature12385</a:t>
            </a:r>
            <a:r>
              <a:rPr lang="en-GB" dirty="0">
                <a:effectLst/>
                <a:latin typeface="Arial" panose="020B0604020202020204" pitchFamily="34" charset="0"/>
              </a:rPr>
              <a:t>(2013).</a:t>
            </a:r>
            <a:endParaRPr lang="en-GB" dirty="0"/>
          </a:p>
        </p:txBody>
      </p:sp>
    </p:spTree>
    <p:extLst>
      <p:ext uri="{BB962C8B-B14F-4D97-AF65-F5344CB8AC3E}">
        <p14:creationId xmlns:p14="http://schemas.microsoft.com/office/powerpoint/2010/main" val="150045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D94F-B69D-4DB5-B282-E8F6ABFE470C}"/>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730A162C-9E62-445B-A873-9C138F1B230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1495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32FE-4807-44AD-8EF2-ECD28FBE6F9A}"/>
              </a:ext>
            </a:extLst>
          </p:cNvPr>
          <p:cNvSpPr>
            <a:spLocks noGrp="1"/>
          </p:cNvSpPr>
          <p:nvPr>
            <p:ph type="title"/>
          </p:nvPr>
        </p:nvSpPr>
        <p:spPr/>
        <p:txBody>
          <a:bodyPr/>
          <a:lstStyle/>
          <a:p>
            <a:r>
              <a:rPr lang="en-GB" dirty="0"/>
              <a:t>Aim	</a:t>
            </a:r>
          </a:p>
        </p:txBody>
      </p:sp>
      <p:sp>
        <p:nvSpPr>
          <p:cNvPr id="3" name="Content Placeholder 2">
            <a:extLst>
              <a:ext uri="{FF2B5EF4-FFF2-40B4-BE49-F238E27FC236}">
                <a16:creationId xmlns:a16="http://schemas.microsoft.com/office/drawing/2014/main" id="{94CB1665-A52F-4F90-AD1E-E2C3B6D8B69A}"/>
              </a:ext>
            </a:extLst>
          </p:cNvPr>
          <p:cNvSpPr>
            <a:spLocks noGrp="1"/>
          </p:cNvSpPr>
          <p:nvPr>
            <p:ph idx="1"/>
          </p:nvPr>
        </p:nvSpPr>
        <p:spPr>
          <a:xfrm>
            <a:off x="838200" y="1825625"/>
            <a:ext cx="5191125" cy="4351338"/>
          </a:xfrm>
        </p:spPr>
        <p:txBody>
          <a:bodyPr/>
          <a:lstStyle/>
          <a:p>
            <a:r>
              <a:rPr lang="en-GB" dirty="0"/>
              <a:t>Develop tools for solving phonon dispersion</a:t>
            </a:r>
          </a:p>
          <a:p>
            <a:r>
              <a:rPr lang="en-GB" dirty="0"/>
              <a:t>Test against 1D example and observe behaviour</a:t>
            </a:r>
          </a:p>
          <a:p>
            <a:endParaRPr lang="en-GB" dirty="0"/>
          </a:p>
        </p:txBody>
      </p:sp>
      <p:pic>
        <p:nvPicPr>
          <p:cNvPr id="5" name="Picture 4" descr="Diagram&#10;&#10;Description automatically generated">
            <a:extLst>
              <a:ext uri="{FF2B5EF4-FFF2-40B4-BE49-F238E27FC236}">
                <a16:creationId xmlns:a16="http://schemas.microsoft.com/office/drawing/2014/main" id="{9D2ECBE4-154C-4126-BCD9-7587DF52B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0562"/>
            <a:ext cx="4736149" cy="4351338"/>
          </a:xfrm>
          <a:prstGeom prst="rect">
            <a:avLst/>
          </a:prstGeom>
        </p:spPr>
      </p:pic>
    </p:spTree>
    <p:extLst>
      <p:ext uri="{BB962C8B-B14F-4D97-AF65-F5344CB8AC3E}">
        <p14:creationId xmlns:p14="http://schemas.microsoft.com/office/powerpoint/2010/main" val="346948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29DE-BDE9-4785-933E-BBB6C231D7D1}"/>
              </a:ext>
            </a:extLst>
          </p:cNvPr>
          <p:cNvSpPr>
            <a:spLocks noGrp="1"/>
          </p:cNvSpPr>
          <p:nvPr>
            <p:ph type="title"/>
          </p:nvPr>
        </p:nvSpPr>
        <p:spPr/>
        <p:txBody>
          <a:bodyPr/>
          <a:lstStyle/>
          <a:p>
            <a:r>
              <a:rPr lang="en-GB" dirty="0"/>
              <a:t>What are phonons?</a:t>
            </a:r>
          </a:p>
        </p:txBody>
      </p:sp>
      <p:sp>
        <p:nvSpPr>
          <p:cNvPr id="3" name="Content Placeholder 2">
            <a:extLst>
              <a:ext uri="{FF2B5EF4-FFF2-40B4-BE49-F238E27FC236}">
                <a16:creationId xmlns:a16="http://schemas.microsoft.com/office/drawing/2014/main" id="{7EACD3B7-80C1-4468-A05E-5C1B73201FCA}"/>
              </a:ext>
            </a:extLst>
          </p:cNvPr>
          <p:cNvSpPr>
            <a:spLocks noGrp="1"/>
          </p:cNvSpPr>
          <p:nvPr>
            <p:ph idx="1"/>
          </p:nvPr>
        </p:nvSpPr>
        <p:spPr>
          <a:xfrm>
            <a:off x="838200" y="1825625"/>
            <a:ext cx="4972050" cy="4351338"/>
          </a:xfrm>
        </p:spPr>
        <p:txBody>
          <a:bodyPr/>
          <a:lstStyle/>
          <a:p>
            <a:r>
              <a:rPr lang="en-GB" dirty="0"/>
              <a:t>Vibrations in solid state matter</a:t>
            </a:r>
          </a:p>
          <a:p>
            <a:r>
              <a:rPr lang="en-GB" dirty="0"/>
              <a:t>Description as waves</a:t>
            </a:r>
          </a:p>
          <a:p>
            <a:r>
              <a:rPr lang="en-GB" dirty="0"/>
              <a:t>Dispersion graphs illustrate relationship between wavenumber and k vector</a:t>
            </a:r>
          </a:p>
        </p:txBody>
      </p:sp>
      <p:pic>
        <p:nvPicPr>
          <p:cNvPr id="7" name="Picture 6" descr="Background pattern&#10;&#10;Description automatically generated with medium confidence">
            <a:extLst>
              <a:ext uri="{FF2B5EF4-FFF2-40B4-BE49-F238E27FC236}">
                <a16:creationId xmlns:a16="http://schemas.microsoft.com/office/drawing/2014/main" id="{2E19D916-AED2-4058-925D-456AD5E67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62" y="1027906"/>
            <a:ext cx="5288204" cy="4931870"/>
          </a:xfrm>
          <a:prstGeom prst="rect">
            <a:avLst/>
          </a:prstGeom>
        </p:spPr>
      </p:pic>
    </p:spTree>
    <p:extLst>
      <p:ext uri="{BB962C8B-B14F-4D97-AF65-F5344CB8AC3E}">
        <p14:creationId xmlns:p14="http://schemas.microsoft.com/office/powerpoint/2010/main" val="322021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8FBA-F116-49D8-B1C7-2B65941CE372}"/>
              </a:ext>
            </a:extLst>
          </p:cNvPr>
          <p:cNvSpPr>
            <a:spLocks noGrp="1"/>
          </p:cNvSpPr>
          <p:nvPr>
            <p:ph type="title"/>
          </p:nvPr>
        </p:nvSpPr>
        <p:spPr/>
        <p:txBody>
          <a:bodyPr/>
          <a:lstStyle/>
          <a:p>
            <a:r>
              <a:rPr lang="en-GB" dirty="0"/>
              <a:t>Base MVFF equation</a:t>
            </a:r>
          </a:p>
        </p:txBody>
      </p:sp>
      <p:pic>
        <p:nvPicPr>
          <p:cNvPr id="5" name="Content Placeholder 4">
            <a:extLst>
              <a:ext uri="{FF2B5EF4-FFF2-40B4-BE49-F238E27FC236}">
                <a16:creationId xmlns:a16="http://schemas.microsoft.com/office/drawing/2014/main" id="{BC14C499-A747-498F-9318-0C156AED4BFC}"/>
              </a:ext>
            </a:extLst>
          </p:cNvPr>
          <p:cNvPicPr>
            <a:picLocks noGrp="1" noChangeAspect="1"/>
          </p:cNvPicPr>
          <p:nvPr>
            <p:ph idx="1"/>
          </p:nvPr>
        </p:nvPicPr>
        <p:blipFill rotWithShape="1">
          <a:blip r:embed="rId3"/>
          <a:srcRect b="47503"/>
          <a:stretch/>
        </p:blipFill>
        <p:spPr>
          <a:xfrm>
            <a:off x="-69496" y="1544210"/>
            <a:ext cx="6750423" cy="1539872"/>
          </a:xfrm>
        </p:spPr>
      </p:pic>
      <p:pic>
        <p:nvPicPr>
          <p:cNvPr id="4" name="Picture 3">
            <a:extLst>
              <a:ext uri="{FF2B5EF4-FFF2-40B4-BE49-F238E27FC236}">
                <a16:creationId xmlns:a16="http://schemas.microsoft.com/office/drawing/2014/main" id="{EAB27E85-BD68-48C1-95A7-0390A2787D6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36" b="89754" l="9980" r="97847">
                        <a14:foregroundMark x1="10078" y1="52049" x2="46380" y2="42213"/>
                        <a14:foregroundMark x1="46380" y1="42213" x2="95303" y2="46721"/>
                        <a14:foregroundMark x1="95303" y1="46721" x2="64873" y2="86475"/>
                        <a14:foregroundMark x1="64873" y1="86475" x2="22407" y2="57377"/>
                        <a14:foregroundMark x1="22407" y1="57377" x2="74462" y2="20492"/>
                        <a14:foregroundMark x1="74462" y1="20492" x2="92270" y2="45082"/>
                        <a14:foregroundMark x1="92270" y1="45082" x2="96575" y2="15984"/>
                        <a14:foregroundMark x1="96575" y1="15984" x2="97847" y2="69672"/>
                        <a14:foregroundMark x1="97847" y1="69672" x2="95401" y2="84426"/>
                        <a14:backgroundMark x1="4501" y1="21721" x2="6360" y2="70492"/>
                        <a14:backgroundMark x1="6360" y1="70492" x2="2446" y2="18033"/>
                        <a14:backgroundMark x1="2446" y1="18033" x2="7143" y2="18033"/>
                        <a14:backgroundMark x1="6458" y1="31967" x2="7436" y2="410"/>
                        <a14:backgroundMark x1="7436" y1="410" x2="7436" y2="410"/>
                        <a14:backgroundMark x1="7436" y1="33197" x2="7730" y2="99590"/>
                      </a14:backgroundRemoval>
                    </a14:imgEffect>
                  </a14:imgLayer>
                </a14:imgProps>
              </a:ext>
            </a:extLst>
          </a:blip>
          <a:stretch>
            <a:fillRect/>
          </a:stretch>
        </p:blipFill>
        <p:spPr>
          <a:xfrm>
            <a:off x="5373568" y="1518268"/>
            <a:ext cx="6558455" cy="1565814"/>
          </a:xfrm>
          <a:prstGeom prst="rect">
            <a:avLst/>
          </a:prstGeom>
        </p:spPr>
      </p:pic>
      <p:pic>
        <p:nvPicPr>
          <p:cNvPr id="11" name="Picture 10">
            <a:extLst>
              <a:ext uri="{FF2B5EF4-FFF2-40B4-BE49-F238E27FC236}">
                <a16:creationId xmlns:a16="http://schemas.microsoft.com/office/drawing/2014/main" id="{B9D41B36-0915-4D9E-A3D7-2EC4CFFEEEC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99383" l="407" r="96748">
                        <a14:foregroundMark x1="2846" y1="98765" x2="26016" y2="55556"/>
                        <a14:foregroundMark x1="26016" y1="55556" x2="61789" y2="22222"/>
                        <a14:foregroundMark x1="61789" y1="22222" x2="47561" y2="50000"/>
                        <a14:foregroundMark x1="47561" y1="50000" x2="54472" y2="19753"/>
                        <a14:foregroundMark x1="54472" y1="19753" x2="77642" y2="74691"/>
                        <a14:foregroundMark x1="77642" y1="74691" x2="59756" y2="51852"/>
                        <a14:foregroundMark x1="59756" y1="51852" x2="41463" y2="71605"/>
                        <a14:foregroundMark x1="41463" y1="71605" x2="38618" y2="40123"/>
                        <a14:foregroundMark x1="38618" y1="40123" x2="28455" y2="70370"/>
                        <a14:foregroundMark x1="28455" y1="70370" x2="7317" y2="87654"/>
                        <a14:foregroundMark x1="7317" y1="87654" x2="59350" y2="61728"/>
                        <a14:foregroundMark x1="59350" y1="61728" x2="82520" y2="75926"/>
                        <a14:foregroundMark x1="82520" y1="75926" x2="87398" y2="64815"/>
                        <a14:foregroundMark x1="83740" y1="71605" x2="93902" y2="83951"/>
                        <a14:foregroundMark x1="96748" y1="77778" x2="96748" y2="72222"/>
                        <a14:foregroundMark x1="96748" y1="64198" x2="91870" y2="68519"/>
                        <a14:foregroundMark x1="95528" y1="71605" x2="91057" y2="61111"/>
                        <a14:foregroundMark x1="92683" y1="74074" x2="92276" y2="64815"/>
                        <a14:foregroundMark x1="91463" y1="77160" x2="91057" y2="62963"/>
                        <a14:foregroundMark x1="89431" y1="85802" x2="93496" y2="64198"/>
                        <a14:foregroundMark x1="91870" y1="90741" x2="94715" y2="66667"/>
                        <a14:foregroundMark x1="57724" y1="73457" x2="19106" y2="72222"/>
                        <a14:foregroundMark x1="57317" y1="71605" x2="73984" y2="70988"/>
                        <a14:foregroundMark x1="46748" y1="40123" x2="53659" y2="8642"/>
                        <a14:foregroundMark x1="54065" y1="20370" x2="52033" y2="1852"/>
                        <a14:foregroundMark x1="57724" y1="19753" x2="55285" y2="617"/>
                        <a14:foregroundMark x1="13821" y1="83333" x2="407" y2="88272"/>
                        <a14:foregroundMark x1="3252" y1="99383" x2="3252" y2="81481"/>
                      </a14:backgroundRemoval>
                    </a14:imgEffect>
                  </a14:imgLayer>
                </a14:imgProps>
              </a:ext>
            </a:extLst>
          </a:blip>
          <a:stretch>
            <a:fillRect/>
          </a:stretch>
        </p:blipFill>
        <p:spPr>
          <a:xfrm>
            <a:off x="4307312" y="3078024"/>
            <a:ext cx="3712738" cy="2444973"/>
          </a:xfrm>
          <a:prstGeom prst="rect">
            <a:avLst/>
          </a:prstGeom>
        </p:spPr>
      </p:pic>
      <p:pic>
        <p:nvPicPr>
          <p:cNvPr id="19" name="Picture 18">
            <a:extLst>
              <a:ext uri="{FF2B5EF4-FFF2-40B4-BE49-F238E27FC236}">
                <a16:creationId xmlns:a16="http://schemas.microsoft.com/office/drawing/2014/main" id="{B985DC8B-7F78-4742-966D-07D86918716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77778" y1="78049" x2="54762" y2="25610"/>
                        <a14:foregroundMark x1="54762" y1="25610" x2="19048" y2="46341"/>
                        <a14:foregroundMark x1="19048" y1="46341" x2="23810" y2="53659"/>
                        <a14:foregroundMark x1="53968" y1="34146" x2="59524" y2="24390"/>
                        <a14:foregroundMark x1="61111" y1="31707" x2="57143" y2="23171"/>
                        <a14:foregroundMark x1="76984" y1="52439" x2="76190" y2="47561"/>
                        <a14:foregroundMark x1="68254" y1="39024" x2="76984" y2="50000"/>
                        <a14:foregroundMark x1="73810" y1="78049" x2="75397" y2="82927"/>
                      </a14:backgroundRemoval>
                    </a14:imgEffect>
                  </a14:imgLayer>
                </a14:imgProps>
              </a:ext>
            </a:extLst>
          </a:blip>
          <a:stretch>
            <a:fillRect/>
          </a:stretch>
        </p:blipFill>
        <p:spPr>
          <a:xfrm>
            <a:off x="4464255" y="3646426"/>
            <a:ext cx="1267671" cy="824992"/>
          </a:xfrm>
          <a:prstGeom prst="rect">
            <a:avLst/>
          </a:prstGeom>
        </p:spPr>
      </p:pic>
      <p:pic>
        <p:nvPicPr>
          <p:cNvPr id="21" name="Picture 20">
            <a:extLst>
              <a:ext uri="{FF2B5EF4-FFF2-40B4-BE49-F238E27FC236}">
                <a16:creationId xmlns:a16="http://schemas.microsoft.com/office/drawing/2014/main" id="{42AA1DA5-2D64-4D4E-9646-E9EE79C91117}"/>
              </a:ext>
            </a:extLst>
          </p:cNvPr>
          <p:cNvPicPr>
            <a:picLocks noChangeAspect="1"/>
          </p:cNvPicPr>
          <p:nvPr/>
        </p:nvPicPr>
        <p:blipFill>
          <a:blip r:embed="rId10"/>
          <a:stretch>
            <a:fillRect/>
          </a:stretch>
        </p:blipFill>
        <p:spPr>
          <a:xfrm>
            <a:off x="1249381" y="3237197"/>
            <a:ext cx="2728408" cy="2905147"/>
          </a:xfrm>
          <a:prstGeom prst="rect">
            <a:avLst/>
          </a:prstGeom>
        </p:spPr>
      </p:pic>
      <p:pic>
        <p:nvPicPr>
          <p:cNvPr id="23" name="Picture 22">
            <a:extLst>
              <a:ext uri="{FF2B5EF4-FFF2-40B4-BE49-F238E27FC236}">
                <a16:creationId xmlns:a16="http://schemas.microsoft.com/office/drawing/2014/main" id="{9F32A279-EDF1-46CA-977F-01F91EDB8A16}"/>
              </a:ext>
            </a:extLst>
          </p:cNvPr>
          <p:cNvPicPr>
            <a:picLocks noChangeAspect="1"/>
          </p:cNvPicPr>
          <p:nvPr/>
        </p:nvPicPr>
        <p:blipFill>
          <a:blip r:embed="rId11"/>
          <a:stretch>
            <a:fillRect/>
          </a:stretch>
        </p:blipFill>
        <p:spPr>
          <a:xfrm>
            <a:off x="7993765" y="2982900"/>
            <a:ext cx="4169660" cy="2328257"/>
          </a:xfrm>
          <a:prstGeom prst="rect">
            <a:avLst/>
          </a:prstGeom>
        </p:spPr>
      </p:pic>
      <p:sp>
        <p:nvSpPr>
          <p:cNvPr id="3" name="TextBox 2">
            <a:extLst>
              <a:ext uri="{FF2B5EF4-FFF2-40B4-BE49-F238E27FC236}">
                <a16:creationId xmlns:a16="http://schemas.microsoft.com/office/drawing/2014/main" id="{A02497B2-D7C3-4458-98F3-1A7AF3ACA054}"/>
              </a:ext>
            </a:extLst>
          </p:cNvPr>
          <p:cNvSpPr txBox="1"/>
          <p:nvPr/>
        </p:nvSpPr>
        <p:spPr>
          <a:xfrm>
            <a:off x="304800" y="6142344"/>
            <a:ext cx="11627223" cy="646331"/>
          </a:xfrm>
          <a:prstGeom prst="rect">
            <a:avLst/>
          </a:prstGeom>
          <a:noFill/>
        </p:spPr>
        <p:txBody>
          <a:bodyPr wrap="square" rtlCol="0">
            <a:spAutoFit/>
          </a:bodyPr>
          <a:lstStyle/>
          <a:p>
            <a:r>
              <a:rPr lang="en-GB" dirty="0">
                <a:effectLst/>
                <a:latin typeface="Arial" panose="020B0604020202020204" pitchFamily="34" charset="0"/>
              </a:rPr>
              <a:t>Paul, A., </a:t>
            </a:r>
            <a:r>
              <a:rPr lang="en-GB" dirty="0" err="1">
                <a:effectLst/>
                <a:latin typeface="Arial" panose="020B0604020202020204" pitchFamily="34" charset="0"/>
              </a:rPr>
              <a:t>Luisier</a:t>
            </a:r>
            <a:r>
              <a:rPr lang="en-GB" dirty="0">
                <a:effectLst/>
                <a:latin typeface="Arial" panose="020B0604020202020204" pitchFamily="34" charset="0"/>
              </a:rPr>
              <a:t>, M. &amp; </a:t>
            </a:r>
            <a:r>
              <a:rPr lang="en-GB" dirty="0" err="1">
                <a:effectLst/>
                <a:latin typeface="Arial" panose="020B0604020202020204" pitchFamily="34" charset="0"/>
              </a:rPr>
              <a:t>Klimeck</a:t>
            </a:r>
            <a:r>
              <a:rPr lang="en-GB" dirty="0">
                <a:effectLst/>
                <a:latin typeface="Arial" panose="020B0604020202020204" pitchFamily="34" charset="0"/>
              </a:rPr>
              <a:t>, G. Modified valence force field approach for phonon dispersion: from zinc-blende bulk to </a:t>
            </a:r>
            <a:r>
              <a:rPr lang="en-GB" dirty="0" err="1">
                <a:effectLst/>
                <a:latin typeface="Arial" panose="020B0604020202020204" pitchFamily="34" charset="0"/>
              </a:rPr>
              <a:t>nanowires.Journal</a:t>
            </a:r>
            <a:r>
              <a:rPr lang="en-GB" dirty="0">
                <a:effectLst/>
                <a:latin typeface="Arial" panose="020B0604020202020204" pitchFamily="34" charset="0"/>
              </a:rPr>
              <a:t> of Computational Electronics(2010).</a:t>
            </a:r>
            <a:endParaRPr lang="en-GB" dirty="0"/>
          </a:p>
        </p:txBody>
      </p:sp>
    </p:spTree>
    <p:extLst>
      <p:ext uri="{BB962C8B-B14F-4D97-AF65-F5344CB8AC3E}">
        <p14:creationId xmlns:p14="http://schemas.microsoft.com/office/powerpoint/2010/main" val="12495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7FCC-C2F7-4FA9-B91D-CCB056EC6DB9}"/>
              </a:ext>
            </a:extLst>
          </p:cNvPr>
          <p:cNvSpPr>
            <a:spLocks noGrp="1"/>
          </p:cNvSpPr>
          <p:nvPr>
            <p:ph type="title"/>
          </p:nvPr>
        </p:nvSpPr>
        <p:spPr/>
        <p:txBody>
          <a:bodyPr/>
          <a:lstStyle/>
          <a:p>
            <a:r>
              <a:rPr lang="en-GB" dirty="0"/>
              <a:t>Modified form</a:t>
            </a:r>
          </a:p>
        </p:txBody>
      </p:sp>
      <p:pic>
        <p:nvPicPr>
          <p:cNvPr id="5" name="Content Placeholder 4">
            <a:extLst>
              <a:ext uri="{FF2B5EF4-FFF2-40B4-BE49-F238E27FC236}">
                <a16:creationId xmlns:a16="http://schemas.microsoft.com/office/drawing/2014/main" id="{E5C1DBC0-9751-4C0E-A429-6B517B75EDC4}"/>
              </a:ext>
            </a:extLst>
          </p:cNvPr>
          <p:cNvPicPr>
            <a:picLocks noGrp="1" noChangeAspect="1"/>
          </p:cNvPicPr>
          <p:nvPr>
            <p:ph idx="1"/>
          </p:nvPr>
        </p:nvPicPr>
        <p:blipFill>
          <a:blip r:embed="rId2"/>
          <a:stretch>
            <a:fillRect/>
          </a:stretch>
        </p:blipFill>
        <p:spPr>
          <a:xfrm>
            <a:off x="714704" y="1611238"/>
            <a:ext cx="8564077" cy="1603228"/>
          </a:xfrm>
        </p:spPr>
      </p:pic>
      <p:pic>
        <p:nvPicPr>
          <p:cNvPr id="7" name="Picture 6">
            <a:extLst>
              <a:ext uri="{FF2B5EF4-FFF2-40B4-BE49-F238E27FC236}">
                <a16:creationId xmlns:a16="http://schemas.microsoft.com/office/drawing/2014/main" id="{9F45C65B-156D-4CA4-95DE-DF46A1145910}"/>
              </a:ext>
            </a:extLst>
          </p:cNvPr>
          <p:cNvPicPr>
            <a:picLocks noChangeAspect="1"/>
          </p:cNvPicPr>
          <p:nvPr/>
        </p:nvPicPr>
        <p:blipFill>
          <a:blip r:embed="rId3"/>
          <a:stretch>
            <a:fillRect/>
          </a:stretch>
        </p:blipFill>
        <p:spPr>
          <a:xfrm>
            <a:off x="1048408" y="3538860"/>
            <a:ext cx="4531665" cy="1082787"/>
          </a:xfrm>
          <a:prstGeom prst="rect">
            <a:avLst/>
          </a:prstGeom>
        </p:spPr>
      </p:pic>
      <p:pic>
        <p:nvPicPr>
          <p:cNvPr id="9" name="Picture 8">
            <a:extLst>
              <a:ext uri="{FF2B5EF4-FFF2-40B4-BE49-F238E27FC236}">
                <a16:creationId xmlns:a16="http://schemas.microsoft.com/office/drawing/2014/main" id="{62F25AD6-0182-4A90-9192-9FF648D3D4C5}"/>
              </a:ext>
            </a:extLst>
          </p:cNvPr>
          <p:cNvPicPr>
            <a:picLocks noChangeAspect="1"/>
          </p:cNvPicPr>
          <p:nvPr/>
        </p:nvPicPr>
        <p:blipFill>
          <a:blip r:embed="rId4"/>
          <a:stretch>
            <a:fillRect/>
          </a:stretch>
        </p:blipFill>
        <p:spPr>
          <a:xfrm>
            <a:off x="819659" y="4998422"/>
            <a:ext cx="10478962" cy="981212"/>
          </a:xfrm>
          <a:prstGeom prst="rect">
            <a:avLst/>
          </a:prstGeom>
        </p:spPr>
      </p:pic>
      <p:pic>
        <p:nvPicPr>
          <p:cNvPr id="11" name="Picture 10">
            <a:extLst>
              <a:ext uri="{FF2B5EF4-FFF2-40B4-BE49-F238E27FC236}">
                <a16:creationId xmlns:a16="http://schemas.microsoft.com/office/drawing/2014/main" id="{B3A37090-5509-45FF-BA19-E6E1B2FD74C9}"/>
              </a:ext>
            </a:extLst>
          </p:cNvPr>
          <p:cNvPicPr>
            <a:picLocks noChangeAspect="1"/>
          </p:cNvPicPr>
          <p:nvPr/>
        </p:nvPicPr>
        <p:blipFill>
          <a:blip r:embed="rId5"/>
          <a:stretch>
            <a:fillRect/>
          </a:stretch>
        </p:blipFill>
        <p:spPr>
          <a:xfrm>
            <a:off x="6873764" y="3538860"/>
            <a:ext cx="3310759" cy="1409415"/>
          </a:xfrm>
          <a:prstGeom prst="rect">
            <a:avLst/>
          </a:prstGeom>
        </p:spPr>
      </p:pic>
    </p:spTree>
    <p:extLst>
      <p:ext uri="{BB962C8B-B14F-4D97-AF65-F5344CB8AC3E}">
        <p14:creationId xmlns:p14="http://schemas.microsoft.com/office/powerpoint/2010/main" val="414692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D690D9-5072-429A-9782-717F7598AAA5}"/>
              </a:ext>
            </a:extLst>
          </p:cNvPr>
          <p:cNvSpPr>
            <a:spLocks noGrp="1"/>
          </p:cNvSpPr>
          <p:nvPr>
            <p:ph type="title"/>
          </p:nvPr>
        </p:nvSpPr>
        <p:spPr>
          <a:xfrm>
            <a:off x="643467" y="321734"/>
            <a:ext cx="10905066" cy="1135737"/>
          </a:xfrm>
        </p:spPr>
        <p:txBody>
          <a:bodyPr>
            <a:normAutofit/>
          </a:bodyPr>
          <a:lstStyle/>
          <a:p>
            <a:r>
              <a:rPr lang="en-GB" sz="3600"/>
              <a:t>What does this mean for 1D chain computation?</a:t>
            </a:r>
          </a:p>
        </p:txBody>
      </p:sp>
      <p:sp>
        <p:nvSpPr>
          <p:cNvPr id="10" name="Content Placeholder 9">
            <a:extLst>
              <a:ext uri="{FF2B5EF4-FFF2-40B4-BE49-F238E27FC236}">
                <a16:creationId xmlns:a16="http://schemas.microsoft.com/office/drawing/2014/main" id="{18134763-C353-413D-9FD2-632B759FB554}"/>
              </a:ext>
            </a:extLst>
          </p:cNvPr>
          <p:cNvSpPr>
            <a:spLocks noGrp="1"/>
          </p:cNvSpPr>
          <p:nvPr>
            <p:ph idx="1"/>
          </p:nvPr>
        </p:nvSpPr>
        <p:spPr>
          <a:xfrm>
            <a:off x="643469" y="1782981"/>
            <a:ext cx="4008384" cy="4393982"/>
          </a:xfrm>
        </p:spPr>
        <p:txBody>
          <a:bodyPr>
            <a:normAutofit/>
          </a:bodyPr>
          <a:lstStyle/>
          <a:p>
            <a:r>
              <a:rPr lang="en-US" sz="2000" dirty="0"/>
              <a:t>For every point in chain, contribution from nearest </a:t>
            </a:r>
            <a:r>
              <a:rPr lang="en-US" sz="2000" dirty="0" err="1"/>
              <a:t>neighbour</a:t>
            </a:r>
            <a:r>
              <a:rPr lang="en-US" sz="2000" dirty="0"/>
              <a:t> bond stretching</a:t>
            </a:r>
          </a:p>
          <a:p>
            <a:r>
              <a:rPr lang="en-US" sz="2000" dirty="0"/>
              <a:t>For every point in chain, 2 neighboring points contribute to bond bending term</a:t>
            </a:r>
          </a:p>
          <a:p>
            <a:r>
              <a:rPr lang="en-US" sz="2000" dirty="0"/>
              <a:t>Zero potential at equilibrium</a:t>
            </a:r>
          </a:p>
        </p:txBody>
      </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CB817DC6-E37C-40BC-B149-9AB6906A8F16}"/>
              </a:ext>
            </a:extLst>
          </p:cNvPr>
          <p:cNvPicPr>
            <a:picLocks noChangeAspect="1"/>
          </p:cNvPicPr>
          <p:nvPr/>
        </p:nvPicPr>
        <p:blipFill>
          <a:blip r:embed="rId2"/>
          <a:stretch>
            <a:fillRect/>
          </a:stretch>
        </p:blipFill>
        <p:spPr>
          <a:xfrm>
            <a:off x="5774384" y="1782982"/>
            <a:ext cx="5295081" cy="2116558"/>
          </a:xfrm>
          <a:prstGeom prst="rect">
            <a:avLst/>
          </a:prstGeom>
        </p:spPr>
      </p:pic>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4">
            <a:extLst>
              <a:ext uri="{FF2B5EF4-FFF2-40B4-BE49-F238E27FC236}">
                <a16:creationId xmlns:a16="http://schemas.microsoft.com/office/drawing/2014/main" id="{520A9146-2206-46CC-B0A2-6C54F52F6CC9}"/>
              </a:ext>
            </a:extLst>
          </p:cNvPr>
          <p:cNvPicPr>
            <a:picLocks noChangeAspect="1"/>
          </p:cNvPicPr>
          <p:nvPr/>
        </p:nvPicPr>
        <p:blipFill>
          <a:blip r:embed="rId3"/>
          <a:stretch>
            <a:fillRect/>
          </a:stretch>
        </p:blipFill>
        <p:spPr>
          <a:xfrm>
            <a:off x="4550099" y="3999024"/>
            <a:ext cx="7641900" cy="1432856"/>
          </a:xfrm>
          <a:prstGeom prst="rect">
            <a:avLst/>
          </a:prstGeom>
        </p:spPr>
      </p:pic>
    </p:spTree>
    <p:extLst>
      <p:ext uri="{BB962C8B-B14F-4D97-AF65-F5344CB8AC3E}">
        <p14:creationId xmlns:p14="http://schemas.microsoft.com/office/powerpoint/2010/main" val="343763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5F7-00A1-4BDF-929F-05B330F5BEFC}"/>
              </a:ext>
            </a:extLst>
          </p:cNvPr>
          <p:cNvSpPr>
            <a:spLocks noGrp="1"/>
          </p:cNvSpPr>
          <p:nvPr>
            <p:ph type="title"/>
          </p:nvPr>
        </p:nvSpPr>
        <p:spPr/>
        <p:txBody>
          <a:bodyPr/>
          <a:lstStyle/>
          <a:p>
            <a:r>
              <a:rPr lang="en-GB" dirty="0"/>
              <a:t>Analytical processing</a:t>
            </a:r>
          </a:p>
        </p:txBody>
      </p:sp>
      <p:pic>
        <p:nvPicPr>
          <p:cNvPr id="9" name="Content Placeholder 8">
            <a:extLst>
              <a:ext uri="{FF2B5EF4-FFF2-40B4-BE49-F238E27FC236}">
                <a16:creationId xmlns:a16="http://schemas.microsoft.com/office/drawing/2014/main" id="{C60FE49E-443A-474A-B1C1-9025F6642E78}"/>
              </a:ext>
            </a:extLst>
          </p:cNvPr>
          <p:cNvPicPr>
            <a:picLocks noGrp="1" noChangeAspect="1"/>
          </p:cNvPicPr>
          <p:nvPr>
            <p:ph idx="1"/>
          </p:nvPr>
        </p:nvPicPr>
        <p:blipFill>
          <a:blip r:embed="rId2"/>
          <a:stretch>
            <a:fillRect/>
          </a:stretch>
        </p:blipFill>
        <p:spPr>
          <a:xfrm>
            <a:off x="1181997" y="1505672"/>
            <a:ext cx="4555738" cy="2165928"/>
          </a:xfrm>
        </p:spPr>
      </p:pic>
      <p:pic>
        <p:nvPicPr>
          <p:cNvPr id="11" name="Picture 10">
            <a:extLst>
              <a:ext uri="{FF2B5EF4-FFF2-40B4-BE49-F238E27FC236}">
                <a16:creationId xmlns:a16="http://schemas.microsoft.com/office/drawing/2014/main" id="{BB2C76DF-55C5-4F29-B2A1-4F2B534F8788}"/>
              </a:ext>
            </a:extLst>
          </p:cNvPr>
          <p:cNvPicPr>
            <a:picLocks noChangeAspect="1"/>
          </p:cNvPicPr>
          <p:nvPr/>
        </p:nvPicPr>
        <p:blipFill>
          <a:blip r:embed="rId3"/>
          <a:stretch>
            <a:fillRect/>
          </a:stretch>
        </p:blipFill>
        <p:spPr>
          <a:xfrm>
            <a:off x="6584476" y="1505671"/>
            <a:ext cx="5051571" cy="2165929"/>
          </a:xfrm>
          <a:prstGeom prst="rect">
            <a:avLst/>
          </a:prstGeom>
        </p:spPr>
      </p:pic>
      <p:sp>
        <p:nvSpPr>
          <p:cNvPr id="12" name="TextBox 11">
            <a:extLst>
              <a:ext uri="{FF2B5EF4-FFF2-40B4-BE49-F238E27FC236}">
                <a16:creationId xmlns:a16="http://schemas.microsoft.com/office/drawing/2014/main" id="{ED149CAA-1937-45A4-8C12-6C2988440301}"/>
              </a:ext>
            </a:extLst>
          </p:cNvPr>
          <p:cNvSpPr txBox="1"/>
          <p:nvPr/>
        </p:nvSpPr>
        <p:spPr>
          <a:xfrm>
            <a:off x="1181997" y="3576175"/>
            <a:ext cx="9044569" cy="646331"/>
          </a:xfrm>
          <a:prstGeom prst="rect">
            <a:avLst/>
          </a:prstGeom>
          <a:noFill/>
        </p:spPr>
        <p:txBody>
          <a:bodyPr wrap="square" rtlCol="0">
            <a:spAutoFit/>
          </a:bodyPr>
          <a:lstStyle/>
          <a:p>
            <a:r>
              <a:rPr lang="en-GB" sz="3600" dirty="0"/>
              <a:t>Analytically computed.</a:t>
            </a:r>
          </a:p>
        </p:txBody>
      </p:sp>
      <p:pic>
        <p:nvPicPr>
          <p:cNvPr id="13" name="Picture 12">
            <a:extLst>
              <a:ext uri="{FF2B5EF4-FFF2-40B4-BE49-F238E27FC236}">
                <a16:creationId xmlns:a16="http://schemas.microsoft.com/office/drawing/2014/main" id="{5A328342-1DF9-47E0-AD14-DEF322B5524F}"/>
              </a:ext>
            </a:extLst>
          </p:cNvPr>
          <p:cNvPicPr>
            <a:picLocks noChangeAspect="1"/>
          </p:cNvPicPr>
          <p:nvPr/>
        </p:nvPicPr>
        <p:blipFill>
          <a:blip r:embed="rId4"/>
          <a:stretch>
            <a:fillRect/>
          </a:stretch>
        </p:blipFill>
        <p:spPr>
          <a:xfrm>
            <a:off x="962409" y="5308655"/>
            <a:ext cx="4531665" cy="1082787"/>
          </a:xfrm>
          <a:prstGeom prst="rect">
            <a:avLst/>
          </a:prstGeom>
        </p:spPr>
      </p:pic>
      <p:pic>
        <p:nvPicPr>
          <p:cNvPr id="14" name="Picture 13">
            <a:extLst>
              <a:ext uri="{FF2B5EF4-FFF2-40B4-BE49-F238E27FC236}">
                <a16:creationId xmlns:a16="http://schemas.microsoft.com/office/drawing/2014/main" id="{1C421AE3-1189-49B5-A8D2-BD9CBEBD59C7}"/>
              </a:ext>
            </a:extLst>
          </p:cNvPr>
          <p:cNvPicPr>
            <a:picLocks noChangeAspect="1"/>
          </p:cNvPicPr>
          <p:nvPr/>
        </p:nvPicPr>
        <p:blipFill>
          <a:blip r:embed="rId5"/>
          <a:stretch>
            <a:fillRect/>
          </a:stretch>
        </p:blipFill>
        <p:spPr>
          <a:xfrm>
            <a:off x="838200" y="4222506"/>
            <a:ext cx="10478962" cy="981212"/>
          </a:xfrm>
          <a:prstGeom prst="rect">
            <a:avLst/>
          </a:prstGeom>
        </p:spPr>
      </p:pic>
    </p:spTree>
    <p:extLst>
      <p:ext uri="{BB962C8B-B14F-4D97-AF65-F5344CB8AC3E}">
        <p14:creationId xmlns:p14="http://schemas.microsoft.com/office/powerpoint/2010/main" val="12822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FBC7-FA82-4122-9048-3F7ECDB51009}"/>
              </a:ext>
            </a:extLst>
          </p:cNvPr>
          <p:cNvSpPr>
            <a:spLocks noGrp="1"/>
          </p:cNvSpPr>
          <p:nvPr>
            <p:ph type="title"/>
          </p:nvPr>
        </p:nvSpPr>
        <p:spPr/>
        <p:txBody>
          <a:bodyPr/>
          <a:lstStyle/>
          <a:p>
            <a:r>
              <a:rPr lang="en-GB" dirty="0"/>
              <a:t>Computation</a:t>
            </a:r>
          </a:p>
        </p:txBody>
      </p:sp>
      <p:sp>
        <p:nvSpPr>
          <p:cNvPr id="3" name="Content Placeholder 2">
            <a:extLst>
              <a:ext uri="{FF2B5EF4-FFF2-40B4-BE49-F238E27FC236}">
                <a16:creationId xmlns:a16="http://schemas.microsoft.com/office/drawing/2014/main" id="{B58370A7-3835-4606-A971-BC10F5860D0D}"/>
              </a:ext>
            </a:extLst>
          </p:cNvPr>
          <p:cNvSpPr>
            <a:spLocks noGrp="1"/>
          </p:cNvSpPr>
          <p:nvPr>
            <p:ph idx="1"/>
          </p:nvPr>
        </p:nvSpPr>
        <p:spPr>
          <a:xfrm>
            <a:off x="838200" y="1825625"/>
            <a:ext cx="6134100" cy="4351338"/>
          </a:xfrm>
        </p:spPr>
        <p:txBody>
          <a:bodyPr/>
          <a:lstStyle/>
          <a:p>
            <a:r>
              <a:rPr lang="en-GB" sz="4000" dirty="0"/>
              <a:t>Program takes in data about lattice</a:t>
            </a:r>
          </a:p>
          <a:p>
            <a:r>
              <a:rPr lang="en-GB" sz="4000" dirty="0"/>
              <a:t>Generates dynamical matrix</a:t>
            </a:r>
          </a:p>
          <a:p>
            <a:r>
              <a:rPr lang="en-GB" sz="4000" dirty="0"/>
              <a:t>Solves</a:t>
            </a:r>
          </a:p>
          <a:p>
            <a:r>
              <a:rPr lang="en-GB" sz="4000" dirty="0"/>
              <a:t>Analytical solution was for any lattice point</a:t>
            </a:r>
          </a:p>
          <a:p>
            <a:endParaRPr lang="en-GB" dirty="0"/>
          </a:p>
        </p:txBody>
      </p:sp>
      <p:pic>
        <p:nvPicPr>
          <p:cNvPr id="4" name="Content Placeholder 8">
            <a:extLst>
              <a:ext uri="{FF2B5EF4-FFF2-40B4-BE49-F238E27FC236}">
                <a16:creationId xmlns:a16="http://schemas.microsoft.com/office/drawing/2014/main" id="{B6D63FC3-8AD2-4FF5-815B-EE506F244546}"/>
              </a:ext>
            </a:extLst>
          </p:cNvPr>
          <p:cNvPicPr>
            <a:picLocks noChangeAspect="1"/>
          </p:cNvPicPr>
          <p:nvPr/>
        </p:nvPicPr>
        <p:blipFill>
          <a:blip r:embed="rId3"/>
          <a:stretch>
            <a:fillRect/>
          </a:stretch>
        </p:blipFill>
        <p:spPr>
          <a:xfrm>
            <a:off x="7294784" y="2537685"/>
            <a:ext cx="4059016" cy="1929773"/>
          </a:xfrm>
          <a:prstGeom prst="rect">
            <a:avLst/>
          </a:prstGeom>
        </p:spPr>
      </p:pic>
    </p:spTree>
    <p:extLst>
      <p:ext uri="{BB962C8B-B14F-4D97-AF65-F5344CB8AC3E}">
        <p14:creationId xmlns:p14="http://schemas.microsoft.com/office/powerpoint/2010/main" val="907856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424</Words>
  <Application>Microsoft Office PowerPoint</Application>
  <PresentationFormat>Widescreen</PresentationFormat>
  <Paragraphs>55</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 Towards predicting the phonons of 2D quantum devices</vt:lpstr>
      <vt:lpstr>Motivation</vt:lpstr>
      <vt:lpstr>Aim </vt:lpstr>
      <vt:lpstr>What are phonons?</vt:lpstr>
      <vt:lpstr>Base MVFF equation</vt:lpstr>
      <vt:lpstr>Modified form</vt:lpstr>
      <vt:lpstr>What does this mean for 1D chain computation?</vt:lpstr>
      <vt:lpstr>Analytical processing</vt:lpstr>
      <vt:lpstr>Computation</vt:lpstr>
      <vt:lpstr>Pair of atoms example dynamical matrix</vt:lpstr>
      <vt:lpstr>Classical 2D example</vt:lpstr>
      <vt:lpstr>Phonon energies: non-periodic</vt:lpstr>
      <vt:lpstr>Orthogonal displacement modes </vt:lpstr>
      <vt:lpstr>Bond bending term contribution…</vt:lpstr>
      <vt:lpstr>1-dimensional results: periodic case</vt:lpstr>
      <vt:lpstr>1-dimensional results: finite case</vt:lpstr>
      <vt:lpstr>Phonon contribution decomposition</vt:lpstr>
      <vt:lpstr>Conclusions </vt:lpstr>
      <vt:lpstr>Further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phonons of 2D quantum devices</dc:title>
  <dc:creator>Rintoul, Harry</dc:creator>
  <cp:lastModifiedBy>Laura Rintoul</cp:lastModifiedBy>
  <cp:revision>12</cp:revision>
  <dcterms:created xsi:type="dcterms:W3CDTF">2021-07-13T19:35:27Z</dcterms:created>
  <dcterms:modified xsi:type="dcterms:W3CDTF">2022-02-03T14:30:02Z</dcterms:modified>
</cp:coreProperties>
</file>