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537" r:id="rId2"/>
    <p:sldId id="268" r:id="rId3"/>
    <p:sldId id="543" r:id="rId4"/>
    <p:sldId id="533" r:id="rId5"/>
    <p:sldId id="272" r:id="rId6"/>
    <p:sldId id="535" r:id="rId7"/>
    <p:sldId id="534" r:id="rId8"/>
    <p:sldId id="544" r:id="rId9"/>
    <p:sldId id="538" r:id="rId10"/>
    <p:sldId id="539" r:id="rId11"/>
    <p:sldId id="271" r:id="rId12"/>
    <p:sldId id="276" r:id="rId13"/>
    <p:sldId id="274" r:id="rId14"/>
    <p:sldId id="290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9612B5-EEC3-C243-89E8-439129575428}">
          <p14:sldIdLst>
            <p14:sldId id="537"/>
            <p14:sldId id="268"/>
            <p14:sldId id="543"/>
            <p14:sldId id="533"/>
            <p14:sldId id="272"/>
            <p14:sldId id="535"/>
            <p14:sldId id="534"/>
            <p14:sldId id="544"/>
            <p14:sldId id="538"/>
          </p14:sldIdLst>
        </p14:section>
        <p14:section name="性能优化" id="{64AFC8FF-55F8-2342-B671-752D7EB30613}">
          <p14:sldIdLst>
            <p14:sldId id="539"/>
            <p14:sldId id="271"/>
            <p14:sldId id="276"/>
            <p14:sldId id="274"/>
          </p14:sldIdLst>
        </p14:section>
        <p14:section name="自动化" id="{E4A18F6B-D11D-EF42-B326-3A5C84B36ADA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FFE599"/>
    <a:srgbClr val="FF9966"/>
    <a:srgbClr val="FF6600"/>
    <a:srgbClr val="4F7B31"/>
    <a:srgbClr val="EFA799"/>
    <a:srgbClr val="66CCFF"/>
    <a:srgbClr val="CFE0A8"/>
    <a:srgbClr val="ACDD87"/>
    <a:srgbClr val="E4E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/>
    <p:restoredTop sz="86259" autoAdjust="0"/>
  </p:normalViewPr>
  <p:slideViewPr>
    <p:cSldViewPr>
      <p:cViewPr varScale="1">
        <p:scale>
          <a:sx n="146" d="100"/>
          <a:sy n="146" d="100"/>
        </p:scale>
        <p:origin x="126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C803C-317E-463E-B4A5-F68314124287}" type="datetimeFigureOut">
              <a:rPr lang="zh-CN" altLang="en-US" smtClean="0"/>
              <a:pPr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76713-AF77-421B-B176-5C8536BC4A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5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73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5895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8493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3164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981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介绍下两个线程，不阻塞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00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可结合整体框架图来讲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code cache</a:t>
            </a:r>
            <a:r>
              <a:rPr kumimoji="1" lang="zh-CN" altLang="en-US" dirty="0"/>
              <a:t>收益：</a:t>
            </a:r>
            <a:r>
              <a:rPr kumimoji="1" lang="en-US" altLang="zh-CN" dirty="0"/>
              <a:t>TTI</a:t>
            </a:r>
            <a:r>
              <a:rPr kumimoji="1" lang="zh-CN" altLang="en-US" dirty="0"/>
              <a:t>线上收益</a:t>
            </a:r>
            <a:r>
              <a:rPr kumimoji="1" lang="en-US" altLang="zh-CN" dirty="0"/>
              <a:t>300ms(2100ms-&gt;1800ms)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sp38</a:t>
            </a:r>
            <a:r>
              <a:rPr kumimoji="1" lang="zh-CN" altLang="en-US" dirty="0"/>
              <a:t>时）</a:t>
            </a:r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agroup.baidu.com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atom_native</a:t>
            </a:r>
            <a:r>
              <a:rPr kumimoji="1" lang="en-US" altLang="zh-CN" dirty="0"/>
              <a:t>/md/article/2708813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Snapshot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TTI</a:t>
            </a:r>
            <a:r>
              <a:rPr kumimoji="1" lang="zh-CN" altLang="en-US" dirty="0"/>
              <a:t>时间线下测试</a:t>
            </a:r>
            <a:r>
              <a:rPr kumimoji="1" lang="en-US" altLang="zh-CN" dirty="0"/>
              <a:t>110~170ms</a:t>
            </a:r>
            <a:r>
              <a:rPr kumimoji="1" lang="zh-CN" altLang="en-US" dirty="0"/>
              <a:t>左右（</a:t>
            </a:r>
            <a:r>
              <a:rPr lang="en-US" altLang="zh-CN" dirty="0"/>
              <a:t>900ms -&gt; 730~790</a:t>
            </a:r>
            <a:r>
              <a:rPr kumimoji="1" lang="zh-CN" altLang="en-US" dirty="0"/>
              <a:t>），</a:t>
            </a:r>
            <a:endParaRPr kumimoji="1" lang="en-US" altLang="zh-CN" dirty="0"/>
          </a:p>
          <a:p>
            <a:r>
              <a:rPr kumimoji="1" lang="zh-CN" altLang="en-US" dirty="0"/>
              <a:t>另外初始化时间</a:t>
            </a:r>
            <a:r>
              <a:rPr kumimoji="1" lang="en-US" altLang="zh-CN" dirty="0"/>
              <a:t>200ms-&gt;1ms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9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0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大概扫一眼，讲一下通信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670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0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图只是现在设备中的现状</a:t>
            </a:r>
            <a:endParaRPr kumimoji="1" lang="en-US" altLang="zh-CN" dirty="0"/>
          </a:p>
          <a:p>
            <a:r>
              <a:rPr kumimoji="1" lang="zh-CN" altLang="en-US" dirty="0"/>
              <a:t>对于走网络及时加载型</a:t>
            </a:r>
            <a:r>
              <a:rPr kumimoji="1" lang="en-US" altLang="zh-CN" dirty="0"/>
              <a:t>/web</a:t>
            </a:r>
            <a:r>
              <a:rPr kumimoji="1" lang="zh-CN" altLang="en-US" dirty="0"/>
              <a:t>式的页面，有</a:t>
            </a:r>
            <a:r>
              <a:rPr kumimoji="1" lang="en-US" altLang="zh-CN" dirty="0" err="1"/>
              <a:t>ssr</a:t>
            </a:r>
            <a:r>
              <a:rPr kumimoji="1" lang="zh-CN" altLang="en-US" dirty="0"/>
              <a:t>加速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其中想加速的话，也只有</a:t>
            </a:r>
            <a:r>
              <a:rPr kumimoji="1" lang="en-US" altLang="zh-CN" dirty="0" err="1"/>
              <a:t>ssr</a:t>
            </a:r>
            <a:r>
              <a:rPr kumimoji="1" lang="zh-CN" altLang="en-US" dirty="0"/>
              <a:t>服务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1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Custom Viewport</a:t>
            </a:r>
            <a:r>
              <a:rPr kumimoji="1" lang="zh-CN" altLang="en-US" dirty="0"/>
              <a:t>：直接改写了</a:t>
            </a:r>
            <a:r>
              <a:rPr kumimoji="1" lang="en-US" altLang="zh-CN" dirty="0"/>
              <a:t>flutter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device pixel ratio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web</a:t>
            </a:r>
            <a:r>
              <a:rPr kumimoji="1" lang="zh-CN" altLang="en-US" dirty="0"/>
              <a:t>中类似</a:t>
            </a:r>
            <a:r>
              <a:rPr kumimoji="1" lang="en-US" altLang="zh-CN" dirty="0" err="1"/>
              <a:t>MediaQuery</a:t>
            </a:r>
            <a:r>
              <a:rPr kumimoji="1" lang="zh-CN" altLang="en-US" dirty="0"/>
              <a:t>的机制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kumimoji="1" lang="zh-CN" altLang="en-US" dirty="0"/>
              <a:t>然后介绍一下屏幕适配这部分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小度设备其实面对了很多种屏幕</a:t>
            </a:r>
            <a:endParaRPr kumimoji="1" lang="en-US" altLang="zh-CN" dirty="0"/>
          </a:p>
          <a:p>
            <a:r>
              <a:rPr kumimoji="1" lang="zh-CN" altLang="en-US" dirty="0"/>
              <a:t>但业务并不希望针对每一种都单独去开发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&lt;</a:t>
            </a:r>
            <a:r>
              <a:rPr kumimoji="1" lang="zh-CN" altLang="en-US" dirty="0"/>
              <a:t>下一帧动画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所以第一件事我们做了</a:t>
            </a:r>
            <a:r>
              <a:rPr kumimoji="1" lang="en-US" altLang="zh-CN" dirty="0"/>
              <a:t>custom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viewport</a:t>
            </a:r>
            <a:r>
              <a:rPr kumimoji="1" lang="zh-CN" altLang="en-US" dirty="0"/>
              <a:t>，让业务方在开发时可以按照它预设的视口逻辑像素进行编程，由</a:t>
            </a:r>
            <a:r>
              <a:rPr kumimoji="1" lang="en-US" altLang="zh-CN" dirty="0" err="1"/>
              <a:t>AtomEngine</a:t>
            </a:r>
            <a:r>
              <a:rPr kumimoji="1" lang="zh-CN" altLang="en-US" dirty="0"/>
              <a:t>再映射成物理像素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另外有些设备宽高比也不同，所以当时在搜索卡片输出</a:t>
            </a:r>
            <a:r>
              <a:rPr kumimoji="1" lang="en-US" altLang="zh-CN" dirty="0" err="1"/>
              <a:t>DuerOS</a:t>
            </a:r>
            <a:r>
              <a:rPr kumimoji="1" lang="zh-CN" altLang="en-US" dirty="0"/>
              <a:t>时，我们推动</a:t>
            </a:r>
            <a:r>
              <a:rPr kumimoji="1" lang="en-US" altLang="zh-CN" dirty="0"/>
              <a:t>UE</a:t>
            </a:r>
            <a:r>
              <a:rPr kumimoji="1" lang="zh-CN" altLang="en-US" dirty="0"/>
              <a:t>一起在设计规范中落地了安全高度的规范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还有些时候，业务上对不同屏幕确实真地会需要应用不同的样式，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下一帧动画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所以我们又提供了</a:t>
            </a:r>
            <a:r>
              <a:rPr kumimoji="1" lang="en-US" altLang="zh-CN" dirty="0"/>
              <a:t>media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机制，允许业务创建按条件来生效的样式集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另外在</a:t>
            </a:r>
            <a:r>
              <a:rPr kumimoji="1" lang="en-US" altLang="zh-CN" dirty="0"/>
              <a:t>atom-flutter</a:t>
            </a:r>
            <a:r>
              <a:rPr kumimoji="1" lang="zh-CN" altLang="en-US" dirty="0"/>
              <a:t>里，因为从底层开始都是独立的渲染引擎，所以我们通过修改</a:t>
            </a:r>
            <a:r>
              <a:rPr kumimoji="1" lang="en-US" altLang="zh-CN" dirty="0"/>
              <a:t>flutter</a:t>
            </a:r>
            <a:r>
              <a:rPr kumimoji="1" lang="zh-CN" altLang="en-US" dirty="0"/>
              <a:t>它的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层暴露新的能力，做到了从底层直接完成这两部分的映射、节省了很大一笔性能开销、并且做到了横竖屏翻转时不需要刷新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可以直接适配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~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12:45(1min)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44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847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/>
          </p:cNvSpPr>
          <p:nvPr/>
        </p:nvSpPr>
        <p:spPr bwMode="auto">
          <a:xfrm>
            <a:off x="3744941" y="3086100"/>
            <a:ext cx="827087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4572000" y="3086100"/>
            <a:ext cx="827088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pic>
        <p:nvPicPr>
          <p:cNvPr id="7" name="Picture 16" descr="logonew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651511"/>
            <a:ext cx="1905000" cy="55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755666" y="1419623"/>
            <a:ext cx="7772399" cy="1660533"/>
          </a:xfrm>
        </p:spPr>
        <p:txBody>
          <a:bodyPr/>
          <a:lstStyle>
            <a:lvl1pPr algn="ctr" font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2" y="35433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8" y="250036"/>
            <a:ext cx="2124076" cy="432197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9" y="250036"/>
            <a:ext cx="6219825" cy="432197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50036"/>
            <a:ext cx="8496300" cy="5941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177545"/>
            <a:ext cx="8229600" cy="3394471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50036"/>
            <a:ext cx="8496300" cy="5941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2" y="1177545"/>
            <a:ext cx="4038600" cy="33944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177545"/>
            <a:ext cx="4038600" cy="33944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13" y="1597837"/>
            <a:ext cx="7772399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02346" indent="0" algn="ctr">
              <a:buNone/>
              <a:defRPr/>
            </a:lvl2pPr>
            <a:lvl3pPr marL="604693" indent="0" algn="ctr">
              <a:buNone/>
              <a:defRPr/>
            </a:lvl3pPr>
            <a:lvl4pPr marL="907039" indent="0" algn="ctr">
              <a:buNone/>
              <a:defRPr/>
            </a:lvl4pPr>
            <a:lvl5pPr marL="1209385" indent="0" algn="ctr">
              <a:buNone/>
              <a:defRPr/>
            </a:lvl5pPr>
            <a:lvl6pPr marL="1511732" indent="0" algn="ctr">
              <a:buNone/>
              <a:defRPr/>
            </a:lvl6pPr>
            <a:lvl7pPr marL="1814078" indent="0" algn="ctr">
              <a:buNone/>
              <a:defRPr/>
            </a:lvl7pPr>
            <a:lvl8pPr marL="2116425" indent="0" algn="ctr">
              <a:buNone/>
              <a:defRPr/>
            </a:lvl8pPr>
            <a:lvl9pPr marL="2418771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/>
          </p:cNvSpPr>
          <p:nvPr userDrawn="1"/>
        </p:nvSpPr>
        <p:spPr bwMode="auto">
          <a:xfrm>
            <a:off x="315914" y="642937"/>
            <a:ext cx="827087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5" name="Rectangle 5"/>
          <p:cNvSpPr>
            <a:spLocks/>
          </p:cNvSpPr>
          <p:nvPr userDrawn="1"/>
        </p:nvSpPr>
        <p:spPr bwMode="auto">
          <a:xfrm>
            <a:off x="1143000" y="642937"/>
            <a:ext cx="827088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3563"/>
            <a:ext cx="8496300" cy="5941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30" y="3305179"/>
            <a:ext cx="7772399" cy="1021556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30" y="2180038"/>
            <a:ext cx="7772399" cy="112514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2346" indent="0">
              <a:buNone/>
              <a:defRPr sz="1200"/>
            </a:lvl2pPr>
            <a:lvl3pPr marL="604693" indent="0">
              <a:buNone/>
              <a:defRPr sz="1100"/>
            </a:lvl3pPr>
            <a:lvl4pPr marL="907039" indent="0">
              <a:buNone/>
              <a:defRPr sz="900"/>
            </a:lvl4pPr>
            <a:lvl5pPr marL="1209385" indent="0">
              <a:buNone/>
              <a:defRPr sz="900"/>
            </a:lvl5pPr>
            <a:lvl6pPr marL="1511732" indent="0">
              <a:buNone/>
              <a:defRPr sz="900"/>
            </a:lvl6pPr>
            <a:lvl7pPr marL="1814078" indent="0">
              <a:buNone/>
              <a:defRPr sz="900"/>
            </a:lvl7pPr>
            <a:lvl8pPr marL="2116425" indent="0">
              <a:buNone/>
              <a:defRPr sz="900"/>
            </a:lvl8pPr>
            <a:lvl9pPr marL="2418771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1177545"/>
            <a:ext cx="4038600" cy="339447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177545"/>
            <a:ext cx="4038600" cy="339447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99" y="1151351"/>
            <a:ext cx="4040188" cy="47982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2346" indent="0">
              <a:buNone/>
              <a:defRPr sz="1300" b="1"/>
            </a:lvl2pPr>
            <a:lvl3pPr marL="604693" indent="0">
              <a:buNone/>
              <a:defRPr sz="1200" b="1"/>
            </a:lvl3pPr>
            <a:lvl4pPr marL="907039" indent="0">
              <a:buNone/>
              <a:defRPr sz="1100" b="1"/>
            </a:lvl4pPr>
            <a:lvl5pPr marL="1209385" indent="0">
              <a:buNone/>
              <a:defRPr sz="1100" b="1"/>
            </a:lvl5pPr>
            <a:lvl6pPr marL="1511732" indent="0">
              <a:buNone/>
              <a:defRPr sz="1100" b="1"/>
            </a:lvl6pPr>
            <a:lvl7pPr marL="1814078" indent="0">
              <a:buNone/>
              <a:defRPr sz="1100" b="1"/>
            </a:lvl7pPr>
            <a:lvl8pPr marL="2116425" indent="0">
              <a:buNone/>
              <a:defRPr sz="1100" b="1"/>
            </a:lvl8pPr>
            <a:lvl9pPr marL="2418771" indent="0">
              <a:buNone/>
              <a:defRPr sz="1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99" y="1631156"/>
            <a:ext cx="4040188" cy="29634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51"/>
            <a:ext cx="4041775" cy="47982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2346" indent="0">
              <a:buNone/>
              <a:defRPr sz="1300" b="1"/>
            </a:lvl2pPr>
            <a:lvl3pPr marL="604693" indent="0">
              <a:buNone/>
              <a:defRPr sz="1200" b="1"/>
            </a:lvl3pPr>
            <a:lvl4pPr marL="907039" indent="0">
              <a:buNone/>
              <a:defRPr sz="1100" b="1"/>
            </a:lvl4pPr>
            <a:lvl5pPr marL="1209385" indent="0">
              <a:buNone/>
              <a:defRPr sz="1100" b="1"/>
            </a:lvl5pPr>
            <a:lvl6pPr marL="1511732" indent="0">
              <a:buNone/>
              <a:defRPr sz="1100" b="1"/>
            </a:lvl6pPr>
            <a:lvl7pPr marL="1814078" indent="0">
              <a:buNone/>
              <a:defRPr sz="1100" b="1"/>
            </a:lvl7pPr>
            <a:lvl8pPr marL="2116425" indent="0">
              <a:buNone/>
              <a:defRPr sz="1100" b="1"/>
            </a:lvl8pPr>
            <a:lvl9pPr marL="2418771" indent="0">
              <a:buNone/>
              <a:defRPr sz="1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90"/>
            <a:ext cx="3008313" cy="87153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04807"/>
            <a:ext cx="5111750" cy="438983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900"/>
            </a:lvl1pPr>
            <a:lvl2pPr marL="302346" indent="0">
              <a:buNone/>
              <a:defRPr sz="800"/>
            </a:lvl2pPr>
            <a:lvl3pPr marL="604693" indent="0">
              <a:buNone/>
              <a:defRPr sz="700"/>
            </a:lvl3pPr>
            <a:lvl4pPr marL="907039" indent="0">
              <a:buNone/>
              <a:defRPr sz="600"/>
            </a:lvl4pPr>
            <a:lvl5pPr marL="1209385" indent="0">
              <a:buNone/>
              <a:defRPr sz="600"/>
            </a:lvl5pPr>
            <a:lvl6pPr marL="1511732" indent="0">
              <a:buNone/>
              <a:defRPr sz="600"/>
            </a:lvl6pPr>
            <a:lvl7pPr marL="1814078" indent="0">
              <a:buNone/>
              <a:defRPr sz="600"/>
            </a:lvl7pPr>
            <a:lvl8pPr marL="2116425" indent="0">
              <a:buNone/>
              <a:defRPr sz="600"/>
            </a:lvl8pPr>
            <a:lvl9pPr marL="2418771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3600451"/>
            <a:ext cx="5486400" cy="42505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2100"/>
            </a:lvl1pPr>
            <a:lvl2pPr marL="302346" indent="0">
              <a:buNone/>
              <a:defRPr sz="1900"/>
            </a:lvl2pPr>
            <a:lvl3pPr marL="604693" indent="0">
              <a:buNone/>
              <a:defRPr sz="1600"/>
            </a:lvl3pPr>
            <a:lvl4pPr marL="907039" indent="0">
              <a:buNone/>
              <a:defRPr sz="1300"/>
            </a:lvl4pPr>
            <a:lvl5pPr marL="1209385" indent="0">
              <a:buNone/>
              <a:defRPr sz="1300"/>
            </a:lvl5pPr>
            <a:lvl6pPr marL="1511732" indent="0">
              <a:buNone/>
              <a:defRPr sz="1300"/>
            </a:lvl6pPr>
            <a:lvl7pPr marL="1814078" indent="0">
              <a:buNone/>
              <a:defRPr sz="1300"/>
            </a:lvl7pPr>
            <a:lvl8pPr marL="2116425" indent="0">
              <a:buNone/>
              <a:defRPr sz="1300"/>
            </a:lvl8pPr>
            <a:lvl9pPr marL="2418771" indent="0">
              <a:buNone/>
              <a:defRPr sz="1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4025518"/>
            <a:ext cx="5486400" cy="603647"/>
          </a:xfrm>
        </p:spPr>
        <p:txBody>
          <a:bodyPr/>
          <a:lstStyle>
            <a:lvl1pPr marL="0" indent="0">
              <a:buNone/>
              <a:defRPr sz="900"/>
            </a:lvl1pPr>
            <a:lvl2pPr marL="302346" indent="0">
              <a:buNone/>
              <a:defRPr sz="800"/>
            </a:lvl2pPr>
            <a:lvl3pPr marL="604693" indent="0">
              <a:buNone/>
              <a:defRPr sz="700"/>
            </a:lvl3pPr>
            <a:lvl4pPr marL="907039" indent="0">
              <a:buNone/>
              <a:defRPr sz="600"/>
            </a:lvl4pPr>
            <a:lvl5pPr marL="1209385" indent="0">
              <a:buNone/>
              <a:defRPr sz="600"/>
            </a:lvl5pPr>
            <a:lvl6pPr marL="1511732" indent="0">
              <a:buNone/>
              <a:defRPr sz="600"/>
            </a:lvl6pPr>
            <a:lvl7pPr marL="1814078" indent="0">
              <a:buNone/>
              <a:defRPr sz="600"/>
            </a:lvl7pPr>
            <a:lvl8pPr marL="2116425" indent="0">
              <a:buNone/>
              <a:defRPr sz="600"/>
            </a:lvl8pPr>
            <a:lvl9pPr marL="2418771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7290"/>
            <a:ext cx="8229600" cy="33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69" tIns="30235" rIns="60469" bIns="30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62865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704" tIns="0" rIns="108845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100" b="1" dirty="0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304800" y="857250"/>
            <a:ext cx="1079500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4102" name="Rectangle 6"/>
          <p:cNvSpPr>
            <a:spLocks/>
          </p:cNvSpPr>
          <p:nvPr/>
        </p:nvSpPr>
        <p:spPr bwMode="auto">
          <a:xfrm>
            <a:off x="1212850" y="857250"/>
            <a:ext cx="539750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50032"/>
            <a:ext cx="8496300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69" tIns="30235" rIns="60469" bIns="302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5pPr>
      <a:lvl6pPr marL="302346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6pPr>
      <a:lvl7pPr marL="604693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7pPr>
      <a:lvl8pPr marL="907039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8pPr>
      <a:lvl9pPr marL="1209385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宋体" charset="-122"/>
        </a:defRPr>
      </a:lvl1pPr>
      <a:lvl2pPr marL="490538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900">
          <a:solidFill>
            <a:schemeClr val="tx1"/>
          </a:solidFill>
          <a:latin typeface="+mn-lt"/>
          <a:ea typeface="+mn-ea"/>
          <a:cs typeface="宋体" charset="-122"/>
        </a:defRPr>
      </a:lvl2pPr>
      <a:lvl3pPr marL="755650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  <a:cs typeface="宋体" charset="-122"/>
        </a:defRPr>
      </a:lvl3pPr>
      <a:lvl4pPr marL="1057275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300">
          <a:solidFill>
            <a:schemeClr val="tx1"/>
          </a:solidFill>
          <a:latin typeface="+mn-lt"/>
          <a:ea typeface="+mn-ea"/>
          <a:cs typeface="宋体" charset="-122"/>
        </a:defRPr>
      </a:lvl4pPr>
      <a:lvl5pPr marL="1360488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  <a:cs typeface="宋体" charset="-122"/>
        </a:defRPr>
      </a:lvl5pPr>
      <a:lvl6pPr marL="1662905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6pPr>
      <a:lvl7pPr marL="1965251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7pPr>
      <a:lvl8pPr marL="2267598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8pPr>
      <a:lvl9pPr marL="2569944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2346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4693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7039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9385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11732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14078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16425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18771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cloud.baidu-int.com/devops/icode/repos/baidu/duer/fe-swan-flutter/blob/master:src/views/guide/App.vu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group.baidu.com/atom_native/md/article/2588653#123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://agroup.baidu.com/atom_native/md/article/263041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10" Type="http://schemas.openxmlformats.org/officeDocument/2006/relationships/hyperlink" Target="https://console.cloud.baidu-int.com/devops/icode/repos/baidu/duer/fe-swan-flutter/blob/test_atom_2.2.0:src/views/components/Badge.vue" TargetMode="External"/><Relationship Id="rId4" Type="http://schemas.microsoft.com/office/2007/relationships/hdphoto" Target="../media/hdphoto2.wdp"/><Relationship Id="rId9" Type="http://schemas.openxmlformats.org/officeDocument/2006/relationships/hyperlink" Target="https://console.cloud.baidu-int.com/devops/icode/repos/baidu/duer/fe-swan-flutter/commits/be678333cf6948298a8c8bd40f4797355a247d06/src/views/flutter-translator/entry.j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95212-5B88-6441-8582-75847141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开发者接口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22BF20-E9D8-F446-9565-DE58114AC3CB}"/>
              </a:ext>
            </a:extLst>
          </p:cNvPr>
          <p:cNvSpPr txBox="1">
            <a:spLocks/>
          </p:cNvSpPr>
          <p:nvPr/>
        </p:nvSpPr>
        <p:spPr bwMode="auto">
          <a:xfrm>
            <a:off x="457200" y="1059582"/>
            <a:ext cx="788670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69" tIns="30235" rIns="60469" bIns="30235" numCol="1" anchor="t" anchorCtr="0" compatLnSpc="1">
            <a:prstTxWarp prst="textNoShape">
              <a:avLst/>
            </a:prstTxWarp>
            <a:normAutofit/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宋体" charset="-122"/>
              </a:defRPr>
            </a:lvl1pPr>
            <a:lvl2pPr marL="490538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900">
                <a:solidFill>
                  <a:schemeClr val="tx1"/>
                </a:solidFill>
                <a:latin typeface="+mn-lt"/>
                <a:ea typeface="+mn-ea"/>
                <a:cs typeface="宋体" charset="-122"/>
              </a:defRPr>
            </a:lvl2pPr>
            <a:lvl3pPr marL="755650" indent="-150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宋体" charset="-122"/>
              </a:defRPr>
            </a:lvl3pPr>
            <a:lvl4pPr marL="1057275" indent="-150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+mn-lt"/>
                <a:ea typeface="+mn-ea"/>
                <a:cs typeface="宋体" charset="-122"/>
              </a:defRPr>
            </a:lvl4pPr>
            <a:lvl5pPr marL="1360488" indent="-150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300">
                <a:solidFill>
                  <a:schemeClr val="tx1"/>
                </a:solidFill>
                <a:latin typeface="+mn-lt"/>
                <a:ea typeface="+mn-ea"/>
                <a:cs typeface="宋体" charset="-122"/>
              </a:defRPr>
            </a:lvl5pPr>
            <a:lvl6pPr marL="1662905" indent="-15117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6pPr>
            <a:lvl7pPr marL="1965251" indent="-15117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7pPr>
            <a:lvl8pPr marL="2267598" indent="-15117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8pPr>
            <a:lvl9pPr marL="2569944" indent="-15117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语言：</a:t>
            </a:r>
            <a:r>
              <a:rPr lang="en-US" altLang="zh-CN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JS</a:t>
            </a:r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TS</a:t>
            </a:r>
          </a:p>
          <a:p>
            <a:endParaRPr lang="en-US" altLang="zh-CN" sz="15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开发模式：</a:t>
            </a:r>
            <a:r>
              <a:rPr lang="en-US" altLang="zh-CN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Vue +</a:t>
            </a:r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 类</a:t>
            </a:r>
            <a:r>
              <a:rPr lang="en-US" altLang="zh-CN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DOM API</a:t>
            </a:r>
          </a:p>
          <a:p>
            <a:pPr lvl="1"/>
            <a:r>
              <a:rPr lang="en-US" altLang="zh-CN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MVVM</a:t>
            </a:r>
            <a:r>
              <a:rPr lang="zh-CN" altLang="en-US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lang="en-US" altLang="zh-CN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SFC</a:t>
            </a:r>
            <a:r>
              <a:rPr lang="zh-CN" altLang="en-US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单文件组件</a:t>
            </a:r>
            <a:endParaRPr lang="en-US" altLang="zh-CN" sz="13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altLang="zh-CN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JS</a:t>
            </a:r>
            <a:r>
              <a:rPr lang="zh-CN" altLang="en-US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API</a:t>
            </a:r>
            <a:r>
              <a:rPr lang="zh-CN" altLang="en-US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：可单独接入（比如小程序</a:t>
            </a:r>
            <a:r>
              <a:rPr lang="en-US" altLang="zh-CN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framework</a:t>
            </a:r>
            <a:r>
              <a:rPr lang="zh-CN" altLang="en-US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US" altLang="zh-CN" sz="13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sz="1200" kern="0" dirty="0">
                <a:latin typeface="DengXian" panose="02010600030101010101" pitchFamily="2" charset="-122"/>
                <a:ea typeface="DengXian" panose="02010600030101010101" pitchFamily="2" charset="-122"/>
              </a:rPr>
              <a:t>模板层：强类型，而非一切皆字符串</a:t>
            </a:r>
            <a:endParaRPr lang="en-US" altLang="zh-CN" sz="12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sz="15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CN" altLang="zh-CN" sz="1500" kern="0">
                <a:latin typeface="DengXian" panose="02010600030101010101" pitchFamily="2" charset="-122"/>
                <a:ea typeface="DengXian" panose="02010600030101010101" pitchFamily="2" charset="-122"/>
              </a:rPr>
              <a:t>组件</a:t>
            </a:r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体系：</a:t>
            </a:r>
            <a:endParaRPr lang="en-US" altLang="zh-CN" sz="15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sz="1400" kern="0" dirty="0">
                <a:latin typeface="DengXian" panose="02010600030101010101" pitchFamily="2" charset="-122"/>
                <a:ea typeface="DengXian" panose="02010600030101010101" pitchFamily="2" charset="-122"/>
              </a:rPr>
              <a:t>对齐</a:t>
            </a:r>
            <a:r>
              <a:rPr lang="en-US" altLang="zh-CN" sz="1400" kern="0" dirty="0">
                <a:latin typeface="DengXian" panose="02010600030101010101" pitchFamily="2" charset="-122"/>
                <a:ea typeface="DengXian" panose="02010600030101010101" pitchFamily="2" charset="-122"/>
              </a:rPr>
              <a:t>Flutter Widgets</a:t>
            </a:r>
          </a:p>
          <a:p>
            <a:pPr marL="0" indent="0">
              <a:buNone/>
            </a:pPr>
            <a:endParaRPr lang="en-US" altLang="zh-CN" sz="15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样式：</a:t>
            </a:r>
            <a:endParaRPr lang="en-US" altLang="zh-CN" sz="15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支持</a:t>
            </a:r>
            <a:r>
              <a:rPr lang="en-US" altLang="zh-CN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style</a:t>
            </a:r>
            <a:r>
              <a:rPr lang="zh-CN" altLang="en-US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、</a:t>
            </a:r>
            <a:r>
              <a:rPr lang="en-US" altLang="zh-CN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class</a:t>
            </a:r>
            <a:r>
              <a:rPr lang="zh-CN" altLang="en-US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、点击态</a:t>
            </a:r>
            <a:r>
              <a:rPr lang="en-US" altLang="zh-CN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(active-class)</a:t>
            </a:r>
            <a:r>
              <a:rPr lang="zh-CN" altLang="en-US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、</a:t>
            </a:r>
            <a:r>
              <a:rPr lang="en-US" altLang="zh-CN" sz="1350" kern="0" dirty="0" err="1">
                <a:latin typeface="DengXian" panose="02010600030101010101" pitchFamily="2" charset="-122"/>
                <a:ea typeface="DengXian" panose="02010600030101010101" pitchFamily="2" charset="-122"/>
              </a:rPr>
              <a:t>css</a:t>
            </a:r>
            <a:r>
              <a:rPr lang="en-US" altLang="zh-CN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-module</a:t>
            </a:r>
            <a:r>
              <a:rPr lang="zh-CN" altLang="en-US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等</a:t>
            </a:r>
            <a:endParaRPr lang="en-US" altLang="zh-CN" sz="135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zh-CN" altLang="en-US" sz="900" kern="0" dirty="0">
                <a:latin typeface="DengXian" panose="02010600030101010101" pitchFamily="2" charset="-122"/>
                <a:ea typeface="DengXian" panose="02010600030101010101" pitchFamily="2" charset="-122"/>
              </a:rPr>
              <a:t>计划放开变量等</a:t>
            </a:r>
            <a:r>
              <a:rPr lang="en-US" altLang="zh-CN" sz="900" kern="0" dirty="0" err="1">
                <a:latin typeface="DengXian" panose="02010600030101010101" pitchFamily="2" charset="-122"/>
                <a:ea typeface="DengXian" panose="02010600030101010101" pitchFamily="2" charset="-122"/>
              </a:rPr>
              <a:t>css</a:t>
            </a:r>
            <a:r>
              <a:rPr lang="en-US" altLang="zh-CN" sz="900" kern="0" dirty="0">
                <a:latin typeface="DengXian" panose="02010600030101010101" pitchFamily="2" charset="-122"/>
                <a:ea typeface="DengXian" panose="02010600030101010101" pitchFamily="2" charset="-122"/>
              </a:rPr>
              <a:t>-in-</a:t>
            </a:r>
            <a:r>
              <a:rPr lang="en-US" altLang="zh-CN" sz="900" kern="0" dirty="0" err="1">
                <a:latin typeface="DengXian" panose="02010600030101010101" pitchFamily="2" charset="-122"/>
                <a:ea typeface="DengXian" panose="02010600030101010101" pitchFamily="2" charset="-122"/>
              </a:rPr>
              <a:t>js</a:t>
            </a:r>
            <a:r>
              <a:rPr lang="zh-CN" altLang="en-US" sz="900" kern="0" dirty="0">
                <a:latin typeface="DengXian" panose="02010600030101010101" pitchFamily="2" charset="-122"/>
                <a:ea typeface="DengXian" panose="02010600030101010101" pitchFamily="2" charset="-122"/>
              </a:rPr>
              <a:t>特性</a:t>
            </a:r>
            <a:endParaRPr lang="en-US" sz="9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5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4D7921-9AF6-F344-961F-8B1253F0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904" y="720849"/>
            <a:ext cx="4499992" cy="27870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21AB4C-8091-ED4D-94C1-899F8A25B16F}"/>
              </a:ext>
            </a:extLst>
          </p:cNvPr>
          <p:cNvSpPr txBox="1"/>
          <p:nvPr/>
        </p:nvSpPr>
        <p:spPr>
          <a:xfrm>
            <a:off x="4499992" y="35705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hlinkClick r:id="rId4"/>
              </a:rPr>
              <a:t>线上代码示例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53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EBD8EA-8259-2541-9040-FEA52AFC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962" y="3435846"/>
            <a:ext cx="5161550" cy="16530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7865BBE-D92F-314C-882D-5F210237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帧率优化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EC86D-0BF1-9246-9715-87F14F43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/>
              <a:t>常规优化</a:t>
            </a:r>
            <a:endParaRPr kumimoji="1" lang="en-US" altLang="zh-CN" sz="2000" dirty="0"/>
          </a:p>
          <a:p>
            <a:pPr marL="722313" lvl="1" indent="-457200"/>
            <a:r>
              <a:rPr kumimoji="1" lang="zh-CN" altLang="en-US" sz="1800" dirty="0"/>
              <a:t>瓶颈点优化、</a:t>
            </a:r>
            <a:r>
              <a:rPr kumimoji="1" lang="en-US" altLang="zh-CN" sz="1800" dirty="0"/>
              <a:t>timeline</a:t>
            </a:r>
            <a:r>
              <a:rPr kumimoji="1" lang="zh-CN" altLang="en-US" sz="1800" dirty="0"/>
              <a:t>分析</a:t>
            </a:r>
            <a:endParaRPr kumimoji="1" lang="en-US" altLang="zh-CN" sz="1800" dirty="0"/>
          </a:p>
          <a:p>
            <a:pPr marL="722313" lvl="1" indent="-457200"/>
            <a:r>
              <a:rPr kumimoji="1" lang="en-US" altLang="zh-CN" sz="1800" dirty="0"/>
              <a:t>raster</a:t>
            </a:r>
            <a:r>
              <a:rPr kumimoji="1" lang="zh-CN" altLang="en-US" sz="1800" dirty="0"/>
              <a:t>线程避免</a:t>
            </a:r>
            <a:r>
              <a:rPr kumimoji="1" lang="en-US" altLang="zh-CN" sz="1800" dirty="0" err="1"/>
              <a:t>saveLayer</a:t>
            </a:r>
            <a:r>
              <a:rPr kumimoji="1" lang="zh-CN" altLang="en-US" sz="1800" dirty="0"/>
              <a:t>等操作、增加</a:t>
            </a:r>
            <a:r>
              <a:rPr kumimoji="1" lang="en-US" altLang="zh-CN" sz="1800" dirty="0"/>
              <a:t>repaint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boundary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/>
              <a:t>图片</a:t>
            </a:r>
            <a:r>
              <a:rPr kumimoji="1" lang="en-US" altLang="zh-CN" sz="2000" dirty="0"/>
              <a:t>lazy</a:t>
            </a:r>
            <a:r>
              <a:rPr kumimoji="1" lang="zh-CN" altLang="en-US" sz="2000" dirty="0"/>
              <a:t>处理</a:t>
            </a:r>
            <a:endParaRPr kumimoji="1" lang="en-US" altLang="zh-CN" sz="2000" dirty="0"/>
          </a:p>
          <a:p>
            <a:pPr lvl="1"/>
            <a:r>
              <a:rPr kumimoji="1" lang="en-US" altLang="zh-CN" sz="1800" dirty="0"/>
              <a:t>lazy</a:t>
            </a:r>
            <a:r>
              <a:rPr kumimoji="1" lang="zh-CN" altLang="en-US" sz="1800" dirty="0"/>
              <a:t>时机：</a:t>
            </a:r>
            <a:endParaRPr kumimoji="1" lang="en-US" altLang="zh-CN" sz="1800" dirty="0"/>
          </a:p>
          <a:p>
            <a:pPr lvl="2"/>
            <a:r>
              <a:rPr kumimoji="1" lang="en-US" altLang="zh-CN" sz="1400" dirty="0"/>
              <a:t>load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decode</a:t>
            </a:r>
            <a:r>
              <a:rPr kumimoji="1" lang="en-US" altLang="zh-CN" sz="1100" dirty="0"/>
              <a:t>(</a:t>
            </a:r>
            <a:r>
              <a:rPr kumimoji="1" lang="zh-CN" altLang="en-US" sz="1100" dirty="0"/>
              <a:t>创建</a:t>
            </a:r>
            <a:r>
              <a:rPr kumimoji="1" lang="en-US" altLang="zh-CN" sz="1100" dirty="0"/>
              <a:t>Codec)</a:t>
            </a:r>
            <a:r>
              <a:rPr kumimoji="1" lang="zh-CN" altLang="en-US" sz="1400" dirty="0"/>
              <a:t>、</a:t>
            </a:r>
            <a:r>
              <a:rPr kumimoji="1" lang="en-US" altLang="zh-CN" sz="1400" dirty="0" err="1"/>
              <a:t>fetchFrame</a:t>
            </a:r>
            <a:endParaRPr kumimoji="1" lang="en-US" altLang="zh-CN" sz="1400" dirty="0"/>
          </a:p>
          <a:p>
            <a:pPr lvl="1"/>
            <a:r>
              <a:rPr kumimoji="1" lang="en-US" altLang="zh-CN" sz="1800" dirty="0"/>
              <a:t>lazy</a:t>
            </a:r>
            <a:r>
              <a:rPr kumimoji="1" lang="zh-CN" altLang="en-US" sz="1800" dirty="0"/>
              <a:t>策略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是否需要</a:t>
            </a:r>
            <a:r>
              <a:rPr kumimoji="1" lang="en-US" altLang="zh-CN" sz="1200" dirty="0"/>
              <a:t>lazy)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pPr lvl="2"/>
            <a:r>
              <a:rPr kumimoji="1" lang="zh-CN" altLang="en-US" sz="1400" dirty="0"/>
              <a:t>依据速度阈值、或依据滚动状态、或完全关闭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7295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BAC8023-A090-0949-8AEA-45983A68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" y="2835776"/>
            <a:ext cx="9144000" cy="23282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DFF2CB-FE2B-BD42-BFEA-5C6A9C0F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指令精简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7A707-F202-B845-802C-F168560D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15566"/>
            <a:ext cx="7886700" cy="244827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前提：保留完备动态能力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数量：合并构建指令</a:t>
            </a:r>
            <a:endParaRPr kumimoji="1" lang="en-US" altLang="zh-CN" dirty="0"/>
          </a:p>
          <a:p>
            <a:pPr lvl="1"/>
            <a:r>
              <a:rPr lang="en-US" altLang="zh-CN" sz="2000" b="1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zh-CN" altLang="en-US" sz="9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节点数</a:t>
            </a:r>
            <a:r>
              <a:rPr lang="en-US" altLang="zh-CN" sz="20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*(</a:t>
            </a:r>
            <a:r>
              <a:rPr lang="en-US" altLang="zh-CN" sz="2000" b="1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zh-CN" altLang="en-US" sz="9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属性</a:t>
            </a:r>
            <a:r>
              <a:rPr lang="en-US" altLang="zh-CN" sz="9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lang="zh-CN" altLang="en-US" sz="9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样式数</a:t>
            </a:r>
            <a:r>
              <a:rPr lang="en-US" altLang="zh-CN" sz="20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+</a:t>
            </a:r>
            <a:r>
              <a:rPr lang="en-US" altLang="zh-CN" sz="2000" b="1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zh-CN" altLang="en-US" sz="9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构造及父子关系</a:t>
            </a:r>
            <a:r>
              <a:rPr lang="en-US" altLang="zh-CN" sz="20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 -&gt; </a:t>
            </a:r>
            <a:r>
              <a:rPr lang="en-US" altLang="zh-CN" sz="2000" b="1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endParaRPr kumimoji="1" lang="en-US" altLang="zh-CN" b="1" dirty="0"/>
          </a:p>
          <a:p>
            <a:r>
              <a:rPr kumimoji="1" lang="zh-CN" altLang="en-US" dirty="0"/>
              <a:t>格式：减少层级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支持动态多参：</a:t>
            </a:r>
            <a:r>
              <a:rPr kumimoji="1" lang="en-US" altLang="zh-CN" dirty="0" err="1"/>
              <a:t>maskNumber</a:t>
            </a:r>
            <a:r>
              <a:rPr kumimoji="1" lang="zh-CN" altLang="en-US" dirty="0"/>
              <a:t>替代</a:t>
            </a:r>
            <a:r>
              <a:rPr kumimoji="1" lang="en-US" altLang="zh-CN" dirty="0"/>
              <a:t>KV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DA6D4A-A746-2E49-823E-1E9D93FBFBC2}"/>
              </a:ext>
            </a:extLst>
          </p:cNvPr>
          <p:cNvSpPr txBox="1"/>
          <p:nvPr/>
        </p:nvSpPr>
        <p:spPr>
          <a:xfrm>
            <a:off x="3526105" y="479047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350" dirty="0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80491A83-CD91-DB48-9C3D-24025E96EEDA}"/>
              </a:ext>
            </a:extLst>
          </p:cNvPr>
          <p:cNvSpPr/>
          <p:nvPr/>
        </p:nvSpPr>
        <p:spPr bwMode="auto">
          <a:xfrm>
            <a:off x="1547664" y="4673074"/>
            <a:ext cx="2693099" cy="130924"/>
          </a:xfrm>
          <a:prstGeom prst="rightArrow">
            <a:avLst/>
          </a:prstGeom>
          <a:ln w="9525" cap="flat" cmpd="sng" algn="ctr">
            <a:solidFill>
              <a:srgbClr val="437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91436" tIns="45718" rIns="91436" bIns="45718" rtlCol="0" anchor="ctr"/>
          <a:lstStyle/>
          <a:p>
            <a:pPr algn="ctr"/>
            <a:endParaRPr kumimoji="1" lang="zh-CN" altLang="en-US" sz="11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72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3B8FC48-2097-0941-A067-0C1B595F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24" y="2793064"/>
            <a:ext cx="2031776" cy="21461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E9F39E-84F5-774F-9041-CB9058BD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指令精简之父子关系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4A4E1-04F8-3743-A630-8D57DC54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75530"/>
            <a:ext cx="7886700" cy="1658638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100" dirty="0"/>
              <a:t>效果：指令条数近似减半</a:t>
            </a:r>
            <a:endParaRPr kumimoji="1" lang="en-US" altLang="zh-CN" sz="1100" dirty="0"/>
          </a:p>
          <a:p>
            <a:r>
              <a:rPr kumimoji="1" lang="zh-CN" altLang="en-US" sz="1100" dirty="0"/>
              <a:t>顺序调整：</a:t>
            </a:r>
            <a:endParaRPr kumimoji="1" lang="en-US" altLang="zh-CN" sz="1100" dirty="0"/>
          </a:p>
          <a:p>
            <a:pPr lvl="1"/>
            <a:r>
              <a:rPr kumimoji="1" lang="zh-CN" altLang="en-US" sz="1000" dirty="0"/>
              <a:t>模板引擎创建顺序：先父后子</a:t>
            </a:r>
            <a:endParaRPr kumimoji="1" lang="en-US" altLang="zh-CN" sz="1000" dirty="0"/>
          </a:p>
          <a:p>
            <a:pPr lvl="1"/>
            <a:r>
              <a:rPr kumimoji="1" lang="zh-CN" altLang="en-US" sz="1000" dirty="0"/>
              <a:t>指令执行顺序：需要先子后父</a:t>
            </a:r>
            <a:endParaRPr kumimoji="1" lang="en-US" altLang="zh-CN" sz="1000" dirty="0"/>
          </a:p>
          <a:p>
            <a:pPr lvl="1"/>
            <a:r>
              <a:rPr kumimoji="1" lang="zh-CN" altLang="en-US" sz="1000" dirty="0"/>
              <a:t>指令中节点操作：保持原始时序</a:t>
            </a:r>
            <a:endParaRPr kumimoji="1" lang="en-US" altLang="zh-CN" sz="1000" dirty="0"/>
          </a:p>
          <a:p>
            <a:r>
              <a:rPr kumimoji="1" lang="zh-CN" altLang="en-US" sz="1100" dirty="0"/>
              <a:t>指令队列拆分：</a:t>
            </a:r>
            <a:endParaRPr kumimoji="1" lang="en-US" altLang="zh-CN" sz="1100" dirty="0"/>
          </a:p>
          <a:p>
            <a:pPr lvl="1"/>
            <a:r>
              <a:rPr kumimoji="1" lang="zh-CN" altLang="en-US" sz="1000" dirty="0"/>
              <a:t>主队列</a:t>
            </a:r>
            <a:r>
              <a:rPr kumimoji="1" lang="en-US" altLang="zh-CN" sz="800" dirty="0"/>
              <a:t>(</a:t>
            </a:r>
            <a:r>
              <a:rPr kumimoji="1" lang="zh-CN" altLang="en-US" sz="800" dirty="0"/>
              <a:t>存储指令</a:t>
            </a:r>
            <a:r>
              <a:rPr kumimoji="1" lang="en-US" altLang="zh-CN" sz="800" dirty="0"/>
              <a:t>)</a:t>
            </a:r>
            <a:r>
              <a:rPr kumimoji="1" lang="zh-CN" altLang="en-US" sz="1000" dirty="0"/>
              <a:t>、构建队列</a:t>
            </a:r>
            <a:r>
              <a:rPr kumimoji="1" lang="en-US" altLang="zh-CN" sz="800" dirty="0"/>
              <a:t>(</a:t>
            </a:r>
            <a:r>
              <a:rPr kumimoji="1" lang="zh-CN" altLang="en-US" sz="800" dirty="0"/>
              <a:t>存储</a:t>
            </a:r>
            <a:r>
              <a:rPr kumimoji="1" lang="en-US" altLang="zh-CN" sz="800" dirty="0"/>
              <a:t>View)</a:t>
            </a:r>
            <a:r>
              <a:rPr kumimoji="1" lang="zh-CN" altLang="en-US" sz="1000" dirty="0"/>
              <a:t>、附属队列</a:t>
            </a:r>
            <a:r>
              <a:rPr kumimoji="1" lang="en-US" altLang="zh-CN" sz="800" dirty="0"/>
              <a:t>(</a:t>
            </a:r>
            <a:r>
              <a:rPr kumimoji="1" lang="zh-CN" altLang="en-US" sz="800" dirty="0"/>
              <a:t>存储节点操作指令</a:t>
            </a:r>
            <a:r>
              <a:rPr kumimoji="1" lang="en-US" altLang="zh-CN" sz="800" dirty="0"/>
              <a:t>)</a:t>
            </a:r>
            <a:endParaRPr kumimoji="1" lang="en-US" altLang="zh-CN" sz="1000" dirty="0"/>
          </a:p>
          <a:p>
            <a:endParaRPr kumimoji="1" lang="en-US" altLang="zh-CN" sz="1100" dirty="0"/>
          </a:p>
          <a:p>
            <a:r>
              <a:rPr kumimoji="1" lang="zh-CN" altLang="en-US" sz="1100" dirty="0"/>
              <a:t>以右图代码为例</a:t>
            </a:r>
            <a:r>
              <a:rPr kumimoji="1" lang="en-US" altLang="zh-CN" sz="900" dirty="0"/>
              <a:t>: </a:t>
            </a:r>
            <a:r>
              <a:rPr kumimoji="1" lang="zh-CN" altLang="en-US" sz="900" dirty="0"/>
              <a:t>（</a:t>
            </a:r>
            <a:r>
              <a:rPr kumimoji="1" lang="en-US" altLang="zh-CN" sz="900" dirty="0"/>
              <a:t>A</a:t>
            </a:r>
            <a:r>
              <a:rPr kumimoji="1" lang="zh-CN" altLang="en-US" sz="900" dirty="0"/>
              <a:t>组件中渲染</a:t>
            </a:r>
            <a:r>
              <a:rPr kumimoji="1" lang="en-US" altLang="zh-CN" sz="900" dirty="0"/>
              <a:t>B</a:t>
            </a:r>
            <a:r>
              <a:rPr kumimoji="1" lang="zh-CN" altLang="en-US" sz="900" dirty="0"/>
              <a:t>、</a:t>
            </a:r>
            <a:r>
              <a:rPr kumimoji="1" lang="en-US" altLang="zh-CN" sz="900" dirty="0"/>
              <a:t>C</a:t>
            </a:r>
            <a:r>
              <a:rPr kumimoji="1" lang="zh-CN" altLang="en-US" sz="900" dirty="0"/>
              <a:t>组件）</a:t>
            </a:r>
            <a:endParaRPr kumimoji="1" lang="en-US" altLang="zh-CN" sz="11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265984-B349-DC48-9BC7-70B776052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063" y="484042"/>
            <a:ext cx="2494165" cy="20877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B3031E-AE97-2B40-896A-D03B20FCE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27" y="2809120"/>
            <a:ext cx="1957388" cy="17764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E177B0F-3DFC-2144-84AA-32EF3B134B37}"/>
              </a:ext>
            </a:extLst>
          </p:cNvPr>
          <p:cNvSpPr txBox="1"/>
          <p:nvPr/>
        </p:nvSpPr>
        <p:spPr>
          <a:xfrm>
            <a:off x="-58783" y="2609333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c</a:t>
            </a:r>
            <a:r>
              <a:rPr kumimoji="1" lang="zh-CN" altLang="en-US" sz="900" b="1" dirty="0"/>
              <a:t>构建完成，未挂载时</a:t>
            </a:r>
            <a:r>
              <a:rPr kumimoji="1" lang="en-US" altLang="zh-CN" sz="900" b="1" dirty="0"/>
              <a:t>:</a:t>
            </a:r>
            <a:endParaRPr kumimoji="1" lang="zh-CN" altLang="en-US" sz="9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2FF9AE-4651-774A-9855-34C30465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6195" y="2799595"/>
            <a:ext cx="2171700" cy="17859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B47947D-ABAD-9142-A753-7B95AB8B9CE1}"/>
              </a:ext>
            </a:extLst>
          </p:cNvPr>
          <p:cNvSpPr txBox="1"/>
          <p:nvPr/>
        </p:nvSpPr>
        <p:spPr>
          <a:xfrm>
            <a:off x="2228109" y="2609333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c</a:t>
            </a:r>
            <a:r>
              <a:rPr kumimoji="1" lang="zh-CN" altLang="en-US" sz="900" b="1" dirty="0"/>
              <a:t>挂载至</a:t>
            </a:r>
            <a:r>
              <a:rPr kumimoji="1" lang="en-US" altLang="zh-CN" sz="900" b="1" dirty="0"/>
              <a:t>b:</a:t>
            </a:r>
            <a:endParaRPr kumimoji="1" lang="zh-CN" altLang="en-US" sz="9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609A642-7499-414F-B49D-34C5FD0EF8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8632" y="2799595"/>
            <a:ext cx="2171700" cy="23439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ADCFDF8-F8DD-FB41-8F9A-1762F14E3687}"/>
              </a:ext>
            </a:extLst>
          </p:cNvPr>
          <p:cNvSpPr txBox="1"/>
          <p:nvPr/>
        </p:nvSpPr>
        <p:spPr>
          <a:xfrm>
            <a:off x="4699740" y="2609333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b</a:t>
            </a:r>
            <a:r>
              <a:rPr kumimoji="1" lang="zh-CN" altLang="en-US" sz="900" b="1" dirty="0"/>
              <a:t>挂载至</a:t>
            </a:r>
            <a:r>
              <a:rPr kumimoji="1" lang="en-US" altLang="zh-CN" sz="900" b="1" dirty="0"/>
              <a:t>a:</a:t>
            </a:r>
            <a:endParaRPr kumimoji="1" lang="zh-CN" altLang="en-US" sz="9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107FFF-DD9F-0640-BBA1-36F1C45DBC01}"/>
              </a:ext>
            </a:extLst>
          </p:cNvPr>
          <p:cNvSpPr txBox="1"/>
          <p:nvPr/>
        </p:nvSpPr>
        <p:spPr>
          <a:xfrm>
            <a:off x="7060971" y="2609333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flush:</a:t>
            </a:r>
            <a:endParaRPr kumimoji="1" lang="zh-CN" altLang="en-US" sz="900" b="1" dirty="0"/>
          </a:p>
        </p:txBody>
      </p:sp>
      <p:cxnSp>
        <p:nvCxnSpPr>
          <p:cNvPr id="16" name="Straight Connector 2">
            <a:extLst>
              <a:ext uri="{FF2B5EF4-FFF2-40B4-BE49-F238E27FC236}">
                <a16:creationId xmlns:a16="http://schemas.microsoft.com/office/drawing/2014/main" id="{4FEDACA5-3BE8-0C4F-89BE-9F65F1AA43E1}"/>
              </a:ext>
            </a:extLst>
          </p:cNvPr>
          <p:cNvCxnSpPr>
            <a:cxnSpLocks/>
          </p:cNvCxnSpPr>
          <p:nvPr/>
        </p:nvCxnSpPr>
        <p:spPr>
          <a:xfrm flipV="1">
            <a:off x="2221428" y="2606142"/>
            <a:ext cx="0" cy="25373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2">
            <a:extLst>
              <a:ext uri="{FF2B5EF4-FFF2-40B4-BE49-F238E27FC236}">
                <a16:creationId xmlns:a16="http://schemas.microsoft.com/office/drawing/2014/main" id="{706C1729-B8D3-0248-9411-672F13512E88}"/>
              </a:ext>
            </a:extLst>
          </p:cNvPr>
          <p:cNvCxnSpPr>
            <a:cxnSpLocks/>
          </p:cNvCxnSpPr>
          <p:nvPr/>
        </p:nvCxnSpPr>
        <p:spPr>
          <a:xfrm flipV="1">
            <a:off x="4693208" y="2597442"/>
            <a:ext cx="0" cy="25373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2">
            <a:extLst>
              <a:ext uri="{FF2B5EF4-FFF2-40B4-BE49-F238E27FC236}">
                <a16:creationId xmlns:a16="http://schemas.microsoft.com/office/drawing/2014/main" id="{84D42C71-BF66-8A44-B6B1-9B78C4E8A8C4}"/>
              </a:ext>
            </a:extLst>
          </p:cNvPr>
          <p:cNvCxnSpPr>
            <a:cxnSpLocks/>
          </p:cNvCxnSpPr>
          <p:nvPr/>
        </p:nvCxnSpPr>
        <p:spPr>
          <a:xfrm flipV="1">
            <a:off x="7047908" y="2606142"/>
            <a:ext cx="0" cy="25373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9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A28598-BAB0-F24A-980F-41F203ECD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63" y="3712096"/>
            <a:ext cx="6048672" cy="14519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A88127-24D1-3E49-A005-1340E39F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性能优化之</a:t>
            </a:r>
            <a:r>
              <a:rPr lang="en-US" altLang="zh-CN" dirty="0"/>
              <a:t>CSS module</a:t>
            </a:r>
            <a:r>
              <a:rPr lang="zh-CN" altLang="en-US" dirty="0"/>
              <a:t>优化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9520BE-367E-E148-A2CA-BF449109B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264" y="2104630"/>
            <a:ext cx="4898232" cy="14752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7363DF-E184-4842-9C2D-24C4FFA6B0B6}"/>
              </a:ext>
            </a:extLst>
          </p:cNvPr>
          <p:cNvSpPr txBox="1"/>
          <p:nvPr/>
        </p:nvSpPr>
        <p:spPr>
          <a:xfrm>
            <a:off x="395536" y="952747"/>
            <a:ext cx="77302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前提：完备的</a:t>
            </a:r>
            <a:r>
              <a:rPr kumimoji="1" lang="en-US" altLang="zh-CN" sz="1400" dirty="0"/>
              <a:t>CSS module</a:t>
            </a:r>
            <a:r>
              <a:rPr kumimoji="1" lang="zh-CN" altLang="en-US" sz="1400" dirty="0"/>
              <a:t>能力（</a:t>
            </a:r>
            <a:r>
              <a:rPr kumimoji="1" lang="en-US" altLang="zh-CN" sz="1400" dirty="0" err="1"/>
              <a:t>moduleId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+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innerId</a:t>
            </a:r>
            <a:r>
              <a:rPr kumimoji="1" lang="zh-CN" altLang="en-US" sz="1400" dirty="0"/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 err="1"/>
              <a:t>moduleId</a:t>
            </a:r>
            <a:r>
              <a:rPr kumimoji="1" lang="en-US" altLang="zh-CN" sz="1400" dirty="0"/>
              <a:t> + </a:t>
            </a:r>
            <a:r>
              <a:rPr kumimoji="1" lang="en-US" altLang="zh-CN" sz="1400" dirty="0" err="1"/>
              <a:t>innerId</a:t>
            </a:r>
            <a:r>
              <a:rPr kumimoji="1" lang="zh-CN" altLang="en-US" sz="1400" dirty="0"/>
              <a:t>优化</a:t>
            </a:r>
            <a:r>
              <a:rPr kumimoji="1" lang="en-US" altLang="zh-CN" sz="14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/>
              <a:t>开发者编写</a:t>
            </a:r>
            <a:r>
              <a:rPr kumimoji="1" lang="en-US" altLang="zh-CN" sz="1400" dirty="0"/>
              <a:t>string</a:t>
            </a:r>
            <a:r>
              <a:rPr kumimoji="1" lang="zh-CN" altLang="en-US" sz="1400" dirty="0"/>
              <a:t>，编译时转换为</a:t>
            </a:r>
            <a:r>
              <a:rPr kumimoji="1" lang="en-US" altLang="zh-CN" sz="1400" dirty="0"/>
              <a:t>int(id)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400" dirty="0" err="1"/>
              <a:t>moduleId</a:t>
            </a:r>
            <a:r>
              <a:rPr kumimoji="1" lang="zh-CN" altLang="en-US" sz="1400" dirty="0"/>
              <a:t>只在有</a:t>
            </a:r>
            <a:r>
              <a:rPr kumimoji="1" lang="en-US" altLang="zh-CN" sz="1400" dirty="0"/>
              <a:t>module</a:t>
            </a:r>
            <a:r>
              <a:rPr kumimoji="1" lang="zh-CN" altLang="en-US" sz="1400" dirty="0"/>
              <a:t>切换时输出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/>
              <a:t>切换时合并</a:t>
            </a:r>
            <a:r>
              <a:rPr kumimoji="1" lang="en-US" altLang="zh-CN" sz="1400" dirty="0" err="1"/>
              <a:t>moduleId</a:t>
            </a:r>
            <a:r>
              <a:rPr kumimoji="1" lang="zh-CN" altLang="en-US" sz="1400" dirty="0"/>
              <a:t>与</a:t>
            </a:r>
            <a:r>
              <a:rPr kumimoji="1" lang="en-US" altLang="zh-CN" sz="1400" dirty="0" err="1"/>
              <a:t>innerId</a:t>
            </a:r>
            <a:r>
              <a:rPr kumimoji="1" lang="zh-CN" altLang="en-US" sz="1400" dirty="0"/>
              <a:t>至单个</a:t>
            </a:r>
            <a:r>
              <a:rPr kumimoji="1" lang="en-US" altLang="zh-CN" sz="1400" dirty="0"/>
              <a:t>int</a:t>
            </a:r>
            <a:r>
              <a:rPr kumimoji="1" lang="zh-CN" altLang="en-US" sz="1400" dirty="0"/>
              <a:t>（</a:t>
            </a:r>
            <a:r>
              <a:rPr kumimoji="1" lang="en-US" altLang="zh-CN" sz="1400" b="1" dirty="0"/>
              <a:t>bit</a:t>
            </a:r>
            <a:r>
              <a:rPr kumimoji="1" lang="zh-CN" altLang="en-US" sz="1400" b="1" dirty="0"/>
              <a:t>级可变长</a:t>
            </a:r>
            <a:r>
              <a:rPr kumimoji="1" lang="en-US" altLang="zh-CN" sz="1400" b="1" dirty="0"/>
              <a:t>id</a:t>
            </a:r>
            <a:r>
              <a:rPr kumimoji="1" lang="zh-CN" altLang="en-US" sz="1400" b="1" dirty="0"/>
              <a:t>合并算法：</a:t>
            </a:r>
            <a:r>
              <a:rPr kumimoji="1" lang="zh-CN" altLang="en-US" sz="1400" dirty="0"/>
              <a:t>）</a:t>
            </a:r>
            <a:endParaRPr kumimoji="1"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收益：</a:t>
            </a:r>
            <a:r>
              <a:rPr kumimoji="1" lang="zh-CN" altLang="en-US" sz="1400" b="1" dirty="0"/>
              <a:t>指令体积减少</a:t>
            </a:r>
            <a:r>
              <a:rPr kumimoji="1" lang="en-US" altLang="zh-CN" sz="1400" b="1" dirty="0"/>
              <a:t>14%</a:t>
            </a:r>
            <a:r>
              <a:rPr kumimoji="1" lang="zh-CN" altLang="en-US" sz="1400" b="1" dirty="0"/>
              <a:t>（</a:t>
            </a:r>
            <a:r>
              <a:rPr kumimoji="1" lang="en-US" altLang="zh-CN" sz="1400" b="1" dirty="0"/>
              <a:t> 28k -&gt; 24k</a:t>
            </a:r>
            <a:r>
              <a:rPr kumimoji="1" lang="zh-CN" altLang="en-US" sz="1400" b="1" dirty="0"/>
              <a:t>）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C773EFAB-4A45-8A4F-8CF2-AC276827AF18}"/>
              </a:ext>
            </a:extLst>
          </p:cNvPr>
          <p:cNvSpPr/>
          <p:nvPr/>
        </p:nvSpPr>
        <p:spPr bwMode="auto">
          <a:xfrm>
            <a:off x="3583567" y="4428041"/>
            <a:ext cx="484377" cy="231941"/>
          </a:xfrm>
          <a:prstGeom prst="rightArrow">
            <a:avLst/>
          </a:prstGeom>
          <a:ln w="9525" cap="flat" cmpd="sng" algn="ctr">
            <a:solidFill>
              <a:srgbClr val="437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91436" tIns="45718" rIns="91436" bIns="45718" rtlCol="0" anchor="ctr"/>
          <a:lstStyle/>
          <a:p>
            <a:pPr algn="ctr"/>
            <a:endParaRPr kumimoji="1" lang="zh-CN" altLang="en-US" sz="11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47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FB2BF37-50E1-D34F-A526-E1483AEF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33" y="1949221"/>
            <a:ext cx="6245475" cy="14012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1E705E6-1005-544D-8E8C-99342F35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代码</a:t>
            </a:r>
            <a:r>
              <a:rPr kumimoji="1" lang="zh-CN" altLang="en-US" dirty="0"/>
              <a:t>自动生成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D8378-D3E9-FD4D-ABD6-03A2D36E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67966"/>
            <a:ext cx="7886700" cy="1273506"/>
          </a:xfrm>
        </p:spPr>
        <p:txBody>
          <a:bodyPr>
            <a:normAutofit/>
          </a:bodyPr>
          <a:lstStyle/>
          <a:p>
            <a:r>
              <a:rPr kumimoji="1" lang="en-US" altLang="zh-CN" sz="1100" dirty="0"/>
              <a:t>Dart: 9957</a:t>
            </a:r>
            <a:r>
              <a:rPr kumimoji="1" lang="zh-CN" altLang="en-US" sz="1100" dirty="0"/>
              <a:t>行</a:t>
            </a:r>
            <a:r>
              <a:rPr kumimoji="1" lang="en-US" altLang="zh-CN" sz="800" dirty="0"/>
              <a:t>(1/3)</a:t>
            </a:r>
            <a:endParaRPr kumimoji="1" lang="en-US" altLang="zh-CN" sz="1100" dirty="0"/>
          </a:p>
          <a:p>
            <a:pPr lvl="1"/>
            <a:r>
              <a:rPr kumimoji="1" lang="zh-CN" altLang="en-US" sz="1100" dirty="0"/>
              <a:t>覆盖方法调用、</a:t>
            </a:r>
            <a:r>
              <a:rPr kumimoji="1" lang="en-US" altLang="zh-CN" sz="1100" dirty="0"/>
              <a:t>Wrapper</a:t>
            </a:r>
            <a:r>
              <a:rPr kumimoji="1" lang="zh-CN" altLang="en-US" sz="1100" dirty="0"/>
              <a:t>构建、样式处理等</a:t>
            </a:r>
            <a:endParaRPr kumimoji="1" lang="en-US" altLang="zh-CN" sz="1100" dirty="0"/>
          </a:p>
          <a:p>
            <a:pPr lvl="1"/>
            <a:r>
              <a:rPr kumimoji="1" lang="zh-CN" altLang="en-US" sz="1100" dirty="0"/>
              <a:t>配合</a:t>
            </a:r>
            <a:r>
              <a:rPr kumimoji="1" lang="en-US" altLang="zh-CN" sz="1100" dirty="0"/>
              <a:t>Encodable/decode</a:t>
            </a:r>
            <a:r>
              <a:rPr kumimoji="1" lang="zh-CN" altLang="en-US" sz="1100" dirty="0"/>
              <a:t>机制，大幅简化暴露</a:t>
            </a:r>
            <a:r>
              <a:rPr kumimoji="1" lang="en-US" altLang="zh-CN" sz="1100" dirty="0"/>
              <a:t>Wrapper</a:t>
            </a:r>
            <a:r>
              <a:rPr kumimoji="1" lang="zh-CN" altLang="en-US" sz="1100" dirty="0"/>
              <a:t>给</a:t>
            </a:r>
            <a:r>
              <a:rPr kumimoji="1" lang="en-US" altLang="zh-CN" sz="1100" dirty="0"/>
              <a:t>JS</a:t>
            </a:r>
            <a:r>
              <a:rPr kumimoji="1" lang="zh-CN" altLang="en-US" sz="1100" dirty="0"/>
              <a:t>的成本</a:t>
            </a:r>
            <a:endParaRPr kumimoji="1" lang="en-US" altLang="zh-CN" sz="1100" dirty="0"/>
          </a:p>
          <a:p>
            <a:r>
              <a:rPr kumimoji="1" lang="en-US" altLang="zh-CN" sz="1100" dirty="0"/>
              <a:t>JS: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13808</a:t>
            </a:r>
            <a:r>
              <a:rPr kumimoji="1" lang="zh-CN" altLang="en-US" sz="1100" dirty="0"/>
              <a:t>行</a:t>
            </a:r>
            <a:r>
              <a:rPr kumimoji="1" lang="en-US" altLang="zh-CN" sz="800" dirty="0"/>
              <a:t>(</a:t>
            </a:r>
            <a:r>
              <a:rPr kumimoji="1" lang="zh-CN" altLang="en-US" sz="800" dirty="0"/>
              <a:t>自有部分</a:t>
            </a:r>
            <a:r>
              <a:rPr kumimoji="1" lang="en-US" altLang="zh-CN" sz="800" dirty="0"/>
              <a:t>70%)</a:t>
            </a:r>
          </a:p>
          <a:p>
            <a:pPr lvl="1"/>
            <a:r>
              <a:rPr kumimoji="1" lang="zh-CN" altLang="en-US" sz="1100" dirty="0"/>
              <a:t>覆盖</a:t>
            </a:r>
            <a:r>
              <a:rPr kumimoji="1" lang="en-US" altLang="zh-CN" sz="1100" dirty="0"/>
              <a:t>Wrapper</a:t>
            </a:r>
            <a:r>
              <a:rPr kumimoji="1" lang="zh-CN" altLang="en-US" sz="1100" dirty="0"/>
              <a:t>层</a:t>
            </a:r>
            <a:r>
              <a:rPr kumimoji="1" lang="en-US" altLang="zh-CN" sz="1100" dirty="0"/>
              <a:t>90%+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7DEF03-23ED-FA47-B419-55B59F2A2363}"/>
              </a:ext>
            </a:extLst>
          </p:cNvPr>
          <p:cNvSpPr txBox="1"/>
          <p:nvPr/>
        </p:nvSpPr>
        <p:spPr>
          <a:xfrm>
            <a:off x="28769" y="3405880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自动生成的代码的示例：</a:t>
            </a:r>
          </a:p>
        </p:txBody>
      </p:sp>
    </p:spTree>
    <p:extLst>
      <p:ext uri="{BB962C8B-B14F-4D97-AF65-F5344CB8AC3E}">
        <p14:creationId xmlns:p14="http://schemas.microsoft.com/office/powerpoint/2010/main" val="246367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2584E7D-824E-8846-AC56-F3E56B26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60518"/>
            <a:ext cx="7518400" cy="2171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5007E2-714D-7443-87E9-23C20142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0" y="3439159"/>
            <a:ext cx="5164081" cy="16441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E1ADFD-6590-134E-A67E-DBED8AA2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</a:t>
            </a:r>
          </a:p>
        </p:txBody>
      </p:sp>
    </p:spTree>
    <p:extLst>
      <p:ext uri="{BB962C8B-B14F-4D97-AF65-F5344CB8AC3E}">
        <p14:creationId xmlns:p14="http://schemas.microsoft.com/office/powerpoint/2010/main" val="426840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F6CC7-9765-434C-9E63-AF2538D8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03ADB-59E3-FE4D-B1FF-8AF4FA6C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290"/>
            <a:ext cx="8686800" cy="3394710"/>
          </a:xfrm>
        </p:spPr>
        <p:txBody>
          <a:bodyPr/>
          <a:lstStyle/>
          <a:p>
            <a:r>
              <a:rPr kumimoji="1" lang="zh-CN" altLang="en-US" sz="1800" dirty="0"/>
              <a:t>独立线程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en-US" altLang="zh-CN" sz="1800" dirty="0"/>
              <a:t>V8</a:t>
            </a:r>
          </a:p>
          <a:p>
            <a:r>
              <a:rPr kumimoji="1" lang="en-US" altLang="zh-CN" sz="1800" dirty="0"/>
              <a:t>C++</a:t>
            </a:r>
            <a:r>
              <a:rPr kumimoji="1" lang="zh-CN" altLang="en-US" sz="1800" dirty="0"/>
              <a:t>层扩展：</a:t>
            </a:r>
            <a:endParaRPr kumimoji="1" lang="en-US" altLang="zh-CN" sz="1800" dirty="0"/>
          </a:p>
          <a:p>
            <a:pPr lvl="1"/>
            <a:r>
              <a:rPr kumimoji="1" lang="en-US" altLang="zh-CN" sz="1600" dirty="0"/>
              <a:t>console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bridge</a:t>
            </a:r>
            <a:r>
              <a:rPr kumimoji="1" lang="zh-CN" altLang="en-US" sz="1600" dirty="0"/>
              <a:t>、</a:t>
            </a:r>
            <a:r>
              <a:rPr kumimoji="1" lang="en-US" altLang="zh-CN" sz="1600" dirty="0" err="1"/>
              <a:t>gc</a:t>
            </a:r>
            <a:r>
              <a:rPr kumimoji="1" lang="zh-CN" altLang="en-US" sz="1600" dirty="0"/>
              <a:t>跟踪、长列表相关</a:t>
            </a:r>
            <a:endParaRPr kumimoji="1" lang="en-US" altLang="zh-CN" sz="16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业务</a:t>
            </a:r>
            <a:r>
              <a:rPr kumimoji="1" lang="en-US" altLang="zh-CN" sz="1800" dirty="0" err="1"/>
              <a:t>js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初始运行环境：</a:t>
            </a:r>
            <a:r>
              <a:rPr kumimoji="1" lang="en-US" altLang="zh-CN" sz="1600" dirty="0"/>
              <a:t>C++</a:t>
            </a:r>
            <a:r>
              <a:rPr kumimoji="1" lang="zh-CN" altLang="en-US" sz="1600" dirty="0"/>
              <a:t>层扩展接口、框架</a:t>
            </a:r>
            <a:r>
              <a:rPr kumimoji="1" lang="en-US" altLang="zh-CN" sz="1600" dirty="0" err="1"/>
              <a:t>framework.js</a:t>
            </a:r>
            <a:r>
              <a:rPr kumimoji="1" lang="zh-CN" altLang="en-US" sz="1600" dirty="0"/>
              <a:t>代码（</a:t>
            </a:r>
            <a:r>
              <a:rPr kumimoji="1" lang="en-US" altLang="zh-CN" sz="1600" dirty="0" err="1"/>
              <a:t>SnapShot</a:t>
            </a:r>
            <a:r>
              <a:rPr kumimoji="1" lang="zh-CN" altLang="en-US" sz="1600" dirty="0"/>
              <a:t>展开）</a:t>
            </a:r>
            <a:endParaRPr kumimoji="1" lang="en-US" altLang="zh-CN" sz="1600" dirty="0"/>
          </a:p>
          <a:p>
            <a:pPr lvl="2"/>
            <a:r>
              <a:rPr kumimoji="1" lang="en-US" altLang="zh-CN" sz="1300" dirty="0"/>
              <a:t>Vue</a:t>
            </a:r>
            <a:r>
              <a:rPr kumimoji="1" lang="zh-CN" altLang="en-US" sz="1300" dirty="0"/>
              <a:t>、</a:t>
            </a:r>
            <a:r>
              <a:rPr kumimoji="1" lang="en-US" altLang="zh-CN" sz="1300" dirty="0"/>
              <a:t> </a:t>
            </a:r>
            <a:r>
              <a:rPr kumimoji="1" lang="en-US" altLang="zh-CN" sz="1300" dirty="0" err="1"/>
              <a:t>esl.js</a:t>
            </a:r>
            <a:r>
              <a:rPr kumimoji="1" lang="en-US" altLang="zh-CN" sz="1300" dirty="0"/>
              <a:t>(</a:t>
            </a:r>
            <a:r>
              <a:rPr kumimoji="1" lang="en-US" altLang="zh-CN" sz="1300" dirty="0" err="1"/>
              <a:t>amd</a:t>
            </a:r>
            <a:r>
              <a:rPr kumimoji="1" lang="zh-CN" altLang="en-US" sz="1300" dirty="0"/>
              <a:t>模块管理</a:t>
            </a:r>
            <a:r>
              <a:rPr kumimoji="1" lang="en-US" altLang="zh-CN" sz="1300" dirty="0"/>
              <a:t>)</a:t>
            </a:r>
            <a:r>
              <a:rPr kumimoji="1" lang="zh-CN" altLang="en-US" sz="1300" dirty="0"/>
              <a:t>、</a:t>
            </a:r>
            <a:r>
              <a:rPr kumimoji="1" lang="en-US" altLang="zh-CN" sz="1300" dirty="0"/>
              <a:t>Atom</a:t>
            </a:r>
            <a:r>
              <a:rPr kumimoji="1" lang="zh-CN" altLang="en-US" sz="1300" dirty="0"/>
              <a:t>基础</a:t>
            </a:r>
            <a:endParaRPr kumimoji="1" lang="en-US" altLang="zh-CN" sz="1300" dirty="0"/>
          </a:p>
          <a:p>
            <a:pPr lvl="1"/>
            <a:r>
              <a:rPr kumimoji="1" lang="zh-CN" altLang="en-US" sz="1600" dirty="0"/>
              <a:t>业务代码可</a:t>
            </a:r>
            <a:r>
              <a:rPr kumimoji="1" lang="en-US" altLang="zh-CN" sz="1600" dirty="0" err="1"/>
              <a:t>CodeCache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2327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94E42D-8F19-D64E-A0F7-F463EB80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70419"/>
            <a:ext cx="6957178" cy="42730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BDFAFB-C572-CA4A-8A4A-AA588EB1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框架图</a:t>
            </a:r>
          </a:p>
        </p:txBody>
      </p:sp>
    </p:spTree>
    <p:extLst>
      <p:ext uri="{BB962C8B-B14F-4D97-AF65-F5344CB8AC3E}">
        <p14:creationId xmlns:p14="http://schemas.microsoft.com/office/powerpoint/2010/main" val="137003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3F7149D5-5845-AB41-8E11-5F331431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88693"/>
            <a:ext cx="7557025" cy="32232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78F591-BD05-D048-B220-76A501EDE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866340"/>
            <a:ext cx="3148760" cy="11755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CDE7F8-F668-7B4D-A69C-C137AF24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层</a:t>
            </a:r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3AB24248-B392-1A4E-A9AD-96A1A75C7FF1}"/>
              </a:ext>
            </a:extLst>
          </p:cNvPr>
          <p:cNvCxnSpPr>
            <a:cxnSpLocks/>
          </p:cNvCxnSpPr>
          <p:nvPr/>
        </p:nvCxnSpPr>
        <p:spPr bwMode="auto">
          <a:xfrm>
            <a:off x="982354" y="2427734"/>
            <a:ext cx="1861454" cy="1731945"/>
          </a:xfrm>
          <a:prstGeom prst="curvedConnector3">
            <a:avLst>
              <a:gd name="adj1" fmla="val -46842"/>
            </a:avLst>
          </a:prstGeom>
          <a:noFill/>
          <a:ln w="19050" cap="flat" cmpd="sng" algn="ctr">
            <a:solidFill>
              <a:srgbClr val="B2B2B2"/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61" name="图片 60">
            <a:extLst>
              <a:ext uri="{FF2B5EF4-FFF2-40B4-BE49-F238E27FC236}">
                <a16:creationId xmlns:a16="http://schemas.microsoft.com/office/drawing/2014/main" id="{266AC88D-694C-0346-9CC0-C79503480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570" y="3700416"/>
            <a:ext cx="4628906" cy="1443084"/>
          </a:xfrm>
          <a:prstGeom prst="rect">
            <a:avLst/>
          </a:prstGeom>
        </p:spPr>
      </p:pic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76E14CD7-DA74-844D-9009-025C91E3C388}"/>
              </a:ext>
            </a:extLst>
          </p:cNvPr>
          <p:cNvCxnSpPr>
            <a:cxnSpLocks/>
          </p:cNvCxnSpPr>
          <p:nvPr/>
        </p:nvCxnSpPr>
        <p:spPr bwMode="auto">
          <a:xfrm>
            <a:off x="5292080" y="2427734"/>
            <a:ext cx="1584176" cy="1411502"/>
          </a:xfrm>
          <a:prstGeom prst="curvedConnector3">
            <a:avLst>
              <a:gd name="adj1" fmla="val 99274"/>
            </a:avLst>
          </a:prstGeom>
          <a:noFill/>
          <a:ln w="19050" cap="flat" cmpd="sng" algn="ctr">
            <a:solidFill>
              <a:srgbClr val="B2B2B2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683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2FED11-0870-CE48-87CE-02C3160F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9" y="1132998"/>
            <a:ext cx="5497863" cy="38870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74E50A-403E-4E40-9A3E-B42BEAE1E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600" y="2499742"/>
            <a:ext cx="3526399" cy="12391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6311052-1ABB-6840-9A5F-CE2A771B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Dart</a:t>
            </a:r>
            <a:r>
              <a:rPr kumimoji="1" lang="zh-CN" altLang="en-US" dirty="0"/>
              <a:t>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89C042-C87A-E04D-A9EA-387BDF7D09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3000" detail="0"/>
                    </a14:imgEffect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" contrast="6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617600" y="3950618"/>
            <a:ext cx="3420433" cy="11763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73FDA2-077C-374C-9BED-F11848306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850" y="967318"/>
            <a:ext cx="3606150" cy="149883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6EE5B23-CAE8-244A-B511-1B4768AB4C28}"/>
              </a:ext>
            </a:extLst>
          </p:cNvPr>
          <p:cNvCxnSpPr>
            <a:cxnSpLocks/>
          </p:cNvCxnSpPr>
          <p:nvPr/>
        </p:nvCxnSpPr>
        <p:spPr>
          <a:xfrm>
            <a:off x="70137" y="4433283"/>
            <a:ext cx="9073863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93BC49F-C720-1143-ACC6-A8A9865409AD}"/>
              </a:ext>
            </a:extLst>
          </p:cNvPr>
          <p:cNvSpPr txBox="1"/>
          <p:nvPr/>
        </p:nvSpPr>
        <p:spPr>
          <a:xfrm>
            <a:off x="5652120" y="3003798"/>
            <a:ext cx="260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rgbClr val="C00000"/>
                </a:solidFill>
              </a:rPr>
              <a:t>裁剪掉</a:t>
            </a:r>
            <a:r>
              <a:rPr kumimoji="1" lang="en-US" altLang="zh-CN" sz="1400" b="1" dirty="0">
                <a:solidFill>
                  <a:srgbClr val="C00000"/>
                </a:solidFill>
              </a:rPr>
              <a:t>Widgets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与</a:t>
            </a:r>
            <a:r>
              <a:rPr kumimoji="1" lang="en-US" altLang="zh-CN" sz="1400" b="1" dirty="0">
                <a:solidFill>
                  <a:srgbClr val="C00000"/>
                </a:solidFill>
              </a:rPr>
              <a:t>Element</a:t>
            </a:r>
            <a:endParaRPr kumimoji="1"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388A85-DD45-CC45-BF8F-00953FD4F72F}"/>
              </a:ext>
            </a:extLst>
          </p:cNvPr>
          <p:cNvSpPr txBox="1"/>
          <p:nvPr/>
        </p:nvSpPr>
        <p:spPr>
          <a:xfrm>
            <a:off x="5508104" y="3651870"/>
            <a:ext cx="258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flutter framework</a:t>
            </a:r>
            <a:r>
              <a:rPr kumimoji="1" lang="zh-CN" altLang="en-US" sz="1400" b="1" dirty="0"/>
              <a:t>层框架图</a:t>
            </a:r>
            <a:r>
              <a:rPr kumimoji="1" lang="en-US" altLang="zh-CN" sz="1400" b="1" dirty="0"/>
              <a:t>:</a:t>
            </a:r>
            <a:endParaRPr kumimoji="1" lang="zh-CN" altLang="en-US" sz="1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79D4DE-33EA-F747-A08A-F03584F7ED26}"/>
              </a:ext>
            </a:extLst>
          </p:cNvPr>
          <p:cNvSpPr txBox="1"/>
          <p:nvPr/>
        </p:nvSpPr>
        <p:spPr>
          <a:xfrm>
            <a:off x="5508104" y="2294751"/>
            <a:ext cx="205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flutter</a:t>
            </a:r>
            <a:r>
              <a:rPr kumimoji="1" lang="zh-CN" altLang="en-US" sz="1400" b="1" dirty="0"/>
              <a:t>默认渲染流程：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D7B459-6339-974A-B36A-33AB32A12AE7}"/>
              </a:ext>
            </a:extLst>
          </p:cNvPr>
          <p:cNvSpPr txBox="1"/>
          <p:nvPr/>
        </p:nvSpPr>
        <p:spPr>
          <a:xfrm>
            <a:off x="5508104" y="803569"/>
            <a:ext cx="262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atom-flutter</a:t>
            </a:r>
            <a:r>
              <a:rPr kumimoji="1" lang="zh-CN" altLang="en-US" sz="1400" b="1" dirty="0"/>
              <a:t>渲染流程：</a:t>
            </a:r>
          </a:p>
        </p:txBody>
      </p:sp>
    </p:spTree>
    <p:extLst>
      <p:ext uri="{BB962C8B-B14F-4D97-AF65-F5344CB8AC3E}">
        <p14:creationId xmlns:p14="http://schemas.microsoft.com/office/powerpoint/2010/main" val="88443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433E81-BAA6-464E-B44A-9C267048C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873976"/>
            <a:ext cx="7557025" cy="4218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A7DE20-F742-1046-B289-F84B2F539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08" y="802883"/>
            <a:ext cx="7691184" cy="43611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CFB783C-188B-8F47-8C19-BF484A4C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上下游</a:t>
            </a:r>
          </a:p>
        </p:txBody>
      </p:sp>
    </p:spTree>
    <p:extLst>
      <p:ext uri="{BB962C8B-B14F-4D97-AF65-F5344CB8AC3E}">
        <p14:creationId xmlns:p14="http://schemas.microsoft.com/office/powerpoint/2010/main" val="29229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B02172-DB4F-5B44-AF1A-F956656D86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003955"/>
            <a:ext cx="8312728" cy="2205182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E6D3DDD-4CC9-8C4F-A5D2-E25E3CC917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0" detail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9" y="775843"/>
            <a:ext cx="8312727" cy="345209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CF9A600-9ED2-A942-A4A9-725F648CE92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0" detail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868975"/>
            <a:ext cx="8312727" cy="42140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2B4DEE-36C2-654C-9621-D5319A78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屏幕适配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E23238-404B-9549-A207-3311B1436C71}"/>
              </a:ext>
            </a:extLst>
          </p:cNvPr>
          <p:cNvSpPr/>
          <p:nvPr/>
        </p:nvSpPr>
        <p:spPr>
          <a:xfrm>
            <a:off x="407655" y="989315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页面自定义视口逻辑像素</a:t>
            </a:r>
            <a:endParaRPr kumimoji="1" lang="en-US" altLang="zh-CN" dirty="0"/>
          </a:p>
          <a:p>
            <a:r>
              <a:rPr kumimoji="1" lang="en-US" altLang="zh-CN" dirty="0"/>
              <a:t>(</a:t>
            </a:r>
            <a:r>
              <a:rPr kumimoji="1" lang="en-US" altLang="zh-CN" b="1" dirty="0">
                <a:hlinkClick r:id="rId9"/>
              </a:rPr>
              <a:t>custom viewport</a:t>
            </a:r>
            <a:r>
              <a:rPr kumimoji="1" lang="en-US" altLang="zh-CN" dirty="0"/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8E8D9B-A8D1-8240-B277-B7EA9C5F9CCC}"/>
              </a:ext>
            </a:extLst>
          </p:cNvPr>
          <p:cNvSpPr/>
          <p:nvPr/>
        </p:nvSpPr>
        <p:spPr>
          <a:xfrm>
            <a:off x="407655" y="4301683"/>
            <a:ext cx="2843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页面创建条件样式集</a:t>
            </a:r>
            <a:br>
              <a:rPr kumimoji="1" lang="en-US" altLang="zh-CN" dirty="0"/>
            </a:br>
            <a:r>
              <a:rPr kumimoji="1" lang="en-US" altLang="zh-CN" dirty="0"/>
              <a:t>(</a:t>
            </a:r>
            <a:r>
              <a:rPr kumimoji="1" lang="en-US" altLang="zh-CN" b="1" dirty="0" err="1">
                <a:hlinkClick r:id="rId10"/>
              </a:rPr>
              <a:t>MediaQuery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64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063BB57-D4FF-CD48-B1F4-11A8FD08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828" y="2744020"/>
            <a:ext cx="2834598" cy="23994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714C2A6-C86C-7748-B6B3-8954B46A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长列表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89110-F0E2-ED41-811C-666FCC7F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7574"/>
            <a:ext cx="7886700" cy="2759723"/>
          </a:xfrm>
        </p:spPr>
        <p:txBody>
          <a:bodyPr>
            <a:normAutofit lnSpcReduction="10000"/>
          </a:bodyPr>
          <a:lstStyle/>
          <a:p>
            <a:pPr marL="379412" indent="-342900">
              <a:buFont typeface="+mj-lt"/>
              <a:buAutoNum type="arabicPeriod"/>
            </a:pPr>
            <a:r>
              <a:rPr kumimoji="1" lang="zh-CN" altLang="en-US" sz="1800" dirty="0"/>
              <a:t>性能</a:t>
            </a:r>
            <a:endParaRPr kumimoji="1" lang="en-US" altLang="zh-CN" sz="1800" dirty="0"/>
          </a:p>
          <a:p>
            <a:pPr marL="379412" indent="-342900">
              <a:buFont typeface="+mj-lt"/>
              <a:buAutoNum type="arabicPeriod"/>
            </a:pPr>
            <a:r>
              <a:rPr kumimoji="1" lang="zh-CN" altLang="en-US" sz="1800" dirty="0"/>
              <a:t>逻辑层能力完备（任意更新、完整生命周期、不预限模板等）</a:t>
            </a:r>
            <a:endParaRPr kumimoji="1" lang="en-US" altLang="zh-CN" sz="1400" dirty="0"/>
          </a:p>
          <a:p>
            <a:endParaRPr kumimoji="1" lang="en-US" altLang="zh-CN" sz="1800" dirty="0"/>
          </a:p>
          <a:p>
            <a:r>
              <a:rPr kumimoji="1" lang="en-US" altLang="zh-CN" sz="1800" dirty="0"/>
              <a:t>Dart</a:t>
            </a:r>
            <a:r>
              <a:rPr kumimoji="1" lang="zh-CN" altLang="en-US" sz="1800" dirty="0"/>
              <a:t>层：</a:t>
            </a:r>
            <a:endParaRPr kumimoji="1" lang="en-US" altLang="zh-CN" sz="1800" dirty="0"/>
          </a:p>
          <a:p>
            <a:pPr lvl="1"/>
            <a:r>
              <a:rPr kumimoji="1" lang="en-US" altLang="zh-CN" sz="1350" dirty="0"/>
              <a:t>flutter</a:t>
            </a:r>
            <a:r>
              <a:rPr kumimoji="1" lang="zh-CN" altLang="en-US" sz="1350" dirty="0"/>
              <a:t>原生调度，额外</a:t>
            </a:r>
            <a:r>
              <a:rPr kumimoji="1" lang="en-US" altLang="zh-CN" sz="1350" dirty="0"/>
              <a:t>cache</a:t>
            </a:r>
            <a:r>
              <a:rPr kumimoji="1" lang="zh-CN" altLang="en-US" sz="1350" dirty="0"/>
              <a:t>节点指令</a:t>
            </a:r>
            <a:endParaRPr kumimoji="1" lang="en-US" altLang="zh-CN" sz="1350" dirty="0"/>
          </a:p>
          <a:p>
            <a:r>
              <a:rPr kumimoji="1" lang="en-US" altLang="zh-CN" sz="1800" dirty="0"/>
              <a:t>JS</a:t>
            </a:r>
            <a:r>
              <a:rPr kumimoji="1" lang="zh-CN" altLang="en-US" sz="1800" dirty="0"/>
              <a:t>层：</a:t>
            </a:r>
            <a:endParaRPr kumimoji="1" lang="en-US" altLang="zh-CN" sz="1800" dirty="0"/>
          </a:p>
          <a:p>
            <a:pPr lvl="1"/>
            <a:r>
              <a:rPr kumimoji="1" lang="zh-CN" altLang="en-US" sz="1350" dirty="0"/>
              <a:t>引入子指令队列</a:t>
            </a:r>
            <a:endParaRPr kumimoji="1" lang="en-US" altLang="zh-CN" sz="1350" dirty="0"/>
          </a:p>
          <a:p>
            <a:pPr lvl="1"/>
            <a:r>
              <a:rPr kumimoji="1" lang="zh-CN" altLang="en-US" sz="1500" dirty="0"/>
              <a:t>改造</a:t>
            </a:r>
            <a:r>
              <a:rPr kumimoji="1" lang="en-US" altLang="zh-CN" sz="1500" dirty="0"/>
              <a:t>Vue</a:t>
            </a:r>
            <a:r>
              <a:rPr kumimoji="1" lang="zh-CN" altLang="en-US" sz="1500" dirty="0"/>
              <a:t>，暴露新钩子</a:t>
            </a:r>
            <a:endParaRPr kumimoji="1" lang="en-US" altLang="zh-CN" sz="1500" dirty="0"/>
          </a:p>
          <a:p>
            <a:pPr lvl="2"/>
            <a:r>
              <a:rPr kumimoji="1" lang="zh-CN" altLang="en-US" sz="1200" dirty="0"/>
              <a:t>兜住</a:t>
            </a:r>
            <a:r>
              <a:rPr kumimoji="1" lang="en-US" altLang="zh-CN" sz="1200" dirty="0"/>
              <a:t>patch</a:t>
            </a:r>
            <a:r>
              <a:rPr kumimoji="1" lang="zh-CN" altLang="en-US" sz="1200" dirty="0"/>
              <a:t>流程与各生命周期</a:t>
            </a:r>
            <a:endParaRPr kumimoji="1" lang="en-US" altLang="zh-CN" sz="1200" dirty="0"/>
          </a:p>
          <a:p>
            <a:r>
              <a:rPr kumimoji="1" lang="en-US" altLang="zh-CN" sz="1850" dirty="0"/>
              <a:t>C++</a:t>
            </a:r>
            <a:r>
              <a:rPr kumimoji="1" lang="zh-CN" altLang="en-US" sz="1850" dirty="0"/>
              <a:t>层：</a:t>
            </a:r>
            <a:r>
              <a:rPr kumimoji="1" lang="zh-CN" altLang="en-US" sz="1700" dirty="0"/>
              <a:t>指令交换</a:t>
            </a:r>
            <a:endParaRPr kumimoji="1" lang="en-US" altLang="zh-CN" sz="17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ED9AC1-987E-874C-BC0C-F4163E91F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426" y="3047215"/>
            <a:ext cx="2875574" cy="20962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1B76F1-576B-2B48-AB53-0950AF5D52D7}"/>
              </a:ext>
            </a:extLst>
          </p:cNvPr>
          <p:cNvSpPr/>
          <p:nvPr/>
        </p:nvSpPr>
        <p:spPr>
          <a:xfrm>
            <a:off x="5386349" y="4909003"/>
            <a:ext cx="731049" cy="1110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09BFE29B-BE66-094D-A0ED-7F5CE0D761FE}"/>
              </a:ext>
            </a:extLst>
          </p:cNvPr>
          <p:cNvCxnSpPr>
            <a:cxnSpLocks/>
          </p:cNvCxnSpPr>
          <p:nvPr/>
        </p:nvCxnSpPr>
        <p:spPr bwMode="auto">
          <a:xfrm flipV="1">
            <a:off x="5004048" y="5020022"/>
            <a:ext cx="1512168" cy="1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B2B2B2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61100543"/>
      </p:ext>
    </p:extLst>
  </p:cSld>
  <p:clrMapOvr>
    <a:masterClrMapping/>
  </p:clrMapOvr>
</p:sld>
</file>

<file path=ppt/theme/theme1.xml><?xml version="1.0" encoding="utf-8"?>
<a:theme xmlns:a="http://schemas.openxmlformats.org/drawingml/2006/main" name="baidu (2)">
  <a:themeElements>
    <a:clrScheme name="baidu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 (2)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lIns="91436" tIns="45718" rIns="91436" bIns="45718" anchor="ctr"/>
      <a:lstStyle>
        <a:defPPr algn="ctr">
          <a:defRPr sz="1100" dirty="0">
            <a:cs typeface="+mn-cs"/>
          </a:defRPr>
        </a:defPPr>
      </a:lstStyle>
      <a:style>
        <a:lnRef idx="0">
          <a:scrgbClr r="0" g="0" b="0"/>
        </a:lnRef>
        <a:fillRef idx="1001">
          <a:schemeClr val="lt1"/>
        </a:fillRef>
        <a:effectRef idx="0">
          <a:scrgbClr r="0" g="0" b="0"/>
        </a:effectRef>
        <a:fontRef idx="major"/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6" tIns="45718" rIns="91436" bIns="45718" numCol="1" anchor="ctr" anchorCtr="0" compatLnSpc="1">
        <a:prstTxWarp prst="textNoShape">
          <a:avLst/>
        </a:prstTxWarp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黑体" charset="-122"/>
          </a:defRPr>
        </a:defPPr>
      </a:lstStyle>
    </a:lnDef>
  </a:objectDefaults>
  <a:extraClrSchemeLst>
    <a:extraClrScheme>
      <a:clrScheme name="baidu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49501</TotalTime>
  <Words>932</Words>
  <Application>Microsoft Macintosh PowerPoint</Application>
  <PresentationFormat>全屏显示(16:9)</PresentationFormat>
  <Paragraphs>138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DengXian</vt:lpstr>
      <vt:lpstr>Arial</vt:lpstr>
      <vt:lpstr>Calibri</vt:lpstr>
      <vt:lpstr>baidu (2)</vt:lpstr>
      <vt:lpstr>开发者接口</vt:lpstr>
      <vt:lpstr>线程</vt:lpstr>
      <vt:lpstr>JS引擎</vt:lpstr>
      <vt:lpstr>框架图</vt:lpstr>
      <vt:lpstr>JS层</vt:lpstr>
      <vt:lpstr>Dart层</vt:lpstr>
      <vt:lpstr>上下游</vt:lpstr>
      <vt:lpstr>屏幕适配</vt:lpstr>
      <vt:lpstr>长列表</vt:lpstr>
      <vt:lpstr>帧率优化</vt:lpstr>
      <vt:lpstr>指令精简</vt:lpstr>
      <vt:lpstr>指令精简之父子关系</vt:lpstr>
      <vt:lpstr>性能优化之CSS module优化</vt:lpstr>
      <vt:lpstr>代码自动生成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2014NLP结构图-智能交互与应用</dc:title>
  <dc:creator>qinan@baidu.com</dc:creator>
  <cp:lastModifiedBy>Sheng Lv</cp:lastModifiedBy>
  <cp:revision>3512</cp:revision>
  <dcterms:created xsi:type="dcterms:W3CDTF">2014-03-04T11:27:16Z</dcterms:created>
  <dcterms:modified xsi:type="dcterms:W3CDTF">2021-03-30T05:51:42Z</dcterms:modified>
</cp:coreProperties>
</file>