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56" r:id="rId2"/>
    <p:sldId id="258" r:id="rId3"/>
    <p:sldId id="270" r:id="rId4"/>
    <p:sldId id="268" r:id="rId5"/>
    <p:sldId id="259" r:id="rId6"/>
    <p:sldId id="279" r:id="rId7"/>
    <p:sldId id="260" r:id="rId8"/>
    <p:sldId id="261" r:id="rId9"/>
    <p:sldId id="276" r:id="rId10"/>
    <p:sldId id="280" r:id="rId11"/>
    <p:sldId id="275" r:id="rId12"/>
    <p:sldId id="273" r:id="rId13"/>
    <p:sldId id="272" r:id="rId14"/>
    <p:sldId id="281" r:id="rId15"/>
    <p:sldId id="262" r:id="rId16"/>
    <p:sldId id="277" r:id="rId17"/>
    <p:sldId id="282" r:id="rId18"/>
    <p:sldId id="278" r:id="rId19"/>
    <p:sldId id="263" r:id="rId20"/>
    <p:sldId id="271" r:id="rId21"/>
    <p:sldId id="269" r:id="rId2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0413EF-5BD9-4CEB-A7C9-E02914610E5A}">
          <p14:sldIdLst>
            <p14:sldId id="256"/>
            <p14:sldId id="258"/>
            <p14:sldId id="270"/>
            <p14:sldId id="268"/>
            <p14:sldId id="259"/>
            <p14:sldId id="279"/>
            <p14:sldId id="260"/>
            <p14:sldId id="261"/>
            <p14:sldId id="276"/>
            <p14:sldId id="280"/>
            <p14:sldId id="275"/>
            <p14:sldId id="273"/>
            <p14:sldId id="272"/>
            <p14:sldId id="281"/>
            <p14:sldId id="262"/>
            <p14:sldId id="277"/>
            <p14:sldId id="282"/>
            <p14:sldId id="278"/>
            <p14:sldId id="263"/>
            <p14:sldId id="271"/>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le Sillanpää" initials="VS" lastIdx="7" clrIdx="0">
    <p:extLst>
      <p:ext uri="{19B8F6BF-5375-455C-9EA6-DF929625EA0E}">
        <p15:presenceInfo xmlns:p15="http://schemas.microsoft.com/office/powerpoint/2012/main" userId="708ea664c87994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716" autoAdjust="0"/>
  </p:normalViewPr>
  <p:slideViewPr>
    <p:cSldViewPr snapToGrid="0">
      <p:cViewPr varScale="1">
        <p:scale>
          <a:sx n="80" d="100"/>
          <a:sy n="80" d="100"/>
        </p:scale>
        <p:origin x="1474" y="58"/>
      </p:cViewPr>
      <p:guideLst/>
    </p:cSldViewPr>
  </p:slideViewPr>
  <p:notesTextViewPr>
    <p:cViewPr>
      <p:scale>
        <a:sx n="1" d="1"/>
        <a:sy n="1" d="1"/>
      </p:scale>
      <p:origin x="0" y="0"/>
    </p:cViewPr>
  </p:notesTextViewPr>
  <p:notesViewPr>
    <p:cSldViewPr snapToGrid="0">
      <p:cViewPr varScale="1">
        <p:scale>
          <a:sx n="97" d="100"/>
          <a:sy n="97" d="100"/>
        </p:scale>
        <p:origin x="400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97265-09D8-4B0F-8C17-4D460DD4E39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fi-FI"/>
        </a:p>
      </dgm:t>
    </dgm:pt>
    <dgm:pt modelId="{D5D79758-A924-4F76-A769-3E154B95BCCB}">
      <dgm:prSet/>
      <dgm:spPr/>
      <dgm:t>
        <a:bodyPr/>
        <a:lstStyle/>
        <a:p>
          <a:pPr rtl="0"/>
          <a:r>
            <a:rPr lang="en-US" dirty="0"/>
            <a:t>80s: Relational databases grew popular </a:t>
          </a:r>
          <a:endParaRPr lang="fi-FI" dirty="0"/>
        </a:p>
      </dgm:t>
    </dgm:pt>
    <dgm:pt modelId="{320ED1B5-FBB5-4C9E-B68C-67653415FAB4}" type="parTrans" cxnId="{410E7C66-8F6A-4D98-B769-34AD77A96C10}">
      <dgm:prSet/>
      <dgm:spPr/>
      <dgm:t>
        <a:bodyPr/>
        <a:lstStyle/>
        <a:p>
          <a:endParaRPr lang="fi-FI"/>
        </a:p>
      </dgm:t>
    </dgm:pt>
    <dgm:pt modelId="{E9679E2E-4EE6-4B7A-9CCF-79BB84D733F1}" type="sibTrans" cxnId="{410E7C66-8F6A-4D98-B769-34AD77A96C10}">
      <dgm:prSet/>
      <dgm:spPr/>
      <dgm:t>
        <a:bodyPr/>
        <a:lstStyle/>
        <a:p>
          <a:endParaRPr lang="fi-FI"/>
        </a:p>
      </dgm:t>
    </dgm:pt>
    <dgm:pt modelId="{BF0ABBB3-1E77-465A-805F-1605C398D421}">
      <dgm:prSet/>
      <dgm:spPr/>
      <dgm:t>
        <a:bodyPr/>
        <a:lstStyle/>
        <a:p>
          <a:pPr rtl="0"/>
          <a:r>
            <a:rPr lang="en-US"/>
            <a:t>90s: Object databases</a:t>
          </a:r>
          <a:endParaRPr lang="fi-FI"/>
        </a:p>
      </dgm:t>
    </dgm:pt>
    <dgm:pt modelId="{94D998FF-EDE1-44E3-82CB-299FFCDB91D9}" type="parTrans" cxnId="{A02332A2-308B-4386-B528-9EE8562DD5F9}">
      <dgm:prSet/>
      <dgm:spPr/>
      <dgm:t>
        <a:bodyPr/>
        <a:lstStyle/>
        <a:p>
          <a:endParaRPr lang="fi-FI"/>
        </a:p>
      </dgm:t>
    </dgm:pt>
    <dgm:pt modelId="{B0205C82-4E50-43A6-8788-069E0B7B69D8}" type="sibTrans" cxnId="{A02332A2-308B-4386-B528-9EE8562DD5F9}">
      <dgm:prSet/>
      <dgm:spPr/>
      <dgm:t>
        <a:bodyPr/>
        <a:lstStyle/>
        <a:p>
          <a:endParaRPr lang="fi-FI"/>
        </a:p>
      </dgm:t>
    </dgm:pt>
    <dgm:pt modelId="{E1553F76-0E06-4A25-86DD-CE2CB0F91772}">
      <dgm:prSet/>
      <dgm:spPr/>
      <dgm:t>
        <a:bodyPr/>
        <a:lstStyle/>
        <a:p>
          <a:pPr rtl="0"/>
          <a:r>
            <a:rPr lang="en-US"/>
            <a:t>Relational databases dominant until 2000s</a:t>
          </a:r>
          <a:endParaRPr lang="fi-FI"/>
        </a:p>
      </dgm:t>
    </dgm:pt>
    <dgm:pt modelId="{26CC0F29-4961-4557-A23C-91522A595298}" type="parTrans" cxnId="{DFC74725-DC77-49D3-A52B-656F6B8AE928}">
      <dgm:prSet/>
      <dgm:spPr/>
      <dgm:t>
        <a:bodyPr/>
        <a:lstStyle/>
        <a:p>
          <a:endParaRPr lang="fi-FI"/>
        </a:p>
      </dgm:t>
    </dgm:pt>
    <dgm:pt modelId="{EA06A9A5-7917-43DC-A8E5-FDE6101DEB5E}" type="sibTrans" cxnId="{DFC74725-DC77-49D3-A52B-656F6B8AE928}">
      <dgm:prSet/>
      <dgm:spPr/>
      <dgm:t>
        <a:bodyPr/>
        <a:lstStyle/>
        <a:p>
          <a:endParaRPr lang="fi-FI"/>
        </a:p>
      </dgm:t>
    </dgm:pt>
    <dgm:pt modelId="{D38AFA0A-B0C3-40FF-875F-62851C20447A}">
      <dgm:prSet/>
      <dgm:spPr/>
      <dgm:t>
        <a:bodyPr/>
        <a:lstStyle/>
        <a:p>
          <a:r>
            <a:rPr lang="en-US" dirty="0"/>
            <a:t>NoSQL came along</a:t>
          </a:r>
          <a:endParaRPr lang="fi-FI" dirty="0"/>
        </a:p>
      </dgm:t>
    </dgm:pt>
    <dgm:pt modelId="{6FA0ADF7-A0BD-4056-BC14-48ACBE22DF23}" type="parTrans" cxnId="{6904AFF1-915E-4904-9D42-4727DB9FB4BE}">
      <dgm:prSet/>
      <dgm:spPr/>
      <dgm:t>
        <a:bodyPr/>
        <a:lstStyle/>
        <a:p>
          <a:endParaRPr lang="fi-FI"/>
        </a:p>
      </dgm:t>
    </dgm:pt>
    <dgm:pt modelId="{AE518D55-18B3-4552-90CD-F6DB3BA70BB8}" type="sibTrans" cxnId="{6904AFF1-915E-4904-9D42-4727DB9FB4BE}">
      <dgm:prSet/>
      <dgm:spPr/>
      <dgm:t>
        <a:bodyPr/>
        <a:lstStyle/>
        <a:p>
          <a:endParaRPr lang="fi-FI"/>
        </a:p>
      </dgm:t>
    </dgm:pt>
    <dgm:pt modelId="{56D96122-40A3-4EB1-B921-50BD87442E09}" type="pres">
      <dgm:prSet presAssocID="{B8E97265-09D8-4B0F-8C17-4D460DD4E399}" presName="CompostProcess" presStyleCnt="0">
        <dgm:presLayoutVars>
          <dgm:dir/>
          <dgm:resizeHandles val="exact"/>
        </dgm:presLayoutVars>
      </dgm:prSet>
      <dgm:spPr/>
      <dgm:t>
        <a:bodyPr/>
        <a:lstStyle/>
        <a:p>
          <a:endParaRPr lang="fi-FI"/>
        </a:p>
      </dgm:t>
    </dgm:pt>
    <dgm:pt modelId="{1BDC7FB4-13C6-4DC7-9256-87BFC05D80E3}" type="pres">
      <dgm:prSet presAssocID="{B8E97265-09D8-4B0F-8C17-4D460DD4E399}" presName="arrow" presStyleLbl="bgShp" presStyleIdx="0" presStyleCnt="1"/>
      <dgm:spPr/>
    </dgm:pt>
    <dgm:pt modelId="{C1092300-7CCF-414C-BD01-792C2B00385F}" type="pres">
      <dgm:prSet presAssocID="{B8E97265-09D8-4B0F-8C17-4D460DD4E399}" presName="linearProcess" presStyleCnt="0"/>
      <dgm:spPr/>
    </dgm:pt>
    <dgm:pt modelId="{A9D479D3-B7A5-48D0-87AD-8254CAD7745B}" type="pres">
      <dgm:prSet presAssocID="{D5D79758-A924-4F76-A769-3E154B95BCCB}" presName="textNode" presStyleLbl="node1" presStyleIdx="0" presStyleCnt="4">
        <dgm:presLayoutVars>
          <dgm:bulletEnabled val="1"/>
        </dgm:presLayoutVars>
      </dgm:prSet>
      <dgm:spPr/>
      <dgm:t>
        <a:bodyPr/>
        <a:lstStyle/>
        <a:p>
          <a:endParaRPr lang="fi-FI"/>
        </a:p>
      </dgm:t>
    </dgm:pt>
    <dgm:pt modelId="{B15707AF-9CFE-4AA7-99FB-CE6BC2A6FEFA}" type="pres">
      <dgm:prSet presAssocID="{E9679E2E-4EE6-4B7A-9CCF-79BB84D733F1}" presName="sibTrans" presStyleCnt="0"/>
      <dgm:spPr/>
    </dgm:pt>
    <dgm:pt modelId="{8520FC78-9F98-45B9-98AA-3340BCEF1BCC}" type="pres">
      <dgm:prSet presAssocID="{BF0ABBB3-1E77-465A-805F-1605C398D421}" presName="textNode" presStyleLbl="node1" presStyleIdx="1" presStyleCnt="4">
        <dgm:presLayoutVars>
          <dgm:bulletEnabled val="1"/>
        </dgm:presLayoutVars>
      </dgm:prSet>
      <dgm:spPr/>
      <dgm:t>
        <a:bodyPr/>
        <a:lstStyle/>
        <a:p>
          <a:endParaRPr lang="fi-FI"/>
        </a:p>
      </dgm:t>
    </dgm:pt>
    <dgm:pt modelId="{9BB5B0C7-5135-4EA0-A763-8AFA21907101}" type="pres">
      <dgm:prSet presAssocID="{B0205C82-4E50-43A6-8788-069E0B7B69D8}" presName="sibTrans" presStyleCnt="0"/>
      <dgm:spPr/>
    </dgm:pt>
    <dgm:pt modelId="{E21ED091-E3AF-4CA6-B98B-BC57B4CE6F5C}" type="pres">
      <dgm:prSet presAssocID="{E1553F76-0E06-4A25-86DD-CE2CB0F91772}" presName="textNode" presStyleLbl="node1" presStyleIdx="2" presStyleCnt="4">
        <dgm:presLayoutVars>
          <dgm:bulletEnabled val="1"/>
        </dgm:presLayoutVars>
      </dgm:prSet>
      <dgm:spPr/>
      <dgm:t>
        <a:bodyPr/>
        <a:lstStyle/>
        <a:p>
          <a:endParaRPr lang="fi-FI"/>
        </a:p>
      </dgm:t>
    </dgm:pt>
    <dgm:pt modelId="{27388546-A7CB-4D18-86EC-834A9BCBE713}" type="pres">
      <dgm:prSet presAssocID="{EA06A9A5-7917-43DC-A8E5-FDE6101DEB5E}" presName="sibTrans" presStyleCnt="0"/>
      <dgm:spPr/>
    </dgm:pt>
    <dgm:pt modelId="{3FCF865F-267E-4F30-9059-D1C482615815}" type="pres">
      <dgm:prSet presAssocID="{D38AFA0A-B0C3-40FF-875F-62851C20447A}" presName="textNode" presStyleLbl="node1" presStyleIdx="3" presStyleCnt="4">
        <dgm:presLayoutVars>
          <dgm:bulletEnabled val="1"/>
        </dgm:presLayoutVars>
      </dgm:prSet>
      <dgm:spPr/>
      <dgm:t>
        <a:bodyPr/>
        <a:lstStyle/>
        <a:p>
          <a:endParaRPr lang="fi-FI"/>
        </a:p>
      </dgm:t>
    </dgm:pt>
  </dgm:ptLst>
  <dgm:cxnLst>
    <dgm:cxn modelId="{F412AFA9-5DBE-4DAC-BD77-50817480AE68}" type="presOf" srcId="{BF0ABBB3-1E77-465A-805F-1605C398D421}" destId="{8520FC78-9F98-45B9-98AA-3340BCEF1BCC}" srcOrd="0" destOrd="0" presId="urn:microsoft.com/office/officeart/2005/8/layout/hProcess9"/>
    <dgm:cxn modelId="{EC7CEC6C-07F8-4E65-9E6E-A5DB1FEBF6DA}" type="presOf" srcId="{B8E97265-09D8-4B0F-8C17-4D460DD4E399}" destId="{56D96122-40A3-4EB1-B921-50BD87442E09}" srcOrd="0" destOrd="0" presId="urn:microsoft.com/office/officeart/2005/8/layout/hProcess9"/>
    <dgm:cxn modelId="{6904AFF1-915E-4904-9D42-4727DB9FB4BE}" srcId="{B8E97265-09D8-4B0F-8C17-4D460DD4E399}" destId="{D38AFA0A-B0C3-40FF-875F-62851C20447A}" srcOrd="3" destOrd="0" parTransId="{6FA0ADF7-A0BD-4056-BC14-48ACBE22DF23}" sibTransId="{AE518D55-18B3-4552-90CD-F6DB3BA70BB8}"/>
    <dgm:cxn modelId="{AEC4C113-689D-4787-92AF-255C18B5E07F}" type="presOf" srcId="{E1553F76-0E06-4A25-86DD-CE2CB0F91772}" destId="{E21ED091-E3AF-4CA6-B98B-BC57B4CE6F5C}" srcOrd="0" destOrd="0" presId="urn:microsoft.com/office/officeart/2005/8/layout/hProcess9"/>
    <dgm:cxn modelId="{05D17B70-3CDF-4A8E-81B6-EEDD5DF4302E}" type="presOf" srcId="{D38AFA0A-B0C3-40FF-875F-62851C20447A}" destId="{3FCF865F-267E-4F30-9059-D1C482615815}" srcOrd="0" destOrd="0" presId="urn:microsoft.com/office/officeart/2005/8/layout/hProcess9"/>
    <dgm:cxn modelId="{DFC74725-DC77-49D3-A52B-656F6B8AE928}" srcId="{B8E97265-09D8-4B0F-8C17-4D460DD4E399}" destId="{E1553F76-0E06-4A25-86DD-CE2CB0F91772}" srcOrd="2" destOrd="0" parTransId="{26CC0F29-4961-4557-A23C-91522A595298}" sibTransId="{EA06A9A5-7917-43DC-A8E5-FDE6101DEB5E}"/>
    <dgm:cxn modelId="{410E7C66-8F6A-4D98-B769-34AD77A96C10}" srcId="{B8E97265-09D8-4B0F-8C17-4D460DD4E399}" destId="{D5D79758-A924-4F76-A769-3E154B95BCCB}" srcOrd="0" destOrd="0" parTransId="{320ED1B5-FBB5-4C9E-B68C-67653415FAB4}" sibTransId="{E9679E2E-4EE6-4B7A-9CCF-79BB84D733F1}"/>
    <dgm:cxn modelId="{317C372D-3707-46AA-A2D9-FF0DB8D853E6}" type="presOf" srcId="{D5D79758-A924-4F76-A769-3E154B95BCCB}" destId="{A9D479D3-B7A5-48D0-87AD-8254CAD7745B}" srcOrd="0" destOrd="0" presId="urn:microsoft.com/office/officeart/2005/8/layout/hProcess9"/>
    <dgm:cxn modelId="{A02332A2-308B-4386-B528-9EE8562DD5F9}" srcId="{B8E97265-09D8-4B0F-8C17-4D460DD4E399}" destId="{BF0ABBB3-1E77-465A-805F-1605C398D421}" srcOrd="1" destOrd="0" parTransId="{94D998FF-EDE1-44E3-82CB-299FFCDB91D9}" sibTransId="{B0205C82-4E50-43A6-8788-069E0B7B69D8}"/>
    <dgm:cxn modelId="{32FB1698-917C-4937-8676-52619139266B}" type="presParOf" srcId="{56D96122-40A3-4EB1-B921-50BD87442E09}" destId="{1BDC7FB4-13C6-4DC7-9256-87BFC05D80E3}" srcOrd="0" destOrd="0" presId="urn:microsoft.com/office/officeart/2005/8/layout/hProcess9"/>
    <dgm:cxn modelId="{AE0D225C-F9BB-4241-A9E0-B55D225A2B98}" type="presParOf" srcId="{56D96122-40A3-4EB1-B921-50BD87442E09}" destId="{C1092300-7CCF-414C-BD01-792C2B00385F}" srcOrd="1" destOrd="0" presId="urn:microsoft.com/office/officeart/2005/8/layout/hProcess9"/>
    <dgm:cxn modelId="{95F1A3A4-9F6F-47C3-862C-9352401C793F}" type="presParOf" srcId="{C1092300-7CCF-414C-BD01-792C2B00385F}" destId="{A9D479D3-B7A5-48D0-87AD-8254CAD7745B}" srcOrd="0" destOrd="0" presId="urn:microsoft.com/office/officeart/2005/8/layout/hProcess9"/>
    <dgm:cxn modelId="{A2B8313E-6BE1-4DCB-B225-ECB2951B9CD5}" type="presParOf" srcId="{C1092300-7CCF-414C-BD01-792C2B00385F}" destId="{B15707AF-9CFE-4AA7-99FB-CE6BC2A6FEFA}" srcOrd="1" destOrd="0" presId="urn:microsoft.com/office/officeart/2005/8/layout/hProcess9"/>
    <dgm:cxn modelId="{FFC2A13A-7406-4194-8824-C05766DB8842}" type="presParOf" srcId="{C1092300-7CCF-414C-BD01-792C2B00385F}" destId="{8520FC78-9F98-45B9-98AA-3340BCEF1BCC}" srcOrd="2" destOrd="0" presId="urn:microsoft.com/office/officeart/2005/8/layout/hProcess9"/>
    <dgm:cxn modelId="{31D62B22-ACF4-4CA8-B3E0-E5B5334A4B79}" type="presParOf" srcId="{C1092300-7CCF-414C-BD01-792C2B00385F}" destId="{9BB5B0C7-5135-4EA0-A763-8AFA21907101}" srcOrd="3" destOrd="0" presId="urn:microsoft.com/office/officeart/2005/8/layout/hProcess9"/>
    <dgm:cxn modelId="{B47B2D95-AB8D-47CE-8636-C8EDC7403590}" type="presParOf" srcId="{C1092300-7CCF-414C-BD01-792C2B00385F}" destId="{E21ED091-E3AF-4CA6-B98B-BC57B4CE6F5C}" srcOrd="4" destOrd="0" presId="urn:microsoft.com/office/officeart/2005/8/layout/hProcess9"/>
    <dgm:cxn modelId="{2D01BF34-93E0-4D89-9853-39D80ACC08A2}" type="presParOf" srcId="{C1092300-7CCF-414C-BD01-792C2B00385F}" destId="{27388546-A7CB-4D18-86EC-834A9BCBE713}" srcOrd="5" destOrd="0" presId="urn:microsoft.com/office/officeart/2005/8/layout/hProcess9"/>
    <dgm:cxn modelId="{1B4AFEBA-B748-42E9-B5B7-0C48729989C0}" type="presParOf" srcId="{C1092300-7CCF-414C-BD01-792C2B00385F}" destId="{3FCF865F-267E-4F30-9059-D1C48261581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B2F6C-0F44-4025-9926-DE9EE989586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fi-FI"/>
        </a:p>
      </dgm:t>
    </dgm:pt>
    <dgm:pt modelId="{0C01F5AD-DDAF-4EE3-B5AE-2BB8016F51B6}">
      <dgm:prSet/>
      <dgm:spPr/>
      <dgm:t>
        <a:bodyPr/>
        <a:lstStyle/>
        <a:p>
          <a:pPr rtl="0"/>
          <a:r>
            <a:rPr lang="en-US" dirty="0"/>
            <a:t>Document</a:t>
          </a:r>
          <a:endParaRPr lang="fi-FI" dirty="0"/>
        </a:p>
      </dgm:t>
    </dgm:pt>
    <dgm:pt modelId="{2089F3AF-7DEF-42AE-8041-58DFCADF097D}" type="parTrans" cxnId="{ECBEEF34-BCF9-4403-8B6D-CF5123C46776}">
      <dgm:prSet/>
      <dgm:spPr/>
      <dgm:t>
        <a:bodyPr/>
        <a:lstStyle/>
        <a:p>
          <a:endParaRPr lang="fi-FI"/>
        </a:p>
      </dgm:t>
    </dgm:pt>
    <dgm:pt modelId="{91F92735-56E8-4066-A923-17067353A01E}" type="sibTrans" cxnId="{ECBEEF34-BCF9-4403-8B6D-CF5123C46776}">
      <dgm:prSet/>
      <dgm:spPr/>
      <dgm:t>
        <a:bodyPr/>
        <a:lstStyle/>
        <a:p>
          <a:endParaRPr lang="fi-FI"/>
        </a:p>
      </dgm:t>
    </dgm:pt>
    <dgm:pt modelId="{EC6E95F0-BF71-473C-9B37-86A5E1CE5369}">
      <dgm:prSet/>
      <dgm:spPr/>
      <dgm:t>
        <a:bodyPr/>
        <a:lstStyle/>
        <a:p>
          <a:pPr rtl="0"/>
          <a:r>
            <a:rPr lang="en-US" dirty="0"/>
            <a:t>Graph</a:t>
          </a:r>
          <a:endParaRPr lang="fi-FI" dirty="0"/>
        </a:p>
      </dgm:t>
    </dgm:pt>
    <dgm:pt modelId="{0D1A2848-3818-40B6-8FC2-06FA61DE3107}" type="parTrans" cxnId="{4A7B1545-0016-411B-A4A5-FC29A63568BD}">
      <dgm:prSet/>
      <dgm:spPr/>
      <dgm:t>
        <a:bodyPr/>
        <a:lstStyle/>
        <a:p>
          <a:endParaRPr lang="fi-FI"/>
        </a:p>
      </dgm:t>
    </dgm:pt>
    <dgm:pt modelId="{DDC5DAC4-EFA1-4398-85FD-986A1FC5C8D8}" type="sibTrans" cxnId="{4A7B1545-0016-411B-A4A5-FC29A63568BD}">
      <dgm:prSet/>
      <dgm:spPr/>
      <dgm:t>
        <a:bodyPr/>
        <a:lstStyle/>
        <a:p>
          <a:endParaRPr lang="fi-FI"/>
        </a:p>
      </dgm:t>
    </dgm:pt>
    <dgm:pt modelId="{3F9287C2-D6A1-4E85-BD1C-4D6E7E7950CA}">
      <dgm:prSet/>
      <dgm:spPr/>
      <dgm:t>
        <a:bodyPr/>
        <a:lstStyle/>
        <a:p>
          <a:pPr rtl="0"/>
          <a:r>
            <a:rPr lang="en-US" dirty="0" smtClean="0"/>
            <a:t>Columnar</a:t>
          </a:r>
          <a:endParaRPr lang="fi-FI" dirty="0"/>
        </a:p>
      </dgm:t>
    </dgm:pt>
    <dgm:pt modelId="{423F2538-DB8F-40EA-B2C5-03298FBCD493}" type="parTrans" cxnId="{6D8123FE-666B-42A3-B4A8-DAA6C668BD83}">
      <dgm:prSet/>
      <dgm:spPr/>
      <dgm:t>
        <a:bodyPr/>
        <a:lstStyle/>
        <a:p>
          <a:endParaRPr lang="fi-FI"/>
        </a:p>
      </dgm:t>
    </dgm:pt>
    <dgm:pt modelId="{6D02C8B3-9AD3-40E3-8871-0CFC4F73F27C}" type="sibTrans" cxnId="{6D8123FE-666B-42A3-B4A8-DAA6C668BD83}">
      <dgm:prSet/>
      <dgm:spPr/>
      <dgm:t>
        <a:bodyPr/>
        <a:lstStyle/>
        <a:p>
          <a:endParaRPr lang="fi-FI"/>
        </a:p>
      </dgm:t>
    </dgm:pt>
    <dgm:pt modelId="{6C9D1A10-0B7F-43D1-B593-2D28337120C7}">
      <dgm:prSet/>
      <dgm:spPr/>
      <dgm:t>
        <a:bodyPr/>
        <a:lstStyle/>
        <a:p>
          <a:pPr rtl="0"/>
          <a:r>
            <a:rPr lang="en-US" dirty="0"/>
            <a:t>Key-value</a:t>
          </a:r>
          <a:endParaRPr lang="fi-FI" dirty="0"/>
        </a:p>
      </dgm:t>
    </dgm:pt>
    <dgm:pt modelId="{07C2955A-EBAD-4209-872C-B9F03BC1D825}" type="parTrans" cxnId="{8BD6D67E-C9E1-4EBC-8D98-B7325CF0DE15}">
      <dgm:prSet/>
      <dgm:spPr/>
      <dgm:t>
        <a:bodyPr/>
        <a:lstStyle/>
        <a:p>
          <a:endParaRPr lang="fi-FI"/>
        </a:p>
      </dgm:t>
    </dgm:pt>
    <dgm:pt modelId="{3AA0BF60-B213-48DA-9A13-840E6F594757}" type="sibTrans" cxnId="{8BD6D67E-C9E1-4EBC-8D98-B7325CF0DE15}">
      <dgm:prSet/>
      <dgm:spPr/>
      <dgm:t>
        <a:bodyPr/>
        <a:lstStyle/>
        <a:p>
          <a:endParaRPr lang="fi-FI"/>
        </a:p>
      </dgm:t>
    </dgm:pt>
    <dgm:pt modelId="{411297FF-547E-4477-BE40-6E9DEABCBD5A}">
      <dgm:prSet/>
      <dgm:spPr/>
      <dgm:t>
        <a:bodyPr/>
        <a:lstStyle/>
        <a:p>
          <a:pPr rtl="0"/>
          <a:r>
            <a:rPr lang="en-US" dirty="0" smtClean="0"/>
            <a:t>Search engines</a:t>
          </a:r>
          <a:endParaRPr lang="fi-FI" dirty="0"/>
        </a:p>
      </dgm:t>
    </dgm:pt>
    <dgm:pt modelId="{B97D5DD1-AD26-499F-A775-E6BD5463077C}" type="parTrans" cxnId="{D07B66DD-8CD5-4DAA-960F-D548E93C4C91}">
      <dgm:prSet/>
      <dgm:spPr/>
      <dgm:t>
        <a:bodyPr/>
        <a:lstStyle/>
        <a:p>
          <a:endParaRPr lang="fi-FI"/>
        </a:p>
      </dgm:t>
    </dgm:pt>
    <dgm:pt modelId="{34EA679E-D2DF-4142-BBFA-CE311B1022A4}" type="sibTrans" cxnId="{D07B66DD-8CD5-4DAA-960F-D548E93C4C91}">
      <dgm:prSet/>
      <dgm:spPr/>
      <dgm:t>
        <a:bodyPr/>
        <a:lstStyle/>
        <a:p>
          <a:endParaRPr lang="fi-FI"/>
        </a:p>
      </dgm:t>
    </dgm:pt>
    <dgm:pt modelId="{B592A39D-1B9D-4729-92D6-74A24D03A7EE}" type="pres">
      <dgm:prSet presAssocID="{9BCB2F6C-0F44-4025-9926-DE9EE989586C}" presName="composite" presStyleCnt="0">
        <dgm:presLayoutVars>
          <dgm:chMax val="5"/>
          <dgm:dir/>
          <dgm:animLvl val="ctr"/>
          <dgm:resizeHandles val="exact"/>
        </dgm:presLayoutVars>
      </dgm:prSet>
      <dgm:spPr/>
      <dgm:t>
        <a:bodyPr/>
        <a:lstStyle/>
        <a:p>
          <a:endParaRPr lang="fi-FI"/>
        </a:p>
      </dgm:t>
    </dgm:pt>
    <dgm:pt modelId="{80D7CE7B-90DA-4B09-B089-E15FDA66EB09}" type="pres">
      <dgm:prSet presAssocID="{9BCB2F6C-0F44-4025-9926-DE9EE989586C}" presName="cycle" presStyleCnt="0"/>
      <dgm:spPr/>
    </dgm:pt>
    <dgm:pt modelId="{CA801D01-3238-43A5-93F9-341647AD9C25}" type="pres">
      <dgm:prSet presAssocID="{9BCB2F6C-0F44-4025-9926-DE9EE989586C}" presName="centerShape" presStyleCnt="0"/>
      <dgm:spPr/>
    </dgm:pt>
    <dgm:pt modelId="{5183058C-71BF-4C7A-9C0B-5A605B1468A5}" type="pres">
      <dgm:prSet presAssocID="{9BCB2F6C-0F44-4025-9926-DE9EE989586C}" presName="connSite" presStyleLbl="node1" presStyleIdx="0" presStyleCnt="6"/>
      <dgm:spPr/>
    </dgm:pt>
    <dgm:pt modelId="{E36B2C15-E3E3-4F55-98E3-AA3E30310CA6}" type="pres">
      <dgm:prSet presAssocID="{9BCB2F6C-0F44-4025-9926-DE9EE989586C}" presName="visible" presStyleLbl="node1" presStyleIdx="0" presStyleCnt="6" custScaleX="143076" custScaleY="129995"/>
      <dgm:spPr>
        <a:solidFill>
          <a:schemeClr val="accent1"/>
        </a:solidFill>
      </dgm:spPr>
    </dgm:pt>
    <dgm:pt modelId="{9925019A-77AF-4807-93F9-2B4F19DF2BDA}" type="pres">
      <dgm:prSet presAssocID="{2089F3AF-7DEF-42AE-8041-58DFCADF097D}" presName="Name25" presStyleLbl="parChTrans1D1" presStyleIdx="0" presStyleCnt="5"/>
      <dgm:spPr/>
      <dgm:t>
        <a:bodyPr/>
        <a:lstStyle/>
        <a:p>
          <a:endParaRPr lang="fi-FI"/>
        </a:p>
      </dgm:t>
    </dgm:pt>
    <dgm:pt modelId="{0C3467A1-DDDA-4F6A-B898-6CAB03704039}" type="pres">
      <dgm:prSet presAssocID="{0C01F5AD-DDAF-4EE3-B5AE-2BB8016F51B6}" presName="node" presStyleCnt="0"/>
      <dgm:spPr/>
    </dgm:pt>
    <dgm:pt modelId="{5F639F37-B742-4C7E-ABD4-F17D01BB9B11}" type="pres">
      <dgm:prSet presAssocID="{0C01F5AD-DDAF-4EE3-B5AE-2BB8016F51B6}" presName="parentNode" presStyleLbl="node1" presStyleIdx="1" presStyleCnt="6" custScaleX="192817" custScaleY="175086" custLinFactX="-223851" custLinFactY="122884" custLinFactNeighborX="-300000" custLinFactNeighborY="200000">
        <dgm:presLayoutVars>
          <dgm:chMax val="1"/>
          <dgm:bulletEnabled val="1"/>
        </dgm:presLayoutVars>
      </dgm:prSet>
      <dgm:spPr/>
      <dgm:t>
        <a:bodyPr/>
        <a:lstStyle/>
        <a:p>
          <a:endParaRPr lang="fi-FI"/>
        </a:p>
      </dgm:t>
    </dgm:pt>
    <dgm:pt modelId="{211BB3CD-1710-4CF4-91D5-56E2FC45103E}" type="pres">
      <dgm:prSet presAssocID="{0C01F5AD-DDAF-4EE3-B5AE-2BB8016F51B6}" presName="childNode" presStyleLbl="revTx" presStyleIdx="0" presStyleCnt="0">
        <dgm:presLayoutVars>
          <dgm:bulletEnabled val="1"/>
        </dgm:presLayoutVars>
      </dgm:prSet>
      <dgm:spPr/>
    </dgm:pt>
    <dgm:pt modelId="{29F99014-4D2C-4A83-BD54-A1B040B54A2C}" type="pres">
      <dgm:prSet presAssocID="{0D1A2848-3818-40B6-8FC2-06FA61DE3107}" presName="Name25" presStyleLbl="parChTrans1D1" presStyleIdx="1" presStyleCnt="5"/>
      <dgm:spPr/>
      <dgm:t>
        <a:bodyPr/>
        <a:lstStyle/>
        <a:p>
          <a:endParaRPr lang="fi-FI"/>
        </a:p>
      </dgm:t>
    </dgm:pt>
    <dgm:pt modelId="{0207CFB5-E16B-4CF8-A076-0196033FF63E}" type="pres">
      <dgm:prSet presAssocID="{EC6E95F0-BF71-473C-9B37-86A5E1CE5369}" presName="node" presStyleCnt="0"/>
      <dgm:spPr/>
    </dgm:pt>
    <dgm:pt modelId="{8F8D8128-41A7-4876-811F-7D56B360CD4F}" type="pres">
      <dgm:prSet presAssocID="{EC6E95F0-BF71-473C-9B37-86A5E1CE5369}" presName="parentNode" presStyleLbl="node1" presStyleIdx="2" presStyleCnt="6" custScaleX="185592" custScaleY="175086" custLinFactX="100000" custLinFactNeighborX="143061" custLinFactNeighborY="-74696">
        <dgm:presLayoutVars>
          <dgm:chMax val="1"/>
          <dgm:bulletEnabled val="1"/>
        </dgm:presLayoutVars>
      </dgm:prSet>
      <dgm:spPr/>
      <dgm:t>
        <a:bodyPr/>
        <a:lstStyle/>
        <a:p>
          <a:endParaRPr lang="fi-FI"/>
        </a:p>
      </dgm:t>
    </dgm:pt>
    <dgm:pt modelId="{668C5C93-CED0-4CEA-B66C-0548A4D5F5FB}" type="pres">
      <dgm:prSet presAssocID="{EC6E95F0-BF71-473C-9B37-86A5E1CE5369}" presName="childNode" presStyleLbl="revTx" presStyleIdx="0" presStyleCnt="0">
        <dgm:presLayoutVars>
          <dgm:bulletEnabled val="1"/>
        </dgm:presLayoutVars>
      </dgm:prSet>
      <dgm:spPr/>
    </dgm:pt>
    <dgm:pt modelId="{0C904C99-6D9F-4B28-A978-F1870440366C}" type="pres">
      <dgm:prSet presAssocID="{B97D5DD1-AD26-499F-A775-E6BD5463077C}" presName="Name25" presStyleLbl="parChTrans1D1" presStyleIdx="2" presStyleCnt="5"/>
      <dgm:spPr/>
      <dgm:t>
        <a:bodyPr/>
        <a:lstStyle/>
        <a:p>
          <a:endParaRPr lang="fi-FI"/>
        </a:p>
      </dgm:t>
    </dgm:pt>
    <dgm:pt modelId="{100BB86D-E4E2-4FDC-AB7D-3F1EDD755DC2}" type="pres">
      <dgm:prSet presAssocID="{411297FF-547E-4477-BE40-6E9DEABCBD5A}" presName="node" presStyleCnt="0"/>
      <dgm:spPr/>
    </dgm:pt>
    <dgm:pt modelId="{BF74E31E-0B59-4E72-B35E-D2CB807F1067}" type="pres">
      <dgm:prSet presAssocID="{411297FF-547E-4477-BE40-6E9DEABCBD5A}" presName="parentNode" presStyleLbl="node1" presStyleIdx="3" presStyleCnt="6" custScaleX="185592" custScaleY="175086" custLinFactX="100000" custLinFactNeighborX="165220" custLinFactNeighborY="36082">
        <dgm:presLayoutVars>
          <dgm:chMax val="1"/>
          <dgm:bulletEnabled val="1"/>
        </dgm:presLayoutVars>
      </dgm:prSet>
      <dgm:spPr/>
      <dgm:t>
        <a:bodyPr/>
        <a:lstStyle/>
        <a:p>
          <a:endParaRPr lang="fi-FI"/>
        </a:p>
      </dgm:t>
    </dgm:pt>
    <dgm:pt modelId="{CC6BA7ED-821F-494C-84FE-22858EC99EE6}" type="pres">
      <dgm:prSet presAssocID="{411297FF-547E-4477-BE40-6E9DEABCBD5A}" presName="childNode" presStyleLbl="revTx" presStyleIdx="0" presStyleCnt="0">
        <dgm:presLayoutVars>
          <dgm:bulletEnabled val="1"/>
        </dgm:presLayoutVars>
      </dgm:prSet>
      <dgm:spPr/>
    </dgm:pt>
    <dgm:pt modelId="{5EFAE8BD-69A7-47AB-86F4-E80FF4F0183B}" type="pres">
      <dgm:prSet presAssocID="{423F2538-DB8F-40EA-B2C5-03298FBCD493}" presName="Name25" presStyleLbl="parChTrans1D1" presStyleIdx="3" presStyleCnt="5"/>
      <dgm:spPr/>
      <dgm:t>
        <a:bodyPr/>
        <a:lstStyle/>
        <a:p>
          <a:endParaRPr lang="fi-FI"/>
        </a:p>
      </dgm:t>
    </dgm:pt>
    <dgm:pt modelId="{984ACE01-326C-44B8-8152-3861049022F4}" type="pres">
      <dgm:prSet presAssocID="{3F9287C2-D6A1-4E85-BD1C-4D6E7E7950CA}" presName="node" presStyleCnt="0"/>
      <dgm:spPr/>
    </dgm:pt>
    <dgm:pt modelId="{0BF2E6A2-6DC4-4ED1-8B94-E7BBBAD138E4}" type="pres">
      <dgm:prSet presAssocID="{3F9287C2-D6A1-4E85-BD1C-4D6E7E7950CA}" presName="parentNode" presStyleLbl="node1" presStyleIdx="4" presStyleCnt="6" custScaleX="179623" custScaleY="175086" custLinFactNeighborX="59054" custLinFactNeighborY="50055">
        <dgm:presLayoutVars>
          <dgm:chMax val="1"/>
          <dgm:bulletEnabled val="1"/>
        </dgm:presLayoutVars>
      </dgm:prSet>
      <dgm:spPr/>
      <dgm:t>
        <a:bodyPr/>
        <a:lstStyle/>
        <a:p>
          <a:endParaRPr lang="fi-FI"/>
        </a:p>
      </dgm:t>
    </dgm:pt>
    <dgm:pt modelId="{C545EFCD-360E-48C6-86F7-2375F3369694}" type="pres">
      <dgm:prSet presAssocID="{3F9287C2-D6A1-4E85-BD1C-4D6E7E7950CA}" presName="childNode" presStyleLbl="revTx" presStyleIdx="0" presStyleCnt="0">
        <dgm:presLayoutVars>
          <dgm:bulletEnabled val="1"/>
        </dgm:presLayoutVars>
      </dgm:prSet>
      <dgm:spPr/>
    </dgm:pt>
    <dgm:pt modelId="{8649ACFB-3B5E-40E4-B7EC-8E3C85AC4459}" type="pres">
      <dgm:prSet presAssocID="{07C2955A-EBAD-4209-872C-B9F03BC1D825}" presName="Name25" presStyleLbl="parChTrans1D1" presStyleIdx="4" presStyleCnt="5"/>
      <dgm:spPr/>
      <dgm:t>
        <a:bodyPr/>
        <a:lstStyle/>
        <a:p>
          <a:endParaRPr lang="fi-FI"/>
        </a:p>
      </dgm:t>
    </dgm:pt>
    <dgm:pt modelId="{BB4497F1-F309-455C-8757-B98CFA6A82DA}" type="pres">
      <dgm:prSet presAssocID="{6C9D1A10-0B7F-43D1-B593-2D28337120C7}" presName="node" presStyleCnt="0"/>
      <dgm:spPr/>
    </dgm:pt>
    <dgm:pt modelId="{4F80A9A4-9A8E-41EE-8A69-868B63D5A34C}" type="pres">
      <dgm:prSet presAssocID="{6C9D1A10-0B7F-43D1-B593-2D28337120C7}" presName="parentNode" presStyleLbl="node1" presStyleIdx="5" presStyleCnt="6" custScaleX="196822" custScaleY="175086" custLinFactX="-208786" custLinFactY="-200000" custLinFactNeighborX="-300000" custLinFactNeighborY="-222149">
        <dgm:presLayoutVars>
          <dgm:chMax val="1"/>
          <dgm:bulletEnabled val="1"/>
        </dgm:presLayoutVars>
      </dgm:prSet>
      <dgm:spPr/>
      <dgm:t>
        <a:bodyPr/>
        <a:lstStyle/>
        <a:p>
          <a:endParaRPr lang="fi-FI"/>
        </a:p>
      </dgm:t>
    </dgm:pt>
    <dgm:pt modelId="{790072C2-010E-4AAD-94DF-657054170944}" type="pres">
      <dgm:prSet presAssocID="{6C9D1A10-0B7F-43D1-B593-2D28337120C7}" presName="childNode" presStyleLbl="revTx" presStyleIdx="0" presStyleCnt="0">
        <dgm:presLayoutVars>
          <dgm:bulletEnabled val="1"/>
        </dgm:presLayoutVars>
      </dgm:prSet>
      <dgm:spPr/>
    </dgm:pt>
  </dgm:ptLst>
  <dgm:cxnLst>
    <dgm:cxn modelId="{6D8123FE-666B-42A3-B4A8-DAA6C668BD83}" srcId="{9BCB2F6C-0F44-4025-9926-DE9EE989586C}" destId="{3F9287C2-D6A1-4E85-BD1C-4D6E7E7950CA}" srcOrd="3" destOrd="0" parTransId="{423F2538-DB8F-40EA-B2C5-03298FBCD493}" sibTransId="{6D02C8B3-9AD3-40E3-8871-0CFC4F73F27C}"/>
    <dgm:cxn modelId="{8BD6D67E-C9E1-4EBC-8D98-B7325CF0DE15}" srcId="{9BCB2F6C-0F44-4025-9926-DE9EE989586C}" destId="{6C9D1A10-0B7F-43D1-B593-2D28337120C7}" srcOrd="4" destOrd="0" parTransId="{07C2955A-EBAD-4209-872C-B9F03BC1D825}" sibTransId="{3AA0BF60-B213-48DA-9A13-840E6F594757}"/>
    <dgm:cxn modelId="{F92C560E-1FB8-49A4-85A3-BFBEE6A6A460}" type="presOf" srcId="{07C2955A-EBAD-4209-872C-B9F03BC1D825}" destId="{8649ACFB-3B5E-40E4-B7EC-8E3C85AC4459}" srcOrd="0" destOrd="0" presId="urn:microsoft.com/office/officeart/2005/8/layout/radial2"/>
    <dgm:cxn modelId="{D07B66DD-8CD5-4DAA-960F-D548E93C4C91}" srcId="{9BCB2F6C-0F44-4025-9926-DE9EE989586C}" destId="{411297FF-547E-4477-BE40-6E9DEABCBD5A}" srcOrd="2" destOrd="0" parTransId="{B97D5DD1-AD26-499F-A775-E6BD5463077C}" sibTransId="{34EA679E-D2DF-4142-BBFA-CE311B1022A4}"/>
    <dgm:cxn modelId="{77315676-F4AC-49E2-9E8C-C03E7737D52B}" type="presOf" srcId="{0D1A2848-3818-40B6-8FC2-06FA61DE3107}" destId="{29F99014-4D2C-4A83-BD54-A1B040B54A2C}" srcOrd="0" destOrd="0" presId="urn:microsoft.com/office/officeart/2005/8/layout/radial2"/>
    <dgm:cxn modelId="{4492DA94-B89D-4103-AAFB-8540C04675CF}" type="presOf" srcId="{9BCB2F6C-0F44-4025-9926-DE9EE989586C}" destId="{B592A39D-1B9D-4729-92D6-74A24D03A7EE}" srcOrd="0" destOrd="0" presId="urn:microsoft.com/office/officeart/2005/8/layout/radial2"/>
    <dgm:cxn modelId="{4A7B1545-0016-411B-A4A5-FC29A63568BD}" srcId="{9BCB2F6C-0F44-4025-9926-DE9EE989586C}" destId="{EC6E95F0-BF71-473C-9B37-86A5E1CE5369}" srcOrd="1" destOrd="0" parTransId="{0D1A2848-3818-40B6-8FC2-06FA61DE3107}" sibTransId="{DDC5DAC4-EFA1-4398-85FD-986A1FC5C8D8}"/>
    <dgm:cxn modelId="{401ABCC3-6708-460B-ABA0-8196B012DD1C}" type="presOf" srcId="{EC6E95F0-BF71-473C-9B37-86A5E1CE5369}" destId="{8F8D8128-41A7-4876-811F-7D56B360CD4F}" srcOrd="0" destOrd="0" presId="urn:microsoft.com/office/officeart/2005/8/layout/radial2"/>
    <dgm:cxn modelId="{7214C2FB-6BBB-4B70-B7D0-F1CE780AD783}" type="presOf" srcId="{411297FF-547E-4477-BE40-6E9DEABCBD5A}" destId="{BF74E31E-0B59-4E72-B35E-D2CB807F1067}" srcOrd="0" destOrd="0" presId="urn:microsoft.com/office/officeart/2005/8/layout/radial2"/>
    <dgm:cxn modelId="{D1B30A8C-51CB-4A0D-B61D-BBEF9580353D}" type="presOf" srcId="{0C01F5AD-DDAF-4EE3-B5AE-2BB8016F51B6}" destId="{5F639F37-B742-4C7E-ABD4-F17D01BB9B11}" srcOrd="0" destOrd="0" presId="urn:microsoft.com/office/officeart/2005/8/layout/radial2"/>
    <dgm:cxn modelId="{99D059FB-B6D9-4AB5-A893-7023F0C95ED0}" type="presOf" srcId="{B97D5DD1-AD26-499F-A775-E6BD5463077C}" destId="{0C904C99-6D9F-4B28-A978-F1870440366C}" srcOrd="0" destOrd="0" presId="urn:microsoft.com/office/officeart/2005/8/layout/radial2"/>
    <dgm:cxn modelId="{40072E80-9E29-4B9B-B4F3-36E4BEFAA922}" type="presOf" srcId="{6C9D1A10-0B7F-43D1-B593-2D28337120C7}" destId="{4F80A9A4-9A8E-41EE-8A69-868B63D5A34C}" srcOrd="0" destOrd="0" presId="urn:microsoft.com/office/officeart/2005/8/layout/radial2"/>
    <dgm:cxn modelId="{78D73E79-94C3-4EFF-B82C-D78E80517D4C}" type="presOf" srcId="{2089F3AF-7DEF-42AE-8041-58DFCADF097D}" destId="{9925019A-77AF-4807-93F9-2B4F19DF2BDA}" srcOrd="0" destOrd="0" presId="urn:microsoft.com/office/officeart/2005/8/layout/radial2"/>
    <dgm:cxn modelId="{6E640CE8-654E-4854-9D30-9900B962B670}" type="presOf" srcId="{423F2538-DB8F-40EA-B2C5-03298FBCD493}" destId="{5EFAE8BD-69A7-47AB-86F4-E80FF4F0183B}" srcOrd="0" destOrd="0" presId="urn:microsoft.com/office/officeart/2005/8/layout/radial2"/>
    <dgm:cxn modelId="{D8357772-ADCE-4F0E-A774-49431B870DCA}" type="presOf" srcId="{3F9287C2-D6A1-4E85-BD1C-4D6E7E7950CA}" destId="{0BF2E6A2-6DC4-4ED1-8B94-E7BBBAD138E4}" srcOrd="0" destOrd="0" presId="urn:microsoft.com/office/officeart/2005/8/layout/radial2"/>
    <dgm:cxn modelId="{ECBEEF34-BCF9-4403-8B6D-CF5123C46776}" srcId="{9BCB2F6C-0F44-4025-9926-DE9EE989586C}" destId="{0C01F5AD-DDAF-4EE3-B5AE-2BB8016F51B6}" srcOrd="0" destOrd="0" parTransId="{2089F3AF-7DEF-42AE-8041-58DFCADF097D}" sibTransId="{91F92735-56E8-4066-A923-17067353A01E}"/>
    <dgm:cxn modelId="{E132D471-22C1-4730-A3BF-B5203C2B273F}" type="presParOf" srcId="{B592A39D-1B9D-4729-92D6-74A24D03A7EE}" destId="{80D7CE7B-90DA-4B09-B089-E15FDA66EB09}" srcOrd="0" destOrd="0" presId="urn:microsoft.com/office/officeart/2005/8/layout/radial2"/>
    <dgm:cxn modelId="{140956D7-6EDC-4F9F-81A2-C1C5148FA28E}" type="presParOf" srcId="{80D7CE7B-90DA-4B09-B089-E15FDA66EB09}" destId="{CA801D01-3238-43A5-93F9-341647AD9C25}" srcOrd="0" destOrd="0" presId="urn:microsoft.com/office/officeart/2005/8/layout/radial2"/>
    <dgm:cxn modelId="{B01E481D-4B26-4DC0-A7F7-6D1DB4CCD07C}" type="presParOf" srcId="{CA801D01-3238-43A5-93F9-341647AD9C25}" destId="{5183058C-71BF-4C7A-9C0B-5A605B1468A5}" srcOrd="0" destOrd="0" presId="urn:microsoft.com/office/officeart/2005/8/layout/radial2"/>
    <dgm:cxn modelId="{4263BB94-4A74-4928-BF56-80288B0943BA}" type="presParOf" srcId="{CA801D01-3238-43A5-93F9-341647AD9C25}" destId="{E36B2C15-E3E3-4F55-98E3-AA3E30310CA6}" srcOrd="1" destOrd="0" presId="urn:microsoft.com/office/officeart/2005/8/layout/radial2"/>
    <dgm:cxn modelId="{19F32890-4C25-4DA3-8645-74BA0D48798B}" type="presParOf" srcId="{80D7CE7B-90DA-4B09-B089-E15FDA66EB09}" destId="{9925019A-77AF-4807-93F9-2B4F19DF2BDA}" srcOrd="1" destOrd="0" presId="urn:microsoft.com/office/officeart/2005/8/layout/radial2"/>
    <dgm:cxn modelId="{00E7C516-85CF-4EC1-87D0-1C20DDB7ED33}" type="presParOf" srcId="{80D7CE7B-90DA-4B09-B089-E15FDA66EB09}" destId="{0C3467A1-DDDA-4F6A-B898-6CAB03704039}" srcOrd="2" destOrd="0" presId="urn:microsoft.com/office/officeart/2005/8/layout/radial2"/>
    <dgm:cxn modelId="{FB672553-DC96-48BF-AB09-7FAF383C4FA9}" type="presParOf" srcId="{0C3467A1-DDDA-4F6A-B898-6CAB03704039}" destId="{5F639F37-B742-4C7E-ABD4-F17D01BB9B11}" srcOrd="0" destOrd="0" presId="urn:microsoft.com/office/officeart/2005/8/layout/radial2"/>
    <dgm:cxn modelId="{36C1EAD6-99AE-4B5D-A0A6-9240D51557A8}" type="presParOf" srcId="{0C3467A1-DDDA-4F6A-B898-6CAB03704039}" destId="{211BB3CD-1710-4CF4-91D5-56E2FC45103E}" srcOrd="1" destOrd="0" presId="urn:microsoft.com/office/officeart/2005/8/layout/radial2"/>
    <dgm:cxn modelId="{AC35F5FA-A8CD-4DCF-9F71-D8EDF1E98E23}" type="presParOf" srcId="{80D7CE7B-90DA-4B09-B089-E15FDA66EB09}" destId="{29F99014-4D2C-4A83-BD54-A1B040B54A2C}" srcOrd="3" destOrd="0" presId="urn:microsoft.com/office/officeart/2005/8/layout/radial2"/>
    <dgm:cxn modelId="{79B2D1C4-DD16-4E4C-9210-8AE6B2735F07}" type="presParOf" srcId="{80D7CE7B-90DA-4B09-B089-E15FDA66EB09}" destId="{0207CFB5-E16B-4CF8-A076-0196033FF63E}" srcOrd="4" destOrd="0" presId="urn:microsoft.com/office/officeart/2005/8/layout/radial2"/>
    <dgm:cxn modelId="{75EFDE15-4799-43D8-BEBD-35F3BCD40E3B}" type="presParOf" srcId="{0207CFB5-E16B-4CF8-A076-0196033FF63E}" destId="{8F8D8128-41A7-4876-811F-7D56B360CD4F}" srcOrd="0" destOrd="0" presId="urn:microsoft.com/office/officeart/2005/8/layout/radial2"/>
    <dgm:cxn modelId="{8CC5882B-B040-4C75-8977-31E450ECF69F}" type="presParOf" srcId="{0207CFB5-E16B-4CF8-A076-0196033FF63E}" destId="{668C5C93-CED0-4CEA-B66C-0548A4D5F5FB}" srcOrd="1" destOrd="0" presId="urn:microsoft.com/office/officeart/2005/8/layout/radial2"/>
    <dgm:cxn modelId="{A62847A6-B2E0-460E-BFE7-97EC82B1E37E}" type="presParOf" srcId="{80D7CE7B-90DA-4B09-B089-E15FDA66EB09}" destId="{0C904C99-6D9F-4B28-A978-F1870440366C}" srcOrd="5" destOrd="0" presId="urn:microsoft.com/office/officeart/2005/8/layout/radial2"/>
    <dgm:cxn modelId="{7504860D-EB79-4283-90D7-F5FE18DD6E02}" type="presParOf" srcId="{80D7CE7B-90DA-4B09-B089-E15FDA66EB09}" destId="{100BB86D-E4E2-4FDC-AB7D-3F1EDD755DC2}" srcOrd="6" destOrd="0" presId="urn:microsoft.com/office/officeart/2005/8/layout/radial2"/>
    <dgm:cxn modelId="{0972E151-E390-42FD-B51E-EDEBD270D5FA}" type="presParOf" srcId="{100BB86D-E4E2-4FDC-AB7D-3F1EDD755DC2}" destId="{BF74E31E-0B59-4E72-B35E-D2CB807F1067}" srcOrd="0" destOrd="0" presId="urn:microsoft.com/office/officeart/2005/8/layout/radial2"/>
    <dgm:cxn modelId="{CC71FA9D-934F-4D3C-8C5F-11A800722C72}" type="presParOf" srcId="{100BB86D-E4E2-4FDC-AB7D-3F1EDD755DC2}" destId="{CC6BA7ED-821F-494C-84FE-22858EC99EE6}" srcOrd="1" destOrd="0" presId="urn:microsoft.com/office/officeart/2005/8/layout/radial2"/>
    <dgm:cxn modelId="{E9017F24-943E-40E1-95D9-6BE4BD794538}" type="presParOf" srcId="{80D7CE7B-90DA-4B09-B089-E15FDA66EB09}" destId="{5EFAE8BD-69A7-47AB-86F4-E80FF4F0183B}" srcOrd="7" destOrd="0" presId="urn:microsoft.com/office/officeart/2005/8/layout/radial2"/>
    <dgm:cxn modelId="{21FB28D1-2300-4C4D-996A-89A1C75311A9}" type="presParOf" srcId="{80D7CE7B-90DA-4B09-B089-E15FDA66EB09}" destId="{984ACE01-326C-44B8-8152-3861049022F4}" srcOrd="8" destOrd="0" presId="urn:microsoft.com/office/officeart/2005/8/layout/radial2"/>
    <dgm:cxn modelId="{1EA896E6-2940-441F-A1E0-F3A8E48D705D}" type="presParOf" srcId="{984ACE01-326C-44B8-8152-3861049022F4}" destId="{0BF2E6A2-6DC4-4ED1-8B94-E7BBBAD138E4}" srcOrd="0" destOrd="0" presId="urn:microsoft.com/office/officeart/2005/8/layout/radial2"/>
    <dgm:cxn modelId="{140468F1-89C8-4914-81AF-35DF7F222FA0}" type="presParOf" srcId="{984ACE01-326C-44B8-8152-3861049022F4}" destId="{C545EFCD-360E-48C6-86F7-2375F3369694}" srcOrd="1" destOrd="0" presId="urn:microsoft.com/office/officeart/2005/8/layout/radial2"/>
    <dgm:cxn modelId="{3360D7A9-3037-4296-AAC8-FF13948EA6F8}" type="presParOf" srcId="{80D7CE7B-90DA-4B09-B089-E15FDA66EB09}" destId="{8649ACFB-3B5E-40E4-B7EC-8E3C85AC4459}" srcOrd="9" destOrd="0" presId="urn:microsoft.com/office/officeart/2005/8/layout/radial2"/>
    <dgm:cxn modelId="{43E235B0-CA69-42EC-BEBF-D5D6FC3B8101}" type="presParOf" srcId="{80D7CE7B-90DA-4B09-B089-E15FDA66EB09}" destId="{BB4497F1-F309-455C-8757-B98CFA6A82DA}" srcOrd="10" destOrd="0" presId="urn:microsoft.com/office/officeart/2005/8/layout/radial2"/>
    <dgm:cxn modelId="{6C96745B-04CE-402C-A07D-BB92B766E0BD}" type="presParOf" srcId="{BB4497F1-F309-455C-8757-B98CFA6A82DA}" destId="{4F80A9A4-9A8E-41EE-8A69-868B63D5A34C}" srcOrd="0" destOrd="0" presId="urn:microsoft.com/office/officeart/2005/8/layout/radial2"/>
    <dgm:cxn modelId="{089BCA66-142F-4C01-A72D-EC6B3C962638}" type="presParOf" srcId="{BB4497F1-F309-455C-8757-B98CFA6A82DA}" destId="{790072C2-010E-4AAD-94DF-657054170944}"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1CBD79-4322-4EEA-9325-14415DFB1CCF}"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fi-FI"/>
        </a:p>
      </dgm:t>
    </dgm:pt>
    <dgm:pt modelId="{E0601B89-C641-42AF-9FD2-731503BA75EE}">
      <dgm:prSet custT="1"/>
      <dgm:spPr/>
      <dgm:t>
        <a:bodyPr/>
        <a:lstStyle/>
        <a:p>
          <a:pPr rtl="0"/>
          <a:r>
            <a:rPr lang="en-US" sz="2400" dirty="0"/>
            <a:t>Shard 1 : </a:t>
          </a:r>
        </a:p>
        <a:p>
          <a:pPr rtl="0"/>
          <a:r>
            <a:rPr lang="en-US" sz="2400" dirty="0"/>
            <a:t>Data </a:t>
          </a:r>
          <a:r>
            <a:rPr lang="en-US" sz="2400" dirty="0" smtClean="0"/>
            <a:t>1, </a:t>
          </a:r>
          <a:endParaRPr lang="en-US" sz="2400" dirty="0"/>
        </a:p>
        <a:p>
          <a:pPr rtl="0"/>
          <a:r>
            <a:rPr lang="en-US" sz="2400" dirty="0"/>
            <a:t>Data 2, </a:t>
          </a:r>
        </a:p>
        <a:p>
          <a:pPr rtl="0"/>
          <a:r>
            <a:rPr lang="en-US" sz="2400" dirty="0"/>
            <a:t>Data 3</a:t>
          </a:r>
          <a:endParaRPr lang="fi-FI" sz="2400" dirty="0"/>
        </a:p>
      </dgm:t>
    </dgm:pt>
    <dgm:pt modelId="{DFB98A00-244D-47D2-9D08-B9607590D79A}" type="parTrans" cxnId="{FA2A893E-27FE-4B74-A5C6-255E088E167D}">
      <dgm:prSet/>
      <dgm:spPr/>
      <dgm:t>
        <a:bodyPr/>
        <a:lstStyle/>
        <a:p>
          <a:endParaRPr lang="fi-FI"/>
        </a:p>
      </dgm:t>
    </dgm:pt>
    <dgm:pt modelId="{4679D487-3F9E-4B37-8770-C37AD5D154C9}" type="sibTrans" cxnId="{FA2A893E-27FE-4B74-A5C6-255E088E167D}">
      <dgm:prSet/>
      <dgm:spPr/>
      <dgm:t>
        <a:bodyPr/>
        <a:lstStyle/>
        <a:p>
          <a:endParaRPr lang="fi-FI"/>
        </a:p>
      </dgm:t>
    </dgm:pt>
    <dgm:pt modelId="{30E498E9-6E7A-43B7-93DE-324D7383993F}">
      <dgm:prSet custT="1"/>
      <dgm:spPr/>
      <dgm:t>
        <a:bodyPr/>
        <a:lstStyle/>
        <a:p>
          <a:pPr rtl="0"/>
          <a:r>
            <a:rPr lang="en-US" sz="2400" dirty="0"/>
            <a:t>Shard 2 : </a:t>
          </a:r>
        </a:p>
        <a:p>
          <a:pPr rtl="0"/>
          <a:r>
            <a:rPr lang="en-US" sz="2400" dirty="0"/>
            <a:t>Data 4, </a:t>
          </a:r>
        </a:p>
        <a:p>
          <a:pPr rtl="0"/>
          <a:r>
            <a:rPr lang="en-US" sz="2400" dirty="0"/>
            <a:t>Data 5, </a:t>
          </a:r>
          <a:endParaRPr lang="en-US" sz="2400" dirty="0" smtClean="0"/>
        </a:p>
        <a:p>
          <a:pPr rtl="0"/>
          <a:r>
            <a:rPr lang="en-US" sz="2400" dirty="0" smtClean="0"/>
            <a:t>Data </a:t>
          </a:r>
          <a:r>
            <a:rPr lang="en-US" sz="2400" dirty="0"/>
            <a:t>6</a:t>
          </a:r>
          <a:endParaRPr lang="fi-FI" sz="2400" dirty="0"/>
        </a:p>
      </dgm:t>
    </dgm:pt>
    <dgm:pt modelId="{3E5532A8-EFD6-4542-A01F-45C6D544E478}" type="parTrans" cxnId="{0955CD50-25E2-451A-B345-88BA6A92D75F}">
      <dgm:prSet/>
      <dgm:spPr/>
      <dgm:t>
        <a:bodyPr/>
        <a:lstStyle/>
        <a:p>
          <a:endParaRPr lang="fi-FI"/>
        </a:p>
      </dgm:t>
    </dgm:pt>
    <dgm:pt modelId="{E8058F98-6F13-479F-B1D0-7372B95A66E4}" type="sibTrans" cxnId="{0955CD50-25E2-451A-B345-88BA6A92D75F}">
      <dgm:prSet/>
      <dgm:spPr/>
      <dgm:t>
        <a:bodyPr/>
        <a:lstStyle/>
        <a:p>
          <a:endParaRPr lang="fi-FI"/>
        </a:p>
      </dgm:t>
    </dgm:pt>
    <dgm:pt modelId="{AF8C8A1D-DA16-4F02-9E14-2475797D50F3}" type="pres">
      <dgm:prSet presAssocID="{331CBD79-4322-4EEA-9325-14415DFB1CCF}" presName="Name0" presStyleCnt="0">
        <dgm:presLayoutVars>
          <dgm:dir/>
          <dgm:resizeHandles val="exact"/>
        </dgm:presLayoutVars>
      </dgm:prSet>
      <dgm:spPr/>
      <dgm:t>
        <a:bodyPr/>
        <a:lstStyle/>
        <a:p>
          <a:endParaRPr lang="fi-FI"/>
        </a:p>
      </dgm:t>
    </dgm:pt>
    <dgm:pt modelId="{55FB880E-CC94-43E7-8A0B-D94B4CFDA882}" type="pres">
      <dgm:prSet presAssocID="{331CBD79-4322-4EEA-9325-14415DFB1CCF}" presName="fgShape" presStyleLbl="fgShp" presStyleIdx="0" presStyleCnt="1" custLinFactNeighborX="-72" custLinFactNeighborY="33334"/>
      <dgm:spPr/>
    </dgm:pt>
    <dgm:pt modelId="{16865E19-7307-45BD-9EB9-0BE7CB4CCD89}" type="pres">
      <dgm:prSet presAssocID="{331CBD79-4322-4EEA-9325-14415DFB1CCF}" presName="linComp" presStyleCnt="0"/>
      <dgm:spPr/>
    </dgm:pt>
    <dgm:pt modelId="{4FE1E955-F812-4B30-A0DC-403FA421AA05}" type="pres">
      <dgm:prSet presAssocID="{E0601B89-C641-42AF-9FD2-731503BA75EE}" presName="compNode" presStyleCnt="0"/>
      <dgm:spPr/>
    </dgm:pt>
    <dgm:pt modelId="{1553180A-4AAB-47C7-AE31-1E2808B92A3D}" type="pres">
      <dgm:prSet presAssocID="{E0601B89-C641-42AF-9FD2-731503BA75EE}" presName="bkgdShape" presStyleLbl="node1" presStyleIdx="0" presStyleCnt="2" custLinFactNeighborX="-18271" custLinFactNeighborY="50265"/>
      <dgm:spPr/>
      <dgm:t>
        <a:bodyPr/>
        <a:lstStyle/>
        <a:p>
          <a:endParaRPr lang="fi-FI"/>
        </a:p>
      </dgm:t>
    </dgm:pt>
    <dgm:pt modelId="{E5E62B34-21A1-4BE9-A6F7-D292A7CE048D}" type="pres">
      <dgm:prSet presAssocID="{E0601B89-C641-42AF-9FD2-731503BA75EE}" presName="nodeTx" presStyleLbl="node1" presStyleIdx="0" presStyleCnt="2">
        <dgm:presLayoutVars>
          <dgm:bulletEnabled val="1"/>
        </dgm:presLayoutVars>
      </dgm:prSet>
      <dgm:spPr/>
      <dgm:t>
        <a:bodyPr/>
        <a:lstStyle/>
        <a:p>
          <a:endParaRPr lang="fi-FI"/>
        </a:p>
      </dgm:t>
    </dgm:pt>
    <dgm:pt modelId="{52120A9C-FD8C-4B89-9DE0-30D8E8A6B91F}" type="pres">
      <dgm:prSet presAssocID="{E0601B89-C641-42AF-9FD2-731503BA75EE}" presName="invisiNode" presStyleLbl="node1" presStyleIdx="0" presStyleCnt="2"/>
      <dgm:spPr/>
    </dgm:pt>
    <dgm:pt modelId="{9A245AB0-97B6-487C-B507-444EE758133D}" type="pres">
      <dgm:prSet presAssocID="{E0601B89-C641-42AF-9FD2-731503BA75EE}" presName="imagNode" presStyleLbl="fgImgPlace1" presStyleIdx="0" presStyleCnt="2" custScaleY="62729" custLinFactNeighborX="801" custLinFactNeighborY="-18434"/>
      <dgm:spPr>
        <a:prstGeom prst="can">
          <a:avLst/>
        </a:prstGeom>
        <a:solidFill>
          <a:schemeClr val="bg2"/>
        </a:solidFill>
      </dgm:spPr>
    </dgm:pt>
    <dgm:pt modelId="{3B6C7368-AADD-45D4-8361-A428302E50E4}" type="pres">
      <dgm:prSet presAssocID="{4679D487-3F9E-4B37-8770-C37AD5D154C9}" presName="sibTrans" presStyleLbl="sibTrans2D1" presStyleIdx="0" presStyleCnt="0"/>
      <dgm:spPr/>
      <dgm:t>
        <a:bodyPr/>
        <a:lstStyle/>
        <a:p>
          <a:endParaRPr lang="fi-FI"/>
        </a:p>
      </dgm:t>
    </dgm:pt>
    <dgm:pt modelId="{964FAEEC-609A-44E0-B697-AB2068B71128}" type="pres">
      <dgm:prSet presAssocID="{30E498E9-6E7A-43B7-93DE-324D7383993F}" presName="compNode" presStyleCnt="0"/>
      <dgm:spPr/>
    </dgm:pt>
    <dgm:pt modelId="{8DE2FFC4-983D-4123-BA59-B0EF46CF28C9}" type="pres">
      <dgm:prSet presAssocID="{30E498E9-6E7A-43B7-93DE-324D7383993F}" presName="bkgdShape" presStyleLbl="node1" presStyleIdx="1" presStyleCnt="2"/>
      <dgm:spPr/>
      <dgm:t>
        <a:bodyPr/>
        <a:lstStyle/>
        <a:p>
          <a:endParaRPr lang="fi-FI"/>
        </a:p>
      </dgm:t>
    </dgm:pt>
    <dgm:pt modelId="{A937023B-DFF9-4877-B981-74BF80CE36E0}" type="pres">
      <dgm:prSet presAssocID="{30E498E9-6E7A-43B7-93DE-324D7383993F}" presName="nodeTx" presStyleLbl="node1" presStyleIdx="1" presStyleCnt="2">
        <dgm:presLayoutVars>
          <dgm:bulletEnabled val="1"/>
        </dgm:presLayoutVars>
      </dgm:prSet>
      <dgm:spPr/>
      <dgm:t>
        <a:bodyPr/>
        <a:lstStyle/>
        <a:p>
          <a:endParaRPr lang="fi-FI"/>
        </a:p>
      </dgm:t>
    </dgm:pt>
    <dgm:pt modelId="{AE44876C-16F1-4D9F-A0ED-64E1945F8DFF}" type="pres">
      <dgm:prSet presAssocID="{30E498E9-6E7A-43B7-93DE-324D7383993F}" presName="invisiNode" presStyleLbl="node1" presStyleIdx="1" presStyleCnt="2"/>
      <dgm:spPr/>
    </dgm:pt>
    <dgm:pt modelId="{7CA8188C-FA24-4C78-AC81-0B76D17CF68A}" type="pres">
      <dgm:prSet presAssocID="{30E498E9-6E7A-43B7-93DE-324D7383993F}" presName="imagNode" presStyleLbl="fgImgPlace1" presStyleIdx="1" presStyleCnt="2" custScaleY="62729" custLinFactNeighborX="801" custLinFactNeighborY="-18434"/>
      <dgm:spPr>
        <a:prstGeom prst="can">
          <a:avLst/>
        </a:prstGeom>
        <a:solidFill>
          <a:schemeClr val="bg2"/>
        </a:solidFill>
      </dgm:spPr>
    </dgm:pt>
  </dgm:ptLst>
  <dgm:cxnLst>
    <dgm:cxn modelId="{70349C36-DC8B-416D-B8EE-D78922AF4A81}" type="presOf" srcId="{30E498E9-6E7A-43B7-93DE-324D7383993F}" destId="{8DE2FFC4-983D-4123-BA59-B0EF46CF28C9}" srcOrd="0" destOrd="0" presId="urn:microsoft.com/office/officeart/2005/8/layout/hList7"/>
    <dgm:cxn modelId="{22BCDEE1-E72F-41EA-845E-9E8D23B33C25}" type="presOf" srcId="{E0601B89-C641-42AF-9FD2-731503BA75EE}" destId="{1553180A-4AAB-47C7-AE31-1E2808B92A3D}" srcOrd="0" destOrd="0" presId="urn:microsoft.com/office/officeart/2005/8/layout/hList7"/>
    <dgm:cxn modelId="{B2DBEE83-BAF0-4186-AA1D-863B18F5619F}" type="presOf" srcId="{331CBD79-4322-4EEA-9325-14415DFB1CCF}" destId="{AF8C8A1D-DA16-4F02-9E14-2475797D50F3}" srcOrd="0" destOrd="0" presId="urn:microsoft.com/office/officeart/2005/8/layout/hList7"/>
    <dgm:cxn modelId="{ED234DF3-5182-4F69-9C82-6D295184451F}" type="presOf" srcId="{E0601B89-C641-42AF-9FD2-731503BA75EE}" destId="{E5E62B34-21A1-4BE9-A6F7-D292A7CE048D}" srcOrd="1" destOrd="0" presId="urn:microsoft.com/office/officeart/2005/8/layout/hList7"/>
    <dgm:cxn modelId="{FA2A893E-27FE-4B74-A5C6-255E088E167D}" srcId="{331CBD79-4322-4EEA-9325-14415DFB1CCF}" destId="{E0601B89-C641-42AF-9FD2-731503BA75EE}" srcOrd="0" destOrd="0" parTransId="{DFB98A00-244D-47D2-9D08-B9607590D79A}" sibTransId="{4679D487-3F9E-4B37-8770-C37AD5D154C9}"/>
    <dgm:cxn modelId="{EDCB5A7B-03D9-4A75-AB3F-FDEEA9FAED5D}" type="presOf" srcId="{30E498E9-6E7A-43B7-93DE-324D7383993F}" destId="{A937023B-DFF9-4877-B981-74BF80CE36E0}" srcOrd="1" destOrd="0" presId="urn:microsoft.com/office/officeart/2005/8/layout/hList7"/>
    <dgm:cxn modelId="{8AA0DF4A-3A55-4174-B8B1-36C8A0C9AEF2}" type="presOf" srcId="{4679D487-3F9E-4B37-8770-C37AD5D154C9}" destId="{3B6C7368-AADD-45D4-8361-A428302E50E4}" srcOrd="0" destOrd="0" presId="urn:microsoft.com/office/officeart/2005/8/layout/hList7"/>
    <dgm:cxn modelId="{0955CD50-25E2-451A-B345-88BA6A92D75F}" srcId="{331CBD79-4322-4EEA-9325-14415DFB1CCF}" destId="{30E498E9-6E7A-43B7-93DE-324D7383993F}" srcOrd="1" destOrd="0" parTransId="{3E5532A8-EFD6-4542-A01F-45C6D544E478}" sibTransId="{E8058F98-6F13-479F-B1D0-7372B95A66E4}"/>
    <dgm:cxn modelId="{396AC63E-FFFC-4E9D-A8FB-42A9FF221C29}" type="presParOf" srcId="{AF8C8A1D-DA16-4F02-9E14-2475797D50F3}" destId="{55FB880E-CC94-43E7-8A0B-D94B4CFDA882}" srcOrd="0" destOrd="0" presId="urn:microsoft.com/office/officeart/2005/8/layout/hList7"/>
    <dgm:cxn modelId="{8BEAB428-252A-4590-BCCC-22D9A10237FD}" type="presParOf" srcId="{AF8C8A1D-DA16-4F02-9E14-2475797D50F3}" destId="{16865E19-7307-45BD-9EB9-0BE7CB4CCD89}" srcOrd="1" destOrd="0" presId="urn:microsoft.com/office/officeart/2005/8/layout/hList7"/>
    <dgm:cxn modelId="{08F4D677-AEB2-4067-9C09-D5575BB87A6A}" type="presParOf" srcId="{16865E19-7307-45BD-9EB9-0BE7CB4CCD89}" destId="{4FE1E955-F812-4B30-A0DC-403FA421AA05}" srcOrd="0" destOrd="0" presId="urn:microsoft.com/office/officeart/2005/8/layout/hList7"/>
    <dgm:cxn modelId="{DCB6E666-8CA9-4DDC-A75D-E652AEAC76D9}" type="presParOf" srcId="{4FE1E955-F812-4B30-A0DC-403FA421AA05}" destId="{1553180A-4AAB-47C7-AE31-1E2808B92A3D}" srcOrd="0" destOrd="0" presId="urn:microsoft.com/office/officeart/2005/8/layout/hList7"/>
    <dgm:cxn modelId="{0125E48E-42ED-4E79-BB31-1DB1B001D37B}" type="presParOf" srcId="{4FE1E955-F812-4B30-A0DC-403FA421AA05}" destId="{E5E62B34-21A1-4BE9-A6F7-D292A7CE048D}" srcOrd="1" destOrd="0" presId="urn:microsoft.com/office/officeart/2005/8/layout/hList7"/>
    <dgm:cxn modelId="{573510DA-2255-4493-A3AB-E95430FD8E00}" type="presParOf" srcId="{4FE1E955-F812-4B30-A0DC-403FA421AA05}" destId="{52120A9C-FD8C-4B89-9DE0-30D8E8A6B91F}" srcOrd="2" destOrd="0" presId="urn:microsoft.com/office/officeart/2005/8/layout/hList7"/>
    <dgm:cxn modelId="{DF79D052-83EA-4D7A-85D4-65BAEB3E2A0B}" type="presParOf" srcId="{4FE1E955-F812-4B30-A0DC-403FA421AA05}" destId="{9A245AB0-97B6-487C-B507-444EE758133D}" srcOrd="3" destOrd="0" presId="urn:microsoft.com/office/officeart/2005/8/layout/hList7"/>
    <dgm:cxn modelId="{1FBF368D-885B-4F4F-BD0B-964BA1DD8289}" type="presParOf" srcId="{16865E19-7307-45BD-9EB9-0BE7CB4CCD89}" destId="{3B6C7368-AADD-45D4-8361-A428302E50E4}" srcOrd="1" destOrd="0" presId="urn:microsoft.com/office/officeart/2005/8/layout/hList7"/>
    <dgm:cxn modelId="{FF37EA32-B661-4FD3-9F40-C2603823C9AA}" type="presParOf" srcId="{16865E19-7307-45BD-9EB9-0BE7CB4CCD89}" destId="{964FAEEC-609A-44E0-B697-AB2068B71128}" srcOrd="2" destOrd="0" presId="urn:microsoft.com/office/officeart/2005/8/layout/hList7"/>
    <dgm:cxn modelId="{158E275E-CCF9-481B-8786-F3F52706E038}" type="presParOf" srcId="{964FAEEC-609A-44E0-B697-AB2068B71128}" destId="{8DE2FFC4-983D-4123-BA59-B0EF46CF28C9}" srcOrd="0" destOrd="0" presId="urn:microsoft.com/office/officeart/2005/8/layout/hList7"/>
    <dgm:cxn modelId="{B74210F3-30F7-487E-B159-930CC08E0F5D}" type="presParOf" srcId="{964FAEEC-609A-44E0-B697-AB2068B71128}" destId="{A937023B-DFF9-4877-B981-74BF80CE36E0}" srcOrd="1" destOrd="0" presId="urn:microsoft.com/office/officeart/2005/8/layout/hList7"/>
    <dgm:cxn modelId="{43205172-0E5C-45AE-95A2-24477425BA55}" type="presParOf" srcId="{964FAEEC-609A-44E0-B697-AB2068B71128}" destId="{AE44876C-16F1-4D9F-A0ED-64E1945F8DFF}" srcOrd="2" destOrd="0" presId="urn:microsoft.com/office/officeart/2005/8/layout/hList7"/>
    <dgm:cxn modelId="{0A052C18-CAE4-4CB8-8089-CA2B1921E65C}" type="presParOf" srcId="{964FAEEC-609A-44E0-B697-AB2068B71128}" destId="{7CA8188C-FA24-4C78-AC81-0B76D17CF68A}"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A45869-6B33-46CD-A502-07B2980E0CC1}"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fi-FI"/>
        </a:p>
      </dgm:t>
    </dgm:pt>
    <dgm:pt modelId="{129518AC-734B-4C55-9DE0-34BAED5DD7BE}">
      <dgm:prSet custT="1"/>
      <dgm:spPr/>
      <dgm:t>
        <a:bodyPr/>
        <a:lstStyle/>
        <a:p>
          <a:pPr rtl="0"/>
          <a:r>
            <a:rPr lang="en-US" sz="2400" dirty="0"/>
            <a:t>Replica 1 : </a:t>
          </a:r>
        </a:p>
        <a:p>
          <a:pPr rtl="0"/>
          <a:r>
            <a:rPr lang="en-US" sz="2400" dirty="0"/>
            <a:t>Data 1, Data 2, Data 3, Data 4, Data 5, Data 6</a:t>
          </a:r>
          <a:endParaRPr lang="fi-FI" sz="2400" dirty="0"/>
        </a:p>
      </dgm:t>
    </dgm:pt>
    <dgm:pt modelId="{632E496B-5366-4097-81DA-4024A6DE71C0}" type="parTrans" cxnId="{80593BA7-F29A-413F-A76E-8E54FB7786DC}">
      <dgm:prSet/>
      <dgm:spPr/>
      <dgm:t>
        <a:bodyPr/>
        <a:lstStyle/>
        <a:p>
          <a:endParaRPr lang="fi-FI"/>
        </a:p>
      </dgm:t>
    </dgm:pt>
    <dgm:pt modelId="{A3EF4F51-F5F4-4E31-B35F-B4D87FAEF5D0}" type="sibTrans" cxnId="{80593BA7-F29A-413F-A76E-8E54FB7786DC}">
      <dgm:prSet/>
      <dgm:spPr/>
      <dgm:t>
        <a:bodyPr/>
        <a:lstStyle/>
        <a:p>
          <a:endParaRPr lang="fi-FI"/>
        </a:p>
      </dgm:t>
    </dgm:pt>
    <dgm:pt modelId="{55B73D7F-CE55-4735-BB63-BD2E5835AA5E}">
      <dgm:prSet custT="1"/>
      <dgm:spPr/>
      <dgm:t>
        <a:bodyPr/>
        <a:lstStyle/>
        <a:p>
          <a:pPr rtl="0"/>
          <a:r>
            <a:rPr lang="en-US" sz="2400" dirty="0"/>
            <a:t>Replica 2 : </a:t>
          </a:r>
        </a:p>
        <a:p>
          <a:pPr rtl="0"/>
          <a:r>
            <a:rPr lang="en-US" sz="2400" dirty="0"/>
            <a:t>Data 1, Data 2, Data 3, Data 4, Data 5, Data 6</a:t>
          </a:r>
          <a:endParaRPr lang="fi-FI" sz="2400" dirty="0"/>
        </a:p>
      </dgm:t>
    </dgm:pt>
    <dgm:pt modelId="{20F1BA14-F1D3-4098-B097-477BE003E674}" type="parTrans" cxnId="{1AAF64A1-EB38-41E3-9B31-13535A333871}">
      <dgm:prSet/>
      <dgm:spPr/>
      <dgm:t>
        <a:bodyPr/>
        <a:lstStyle/>
        <a:p>
          <a:endParaRPr lang="fi-FI"/>
        </a:p>
      </dgm:t>
    </dgm:pt>
    <dgm:pt modelId="{74DD66C9-0AE2-40B6-A7EB-6C1D57B2472F}" type="sibTrans" cxnId="{1AAF64A1-EB38-41E3-9B31-13535A333871}">
      <dgm:prSet/>
      <dgm:spPr/>
      <dgm:t>
        <a:bodyPr/>
        <a:lstStyle/>
        <a:p>
          <a:endParaRPr lang="fi-FI"/>
        </a:p>
      </dgm:t>
    </dgm:pt>
    <dgm:pt modelId="{AF061E87-22CC-4C54-BB4C-D28C639CDE57}" type="pres">
      <dgm:prSet presAssocID="{46A45869-6B33-46CD-A502-07B2980E0CC1}" presName="Name0" presStyleCnt="0">
        <dgm:presLayoutVars>
          <dgm:dir/>
          <dgm:resizeHandles val="exact"/>
        </dgm:presLayoutVars>
      </dgm:prSet>
      <dgm:spPr/>
      <dgm:t>
        <a:bodyPr/>
        <a:lstStyle/>
        <a:p>
          <a:endParaRPr lang="fi-FI"/>
        </a:p>
      </dgm:t>
    </dgm:pt>
    <dgm:pt modelId="{532A6C69-A807-41B0-934C-65F3240AE333}" type="pres">
      <dgm:prSet presAssocID="{46A45869-6B33-46CD-A502-07B2980E0CC1}" presName="fgShape" presStyleLbl="fgShp" presStyleIdx="0" presStyleCnt="1" custLinFactNeighborX="1094" custLinFactNeighborY="33334"/>
      <dgm:spPr/>
    </dgm:pt>
    <dgm:pt modelId="{1982C522-F3AF-4C17-9DB0-C22B4009E7AC}" type="pres">
      <dgm:prSet presAssocID="{46A45869-6B33-46CD-A502-07B2980E0CC1}" presName="linComp" presStyleCnt="0"/>
      <dgm:spPr/>
    </dgm:pt>
    <dgm:pt modelId="{83DFD97F-DFB3-4A8B-B513-493722AA70C4}" type="pres">
      <dgm:prSet presAssocID="{129518AC-734B-4C55-9DE0-34BAED5DD7BE}" presName="compNode" presStyleCnt="0"/>
      <dgm:spPr/>
    </dgm:pt>
    <dgm:pt modelId="{DA5D0DC0-BC6E-4703-B55B-F3750087ADFC}" type="pres">
      <dgm:prSet presAssocID="{129518AC-734B-4C55-9DE0-34BAED5DD7BE}" presName="bkgdShape" presStyleLbl="node1" presStyleIdx="0" presStyleCnt="2"/>
      <dgm:spPr/>
      <dgm:t>
        <a:bodyPr/>
        <a:lstStyle/>
        <a:p>
          <a:endParaRPr lang="fi-FI"/>
        </a:p>
      </dgm:t>
    </dgm:pt>
    <dgm:pt modelId="{02DA88A1-06FE-4F6E-AF94-171A5FCCE673}" type="pres">
      <dgm:prSet presAssocID="{129518AC-734B-4C55-9DE0-34BAED5DD7BE}" presName="nodeTx" presStyleLbl="node1" presStyleIdx="0" presStyleCnt="2">
        <dgm:presLayoutVars>
          <dgm:bulletEnabled val="1"/>
        </dgm:presLayoutVars>
      </dgm:prSet>
      <dgm:spPr/>
      <dgm:t>
        <a:bodyPr/>
        <a:lstStyle/>
        <a:p>
          <a:endParaRPr lang="fi-FI"/>
        </a:p>
      </dgm:t>
    </dgm:pt>
    <dgm:pt modelId="{FFDAA01F-CFFE-490A-8223-6C554530B892}" type="pres">
      <dgm:prSet presAssocID="{129518AC-734B-4C55-9DE0-34BAED5DD7BE}" presName="invisiNode" presStyleLbl="node1" presStyleIdx="0" presStyleCnt="2"/>
      <dgm:spPr/>
    </dgm:pt>
    <dgm:pt modelId="{CE19F3EB-4AC8-4EF2-B568-EBFAB98E3633}" type="pres">
      <dgm:prSet presAssocID="{129518AC-734B-4C55-9DE0-34BAED5DD7BE}" presName="imagNode" presStyleLbl="fgImgPlace1" presStyleIdx="0" presStyleCnt="2" custScaleY="57921" custLinFactNeighborY="-21640"/>
      <dgm:spPr>
        <a:prstGeom prst="can">
          <a:avLst/>
        </a:prstGeom>
        <a:solidFill>
          <a:schemeClr val="bg2"/>
        </a:solidFill>
      </dgm:spPr>
    </dgm:pt>
    <dgm:pt modelId="{42F78A49-CD54-44F8-BC54-1049B46A58BF}" type="pres">
      <dgm:prSet presAssocID="{A3EF4F51-F5F4-4E31-B35F-B4D87FAEF5D0}" presName="sibTrans" presStyleLbl="sibTrans2D1" presStyleIdx="0" presStyleCnt="0"/>
      <dgm:spPr/>
      <dgm:t>
        <a:bodyPr/>
        <a:lstStyle/>
        <a:p>
          <a:endParaRPr lang="fi-FI"/>
        </a:p>
      </dgm:t>
    </dgm:pt>
    <dgm:pt modelId="{649FE544-3E80-4D6C-AFE5-BA6AB51E8242}" type="pres">
      <dgm:prSet presAssocID="{55B73D7F-CE55-4735-BB63-BD2E5835AA5E}" presName="compNode" presStyleCnt="0"/>
      <dgm:spPr/>
    </dgm:pt>
    <dgm:pt modelId="{C533AA58-FBCF-4F88-9D46-E85CE75CCB24}" type="pres">
      <dgm:prSet presAssocID="{55B73D7F-CE55-4735-BB63-BD2E5835AA5E}" presName="bkgdShape" presStyleLbl="node1" presStyleIdx="1" presStyleCnt="2" custLinFactNeighborX="84072" custLinFactNeighborY="-2941"/>
      <dgm:spPr/>
      <dgm:t>
        <a:bodyPr/>
        <a:lstStyle/>
        <a:p>
          <a:endParaRPr lang="fi-FI"/>
        </a:p>
      </dgm:t>
    </dgm:pt>
    <dgm:pt modelId="{FB04215C-A3CD-47D4-86FB-5150253B825F}" type="pres">
      <dgm:prSet presAssocID="{55B73D7F-CE55-4735-BB63-BD2E5835AA5E}" presName="nodeTx" presStyleLbl="node1" presStyleIdx="1" presStyleCnt="2">
        <dgm:presLayoutVars>
          <dgm:bulletEnabled val="1"/>
        </dgm:presLayoutVars>
      </dgm:prSet>
      <dgm:spPr/>
      <dgm:t>
        <a:bodyPr/>
        <a:lstStyle/>
        <a:p>
          <a:endParaRPr lang="fi-FI"/>
        </a:p>
      </dgm:t>
    </dgm:pt>
    <dgm:pt modelId="{740DD4E1-28A9-4E99-BABF-561C9FA76336}" type="pres">
      <dgm:prSet presAssocID="{55B73D7F-CE55-4735-BB63-BD2E5835AA5E}" presName="invisiNode" presStyleLbl="node1" presStyleIdx="1" presStyleCnt="2"/>
      <dgm:spPr/>
    </dgm:pt>
    <dgm:pt modelId="{03F120F1-D992-46C3-BD74-08C4A3C42ECD}" type="pres">
      <dgm:prSet presAssocID="{55B73D7F-CE55-4735-BB63-BD2E5835AA5E}" presName="imagNode" presStyleLbl="fgImgPlace1" presStyleIdx="1" presStyleCnt="2" custScaleY="57921" custLinFactNeighborY="-21640"/>
      <dgm:spPr>
        <a:prstGeom prst="can">
          <a:avLst/>
        </a:prstGeom>
        <a:solidFill>
          <a:schemeClr val="bg2"/>
        </a:solidFill>
      </dgm:spPr>
    </dgm:pt>
  </dgm:ptLst>
  <dgm:cxnLst>
    <dgm:cxn modelId="{2C19A886-FF93-438E-A40B-6BF1E4292FE6}" type="presOf" srcId="{55B73D7F-CE55-4735-BB63-BD2E5835AA5E}" destId="{C533AA58-FBCF-4F88-9D46-E85CE75CCB24}" srcOrd="0" destOrd="0" presId="urn:microsoft.com/office/officeart/2005/8/layout/hList7"/>
    <dgm:cxn modelId="{43EB7E01-2242-480A-831F-5D942063BC58}" type="presOf" srcId="{A3EF4F51-F5F4-4E31-B35F-B4D87FAEF5D0}" destId="{42F78A49-CD54-44F8-BC54-1049B46A58BF}" srcOrd="0" destOrd="0" presId="urn:microsoft.com/office/officeart/2005/8/layout/hList7"/>
    <dgm:cxn modelId="{80593BA7-F29A-413F-A76E-8E54FB7786DC}" srcId="{46A45869-6B33-46CD-A502-07B2980E0CC1}" destId="{129518AC-734B-4C55-9DE0-34BAED5DD7BE}" srcOrd="0" destOrd="0" parTransId="{632E496B-5366-4097-81DA-4024A6DE71C0}" sibTransId="{A3EF4F51-F5F4-4E31-B35F-B4D87FAEF5D0}"/>
    <dgm:cxn modelId="{3D2DB209-3A58-4F9E-98D1-6A612820C05A}" type="presOf" srcId="{46A45869-6B33-46CD-A502-07B2980E0CC1}" destId="{AF061E87-22CC-4C54-BB4C-D28C639CDE57}" srcOrd="0" destOrd="0" presId="urn:microsoft.com/office/officeart/2005/8/layout/hList7"/>
    <dgm:cxn modelId="{2F8179F3-EDD8-4AAF-95CE-5BEA146FEEF1}" type="presOf" srcId="{55B73D7F-CE55-4735-BB63-BD2E5835AA5E}" destId="{FB04215C-A3CD-47D4-86FB-5150253B825F}" srcOrd="1" destOrd="0" presId="urn:microsoft.com/office/officeart/2005/8/layout/hList7"/>
    <dgm:cxn modelId="{1083A312-7369-4B2F-B305-E6706E273380}" type="presOf" srcId="{129518AC-734B-4C55-9DE0-34BAED5DD7BE}" destId="{02DA88A1-06FE-4F6E-AF94-171A5FCCE673}" srcOrd="1" destOrd="0" presId="urn:microsoft.com/office/officeart/2005/8/layout/hList7"/>
    <dgm:cxn modelId="{1AAF64A1-EB38-41E3-9B31-13535A333871}" srcId="{46A45869-6B33-46CD-A502-07B2980E0CC1}" destId="{55B73D7F-CE55-4735-BB63-BD2E5835AA5E}" srcOrd="1" destOrd="0" parTransId="{20F1BA14-F1D3-4098-B097-477BE003E674}" sibTransId="{74DD66C9-0AE2-40B6-A7EB-6C1D57B2472F}"/>
    <dgm:cxn modelId="{2C2CB692-677C-4CBA-A926-313972715E8E}" type="presOf" srcId="{129518AC-734B-4C55-9DE0-34BAED5DD7BE}" destId="{DA5D0DC0-BC6E-4703-B55B-F3750087ADFC}" srcOrd="0" destOrd="0" presId="urn:microsoft.com/office/officeart/2005/8/layout/hList7"/>
    <dgm:cxn modelId="{46CBD53E-2ACD-4A30-B443-0B7BCA6070AB}" type="presParOf" srcId="{AF061E87-22CC-4C54-BB4C-D28C639CDE57}" destId="{532A6C69-A807-41B0-934C-65F3240AE333}" srcOrd="0" destOrd="0" presId="urn:microsoft.com/office/officeart/2005/8/layout/hList7"/>
    <dgm:cxn modelId="{3154B813-578F-4B81-95BC-16D722B135CD}" type="presParOf" srcId="{AF061E87-22CC-4C54-BB4C-D28C639CDE57}" destId="{1982C522-F3AF-4C17-9DB0-C22B4009E7AC}" srcOrd="1" destOrd="0" presId="urn:microsoft.com/office/officeart/2005/8/layout/hList7"/>
    <dgm:cxn modelId="{98F186EB-DCBE-422E-8B72-8E1761A85F10}" type="presParOf" srcId="{1982C522-F3AF-4C17-9DB0-C22B4009E7AC}" destId="{83DFD97F-DFB3-4A8B-B513-493722AA70C4}" srcOrd="0" destOrd="0" presId="urn:microsoft.com/office/officeart/2005/8/layout/hList7"/>
    <dgm:cxn modelId="{6E3A7FC9-E2CB-4A71-AEA3-3FB79144B3AD}" type="presParOf" srcId="{83DFD97F-DFB3-4A8B-B513-493722AA70C4}" destId="{DA5D0DC0-BC6E-4703-B55B-F3750087ADFC}" srcOrd="0" destOrd="0" presId="urn:microsoft.com/office/officeart/2005/8/layout/hList7"/>
    <dgm:cxn modelId="{05CD10F8-B9E5-4D7B-BB46-01A5FC98B374}" type="presParOf" srcId="{83DFD97F-DFB3-4A8B-B513-493722AA70C4}" destId="{02DA88A1-06FE-4F6E-AF94-171A5FCCE673}" srcOrd="1" destOrd="0" presId="urn:microsoft.com/office/officeart/2005/8/layout/hList7"/>
    <dgm:cxn modelId="{59543BBC-F4CD-4EC6-8F50-6A192716AFD1}" type="presParOf" srcId="{83DFD97F-DFB3-4A8B-B513-493722AA70C4}" destId="{FFDAA01F-CFFE-490A-8223-6C554530B892}" srcOrd="2" destOrd="0" presId="urn:microsoft.com/office/officeart/2005/8/layout/hList7"/>
    <dgm:cxn modelId="{94AC8A92-A16A-4D01-BDE8-E9EECA3CD23D}" type="presParOf" srcId="{83DFD97F-DFB3-4A8B-B513-493722AA70C4}" destId="{CE19F3EB-4AC8-4EF2-B568-EBFAB98E3633}" srcOrd="3" destOrd="0" presId="urn:microsoft.com/office/officeart/2005/8/layout/hList7"/>
    <dgm:cxn modelId="{8F545FF0-9796-414D-9A55-41520A6FAA8E}" type="presParOf" srcId="{1982C522-F3AF-4C17-9DB0-C22B4009E7AC}" destId="{42F78A49-CD54-44F8-BC54-1049B46A58BF}" srcOrd="1" destOrd="0" presId="urn:microsoft.com/office/officeart/2005/8/layout/hList7"/>
    <dgm:cxn modelId="{2BB13277-A971-498E-98C7-1FC547DF8CD4}" type="presParOf" srcId="{1982C522-F3AF-4C17-9DB0-C22B4009E7AC}" destId="{649FE544-3E80-4D6C-AFE5-BA6AB51E8242}" srcOrd="2" destOrd="0" presId="urn:microsoft.com/office/officeart/2005/8/layout/hList7"/>
    <dgm:cxn modelId="{B9A30860-DF9A-4663-9152-FEDE76AB3F2F}" type="presParOf" srcId="{649FE544-3E80-4D6C-AFE5-BA6AB51E8242}" destId="{C533AA58-FBCF-4F88-9D46-E85CE75CCB24}" srcOrd="0" destOrd="0" presId="urn:microsoft.com/office/officeart/2005/8/layout/hList7"/>
    <dgm:cxn modelId="{E62B649D-0B6A-40E9-BDC4-EDBB3134C6A7}" type="presParOf" srcId="{649FE544-3E80-4D6C-AFE5-BA6AB51E8242}" destId="{FB04215C-A3CD-47D4-86FB-5150253B825F}" srcOrd="1" destOrd="0" presId="urn:microsoft.com/office/officeart/2005/8/layout/hList7"/>
    <dgm:cxn modelId="{C91E7949-BCD0-4919-872C-2FAAC4BEDB96}" type="presParOf" srcId="{649FE544-3E80-4D6C-AFE5-BA6AB51E8242}" destId="{740DD4E1-28A9-4E99-BABF-561C9FA76336}" srcOrd="2" destOrd="0" presId="urn:microsoft.com/office/officeart/2005/8/layout/hList7"/>
    <dgm:cxn modelId="{0371F4FA-576B-43EF-ACFE-FFED17E2214E}" type="presParOf" srcId="{649FE544-3E80-4D6C-AFE5-BA6AB51E8242}" destId="{03F120F1-D992-46C3-BD74-08C4A3C42ECD}" srcOrd="3" destOrd="0" presId="urn:microsoft.com/office/officeart/2005/8/layout/hList7"/>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C7FB4-13C6-4DC7-9256-87BFC05D80E3}">
      <dsp:nvSpPr>
        <dsp:cNvPr id="0" name=""/>
        <dsp:cNvSpPr/>
      </dsp:nvSpPr>
      <dsp:spPr>
        <a:xfrm>
          <a:off x="732826" y="0"/>
          <a:ext cx="8305364" cy="342011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479D3-B7A5-48D0-87AD-8254CAD7745B}">
      <dsp:nvSpPr>
        <dsp:cNvPr id="0" name=""/>
        <dsp:cNvSpPr/>
      </dsp:nvSpPr>
      <dsp:spPr>
        <a:xfrm>
          <a:off x="4890" y="1026034"/>
          <a:ext cx="2352105" cy="1368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a:t>80s: Relational databases grew popular </a:t>
          </a:r>
          <a:endParaRPr lang="fi-FI" sz="1900" kern="1200" dirty="0"/>
        </a:p>
      </dsp:txBody>
      <dsp:txXfrm>
        <a:off x="71672" y="1092816"/>
        <a:ext cx="2218541" cy="1234481"/>
      </dsp:txXfrm>
    </dsp:sp>
    <dsp:sp modelId="{8520FC78-9F98-45B9-98AA-3340BCEF1BCC}">
      <dsp:nvSpPr>
        <dsp:cNvPr id="0" name=""/>
        <dsp:cNvSpPr/>
      </dsp:nvSpPr>
      <dsp:spPr>
        <a:xfrm>
          <a:off x="2474600" y="1026034"/>
          <a:ext cx="2352105" cy="1368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a:t>90s: Object databases</a:t>
          </a:r>
          <a:endParaRPr lang="fi-FI" sz="1900" kern="1200"/>
        </a:p>
      </dsp:txBody>
      <dsp:txXfrm>
        <a:off x="2541382" y="1092816"/>
        <a:ext cx="2218541" cy="1234481"/>
      </dsp:txXfrm>
    </dsp:sp>
    <dsp:sp modelId="{E21ED091-E3AF-4CA6-B98B-BC57B4CE6F5C}">
      <dsp:nvSpPr>
        <dsp:cNvPr id="0" name=""/>
        <dsp:cNvSpPr/>
      </dsp:nvSpPr>
      <dsp:spPr>
        <a:xfrm>
          <a:off x="4944311" y="1026034"/>
          <a:ext cx="2352105" cy="1368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a:t>Relational databases dominant until 2000s</a:t>
          </a:r>
          <a:endParaRPr lang="fi-FI" sz="1900" kern="1200"/>
        </a:p>
      </dsp:txBody>
      <dsp:txXfrm>
        <a:off x="5011093" y="1092816"/>
        <a:ext cx="2218541" cy="1234481"/>
      </dsp:txXfrm>
    </dsp:sp>
    <dsp:sp modelId="{3FCF865F-267E-4F30-9059-D1C482615815}">
      <dsp:nvSpPr>
        <dsp:cNvPr id="0" name=""/>
        <dsp:cNvSpPr/>
      </dsp:nvSpPr>
      <dsp:spPr>
        <a:xfrm>
          <a:off x="7414021" y="1026034"/>
          <a:ext cx="2352105" cy="13680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NoSQL came along</a:t>
          </a:r>
          <a:endParaRPr lang="fi-FI" sz="1900" kern="1200" dirty="0"/>
        </a:p>
      </dsp:txBody>
      <dsp:txXfrm>
        <a:off x="7480803" y="1092816"/>
        <a:ext cx="2218541" cy="1234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9ACFB-3B5E-40E4-B7EC-8E3C85AC4459}">
      <dsp:nvSpPr>
        <dsp:cNvPr id="0" name=""/>
        <dsp:cNvSpPr/>
      </dsp:nvSpPr>
      <dsp:spPr>
        <a:xfrm rot="12398171">
          <a:off x="1717741" y="1430272"/>
          <a:ext cx="1650726" cy="20302"/>
        </a:xfrm>
        <a:custGeom>
          <a:avLst/>
          <a:gdLst/>
          <a:ahLst/>
          <a:cxnLst/>
          <a:rect l="0" t="0" r="0" b="0"/>
          <a:pathLst>
            <a:path>
              <a:moveTo>
                <a:pt x="0" y="10151"/>
              </a:moveTo>
              <a:lnTo>
                <a:pt x="1650726" y="101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AE8BD-69A7-47AB-86F4-E80FF4F0183B}">
      <dsp:nvSpPr>
        <dsp:cNvPr id="0" name=""/>
        <dsp:cNvSpPr/>
      </dsp:nvSpPr>
      <dsp:spPr>
        <a:xfrm rot="1943049">
          <a:off x="3986979" y="2587646"/>
          <a:ext cx="1238477" cy="20302"/>
        </a:xfrm>
        <a:custGeom>
          <a:avLst/>
          <a:gdLst/>
          <a:ahLst/>
          <a:cxnLst/>
          <a:rect l="0" t="0" r="0" b="0"/>
          <a:pathLst>
            <a:path>
              <a:moveTo>
                <a:pt x="0" y="10151"/>
              </a:moveTo>
              <a:lnTo>
                <a:pt x="1238477" y="101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904C99-6D9F-4B28-A978-F1870440366C}">
      <dsp:nvSpPr>
        <dsp:cNvPr id="0" name=""/>
        <dsp:cNvSpPr/>
      </dsp:nvSpPr>
      <dsp:spPr>
        <a:xfrm rot="239453">
          <a:off x="4080224" y="2117403"/>
          <a:ext cx="2525485" cy="20302"/>
        </a:xfrm>
        <a:custGeom>
          <a:avLst/>
          <a:gdLst/>
          <a:ahLst/>
          <a:cxnLst/>
          <a:rect l="0" t="0" r="0" b="0"/>
          <a:pathLst>
            <a:path>
              <a:moveTo>
                <a:pt x="0" y="10151"/>
              </a:moveTo>
              <a:lnTo>
                <a:pt x="2525485" y="101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F99014-4D2C-4A83-BD54-A1B040B54A2C}">
      <dsp:nvSpPr>
        <dsp:cNvPr id="0" name=""/>
        <dsp:cNvSpPr/>
      </dsp:nvSpPr>
      <dsp:spPr>
        <a:xfrm rot="20183560">
          <a:off x="3980768" y="1335616"/>
          <a:ext cx="2449982" cy="20302"/>
        </a:xfrm>
        <a:custGeom>
          <a:avLst/>
          <a:gdLst/>
          <a:ahLst/>
          <a:cxnLst/>
          <a:rect l="0" t="0" r="0" b="0"/>
          <a:pathLst>
            <a:path>
              <a:moveTo>
                <a:pt x="0" y="10151"/>
              </a:moveTo>
              <a:lnTo>
                <a:pt x="2449982" y="101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25019A-77AF-4807-93F9-2B4F19DF2BDA}">
      <dsp:nvSpPr>
        <dsp:cNvPr id="0" name=""/>
        <dsp:cNvSpPr/>
      </dsp:nvSpPr>
      <dsp:spPr>
        <a:xfrm rot="10068802">
          <a:off x="1743131" y="2252330"/>
          <a:ext cx="1555265" cy="20302"/>
        </a:xfrm>
        <a:custGeom>
          <a:avLst/>
          <a:gdLst/>
          <a:ahLst/>
          <a:cxnLst/>
          <a:rect l="0" t="0" r="0" b="0"/>
          <a:pathLst>
            <a:path>
              <a:moveTo>
                <a:pt x="0" y="10151"/>
              </a:moveTo>
              <a:lnTo>
                <a:pt x="1555265" y="1015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6B2C15-E3E3-4F55-98E3-AA3E30310CA6}">
      <dsp:nvSpPr>
        <dsp:cNvPr id="0" name=""/>
        <dsp:cNvSpPr/>
      </dsp:nvSpPr>
      <dsp:spPr>
        <a:xfrm>
          <a:off x="2862036" y="1266611"/>
          <a:ext cx="1640085" cy="1490137"/>
        </a:xfrm>
        <a:prstGeom prst="ellips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639F37-B742-4C7E-ABD4-F17D01BB9B11}">
      <dsp:nvSpPr>
        <dsp:cNvPr id="0" name=""/>
        <dsp:cNvSpPr/>
      </dsp:nvSpPr>
      <dsp:spPr>
        <a:xfrm>
          <a:off x="452487" y="1963847"/>
          <a:ext cx="1326161" cy="12042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a:t>Document</a:t>
          </a:r>
          <a:endParaRPr lang="fi-FI" sz="1600" kern="1200" dirty="0"/>
        </a:p>
      </dsp:txBody>
      <dsp:txXfrm>
        <a:off x="646699" y="2140199"/>
        <a:ext cx="937737" cy="851506"/>
      </dsp:txXfrm>
    </dsp:sp>
    <dsp:sp modelId="{8F8D8128-41A7-4876-811F-7D56B360CD4F}">
      <dsp:nvSpPr>
        <dsp:cNvPr id="0" name=""/>
        <dsp:cNvSpPr/>
      </dsp:nvSpPr>
      <dsp:spPr>
        <a:xfrm>
          <a:off x="6269108" y="0"/>
          <a:ext cx="1276469" cy="12042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a:t>Graph</a:t>
          </a:r>
          <a:endParaRPr lang="fi-FI" sz="1600" kern="1200" dirty="0"/>
        </a:p>
      </dsp:txBody>
      <dsp:txXfrm>
        <a:off x="6456043" y="176352"/>
        <a:ext cx="902599" cy="851506"/>
      </dsp:txXfrm>
    </dsp:sp>
    <dsp:sp modelId="{BF74E31E-0B59-4E72-B35E-D2CB807F1067}">
      <dsp:nvSpPr>
        <dsp:cNvPr id="0" name=""/>
        <dsp:cNvSpPr/>
      </dsp:nvSpPr>
      <dsp:spPr>
        <a:xfrm>
          <a:off x="6600909" y="1657740"/>
          <a:ext cx="1276469" cy="12042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Search engines</a:t>
          </a:r>
          <a:endParaRPr lang="fi-FI" sz="1600" kern="1200" dirty="0"/>
        </a:p>
      </dsp:txBody>
      <dsp:txXfrm>
        <a:off x="6787844" y="1834092"/>
        <a:ext cx="902599" cy="851506"/>
      </dsp:txXfrm>
    </dsp:sp>
    <dsp:sp modelId="{0BF2E6A2-6DC4-4ED1-8B94-E7BBBAD138E4}">
      <dsp:nvSpPr>
        <dsp:cNvPr id="0" name=""/>
        <dsp:cNvSpPr/>
      </dsp:nvSpPr>
      <dsp:spPr>
        <a:xfrm>
          <a:off x="5029198" y="2655729"/>
          <a:ext cx="1235415" cy="12042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Columnar</a:t>
          </a:r>
          <a:endParaRPr lang="fi-FI" sz="1600" kern="1200" dirty="0"/>
        </a:p>
      </dsp:txBody>
      <dsp:txXfrm>
        <a:off x="5210120" y="2832081"/>
        <a:ext cx="873571" cy="851506"/>
      </dsp:txXfrm>
    </dsp:sp>
    <dsp:sp modelId="{4F80A9A4-9A8E-41EE-8A69-868B63D5A34C}">
      <dsp:nvSpPr>
        <dsp:cNvPr id="0" name=""/>
        <dsp:cNvSpPr/>
      </dsp:nvSpPr>
      <dsp:spPr>
        <a:xfrm>
          <a:off x="538886" y="172574"/>
          <a:ext cx="1353707" cy="120421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a:t>Key-value</a:t>
          </a:r>
          <a:endParaRPr lang="fi-FI" sz="1600" kern="1200" dirty="0"/>
        </a:p>
      </dsp:txBody>
      <dsp:txXfrm>
        <a:off x="737132" y="348926"/>
        <a:ext cx="957215" cy="851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3180A-4AAB-47C7-AE31-1E2808B92A3D}">
      <dsp:nvSpPr>
        <dsp:cNvPr id="0" name=""/>
        <dsp:cNvSpPr/>
      </dsp:nvSpPr>
      <dsp:spPr>
        <a:xfrm>
          <a:off x="0" y="0"/>
          <a:ext cx="2207150" cy="36974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Shard 1 : </a:t>
          </a:r>
        </a:p>
        <a:p>
          <a:pPr lvl="0" algn="ctr" defTabSz="1066800" rtl="0">
            <a:lnSpc>
              <a:spcPct val="90000"/>
            </a:lnSpc>
            <a:spcBef>
              <a:spcPct val="0"/>
            </a:spcBef>
            <a:spcAft>
              <a:spcPct val="35000"/>
            </a:spcAft>
          </a:pPr>
          <a:r>
            <a:rPr lang="en-US" sz="2400" kern="1200" dirty="0"/>
            <a:t>Data </a:t>
          </a:r>
          <a:r>
            <a:rPr lang="en-US" sz="2400" kern="1200" dirty="0" smtClean="0"/>
            <a:t>1, </a:t>
          </a:r>
          <a:endParaRPr lang="en-US" sz="2400" kern="1200" dirty="0"/>
        </a:p>
        <a:p>
          <a:pPr lvl="0" algn="ctr" defTabSz="1066800" rtl="0">
            <a:lnSpc>
              <a:spcPct val="90000"/>
            </a:lnSpc>
            <a:spcBef>
              <a:spcPct val="0"/>
            </a:spcBef>
            <a:spcAft>
              <a:spcPct val="35000"/>
            </a:spcAft>
          </a:pPr>
          <a:r>
            <a:rPr lang="en-US" sz="2400" kern="1200" dirty="0"/>
            <a:t>Data 2, </a:t>
          </a:r>
        </a:p>
        <a:p>
          <a:pPr lvl="0" algn="ctr" defTabSz="1066800" rtl="0">
            <a:lnSpc>
              <a:spcPct val="90000"/>
            </a:lnSpc>
            <a:spcBef>
              <a:spcPct val="0"/>
            </a:spcBef>
            <a:spcAft>
              <a:spcPct val="35000"/>
            </a:spcAft>
          </a:pPr>
          <a:r>
            <a:rPr lang="en-US" sz="2400" kern="1200" dirty="0"/>
            <a:t>Data 3</a:t>
          </a:r>
          <a:endParaRPr lang="fi-FI" sz="2400" kern="1200" dirty="0"/>
        </a:p>
      </dsp:txBody>
      <dsp:txXfrm>
        <a:off x="0" y="1478989"/>
        <a:ext cx="2207150" cy="1478989"/>
      </dsp:txXfrm>
    </dsp:sp>
    <dsp:sp modelId="{9A245AB0-97B6-487C-B507-444EE758133D}">
      <dsp:nvSpPr>
        <dsp:cNvPr id="0" name=""/>
        <dsp:cNvSpPr/>
      </dsp:nvSpPr>
      <dsp:spPr>
        <a:xfrm>
          <a:off x="499735" y="224329"/>
          <a:ext cx="1231258" cy="772356"/>
        </a:xfrm>
        <a:prstGeom prst="can">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E2FFC4-983D-4123-BA59-B0EF46CF28C9}">
      <dsp:nvSpPr>
        <dsp:cNvPr id="0" name=""/>
        <dsp:cNvSpPr/>
      </dsp:nvSpPr>
      <dsp:spPr>
        <a:xfrm>
          <a:off x="2275291" y="0"/>
          <a:ext cx="2207150" cy="36974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Shard 2 : </a:t>
          </a:r>
        </a:p>
        <a:p>
          <a:pPr lvl="0" algn="ctr" defTabSz="1066800" rtl="0">
            <a:lnSpc>
              <a:spcPct val="90000"/>
            </a:lnSpc>
            <a:spcBef>
              <a:spcPct val="0"/>
            </a:spcBef>
            <a:spcAft>
              <a:spcPct val="35000"/>
            </a:spcAft>
          </a:pPr>
          <a:r>
            <a:rPr lang="en-US" sz="2400" kern="1200" dirty="0"/>
            <a:t>Data 4, </a:t>
          </a:r>
        </a:p>
        <a:p>
          <a:pPr lvl="0" algn="ctr" defTabSz="1066800" rtl="0">
            <a:lnSpc>
              <a:spcPct val="90000"/>
            </a:lnSpc>
            <a:spcBef>
              <a:spcPct val="0"/>
            </a:spcBef>
            <a:spcAft>
              <a:spcPct val="35000"/>
            </a:spcAft>
          </a:pPr>
          <a:r>
            <a:rPr lang="en-US" sz="2400" kern="1200" dirty="0"/>
            <a:t>Data 5, </a:t>
          </a:r>
          <a:endParaRPr lang="en-US" sz="2400" kern="1200" dirty="0" smtClean="0"/>
        </a:p>
        <a:p>
          <a:pPr lvl="0" algn="ctr" defTabSz="1066800" rtl="0">
            <a:lnSpc>
              <a:spcPct val="90000"/>
            </a:lnSpc>
            <a:spcBef>
              <a:spcPct val="0"/>
            </a:spcBef>
            <a:spcAft>
              <a:spcPct val="35000"/>
            </a:spcAft>
          </a:pPr>
          <a:r>
            <a:rPr lang="en-US" sz="2400" kern="1200" dirty="0" smtClean="0"/>
            <a:t>Data </a:t>
          </a:r>
          <a:r>
            <a:rPr lang="en-US" sz="2400" kern="1200" dirty="0"/>
            <a:t>6</a:t>
          </a:r>
          <a:endParaRPr lang="fi-FI" sz="2400" kern="1200" dirty="0"/>
        </a:p>
      </dsp:txBody>
      <dsp:txXfrm>
        <a:off x="2275291" y="1478989"/>
        <a:ext cx="2207150" cy="1478989"/>
      </dsp:txXfrm>
    </dsp:sp>
    <dsp:sp modelId="{7CA8188C-FA24-4C78-AC81-0B76D17CF68A}">
      <dsp:nvSpPr>
        <dsp:cNvPr id="0" name=""/>
        <dsp:cNvSpPr/>
      </dsp:nvSpPr>
      <dsp:spPr>
        <a:xfrm>
          <a:off x="2773100" y="224329"/>
          <a:ext cx="1231258" cy="772356"/>
        </a:xfrm>
        <a:prstGeom prst="can">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FB880E-CC94-43E7-8A0B-D94B4CFDA882}">
      <dsp:nvSpPr>
        <dsp:cNvPr id="0" name=""/>
        <dsp:cNvSpPr/>
      </dsp:nvSpPr>
      <dsp:spPr>
        <a:xfrm>
          <a:off x="176404" y="3142852"/>
          <a:ext cx="4125619" cy="554620"/>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D0DC0-BC6E-4703-B55B-F3750087ADFC}">
      <dsp:nvSpPr>
        <dsp:cNvPr id="0" name=""/>
        <dsp:cNvSpPr/>
      </dsp:nvSpPr>
      <dsp:spPr>
        <a:xfrm>
          <a:off x="2079" y="0"/>
          <a:ext cx="2381547" cy="36974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Replica 1 : </a:t>
          </a:r>
        </a:p>
        <a:p>
          <a:pPr lvl="0" algn="ctr" defTabSz="1066800" rtl="0">
            <a:lnSpc>
              <a:spcPct val="90000"/>
            </a:lnSpc>
            <a:spcBef>
              <a:spcPct val="0"/>
            </a:spcBef>
            <a:spcAft>
              <a:spcPct val="35000"/>
            </a:spcAft>
          </a:pPr>
          <a:r>
            <a:rPr lang="en-US" sz="2400" kern="1200" dirty="0"/>
            <a:t>Data 1, Data 2, Data 3, Data 4, Data 5, Data 6</a:t>
          </a:r>
          <a:endParaRPr lang="fi-FI" sz="2400" kern="1200" dirty="0"/>
        </a:p>
      </dsp:txBody>
      <dsp:txXfrm>
        <a:off x="2079" y="1478989"/>
        <a:ext cx="2381547" cy="1478989"/>
      </dsp:txXfrm>
    </dsp:sp>
    <dsp:sp modelId="{CE19F3EB-4AC8-4EF2-B568-EBFAB98E3633}">
      <dsp:nvSpPr>
        <dsp:cNvPr id="0" name=""/>
        <dsp:cNvSpPr/>
      </dsp:nvSpPr>
      <dsp:spPr>
        <a:xfrm>
          <a:off x="577223" y="214454"/>
          <a:ext cx="1231258" cy="713157"/>
        </a:xfrm>
        <a:prstGeom prst="can">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33AA58-FBCF-4F88-9D46-E85CE75CCB24}">
      <dsp:nvSpPr>
        <dsp:cNvPr id="0" name=""/>
        <dsp:cNvSpPr/>
      </dsp:nvSpPr>
      <dsp:spPr>
        <a:xfrm>
          <a:off x="2457152" y="0"/>
          <a:ext cx="2381547" cy="36974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Replica 2 : </a:t>
          </a:r>
        </a:p>
        <a:p>
          <a:pPr lvl="0" algn="ctr" defTabSz="1066800" rtl="0">
            <a:lnSpc>
              <a:spcPct val="90000"/>
            </a:lnSpc>
            <a:spcBef>
              <a:spcPct val="0"/>
            </a:spcBef>
            <a:spcAft>
              <a:spcPct val="35000"/>
            </a:spcAft>
          </a:pPr>
          <a:r>
            <a:rPr lang="en-US" sz="2400" kern="1200" dirty="0"/>
            <a:t>Data 1, Data 2, Data 3, Data 4, Data 5, Data 6</a:t>
          </a:r>
          <a:endParaRPr lang="fi-FI" sz="2400" kern="1200" dirty="0"/>
        </a:p>
      </dsp:txBody>
      <dsp:txXfrm>
        <a:off x="2457152" y="1478989"/>
        <a:ext cx="2381547" cy="1478989"/>
      </dsp:txXfrm>
    </dsp:sp>
    <dsp:sp modelId="{03F120F1-D992-46C3-BD74-08C4A3C42ECD}">
      <dsp:nvSpPr>
        <dsp:cNvPr id="0" name=""/>
        <dsp:cNvSpPr/>
      </dsp:nvSpPr>
      <dsp:spPr>
        <a:xfrm>
          <a:off x="3030217" y="214454"/>
          <a:ext cx="1231258" cy="713157"/>
        </a:xfrm>
        <a:prstGeom prst="can">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6C69-A807-41B0-934C-65F3240AE333}">
      <dsp:nvSpPr>
        <dsp:cNvPr id="0" name=""/>
        <dsp:cNvSpPr/>
      </dsp:nvSpPr>
      <dsp:spPr>
        <a:xfrm>
          <a:off x="242248" y="3142852"/>
          <a:ext cx="4451604" cy="554620"/>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460F6F-753B-43E1-8B5E-014AA844308F}" type="datetimeFigureOut">
              <a:rPr lang="fi-FI" smtClean="0"/>
              <a:t>12.9.2017</a:t>
            </a:fld>
            <a:endParaRPr lang="fi-FI"/>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7AA112-830A-4BA6-A258-BF53B3842599}" type="slidenum">
              <a:rPr lang="fi-FI" smtClean="0"/>
              <a:t>‹#›</a:t>
            </a:fld>
            <a:endParaRPr lang="fi-FI"/>
          </a:p>
        </p:txBody>
      </p:sp>
    </p:spTree>
    <p:extLst>
      <p:ext uri="{BB962C8B-B14F-4D97-AF65-F5344CB8AC3E}">
        <p14:creationId xmlns:p14="http://schemas.microsoft.com/office/powerpoint/2010/main" val="2971740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99049-F75C-4BEE-8A8A-333E7C532E09}" type="datetimeFigureOut">
              <a:rPr lang="fi-FI" smtClean="0"/>
              <a:t>12.9.2017</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8C7BE-DD8D-4EC2-8E43-E4813932E32B}" type="slidenum">
              <a:rPr lang="fi-FI" smtClean="0"/>
              <a:t>‹#›</a:t>
            </a:fld>
            <a:endParaRPr lang="fi-FI"/>
          </a:p>
        </p:txBody>
      </p:sp>
    </p:spTree>
    <p:extLst>
      <p:ext uri="{BB962C8B-B14F-4D97-AF65-F5344CB8AC3E}">
        <p14:creationId xmlns:p14="http://schemas.microsoft.com/office/powerpoint/2010/main" val="191178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The term NoSQL was originally just a twitter hashtag for a single meetup</a:t>
            </a:r>
            <a:endParaRPr lang="fi-FI" dirty="0"/>
          </a:p>
          <a:p>
            <a:r>
              <a:rPr lang="en-US" dirty="0"/>
              <a:t>-</a:t>
            </a:r>
            <a:r>
              <a:rPr lang="en-US" baseline="0" dirty="0"/>
              <a:t>   Simpsons: Tap out example</a:t>
            </a:r>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a:t>
            </a:fld>
            <a:endParaRPr lang="fi-FI"/>
          </a:p>
        </p:txBody>
      </p:sp>
    </p:spTree>
    <p:extLst>
      <p:ext uri="{BB962C8B-B14F-4D97-AF65-F5344CB8AC3E}">
        <p14:creationId xmlns:p14="http://schemas.microsoft.com/office/powerpoint/2010/main" val="2079429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10</a:t>
            </a:fld>
            <a:endParaRPr lang="fi-FI"/>
          </a:p>
        </p:txBody>
      </p:sp>
    </p:spTree>
    <p:extLst>
      <p:ext uri="{BB962C8B-B14F-4D97-AF65-F5344CB8AC3E}">
        <p14:creationId xmlns:p14="http://schemas.microsoft.com/office/powerpoint/2010/main" val="2081881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Draw </a:t>
            </a:r>
            <a:r>
              <a:rPr lang="en-US" baseline="0" dirty="0" smtClean="0"/>
              <a:t>on board </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Natural aggregate -&gt; </a:t>
            </a:r>
            <a:r>
              <a:rPr lang="en-US" dirty="0" smtClean="0"/>
              <a:t>Storing the combination of data that is commonly accessed together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High availability means keeping the data accessible even when a limited subset of the database servers are not available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a:p>
            <a:pPr marL="171450" indent="-171450">
              <a:buFontTx/>
              <a:buChar char="-"/>
            </a:pPr>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11</a:t>
            </a:fld>
            <a:endParaRPr lang="fi-FI"/>
          </a:p>
        </p:txBody>
      </p:sp>
    </p:spTree>
    <p:extLst>
      <p:ext uri="{BB962C8B-B14F-4D97-AF65-F5344CB8AC3E}">
        <p14:creationId xmlns:p14="http://schemas.microsoft.com/office/powerpoint/2010/main" val="3253580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Two ways of distributing data: </a:t>
            </a:r>
            <a:r>
              <a:rPr lang="en-US" dirty="0" err="1"/>
              <a:t>sharding</a:t>
            </a:r>
            <a:r>
              <a:rPr lang="en-US" dirty="0"/>
              <a:t> and replication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You</a:t>
            </a:r>
            <a:r>
              <a:rPr lang="en-US" baseline="0" dirty="0"/>
              <a:t> get same logical inconsistencies with </a:t>
            </a:r>
            <a:r>
              <a:rPr lang="en-US" baseline="0" dirty="0" err="1"/>
              <a:t>sharding</a:t>
            </a:r>
            <a:r>
              <a:rPr lang="en-US" baseline="0" dirty="0"/>
              <a:t> as with a single machine setup (exacerbated to some degree)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a:t>Draw the hotel booking example</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12</a:t>
            </a:fld>
            <a:endParaRPr lang="fi-FI"/>
          </a:p>
        </p:txBody>
      </p:sp>
    </p:spTree>
    <p:extLst>
      <p:ext uri="{BB962C8B-B14F-4D97-AF65-F5344CB8AC3E}">
        <p14:creationId xmlns:p14="http://schemas.microsoft.com/office/powerpoint/2010/main" val="2300926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Relational views and NoSQL </a:t>
            </a:r>
            <a:r>
              <a:rPr lang="en-US" baseline="0" dirty="0" err="1"/>
              <a:t>denormalization</a:t>
            </a:r>
            <a:r>
              <a:rPr lang="en-US" baseline="0" dirty="0"/>
              <a:t> are different approaches to the problem of data spread across records</a:t>
            </a:r>
          </a:p>
          <a:p>
            <a:pPr marL="171450" indent="-171450">
              <a:buFontTx/>
              <a:buChar char="-"/>
            </a:pPr>
            <a:r>
              <a:rPr lang="en-US" baseline="0" dirty="0"/>
              <a:t>Explain why you need to be careful with </a:t>
            </a:r>
            <a:r>
              <a:rPr lang="en-US" baseline="0" dirty="0" err="1"/>
              <a:t>denormalization</a:t>
            </a:r>
            <a:r>
              <a:rPr lang="en-US" baseline="0" dirty="0"/>
              <a:t> (</a:t>
            </a:r>
            <a:r>
              <a:rPr lang="en-US" baseline="0" dirty="0" err="1"/>
              <a:t>volational</a:t>
            </a:r>
            <a:r>
              <a:rPr lang="en-US" baseline="0" dirty="0"/>
              <a:t> data)</a:t>
            </a:r>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13</a:t>
            </a:fld>
            <a:endParaRPr lang="fi-FI"/>
          </a:p>
        </p:txBody>
      </p:sp>
    </p:spTree>
    <p:extLst>
      <p:ext uri="{BB962C8B-B14F-4D97-AF65-F5344CB8AC3E}">
        <p14:creationId xmlns:p14="http://schemas.microsoft.com/office/powerpoint/2010/main" val="320167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14</a:t>
            </a:fld>
            <a:endParaRPr lang="fi-FI"/>
          </a:p>
        </p:txBody>
      </p:sp>
    </p:spTree>
    <p:extLst>
      <p:ext uri="{BB962C8B-B14F-4D97-AF65-F5344CB8AC3E}">
        <p14:creationId xmlns:p14="http://schemas.microsoft.com/office/powerpoint/2010/main" val="317964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ACID</a:t>
            </a:r>
            <a:r>
              <a:rPr lang="en-US" baseline="0" dirty="0"/>
              <a:t> (Atomicity, Consistency, Isolation and Durability)</a:t>
            </a:r>
          </a:p>
          <a:p>
            <a:pPr marL="171450" indent="-171450">
              <a:buFontTx/>
              <a:buChar char="-"/>
            </a:pPr>
            <a:r>
              <a:rPr lang="en-US" baseline="0" dirty="0"/>
              <a:t>You don’t want to run into a situation where someone else uses the data while you are in the middle of writing it</a:t>
            </a:r>
          </a:p>
          <a:p>
            <a:pPr marL="171450" indent="-171450">
              <a:buFontTx/>
              <a:buChar char="-"/>
            </a:pPr>
            <a:r>
              <a:rPr lang="en-US" baseline="0" dirty="0"/>
              <a:t>Draw on the board why you can’t do just ACID in certain big scale systems anyways</a:t>
            </a:r>
            <a:endParaRPr lang="en-US" dirty="0"/>
          </a:p>
          <a:p>
            <a:pPr marL="171450" indent="-171450">
              <a:buFontTx/>
              <a:buChar char="-"/>
            </a:pPr>
            <a:endParaRPr lang="fi-FI" dirty="0"/>
          </a:p>
        </p:txBody>
      </p:sp>
      <p:sp>
        <p:nvSpPr>
          <p:cNvPr id="4" name="Slide Number Placeholder 3"/>
          <p:cNvSpPr>
            <a:spLocks noGrp="1"/>
          </p:cNvSpPr>
          <p:nvPr>
            <p:ph type="sldNum" sz="quarter" idx="10"/>
          </p:nvPr>
        </p:nvSpPr>
        <p:spPr/>
        <p:txBody>
          <a:bodyPr/>
          <a:lstStyle/>
          <a:p>
            <a:fld id="{D981D0CF-315B-4767-BBAD-B5B9F11C2E33}" type="slidenum">
              <a:rPr lang="fi-FI" smtClean="0"/>
              <a:t>15</a:t>
            </a:fld>
            <a:endParaRPr lang="fi-FI"/>
          </a:p>
        </p:txBody>
      </p:sp>
    </p:spTree>
    <p:extLst>
      <p:ext uri="{BB962C8B-B14F-4D97-AF65-F5344CB8AC3E}">
        <p14:creationId xmlns:p14="http://schemas.microsoft.com/office/powerpoint/2010/main" val="186639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NoSQL databases differentiate between read and write availability</a:t>
            </a:r>
          </a:p>
          <a:p>
            <a:pPr lvl="1"/>
            <a:r>
              <a:rPr lang="en-US" dirty="0" smtClean="0"/>
              <a:t>Some allow only writes when the connection between cluster nodes is interrupted to prevent serving stale data – some allow only reads to prevent conflicts between writes</a:t>
            </a:r>
          </a:p>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16</a:t>
            </a:fld>
            <a:endParaRPr lang="fi-FI"/>
          </a:p>
        </p:txBody>
      </p:sp>
    </p:spTree>
    <p:extLst>
      <p:ext uri="{BB962C8B-B14F-4D97-AF65-F5344CB8AC3E}">
        <p14:creationId xmlns:p14="http://schemas.microsoft.com/office/powerpoint/2010/main" val="3562295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18</a:t>
            </a:fld>
            <a:endParaRPr lang="fi-FI"/>
          </a:p>
        </p:txBody>
      </p:sp>
    </p:spTree>
    <p:extLst>
      <p:ext uri="{BB962C8B-B14F-4D97-AF65-F5344CB8AC3E}">
        <p14:creationId xmlns:p14="http://schemas.microsoft.com/office/powerpoint/2010/main" val="347848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Commonly the data is in XML, JSON or in binary format</a:t>
            </a:r>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19</a:t>
            </a:fld>
            <a:endParaRPr lang="fi-FI"/>
          </a:p>
        </p:txBody>
      </p:sp>
    </p:spTree>
    <p:extLst>
      <p:ext uri="{BB962C8B-B14F-4D97-AF65-F5344CB8AC3E}">
        <p14:creationId xmlns:p14="http://schemas.microsoft.com/office/powerpoint/2010/main" val="2661163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20</a:t>
            </a:fld>
            <a:endParaRPr lang="fi-FI"/>
          </a:p>
        </p:txBody>
      </p:sp>
    </p:spTree>
    <p:extLst>
      <p:ext uri="{BB962C8B-B14F-4D97-AF65-F5344CB8AC3E}">
        <p14:creationId xmlns:p14="http://schemas.microsoft.com/office/powerpoint/2010/main" val="315317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Transactions</a:t>
            </a:r>
            <a:r>
              <a:rPr lang="en-US" baseline="0" dirty="0"/>
              <a:t> for handling concurrency</a:t>
            </a:r>
          </a:p>
          <a:p>
            <a:pPr marL="171450" indent="-171450">
              <a:buFontTx/>
              <a:buChar char="-"/>
            </a:pPr>
            <a:r>
              <a:rPr lang="en-US" baseline="0" dirty="0"/>
              <a:t>SQL is quite close to a standard language</a:t>
            </a:r>
          </a:p>
          <a:p>
            <a:pPr marL="171450" indent="-171450">
              <a:buFontTx/>
              <a:buChar char="-"/>
            </a:pPr>
            <a:r>
              <a:rPr lang="en-US" baseline="0" dirty="0"/>
              <a:t>Object problem </a:t>
            </a:r>
            <a:r>
              <a:rPr lang="en-US" baseline="0" dirty="0" smtClean="0"/>
              <a:t>- a </a:t>
            </a:r>
            <a:r>
              <a:rPr lang="en-US" baseline="0" dirty="0"/>
              <a:t>single cohesive structure needs to be split into many </a:t>
            </a:r>
            <a:r>
              <a:rPr lang="en-US" baseline="0" dirty="0" smtClean="0"/>
              <a:t>tables (impedance mismatch)</a:t>
            </a:r>
            <a:endParaRPr lang="en-US" baseline="0" dirty="0"/>
          </a:p>
          <a:p>
            <a:pPr marL="0" indent="0">
              <a:buFontTx/>
              <a:buNone/>
            </a:pPr>
            <a:r>
              <a:rPr lang="en-US" baseline="0" dirty="0"/>
              <a:t>	- Leads into object-relational mapping frameworks</a:t>
            </a:r>
          </a:p>
          <a:p>
            <a:pPr marL="0" indent="0">
              <a:buFontTx/>
              <a:buNone/>
            </a:pPr>
            <a:r>
              <a:rPr lang="en-US" baseline="0" dirty="0"/>
              <a:t>-   Many NoSQL databases emerged between 2007 and 2009: e.g. </a:t>
            </a:r>
            <a:r>
              <a:rPr lang="en-US" baseline="0" dirty="0" err="1"/>
              <a:t>Redis</a:t>
            </a:r>
            <a:r>
              <a:rPr lang="en-US" baseline="0" dirty="0"/>
              <a:t>, Cassandra and MongoDB </a:t>
            </a:r>
            <a:endParaRPr lang="fi-FI" baseline="0" dirty="0"/>
          </a:p>
        </p:txBody>
      </p:sp>
      <p:sp>
        <p:nvSpPr>
          <p:cNvPr id="4" name="Slide Number Placeholder 3"/>
          <p:cNvSpPr>
            <a:spLocks noGrp="1"/>
          </p:cNvSpPr>
          <p:nvPr>
            <p:ph type="sldNum" sz="quarter" idx="10"/>
          </p:nvPr>
        </p:nvSpPr>
        <p:spPr/>
        <p:txBody>
          <a:bodyPr/>
          <a:lstStyle/>
          <a:p>
            <a:fld id="{D981D0CF-315B-4767-BBAD-B5B9F11C2E33}" type="slidenum">
              <a:rPr lang="fi-FI" smtClean="0"/>
              <a:t>2</a:t>
            </a:fld>
            <a:endParaRPr lang="fi-FI"/>
          </a:p>
        </p:txBody>
      </p:sp>
    </p:spTree>
    <p:extLst>
      <p:ext uri="{BB962C8B-B14F-4D97-AF65-F5344CB8AC3E}">
        <p14:creationId xmlns:p14="http://schemas.microsoft.com/office/powerpoint/2010/main" val="2459682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21</a:t>
            </a:fld>
            <a:endParaRPr lang="fi-FI"/>
          </a:p>
        </p:txBody>
      </p:sp>
    </p:spTree>
    <p:extLst>
      <p:ext uri="{BB962C8B-B14F-4D97-AF65-F5344CB8AC3E}">
        <p14:creationId xmlns:p14="http://schemas.microsoft.com/office/powerpoint/2010/main" val="31848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aseline="0" dirty="0"/>
              <a:t> </a:t>
            </a:r>
            <a:r>
              <a:rPr lang="en-US" dirty="0"/>
              <a:t>Explain</a:t>
            </a:r>
            <a:r>
              <a:rPr lang="en-US" baseline="0" dirty="0"/>
              <a:t> integration database, explain why not a problem anymore</a:t>
            </a:r>
            <a:endParaRPr lang="en-US" dirty="0"/>
          </a:p>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3</a:t>
            </a:fld>
            <a:endParaRPr lang="fi-FI"/>
          </a:p>
        </p:txBody>
      </p:sp>
    </p:spTree>
    <p:extLst>
      <p:ext uri="{BB962C8B-B14F-4D97-AF65-F5344CB8AC3E}">
        <p14:creationId xmlns:p14="http://schemas.microsoft.com/office/powerpoint/2010/main" val="167619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4</a:t>
            </a:fld>
            <a:endParaRPr lang="fi-FI"/>
          </a:p>
        </p:txBody>
      </p:sp>
    </p:spTree>
    <p:extLst>
      <p:ext uri="{BB962C8B-B14F-4D97-AF65-F5344CB8AC3E}">
        <p14:creationId xmlns:p14="http://schemas.microsoft.com/office/powerpoint/2010/main" val="199992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Examples: Amazon,</a:t>
            </a:r>
            <a:r>
              <a:rPr lang="en-US" baseline="0" dirty="0"/>
              <a:t> Google and </a:t>
            </a:r>
            <a:r>
              <a:rPr lang="en-US" baseline="0" dirty="0" err="1"/>
              <a:t>Ebay</a:t>
            </a:r>
            <a:endParaRPr lang="en-US" baseline="0" dirty="0"/>
          </a:p>
          <a:p>
            <a:pPr marL="171450" indent="-171450">
              <a:buFontTx/>
              <a:buChar char="-"/>
            </a:pPr>
            <a:r>
              <a:rPr lang="en-US" baseline="0" dirty="0"/>
              <a:t>How do you scale: buy more expensive hardware</a:t>
            </a:r>
          </a:p>
          <a:p>
            <a:pPr marL="171450" indent="-171450">
              <a:buFontTx/>
              <a:buChar char="-"/>
            </a:pPr>
            <a:r>
              <a:rPr lang="en-US" baseline="0" dirty="0"/>
              <a:t>Companies like google use different approach: lots of little boxes</a:t>
            </a:r>
          </a:p>
          <a:p>
            <a:pPr marL="171450" indent="-171450">
              <a:buFontTx/>
              <a:buChar char="-"/>
            </a:pPr>
            <a:r>
              <a:rPr lang="en-US" baseline="0" dirty="0" smtClean="0"/>
              <a:t>RBDMS </a:t>
            </a:r>
            <a:r>
              <a:rPr lang="en-US" baseline="0" dirty="0"/>
              <a:t>was designed to run on big boxes</a:t>
            </a:r>
          </a:p>
          <a:p>
            <a:pPr marL="171450" indent="-171450">
              <a:buFontTx/>
              <a:buChar char="-"/>
            </a:pPr>
            <a:r>
              <a:rPr lang="en-US" baseline="0" dirty="0"/>
              <a:t>Clustering </a:t>
            </a:r>
            <a:r>
              <a:rPr lang="en-US" baseline="0" dirty="0" smtClean="0"/>
              <a:t>RMBDMS is </a:t>
            </a:r>
            <a:r>
              <a:rPr lang="en-US" baseline="0" dirty="0"/>
              <a:t>very hard to do; unnatural</a:t>
            </a:r>
          </a:p>
          <a:p>
            <a:pPr marL="171450" indent="-171450">
              <a:buFontTx/>
              <a:buChar char="-"/>
            </a:pPr>
            <a:r>
              <a:rPr lang="en-US" baseline="0" dirty="0"/>
              <a:t>Google (</a:t>
            </a:r>
            <a:r>
              <a:rPr lang="en-US" baseline="0" dirty="0" err="1"/>
              <a:t>Bigtable</a:t>
            </a:r>
            <a:r>
              <a:rPr lang="en-US" baseline="0" dirty="0"/>
              <a:t>) and Amazon (Dynamo) did their proprietary solutions</a:t>
            </a:r>
          </a:p>
          <a:p>
            <a:pPr marL="171450" indent="-171450">
              <a:buFontTx/>
              <a:buChar char="-"/>
            </a:pPr>
            <a:r>
              <a:rPr lang="en-US" baseline="0" dirty="0" smtClean="0"/>
              <a:t>Beefing </a:t>
            </a:r>
            <a:r>
              <a:rPr lang="en-US" baseline="0" dirty="0"/>
              <a:t>up hardware can become prohibitively costly when scaling vertically</a:t>
            </a:r>
          </a:p>
          <a:p>
            <a:pPr marL="171450" indent="-171450">
              <a:buFontTx/>
              <a:buChar char="-"/>
            </a:pPr>
            <a:r>
              <a:rPr lang="en-US" baseline="0" dirty="0"/>
              <a:t>Horizontally scaled data set can use commodity hardware</a:t>
            </a:r>
          </a:p>
          <a:p>
            <a:pPr marL="171450" indent="-171450">
              <a:buFontTx/>
              <a:buChar char="-"/>
            </a:pPr>
            <a:r>
              <a:rPr lang="en-US" baseline="0" dirty="0"/>
              <a:t>Distributing data across multiple machines mitigates risk of failing nodes</a:t>
            </a:r>
          </a:p>
        </p:txBody>
      </p:sp>
      <p:sp>
        <p:nvSpPr>
          <p:cNvPr id="4" name="Slide Number Placeholder 3"/>
          <p:cNvSpPr>
            <a:spLocks noGrp="1"/>
          </p:cNvSpPr>
          <p:nvPr>
            <p:ph type="sldNum" sz="quarter" idx="10"/>
          </p:nvPr>
        </p:nvSpPr>
        <p:spPr/>
        <p:txBody>
          <a:bodyPr/>
          <a:lstStyle/>
          <a:p>
            <a:fld id="{D981D0CF-315B-4767-BBAD-B5B9F11C2E33}" type="slidenum">
              <a:rPr lang="fi-FI" smtClean="0"/>
              <a:t>5</a:t>
            </a:fld>
            <a:endParaRPr lang="fi-FI"/>
          </a:p>
        </p:txBody>
      </p:sp>
    </p:spTree>
    <p:extLst>
      <p:ext uri="{BB962C8B-B14F-4D97-AF65-F5344CB8AC3E}">
        <p14:creationId xmlns:p14="http://schemas.microsoft.com/office/powerpoint/2010/main" val="245664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6</a:t>
            </a:fld>
            <a:endParaRPr lang="fi-FI"/>
          </a:p>
        </p:txBody>
      </p:sp>
    </p:spTree>
    <p:extLst>
      <p:ext uri="{BB962C8B-B14F-4D97-AF65-F5344CB8AC3E}">
        <p14:creationId xmlns:p14="http://schemas.microsoft.com/office/powerpoint/2010/main" val="11230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Open source is at the moment a common characteristic</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Some databases are designed to operate best (or only) with specialized storage and processing hardware. With a NoSQL </a:t>
            </a:r>
            <a:r>
              <a:rPr lang="en-US" sz="900" b="0" i="0" u="none" strike="noStrike" kern="1200" baseline="0" dirty="0">
                <a:solidFill>
                  <a:schemeClr val="tx1"/>
                </a:solidFill>
                <a:latin typeface="+mn-lt"/>
                <a:ea typeface="+mn-ea"/>
                <a:cs typeface="+mn-cs"/>
              </a:rPr>
              <a:t>database, cheap off‐the‐shelf servers can be used. </a:t>
            </a:r>
          </a:p>
          <a:p>
            <a:pPr marL="171450" indent="-171450">
              <a:buFont typeface="Arial" panose="020B0604020202020204" pitchFamily="34" charset="0"/>
              <a:buChar char="•"/>
            </a:pPr>
            <a:r>
              <a:rPr lang="en-US" baseline="0" dirty="0"/>
              <a:t>Schema-less is not the whole truth. Application always defines an implicit schema (schema on read). </a:t>
            </a:r>
          </a:p>
          <a:p>
            <a:pPr marL="171450" indent="-171450">
              <a:buFont typeface="Arial" panose="020B0604020202020204" pitchFamily="34" charset="0"/>
              <a:buChar char="•"/>
            </a:pPr>
            <a:r>
              <a:rPr lang="en-US" baseline="0" dirty="0"/>
              <a:t>Explain: Why no schema makes the development </a:t>
            </a:r>
            <a:r>
              <a:rPr lang="en-US" baseline="0" dirty="0" smtClean="0"/>
              <a:t>faster</a:t>
            </a:r>
            <a:endParaRPr lang="en-US" baseline="0" dirty="0"/>
          </a:p>
        </p:txBody>
      </p:sp>
      <p:sp>
        <p:nvSpPr>
          <p:cNvPr id="4" name="Slide Number Placeholder 3"/>
          <p:cNvSpPr>
            <a:spLocks noGrp="1"/>
          </p:cNvSpPr>
          <p:nvPr>
            <p:ph type="sldNum" sz="quarter" idx="10"/>
          </p:nvPr>
        </p:nvSpPr>
        <p:spPr/>
        <p:txBody>
          <a:bodyPr/>
          <a:lstStyle/>
          <a:p>
            <a:fld id="{D981D0CF-315B-4767-BBAD-B5B9F11C2E33}" type="slidenum">
              <a:rPr lang="fi-FI" smtClean="0"/>
              <a:t>7</a:t>
            </a:fld>
            <a:endParaRPr lang="fi-FI"/>
          </a:p>
        </p:txBody>
      </p:sp>
    </p:spTree>
    <p:extLst>
      <p:ext uri="{BB962C8B-B14F-4D97-AF65-F5344CB8AC3E}">
        <p14:creationId xmlns:p14="http://schemas.microsoft.com/office/powerpoint/2010/main" val="1880245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Line</a:t>
            </a:r>
            <a:r>
              <a:rPr lang="en-US" baseline="0" dirty="0"/>
              <a:t> between document and key-value stores is fuzzy</a:t>
            </a:r>
          </a:p>
          <a:p>
            <a:pPr marL="171450" indent="-171450">
              <a:buFontTx/>
              <a:buChar char="-"/>
            </a:pPr>
            <a:r>
              <a:rPr lang="en-US" baseline="0" dirty="0"/>
              <a:t>Aggregated oriented put data into bigger chunks</a:t>
            </a:r>
          </a:p>
          <a:p>
            <a:pPr marL="171450" indent="-171450">
              <a:buFontTx/>
              <a:buChar char="-"/>
            </a:pPr>
            <a:r>
              <a:rPr lang="en-US" baseline="0" dirty="0"/>
              <a:t>Graph oriented make the data into even smaller units</a:t>
            </a:r>
          </a:p>
          <a:p>
            <a:pPr marL="171450" indent="-171450">
              <a:buFontTx/>
              <a:buChar char="-"/>
            </a:pPr>
            <a:r>
              <a:rPr lang="en-US" baseline="0" dirty="0"/>
              <a:t>Graph example: neo4j</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Key-value:</a:t>
            </a:r>
            <a:r>
              <a:rPr lang="en-US" baseline="0" dirty="0"/>
              <a:t> </a:t>
            </a:r>
            <a:r>
              <a:rPr lang="en-US" dirty="0"/>
              <a:t>Just a </a:t>
            </a:r>
            <a:r>
              <a:rPr lang="en-US" dirty="0" err="1"/>
              <a:t>hashmap</a:t>
            </a:r>
            <a:r>
              <a:rPr lang="en-US" dirty="0"/>
              <a:t> but persisted on a disc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Column:</a:t>
            </a:r>
            <a:r>
              <a:rPr lang="en-US" baseline="0" dirty="0"/>
              <a:t> </a:t>
            </a:r>
            <a:r>
              <a:rPr lang="en-US" dirty="0"/>
              <a:t>Cassandra, which  implements  many  of  Dynamo’s  scaling  properties  while  providing  a  column-oriented data model inspired by Google’s </a:t>
            </a:r>
            <a:r>
              <a:rPr lang="en-US" dirty="0" err="1"/>
              <a:t>BigTable</a:t>
            </a:r>
            <a:r>
              <a:rPr lang="en-US" dirty="0"/>
              <a:t>. Cassandra is an open source version of a data store built by Facebook for its inbox search feature. The system scaled horizontally to index more than 50 TB of inbox data, allowing for searches on inbox keywords and recipients. Data was indexed by user ID, where each record consisted of an array of search terms for keyword searches and an array of recipient IDs for recipient searches.</a:t>
            </a:r>
            <a:endParaRPr lang="fi-FI" dirty="0"/>
          </a:p>
        </p:txBody>
      </p:sp>
      <p:sp>
        <p:nvSpPr>
          <p:cNvPr id="4" name="Slide Number Placeholder 3"/>
          <p:cNvSpPr>
            <a:spLocks noGrp="1"/>
          </p:cNvSpPr>
          <p:nvPr>
            <p:ph type="sldNum" sz="quarter" idx="10"/>
          </p:nvPr>
        </p:nvSpPr>
        <p:spPr/>
        <p:txBody>
          <a:bodyPr/>
          <a:lstStyle/>
          <a:p>
            <a:fld id="{D981D0CF-315B-4767-BBAD-B5B9F11C2E33}" type="slidenum">
              <a:rPr lang="fi-FI" smtClean="0"/>
              <a:t>8</a:t>
            </a:fld>
            <a:endParaRPr lang="fi-FI"/>
          </a:p>
        </p:txBody>
      </p:sp>
    </p:spTree>
    <p:extLst>
      <p:ext uri="{BB962C8B-B14F-4D97-AF65-F5344CB8AC3E}">
        <p14:creationId xmlns:p14="http://schemas.microsoft.com/office/powerpoint/2010/main" val="296428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a:t>
            </a:r>
            <a:r>
              <a:rPr lang="en-US" baseline="0" dirty="0" smtClean="0"/>
              <a:t> </a:t>
            </a:r>
            <a:r>
              <a:rPr lang="en-US" baseline="0" dirty="0" smtClean="0"/>
              <a:t>application needs to take care of the changes to the schema when reading the </a:t>
            </a:r>
            <a:r>
              <a:rPr lang="en-US" baseline="0" dirty="0" smtClean="0"/>
              <a:t>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Shortens develop time especially in an iterative project where the design evolves throughout development (exactly what games tend to be)</a:t>
            </a:r>
          </a:p>
          <a:p>
            <a:pPr marL="171450" indent="-171450">
              <a:buFontTx/>
              <a:buChar char="-"/>
            </a:pPr>
            <a:endParaRPr lang="fi-FI" dirty="0"/>
          </a:p>
        </p:txBody>
      </p:sp>
      <p:sp>
        <p:nvSpPr>
          <p:cNvPr id="4" name="Slide Number Placeholder 3"/>
          <p:cNvSpPr>
            <a:spLocks noGrp="1"/>
          </p:cNvSpPr>
          <p:nvPr>
            <p:ph type="sldNum" sz="quarter" idx="10"/>
          </p:nvPr>
        </p:nvSpPr>
        <p:spPr/>
        <p:txBody>
          <a:bodyPr/>
          <a:lstStyle/>
          <a:p>
            <a:fld id="{0E68C7BE-DD8D-4EC2-8E43-E4813932E32B}" type="slidenum">
              <a:rPr lang="fi-FI" smtClean="0"/>
              <a:t>9</a:t>
            </a:fld>
            <a:endParaRPr lang="fi-FI"/>
          </a:p>
        </p:txBody>
      </p:sp>
    </p:spTree>
    <p:extLst>
      <p:ext uri="{BB962C8B-B14F-4D97-AF65-F5344CB8AC3E}">
        <p14:creationId xmlns:p14="http://schemas.microsoft.com/office/powerpoint/2010/main" val="3323894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B4656-98D6-402D-BAA3-82C4EA45C6C7}" type="datetimeFigureOut">
              <a:rPr lang="fi-FI" smtClean="0"/>
              <a:t>12.9.2017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2D04DBB-82B5-462A-8547-CDE540A35616}" type="slidenum">
              <a:rPr lang="fi-FI" smtClean="0"/>
              <a:t>‹#›</a:t>
            </a:fld>
            <a:endParaRPr lang="fi-FI"/>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02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B4656-98D6-402D-BAA3-82C4EA45C6C7}" type="datetimeFigureOut">
              <a:rPr lang="fi-FI" smtClean="0"/>
              <a:t>12.9.2017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144900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B4656-98D6-402D-BAA3-82C4EA45C6C7}" type="datetimeFigureOut">
              <a:rPr lang="fi-FI" smtClean="0"/>
              <a:t>12.9.2017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36607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000"/>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77B4656-98D6-402D-BAA3-82C4EA45C6C7}" type="datetimeFigureOut">
              <a:rPr lang="fi-FI" smtClean="0"/>
              <a:t>12.9.2017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90023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B4656-98D6-402D-BAA3-82C4EA45C6C7}" type="datetimeFigureOut">
              <a:rPr lang="fi-FI" smtClean="0"/>
              <a:t>12.9.2017</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2D04DBB-82B5-462A-8547-CDE540A35616}" type="slidenum">
              <a:rPr lang="fi-FI" smtClean="0"/>
              <a:t>‹#›</a:t>
            </a:fld>
            <a:endParaRPr lang="fi-FI"/>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83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B4656-98D6-402D-BAA3-82C4EA45C6C7}" type="datetimeFigureOut">
              <a:rPr lang="fi-FI" smtClean="0"/>
              <a:t>12.9.2017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321100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B4656-98D6-402D-BAA3-82C4EA45C6C7}" type="datetimeFigureOut">
              <a:rPr lang="fi-FI" smtClean="0"/>
              <a:t>12.9.2017</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165916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B4656-98D6-402D-BAA3-82C4EA45C6C7}" type="datetimeFigureOut">
              <a:rPr lang="fi-FI" smtClean="0"/>
              <a:t>12.9.2017</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159696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7B4656-98D6-402D-BAA3-82C4EA45C6C7}" type="datetimeFigureOut">
              <a:rPr lang="fi-FI" smtClean="0"/>
              <a:t>12.9.2017</a:t>
            </a:fld>
            <a:endParaRPr lang="fi-FI"/>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i-FI"/>
          </a:p>
        </p:txBody>
      </p:sp>
      <p:sp>
        <p:nvSpPr>
          <p:cNvPr id="9" name="Slide Number Placeholder 8"/>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218733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7B4656-98D6-402D-BAA3-82C4EA45C6C7}" type="datetimeFigureOut">
              <a:rPr lang="fi-FI" smtClean="0"/>
              <a:t>12.9.2017</a:t>
            </a:fld>
            <a:endParaRPr lang="fi-FI"/>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i-FI"/>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D04DBB-82B5-462A-8547-CDE540A35616}" type="slidenum">
              <a:rPr lang="fi-FI" smtClean="0"/>
              <a:t>‹#›</a:t>
            </a:fld>
            <a:endParaRPr lang="fi-FI"/>
          </a:p>
        </p:txBody>
      </p:sp>
    </p:spTree>
    <p:extLst>
      <p:ext uri="{BB962C8B-B14F-4D97-AF65-F5344CB8AC3E}">
        <p14:creationId xmlns:p14="http://schemas.microsoft.com/office/powerpoint/2010/main" val="370006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7B4656-98D6-402D-BAA3-82C4EA45C6C7}" type="datetimeFigureOut">
              <a:rPr lang="fi-FI" smtClean="0"/>
              <a:t>12.9.2017</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2D04DBB-82B5-462A-8547-CDE540A35616}" type="slidenum">
              <a:rPr lang="fi-FI" smtClean="0"/>
              <a:t>‹#›</a:t>
            </a:fld>
            <a:endParaRPr lang="fi-FI"/>
          </a:p>
        </p:txBody>
      </p:sp>
    </p:spTree>
    <p:extLst>
      <p:ext uri="{BB962C8B-B14F-4D97-AF65-F5344CB8AC3E}">
        <p14:creationId xmlns:p14="http://schemas.microsoft.com/office/powerpoint/2010/main" val="80242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7B4656-98D6-402D-BAA3-82C4EA45C6C7}" type="datetimeFigureOut">
              <a:rPr lang="fi-FI" smtClean="0"/>
              <a:t>12.9.2017</a:t>
            </a:fld>
            <a:endParaRPr lang="fi-FI"/>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i-FI"/>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D04DBB-82B5-462A-8547-CDE540A35616}" type="slidenum">
              <a:rPr lang="fi-FI" smtClean="0"/>
              <a:t>‹#›</a:t>
            </a:fld>
            <a:endParaRPr lang="fi-FI"/>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5619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NoSQL?</a:t>
            </a:r>
            <a:endParaRPr lang="fi-FI" dirty="0"/>
          </a:p>
        </p:txBody>
      </p:sp>
      <p:sp>
        <p:nvSpPr>
          <p:cNvPr id="3" name="Subtitle 2"/>
          <p:cNvSpPr>
            <a:spLocks noGrp="1"/>
          </p:cNvSpPr>
          <p:nvPr>
            <p:ph type="subTitle" idx="1"/>
          </p:nvPr>
        </p:nvSpPr>
        <p:spPr/>
        <p:txBody>
          <a:bodyPr/>
          <a:lstStyle/>
          <a:p>
            <a:endParaRPr lang="fi-FI"/>
          </a:p>
        </p:txBody>
      </p:sp>
    </p:spTree>
    <p:extLst>
      <p:ext uri="{BB962C8B-B14F-4D97-AF65-F5344CB8AC3E}">
        <p14:creationId xmlns:p14="http://schemas.microsoft.com/office/powerpoint/2010/main" val="4159614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Schema </a:t>
            </a:r>
            <a:r>
              <a:rPr lang="en-US" dirty="0" smtClean="0"/>
              <a:t>agnostic(2)</a:t>
            </a:r>
            <a:endParaRPr lang="fi-FI" dirty="0"/>
          </a:p>
        </p:txBody>
      </p:sp>
      <p:sp>
        <p:nvSpPr>
          <p:cNvPr id="3" name="Content Placeholder 2"/>
          <p:cNvSpPr>
            <a:spLocks noGrp="1"/>
          </p:cNvSpPr>
          <p:nvPr>
            <p:ph idx="1"/>
          </p:nvPr>
        </p:nvSpPr>
        <p:spPr>
          <a:xfrm>
            <a:off x="1097280" y="1845733"/>
            <a:ext cx="10058400" cy="4269317"/>
          </a:xfrm>
        </p:spPr>
        <p:txBody>
          <a:bodyPr>
            <a:normAutofit/>
          </a:bodyPr>
          <a:lstStyle/>
          <a:p>
            <a:r>
              <a:rPr lang="en-US" dirty="0"/>
              <a:t>Changing the structure of data stored doesn’t need actions on database </a:t>
            </a:r>
            <a:r>
              <a:rPr lang="en-US" dirty="0" smtClean="0"/>
              <a:t>level</a:t>
            </a:r>
          </a:p>
          <a:p>
            <a:r>
              <a:rPr lang="en-US" dirty="0" smtClean="0"/>
              <a:t>Application </a:t>
            </a:r>
            <a:r>
              <a:rPr lang="en-US" dirty="0"/>
              <a:t>still needs to know how the data is stored when reading the data</a:t>
            </a:r>
          </a:p>
          <a:p>
            <a:r>
              <a:rPr lang="en-US" dirty="0"/>
              <a:t>There are exceptions to NoSQL databases being schema agnostic</a:t>
            </a:r>
          </a:p>
          <a:p>
            <a:pPr lvl="1"/>
            <a:r>
              <a:rPr lang="en-US" dirty="0"/>
              <a:t>Notable mentions are columnar databases such as </a:t>
            </a:r>
            <a:r>
              <a:rPr lang="en-US" dirty="0" err="1"/>
              <a:t>HBase</a:t>
            </a:r>
            <a:endParaRPr lang="fi-FI" dirty="0"/>
          </a:p>
          <a:p>
            <a:endParaRPr lang="fi-FI" dirty="0"/>
          </a:p>
        </p:txBody>
      </p:sp>
    </p:spTree>
    <p:extLst>
      <p:ext uri="{BB962C8B-B14F-4D97-AF65-F5344CB8AC3E}">
        <p14:creationId xmlns:p14="http://schemas.microsoft.com/office/powerpoint/2010/main" val="186456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Cluster friendly</a:t>
            </a:r>
            <a:endParaRPr lang="fi-FI" dirty="0"/>
          </a:p>
        </p:txBody>
      </p:sp>
      <p:sp>
        <p:nvSpPr>
          <p:cNvPr id="3" name="Content Placeholder 2"/>
          <p:cNvSpPr>
            <a:spLocks noGrp="1"/>
          </p:cNvSpPr>
          <p:nvPr>
            <p:ph idx="1"/>
          </p:nvPr>
        </p:nvSpPr>
        <p:spPr>
          <a:xfrm>
            <a:off x="1097280" y="1845734"/>
            <a:ext cx="10058400" cy="4288366"/>
          </a:xfrm>
        </p:spPr>
        <p:txBody>
          <a:bodyPr>
            <a:normAutofit/>
          </a:bodyPr>
          <a:lstStyle/>
          <a:p>
            <a:r>
              <a:rPr lang="en-US" dirty="0"/>
              <a:t>M</a:t>
            </a:r>
            <a:r>
              <a:rPr lang="en-US" dirty="0" smtClean="0"/>
              <a:t>any NoSQL databases are designed to be distributed on multiples computers</a:t>
            </a:r>
          </a:p>
          <a:p>
            <a:r>
              <a:rPr lang="en-US" dirty="0" smtClean="0"/>
              <a:t>Storing the data in natural aggregates is the way to make the clustering feasible</a:t>
            </a:r>
          </a:p>
          <a:p>
            <a:r>
              <a:rPr lang="en-US" dirty="0" smtClean="0"/>
              <a:t>Clustering </a:t>
            </a:r>
            <a:r>
              <a:rPr lang="en-US" dirty="0" smtClean="0"/>
              <a:t>makes adding </a:t>
            </a:r>
            <a:r>
              <a:rPr lang="en-US" i="1" dirty="0" smtClean="0"/>
              <a:t>high availability </a:t>
            </a:r>
            <a:r>
              <a:rPr lang="en-US" dirty="0" smtClean="0"/>
              <a:t>easier</a:t>
            </a:r>
          </a:p>
          <a:p>
            <a:r>
              <a:rPr lang="en-US" dirty="0" smtClean="0"/>
              <a:t>Graph </a:t>
            </a:r>
            <a:r>
              <a:rPr lang="en-US" dirty="0" smtClean="0"/>
              <a:t>databases don’t save the data in aggregates and </a:t>
            </a:r>
            <a:r>
              <a:rPr lang="en-US" dirty="0" smtClean="0"/>
              <a:t>are generally </a:t>
            </a:r>
            <a:r>
              <a:rPr lang="en-US" dirty="0" smtClean="0"/>
              <a:t>not distributable</a:t>
            </a:r>
            <a:endParaRPr lang="fi-FI" dirty="0"/>
          </a:p>
        </p:txBody>
      </p:sp>
    </p:spTree>
    <p:extLst>
      <p:ext uri="{BB962C8B-B14F-4D97-AF65-F5344CB8AC3E}">
        <p14:creationId xmlns:p14="http://schemas.microsoft.com/office/powerpoint/2010/main" val="6260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NoSQL </a:t>
            </a:r>
            <a:r>
              <a:rPr lang="en-US" sz="4400" dirty="0"/>
              <a:t>: How data is </a:t>
            </a:r>
            <a:r>
              <a:rPr lang="en-US" sz="4400" dirty="0" smtClean="0"/>
              <a:t>distributed in clusters?</a:t>
            </a:r>
            <a:endParaRPr lang="fi-FI"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6503"/>
              </p:ext>
            </p:extLst>
          </p:nvPr>
        </p:nvGraphicFramePr>
        <p:xfrm>
          <a:off x="1097280" y="2481258"/>
          <a:ext cx="4484369" cy="3697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330638666"/>
              </p:ext>
            </p:extLst>
          </p:nvPr>
        </p:nvGraphicFramePr>
        <p:xfrm>
          <a:off x="6715126" y="2481258"/>
          <a:ext cx="4838700" cy="36974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extBox 6"/>
          <p:cNvSpPr txBox="1"/>
          <p:nvPr/>
        </p:nvSpPr>
        <p:spPr>
          <a:xfrm>
            <a:off x="2262047" y="1834927"/>
            <a:ext cx="1821461" cy="646331"/>
          </a:xfrm>
          <a:prstGeom prst="rect">
            <a:avLst/>
          </a:prstGeom>
          <a:noFill/>
        </p:spPr>
        <p:txBody>
          <a:bodyPr wrap="none" rtlCol="0">
            <a:spAutoFit/>
          </a:bodyPr>
          <a:lstStyle/>
          <a:p>
            <a:r>
              <a:rPr lang="en-US" sz="3600" dirty="0" err="1"/>
              <a:t>Sharding</a:t>
            </a:r>
            <a:endParaRPr lang="fi-FI" sz="3600" dirty="0"/>
          </a:p>
        </p:txBody>
      </p:sp>
      <p:sp>
        <p:nvSpPr>
          <p:cNvPr id="8" name="TextBox 7"/>
          <p:cNvSpPr txBox="1"/>
          <p:nvPr/>
        </p:nvSpPr>
        <p:spPr>
          <a:xfrm>
            <a:off x="8051436" y="1834927"/>
            <a:ext cx="2263505" cy="646331"/>
          </a:xfrm>
          <a:prstGeom prst="rect">
            <a:avLst/>
          </a:prstGeom>
          <a:noFill/>
        </p:spPr>
        <p:txBody>
          <a:bodyPr wrap="none" rtlCol="0">
            <a:spAutoFit/>
          </a:bodyPr>
          <a:lstStyle/>
          <a:p>
            <a:r>
              <a:rPr lang="en-US" sz="3600" dirty="0"/>
              <a:t>Replication</a:t>
            </a:r>
            <a:endParaRPr lang="fi-FI" sz="3600" dirty="0"/>
          </a:p>
        </p:txBody>
      </p:sp>
    </p:spTree>
    <p:extLst>
      <p:ext uri="{BB962C8B-B14F-4D97-AF65-F5344CB8AC3E}">
        <p14:creationId xmlns:p14="http://schemas.microsoft.com/office/powerpoint/2010/main" val="3787908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a:t>: </a:t>
            </a:r>
            <a:r>
              <a:rPr lang="en-US" dirty="0" err="1" smtClean="0"/>
              <a:t>Nonrelational</a:t>
            </a:r>
            <a:endParaRPr lang="fi-FI" dirty="0"/>
          </a:p>
        </p:txBody>
      </p:sp>
      <p:sp>
        <p:nvSpPr>
          <p:cNvPr id="3" name="Content Placeholder 2"/>
          <p:cNvSpPr>
            <a:spLocks noGrp="1"/>
          </p:cNvSpPr>
          <p:nvPr>
            <p:ph idx="1"/>
          </p:nvPr>
        </p:nvSpPr>
        <p:spPr>
          <a:xfrm>
            <a:off x="1097280" y="1845734"/>
            <a:ext cx="10058400" cy="4269316"/>
          </a:xfrm>
        </p:spPr>
        <p:txBody>
          <a:bodyPr>
            <a:normAutofit/>
          </a:bodyPr>
          <a:lstStyle/>
          <a:p>
            <a:r>
              <a:rPr lang="en-US" dirty="0"/>
              <a:t>NoSQL databases don’t have the concept of relationships built </a:t>
            </a:r>
            <a:r>
              <a:rPr lang="en-US" dirty="0" smtClean="0"/>
              <a:t>in</a:t>
            </a:r>
          </a:p>
          <a:p>
            <a:r>
              <a:rPr lang="en-US" dirty="0" smtClean="0"/>
              <a:t>NoSQL compensates this partly by having broader variety of data structures available</a:t>
            </a:r>
          </a:p>
          <a:p>
            <a:pPr lvl="1"/>
            <a:r>
              <a:rPr lang="en-US" dirty="0" smtClean="0"/>
              <a:t>Objects within objects, arrays </a:t>
            </a:r>
            <a:r>
              <a:rPr lang="en-US" dirty="0" err="1" smtClean="0"/>
              <a:t>etc</a:t>
            </a:r>
            <a:r>
              <a:rPr lang="en-US" dirty="0" smtClean="0"/>
              <a:t>…</a:t>
            </a:r>
            <a:endParaRPr lang="en-US" dirty="0"/>
          </a:p>
          <a:p>
            <a:pPr lvl="1"/>
            <a:endParaRPr lang="fi-FI" dirty="0"/>
          </a:p>
        </p:txBody>
      </p:sp>
    </p:spTree>
    <p:extLst>
      <p:ext uri="{BB962C8B-B14F-4D97-AF65-F5344CB8AC3E}">
        <p14:creationId xmlns:p14="http://schemas.microsoft.com/office/powerpoint/2010/main" val="339975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a:t>
            </a:r>
            <a:r>
              <a:rPr lang="en-US" dirty="0" err="1" smtClean="0"/>
              <a:t>Nonrelational</a:t>
            </a:r>
            <a:r>
              <a:rPr lang="en-US" dirty="0" smtClean="0"/>
              <a:t>(2)</a:t>
            </a:r>
            <a:endParaRPr lang="fi-FI" dirty="0"/>
          </a:p>
        </p:txBody>
      </p:sp>
      <p:sp>
        <p:nvSpPr>
          <p:cNvPr id="3" name="Content Placeholder 2"/>
          <p:cNvSpPr>
            <a:spLocks noGrp="1"/>
          </p:cNvSpPr>
          <p:nvPr>
            <p:ph idx="1"/>
          </p:nvPr>
        </p:nvSpPr>
        <p:spPr/>
        <p:txBody>
          <a:bodyPr/>
          <a:lstStyle/>
          <a:p>
            <a:r>
              <a:rPr lang="en-US" dirty="0"/>
              <a:t>In relational databases the goal is to </a:t>
            </a:r>
            <a:r>
              <a:rPr lang="en-US" b="1" dirty="0"/>
              <a:t>normalize</a:t>
            </a:r>
            <a:r>
              <a:rPr lang="en-US" dirty="0"/>
              <a:t> the data (remove duplicate data)</a:t>
            </a:r>
          </a:p>
          <a:p>
            <a:pPr lvl="1"/>
            <a:r>
              <a:rPr lang="en-US" dirty="0"/>
              <a:t>Easy to update (updates only to one place)</a:t>
            </a:r>
          </a:p>
          <a:p>
            <a:pPr lvl="1"/>
            <a:r>
              <a:rPr lang="en-US" dirty="0"/>
              <a:t>Queries might get complex to implement and slow to execute</a:t>
            </a:r>
          </a:p>
          <a:p>
            <a:r>
              <a:rPr lang="en-US" dirty="0"/>
              <a:t>In NoSQL data is often deliberately </a:t>
            </a:r>
            <a:r>
              <a:rPr lang="en-US" b="1" dirty="0" err="1" smtClean="0"/>
              <a:t>denormalized</a:t>
            </a:r>
            <a:r>
              <a:rPr lang="en-US" dirty="0" smtClean="0"/>
              <a:t> </a:t>
            </a:r>
            <a:r>
              <a:rPr lang="en-US" dirty="0"/>
              <a:t>(stored multiple times) </a:t>
            </a:r>
          </a:p>
          <a:p>
            <a:pPr lvl="1"/>
            <a:r>
              <a:rPr lang="en-US" dirty="0"/>
              <a:t>Enables fast query speed and ease of query implementation</a:t>
            </a:r>
          </a:p>
          <a:p>
            <a:pPr lvl="1"/>
            <a:r>
              <a:rPr lang="en-US" dirty="0"/>
              <a:t>Updates have to be applied to all the places where a piece of data is stored</a:t>
            </a:r>
          </a:p>
          <a:p>
            <a:endParaRPr lang="fi-FI" dirty="0"/>
          </a:p>
        </p:txBody>
      </p:sp>
    </p:spTree>
    <p:extLst>
      <p:ext uri="{BB962C8B-B14F-4D97-AF65-F5344CB8AC3E}">
        <p14:creationId xmlns:p14="http://schemas.microsoft.com/office/powerpoint/2010/main" val="331799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a:t>: Consistency</a:t>
            </a:r>
            <a:endParaRPr lang="fi-FI" dirty="0"/>
          </a:p>
        </p:txBody>
      </p:sp>
      <p:sp>
        <p:nvSpPr>
          <p:cNvPr id="3" name="Content Placeholder 2"/>
          <p:cNvSpPr>
            <a:spLocks noGrp="1"/>
          </p:cNvSpPr>
          <p:nvPr>
            <p:ph idx="1"/>
          </p:nvPr>
        </p:nvSpPr>
        <p:spPr>
          <a:xfrm>
            <a:off x="1097280" y="1845733"/>
            <a:ext cx="10058400" cy="4431241"/>
          </a:xfrm>
        </p:spPr>
        <p:txBody>
          <a:bodyPr>
            <a:normAutofit fontScale="92500" lnSpcReduction="20000"/>
          </a:bodyPr>
          <a:lstStyle/>
          <a:p>
            <a:r>
              <a:rPr lang="en-US" dirty="0" smtClean="0"/>
              <a:t>Consistency is a property which defines how well the read data matches the written data </a:t>
            </a:r>
          </a:p>
          <a:p>
            <a:r>
              <a:rPr lang="en-US" dirty="0" smtClean="0"/>
              <a:t>There are two implementation models of consistency for NoSQL databases:</a:t>
            </a:r>
          </a:p>
          <a:p>
            <a:r>
              <a:rPr lang="en-US" b="1" dirty="0" smtClean="0"/>
              <a:t>ACID </a:t>
            </a:r>
            <a:r>
              <a:rPr lang="en-US" b="1" dirty="0"/>
              <a:t>Consistency </a:t>
            </a:r>
            <a:r>
              <a:rPr lang="en-US" dirty="0"/>
              <a:t>(ACID stands for Atomicity, Consistency, </a:t>
            </a:r>
            <a:r>
              <a:rPr lang="en-US" dirty="0" smtClean="0"/>
              <a:t>Isolation, Durability)</a:t>
            </a:r>
          </a:p>
          <a:p>
            <a:pPr lvl="1"/>
            <a:r>
              <a:rPr lang="en-US" dirty="0"/>
              <a:t>M</a:t>
            </a:r>
            <a:r>
              <a:rPr lang="en-US" dirty="0" smtClean="0"/>
              <a:t>eans </a:t>
            </a:r>
            <a:r>
              <a:rPr lang="en-US" dirty="0"/>
              <a:t>that once data is written, </a:t>
            </a:r>
            <a:r>
              <a:rPr lang="en-US" dirty="0" smtClean="0"/>
              <a:t>reads are fully consistent</a:t>
            </a:r>
          </a:p>
          <a:p>
            <a:r>
              <a:rPr lang="en-US" b="1" dirty="0"/>
              <a:t>Eventual Consistency (</a:t>
            </a:r>
            <a:r>
              <a:rPr lang="en-US" b="1" dirty="0" smtClean="0"/>
              <a:t>BASE)</a:t>
            </a:r>
          </a:p>
          <a:p>
            <a:pPr lvl="1"/>
            <a:r>
              <a:rPr lang="en-US" dirty="0" smtClean="0"/>
              <a:t>Means </a:t>
            </a:r>
            <a:r>
              <a:rPr lang="en-US" dirty="0"/>
              <a:t>that once data is written, </a:t>
            </a:r>
            <a:r>
              <a:rPr lang="en-US" dirty="0" smtClean="0"/>
              <a:t>it will </a:t>
            </a:r>
            <a:r>
              <a:rPr lang="en-US" dirty="0"/>
              <a:t>eventually appear for </a:t>
            </a:r>
            <a:r>
              <a:rPr lang="en-US" dirty="0" smtClean="0"/>
              <a:t>reading</a:t>
            </a:r>
          </a:p>
          <a:p>
            <a:r>
              <a:rPr lang="en-US" dirty="0" smtClean="0"/>
              <a:t>There are two types of consistency: </a:t>
            </a:r>
            <a:r>
              <a:rPr lang="en-US" i="1" dirty="0" smtClean="0"/>
              <a:t>replication</a:t>
            </a:r>
            <a:r>
              <a:rPr lang="en-US" dirty="0" smtClean="0"/>
              <a:t> and </a:t>
            </a:r>
            <a:r>
              <a:rPr lang="en-US" i="1" dirty="0" smtClean="0"/>
              <a:t>logical </a:t>
            </a:r>
            <a:r>
              <a:rPr lang="en-US" dirty="0" smtClean="0"/>
              <a:t>consistency</a:t>
            </a:r>
          </a:p>
        </p:txBody>
      </p:sp>
    </p:spTree>
    <p:extLst>
      <p:ext uri="{BB962C8B-B14F-4D97-AF65-F5344CB8AC3E}">
        <p14:creationId xmlns:p14="http://schemas.microsoft.com/office/powerpoint/2010/main" val="218162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Availability</a:t>
            </a:r>
            <a:endParaRPr lang="fi-FI" dirty="0"/>
          </a:p>
        </p:txBody>
      </p:sp>
      <p:sp>
        <p:nvSpPr>
          <p:cNvPr id="3" name="Content Placeholder 2"/>
          <p:cNvSpPr>
            <a:spLocks noGrp="1"/>
          </p:cNvSpPr>
          <p:nvPr>
            <p:ph idx="1"/>
          </p:nvPr>
        </p:nvSpPr>
        <p:spPr>
          <a:xfrm>
            <a:off x="1097280" y="1845733"/>
            <a:ext cx="10058400" cy="4621742"/>
          </a:xfrm>
        </p:spPr>
        <p:txBody>
          <a:bodyPr>
            <a:normAutofit/>
          </a:bodyPr>
          <a:lstStyle/>
          <a:p>
            <a:r>
              <a:rPr lang="en-US" dirty="0" smtClean="0"/>
              <a:t>Availability is a property which defines how much of the data can be accessed at any given time </a:t>
            </a:r>
          </a:p>
          <a:p>
            <a:pPr lvl="1"/>
            <a:r>
              <a:rPr lang="en-US" dirty="0"/>
              <a:t>R</a:t>
            </a:r>
            <a:r>
              <a:rPr lang="en-US" dirty="0" smtClean="0"/>
              <a:t>egardless of other parties accessing the data</a:t>
            </a:r>
          </a:p>
          <a:p>
            <a:pPr lvl="1"/>
            <a:r>
              <a:rPr lang="en-US" dirty="0"/>
              <a:t>R</a:t>
            </a:r>
            <a:r>
              <a:rPr lang="en-US" dirty="0" smtClean="0"/>
              <a:t>egardless of connections getting lost between the servers</a:t>
            </a:r>
          </a:p>
          <a:p>
            <a:pPr lvl="1"/>
            <a:r>
              <a:rPr lang="en-US" dirty="0" smtClean="0"/>
              <a:t>The data can be stale (not consistent)</a:t>
            </a:r>
          </a:p>
          <a:p>
            <a:r>
              <a:rPr lang="en-US" dirty="0"/>
              <a:t>Generally NoSQL databases are built for high availability</a:t>
            </a:r>
          </a:p>
          <a:p>
            <a:pPr lvl="1"/>
            <a:r>
              <a:rPr lang="en-US" dirty="0"/>
              <a:t>High availability databases are built to eliminate single points of failure</a:t>
            </a:r>
          </a:p>
          <a:p>
            <a:pPr lvl="1"/>
            <a:r>
              <a:rPr lang="en-US" dirty="0"/>
              <a:t>Optimized to ensure that the end user does not experience an interruption in </a:t>
            </a:r>
            <a:r>
              <a:rPr lang="en-US" dirty="0" smtClean="0"/>
              <a:t>service</a:t>
            </a:r>
            <a:endParaRPr lang="en-US" dirty="0" smtClean="0"/>
          </a:p>
        </p:txBody>
      </p:sp>
    </p:spTree>
    <p:extLst>
      <p:ext uri="{BB962C8B-B14F-4D97-AF65-F5344CB8AC3E}">
        <p14:creationId xmlns:p14="http://schemas.microsoft.com/office/powerpoint/2010/main" val="19121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CAP </a:t>
            </a:r>
            <a:r>
              <a:rPr lang="en-US" dirty="0" smtClean="0"/>
              <a:t>theorem</a:t>
            </a:r>
            <a:endParaRPr lang="fi-FI" dirty="0"/>
          </a:p>
        </p:txBody>
      </p:sp>
      <p:pic>
        <p:nvPicPr>
          <p:cNvPr id="5" name="Picture 4"/>
          <p:cNvPicPr>
            <a:picLocks noChangeAspect="1"/>
          </p:cNvPicPr>
          <p:nvPr/>
        </p:nvPicPr>
        <p:blipFill>
          <a:blip r:embed="rId2"/>
          <a:stretch>
            <a:fillRect/>
          </a:stretch>
        </p:blipFill>
        <p:spPr>
          <a:xfrm>
            <a:off x="1097280" y="2348550"/>
            <a:ext cx="7551420" cy="3328626"/>
          </a:xfrm>
          <a:prstGeom prst="rect">
            <a:avLst/>
          </a:prstGeom>
        </p:spPr>
      </p:pic>
    </p:spTree>
    <p:extLst>
      <p:ext uri="{BB962C8B-B14F-4D97-AF65-F5344CB8AC3E}">
        <p14:creationId xmlns:p14="http://schemas.microsoft.com/office/powerpoint/2010/main" val="61042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CAP </a:t>
            </a:r>
            <a:r>
              <a:rPr lang="en-US" dirty="0" smtClean="0"/>
              <a:t>theorem(2)</a:t>
            </a:r>
            <a:endParaRPr lang="fi-FI" dirty="0"/>
          </a:p>
        </p:txBody>
      </p:sp>
      <p:sp>
        <p:nvSpPr>
          <p:cNvPr id="3" name="Content Placeholder 2"/>
          <p:cNvSpPr>
            <a:spLocks noGrp="1"/>
          </p:cNvSpPr>
          <p:nvPr>
            <p:ph idx="1"/>
          </p:nvPr>
        </p:nvSpPr>
        <p:spPr>
          <a:xfrm>
            <a:off x="1097280" y="1845734"/>
            <a:ext cx="10058400" cy="4412191"/>
          </a:xfrm>
        </p:spPr>
        <p:txBody>
          <a:bodyPr>
            <a:normAutofit lnSpcReduction="10000"/>
          </a:bodyPr>
          <a:lstStyle/>
          <a:p>
            <a:r>
              <a:rPr lang="en-US" dirty="0"/>
              <a:t>CAP stands for Consistency, Availability, and </a:t>
            </a:r>
            <a:r>
              <a:rPr lang="en-US" dirty="0" smtClean="0"/>
              <a:t>Partitioning</a:t>
            </a:r>
            <a:endParaRPr lang="fi-FI" dirty="0" smtClean="0"/>
          </a:p>
          <a:p>
            <a:r>
              <a:rPr lang="en-US" dirty="0" smtClean="0"/>
              <a:t>States </a:t>
            </a:r>
            <a:r>
              <a:rPr lang="en-US" dirty="0"/>
              <a:t>that you cannot </a:t>
            </a:r>
            <a:r>
              <a:rPr lang="en-US" dirty="0" smtClean="0"/>
              <a:t>have all </a:t>
            </a:r>
            <a:r>
              <a:rPr lang="en-US" dirty="0"/>
              <a:t>three </a:t>
            </a:r>
            <a:r>
              <a:rPr lang="en-US" dirty="0" smtClean="0"/>
              <a:t>completely at the </a:t>
            </a:r>
            <a:r>
              <a:rPr lang="fi-FI" dirty="0" smtClean="0"/>
              <a:t>same </a:t>
            </a:r>
            <a:r>
              <a:rPr lang="fi-FI" dirty="0" smtClean="0"/>
              <a:t>time</a:t>
            </a:r>
          </a:p>
          <a:p>
            <a:r>
              <a:rPr lang="fi-FI" dirty="0"/>
              <a:t>Many NoSQL databases allow </a:t>
            </a:r>
            <a:r>
              <a:rPr lang="en-US" dirty="0"/>
              <a:t>tuning between levels of consistency and availability </a:t>
            </a:r>
            <a:endParaRPr lang="en-US" dirty="0" smtClean="0"/>
          </a:p>
          <a:p>
            <a:r>
              <a:rPr lang="en-US" dirty="0" smtClean="0"/>
              <a:t>In </a:t>
            </a:r>
            <a:r>
              <a:rPr lang="en-US" dirty="0" smtClean="0"/>
              <a:t>clustered databases the partitioning is always present so the trade off needs to be made between consistency and availability</a:t>
            </a:r>
          </a:p>
          <a:p>
            <a:pPr lvl="1"/>
            <a:r>
              <a:rPr lang="en-US" dirty="0" smtClean="0"/>
              <a:t>It’s a tunable sliding scale – not a binary decision</a:t>
            </a:r>
            <a:endParaRPr lang="fi-FI" dirty="0"/>
          </a:p>
        </p:txBody>
      </p:sp>
    </p:spTree>
    <p:extLst>
      <p:ext uri="{BB962C8B-B14F-4D97-AF65-F5344CB8AC3E}">
        <p14:creationId xmlns:p14="http://schemas.microsoft.com/office/powerpoint/2010/main" val="359333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When </a:t>
            </a:r>
            <a:r>
              <a:rPr lang="en-US" dirty="0"/>
              <a:t>to </a:t>
            </a:r>
            <a:r>
              <a:rPr lang="en-US" dirty="0" smtClean="0"/>
              <a:t>use</a:t>
            </a:r>
            <a:endParaRPr lang="fi-FI" dirty="0"/>
          </a:p>
        </p:txBody>
      </p:sp>
      <p:sp>
        <p:nvSpPr>
          <p:cNvPr id="3" name="Content Placeholder 2"/>
          <p:cNvSpPr>
            <a:spLocks noGrp="1"/>
          </p:cNvSpPr>
          <p:nvPr>
            <p:ph idx="1"/>
          </p:nvPr>
        </p:nvSpPr>
        <p:spPr>
          <a:xfrm>
            <a:off x="1097280" y="1845733"/>
            <a:ext cx="10058400" cy="4355041"/>
          </a:xfrm>
        </p:spPr>
        <p:txBody>
          <a:bodyPr>
            <a:normAutofit fontScale="92500" lnSpcReduction="20000"/>
          </a:bodyPr>
          <a:lstStyle/>
          <a:p>
            <a:r>
              <a:rPr lang="en-US" dirty="0"/>
              <a:t>For easier and faster </a:t>
            </a:r>
            <a:r>
              <a:rPr lang="en-US" dirty="0" smtClean="0"/>
              <a:t>development (generally)</a:t>
            </a:r>
          </a:p>
          <a:p>
            <a:pPr lvl="1"/>
            <a:r>
              <a:rPr lang="en-US" dirty="0" smtClean="0"/>
              <a:t>Data can be stored as it is</a:t>
            </a:r>
          </a:p>
          <a:p>
            <a:pPr lvl="1"/>
            <a:r>
              <a:rPr lang="en-US" dirty="0" smtClean="0"/>
              <a:t>Some typical NoSQL data structures can fit some applications inherently better than relational tables such as arrays, sorted sets and graphs</a:t>
            </a:r>
            <a:endParaRPr lang="en-US" dirty="0"/>
          </a:p>
          <a:p>
            <a:r>
              <a:rPr lang="en-US" dirty="0"/>
              <a:t>For large scale </a:t>
            </a:r>
            <a:r>
              <a:rPr lang="en-US" dirty="0" smtClean="0"/>
              <a:t>data</a:t>
            </a:r>
          </a:p>
          <a:p>
            <a:pPr lvl="1"/>
            <a:r>
              <a:rPr lang="en-US" dirty="0" smtClean="0"/>
              <a:t>When there is a need to scale the system horizontally</a:t>
            </a:r>
            <a:endParaRPr lang="en-US" dirty="0"/>
          </a:p>
          <a:p>
            <a:r>
              <a:rPr lang="en-US" dirty="0"/>
              <a:t>When your business requirements are likely to change</a:t>
            </a:r>
          </a:p>
          <a:p>
            <a:r>
              <a:rPr lang="en-US" dirty="0" smtClean="0"/>
              <a:t>When NoSQL can reduce the technical depth of the system</a:t>
            </a:r>
          </a:p>
          <a:p>
            <a:pPr lvl="1"/>
            <a:r>
              <a:rPr lang="en-US" dirty="0" smtClean="0"/>
              <a:t>Relational databases often contain more features</a:t>
            </a:r>
          </a:p>
          <a:p>
            <a:pPr lvl="1"/>
            <a:r>
              <a:rPr lang="en-US" dirty="0" smtClean="0"/>
              <a:t>NoSQL databases usually have less and are more specific to certain use cases </a:t>
            </a:r>
          </a:p>
          <a:p>
            <a:pPr lvl="1"/>
            <a:r>
              <a:rPr lang="en-US" dirty="0" smtClean="0"/>
              <a:t>Writing SQL queries can get relatively complex when the simultaneously queried data needs to be split in many tables</a:t>
            </a:r>
            <a:endParaRPr lang="fi-FI" dirty="0"/>
          </a:p>
        </p:txBody>
      </p:sp>
    </p:spTree>
    <p:extLst>
      <p:ext uri="{BB962C8B-B14F-4D97-AF65-F5344CB8AC3E}">
        <p14:creationId xmlns:p14="http://schemas.microsoft.com/office/powerpoint/2010/main" val="17045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107479"/>
            <a:ext cx="10058400" cy="1450757"/>
          </a:xfrm>
        </p:spPr>
        <p:txBody>
          <a:bodyPr/>
          <a:lstStyle/>
          <a:p>
            <a:pPr algn="ctr"/>
            <a:r>
              <a:rPr lang="en-US" dirty="0"/>
              <a:t>NoSQL : History</a:t>
            </a:r>
            <a:endParaRPr lang="fi-FI"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1684829"/>
              </p:ext>
            </p:extLst>
          </p:nvPr>
        </p:nvGraphicFramePr>
        <p:xfrm>
          <a:off x="1240971" y="2441884"/>
          <a:ext cx="9771017" cy="3420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loud Callout 10"/>
          <p:cNvSpPr/>
          <p:nvPr/>
        </p:nvSpPr>
        <p:spPr>
          <a:xfrm>
            <a:off x="2697085" y="1957843"/>
            <a:ext cx="1972896" cy="132447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Problem: storing objects</a:t>
            </a:r>
            <a:endParaRPr lang="fi-FI" dirty="0">
              <a:ln w="0"/>
              <a:solidFill>
                <a:schemeClr val="tx1"/>
              </a:solidFill>
              <a:effectLst>
                <a:outerShdw blurRad="38100" dist="19050" dir="2700000" algn="tl" rotWithShape="0">
                  <a:schemeClr val="dk1">
                    <a:alpha val="40000"/>
                  </a:schemeClr>
                </a:outerShdw>
              </a:effectLst>
            </a:endParaRPr>
          </a:p>
        </p:txBody>
      </p:sp>
      <p:sp>
        <p:nvSpPr>
          <p:cNvPr id="13" name="Cloud Callout 12"/>
          <p:cNvSpPr/>
          <p:nvPr/>
        </p:nvSpPr>
        <p:spPr>
          <a:xfrm flipH="1">
            <a:off x="0" y="1212756"/>
            <a:ext cx="2858985" cy="1975645"/>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chemeClr val="tx1"/>
                </a:solidFill>
              </a:rPr>
              <a:t>Many benefits: persistence, integration, SQL, transactions, reporting</a:t>
            </a:r>
            <a:endParaRPr lang="fi-FI" dirty="0">
              <a:solidFill>
                <a:schemeClr val="tx1"/>
              </a:solidFill>
            </a:endParaRPr>
          </a:p>
        </p:txBody>
      </p:sp>
      <p:sp>
        <p:nvSpPr>
          <p:cNvPr id="14" name="Cloud Callout 13"/>
          <p:cNvSpPr/>
          <p:nvPr/>
        </p:nvSpPr>
        <p:spPr>
          <a:xfrm>
            <a:off x="4751628" y="1827319"/>
            <a:ext cx="3295092" cy="1632096"/>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solidFill>
                  <a:schemeClr val="tx1"/>
                </a:solidFill>
              </a:rPr>
              <a:t>Didn’t stay because SQL databases were used for integration</a:t>
            </a:r>
            <a:endParaRPr lang="fi-FI" dirty="0">
              <a:solidFill>
                <a:schemeClr val="tx1"/>
              </a:solidFill>
            </a:endParaRPr>
          </a:p>
        </p:txBody>
      </p:sp>
    </p:spTree>
    <p:extLst>
      <p:ext uri="{BB962C8B-B14F-4D97-AF65-F5344CB8AC3E}">
        <p14:creationId xmlns:p14="http://schemas.microsoft.com/office/powerpoint/2010/main" val="226592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When </a:t>
            </a:r>
            <a:r>
              <a:rPr lang="en-US" dirty="0"/>
              <a:t>not to </a:t>
            </a:r>
            <a:r>
              <a:rPr lang="en-US" dirty="0" smtClean="0"/>
              <a:t>use</a:t>
            </a:r>
            <a:endParaRPr lang="fi-FI" dirty="0"/>
          </a:p>
        </p:txBody>
      </p:sp>
      <p:sp>
        <p:nvSpPr>
          <p:cNvPr id="3" name="Content Placeholder 2"/>
          <p:cNvSpPr>
            <a:spLocks noGrp="1"/>
          </p:cNvSpPr>
          <p:nvPr>
            <p:ph idx="1"/>
          </p:nvPr>
        </p:nvSpPr>
        <p:spPr/>
        <p:txBody>
          <a:bodyPr/>
          <a:lstStyle/>
          <a:p>
            <a:r>
              <a:rPr lang="en-US" dirty="0"/>
              <a:t>When </a:t>
            </a:r>
            <a:r>
              <a:rPr lang="en-US" dirty="0" smtClean="0"/>
              <a:t>you have data that is actually highly </a:t>
            </a:r>
            <a:r>
              <a:rPr lang="en-US" dirty="0"/>
              <a:t>relational</a:t>
            </a:r>
          </a:p>
          <a:p>
            <a:r>
              <a:rPr lang="en-US" dirty="0"/>
              <a:t>When you need ACID </a:t>
            </a:r>
            <a:r>
              <a:rPr lang="en-US" dirty="0" smtClean="0"/>
              <a:t>transactions</a:t>
            </a:r>
          </a:p>
          <a:p>
            <a:r>
              <a:rPr lang="en-US" dirty="0" smtClean="0"/>
              <a:t>When your team has strong relational database skills and it can get the job done</a:t>
            </a:r>
            <a:endParaRPr lang="en-US" dirty="0"/>
          </a:p>
        </p:txBody>
      </p:sp>
    </p:spTree>
    <p:extLst>
      <p:ext uri="{BB962C8B-B14F-4D97-AF65-F5344CB8AC3E}">
        <p14:creationId xmlns:p14="http://schemas.microsoft.com/office/powerpoint/2010/main" val="32052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Comparison to relational</a:t>
            </a:r>
            <a:endParaRPr lang="fi-FI" dirty="0"/>
          </a:p>
        </p:txBody>
      </p:sp>
      <p:sp>
        <p:nvSpPr>
          <p:cNvPr id="4" name="Text Placeholder 3"/>
          <p:cNvSpPr>
            <a:spLocks noGrp="1"/>
          </p:cNvSpPr>
          <p:nvPr>
            <p:ph type="body" idx="1"/>
          </p:nvPr>
        </p:nvSpPr>
        <p:spPr/>
        <p:txBody>
          <a:bodyPr/>
          <a:lstStyle/>
          <a:p>
            <a:r>
              <a:rPr lang="en-US" dirty="0"/>
              <a:t>Relational</a:t>
            </a:r>
            <a:endParaRPr lang="fi-FI" dirty="0"/>
          </a:p>
        </p:txBody>
      </p:sp>
      <p:sp>
        <p:nvSpPr>
          <p:cNvPr id="5" name="Content Placeholder 4"/>
          <p:cNvSpPr>
            <a:spLocks noGrp="1"/>
          </p:cNvSpPr>
          <p:nvPr>
            <p:ph sz="half" idx="2"/>
          </p:nvPr>
        </p:nvSpPr>
        <p:spPr/>
        <p:txBody>
          <a:bodyPr>
            <a:normAutofit fontScale="77500" lnSpcReduction="20000"/>
          </a:bodyPr>
          <a:lstStyle/>
          <a:p>
            <a:r>
              <a:rPr lang="en-US" sz="3600" dirty="0"/>
              <a:t>Scaling </a:t>
            </a:r>
            <a:r>
              <a:rPr lang="en-US" sz="3600" dirty="0" smtClean="0"/>
              <a:t>vertically </a:t>
            </a:r>
          </a:p>
          <a:p>
            <a:r>
              <a:rPr lang="en-US" sz="3600" dirty="0" smtClean="0"/>
              <a:t>Different </a:t>
            </a:r>
            <a:r>
              <a:rPr lang="en-US" sz="3600" dirty="0" smtClean="0"/>
              <a:t>products </a:t>
            </a:r>
            <a:r>
              <a:rPr lang="en-US" sz="3600" dirty="0" smtClean="0"/>
              <a:t>for same problem</a:t>
            </a:r>
            <a:endParaRPr lang="en-US" sz="3600" dirty="0"/>
          </a:p>
          <a:p>
            <a:r>
              <a:rPr lang="en-US" sz="3600" dirty="0" smtClean="0"/>
              <a:t>Proven track record of 30</a:t>
            </a:r>
            <a:r>
              <a:rPr lang="en-US" sz="3600" dirty="0"/>
              <a:t>+ years </a:t>
            </a:r>
            <a:endParaRPr lang="en-US" sz="3600" dirty="0" smtClean="0"/>
          </a:p>
          <a:p>
            <a:r>
              <a:rPr lang="en-US" sz="3600" dirty="0" smtClean="0"/>
              <a:t>Query </a:t>
            </a:r>
            <a:r>
              <a:rPr lang="en-US" sz="3600" dirty="0"/>
              <a:t>language: SQL</a:t>
            </a:r>
          </a:p>
          <a:p>
            <a:r>
              <a:rPr lang="en-US" sz="3600" dirty="0" smtClean="0"/>
              <a:t>Data normalized</a:t>
            </a:r>
            <a:endParaRPr lang="en-US" sz="3600" dirty="0"/>
          </a:p>
          <a:p>
            <a:r>
              <a:rPr lang="en-US" sz="3600" dirty="0"/>
              <a:t>Has </a:t>
            </a:r>
            <a:r>
              <a:rPr lang="en-US" sz="3600" dirty="0" smtClean="0"/>
              <a:t>schema</a:t>
            </a:r>
            <a:endParaRPr lang="en-US" sz="3600" dirty="0"/>
          </a:p>
          <a:p>
            <a:endParaRPr lang="en-US" dirty="0"/>
          </a:p>
          <a:p>
            <a:endParaRPr lang="fi-FI" dirty="0"/>
          </a:p>
        </p:txBody>
      </p:sp>
      <p:sp>
        <p:nvSpPr>
          <p:cNvPr id="6" name="Text Placeholder 5"/>
          <p:cNvSpPr>
            <a:spLocks noGrp="1"/>
          </p:cNvSpPr>
          <p:nvPr>
            <p:ph type="body" sz="quarter" idx="3"/>
          </p:nvPr>
        </p:nvSpPr>
        <p:spPr/>
        <p:txBody>
          <a:bodyPr/>
          <a:lstStyle/>
          <a:p>
            <a:r>
              <a:rPr lang="en-US" dirty="0"/>
              <a:t>NoSQL</a:t>
            </a:r>
            <a:endParaRPr lang="fi-FI" dirty="0"/>
          </a:p>
        </p:txBody>
      </p:sp>
      <p:sp>
        <p:nvSpPr>
          <p:cNvPr id="7" name="Content Placeholder 6"/>
          <p:cNvSpPr>
            <a:spLocks noGrp="1"/>
          </p:cNvSpPr>
          <p:nvPr>
            <p:ph sz="quarter" idx="4"/>
          </p:nvPr>
        </p:nvSpPr>
        <p:spPr>
          <a:xfrm>
            <a:off x="6579869" y="2582334"/>
            <a:ext cx="5335905" cy="3378200"/>
          </a:xfrm>
        </p:spPr>
        <p:txBody>
          <a:bodyPr anchor="t">
            <a:noAutofit/>
          </a:bodyPr>
          <a:lstStyle/>
          <a:p>
            <a:r>
              <a:rPr lang="en-US" sz="2800" dirty="0"/>
              <a:t>Scaling horizontally </a:t>
            </a:r>
            <a:endParaRPr lang="en-US" sz="2800" dirty="0" smtClean="0"/>
          </a:p>
          <a:p>
            <a:r>
              <a:rPr lang="en-US" sz="2800" dirty="0" smtClean="0"/>
              <a:t>Different products for different problems</a:t>
            </a:r>
            <a:endParaRPr lang="en-US" sz="2800" dirty="0"/>
          </a:p>
          <a:p>
            <a:r>
              <a:rPr lang="en-US" sz="2800" dirty="0"/>
              <a:t>Products are less mature</a:t>
            </a:r>
          </a:p>
          <a:p>
            <a:r>
              <a:rPr lang="en-US" sz="2800" dirty="0"/>
              <a:t>No standardized query </a:t>
            </a:r>
            <a:r>
              <a:rPr lang="en-US" sz="2800" dirty="0" smtClean="0"/>
              <a:t>language</a:t>
            </a:r>
            <a:endParaRPr lang="en-US" sz="2800" dirty="0"/>
          </a:p>
          <a:p>
            <a:r>
              <a:rPr lang="en-US" sz="2800" dirty="0"/>
              <a:t>Data </a:t>
            </a:r>
            <a:r>
              <a:rPr lang="en-US" sz="2800" dirty="0" smtClean="0"/>
              <a:t>is often </a:t>
            </a:r>
            <a:r>
              <a:rPr lang="en-US" sz="2800" dirty="0" err="1" smtClean="0"/>
              <a:t>denormalized</a:t>
            </a:r>
            <a:endParaRPr lang="en-US" sz="2800" dirty="0"/>
          </a:p>
          <a:p>
            <a:r>
              <a:rPr lang="en-US" sz="2800" dirty="0" smtClean="0"/>
              <a:t>Schema agnostic (on </a:t>
            </a:r>
            <a:r>
              <a:rPr lang="en-US" sz="2800" dirty="0"/>
              <a:t>read schema)</a:t>
            </a:r>
            <a:endParaRPr lang="fi-FI" sz="2800" dirty="0"/>
          </a:p>
        </p:txBody>
      </p:sp>
    </p:spTree>
    <p:extLst>
      <p:ext uri="{BB962C8B-B14F-4D97-AF65-F5344CB8AC3E}">
        <p14:creationId xmlns:p14="http://schemas.microsoft.com/office/powerpoint/2010/main" val="21413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a:t>
            </a:r>
            <a:endParaRPr lang="fi-FI" dirty="0"/>
          </a:p>
        </p:txBody>
      </p:sp>
      <p:sp>
        <p:nvSpPr>
          <p:cNvPr id="6" name="TextBox 5"/>
          <p:cNvSpPr txBox="1"/>
          <p:nvPr/>
        </p:nvSpPr>
        <p:spPr>
          <a:xfrm>
            <a:off x="1097280" y="3560642"/>
            <a:ext cx="865622" cy="369332"/>
          </a:xfrm>
          <a:prstGeom prst="rect">
            <a:avLst/>
          </a:prstGeom>
          <a:noFill/>
        </p:spPr>
        <p:txBody>
          <a:bodyPr wrap="none" rtlCol="0">
            <a:spAutoFit/>
          </a:bodyPr>
          <a:lstStyle/>
          <a:p>
            <a:r>
              <a:rPr lang="en-US" dirty="0"/>
              <a:t>Before:</a:t>
            </a:r>
            <a:endParaRPr lang="fi-FI" dirty="0"/>
          </a:p>
        </p:txBody>
      </p:sp>
      <p:sp>
        <p:nvSpPr>
          <p:cNvPr id="7" name="TextBox 6"/>
          <p:cNvSpPr txBox="1"/>
          <p:nvPr/>
        </p:nvSpPr>
        <p:spPr>
          <a:xfrm>
            <a:off x="5982789" y="3560642"/>
            <a:ext cx="682303" cy="369332"/>
          </a:xfrm>
          <a:prstGeom prst="rect">
            <a:avLst/>
          </a:prstGeom>
          <a:noFill/>
        </p:spPr>
        <p:txBody>
          <a:bodyPr wrap="none" rtlCol="0">
            <a:spAutoFit/>
          </a:bodyPr>
          <a:lstStyle/>
          <a:p>
            <a:r>
              <a:rPr lang="en-US" dirty="0"/>
              <a:t>Now:</a:t>
            </a:r>
            <a:endParaRPr lang="fi-FI" dirty="0"/>
          </a:p>
        </p:txBody>
      </p:sp>
      <p:pic>
        <p:nvPicPr>
          <p:cNvPr id="8" name="Picture 7"/>
          <p:cNvPicPr>
            <a:picLocks noChangeAspect="1"/>
          </p:cNvPicPr>
          <p:nvPr/>
        </p:nvPicPr>
        <p:blipFill>
          <a:blip r:embed="rId3"/>
          <a:stretch>
            <a:fillRect/>
          </a:stretch>
        </p:blipFill>
        <p:spPr>
          <a:xfrm>
            <a:off x="7674216" y="1854886"/>
            <a:ext cx="2584209" cy="4449219"/>
          </a:xfrm>
          <a:prstGeom prst="rect">
            <a:avLst/>
          </a:prstGeom>
        </p:spPr>
      </p:pic>
      <p:pic>
        <p:nvPicPr>
          <p:cNvPr id="9" name="Picture 8"/>
          <p:cNvPicPr>
            <a:picLocks noChangeAspect="1"/>
          </p:cNvPicPr>
          <p:nvPr/>
        </p:nvPicPr>
        <p:blipFill>
          <a:blip r:embed="rId4"/>
          <a:stretch>
            <a:fillRect/>
          </a:stretch>
        </p:blipFill>
        <p:spPr>
          <a:xfrm>
            <a:off x="2881444" y="1958048"/>
            <a:ext cx="2092221" cy="4181597"/>
          </a:xfrm>
          <a:prstGeom prst="rect">
            <a:avLst/>
          </a:prstGeom>
        </p:spPr>
      </p:pic>
    </p:spTree>
    <p:extLst>
      <p:ext uri="{BB962C8B-B14F-4D97-AF65-F5344CB8AC3E}">
        <p14:creationId xmlns:p14="http://schemas.microsoft.com/office/powerpoint/2010/main" val="13176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What </a:t>
            </a:r>
            <a:r>
              <a:rPr lang="en-US" dirty="0"/>
              <a:t>is </a:t>
            </a:r>
            <a:r>
              <a:rPr lang="en-US" dirty="0" smtClean="0"/>
              <a:t>it?</a:t>
            </a:r>
            <a:endParaRPr lang="fi-FI" dirty="0"/>
          </a:p>
        </p:txBody>
      </p:sp>
      <p:sp>
        <p:nvSpPr>
          <p:cNvPr id="3" name="Content Placeholder 2"/>
          <p:cNvSpPr>
            <a:spLocks noGrp="1"/>
          </p:cNvSpPr>
          <p:nvPr>
            <p:ph idx="1"/>
          </p:nvPr>
        </p:nvSpPr>
        <p:spPr/>
        <p:txBody>
          <a:bodyPr/>
          <a:lstStyle/>
          <a:p>
            <a:r>
              <a:rPr lang="en-US" dirty="0"/>
              <a:t>Not any specific technology or theory  – concepts that have evolved over many years</a:t>
            </a:r>
          </a:p>
          <a:p>
            <a:r>
              <a:rPr lang="en-US" dirty="0"/>
              <a:t>Ideas were adopted by independent groups of people who used them to solve their own data problems</a:t>
            </a:r>
          </a:p>
          <a:p>
            <a:r>
              <a:rPr lang="en-US" dirty="0"/>
              <a:t>By now, the NoSQL movement includes hundreds of database products – most of them solve a very specific set of problems</a:t>
            </a:r>
            <a:endParaRPr lang="fi-FI" dirty="0"/>
          </a:p>
        </p:txBody>
      </p:sp>
    </p:spTree>
    <p:extLst>
      <p:ext uri="{BB962C8B-B14F-4D97-AF65-F5344CB8AC3E}">
        <p14:creationId xmlns:p14="http://schemas.microsoft.com/office/powerpoint/2010/main" val="238630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History</a:t>
            </a:r>
            <a:endParaRPr lang="fi-FI" dirty="0"/>
          </a:p>
        </p:txBody>
      </p:sp>
      <p:sp>
        <p:nvSpPr>
          <p:cNvPr id="3" name="Content Placeholder 2"/>
          <p:cNvSpPr>
            <a:spLocks noGrp="1"/>
          </p:cNvSpPr>
          <p:nvPr>
            <p:ph idx="1"/>
          </p:nvPr>
        </p:nvSpPr>
        <p:spPr/>
        <p:txBody>
          <a:bodyPr/>
          <a:lstStyle/>
          <a:p>
            <a:r>
              <a:rPr lang="en-US" dirty="0"/>
              <a:t>What changed: rise of the internet and sites with lots and lots of traffic</a:t>
            </a:r>
          </a:p>
          <a:p>
            <a:r>
              <a:rPr lang="en-US" dirty="0"/>
              <a:t>Google’s and Amazon’s technologies inspired a new movement: NoSQL</a:t>
            </a:r>
          </a:p>
          <a:p>
            <a:r>
              <a:rPr lang="en-US" dirty="0"/>
              <a:t>Original spark was the need for clustering</a:t>
            </a:r>
          </a:p>
          <a:p>
            <a:endParaRPr lang="en-US" dirty="0"/>
          </a:p>
          <a:p>
            <a:endParaRPr lang="fi-FI" dirty="0"/>
          </a:p>
        </p:txBody>
      </p:sp>
    </p:spTree>
    <p:extLst>
      <p:ext uri="{BB962C8B-B14F-4D97-AF65-F5344CB8AC3E}">
        <p14:creationId xmlns:p14="http://schemas.microsoft.com/office/powerpoint/2010/main" val="274611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82839" y="1837098"/>
            <a:ext cx="3481255" cy="2935355"/>
          </a:xfrm>
          <a:prstGeom prst="rect">
            <a:avLst/>
          </a:prstGeom>
        </p:spPr>
      </p:pic>
      <p:pic>
        <p:nvPicPr>
          <p:cNvPr id="5" name="Picture 4"/>
          <p:cNvPicPr>
            <a:picLocks noChangeAspect="1"/>
          </p:cNvPicPr>
          <p:nvPr/>
        </p:nvPicPr>
        <p:blipFill>
          <a:blip r:embed="rId4"/>
          <a:stretch>
            <a:fillRect/>
          </a:stretch>
        </p:blipFill>
        <p:spPr>
          <a:xfrm>
            <a:off x="1135380" y="2060834"/>
            <a:ext cx="3066525" cy="2621234"/>
          </a:xfrm>
          <a:prstGeom prst="rect">
            <a:avLst/>
          </a:prstGeom>
        </p:spPr>
      </p:pic>
      <p:sp>
        <p:nvSpPr>
          <p:cNvPr id="6" name="TextBox 5"/>
          <p:cNvSpPr txBox="1"/>
          <p:nvPr/>
        </p:nvSpPr>
        <p:spPr>
          <a:xfrm>
            <a:off x="4911562" y="2813413"/>
            <a:ext cx="761619" cy="769441"/>
          </a:xfrm>
          <a:prstGeom prst="rect">
            <a:avLst/>
          </a:prstGeom>
          <a:noFill/>
        </p:spPr>
        <p:txBody>
          <a:bodyPr wrap="none" rtlCol="0">
            <a:spAutoFit/>
          </a:bodyPr>
          <a:lstStyle/>
          <a:p>
            <a:r>
              <a:rPr lang="en-US" sz="4400" dirty="0"/>
              <a:t>VS</a:t>
            </a:r>
            <a:endParaRPr lang="fi-FI" sz="4400" dirty="0"/>
          </a:p>
        </p:txBody>
      </p:sp>
    </p:spTree>
    <p:extLst>
      <p:ext uri="{BB962C8B-B14F-4D97-AF65-F5344CB8AC3E}">
        <p14:creationId xmlns:p14="http://schemas.microsoft.com/office/powerpoint/2010/main" val="254567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the definition</a:t>
            </a:r>
            <a:endParaRPr lang="fi-FI" dirty="0"/>
          </a:p>
        </p:txBody>
      </p:sp>
      <p:sp>
        <p:nvSpPr>
          <p:cNvPr id="3" name="Content Placeholder 2"/>
          <p:cNvSpPr>
            <a:spLocks noGrp="1"/>
          </p:cNvSpPr>
          <p:nvPr>
            <p:ph idx="1"/>
          </p:nvPr>
        </p:nvSpPr>
        <p:spPr>
          <a:xfrm>
            <a:off x="1097280" y="2024744"/>
            <a:ext cx="10058400" cy="4109356"/>
          </a:xfrm>
        </p:spPr>
        <p:txBody>
          <a:bodyPr>
            <a:normAutofit/>
          </a:bodyPr>
          <a:lstStyle/>
          <a:p>
            <a:r>
              <a:rPr lang="en-US" sz="2800" dirty="0"/>
              <a:t>Can not be defined</a:t>
            </a:r>
          </a:p>
          <a:p>
            <a:r>
              <a:rPr lang="en-US" sz="2800" dirty="0"/>
              <a:t>Common characteristics</a:t>
            </a:r>
            <a:r>
              <a:rPr lang="en-US" sz="2800" dirty="0" smtClean="0"/>
              <a:t>:</a:t>
            </a:r>
          </a:p>
          <a:p>
            <a:pPr lvl="1"/>
            <a:r>
              <a:rPr lang="en-US" sz="2600" dirty="0"/>
              <a:t>Schema </a:t>
            </a:r>
            <a:r>
              <a:rPr lang="en-US" sz="2600" dirty="0" smtClean="0"/>
              <a:t>agnostic</a:t>
            </a:r>
            <a:endParaRPr lang="en-US" sz="2800" dirty="0"/>
          </a:p>
          <a:p>
            <a:pPr lvl="1"/>
            <a:r>
              <a:rPr lang="en-US" sz="2800" dirty="0" smtClean="0"/>
              <a:t>Cluster </a:t>
            </a:r>
            <a:r>
              <a:rPr lang="en-US" sz="2800" dirty="0"/>
              <a:t>friendly</a:t>
            </a:r>
          </a:p>
          <a:p>
            <a:pPr lvl="1"/>
            <a:r>
              <a:rPr lang="en-US" sz="2800" dirty="0"/>
              <a:t>Commodity </a:t>
            </a:r>
            <a:r>
              <a:rPr lang="en-US" sz="2800" dirty="0" smtClean="0"/>
              <a:t>hardware</a:t>
            </a:r>
          </a:p>
          <a:p>
            <a:pPr lvl="1"/>
            <a:r>
              <a:rPr lang="en-US" sz="2800" dirty="0" err="1" smtClean="0"/>
              <a:t>Nonrelational</a:t>
            </a:r>
            <a:endParaRPr lang="en-US" sz="2800" dirty="0" smtClean="0"/>
          </a:p>
          <a:p>
            <a:pPr lvl="1"/>
            <a:r>
              <a:rPr lang="en-US" sz="2800" dirty="0" smtClean="0"/>
              <a:t>Open-source</a:t>
            </a:r>
            <a:endParaRPr lang="en-US" sz="2800" dirty="0"/>
          </a:p>
          <a:p>
            <a:pPr lvl="1"/>
            <a:r>
              <a:rPr lang="en-US" sz="2800" dirty="0" smtClean="0"/>
              <a:t>21</a:t>
            </a:r>
            <a:r>
              <a:rPr lang="en-US" sz="2800" baseline="30000" dirty="0" smtClean="0"/>
              <a:t>st</a:t>
            </a:r>
            <a:r>
              <a:rPr lang="en-US" sz="2800" dirty="0" smtClean="0"/>
              <a:t> </a:t>
            </a:r>
            <a:r>
              <a:rPr lang="en-US" sz="2800" dirty="0"/>
              <a:t>century web</a:t>
            </a:r>
          </a:p>
        </p:txBody>
      </p:sp>
    </p:spTree>
    <p:extLst>
      <p:ext uri="{BB962C8B-B14F-4D97-AF65-F5344CB8AC3E}">
        <p14:creationId xmlns:p14="http://schemas.microsoft.com/office/powerpoint/2010/main" val="186698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 Data </a:t>
            </a:r>
            <a:r>
              <a:rPr lang="en-US" dirty="0" smtClean="0"/>
              <a:t>models</a:t>
            </a:r>
            <a:endParaRPr lang="fi-FI"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99213476"/>
              </p:ext>
            </p:extLst>
          </p:nvPr>
        </p:nvGraphicFramePr>
        <p:xfrm>
          <a:off x="1097280" y="1845734"/>
          <a:ext cx="1016290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026625" y="3503471"/>
            <a:ext cx="1584088" cy="707886"/>
          </a:xfrm>
          <a:prstGeom prst="rect">
            <a:avLst/>
          </a:prstGeom>
          <a:noFill/>
        </p:spPr>
        <p:txBody>
          <a:bodyPr wrap="none" rtlCol="0">
            <a:spAutoFit/>
          </a:bodyPr>
          <a:lstStyle/>
          <a:p>
            <a:r>
              <a:rPr lang="en-US" sz="4000" dirty="0">
                <a:solidFill>
                  <a:schemeClr val="bg1"/>
                </a:solidFill>
              </a:rPr>
              <a:t>NoSQL</a:t>
            </a:r>
            <a:endParaRPr lang="fi-FI" sz="4000" dirty="0">
              <a:solidFill>
                <a:schemeClr val="bg1"/>
              </a:solidFill>
            </a:endParaRPr>
          </a:p>
        </p:txBody>
      </p:sp>
    </p:spTree>
    <p:extLst>
      <p:ext uri="{BB962C8B-B14F-4D97-AF65-F5344CB8AC3E}">
        <p14:creationId xmlns:p14="http://schemas.microsoft.com/office/powerpoint/2010/main" val="1436241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Schema agnostic</a:t>
            </a:r>
            <a:endParaRPr lang="fi-FI" dirty="0"/>
          </a:p>
        </p:txBody>
      </p:sp>
      <p:sp>
        <p:nvSpPr>
          <p:cNvPr id="3" name="Content Placeholder 2"/>
          <p:cNvSpPr>
            <a:spLocks noGrp="1"/>
          </p:cNvSpPr>
          <p:nvPr>
            <p:ph idx="1"/>
          </p:nvPr>
        </p:nvSpPr>
        <p:spPr>
          <a:xfrm>
            <a:off x="1097280" y="1845733"/>
            <a:ext cx="10058400" cy="4355041"/>
          </a:xfrm>
        </p:spPr>
        <p:txBody>
          <a:bodyPr>
            <a:normAutofit/>
          </a:bodyPr>
          <a:lstStyle/>
          <a:p>
            <a:r>
              <a:rPr lang="en-US" dirty="0"/>
              <a:t>A database schema is the description of all </a:t>
            </a:r>
            <a:r>
              <a:rPr lang="en-US" dirty="0" smtClean="0"/>
              <a:t>possible data </a:t>
            </a:r>
            <a:r>
              <a:rPr lang="en-US" dirty="0"/>
              <a:t>and data structures in a relational </a:t>
            </a:r>
            <a:r>
              <a:rPr lang="en-US" dirty="0" smtClean="0"/>
              <a:t>database</a:t>
            </a:r>
          </a:p>
          <a:p>
            <a:r>
              <a:rPr lang="en-US" dirty="0"/>
              <a:t>With a NoSQL </a:t>
            </a:r>
            <a:r>
              <a:rPr lang="en-US" dirty="0" smtClean="0"/>
              <a:t>database a </a:t>
            </a:r>
            <a:r>
              <a:rPr lang="en-US" dirty="0"/>
              <a:t>schema isn’t </a:t>
            </a:r>
            <a:r>
              <a:rPr lang="en-US" dirty="0" smtClean="0"/>
              <a:t>required</a:t>
            </a:r>
          </a:p>
          <a:p>
            <a:r>
              <a:rPr lang="en-US" dirty="0" smtClean="0"/>
              <a:t>Development can be started without </a:t>
            </a:r>
            <a:r>
              <a:rPr lang="en-US" dirty="0"/>
              <a:t>doing up‐front schema </a:t>
            </a:r>
            <a:r>
              <a:rPr lang="en-US" dirty="0" smtClean="0"/>
              <a:t>design</a:t>
            </a:r>
            <a:endParaRPr lang="en-US" dirty="0" smtClean="0"/>
          </a:p>
        </p:txBody>
      </p:sp>
    </p:spTree>
    <p:extLst>
      <p:ext uri="{BB962C8B-B14F-4D97-AF65-F5344CB8AC3E}">
        <p14:creationId xmlns:p14="http://schemas.microsoft.com/office/powerpoint/2010/main" val="135590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1933</TotalTime>
  <Words>1531</Words>
  <Application>Microsoft Office PowerPoint</Application>
  <PresentationFormat>Widescreen</PresentationFormat>
  <Paragraphs>193</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What is NoSQL?</vt:lpstr>
      <vt:lpstr>NoSQL : History</vt:lpstr>
      <vt:lpstr>Application integration</vt:lpstr>
      <vt:lpstr>NoSQL : What is it?</vt:lpstr>
      <vt:lpstr>NoSQL : History</vt:lpstr>
      <vt:lpstr>PowerPoint Presentation</vt:lpstr>
      <vt:lpstr>NoSQL : the definition</vt:lpstr>
      <vt:lpstr>NoSQL : Data models</vt:lpstr>
      <vt:lpstr>NoSQL : Schema agnostic</vt:lpstr>
      <vt:lpstr>NoSQL : Schema agnostic(2)</vt:lpstr>
      <vt:lpstr>NoSQL : Cluster friendly</vt:lpstr>
      <vt:lpstr>NoSQL : How data is distributed in clusters?</vt:lpstr>
      <vt:lpstr>NoSQL : Nonrelational</vt:lpstr>
      <vt:lpstr>NoSQL : Nonrelational(2)</vt:lpstr>
      <vt:lpstr>NoSQL : Consistency</vt:lpstr>
      <vt:lpstr>NoSQL : Availability</vt:lpstr>
      <vt:lpstr>NoSQL : CAP theorem</vt:lpstr>
      <vt:lpstr>NoSQL : CAP theorem(2)</vt:lpstr>
      <vt:lpstr>NoSQL : When to use</vt:lpstr>
      <vt:lpstr>NoSQL : When not to use</vt:lpstr>
      <vt:lpstr>NoSQL : Comparison to relational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Ville Sillanpää</dc:creator>
  <cp:lastModifiedBy>Ville Sillanpää</cp:lastModifiedBy>
  <cp:revision>213</cp:revision>
  <dcterms:created xsi:type="dcterms:W3CDTF">2015-10-03T14:47:41Z</dcterms:created>
  <dcterms:modified xsi:type="dcterms:W3CDTF">2017-09-12T17:01:11Z</dcterms:modified>
</cp:coreProperties>
</file>