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6" r:id="rId2"/>
    <p:sldId id="269" r:id="rId3"/>
    <p:sldId id="274" r:id="rId4"/>
    <p:sldId id="277" r:id="rId5"/>
    <p:sldId id="261" r:id="rId6"/>
    <p:sldId id="276" r:id="rId7"/>
    <p:sldId id="282" r:id="rId8"/>
    <p:sldId id="283" r:id="rId9"/>
    <p:sldId id="290" r:id="rId10"/>
    <p:sldId id="292" r:id="rId11"/>
    <p:sldId id="284" r:id="rId12"/>
    <p:sldId id="295" r:id="rId13"/>
    <p:sldId id="296" r:id="rId14"/>
    <p:sldId id="303" r:id="rId15"/>
    <p:sldId id="300" r:id="rId16"/>
    <p:sldId id="302" r:id="rId17"/>
    <p:sldId id="297" r:id="rId18"/>
    <p:sldId id="301" r:id="rId19"/>
    <p:sldId id="304" r:id="rId20"/>
    <p:sldId id="307" r:id="rId21"/>
    <p:sldId id="305" r:id="rId22"/>
    <p:sldId id="308" r:id="rId23"/>
    <p:sldId id="309" r:id="rId24"/>
    <p:sldId id="310" r:id="rId25"/>
    <p:sldId id="311" r:id="rId26"/>
    <p:sldId id="312" r:id="rId27"/>
    <p:sldId id="313" r:id="rId28"/>
    <p:sldId id="315" r:id="rId29"/>
    <p:sldId id="316" r:id="rId30"/>
    <p:sldId id="317" r:id="rId31"/>
    <p:sldId id="318" r:id="rId32"/>
    <p:sldId id="319" r:id="rId33"/>
    <p:sldId id="321" r:id="rId34"/>
    <p:sldId id="326" r:id="rId35"/>
    <p:sldId id="322" r:id="rId36"/>
    <p:sldId id="335" r:id="rId37"/>
    <p:sldId id="344" r:id="rId38"/>
    <p:sldId id="357" r:id="rId39"/>
    <p:sldId id="360" r:id="rId40"/>
    <p:sldId id="359" r:id="rId41"/>
    <p:sldId id="324" r:id="rId42"/>
    <p:sldId id="325" r:id="rId43"/>
    <p:sldId id="358" r:id="rId44"/>
    <p:sldId id="350" r:id="rId45"/>
    <p:sldId id="351" r:id="rId46"/>
    <p:sldId id="353" r:id="rId47"/>
    <p:sldId id="323" r:id="rId48"/>
    <p:sldId id="320" r:id="rId49"/>
    <p:sldId id="338" r:id="rId50"/>
    <p:sldId id="345" r:id="rId51"/>
    <p:sldId id="333" r:id="rId52"/>
    <p:sldId id="362" r:id="rId53"/>
    <p:sldId id="410" r:id="rId54"/>
    <p:sldId id="363" r:id="rId55"/>
    <p:sldId id="369" r:id="rId56"/>
    <p:sldId id="401" r:id="rId57"/>
    <p:sldId id="405" r:id="rId58"/>
    <p:sldId id="367" r:id="rId59"/>
    <p:sldId id="371" r:id="rId60"/>
    <p:sldId id="372" r:id="rId61"/>
    <p:sldId id="373" r:id="rId62"/>
    <p:sldId id="378" r:id="rId63"/>
    <p:sldId id="409" r:id="rId64"/>
    <p:sldId id="412" r:id="rId65"/>
    <p:sldId id="413" r:id="rId66"/>
    <p:sldId id="402" r:id="rId67"/>
    <p:sldId id="377" r:id="rId68"/>
    <p:sldId id="366" r:id="rId69"/>
    <p:sldId id="414" r:id="rId70"/>
    <p:sldId id="391" r:id="rId71"/>
    <p:sldId id="390" r:id="rId72"/>
    <p:sldId id="422" r:id="rId73"/>
    <p:sldId id="423" r:id="rId74"/>
    <p:sldId id="427" r:id="rId75"/>
    <p:sldId id="428" r:id="rId76"/>
    <p:sldId id="429" r:id="rId77"/>
    <p:sldId id="431" r:id="rId78"/>
    <p:sldId id="430" r:id="rId79"/>
    <p:sldId id="432" r:id="rId80"/>
    <p:sldId id="433" r:id="rId81"/>
    <p:sldId id="442" r:id="rId82"/>
    <p:sldId id="444" r:id="rId83"/>
    <p:sldId id="443" r:id="rId84"/>
    <p:sldId id="435" r:id="rId85"/>
    <p:sldId id="448" r:id="rId86"/>
    <p:sldId id="425" r:id="rId87"/>
    <p:sldId id="445" r:id="rId88"/>
    <p:sldId id="446" r:id="rId89"/>
    <p:sldId id="447"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91C6B0-B428-41F5-9BED-E1FE5E7C20E2}" v="951" dt="2024-09-05T20:38:43.8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968" autoAdjust="0"/>
  </p:normalViewPr>
  <p:slideViewPr>
    <p:cSldViewPr snapToGrid="0">
      <p:cViewPr>
        <p:scale>
          <a:sx n="50" d="100"/>
          <a:sy n="50" d="100"/>
        </p:scale>
        <p:origin x="1260" y="3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2B6B4F-54BB-4C93-8935-BA4918DDA843}" type="datetimeFigureOut">
              <a:rPr lang="en-US" smtClean="0"/>
              <a:t>9/4/2024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4A2A82-5FA7-4F84-899F-62F7CEAC28D5}" type="slidenum">
              <a:rPr lang="en-US" smtClean="0"/>
              <a:t>‹#›</a:t>
            </a:fld>
            <a:endParaRPr lang="en-US"/>
          </a:p>
        </p:txBody>
      </p:sp>
    </p:spTree>
    <p:extLst>
      <p:ext uri="{BB962C8B-B14F-4D97-AF65-F5344CB8AC3E}">
        <p14:creationId xmlns:p14="http://schemas.microsoft.com/office/powerpoint/2010/main" val="231947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What’s semantic dependency? -&gt; Need to summarize from traces, e.g., data dependency is one subset, if every data dependency has a semantic. TODO: need traces</a:t>
            </a:r>
          </a:p>
          <a:p>
            <a:pPr marL="171450" indent="-171450">
              <a:buFontTx/>
              <a:buChar char="-"/>
            </a:pPr>
            <a:endParaRPr lang="en-US"/>
          </a:p>
          <a:p>
            <a:pPr marL="171450" indent="-171450">
              <a:buFont typeface="Arial"/>
              <a:buChar char="•"/>
            </a:pPr>
            <a:r>
              <a:rPr lang="en-US"/>
              <a:t> should have at least one interaction that is </a:t>
            </a:r>
            <a:r>
              <a:rPr lang="en-US" b="1"/>
              <a:t>semantically related</a:t>
            </a:r>
            <a:r>
              <a:rPr lang="en-US"/>
              <a:t> to interactions from all other sequences directly or indirectly. </a:t>
            </a:r>
          </a:p>
          <a:p>
            <a:pPr marL="171450" indent="-171450">
              <a:buFont typeface="Arial"/>
              <a:buChar char="•"/>
            </a:pPr>
            <a:r>
              <a:rPr lang="en-US"/>
              <a:t> is semantically dependent on or affects interactions from all other sequences directly or indirectly</a:t>
            </a:r>
          </a:p>
          <a:p>
            <a:pPr marL="171450" indent="-171450">
              <a:buFontTx/>
              <a:buChar char="-"/>
            </a:pPr>
            <a:endParaRPr lang="en-US"/>
          </a:p>
          <a:p>
            <a:pPr marL="628650" lvl="1" indent="-171450">
              <a:lnSpc>
                <a:spcPct val="150000"/>
              </a:lnSpc>
              <a:buFont typeface="Arial"/>
              <a:buChar char="•"/>
            </a:pPr>
            <a:r>
              <a:rPr lang="en-US"/>
              <a:t>Under a context (</a:t>
            </a:r>
            <a:r>
              <a:rPr lang="en-US" b="1" i="1"/>
              <a:t>for partial seq</a:t>
            </a:r>
            <a:r>
              <a:rPr lang="en-US"/>
              <a:t>), an </a:t>
            </a:r>
            <a:r>
              <a:rPr lang="en-US" b="1" i="1"/>
              <a:t>interaction (API or </a:t>
            </a:r>
            <a:r>
              <a:rPr lang="en-US" b="1" i="1" err="1"/>
              <a:t>API+entity</a:t>
            </a:r>
            <a:r>
              <a:rPr lang="en-US" b="1" i="1"/>
              <a:t>)</a:t>
            </a:r>
            <a:r>
              <a:rPr lang="en-US" b="1"/>
              <a:t> </a:t>
            </a:r>
            <a:r>
              <a:rPr lang="en-US" b="1" i="1"/>
              <a:t>sequence</a:t>
            </a:r>
            <a:r>
              <a:rPr lang="en-US" b="1"/>
              <a:t> </a:t>
            </a:r>
            <a:r>
              <a:rPr lang="en-US"/>
              <a:t>between an </a:t>
            </a:r>
            <a:r>
              <a:rPr lang="en-US" b="1" i="1"/>
              <a:t>actor (TODO multiple actors)</a:t>
            </a:r>
            <a:r>
              <a:rPr lang="en-US"/>
              <a:t> and </a:t>
            </a:r>
            <a:r>
              <a:rPr lang="en-US" b="1" i="1"/>
              <a:t>systems </a:t>
            </a:r>
            <a:r>
              <a:rPr lang="en-US"/>
              <a:t>that satisfies:</a:t>
            </a:r>
          </a:p>
          <a:p>
            <a:pPr marL="1085850" lvl="2" indent="-171450">
              <a:lnSpc>
                <a:spcPct val="150000"/>
              </a:lnSpc>
              <a:buFont typeface="Arial"/>
              <a:buChar char="•"/>
            </a:pPr>
            <a:r>
              <a:rPr lang="en-US"/>
              <a:t>And for every two continuous interactions A and B, B is </a:t>
            </a:r>
            <a:r>
              <a:rPr lang="en-US" b="1" i="1"/>
              <a:t>semantically dependent (purpose) </a:t>
            </a:r>
            <a:r>
              <a:rPr lang="en-US"/>
              <a:t>on A</a:t>
            </a:r>
          </a:p>
          <a:p>
            <a:pPr marL="1085850" lvl="2" indent="-171450">
              <a:lnSpc>
                <a:spcPct val="150000"/>
              </a:lnSpc>
              <a:buFont typeface="Arial"/>
              <a:buChar char="•"/>
            </a:pPr>
            <a:r>
              <a:rPr lang="en-US"/>
              <a:t>No repeated actions</a:t>
            </a:r>
          </a:p>
          <a:p>
            <a:pPr marL="1543050" lvl="3" indent="-171450">
              <a:lnSpc>
                <a:spcPct val="150000"/>
              </a:lnSpc>
              <a:buFont typeface="Arial"/>
              <a:buChar char="•"/>
            </a:pPr>
            <a:r>
              <a:rPr lang="en-US"/>
              <a:t>Higher level representation, xxx</a:t>
            </a:r>
          </a:p>
          <a:p>
            <a:pPr marL="1543050" lvl="3" indent="-171450">
              <a:lnSpc>
                <a:spcPct val="150000"/>
              </a:lnSpc>
              <a:buFont typeface="Arial"/>
              <a:buChar char="•"/>
            </a:pPr>
            <a:r>
              <a:rPr lang="en-US"/>
              <a:t>Login, search, add to cart, checkout</a:t>
            </a:r>
          </a:p>
          <a:p>
            <a:pPr marL="1543050" lvl="3" indent="-171450">
              <a:lnSpc>
                <a:spcPct val="150000"/>
              </a:lnSpc>
              <a:buFont typeface="Arial"/>
              <a:buChar char="•"/>
            </a:pPr>
            <a:r>
              <a:rPr lang="en-US"/>
              <a:t>Login, search, search, add to cart, checkout</a:t>
            </a:r>
          </a:p>
        </p:txBody>
      </p:sp>
      <p:sp>
        <p:nvSpPr>
          <p:cNvPr id="4" name="Slide Number Placeholder 3"/>
          <p:cNvSpPr>
            <a:spLocks noGrp="1"/>
          </p:cNvSpPr>
          <p:nvPr>
            <p:ph type="sldNum" sz="quarter" idx="5"/>
          </p:nvPr>
        </p:nvSpPr>
        <p:spPr/>
        <p:txBody>
          <a:bodyPr/>
          <a:lstStyle/>
          <a:p>
            <a:fld id="{124A2A82-5FA7-4F84-899F-62F7CEAC28D5}" type="slidenum">
              <a:rPr lang="en-US" smtClean="0"/>
              <a:t>2</a:t>
            </a:fld>
            <a:endParaRPr lang="en-US"/>
          </a:p>
        </p:txBody>
      </p:sp>
    </p:spTree>
    <p:extLst>
      <p:ext uri="{BB962C8B-B14F-4D97-AF65-F5344CB8AC3E}">
        <p14:creationId xmlns:p14="http://schemas.microsoft.com/office/powerpoint/2010/main" val="112026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47</a:t>
            </a:fld>
            <a:endParaRPr lang="en-US"/>
          </a:p>
        </p:txBody>
      </p:sp>
    </p:spTree>
    <p:extLst>
      <p:ext uri="{BB962C8B-B14F-4D97-AF65-F5344CB8AC3E}">
        <p14:creationId xmlns:p14="http://schemas.microsoft.com/office/powerpoint/2010/main" val="21967916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Hosting software on cloud as a service and accessing them with RESTful APIs is the new software deployment trend.</a:t>
            </a:r>
          </a:p>
          <a:p>
            <a:endParaRPr lang="en-US"/>
          </a:p>
          <a:p>
            <a:r>
              <a:rPr lang="en-US"/>
              <a:t>For example, M365 software and Azure blob storage are deployed on Microsoft Azure.</a:t>
            </a:r>
          </a:p>
        </p:txBody>
      </p:sp>
      <p:sp>
        <p:nvSpPr>
          <p:cNvPr id="4" name="Slide Number Placeholder 3"/>
          <p:cNvSpPr>
            <a:spLocks noGrp="1"/>
          </p:cNvSpPr>
          <p:nvPr>
            <p:ph type="sldNum" sz="quarter" idx="5"/>
          </p:nvPr>
        </p:nvSpPr>
        <p:spPr/>
        <p:txBody>
          <a:bodyPr/>
          <a:lstStyle/>
          <a:p>
            <a:fld id="{124A2A82-5FA7-4F84-899F-62F7CEAC28D5}" type="slidenum">
              <a:rPr lang="en-US" smtClean="0"/>
              <a:t>54</a:t>
            </a:fld>
            <a:endParaRPr lang="en-US"/>
          </a:p>
        </p:txBody>
      </p:sp>
    </p:spTree>
    <p:extLst>
      <p:ext uri="{BB962C8B-B14F-4D97-AF65-F5344CB8AC3E}">
        <p14:creationId xmlns:p14="http://schemas.microsoft.com/office/powerpoint/2010/main" val="2948183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Like the local software, cloud services are having bugs, which can lead to denial of services and semantic errors.</a:t>
            </a:r>
          </a:p>
        </p:txBody>
      </p:sp>
      <p:sp>
        <p:nvSpPr>
          <p:cNvPr id="4" name="Slide Number Placeholder 3"/>
          <p:cNvSpPr>
            <a:spLocks noGrp="1"/>
          </p:cNvSpPr>
          <p:nvPr>
            <p:ph type="sldNum" sz="quarter" idx="5"/>
          </p:nvPr>
        </p:nvSpPr>
        <p:spPr/>
        <p:txBody>
          <a:bodyPr/>
          <a:lstStyle/>
          <a:p>
            <a:fld id="{124A2A82-5FA7-4F84-899F-62F7CEAC28D5}" type="slidenum">
              <a:rPr lang="en-US" smtClean="0"/>
              <a:t>55</a:t>
            </a:fld>
            <a:endParaRPr lang="en-US"/>
          </a:p>
        </p:txBody>
      </p:sp>
    </p:spTree>
    <p:extLst>
      <p:ext uri="{BB962C8B-B14F-4D97-AF65-F5344CB8AC3E}">
        <p14:creationId xmlns:p14="http://schemas.microsoft.com/office/powerpoint/2010/main" val="930130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C00000"/>
                </a:solidFill>
              </a:rPr>
              <a:t>Since they are buggy, we need to test and fix them.</a:t>
            </a:r>
          </a:p>
          <a:p>
            <a:endParaRPr lang="en-US">
              <a:solidFill>
                <a:srgbClr val="C00000"/>
              </a:solidFill>
            </a:endParaRPr>
          </a:p>
          <a:p>
            <a:r>
              <a:rPr lang="en-US">
                <a:solidFill>
                  <a:srgbClr val="C00000"/>
                </a:solidFill>
              </a:rPr>
              <a:t>One promising approach is dynamic testing. </a:t>
            </a:r>
          </a:p>
          <a:p>
            <a:r>
              <a:rPr lang="en-US">
                <a:solidFill>
                  <a:srgbClr val="C00000"/>
                </a:solidFill>
              </a:rPr>
              <a:t>We can generate API sequences as workloads to dynamically test the targeted service.</a:t>
            </a:r>
          </a:p>
          <a:p>
            <a:endParaRPr lang="en-US">
              <a:solidFill>
                <a:srgbClr val="C00000"/>
              </a:solidFill>
            </a:endParaRPr>
          </a:p>
          <a:p>
            <a:r>
              <a:rPr lang="en-US">
                <a:solidFill>
                  <a:srgbClr val="C00000"/>
                </a:solidFill>
              </a:rPr>
              <a:t>To generate API sequences, two key questions need to be considered.</a:t>
            </a:r>
          </a:p>
          <a:p>
            <a:endParaRPr lang="en-US">
              <a:solidFill>
                <a:srgbClr val="C00000"/>
              </a:solidFill>
            </a:endParaRPr>
          </a:p>
          <a:p>
            <a:r>
              <a:rPr lang="en-US">
                <a:solidFill>
                  <a:srgbClr val="C00000"/>
                </a:solidFill>
              </a:rPr>
              <a:t>The simplest way is randomly selecting APIs and their parameters to construct an API sequence,</a:t>
            </a:r>
          </a:p>
          <a:p>
            <a:r>
              <a:rPr lang="en-US">
                <a:solidFill>
                  <a:srgbClr val="C00000"/>
                </a:solidFill>
              </a:rPr>
              <a:t>But that is ineffective due to the large search space and lots of invalid combinations.</a:t>
            </a:r>
          </a:p>
          <a:p>
            <a:endParaRPr lang="en-US">
              <a:solidFill>
                <a:srgbClr val="C00000"/>
              </a:solidFill>
            </a:endParaRPr>
          </a:p>
          <a:p>
            <a:r>
              <a:rPr lang="en-US">
                <a:solidFill>
                  <a:srgbClr val="C00000"/>
                </a:solidFill>
              </a:rPr>
              <a:t>Thus, we go for another extreme that synthesizes finite and representative workloads with more understanding of the service.</a:t>
            </a:r>
          </a:p>
          <a:p>
            <a:r>
              <a:rPr lang="en-US">
                <a:solidFill>
                  <a:srgbClr val="C00000"/>
                </a:solidFill>
              </a:rPr>
              <a:t>For example, given a </a:t>
            </a:r>
            <a:r>
              <a:rPr lang="en-US" err="1">
                <a:solidFill>
                  <a:srgbClr val="C00000"/>
                </a:solidFill>
              </a:rPr>
              <a:t>Seq_i</a:t>
            </a:r>
            <a:r>
              <a:rPr lang="en-US">
                <a:solidFill>
                  <a:srgbClr val="C00000"/>
                </a:solidFill>
              </a:rPr>
              <a:t>, we can almost know APIs that will fail or succeed after that </a:t>
            </a:r>
            <a:r>
              <a:rPr lang="en-US" err="1">
                <a:solidFill>
                  <a:srgbClr val="C00000"/>
                </a:solidFill>
              </a:rPr>
              <a:t>seq_i</a:t>
            </a:r>
            <a:r>
              <a:rPr lang="en-US">
                <a:solidFill>
                  <a:srgbClr val="C00000"/>
                </a:solidFill>
              </a:rPr>
              <a:t>.</a:t>
            </a:r>
          </a:p>
        </p:txBody>
      </p:sp>
      <p:sp>
        <p:nvSpPr>
          <p:cNvPr id="4" name="Slide Number Placeholder 3"/>
          <p:cNvSpPr>
            <a:spLocks noGrp="1"/>
          </p:cNvSpPr>
          <p:nvPr>
            <p:ph type="sldNum" sz="quarter" idx="5"/>
          </p:nvPr>
        </p:nvSpPr>
        <p:spPr/>
        <p:txBody>
          <a:bodyPr/>
          <a:lstStyle/>
          <a:p>
            <a:fld id="{124A2A82-5FA7-4F84-899F-62F7CEAC28D5}" type="slidenum">
              <a:rPr lang="en-US" smtClean="0"/>
              <a:t>56</a:t>
            </a:fld>
            <a:endParaRPr lang="en-US"/>
          </a:p>
        </p:txBody>
      </p:sp>
    </p:spTree>
    <p:extLst>
      <p:ext uri="{BB962C8B-B14F-4D97-AF65-F5344CB8AC3E}">
        <p14:creationId xmlns:p14="http://schemas.microsoft.com/office/powerpoint/2010/main" val="3365346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realize this controlled generation, API pre-conditions are what we need.</a:t>
            </a:r>
          </a:p>
          <a:p>
            <a:endParaRPr lang="en-US"/>
          </a:p>
          <a:p>
            <a:r>
              <a:rPr lang="en-US"/>
              <a:t>Pre-conditions are the constraints …</a:t>
            </a:r>
          </a:p>
          <a:p>
            <a:endParaRPr lang="en-US"/>
          </a:p>
          <a:p>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57</a:t>
            </a:fld>
            <a:endParaRPr lang="en-US"/>
          </a:p>
        </p:txBody>
      </p:sp>
    </p:spTree>
    <p:extLst>
      <p:ext uri="{BB962C8B-B14F-4D97-AF65-F5344CB8AC3E}">
        <p14:creationId xmlns:p14="http://schemas.microsoft.com/office/powerpoint/2010/main" val="995212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58</a:t>
            </a:fld>
            <a:endParaRPr lang="en-US"/>
          </a:p>
        </p:txBody>
      </p:sp>
    </p:spTree>
    <p:extLst>
      <p:ext uri="{BB962C8B-B14F-4D97-AF65-F5344CB8AC3E}">
        <p14:creationId xmlns:p14="http://schemas.microsoft.com/office/powerpoint/2010/main" val="18953097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Hard to analyze: asynchronous programming  prevents static analysis, like data flow or program slicing.</a:t>
            </a:r>
          </a:p>
        </p:txBody>
      </p:sp>
      <p:sp>
        <p:nvSpPr>
          <p:cNvPr id="4" name="Slide Number Placeholder 3"/>
          <p:cNvSpPr>
            <a:spLocks noGrp="1"/>
          </p:cNvSpPr>
          <p:nvPr>
            <p:ph type="sldNum" sz="quarter" idx="5"/>
          </p:nvPr>
        </p:nvSpPr>
        <p:spPr/>
        <p:txBody>
          <a:bodyPr/>
          <a:lstStyle/>
          <a:p>
            <a:fld id="{124A2A82-5FA7-4F84-899F-62F7CEAC28D5}" type="slidenum">
              <a:rPr lang="en-US" smtClean="0"/>
              <a:t>59</a:t>
            </a:fld>
            <a:endParaRPr lang="en-US"/>
          </a:p>
        </p:txBody>
      </p:sp>
    </p:spTree>
    <p:extLst>
      <p:ext uri="{BB962C8B-B14F-4D97-AF65-F5344CB8AC3E}">
        <p14:creationId xmlns:p14="http://schemas.microsoft.com/office/powerpoint/2010/main" val="1323460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242424"/>
                </a:solidFill>
                <a:effectLst/>
                <a:latin typeface="Segoe UI" panose="020B0502040204020203" pitchFamily="34" charset="0"/>
              </a:rPr>
              <a:t>RESTful APIs (Representational State Transfer) are widely used for web services and are designed around resources.</a:t>
            </a:r>
            <a:endParaRPr lang="en-US" b="1">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124A2A82-5FA7-4F84-899F-62F7CEAC28D5}" type="slidenum">
              <a:rPr lang="en-US" smtClean="0"/>
              <a:t>60</a:t>
            </a:fld>
            <a:endParaRPr lang="en-US"/>
          </a:p>
        </p:txBody>
      </p:sp>
    </p:spTree>
    <p:extLst>
      <p:ext uri="{BB962C8B-B14F-4D97-AF65-F5344CB8AC3E}">
        <p14:creationId xmlns:p14="http://schemas.microsoft.com/office/powerpoint/2010/main" val="2928227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61</a:t>
            </a:fld>
            <a:endParaRPr lang="en-US"/>
          </a:p>
        </p:txBody>
      </p:sp>
    </p:spTree>
    <p:extLst>
      <p:ext uri="{BB962C8B-B14F-4D97-AF65-F5344CB8AC3E}">
        <p14:creationId xmlns:p14="http://schemas.microsoft.com/office/powerpoint/2010/main" val="1946267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Service-generated state values still need to be retrieved with APIs on the fly.</a:t>
            </a:r>
          </a:p>
          <a:p>
            <a:r>
              <a:rPr lang="en-US"/>
              <a:t>(we can know if it’s solvable, only need to re-direct ret-2-arg)</a:t>
            </a:r>
          </a:p>
        </p:txBody>
      </p:sp>
      <p:sp>
        <p:nvSpPr>
          <p:cNvPr id="4" name="Slide Number Placeholder 3"/>
          <p:cNvSpPr>
            <a:spLocks noGrp="1"/>
          </p:cNvSpPr>
          <p:nvPr>
            <p:ph type="sldNum" sz="quarter" idx="5"/>
          </p:nvPr>
        </p:nvSpPr>
        <p:spPr/>
        <p:txBody>
          <a:bodyPr/>
          <a:lstStyle/>
          <a:p>
            <a:fld id="{124A2A82-5FA7-4F84-899F-62F7CEAC28D5}" type="slidenum">
              <a:rPr lang="en-US" smtClean="0"/>
              <a:t>62</a:t>
            </a:fld>
            <a:endParaRPr lang="en-US"/>
          </a:p>
        </p:txBody>
      </p:sp>
    </p:spTree>
    <p:extLst>
      <p:ext uri="{BB962C8B-B14F-4D97-AF65-F5344CB8AC3E}">
        <p14:creationId xmlns:p14="http://schemas.microsoft.com/office/powerpoint/2010/main" val="1612654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a:t>What’s semantic dependency? -&gt; Need to summarize from traces, e.g., data dependency is one subset, if every data dependency has a semantic. TODO: need traces</a:t>
            </a:r>
          </a:p>
          <a:p>
            <a:pPr marL="171450" indent="-171450">
              <a:buFontTx/>
              <a:buChar char="-"/>
            </a:pPr>
            <a:endParaRPr lang="en-US"/>
          </a:p>
          <a:p>
            <a:pPr marL="171450" indent="-171450">
              <a:buFontTx/>
              <a:buChar char="-"/>
            </a:pPr>
            <a:endParaRPr lang="en-US"/>
          </a:p>
          <a:p>
            <a:pPr marL="628650" lvl="1" indent="-171450">
              <a:lnSpc>
                <a:spcPct val="150000"/>
              </a:lnSpc>
              <a:buFont typeface="Arial"/>
              <a:buChar char="•"/>
            </a:pPr>
            <a:r>
              <a:rPr lang="en-US"/>
              <a:t>Under a context (</a:t>
            </a:r>
            <a:r>
              <a:rPr lang="en-US" b="1" i="1"/>
              <a:t>for partial seq</a:t>
            </a:r>
            <a:r>
              <a:rPr lang="en-US"/>
              <a:t>), an </a:t>
            </a:r>
            <a:r>
              <a:rPr lang="en-US" b="1" i="1"/>
              <a:t>interaction (API or </a:t>
            </a:r>
            <a:r>
              <a:rPr lang="en-US" b="1" i="1" err="1"/>
              <a:t>API+entity</a:t>
            </a:r>
            <a:r>
              <a:rPr lang="en-US" b="1" i="1"/>
              <a:t>)</a:t>
            </a:r>
            <a:r>
              <a:rPr lang="en-US" b="1"/>
              <a:t> </a:t>
            </a:r>
            <a:r>
              <a:rPr lang="en-US" b="1" i="1"/>
              <a:t>sequence</a:t>
            </a:r>
            <a:r>
              <a:rPr lang="en-US" b="1"/>
              <a:t> </a:t>
            </a:r>
            <a:r>
              <a:rPr lang="en-US"/>
              <a:t>between an </a:t>
            </a:r>
            <a:r>
              <a:rPr lang="en-US" b="1" i="1"/>
              <a:t>actor (TODO multiple actors)</a:t>
            </a:r>
            <a:r>
              <a:rPr lang="en-US"/>
              <a:t> and </a:t>
            </a:r>
            <a:r>
              <a:rPr lang="en-US" b="1" i="1"/>
              <a:t>systems </a:t>
            </a:r>
            <a:r>
              <a:rPr lang="en-US"/>
              <a:t>that satisfies:</a:t>
            </a:r>
          </a:p>
          <a:p>
            <a:pPr marL="1085850" lvl="2" indent="-171450">
              <a:lnSpc>
                <a:spcPct val="150000"/>
              </a:lnSpc>
              <a:buFont typeface="Arial"/>
              <a:buChar char="•"/>
            </a:pPr>
            <a:r>
              <a:rPr lang="en-US"/>
              <a:t>And for every two continuous interactions A and B, B is </a:t>
            </a:r>
            <a:r>
              <a:rPr lang="en-US" b="1" i="1"/>
              <a:t>semantically dependent (purpose) </a:t>
            </a:r>
            <a:r>
              <a:rPr lang="en-US"/>
              <a:t>on A</a:t>
            </a:r>
          </a:p>
          <a:p>
            <a:pPr marL="1085850" lvl="2" indent="-171450">
              <a:lnSpc>
                <a:spcPct val="150000"/>
              </a:lnSpc>
              <a:buFont typeface="Arial"/>
              <a:buChar char="•"/>
            </a:pPr>
            <a:r>
              <a:rPr lang="en-US"/>
              <a:t>No repeated actions</a:t>
            </a:r>
          </a:p>
          <a:p>
            <a:pPr marL="1543050" lvl="3" indent="-171450">
              <a:lnSpc>
                <a:spcPct val="150000"/>
              </a:lnSpc>
              <a:buFont typeface="Arial"/>
              <a:buChar char="•"/>
            </a:pPr>
            <a:r>
              <a:rPr lang="en-US"/>
              <a:t>Higher level representation, xxx</a:t>
            </a:r>
          </a:p>
          <a:p>
            <a:pPr marL="1543050" lvl="3" indent="-171450">
              <a:lnSpc>
                <a:spcPct val="150000"/>
              </a:lnSpc>
              <a:buFont typeface="Arial"/>
              <a:buChar char="•"/>
            </a:pPr>
            <a:r>
              <a:rPr lang="en-US"/>
              <a:t>Login, search, add to cart, checkout</a:t>
            </a:r>
          </a:p>
          <a:p>
            <a:pPr marL="1543050" lvl="3" indent="-171450">
              <a:lnSpc>
                <a:spcPct val="150000"/>
              </a:lnSpc>
              <a:buFont typeface="Arial"/>
              <a:buChar char="•"/>
            </a:pPr>
            <a:r>
              <a:rPr lang="en-US"/>
              <a:t>Login, search, search, add to cart, checkout</a:t>
            </a:r>
          </a:p>
        </p:txBody>
      </p:sp>
      <p:sp>
        <p:nvSpPr>
          <p:cNvPr id="4" name="Slide Number Placeholder 3"/>
          <p:cNvSpPr>
            <a:spLocks noGrp="1"/>
          </p:cNvSpPr>
          <p:nvPr>
            <p:ph type="sldNum" sz="quarter" idx="5"/>
          </p:nvPr>
        </p:nvSpPr>
        <p:spPr/>
        <p:txBody>
          <a:bodyPr/>
          <a:lstStyle/>
          <a:p>
            <a:fld id="{124A2A82-5FA7-4F84-899F-62F7CEAC28D5}" type="slidenum">
              <a:rPr lang="en-US" smtClean="0"/>
              <a:t>4</a:t>
            </a:fld>
            <a:endParaRPr lang="en-US"/>
          </a:p>
        </p:txBody>
      </p:sp>
    </p:spTree>
    <p:extLst>
      <p:ext uri="{BB962C8B-B14F-4D97-AF65-F5344CB8AC3E}">
        <p14:creationId xmlns:p14="http://schemas.microsoft.com/office/powerpoint/2010/main" val="229695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One test is one scenario</a:t>
            </a:r>
          </a:p>
          <a:p>
            <a:r>
              <a:rPr lang="en-US"/>
              <a:t>Concurrency</a:t>
            </a:r>
          </a:p>
          <a:p>
            <a:r>
              <a:rPr lang="en-US"/>
              <a:t>Create -&gt; create -&gt; delete</a:t>
            </a:r>
          </a:p>
        </p:txBody>
      </p:sp>
      <p:sp>
        <p:nvSpPr>
          <p:cNvPr id="4" name="Slide Number Placeholder 3"/>
          <p:cNvSpPr>
            <a:spLocks noGrp="1"/>
          </p:cNvSpPr>
          <p:nvPr>
            <p:ph type="sldNum" sz="quarter" idx="5"/>
          </p:nvPr>
        </p:nvSpPr>
        <p:spPr/>
        <p:txBody>
          <a:bodyPr/>
          <a:lstStyle/>
          <a:p>
            <a:fld id="{124A2A82-5FA7-4F84-899F-62F7CEAC28D5}" type="slidenum">
              <a:rPr lang="en-US" smtClean="0"/>
              <a:t>67</a:t>
            </a:fld>
            <a:endParaRPr lang="en-US"/>
          </a:p>
        </p:txBody>
      </p:sp>
    </p:spTree>
    <p:extLst>
      <p:ext uri="{BB962C8B-B14F-4D97-AF65-F5344CB8AC3E}">
        <p14:creationId xmlns:p14="http://schemas.microsoft.com/office/powerpoint/2010/main" val="2452252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The relation is beyond dependency (ret2arg).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Sequences (workloads) are not just for the sake of successful execution, but also meaningful.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68</a:t>
            </a:fld>
            <a:endParaRPr lang="en-US"/>
          </a:p>
        </p:txBody>
      </p:sp>
    </p:spTree>
    <p:extLst>
      <p:ext uri="{BB962C8B-B14F-4D97-AF65-F5344CB8AC3E}">
        <p14:creationId xmlns:p14="http://schemas.microsoft.com/office/powerpoint/2010/main" val="3488184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4A2A82-5FA7-4F84-899F-62F7CEAC28D5}" type="slidenum">
              <a:rPr lang="en-US" smtClean="0"/>
              <a:t>73</a:t>
            </a:fld>
            <a:endParaRPr lang="en-US"/>
          </a:p>
        </p:txBody>
      </p:sp>
    </p:spTree>
    <p:extLst>
      <p:ext uri="{BB962C8B-B14F-4D97-AF65-F5344CB8AC3E}">
        <p14:creationId xmlns:p14="http://schemas.microsoft.com/office/powerpoint/2010/main" val="2980465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ED20B-763B-EAC8-C92F-FC6170EC23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F9A498-0F2C-DDEE-A8C9-C401F72B88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218D1-2DDC-12FA-4C80-D6D7F64377F2}"/>
              </a:ext>
            </a:extLst>
          </p:cNvPr>
          <p:cNvSpPr>
            <a:spLocks noGrp="1"/>
          </p:cNvSpPr>
          <p:nvPr>
            <p:ph type="body" idx="1"/>
          </p:nvPr>
        </p:nvSpPr>
        <p:spPr/>
        <p:txBody>
          <a:bodyPr/>
          <a:lstStyle/>
          <a:p>
            <a:r>
              <a:rPr lang="en-US" dirty="0">
                <a:solidFill>
                  <a:srgbClr val="C00000"/>
                </a:solidFill>
              </a:rPr>
              <a:t>Why do we not prefer random testing? </a:t>
            </a:r>
            <a:r>
              <a:rPr lang="en-US" dirty="0">
                <a:solidFill>
                  <a:srgbClr val="C00000"/>
                </a:solidFill>
                <a:sym typeface="Wingdings" panose="05000000000000000000" pitchFamily="2" charset="2"/>
              </a:rPr>
              <a:t> low efficiency due to the large search space</a:t>
            </a:r>
            <a:endParaRPr lang="en-US" dirty="0">
              <a:solidFill>
                <a:srgbClr val="C00000"/>
              </a:solidFill>
            </a:endParaRPr>
          </a:p>
        </p:txBody>
      </p:sp>
      <p:sp>
        <p:nvSpPr>
          <p:cNvPr id="4" name="Slide Number Placeholder 3">
            <a:extLst>
              <a:ext uri="{FF2B5EF4-FFF2-40B4-BE49-F238E27FC236}">
                <a16:creationId xmlns:a16="http://schemas.microsoft.com/office/drawing/2014/main" id="{AC7D5E71-AA8E-B761-531A-BA5A9DCC3DA1}"/>
              </a:ext>
            </a:extLst>
          </p:cNvPr>
          <p:cNvSpPr>
            <a:spLocks noGrp="1"/>
          </p:cNvSpPr>
          <p:nvPr>
            <p:ph type="sldNum" sz="quarter" idx="5"/>
          </p:nvPr>
        </p:nvSpPr>
        <p:spPr/>
        <p:txBody>
          <a:bodyPr/>
          <a:lstStyle/>
          <a:p>
            <a:fld id="{124A2A82-5FA7-4F84-899F-62F7CEAC28D5}" type="slidenum">
              <a:rPr lang="en-US" smtClean="0"/>
              <a:t>74</a:t>
            </a:fld>
            <a:endParaRPr lang="en-US"/>
          </a:p>
        </p:txBody>
      </p:sp>
    </p:spTree>
    <p:extLst>
      <p:ext uri="{BB962C8B-B14F-4D97-AF65-F5344CB8AC3E}">
        <p14:creationId xmlns:p14="http://schemas.microsoft.com/office/powerpoint/2010/main" val="255806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3A2BA-FAD7-1774-530A-DA89049F9E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74C3A8-F47A-3E2E-D963-9495CB25AE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A86530-7B75-7926-9269-F6B2F3A9B1E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51F6D0E-9497-BEAF-7851-92A730617933}"/>
              </a:ext>
            </a:extLst>
          </p:cNvPr>
          <p:cNvSpPr>
            <a:spLocks noGrp="1"/>
          </p:cNvSpPr>
          <p:nvPr>
            <p:ph type="sldNum" sz="quarter" idx="5"/>
          </p:nvPr>
        </p:nvSpPr>
        <p:spPr/>
        <p:txBody>
          <a:bodyPr/>
          <a:lstStyle/>
          <a:p>
            <a:fld id="{124A2A82-5FA7-4F84-899F-62F7CEAC28D5}" type="slidenum">
              <a:rPr lang="en-US" smtClean="0"/>
              <a:t>75</a:t>
            </a:fld>
            <a:endParaRPr lang="en-US"/>
          </a:p>
        </p:txBody>
      </p:sp>
    </p:spTree>
    <p:extLst>
      <p:ext uri="{BB962C8B-B14F-4D97-AF65-F5344CB8AC3E}">
        <p14:creationId xmlns:p14="http://schemas.microsoft.com/office/powerpoint/2010/main" val="31937967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8DFFB-B932-97C8-9D95-BECC83D9B5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82F89-FCB3-25D3-FEB9-ACEF02761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E51247-CB37-0874-4170-699226ED5690}"/>
              </a:ext>
            </a:extLst>
          </p:cNvPr>
          <p:cNvSpPr>
            <a:spLocks noGrp="1"/>
          </p:cNvSpPr>
          <p:nvPr>
            <p:ph type="body" idx="1"/>
          </p:nvPr>
        </p:nvSpPr>
        <p:spPr/>
        <p:txBody>
          <a:bodyPr/>
          <a:lstStyle/>
          <a:p>
            <a:r>
              <a:rPr lang="en-US" dirty="0"/>
              <a:t>To realize this controlled generation, API pre-conditions are what we need.</a:t>
            </a:r>
          </a:p>
          <a:p>
            <a:endParaRPr lang="en-US" dirty="0"/>
          </a:p>
          <a:p>
            <a:r>
              <a:rPr lang="en-US" dirty="0"/>
              <a:t>Pre-conditions are the constraints …</a:t>
            </a:r>
          </a:p>
          <a:p>
            <a:endParaRPr lang="en-US" dirty="0"/>
          </a:p>
          <a:p>
            <a:endParaRPr lang="en-US" dirty="0"/>
          </a:p>
        </p:txBody>
      </p:sp>
      <p:sp>
        <p:nvSpPr>
          <p:cNvPr id="4" name="Slide Number Placeholder 3">
            <a:extLst>
              <a:ext uri="{FF2B5EF4-FFF2-40B4-BE49-F238E27FC236}">
                <a16:creationId xmlns:a16="http://schemas.microsoft.com/office/drawing/2014/main" id="{7DE0AA16-7015-8859-E627-1F3C807F6716}"/>
              </a:ext>
            </a:extLst>
          </p:cNvPr>
          <p:cNvSpPr>
            <a:spLocks noGrp="1"/>
          </p:cNvSpPr>
          <p:nvPr>
            <p:ph type="sldNum" sz="quarter" idx="5"/>
          </p:nvPr>
        </p:nvSpPr>
        <p:spPr/>
        <p:txBody>
          <a:bodyPr/>
          <a:lstStyle/>
          <a:p>
            <a:fld id="{124A2A82-5FA7-4F84-899F-62F7CEAC28D5}" type="slidenum">
              <a:rPr lang="en-US" smtClean="0"/>
              <a:t>76</a:t>
            </a:fld>
            <a:endParaRPr lang="en-US"/>
          </a:p>
        </p:txBody>
      </p:sp>
    </p:spTree>
    <p:extLst>
      <p:ext uri="{BB962C8B-B14F-4D97-AF65-F5344CB8AC3E}">
        <p14:creationId xmlns:p14="http://schemas.microsoft.com/office/powerpoint/2010/main" val="2720642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616E5-3FF8-A5D8-8E89-BFD6229F62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047F9C-2E92-CD90-9698-F22A61E788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021D1B-6CB1-E34E-6198-3FA4F53AEE8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16436FD-A37B-5215-4727-7A3F52ADAEBC}"/>
              </a:ext>
            </a:extLst>
          </p:cNvPr>
          <p:cNvSpPr>
            <a:spLocks noGrp="1"/>
          </p:cNvSpPr>
          <p:nvPr>
            <p:ph type="sldNum" sz="quarter" idx="5"/>
          </p:nvPr>
        </p:nvSpPr>
        <p:spPr/>
        <p:txBody>
          <a:bodyPr/>
          <a:lstStyle/>
          <a:p>
            <a:fld id="{124A2A82-5FA7-4F84-899F-62F7CEAC28D5}" type="slidenum">
              <a:rPr lang="en-US" smtClean="0"/>
              <a:t>78</a:t>
            </a:fld>
            <a:endParaRPr lang="en-US"/>
          </a:p>
        </p:txBody>
      </p:sp>
    </p:spTree>
    <p:extLst>
      <p:ext uri="{BB962C8B-B14F-4D97-AF65-F5344CB8AC3E}">
        <p14:creationId xmlns:p14="http://schemas.microsoft.com/office/powerpoint/2010/main" val="21821536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35C9A-D31F-A222-7D00-9C064966F0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49FB6D-8117-BA84-D679-A0DE878217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7B9F52-A295-A783-DFA0-92E7BBF749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D9FEE2-3B1D-C9F3-7EA0-C63FC995EC76}"/>
              </a:ext>
            </a:extLst>
          </p:cNvPr>
          <p:cNvSpPr>
            <a:spLocks noGrp="1"/>
          </p:cNvSpPr>
          <p:nvPr>
            <p:ph type="sldNum" sz="quarter" idx="5"/>
          </p:nvPr>
        </p:nvSpPr>
        <p:spPr/>
        <p:txBody>
          <a:bodyPr/>
          <a:lstStyle/>
          <a:p>
            <a:fld id="{124A2A82-5FA7-4F84-899F-62F7CEAC28D5}" type="slidenum">
              <a:rPr lang="en-US" smtClean="0"/>
              <a:t>79</a:t>
            </a:fld>
            <a:endParaRPr lang="en-US"/>
          </a:p>
        </p:txBody>
      </p:sp>
    </p:spTree>
    <p:extLst>
      <p:ext uri="{BB962C8B-B14F-4D97-AF65-F5344CB8AC3E}">
        <p14:creationId xmlns:p14="http://schemas.microsoft.com/office/powerpoint/2010/main" val="38585639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A5818-26C5-73B9-1E22-2879F14563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4BCB6F-C3DB-C74A-BEDA-C3636FE9D2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012A17-871E-7D71-2F86-9A3BFD69F78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96B08C-1B2D-8661-D13E-646DF5F94133}"/>
              </a:ext>
            </a:extLst>
          </p:cNvPr>
          <p:cNvSpPr>
            <a:spLocks noGrp="1"/>
          </p:cNvSpPr>
          <p:nvPr>
            <p:ph type="sldNum" sz="quarter" idx="5"/>
          </p:nvPr>
        </p:nvSpPr>
        <p:spPr/>
        <p:txBody>
          <a:bodyPr/>
          <a:lstStyle/>
          <a:p>
            <a:fld id="{124A2A82-5FA7-4F84-899F-62F7CEAC28D5}" type="slidenum">
              <a:rPr lang="en-US" smtClean="0"/>
              <a:t>80</a:t>
            </a:fld>
            <a:endParaRPr lang="en-US"/>
          </a:p>
        </p:txBody>
      </p:sp>
    </p:spTree>
    <p:extLst>
      <p:ext uri="{BB962C8B-B14F-4D97-AF65-F5344CB8AC3E}">
        <p14:creationId xmlns:p14="http://schemas.microsoft.com/office/powerpoint/2010/main" val="1492464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3FEC1-E67C-B53B-11F5-0B56D38558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61A6B7-66BC-03F8-E6CB-B9664BEB8E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5D5B96-0803-930E-AF9E-78B5E55B66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D5DB1F-51E3-59AB-F637-712FA9FCF3D0}"/>
              </a:ext>
            </a:extLst>
          </p:cNvPr>
          <p:cNvSpPr>
            <a:spLocks noGrp="1"/>
          </p:cNvSpPr>
          <p:nvPr>
            <p:ph type="sldNum" sz="quarter" idx="5"/>
          </p:nvPr>
        </p:nvSpPr>
        <p:spPr/>
        <p:txBody>
          <a:bodyPr/>
          <a:lstStyle/>
          <a:p>
            <a:fld id="{124A2A82-5FA7-4F84-899F-62F7CEAC28D5}" type="slidenum">
              <a:rPr lang="en-US" smtClean="0"/>
              <a:t>81</a:t>
            </a:fld>
            <a:endParaRPr lang="en-US"/>
          </a:p>
        </p:txBody>
      </p:sp>
    </p:spTree>
    <p:extLst>
      <p:ext uri="{BB962C8B-B14F-4D97-AF65-F5344CB8AC3E}">
        <p14:creationId xmlns:p14="http://schemas.microsoft.com/office/powerpoint/2010/main" val="302557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E</a:t>
            </a:r>
            <a:r>
              <a:rPr lang="en-US" altLang="zh-CN"/>
              <a:t>ntity relations</a:t>
            </a:r>
          </a:p>
          <a:p>
            <a:pPr marL="228600" indent="-228600">
              <a:buAutoNum type="arabicPeriod"/>
            </a:pPr>
            <a:r>
              <a:rPr lang="en-US"/>
              <a:t>APIs belonging to each entity has dependencies, including mandatory or optional dependencies</a:t>
            </a:r>
          </a:p>
          <a:p>
            <a:pPr marL="228600" indent="-228600">
              <a:buAutoNum type="arabicPeriod"/>
            </a:pPr>
            <a:r>
              <a:rPr lang="en-US"/>
              <a:t>Given a pair of APIs, ask LLM if they are dependent (dataflow, ret2arg) or relational</a:t>
            </a:r>
          </a:p>
          <a:p>
            <a:pPr marL="228600" indent="-228600">
              <a:buAutoNum type="arabicPeriod"/>
            </a:pPr>
            <a:r>
              <a:rPr lang="en-US" b="1"/>
              <a:t>Relations among entities are on their accumulated state not one single APIs</a:t>
            </a:r>
          </a:p>
          <a:p>
            <a:pPr marL="228600" indent="-228600">
              <a:buAutoNum type="arabicPeriod"/>
            </a:pPr>
            <a:r>
              <a:rPr lang="en-US" b="1"/>
              <a:t>Three relations (conditions) = do something if condition is satisfied</a:t>
            </a:r>
          </a:p>
          <a:p>
            <a:pPr marL="685800" lvl="1" indent="-228600">
              <a:buFont typeface="Arial" panose="020B0604020202020204" pitchFamily="34" charset="0"/>
              <a:buChar char="•"/>
            </a:pPr>
            <a:r>
              <a:rPr lang="en-US" b="1"/>
              <a:t>State relation</a:t>
            </a:r>
          </a:p>
          <a:p>
            <a:pPr marL="1143000" lvl="2" indent="-228600">
              <a:buFont typeface="Arial" panose="020B0604020202020204" pitchFamily="34" charset="0"/>
              <a:buChar char="•"/>
            </a:pPr>
            <a:r>
              <a:rPr lang="en-US" b="1"/>
              <a:t>Entity to entity: Entity relation</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a:t>API to entity: </a:t>
            </a:r>
          </a:p>
          <a:p>
            <a:pPr marL="685800" lvl="1" indent="-228600">
              <a:buFont typeface="Arial" panose="020B0604020202020204" pitchFamily="34" charset="0"/>
              <a:buChar char="•"/>
            </a:pPr>
            <a:r>
              <a:rPr lang="en-US" b="1"/>
              <a:t>Direct data dependency -&gt; ret2argument dependency</a:t>
            </a:r>
          </a:p>
          <a:p>
            <a:pPr marL="1143000" lvl="2" indent="-228600">
              <a:buFont typeface="Arial" panose="020B0604020202020204" pitchFamily="34" charset="0"/>
              <a:buChar char="•"/>
            </a:pPr>
            <a:r>
              <a:rPr lang="en-US" b="1"/>
              <a:t>API to API ()</a:t>
            </a:r>
          </a:p>
          <a:p>
            <a:pPr marL="228600" lvl="0" indent="-228600">
              <a:buFont typeface="Arial" panose="020B0604020202020204" pitchFamily="34" charset="0"/>
              <a:buChar char="•"/>
            </a:pPr>
            <a:r>
              <a:rPr lang="en-US" b="1"/>
              <a:t>State track ….</a:t>
            </a:r>
          </a:p>
          <a:p>
            <a:pPr marL="457200" lvl="1" indent="0">
              <a:buNone/>
            </a:pPr>
            <a:endParaRPr lang="en-US" b="1"/>
          </a:p>
        </p:txBody>
      </p:sp>
      <p:sp>
        <p:nvSpPr>
          <p:cNvPr id="4" name="Slide Number Placeholder 3"/>
          <p:cNvSpPr>
            <a:spLocks noGrp="1"/>
          </p:cNvSpPr>
          <p:nvPr>
            <p:ph type="sldNum" sz="quarter" idx="5"/>
          </p:nvPr>
        </p:nvSpPr>
        <p:spPr/>
        <p:txBody>
          <a:bodyPr/>
          <a:lstStyle/>
          <a:p>
            <a:fld id="{124A2A82-5FA7-4F84-899F-62F7CEAC28D5}" type="slidenum">
              <a:rPr lang="en-US" smtClean="0"/>
              <a:t>9</a:t>
            </a:fld>
            <a:endParaRPr lang="en-US"/>
          </a:p>
        </p:txBody>
      </p:sp>
    </p:spTree>
    <p:extLst>
      <p:ext uri="{BB962C8B-B14F-4D97-AF65-F5344CB8AC3E}">
        <p14:creationId xmlns:p14="http://schemas.microsoft.com/office/powerpoint/2010/main" val="1091579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F46C0-2EFB-EEDC-757F-389A958F10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895CA6-3677-E505-9E00-367FCB32B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B8582-6ACC-3993-93D3-DA6DA3A7CF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5272D6-B919-F51E-9970-DB7D324134A7}"/>
              </a:ext>
            </a:extLst>
          </p:cNvPr>
          <p:cNvSpPr>
            <a:spLocks noGrp="1"/>
          </p:cNvSpPr>
          <p:nvPr>
            <p:ph type="sldNum" sz="quarter" idx="5"/>
          </p:nvPr>
        </p:nvSpPr>
        <p:spPr/>
        <p:txBody>
          <a:bodyPr/>
          <a:lstStyle/>
          <a:p>
            <a:fld id="{124A2A82-5FA7-4F84-899F-62F7CEAC28D5}" type="slidenum">
              <a:rPr lang="en-US" smtClean="0"/>
              <a:t>82</a:t>
            </a:fld>
            <a:endParaRPr lang="en-US"/>
          </a:p>
        </p:txBody>
      </p:sp>
    </p:spTree>
    <p:extLst>
      <p:ext uri="{BB962C8B-B14F-4D97-AF65-F5344CB8AC3E}">
        <p14:creationId xmlns:p14="http://schemas.microsoft.com/office/powerpoint/2010/main" val="35556162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7A535-B27D-5F54-5E8D-4327C56814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D86023-8AD0-CEDD-95ED-D2BD490EA9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29DE6-9B47-BEB1-8D81-3A954DC562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58DBAD-423D-CFA2-2990-674AC419B49C}"/>
              </a:ext>
            </a:extLst>
          </p:cNvPr>
          <p:cNvSpPr>
            <a:spLocks noGrp="1"/>
          </p:cNvSpPr>
          <p:nvPr>
            <p:ph type="sldNum" sz="quarter" idx="5"/>
          </p:nvPr>
        </p:nvSpPr>
        <p:spPr/>
        <p:txBody>
          <a:bodyPr/>
          <a:lstStyle/>
          <a:p>
            <a:fld id="{124A2A82-5FA7-4F84-899F-62F7CEAC28D5}" type="slidenum">
              <a:rPr lang="en-US" smtClean="0"/>
              <a:t>83</a:t>
            </a:fld>
            <a:endParaRPr lang="en-US"/>
          </a:p>
        </p:txBody>
      </p:sp>
    </p:spTree>
    <p:extLst>
      <p:ext uri="{BB962C8B-B14F-4D97-AF65-F5344CB8AC3E}">
        <p14:creationId xmlns:p14="http://schemas.microsoft.com/office/powerpoint/2010/main" val="3277702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92</a:t>
            </a:r>
          </a:p>
          <a:p>
            <a:endParaRPr lang="en-US" dirty="0"/>
          </a:p>
          <a:p>
            <a:r>
              <a:rPr lang="en-US" dirty="0"/>
              <a:t>['</a:t>
            </a:r>
            <a:r>
              <a:rPr lang="en-US" dirty="0" err="1"/>
              <a:t>Container_Create</a:t>
            </a:r>
            <a:r>
              <a:rPr lang="en-US" dirty="0"/>
              <a:t>', '</a:t>
            </a:r>
            <a:r>
              <a:rPr lang="en-US" dirty="0" err="1"/>
              <a:t>Container_SetMetadata</a:t>
            </a:r>
            <a:r>
              <a:rPr lang="en-US" dirty="0"/>
              <a:t>', '</a:t>
            </a:r>
            <a:r>
              <a:rPr lang="en-US" dirty="0" err="1"/>
              <a:t>Container_GetProperties</a:t>
            </a:r>
            <a:r>
              <a:rPr lang="en-US" dirty="0"/>
              <a:t>', '</a:t>
            </a:r>
            <a:r>
              <a:rPr lang="en-US" dirty="0" err="1"/>
              <a:t>Container_Delete</a:t>
            </a:r>
            <a:r>
              <a:rPr lang="en-US" dirty="0"/>
              <a:t>', '</a:t>
            </a:r>
            <a:r>
              <a:rPr lang="en-US" dirty="0" err="1"/>
              <a:t>Service_ListContainersSegment</a:t>
            </a:r>
            <a:r>
              <a:rPr lang="en-US" dirty="0"/>
              <a:t>', '</a:t>
            </a:r>
            <a:r>
              <a:rPr lang="en-US" dirty="0" err="1"/>
              <a:t>Container_Restore</a:t>
            </a:r>
            <a:r>
              <a:rPr lang="en-US" dirty="0"/>
              <a:t>', '</a:t>
            </a:r>
            <a:r>
              <a:rPr lang="en-US" dirty="0" err="1"/>
              <a:t>Container_GetProperties</a:t>
            </a:r>
            <a:r>
              <a:rPr lang="en-US" dirty="0"/>
              <a:t>', '</a:t>
            </a:r>
            <a:r>
              <a:rPr lang="en-US" dirty="0" err="1"/>
              <a:t>Container_Delete</a:t>
            </a:r>
            <a:r>
              <a:rPr lang="en-US" dirty="0"/>
              <a:t>']</a:t>
            </a:r>
          </a:p>
          <a:p>
            <a:r>
              <a:rPr lang="en-US" dirty="0"/>
              <a:t>['</a:t>
            </a:r>
            <a:r>
              <a:rPr lang="en-US" dirty="0" err="1"/>
              <a:t>Container_Create</a:t>
            </a:r>
            <a:r>
              <a:rPr lang="en-US" dirty="0"/>
              <a:t>', 'Container_AcquireLease', '</a:t>
            </a:r>
            <a:r>
              <a:rPr lang="en-US" dirty="0" err="1"/>
              <a:t>Container_ReleaseLease</a:t>
            </a:r>
            <a:r>
              <a:rPr lang="en-US" dirty="0"/>
              <a:t>']</a:t>
            </a:r>
          </a:p>
          <a:p>
            <a:r>
              <a:rPr lang="en-US" dirty="0"/>
              <a:t>['</a:t>
            </a:r>
            <a:r>
              <a:rPr lang="en-US" dirty="0" err="1"/>
              <a:t>Container_Create</a:t>
            </a:r>
            <a:r>
              <a:rPr lang="en-US" dirty="0"/>
              <a:t>', '</a:t>
            </a:r>
            <a:r>
              <a:rPr lang="en-US" dirty="0" err="1"/>
              <a:t>Container_SubmitBatch</a:t>
            </a:r>
            <a:r>
              <a:rPr lang="en-US" dirty="0"/>
              <a:t>']</a:t>
            </a:r>
          </a:p>
          <a:p>
            <a:r>
              <a:rPr lang="en-US" dirty="0"/>
              <a:t>['</a:t>
            </a:r>
            <a:r>
              <a:rPr lang="en-US" dirty="0" err="1"/>
              <a:t>Container_Create</a:t>
            </a:r>
            <a:r>
              <a:rPr lang="en-US" dirty="0"/>
              <a:t>', 'Container_AcquireLease', '</a:t>
            </a:r>
            <a:r>
              <a:rPr lang="en-US" dirty="0" err="1"/>
              <a:t>Container_RenewLease</a:t>
            </a:r>
            <a:r>
              <a:rPr lang="en-US" dirty="0"/>
              <a:t>', '</a:t>
            </a:r>
            <a:r>
              <a:rPr lang="en-US" dirty="0" err="1"/>
              <a:t>Container_ChangeLease</a:t>
            </a:r>
            <a:r>
              <a:rPr lang="en-US" dirty="0"/>
              <a:t>', '</a:t>
            </a:r>
            <a:r>
              <a:rPr lang="en-US" dirty="0" err="1"/>
              <a:t>Container_GetProperties</a:t>
            </a:r>
            <a:r>
              <a:rPr lang="en-US" dirty="0"/>
              <a:t>', '</a:t>
            </a:r>
            <a:r>
              <a:rPr lang="en-US" dirty="0" err="1"/>
              <a:t>Container_ReleaseLease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Container_Delete</a:t>
            </a:r>
            <a:r>
              <a:rPr lang="en-US" dirty="0"/>
              <a:t>', '</a:t>
            </a:r>
            <a:r>
              <a:rPr lang="en-US" dirty="0" err="1"/>
              <a:t>Service_ListContainersSegment</a:t>
            </a:r>
            <a:r>
              <a:rPr lang="en-US" dirty="0"/>
              <a:t>', '</a:t>
            </a:r>
            <a:r>
              <a:rPr lang="en-US" dirty="0" err="1"/>
              <a:t>Container_Restore</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PageBlob_UploadPages</a:t>
            </a:r>
            <a:r>
              <a:rPr lang="en-US" dirty="0"/>
              <a:t>', '</a:t>
            </a:r>
            <a:r>
              <a:rPr lang="en-US" dirty="0" err="1"/>
              <a:t>PageBlob_GetPageRanges</a:t>
            </a:r>
            <a:r>
              <a:rPr lang="en-US" dirty="0"/>
              <a:t>', '</a:t>
            </a:r>
            <a:r>
              <a:rPr lang="en-US" dirty="0" err="1"/>
              <a:t>PageBlob_Resize</a:t>
            </a:r>
            <a:r>
              <a:rPr lang="en-US" dirty="0"/>
              <a:t>', '</a:t>
            </a:r>
            <a:r>
              <a:rPr lang="en-US" dirty="0" err="1"/>
              <a:t>Container_GetProperties</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Blob_SetMetadata</a:t>
            </a:r>
            <a:r>
              <a:rPr lang="en-US" dirty="0"/>
              <a:t>', '</a:t>
            </a:r>
            <a:r>
              <a:rPr lang="en-US" dirty="0" err="1"/>
              <a:t>Blob_Download</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PageBlob_Resize</a:t>
            </a:r>
            <a:r>
              <a:rPr lang="en-US" dirty="0"/>
              <a:t>', '</a:t>
            </a:r>
            <a:r>
              <a:rPr lang="en-US" dirty="0" err="1"/>
              <a:t>Blob_Download</a:t>
            </a:r>
            <a:r>
              <a:rPr lang="en-US" dirty="0"/>
              <a:t>']</a:t>
            </a:r>
          </a:p>
          <a:p>
            <a:r>
              <a:rPr lang="en-US" dirty="0"/>
              <a:t>['</a:t>
            </a:r>
            <a:r>
              <a:rPr lang="en-US" dirty="0" err="1"/>
              <a:t>Container_Create</a:t>
            </a:r>
            <a:r>
              <a:rPr lang="en-US" dirty="0"/>
              <a:t>', '</a:t>
            </a:r>
            <a:r>
              <a:rPr lang="en-US" dirty="0" err="1"/>
              <a:t>AppendBlob_Create</a:t>
            </a:r>
            <a:r>
              <a:rPr lang="en-US" dirty="0"/>
              <a:t>', '</a:t>
            </a:r>
            <a:r>
              <a:rPr lang="en-US" dirty="0" err="1"/>
              <a:t>AppendBlob_AppendBlock</a:t>
            </a:r>
            <a:r>
              <a:rPr lang="en-US" dirty="0"/>
              <a:t>', '</a:t>
            </a:r>
            <a:r>
              <a:rPr lang="en-US" dirty="0" err="1"/>
              <a:t>Blob_Download</a:t>
            </a:r>
            <a:r>
              <a:rPr lang="en-US" dirty="0"/>
              <a:t>']</a:t>
            </a:r>
          </a:p>
          <a:p>
            <a:r>
              <a:rPr lang="en-US" dirty="0"/>
              <a:t>['</a:t>
            </a:r>
            <a:r>
              <a:rPr lang="en-US" dirty="0" err="1"/>
              <a:t>Container_Create</a:t>
            </a:r>
            <a:r>
              <a:rPr lang="en-US" dirty="0"/>
              <a:t>', '</a:t>
            </a:r>
            <a:r>
              <a:rPr lang="en-US" dirty="0" err="1"/>
              <a:t>PageBlob_Create</a:t>
            </a:r>
            <a:r>
              <a:rPr lang="en-US" dirty="0"/>
              <a:t>', '</a:t>
            </a:r>
            <a:r>
              <a:rPr lang="en-US" dirty="0" err="1"/>
              <a:t>Blob_SetHTTPHeaders</a:t>
            </a:r>
            <a:r>
              <a:rPr lang="en-US" dirty="0"/>
              <a:t>', '</a:t>
            </a:r>
            <a:r>
              <a:rPr lang="en-US" dirty="0" err="1"/>
              <a:t>Blob_Download</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Blob_CreateSnapshot</a:t>
            </a:r>
            <a:r>
              <a:rPr lang="en-US" dirty="0"/>
              <a:t>', '</a:t>
            </a:r>
            <a:r>
              <a:rPr lang="en-US" dirty="0" err="1"/>
              <a:t>Blob_Download</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Blob_SetTags</a:t>
            </a:r>
            <a:r>
              <a:rPr lang="en-US" dirty="0"/>
              <a:t>', 'Blob_GetTags']</a:t>
            </a:r>
          </a:p>
          <a:p>
            <a:r>
              <a:rPr lang="en-US" dirty="0"/>
              <a:t>['</a:t>
            </a:r>
            <a:r>
              <a:rPr lang="en-US" dirty="0" err="1"/>
              <a:t>Container_Create</a:t>
            </a:r>
            <a:r>
              <a:rPr lang="en-US" dirty="0"/>
              <a:t>', '</a:t>
            </a:r>
            <a:r>
              <a:rPr lang="en-US" dirty="0" err="1"/>
              <a:t>BlockBlob_Upload</a:t>
            </a:r>
            <a:r>
              <a:rPr lang="en-US" dirty="0"/>
              <a:t>', '</a:t>
            </a:r>
            <a:r>
              <a:rPr lang="en-US" dirty="0" err="1"/>
              <a:t>Blob_AcquireLease</a:t>
            </a:r>
            <a:r>
              <a:rPr lang="en-US" dirty="0"/>
              <a:t>', '</a:t>
            </a:r>
            <a:r>
              <a:rPr lang="en-US" dirty="0" err="1"/>
              <a:t>Blob_ReleaseLease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Blob_Download</a:t>
            </a:r>
            <a:r>
              <a:rPr lang="en-US" dirty="0"/>
              <a:t>']</a:t>
            </a:r>
          </a:p>
          <a:p>
            <a:r>
              <a:rPr lang="en-US" dirty="0"/>
              <a:t>['</a:t>
            </a:r>
            <a:r>
              <a:rPr lang="en-US" dirty="0" err="1"/>
              <a:t>Container_Create</a:t>
            </a:r>
            <a:r>
              <a:rPr lang="en-US" dirty="0"/>
              <a:t>', '</a:t>
            </a:r>
            <a:r>
              <a:rPr lang="en-US" dirty="0" err="1"/>
              <a:t>BlockBlob_Upload</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Blob_SetTier</a:t>
            </a:r>
            <a:r>
              <a:rPr lang="en-US" dirty="0"/>
              <a:t>', '</a:t>
            </a:r>
            <a:r>
              <a:rPr lang="en-US" dirty="0" err="1"/>
              <a:t>Blob_Download</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PageBlob_GetPageRanges</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Blob_AcquireLease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Blob_SetMetadata</a:t>
            </a:r>
            <a:r>
              <a:rPr lang="en-US" dirty="0"/>
              <a:t>', '</a:t>
            </a:r>
            <a:r>
              <a:rPr lang="en-US" dirty="0" err="1"/>
              <a:t>Blob_SetHTTPHeaders</a:t>
            </a:r>
            <a:r>
              <a:rPr lang="en-US" dirty="0"/>
              <a:t>', '</a:t>
            </a:r>
            <a:r>
              <a:rPr lang="en-US" dirty="0" err="1"/>
              <a:t>Blob_Download</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Blob_SetTier</a:t>
            </a:r>
            <a:r>
              <a:rPr lang="en-US" dirty="0"/>
              <a:t>', '</a:t>
            </a:r>
            <a:r>
              <a:rPr lang="en-US" dirty="0" err="1"/>
              <a:t>Blob_SetHTTPHeaders</a:t>
            </a:r>
            <a:r>
              <a:rPr lang="en-US" dirty="0"/>
              <a:t>', '</a:t>
            </a:r>
            <a:r>
              <a:rPr lang="en-US" dirty="0" err="1"/>
              <a:t>Blob_Download</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Blob_SetMetadata</a:t>
            </a:r>
            <a:r>
              <a:rPr lang="en-US" dirty="0"/>
              <a:t>', '</a:t>
            </a:r>
            <a:r>
              <a:rPr lang="en-US" dirty="0" err="1"/>
              <a:t>Blob_SetTags</a:t>
            </a:r>
            <a:r>
              <a:rPr lang="en-US" dirty="0"/>
              <a:t>', 'Blob_GetTags']</a:t>
            </a:r>
          </a:p>
          <a:p>
            <a:r>
              <a:rPr lang="en-US" dirty="0"/>
              <a:t>['</a:t>
            </a:r>
            <a:r>
              <a:rPr lang="en-US" dirty="0" err="1"/>
              <a:t>Container_Create</a:t>
            </a:r>
            <a:r>
              <a:rPr lang="en-US" dirty="0"/>
              <a:t>', '</a:t>
            </a:r>
            <a:r>
              <a:rPr lang="en-US" dirty="0" err="1"/>
              <a:t>BlockBlob_Upload</a:t>
            </a:r>
            <a:r>
              <a:rPr lang="en-US" dirty="0"/>
              <a:t>', '</a:t>
            </a:r>
            <a:r>
              <a:rPr lang="en-US" dirty="0" err="1"/>
              <a:t>Blob_SetHTTPHeaders</a:t>
            </a:r>
            <a:r>
              <a:rPr lang="en-US" dirty="0"/>
              <a:t>', '</a:t>
            </a:r>
            <a:r>
              <a:rPr lang="en-US" dirty="0" err="1"/>
              <a:t>Blob_Download</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AppendBlob_Create</a:t>
            </a:r>
            <a:r>
              <a:rPr lang="en-US" dirty="0"/>
              <a:t>', '</a:t>
            </a:r>
            <a:r>
              <a:rPr lang="en-US" dirty="0" err="1"/>
              <a:t>AppendBlob_AppendBlock</a:t>
            </a:r>
            <a:r>
              <a:rPr lang="en-US" dirty="0"/>
              <a:t>', '</a:t>
            </a:r>
            <a:r>
              <a:rPr lang="en-US" dirty="0" err="1"/>
              <a:t>AppendBlob_Seal</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PageBlob_GetPageRanges</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Blob_SetHTTPHeaders</a:t>
            </a:r>
            <a:r>
              <a:rPr lang="en-US" dirty="0"/>
              <a:t>', '</a:t>
            </a:r>
            <a:r>
              <a:rPr lang="en-US" dirty="0" err="1"/>
              <a:t>Blob_CreateSnapshot</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Blob_SetTags</a:t>
            </a:r>
            <a:r>
              <a:rPr lang="en-US" dirty="0"/>
              <a:t>', 'Blob_GetTags',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Blob_AcquireLease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Container_Delete</a:t>
            </a:r>
            <a:r>
              <a:rPr lang="en-US" dirty="0"/>
              <a:t>']</a:t>
            </a:r>
          </a:p>
          <a:p>
            <a:r>
              <a:rPr lang="en-US" dirty="0"/>
              <a:t>['</a:t>
            </a:r>
            <a:r>
              <a:rPr lang="en-US" dirty="0" err="1"/>
              <a:t>Container_Create</a:t>
            </a:r>
            <a:r>
              <a:rPr lang="en-US" dirty="0"/>
              <a:t>', 'Container_AcquireLease']</a:t>
            </a:r>
          </a:p>
          <a:p>
            <a:r>
              <a:rPr lang="en-US" dirty="0"/>
              <a:t>['</a:t>
            </a:r>
            <a:r>
              <a:rPr lang="en-US" dirty="0" err="1"/>
              <a:t>Container_Create</a:t>
            </a:r>
            <a:r>
              <a:rPr lang="en-US" dirty="0"/>
              <a:t>', '</a:t>
            </a:r>
            <a:r>
              <a:rPr lang="en-US" dirty="0" err="1"/>
              <a:t>PageBlob_Create</a:t>
            </a:r>
            <a:r>
              <a:rPr lang="en-US" dirty="0"/>
              <a:t>', '</a:t>
            </a:r>
            <a:r>
              <a:rPr lang="en-US" dirty="0" err="1"/>
              <a:t>PageBlob_UpdateSequenceNumber</a:t>
            </a:r>
            <a:r>
              <a:rPr lang="en-US" dirty="0"/>
              <a:t>', '</a:t>
            </a:r>
            <a:r>
              <a:rPr lang="en-US" dirty="0" err="1"/>
              <a:t>PageBlob_Resize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Blob_SetTier</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Container_GetProperties</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Container_SetAccessPolicy</a:t>
            </a:r>
            <a:r>
              <a:rPr lang="en-US" dirty="0"/>
              <a:t>', '</a:t>
            </a:r>
            <a:r>
              <a:rPr lang="en-US" dirty="0" err="1"/>
              <a:t>Container_GetAccessPolicy</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Container_ListBlobFlatSegment</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Container_ListBlobHierarchySegment</a:t>
            </a:r>
            <a:r>
              <a:rPr lang="en-US" dirty="0"/>
              <a:t>', '</a:t>
            </a:r>
            <a:r>
              <a:rPr lang="en-US" dirty="0" err="1"/>
              <a:t>Container_Delete</a:t>
            </a:r>
            <a:r>
              <a:rPr lang="en-US" dirty="0"/>
              <a:t>']</a:t>
            </a:r>
          </a:p>
          <a:p>
            <a:r>
              <a:rPr lang="en-US" dirty="0"/>
              <a:t>['</a:t>
            </a:r>
            <a:r>
              <a:rPr lang="en-US" dirty="0" err="1"/>
              <a:t>Container_Create</a:t>
            </a:r>
            <a:r>
              <a:rPr lang="en-US" dirty="0"/>
              <a:t>', 'Container_AcquireLease', '</a:t>
            </a:r>
            <a:r>
              <a:rPr lang="en-US" dirty="0" err="1"/>
              <a:t>Container_BreakLease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Container_SubmitBatch</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PageBlob_ClearPages</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Container_GetAccountInfo</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Blob_Undelete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Blob_Delete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Blob_GetAccountInfo</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PageBlob_GetPageRangesDiff</a:t>
            </a:r>
            <a:r>
              <a:rPr lang="en-US" dirty="0"/>
              <a:t>', '</a:t>
            </a:r>
            <a:r>
              <a:rPr lang="en-US" dirty="0" err="1"/>
              <a:t>Container_Delete</a:t>
            </a:r>
            <a:r>
              <a:rPr lang="en-US" dirty="0"/>
              <a:t>']</a:t>
            </a:r>
          </a:p>
          <a:p>
            <a:r>
              <a:rPr lang="en-US" dirty="0"/>
              <a:t>['</a:t>
            </a:r>
            <a:r>
              <a:rPr lang="en-US" dirty="0" err="1"/>
              <a:t>Container_Create</a:t>
            </a:r>
            <a:r>
              <a:rPr lang="en-US" dirty="0"/>
              <a:t>', '</a:t>
            </a:r>
            <a:r>
              <a:rPr lang="en-US" dirty="0" err="1"/>
              <a:t>Service_ListContainersSegment</a:t>
            </a:r>
            <a:r>
              <a:rPr lang="en-US" dirty="0"/>
              <a:t>', '</a:t>
            </a:r>
            <a:r>
              <a:rPr lang="en-US" dirty="0" err="1"/>
              <a:t>Container_Delete</a:t>
            </a:r>
            <a:r>
              <a:rPr lang="en-US" dirty="0"/>
              <a:t>']</a:t>
            </a:r>
          </a:p>
          <a:p>
            <a:r>
              <a:rPr lang="en-US" dirty="0"/>
              <a:t>['</a:t>
            </a:r>
            <a:r>
              <a:rPr lang="en-US" dirty="0" err="1"/>
              <a:t>Container_Create</a:t>
            </a:r>
            <a:r>
              <a:rPr lang="en-US" dirty="0"/>
              <a:t>', '</a:t>
            </a:r>
            <a:r>
              <a:rPr lang="en-US" dirty="0" err="1"/>
              <a:t>AppendBlob_Create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Service_GetProperties</a:t>
            </a:r>
            <a:r>
              <a:rPr lang="en-US" dirty="0"/>
              <a:t>', '</a:t>
            </a:r>
            <a:r>
              <a:rPr lang="en-US" dirty="0" err="1"/>
              <a:t>Container_Delete</a:t>
            </a:r>
            <a:r>
              <a:rPr lang="en-US" dirty="0"/>
              <a:t>']</a:t>
            </a:r>
          </a:p>
          <a:p>
            <a:r>
              <a:rPr lang="en-US" dirty="0"/>
              <a:t>['</a:t>
            </a:r>
            <a:r>
              <a:rPr lang="en-US" dirty="0" err="1"/>
              <a:t>Container_Create</a:t>
            </a:r>
            <a:r>
              <a:rPr lang="en-US" dirty="0"/>
              <a:t>', '</a:t>
            </a:r>
            <a:r>
              <a:rPr lang="en-US" dirty="0" err="1"/>
              <a:t>Service_GetAccountInfo</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Blob_SetMetadata</a:t>
            </a:r>
            <a:r>
              <a:rPr lang="en-US" dirty="0"/>
              <a:t>', '</a:t>
            </a:r>
            <a:r>
              <a:rPr lang="en-US" dirty="0" err="1"/>
              <a:t>Blob_SetHTTPHeaders</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AppendBlob_Create</a:t>
            </a:r>
            <a:r>
              <a:rPr lang="en-US" dirty="0"/>
              <a:t>', '</a:t>
            </a:r>
            <a:r>
              <a:rPr lang="en-US" dirty="0" err="1"/>
              <a:t>AppendBlob_AppendBlock</a:t>
            </a:r>
            <a:r>
              <a:rPr lang="en-US" dirty="0"/>
              <a:t>', '</a:t>
            </a:r>
            <a:r>
              <a:rPr lang="en-US" dirty="0" err="1"/>
              <a:t>Blob_SetMetadata</a:t>
            </a:r>
            <a:r>
              <a:rPr lang="en-US" dirty="0"/>
              <a:t>', '</a:t>
            </a:r>
            <a:r>
              <a:rPr lang="en-US" dirty="0" err="1"/>
              <a:t>AppendBlob_Seal</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Blob_SetMetadata</a:t>
            </a:r>
            <a:r>
              <a:rPr lang="en-US" dirty="0"/>
              <a:t>', '</a:t>
            </a:r>
            <a:r>
              <a:rPr lang="en-US" dirty="0" err="1"/>
              <a:t>PageBlob_GetPageRanges</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Blob_SetHTTPHeaders</a:t>
            </a:r>
            <a:r>
              <a:rPr lang="en-US" dirty="0"/>
              <a:t>', '</a:t>
            </a:r>
            <a:r>
              <a:rPr lang="en-US" dirty="0" err="1"/>
              <a:t>Blob_CreateSnapshot</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Blob_SetTags</a:t>
            </a:r>
            <a:r>
              <a:rPr lang="en-US" dirty="0"/>
              <a:t>', 'Blob_GetTags',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'Container_AcquireLease', '</a:t>
            </a:r>
            <a:r>
              <a:rPr lang="en-US" dirty="0" err="1"/>
              <a:t>Container_SetMetadata</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PageBlob_UpdateSequenceNumber</a:t>
            </a:r>
            <a:r>
              <a:rPr lang="en-US" dirty="0"/>
              <a:t>', '</a:t>
            </a:r>
            <a:r>
              <a:rPr lang="en-US" dirty="0" err="1"/>
              <a:t>Blob_SetMetadata</a:t>
            </a:r>
            <a:r>
              <a:rPr lang="en-US" dirty="0"/>
              <a:t>', '</a:t>
            </a:r>
            <a:r>
              <a:rPr lang="en-US" dirty="0" err="1"/>
              <a:t>PageBlob_Resize</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Container_SetMetadata</a:t>
            </a:r>
            <a:r>
              <a:rPr lang="en-US" dirty="0"/>
              <a:t>', '</a:t>
            </a:r>
            <a:r>
              <a:rPr lang="en-US" dirty="0" err="1"/>
              <a:t>Container_SetAccessPolicy</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Blob_SetTier</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Container_GetProperties</a:t>
            </a:r>
            <a:r>
              <a:rPr lang="en-US" dirty="0"/>
              <a:t>',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Container_SetAccessPolicy</a:t>
            </a:r>
            <a:r>
              <a:rPr lang="en-US" dirty="0"/>
              <a:t>', '</a:t>
            </a:r>
            <a:r>
              <a:rPr lang="en-US" dirty="0" err="1"/>
              <a:t>Container_GetAccessPolicy</a:t>
            </a:r>
            <a:r>
              <a:rPr lang="en-US" dirty="0"/>
              <a:t>',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Container_ListBlobFlatSegment</a:t>
            </a:r>
            <a:r>
              <a:rPr lang="en-US" dirty="0"/>
              <a:t>',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Container_ListBlobHierarchySegment</a:t>
            </a:r>
            <a:r>
              <a:rPr lang="en-US" dirty="0"/>
              <a:t>',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'Container_AcquireLease', '</a:t>
            </a:r>
            <a:r>
              <a:rPr lang="en-US" dirty="0" err="1"/>
              <a:t>Container_BreakLease</a:t>
            </a:r>
            <a:r>
              <a:rPr lang="en-US" dirty="0"/>
              <a:t>', '</a:t>
            </a:r>
            <a:r>
              <a:rPr lang="en-US" dirty="0" err="1"/>
              <a:t>Container_SetMetadata</a:t>
            </a:r>
            <a:r>
              <a:rPr lang="en-US" dirty="0"/>
              <a:t>']</a:t>
            </a:r>
          </a:p>
          <a:p>
            <a:r>
              <a:rPr lang="en-US" dirty="0"/>
              <a:t>['</a:t>
            </a:r>
            <a:r>
              <a:rPr lang="en-US" dirty="0" err="1"/>
              <a:t>Container_Create</a:t>
            </a:r>
            <a:r>
              <a:rPr lang="en-US" dirty="0"/>
              <a:t>', 'Container_AcquireLease',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Container_SubmitBatch</a:t>
            </a:r>
            <a:r>
              <a:rPr lang="en-US" dirty="0"/>
              <a:t>',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Container_GetAccountInfo</a:t>
            </a:r>
            <a:r>
              <a:rPr lang="en-US" dirty="0"/>
              <a:t>',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Blob_Undelete</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PageBlob_ClearPages</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Blob_GetAccountInfo</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PageBlob_GetPageRangesDiff</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Service_ListContainersSegment</a:t>
            </a:r>
            <a:r>
              <a:rPr lang="en-US" dirty="0"/>
              <a:t>',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AppendBlob_Create</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Service_GetProperties</a:t>
            </a:r>
            <a:r>
              <a:rPr lang="en-US" dirty="0"/>
              <a:t>', '</a:t>
            </a:r>
            <a:r>
              <a:rPr lang="en-US" dirty="0" err="1"/>
              <a:t>Blob_SetMetadata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Service_GetAccountInfo</a:t>
            </a:r>
            <a:r>
              <a:rPr lang="en-US" dirty="0"/>
              <a:t>', '</a:t>
            </a:r>
            <a:r>
              <a:rPr lang="en-US" dirty="0" err="1"/>
              <a:t>Container_SetMetadata</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Blob_SetMetadata</a:t>
            </a:r>
            <a:r>
              <a:rPr lang="en-US" dirty="0"/>
              <a:t>', '</a:t>
            </a:r>
            <a:r>
              <a:rPr lang="en-US" dirty="0" err="1"/>
              <a:t>Blob_SetHTTPHeaders</a:t>
            </a:r>
            <a:r>
              <a:rPr lang="en-US" dirty="0"/>
              <a:t>', '</a:t>
            </a:r>
            <a:r>
              <a:rPr lang="en-US" dirty="0" err="1"/>
              <a:t>Blob_CreateSnapshot</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AppendBlob_Create</a:t>
            </a:r>
            <a:r>
              <a:rPr lang="en-US" dirty="0"/>
              <a:t>', '</a:t>
            </a:r>
            <a:r>
              <a:rPr lang="en-US" dirty="0" err="1"/>
              <a:t>AppendBlob_AppendBlock</a:t>
            </a:r>
            <a:r>
              <a:rPr lang="en-US" dirty="0"/>
              <a:t>', '</a:t>
            </a:r>
            <a:r>
              <a:rPr lang="en-US" dirty="0" err="1"/>
              <a:t>Blob_SetMetadata</a:t>
            </a:r>
            <a:r>
              <a:rPr lang="en-US" dirty="0"/>
              <a:t>', '</a:t>
            </a:r>
            <a:r>
              <a:rPr lang="en-US" dirty="0" err="1"/>
              <a:t>AppendBlob_Seal</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Blob_SetMetadata</a:t>
            </a:r>
            <a:r>
              <a:rPr lang="en-US" dirty="0"/>
              <a:t>', '</a:t>
            </a:r>
            <a:r>
              <a:rPr lang="en-US" dirty="0" err="1"/>
              <a:t>PageBlob_GetPageRanges</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Blob_SetHTTPHeaders</a:t>
            </a:r>
            <a:r>
              <a:rPr lang="en-US" dirty="0"/>
              <a:t>', '</a:t>
            </a:r>
            <a:r>
              <a:rPr lang="en-US" dirty="0" err="1"/>
              <a:t>Blob_CreateSnapshot</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Blob_AcquireLease</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PageBlob_UpdateSequenceNumber</a:t>
            </a:r>
            <a:r>
              <a:rPr lang="en-US" dirty="0"/>
              <a:t>', '</a:t>
            </a:r>
            <a:r>
              <a:rPr lang="en-US" dirty="0" err="1"/>
              <a:t>Blob_SetMetadata</a:t>
            </a:r>
            <a:r>
              <a:rPr lang="en-US" dirty="0"/>
              <a:t>', '</a:t>
            </a:r>
            <a:r>
              <a:rPr lang="en-US" dirty="0" err="1"/>
              <a:t>PageBlob_Resize</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Blob_SetTier</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PageBlob_ClearPages</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Blob_Undelete</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Blob_GetAccountInfo</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PageBlob_GetPageRangesDiff</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AppendBlob_Create</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BlockBlob_Upload</a:t>
            </a:r>
            <a:r>
              <a:rPr lang="en-US" dirty="0"/>
              <a:t>', '</a:t>
            </a:r>
            <a:r>
              <a:rPr lang="en-US" dirty="0" err="1"/>
              <a:t>Service_GetProperties</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a:p>
            <a:r>
              <a:rPr lang="en-US" dirty="0"/>
              <a:t>['</a:t>
            </a:r>
            <a:r>
              <a:rPr lang="en-US" dirty="0" err="1"/>
              <a:t>Container_Create</a:t>
            </a:r>
            <a:r>
              <a:rPr lang="en-US" dirty="0"/>
              <a:t>', '</a:t>
            </a:r>
            <a:r>
              <a:rPr lang="en-US" dirty="0" err="1"/>
              <a:t>PageBlob_Create</a:t>
            </a:r>
            <a:r>
              <a:rPr lang="en-US" dirty="0"/>
              <a:t>', '</a:t>
            </a:r>
            <a:r>
              <a:rPr lang="en-US" dirty="0" err="1"/>
              <a:t>Blob_SetMetadata</a:t>
            </a:r>
            <a:r>
              <a:rPr lang="en-US" dirty="0"/>
              <a:t>', '</a:t>
            </a:r>
            <a:r>
              <a:rPr lang="en-US" dirty="0" err="1"/>
              <a:t>Blob_Download</a:t>
            </a:r>
            <a:r>
              <a:rPr lang="en-US" dirty="0"/>
              <a:t>', '</a:t>
            </a:r>
            <a:r>
              <a:rPr lang="en-US" dirty="0" err="1"/>
              <a:t>Container_Delete</a:t>
            </a:r>
            <a:r>
              <a:rPr lang="en-US" dirty="0"/>
              <a:t>']</a:t>
            </a:r>
          </a:p>
        </p:txBody>
      </p:sp>
      <p:sp>
        <p:nvSpPr>
          <p:cNvPr id="4" name="Slide Number Placeholder 3"/>
          <p:cNvSpPr>
            <a:spLocks noGrp="1"/>
          </p:cNvSpPr>
          <p:nvPr>
            <p:ph type="sldNum" sz="quarter" idx="5"/>
          </p:nvPr>
        </p:nvSpPr>
        <p:spPr/>
        <p:txBody>
          <a:bodyPr/>
          <a:lstStyle/>
          <a:p>
            <a:fld id="{124A2A82-5FA7-4F84-899F-62F7CEAC28D5}" type="slidenum">
              <a:rPr lang="en-US" smtClean="0"/>
              <a:t>84</a:t>
            </a:fld>
            <a:endParaRPr lang="en-US"/>
          </a:p>
        </p:txBody>
      </p:sp>
    </p:spTree>
    <p:extLst>
      <p:ext uri="{BB962C8B-B14F-4D97-AF65-F5344CB8AC3E}">
        <p14:creationId xmlns:p14="http://schemas.microsoft.com/office/powerpoint/2010/main" val="27076174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4A2A82-5FA7-4F84-899F-62F7CEAC28D5}" type="slidenum">
              <a:rPr lang="en-US" smtClean="0"/>
              <a:t>89</a:t>
            </a:fld>
            <a:endParaRPr lang="en-US"/>
          </a:p>
        </p:txBody>
      </p:sp>
    </p:spTree>
    <p:extLst>
      <p:ext uri="{BB962C8B-B14F-4D97-AF65-F5344CB8AC3E}">
        <p14:creationId xmlns:p14="http://schemas.microsoft.com/office/powerpoint/2010/main" val="1931281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t>E</a:t>
            </a:r>
            <a:r>
              <a:rPr lang="en-US" altLang="zh-CN"/>
              <a:t>ntity relations</a:t>
            </a:r>
          </a:p>
          <a:p>
            <a:pPr marL="228600" indent="-228600">
              <a:buAutoNum type="arabicPeriod"/>
            </a:pPr>
            <a:r>
              <a:rPr lang="en-US"/>
              <a:t>APIs belonging to each entity has dependencies, including mandatory or optional dependencies</a:t>
            </a:r>
          </a:p>
          <a:p>
            <a:pPr marL="228600" indent="-228600">
              <a:buAutoNum type="arabicPeriod"/>
            </a:pPr>
            <a:r>
              <a:rPr lang="en-US"/>
              <a:t>Given a pair of APIs, ask LLM if they are dependent (dataflow, ret2arg) or relational</a:t>
            </a:r>
          </a:p>
          <a:p>
            <a:pPr marL="228600" indent="-228600">
              <a:buAutoNum type="arabicPeriod"/>
            </a:pPr>
            <a:r>
              <a:rPr lang="en-US" b="1"/>
              <a:t>Relations among entities are on their accumulated state not one single APIs</a:t>
            </a:r>
          </a:p>
          <a:p>
            <a:pPr marL="228600" indent="-228600">
              <a:buAutoNum type="arabicPeriod"/>
            </a:pPr>
            <a:r>
              <a:rPr lang="en-US" b="1"/>
              <a:t>Three relations (conditions) = do something if condition is satisfied</a:t>
            </a:r>
          </a:p>
          <a:p>
            <a:pPr marL="685800" lvl="1" indent="-228600">
              <a:buFont typeface="Arial" panose="020B0604020202020204" pitchFamily="34" charset="0"/>
              <a:buChar char="•"/>
            </a:pPr>
            <a:r>
              <a:rPr lang="en-US" b="1"/>
              <a:t>State relation</a:t>
            </a:r>
          </a:p>
          <a:p>
            <a:pPr marL="1143000" lvl="2" indent="-228600">
              <a:buFont typeface="Arial" panose="020B0604020202020204" pitchFamily="34" charset="0"/>
              <a:buChar char="•"/>
            </a:pPr>
            <a:r>
              <a:rPr lang="en-US" b="1"/>
              <a:t>Entity to entity: Entity relation</a:t>
            </a:r>
          </a:p>
          <a:p>
            <a:pPr marL="1143000" marR="0" lvl="2"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a:t>API to entity: </a:t>
            </a:r>
          </a:p>
          <a:p>
            <a:pPr marL="685800" lvl="1" indent="-228600">
              <a:buFont typeface="Arial" panose="020B0604020202020204" pitchFamily="34" charset="0"/>
              <a:buChar char="•"/>
            </a:pPr>
            <a:r>
              <a:rPr lang="en-US" b="1"/>
              <a:t>Direct data dependency -&gt; ret2argument dependency</a:t>
            </a:r>
          </a:p>
          <a:p>
            <a:pPr marL="1143000" lvl="2" indent="-228600">
              <a:buFont typeface="Arial" panose="020B0604020202020204" pitchFamily="34" charset="0"/>
              <a:buChar char="•"/>
            </a:pPr>
            <a:r>
              <a:rPr lang="en-US" b="1"/>
              <a:t>API to API ()</a:t>
            </a:r>
          </a:p>
          <a:p>
            <a:pPr marL="228600" lvl="0" indent="-228600">
              <a:buFont typeface="Arial" panose="020B0604020202020204" pitchFamily="34" charset="0"/>
              <a:buChar char="•"/>
            </a:pPr>
            <a:r>
              <a:rPr lang="en-US" b="1"/>
              <a:t>State track ….</a:t>
            </a:r>
          </a:p>
          <a:p>
            <a:pPr marL="457200" lvl="1" indent="0">
              <a:buNone/>
            </a:pPr>
            <a:endParaRPr lang="en-US" b="1"/>
          </a:p>
        </p:txBody>
      </p:sp>
      <p:sp>
        <p:nvSpPr>
          <p:cNvPr id="4" name="Slide Number Placeholder 3"/>
          <p:cNvSpPr>
            <a:spLocks noGrp="1"/>
          </p:cNvSpPr>
          <p:nvPr>
            <p:ph type="sldNum" sz="quarter" idx="5"/>
          </p:nvPr>
        </p:nvSpPr>
        <p:spPr/>
        <p:txBody>
          <a:bodyPr/>
          <a:lstStyle/>
          <a:p>
            <a:fld id="{124A2A82-5FA7-4F84-899F-62F7CEAC28D5}" type="slidenum">
              <a:rPr lang="en-US" smtClean="0"/>
              <a:t>11</a:t>
            </a:fld>
            <a:endParaRPr lang="en-US"/>
          </a:p>
        </p:txBody>
      </p:sp>
    </p:spTree>
    <p:extLst>
      <p:ext uri="{BB962C8B-B14F-4D97-AF65-F5344CB8AC3E}">
        <p14:creationId xmlns:p14="http://schemas.microsoft.com/office/powerpoint/2010/main" val="2375941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22</a:t>
            </a:fld>
            <a:endParaRPr lang="en-US"/>
          </a:p>
        </p:txBody>
      </p:sp>
    </p:spTree>
    <p:extLst>
      <p:ext uri="{BB962C8B-B14F-4D97-AF65-F5344CB8AC3E}">
        <p14:creationId xmlns:p14="http://schemas.microsoft.com/office/powerpoint/2010/main" val="83081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000000"/>
                </a:solidFill>
                <a:effectLst/>
                <a:latin typeface="Consolas" panose="020B0609020204030204" pitchFamily="49" charset="0"/>
              </a:rPr>
              <a:t>ChooseRestMethodHandler</a:t>
            </a:r>
            <a:endParaRPr lang="en-US" b="0">
              <a:solidFill>
                <a:srgbClr val="000000"/>
              </a:solidFill>
              <a:effectLst/>
              <a:latin typeface="Consolas" panose="020B0609020204030204" pitchFamily="49" charset="0"/>
            </a:endParaRPr>
          </a:p>
          <a:p>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40</a:t>
            </a:fld>
            <a:endParaRPr lang="en-US"/>
          </a:p>
        </p:txBody>
      </p:sp>
    </p:spTree>
    <p:extLst>
      <p:ext uri="{BB962C8B-B14F-4D97-AF65-F5344CB8AC3E}">
        <p14:creationId xmlns:p14="http://schemas.microsoft.com/office/powerpoint/2010/main" val="3852453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The relation is beyond dependency (ret2arg).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a:t>Sequences (workloads) are not just for the sake of successful execution, but also meaningful.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42</a:t>
            </a:fld>
            <a:endParaRPr lang="en-US"/>
          </a:p>
        </p:txBody>
      </p:sp>
    </p:spTree>
    <p:extLst>
      <p:ext uri="{BB962C8B-B14F-4D97-AF65-F5344CB8AC3E}">
        <p14:creationId xmlns:p14="http://schemas.microsoft.com/office/powerpoint/2010/main" val="1467081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45</a:t>
            </a:fld>
            <a:endParaRPr lang="en-US"/>
          </a:p>
        </p:txBody>
      </p:sp>
    </p:spTree>
    <p:extLst>
      <p:ext uri="{BB962C8B-B14F-4D97-AF65-F5344CB8AC3E}">
        <p14:creationId xmlns:p14="http://schemas.microsoft.com/office/powerpoint/2010/main" val="18939851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24A2A82-5FA7-4F84-899F-62F7CEAC28D5}" type="slidenum">
              <a:rPr lang="en-US" smtClean="0"/>
              <a:t>46</a:t>
            </a:fld>
            <a:endParaRPr lang="en-US"/>
          </a:p>
        </p:txBody>
      </p:sp>
    </p:spTree>
    <p:extLst>
      <p:ext uri="{BB962C8B-B14F-4D97-AF65-F5344CB8AC3E}">
        <p14:creationId xmlns:p14="http://schemas.microsoft.com/office/powerpoint/2010/main" val="526427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5AF51-330A-D4B9-A0A2-8F7B11826D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880EA5-B4E3-3846-2B24-DDE883520B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DCDF645-B788-794E-C927-CAA9D5D0844D}"/>
              </a:ext>
            </a:extLst>
          </p:cNvPr>
          <p:cNvSpPr>
            <a:spLocks noGrp="1"/>
          </p:cNvSpPr>
          <p:nvPr>
            <p:ph type="dt" sz="half" idx="10"/>
          </p:nvPr>
        </p:nvSpPr>
        <p:spPr/>
        <p:txBody>
          <a:bodyPr/>
          <a:lstStyle/>
          <a:p>
            <a:fld id="{2789E969-7D24-427D-BD42-A490DDF2ED3B}" type="datetime1">
              <a:rPr lang="en-US" smtClean="0"/>
              <a:t>9/4/2024</a:t>
            </a:fld>
            <a:endParaRPr lang="en-US"/>
          </a:p>
        </p:txBody>
      </p:sp>
      <p:sp>
        <p:nvSpPr>
          <p:cNvPr id="5" name="Footer Placeholder 4">
            <a:extLst>
              <a:ext uri="{FF2B5EF4-FFF2-40B4-BE49-F238E27FC236}">
                <a16:creationId xmlns:a16="http://schemas.microsoft.com/office/drawing/2014/main" id="{7C37FC78-182D-9066-DDB1-FE982D163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724B22-2D8A-4887-BCFA-6783A62E0692}"/>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644559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955A-AD54-74B0-1992-785F875EF7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F59D27-6A39-8584-5A6E-53B9ADCBCC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4CA75F-B00E-D1E6-F0F7-8CCEE3B13FCF}"/>
              </a:ext>
            </a:extLst>
          </p:cNvPr>
          <p:cNvSpPr>
            <a:spLocks noGrp="1"/>
          </p:cNvSpPr>
          <p:nvPr>
            <p:ph type="dt" sz="half" idx="10"/>
          </p:nvPr>
        </p:nvSpPr>
        <p:spPr/>
        <p:txBody>
          <a:bodyPr/>
          <a:lstStyle/>
          <a:p>
            <a:fld id="{3591D31C-5EB7-408A-9963-BEE793249496}" type="datetime1">
              <a:rPr lang="en-US" smtClean="0"/>
              <a:t>9/4/2024</a:t>
            </a:fld>
            <a:endParaRPr lang="en-US"/>
          </a:p>
        </p:txBody>
      </p:sp>
      <p:sp>
        <p:nvSpPr>
          <p:cNvPr id="5" name="Footer Placeholder 4">
            <a:extLst>
              <a:ext uri="{FF2B5EF4-FFF2-40B4-BE49-F238E27FC236}">
                <a16:creationId xmlns:a16="http://schemas.microsoft.com/office/drawing/2014/main" id="{1329DC25-EA32-694F-2B08-AC9E4CCAF4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5BB4B-6D22-0E70-5EE5-6F095F594F4A}"/>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2116755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90DC5-F78E-2E83-D75E-8A92AB309E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F38443-DE72-2757-9F4E-A96B6BFC6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C9415-6881-0F57-BBCB-62DA89415A40}"/>
              </a:ext>
            </a:extLst>
          </p:cNvPr>
          <p:cNvSpPr>
            <a:spLocks noGrp="1"/>
          </p:cNvSpPr>
          <p:nvPr>
            <p:ph type="dt" sz="half" idx="10"/>
          </p:nvPr>
        </p:nvSpPr>
        <p:spPr/>
        <p:txBody>
          <a:bodyPr/>
          <a:lstStyle/>
          <a:p>
            <a:fld id="{9869D855-5A77-41CE-95EB-C70B8DD928BE}" type="datetime1">
              <a:rPr lang="en-US" smtClean="0"/>
              <a:t>9/4/2024</a:t>
            </a:fld>
            <a:endParaRPr lang="en-US"/>
          </a:p>
        </p:txBody>
      </p:sp>
      <p:sp>
        <p:nvSpPr>
          <p:cNvPr id="5" name="Footer Placeholder 4">
            <a:extLst>
              <a:ext uri="{FF2B5EF4-FFF2-40B4-BE49-F238E27FC236}">
                <a16:creationId xmlns:a16="http://schemas.microsoft.com/office/drawing/2014/main" id="{55DEB107-71B1-F13D-C1B1-7F0E3BC90B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E432B-E980-5E4B-2003-5023D9DBC50A}"/>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2375764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1171-2AFA-4D0A-89FD-16D57C23E861}"/>
              </a:ext>
            </a:extLst>
          </p:cNvPr>
          <p:cNvSpPr>
            <a:spLocks noGrp="1"/>
          </p:cNvSpPr>
          <p:nvPr>
            <p:ph type="title"/>
          </p:nvPr>
        </p:nvSpPr>
        <p:spPr>
          <a:xfrm>
            <a:off x="838200" y="365125"/>
            <a:ext cx="10515600" cy="109273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0A3B767-D7D4-7B6B-6E1A-2EA4EDB583E9}"/>
              </a:ext>
            </a:extLst>
          </p:cNvPr>
          <p:cNvSpPr>
            <a:spLocks noGrp="1"/>
          </p:cNvSpPr>
          <p:nvPr>
            <p:ph idx="1"/>
          </p:nvPr>
        </p:nvSpPr>
        <p:spPr>
          <a:xfrm>
            <a:off x="838200" y="1457864"/>
            <a:ext cx="10515600" cy="4719099"/>
          </a:xfrm>
        </p:spPr>
        <p:txBody>
          <a:bodyPr/>
          <a:lstStyle>
            <a:lvl1pPr>
              <a:defRPr sz="3000"/>
            </a:lvl1pPr>
            <a:lvl2pPr>
              <a:defRPr sz="2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DEEC75-95CF-F1AE-93BE-AF04FEA59BA0}"/>
              </a:ext>
            </a:extLst>
          </p:cNvPr>
          <p:cNvSpPr>
            <a:spLocks noGrp="1"/>
          </p:cNvSpPr>
          <p:nvPr>
            <p:ph type="dt" sz="half" idx="10"/>
          </p:nvPr>
        </p:nvSpPr>
        <p:spPr/>
        <p:txBody>
          <a:bodyPr/>
          <a:lstStyle/>
          <a:p>
            <a:fld id="{E1DD2237-D04E-47EF-AE65-05483A035FC7}" type="datetime1">
              <a:rPr lang="en-US" smtClean="0"/>
              <a:t>9/4/2024</a:t>
            </a:fld>
            <a:endParaRPr lang="en-US"/>
          </a:p>
        </p:txBody>
      </p:sp>
      <p:sp>
        <p:nvSpPr>
          <p:cNvPr id="5" name="Footer Placeholder 4">
            <a:extLst>
              <a:ext uri="{FF2B5EF4-FFF2-40B4-BE49-F238E27FC236}">
                <a16:creationId xmlns:a16="http://schemas.microsoft.com/office/drawing/2014/main" id="{64B0FCFF-59A3-F6B5-A5E2-3892B934B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E3878-EAF3-BCCF-73A8-599BB9D53FFD}"/>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1248186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C8F5-FF99-677E-D122-E80330F2E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A86136-C9DB-DD0B-E7FD-85CF8ED3399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8C8734-8F65-9AD6-2844-19034EE7956D}"/>
              </a:ext>
            </a:extLst>
          </p:cNvPr>
          <p:cNvSpPr>
            <a:spLocks noGrp="1"/>
          </p:cNvSpPr>
          <p:nvPr>
            <p:ph type="dt" sz="half" idx="10"/>
          </p:nvPr>
        </p:nvSpPr>
        <p:spPr/>
        <p:txBody>
          <a:bodyPr/>
          <a:lstStyle/>
          <a:p>
            <a:fld id="{6691196B-4E62-4E80-B8A2-BA1B066065F4}" type="datetime1">
              <a:rPr lang="en-US" smtClean="0"/>
              <a:t>9/4/2024</a:t>
            </a:fld>
            <a:endParaRPr lang="en-US"/>
          </a:p>
        </p:txBody>
      </p:sp>
      <p:sp>
        <p:nvSpPr>
          <p:cNvPr id="5" name="Footer Placeholder 4">
            <a:extLst>
              <a:ext uri="{FF2B5EF4-FFF2-40B4-BE49-F238E27FC236}">
                <a16:creationId xmlns:a16="http://schemas.microsoft.com/office/drawing/2014/main" id="{09F8D1EA-31F6-8462-8F81-45CBBD9AB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4DB916-61B5-8A2A-868A-F8FBD99D77A3}"/>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21394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31CD-DB50-AC94-C95B-9AF2B89214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B91939-060A-F586-D7A2-28A6072558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226585-CDF8-6679-84B5-5BC52E2E4E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39B6ED-D784-3A67-ACC3-210D7DB33550}"/>
              </a:ext>
            </a:extLst>
          </p:cNvPr>
          <p:cNvSpPr>
            <a:spLocks noGrp="1"/>
          </p:cNvSpPr>
          <p:nvPr>
            <p:ph type="dt" sz="half" idx="10"/>
          </p:nvPr>
        </p:nvSpPr>
        <p:spPr/>
        <p:txBody>
          <a:bodyPr/>
          <a:lstStyle/>
          <a:p>
            <a:fld id="{A79A996F-CA5F-441F-B2D2-3271F16D2332}" type="datetime1">
              <a:rPr lang="en-US" smtClean="0"/>
              <a:t>9/4/2024</a:t>
            </a:fld>
            <a:endParaRPr lang="en-US"/>
          </a:p>
        </p:txBody>
      </p:sp>
      <p:sp>
        <p:nvSpPr>
          <p:cNvPr id="6" name="Footer Placeholder 5">
            <a:extLst>
              <a:ext uri="{FF2B5EF4-FFF2-40B4-BE49-F238E27FC236}">
                <a16:creationId xmlns:a16="http://schemas.microsoft.com/office/drawing/2014/main" id="{2AA2FE0C-3002-3032-8E15-BBE53B888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7DC78-D1EE-C99A-609A-520B1A7810D8}"/>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81912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802B-5A28-FDD3-9C61-3AD15C85B7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6C6AAA-DE42-8728-1A9A-96412F71B9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BC6E4A-95C9-A2F4-2B22-22E2AF78CF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C8E2877-02DF-4CD1-457A-5CE74D66A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CE6299-BD93-FC7D-9524-740CF8E91B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80D26C-1D3C-9816-47F6-476FDAE70882}"/>
              </a:ext>
            </a:extLst>
          </p:cNvPr>
          <p:cNvSpPr>
            <a:spLocks noGrp="1"/>
          </p:cNvSpPr>
          <p:nvPr>
            <p:ph type="dt" sz="half" idx="10"/>
          </p:nvPr>
        </p:nvSpPr>
        <p:spPr/>
        <p:txBody>
          <a:bodyPr/>
          <a:lstStyle/>
          <a:p>
            <a:fld id="{551C9886-1B49-4885-9D8B-794F71D3642E}" type="datetime1">
              <a:rPr lang="en-US" smtClean="0"/>
              <a:t>9/4/2024</a:t>
            </a:fld>
            <a:endParaRPr lang="en-US"/>
          </a:p>
        </p:txBody>
      </p:sp>
      <p:sp>
        <p:nvSpPr>
          <p:cNvPr id="8" name="Footer Placeholder 7">
            <a:extLst>
              <a:ext uri="{FF2B5EF4-FFF2-40B4-BE49-F238E27FC236}">
                <a16:creationId xmlns:a16="http://schemas.microsoft.com/office/drawing/2014/main" id="{EE52FD09-7C89-DF94-1997-B680FC8EB03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E8F5C7-7B99-FC87-4734-7F33A1159EFB}"/>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420392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A1D12-7A89-9B8E-DA9D-63C5C58363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15B45-F7AB-D75A-2C42-E6AB4ED6F51C}"/>
              </a:ext>
            </a:extLst>
          </p:cNvPr>
          <p:cNvSpPr>
            <a:spLocks noGrp="1"/>
          </p:cNvSpPr>
          <p:nvPr>
            <p:ph type="dt" sz="half" idx="10"/>
          </p:nvPr>
        </p:nvSpPr>
        <p:spPr/>
        <p:txBody>
          <a:bodyPr/>
          <a:lstStyle/>
          <a:p>
            <a:fld id="{268727BA-7D8E-49D8-88B5-59BCCCCEA453}" type="datetime1">
              <a:rPr lang="en-US" smtClean="0"/>
              <a:t>9/4/2024</a:t>
            </a:fld>
            <a:endParaRPr lang="en-US"/>
          </a:p>
        </p:txBody>
      </p:sp>
      <p:sp>
        <p:nvSpPr>
          <p:cNvPr id="4" name="Footer Placeholder 3">
            <a:extLst>
              <a:ext uri="{FF2B5EF4-FFF2-40B4-BE49-F238E27FC236}">
                <a16:creationId xmlns:a16="http://schemas.microsoft.com/office/drawing/2014/main" id="{191A066B-44A6-EAA1-39C8-1CC41703F9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CD61EB-01EA-69C2-F84D-305DF346C686}"/>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145283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439E57-43B7-31AA-8CE2-C63D7C400D21}"/>
              </a:ext>
            </a:extLst>
          </p:cNvPr>
          <p:cNvSpPr>
            <a:spLocks noGrp="1"/>
          </p:cNvSpPr>
          <p:nvPr>
            <p:ph type="dt" sz="half" idx="10"/>
          </p:nvPr>
        </p:nvSpPr>
        <p:spPr/>
        <p:txBody>
          <a:bodyPr/>
          <a:lstStyle/>
          <a:p>
            <a:fld id="{07B1CDC8-D87C-43AA-9173-AC8FAAE0F937}" type="datetime1">
              <a:rPr lang="en-US" smtClean="0"/>
              <a:t>9/4/2024</a:t>
            </a:fld>
            <a:endParaRPr lang="en-US"/>
          </a:p>
        </p:txBody>
      </p:sp>
      <p:sp>
        <p:nvSpPr>
          <p:cNvPr id="3" name="Footer Placeholder 2">
            <a:extLst>
              <a:ext uri="{FF2B5EF4-FFF2-40B4-BE49-F238E27FC236}">
                <a16:creationId xmlns:a16="http://schemas.microsoft.com/office/drawing/2014/main" id="{5F592FC5-5523-0EEA-EE43-5192602EEC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14884-B735-25E7-C02F-43C107F6BB40}"/>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914614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F892-7D29-8D11-C203-EC133D4D5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C7C1E5A-3049-907A-8779-6EEFAF34A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E010D3-ED1A-C1A0-9044-D70943FEB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B8483-D1E6-04B3-2B07-4995F2CA94D8}"/>
              </a:ext>
            </a:extLst>
          </p:cNvPr>
          <p:cNvSpPr>
            <a:spLocks noGrp="1"/>
          </p:cNvSpPr>
          <p:nvPr>
            <p:ph type="dt" sz="half" idx="10"/>
          </p:nvPr>
        </p:nvSpPr>
        <p:spPr/>
        <p:txBody>
          <a:bodyPr/>
          <a:lstStyle/>
          <a:p>
            <a:fld id="{4C41D359-93B4-4065-AF9E-E1C7151D2B49}" type="datetime1">
              <a:rPr lang="en-US" smtClean="0"/>
              <a:t>9/4/2024</a:t>
            </a:fld>
            <a:endParaRPr lang="en-US"/>
          </a:p>
        </p:txBody>
      </p:sp>
      <p:sp>
        <p:nvSpPr>
          <p:cNvPr id="6" name="Footer Placeholder 5">
            <a:extLst>
              <a:ext uri="{FF2B5EF4-FFF2-40B4-BE49-F238E27FC236}">
                <a16:creationId xmlns:a16="http://schemas.microsoft.com/office/drawing/2014/main" id="{91ECFEEE-5336-5AC8-C36F-D253D4F6BD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198EF-B237-89F6-885A-2D7E8E5B269C}"/>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130680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4A9E-DDEE-D703-45BF-6E19D3FAE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3BDD43-96A1-36BF-C9EB-F225355BF7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AB56B1-5015-3559-6F50-3AEE5EA46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B4BDE5-B5E7-24B6-6463-52BB44590D05}"/>
              </a:ext>
            </a:extLst>
          </p:cNvPr>
          <p:cNvSpPr>
            <a:spLocks noGrp="1"/>
          </p:cNvSpPr>
          <p:nvPr>
            <p:ph type="dt" sz="half" idx="10"/>
          </p:nvPr>
        </p:nvSpPr>
        <p:spPr/>
        <p:txBody>
          <a:bodyPr/>
          <a:lstStyle/>
          <a:p>
            <a:fld id="{1615EB7E-D7CC-4639-A607-346F8F7042CB}" type="datetime1">
              <a:rPr lang="en-US" smtClean="0"/>
              <a:t>9/4/2024</a:t>
            </a:fld>
            <a:endParaRPr lang="en-US"/>
          </a:p>
        </p:txBody>
      </p:sp>
      <p:sp>
        <p:nvSpPr>
          <p:cNvPr id="6" name="Footer Placeholder 5">
            <a:extLst>
              <a:ext uri="{FF2B5EF4-FFF2-40B4-BE49-F238E27FC236}">
                <a16:creationId xmlns:a16="http://schemas.microsoft.com/office/drawing/2014/main" id="{E7E4BA17-ED17-5D31-1D1F-5E61A1F7F9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579C4-6A74-A0FA-9856-60C0868C9B14}"/>
              </a:ext>
            </a:extLst>
          </p:cNvPr>
          <p:cNvSpPr>
            <a:spLocks noGrp="1"/>
          </p:cNvSpPr>
          <p:nvPr>
            <p:ph type="sldNum" sz="quarter" idx="12"/>
          </p:nvPr>
        </p:nvSpPr>
        <p:spPr/>
        <p:txBody>
          <a:bodyPr/>
          <a:lstStyle/>
          <a:p>
            <a:fld id="{7E665F2E-D417-4652-A93B-1C961A2010A1}" type="slidenum">
              <a:rPr lang="en-US" smtClean="0"/>
              <a:t>‹#›</a:t>
            </a:fld>
            <a:endParaRPr lang="en-US"/>
          </a:p>
        </p:txBody>
      </p:sp>
    </p:spTree>
    <p:extLst>
      <p:ext uri="{BB962C8B-B14F-4D97-AF65-F5344CB8AC3E}">
        <p14:creationId xmlns:p14="http://schemas.microsoft.com/office/powerpoint/2010/main" val="3097599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ED47FF-A88A-2E0B-D7C9-F8D61D91EA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EF3D12-79DA-FB36-0233-A7EE17E4B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84F7C-96A1-58AF-D403-2D468BA5CA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052236-5812-4715-B8CA-9364898953F4}" type="datetime1">
              <a:rPr lang="en-US" smtClean="0"/>
              <a:t>9/4/2024</a:t>
            </a:fld>
            <a:endParaRPr lang="en-US"/>
          </a:p>
        </p:txBody>
      </p:sp>
      <p:sp>
        <p:nvSpPr>
          <p:cNvPr id="5" name="Footer Placeholder 4">
            <a:extLst>
              <a:ext uri="{FF2B5EF4-FFF2-40B4-BE49-F238E27FC236}">
                <a16:creationId xmlns:a16="http://schemas.microsoft.com/office/drawing/2014/main" id="{68340BE7-002F-34EC-E772-009A1A1DC3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B421D2-6691-93DC-31D3-1C7C2AA6E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665F2E-D417-4652-A93B-1C961A2010A1}" type="slidenum">
              <a:rPr lang="en-US" smtClean="0"/>
              <a:t>‹#›</a:t>
            </a:fld>
            <a:endParaRPr lang="en-US"/>
          </a:p>
        </p:txBody>
      </p:sp>
    </p:spTree>
    <p:extLst>
      <p:ext uri="{BB962C8B-B14F-4D97-AF65-F5344CB8AC3E}">
        <p14:creationId xmlns:p14="http://schemas.microsoft.com/office/powerpoint/2010/main" val="149549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blogit.michelin.io/an-introduction-to-datalo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msazure.visualstudio.com/One/_git/Storage-XStore?path=/src/XFENative/Provider/XStore/Blob/inc/BlobProperties.h&amp;_a=contents&amp;version=GBmain" TargetMode="External"/><Relationship Id="rId2" Type="http://schemas.openxmlformats.org/officeDocument/2006/relationships/hyperlink" Target="https://o365exchange.visualstudio.com/O365%20Core/_git/WeveNova?path=/sources/dev/WeveNova/core/store/ews/Calendar.cs&amp;_a=contents&amp;version=GBmaster"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msazure.visualstudio.com/One/_git/Storage-XStore?path=/src/XFE/storage/service/Protocols/REST/src/HttpRestProcessor.cs&amp;_a=contents&amp;version=GBmai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msazure.visualstudio.com/One/_search?action=contents&amp;text=def%3ABeginCreateContainer&amp;type=code&amp;lp=code-Project&amp;filters=ProjectFilters%7BOne%7DRepositoryFilters%7BStorage-XStore%7D&amp;pageSize=25&amp;result=DefaultCollection/One/Storage-XStore/GBmain//src/XTable/Api/Managed/XBlobContainer.cpp" TargetMode="External"/><Relationship Id="rId5" Type="http://schemas.openxmlformats.org/officeDocument/2006/relationships/hyperlink" Target="https://msazure.visualstudio.com/One/_git/Storage-XStore?path=/src/XTable/Api/Managed/BaseBlobObject.cpp&amp;_a=contents&amp;version=GBmain" TargetMode="External"/><Relationship Id="rId4" Type="http://schemas.openxmlformats.org/officeDocument/2006/relationships/hyperlink" Target="https://msazure.visualstudio.com/One/_search?action=contents&amp;text=GetConditionInfoFromRequest&amp;type=code&amp;lp=code-Project&amp;filters=ProjectFilters%7BOne%7DRepositoryFilters%7BStorage-XStore%7D&amp;pageSize=25&amp;result=DefaultCollection/One/Storage-XStore/GBmain//src/XFE/common/Protocols/REST/src/MultipleConditions.cs"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0.png"/><Relationship Id="rId11" Type="http://schemas.microsoft.com/office/2007/relationships/hdphoto" Target="../media/hdphoto1.wdp"/><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2.jpeg"/></Relationships>
</file>

<file path=ppt/slides/_rels/slide5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jpe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6.png"/></Relationships>
</file>

<file path=ppt/slides/_rels/slide5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jpeg"/><Relationship Id="rId7"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7.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7.png"/><Relationship Id="rId4" Type="http://schemas.openxmlformats.org/officeDocument/2006/relationships/image" Target="../media/image18.png"/><Relationship Id="rId9" Type="http://schemas.openxmlformats.org/officeDocument/2006/relationships/image" Target="../media/image26.png"/></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70E1D-A7EF-3FFA-17F8-85C2EC7499F1}"/>
              </a:ext>
            </a:extLst>
          </p:cNvPr>
          <p:cNvSpPr>
            <a:spLocks noGrp="1"/>
          </p:cNvSpPr>
          <p:nvPr>
            <p:ph type="ctrTitle"/>
          </p:nvPr>
        </p:nvSpPr>
        <p:spPr/>
        <p:txBody>
          <a:bodyPr/>
          <a:lstStyle/>
          <a:p>
            <a:r>
              <a:rPr lang="en-US">
                <a:latin typeface="Book Antiqua" panose="02040602050305030304" pitchFamily="18" charset="0"/>
              </a:rPr>
              <a:t>Scenario Fuzzing</a:t>
            </a:r>
          </a:p>
        </p:txBody>
      </p:sp>
      <p:sp>
        <p:nvSpPr>
          <p:cNvPr id="3" name="Slide Number Placeholder 2">
            <a:extLst>
              <a:ext uri="{FF2B5EF4-FFF2-40B4-BE49-F238E27FC236}">
                <a16:creationId xmlns:a16="http://schemas.microsoft.com/office/drawing/2014/main" id="{01EEDBF2-8152-04AF-6EE3-9B8BB9F17CAA}"/>
              </a:ext>
            </a:extLst>
          </p:cNvPr>
          <p:cNvSpPr>
            <a:spLocks noGrp="1"/>
          </p:cNvSpPr>
          <p:nvPr>
            <p:ph type="sldNum" sz="quarter" idx="12"/>
          </p:nvPr>
        </p:nvSpPr>
        <p:spPr/>
        <p:txBody>
          <a:bodyPr/>
          <a:lstStyle/>
          <a:p>
            <a:fld id="{7E665F2E-D417-4652-A93B-1C961A2010A1}" type="slidenum">
              <a:rPr lang="en-US" smtClean="0"/>
              <a:t>1</a:t>
            </a:fld>
            <a:endParaRPr lang="en-US"/>
          </a:p>
        </p:txBody>
      </p:sp>
    </p:spTree>
    <p:extLst>
      <p:ext uri="{BB962C8B-B14F-4D97-AF65-F5344CB8AC3E}">
        <p14:creationId xmlns:p14="http://schemas.microsoft.com/office/powerpoint/2010/main" val="3184419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6F374-3736-AA69-97EF-9FD7091F5D17}"/>
              </a:ext>
            </a:extLst>
          </p:cNvPr>
          <p:cNvSpPr>
            <a:spLocks noGrp="1"/>
          </p:cNvSpPr>
          <p:nvPr>
            <p:ph type="title"/>
          </p:nvPr>
        </p:nvSpPr>
        <p:spPr/>
        <p:txBody>
          <a:bodyPr/>
          <a:lstStyle/>
          <a:p>
            <a:r>
              <a:rPr lang="en-US"/>
              <a:t>APIs Preconditions</a:t>
            </a:r>
          </a:p>
        </p:txBody>
      </p:sp>
      <p:sp>
        <p:nvSpPr>
          <p:cNvPr id="3" name="Content Placeholder 2">
            <a:extLst>
              <a:ext uri="{FF2B5EF4-FFF2-40B4-BE49-F238E27FC236}">
                <a16:creationId xmlns:a16="http://schemas.microsoft.com/office/drawing/2014/main" id="{62A9F4D7-4D55-98F1-0F96-2EEC7D76B501}"/>
              </a:ext>
            </a:extLst>
          </p:cNvPr>
          <p:cNvSpPr>
            <a:spLocks noGrp="1"/>
          </p:cNvSpPr>
          <p:nvPr>
            <p:ph idx="1"/>
          </p:nvPr>
        </p:nvSpPr>
        <p:spPr/>
        <p:txBody>
          <a:bodyPr>
            <a:normAutofit/>
          </a:bodyPr>
          <a:lstStyle/>
          <a:p>
            <a:r>
              <a:rPr lang="en-US"/>
              <a:t>Message, mailbox, folder</a:t>
            </a:r>
          </a:p>
          <a:p>
            <a:pPr lvl="1"/>
            <a:r>
              <a:rPr lang="en-US"/>
              <a:t>Create draft mail messages</a:t>
            </a:r>
          </a:p>
          <a:p>
            <a:pPr lvl="1"/>
            <a:r>
              <a:rPr lang="en-US"/>
              <a:t>List mail messages</a:t>
            </a:r>
          </a:p>
          <a:p>
            <a:pPr lvl="1"/>
            <a:r>
              <a:rPr lang="en-US"/>
              <a:t>Send a draft message</a:t>
            </a:r>
          </a:p>
          <a:p>
            <a:pPr lvl="1"/>
            <a:r>
              <a:rPr lang="en-US"/>
              <a:t>Delete a mail message</a:t>
            </a:r>
          </a:p>
          <a:p>
            <a:r>
              <a:rPr lang="en-US"/>
              <a:t>Message, attachment</a:t>
            </a:r>
          </a:p>
          <a:p>
            <a:pPr lvl="1"/>
            <a:r>
              <a:rPr lang="en-US">
                <a:ea typeface="Calibri"/>
                <a:cs typeface="Calibri"/>
              </a:rPr>
              <a:t>Get attachments of a mail message M</a:t>
            </a:r>
          </a:p>
          <a:p>
            <a:pPr lvl="1"/>
            <a:r>
              <a:rPr lang="en-US">
                <a:ea typeface="Calibri"/>
                <a:cs typeface="Calibri"/>
              </a:rPr>
              <a:t>Delete attachments of a mail message M</a:t>
            </a:r>
          </a:p>
          <a:p>
            <a:pPr lvl="1"/>
            <a:r>
              <a:rPr lang="en-US">
                <a:ea typeface="Calibri"/>
                <a:cs typeface="Calibri"/>
              </a:rPr>
              <a:t>Add an attachment A to a mail message M</a:t>
            </a:r>
            <a:endParaRPr lang="en-US"/>
          </a:p>
          <a:p>
            <a:r>
              <a:rPr lang="en-US">
                <a:ea typeface="Calibri"/>
                <a:cs typeface="Calibri"/>
              </a:rPr>
              <a:t>List OneDrive files</a:t>
            </a:r>
            <a:endParaRPr lang="en-US"/>
          </a:p>
        </p:txBody>
      </p:sp>
      <p:sp>
        <p:nvSpPr>
          <p:cNvPr id="4" name="Slide Number Placeholder 3">
            <a:extLst>
              <a:ext uri="{FF2B5EF4-FFF2-40B4-BE49-F238E27FC236}">
                <a16:creationId xmlns:a16="http://schemas.microsoft.com/office/drawing/2014/main" id="{59662DF4-443E-7A41-A253-C38D3D061C14}"/>
              </a:ext>
            </a:extLst>
          </p:cNvPr>
          <p:cNvSpPr>
            <a:spLocks noGrp="1"/>
          </p:cNvSpPr>
          <p:nvPr>
            <p:ph type="sldNum" sz="quarter" idx="12"/>
          </p:nvPr>
        </p:nvSpPr>
        <p:spPr/>
        <p:txBody>
          <a:bodyPr/>
          <a:lstStyle/>
          <a:p>
            <a:fld id="{7E665F2E-D417-4652-A93B-1C961A2010A1}" type="slidenum">
              <a:rPr lang="en-US" smtClean="0"/>
              <a:t>10</a:t>
            </a:fld>
            <a:endParaRPr lang="en-US"/>
          </a:p>
        </p:txBody>
      </p:sp>
    </p:spTree>
    <p:extLst>
      <p:ext uri="{BB962C8B-B14F-4D97-AF65-F5344CB8AC3E}">
        <p14:creationId xmlns:p14="http://schemas.microsoft.com/office/powerpoint/2010/main" val="254391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E484-891A-4FA6-6B27-FDBCA964411F}"/>
              </a:ext>
            </a:extLst>
          </p:cNvPr>
          <p:cNvSpPr>
            <a:spLocks noGrp="1"/>
          </p:cNvSpPr>
          <p:nvPr>
            <p:ph type="title"/>
          </p:nvPr>
        </p:nvSpPr>
        <p:spPr/>
        <p:txBody>
          <a:bodyPr/>
          <a:lstStyle/>
          <a:p>
            <a:r>
              <a:rPr lang="en-US" b="1">
                <a:ea typeface="Calibri"/>
                <a:cs typeface="Calibri"/>
              </a:rPr>
              <a:t>ER and API Dependencies</a:t>
            </a:r>
            <a:endParaRPr lang="en-US"/>
          </a:p>
        </p:txBody>
      </p:sp>
      <p:sp>
        <p:nvSpPr>
          <p:cNvPr id="6" name="Rectangle 5">
            <a:extLst>
              <a:ext uri="{FF2B5EF4-FFF2-40B4-BE49-F238E27FC236}">
                <a16:creationId xmlns:a16="http://schemas.microsoft.com/office/drawing/2014/main" id="{32B8367D-3346-1343-9910-96198EFE758D}"/>
              </a:ext>
            </a:extLst>
          </p:cNvPr>
          <p:cNvSpPr/>
          <p:nvPr/>
        </p:nvSpPr>
        <p:spPr>
          <a:xfrm>
            <a:off x="2426580" y="2672736"/>
            <a:ext cx="1730188" cy="609600"/>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Mail message</a:t>
            </a:r>
          </a:p>
          <a:p>
            <a:pPr algn="ctr"/>
            <a:r>
              <a:rPr lang="en-US">
                <a:ea typeface="Calibri"/>
                <a:cs typeface="Calibri"/>
              </a:rPr>
              <a:t>(State)</a:t>
            </a:r>
            <a:endParaRPr lang="en-US"/>
          </a:p>
        </p:txBody>
      </p:sp>
      <p:sp>
        <p:nvSpPr>
          <p:cNvPr id="7" name="Rectangle 6">
            <a:extLst>
              <a:ext uri="{FF2B5EF4-FFF2-40B4-BE49-F238E27FC236}">
                <a16:creationId xmlns:a16="http://schemas.microsoft.com/office/drawing/2014/main" id="{045A3B7E-46BC-ED3C-4ACA-64F979A46BDB}"/>
              </a:ext>
            </a:extLst>
          </p:cNvPr>
          <p:cNvSpPr/>
          <p:nvPr/>
        </p:nvSpPr>
        <p:spPr>
          <a:xfrm>
            <a:off x="6384809" y="2672736"/>
            <a:ext cx="1730188" cy="609600"/>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Attachment</a:t>
            </a:r>
            <a:endParaRPr lang="en-US"/>
          </a:p>
        </p:txBody>
      </p:sp>
      <p:sp>
        <p:nvSpPr>
          <p:cNvPr id="8" name="Rectangle 7">
            <a:extLst>
              <a:ext uri="{FF2B5EF4-FFF2-40B4-BE49-F238E27FC236}">
                <a16:creationId xmlns:a16="http://schemas.microsoft.com/office/drawing/2014/main" id="{A51C0B6C-3CE0-C0F7-0631-054278975B5F}"/>
              </a:ext>
            </a:extLst>
          </p:cNvPr>
          <p:cNvSpPr/>
          <p:nvPr/>
        </p:nvSpPr>
        <p:spPr>
          <a:xfrm>
            <a:off x="10343038" y="2727036"/>
            <a:ext cx="1730188" cy="609600"/>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OneDrive</a:t>
            </a:r>
            <a:endParaRPr lang="en-US" err="1"/>
          </a:p>
        </p:txBody>
      </p:sp>
      <p:sp>
        <p:nvSpPr>
          <p:cNvPr id="9" name="Rectangle 8">
            <a:extLst>
              <a:ext uri="{FF2B5EF4-FFF2-40B4-BE49-F238E27FC236}">
                <a16:creationId xmlns:a16="http://schemas.microsoft.com/office/drawing/2014/main" id="{04EE167E-D53E-2919-7F49-E15A7A454C6F}"/>
              </a:ext>
            </a:extLst>
          </p:cNvPr>
          <p:cNvSpPr/>
          <p:nvPr/>
        </p:nvSpPr>
        <p:spPr>
          <a:xfrm>
            <a:off x="9094865" y="4468470"/>
            <a:ext cx="1721223" cy="609600"/>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Event</a:t>
            </a:r>
            <a:endParaRPr lang="en-US"/>
          </a:p>
        </p:txBody>
      </p:sp>
      <p:cxnSp>
        <p:nvCxnSpPr>
          <p:cNvPr id="10" name="Straight Arrow Connector 9">
            <a:extLst>
              <a:ext uri="{FF2B5EF4-FFF2-40B4-BE49-F238E27FC236}">
                <a16:creationId xmlns:a16="http://schemas.microsoft.com/office/drawing/2014/main" id="{14531A97-DA57-6DBA-5094-BCA2BEF31819}"/>
              </a:ext>
            </a:extLst>
          </p:cNvPr>
          <p:cNvCxnSpPr>
            <a:cxnSpLocks/>
            <a:stCxn id="6" idx="3"/>
            <a:endCxn id="7" idx="1"/>
          </p:cNvCxnSpPr>
          <p:nvPr/>
        </p:nvCxnSpPr>
        <p:spPr>
          <a:xfrm>
            <a:off x="4156768" y="2977536"/>
            <a:ext cx="2228041" cy="12700"/>
          </a:xfrm>
          <a:prstGeom prst="curvedConnector3">
            <a:avLst>
              <a:gd name="adj1" fmla="val 50000"/>
            </a:avLst>
          </a:prstGeom>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DBE79649-F0F6-53E8-DBD3-C40F57B6B561}"/>
              </a:ext>
            </a:extLst>
          </p:cNvPr>
          <p:cNvCxnSpPr>
            <a:cxnSpLocks/>
            <a:stCxn id="7" idx="3"/>
            <a:endCxn id="8" idx="1"/>
          </p:cNvCxnSpPr>
          <p:nvPr/>
        </p:nvCxnSpPr>
        <p:spPr>
          <a:xfrm>
            <a:off x="8114997" y="2977536"/>
            <a:ext cx="2228041" cy="54300"/>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853EAB1A-F082-85C6-E6B1-5F8F8BCF4F40}"/>
              </a:ext>
            </a:extLst>
          </p:cNvPr>
          <p:cNvCxnSpPr>
            <a:cxnSpLocks/>
            <a:stCxn id="7" idx="2"/>
            <a:endCxn id="9" idx="1"/>
          </p:cNvCxnSpPr>
          <p:nvPr/>
        </p:nvCxnSpPr>
        <p:spPr>
          <a:xfrm rot="16200000" flipH="1">
            <a:off x="7426917" y="3105322"/>
            <a:ext cx="1490934" cy="1844962"/>
          </a:xfrm>
          <a:prstGeom prst="curvedConnector2">
            <a:avLst/>
          </a:prstGeom>
          <a:ln/>
        </p:spPr>
        <p:style>
          <a:lnRef idx="3">
            <a:schemeClr val="dk1"/>
          </a:lnRef>
          <a:fillRef idx="0">
            <a:schemeClr val="dk1"/>
          </a:fillRef>
          <a:effectRef idx="2">
            <a:schemeClr val="dk1"/>
          </a:effectRef>
          <a:fontRef idx="minor">
            <a:schemeClr val="tx1"/>
          </a:fontRef>
        </p:style>
      </p:cxnSp>
      <p:sp>
        <p:nvSpPr>
          <p:cNvPr id="14" name="TextBox 13">
            <a:extLst>
              <a:ext uri="{FF2B5EF4-FFF2-40B4-BE49-F238E27FC236}">
                <a16:creationId xmlns:a16="http://schemas.microsoft.com/office/drawing/2014/main" id="{4DEDF642-1207-DBFA-EAA6-654066475CC9}"/>
              </a:ext>
            </a:extLst>
          </p:cNvPr>
          <p:cNvSpPr txBox="1"/>
          <p:nvPr/>
        </p:nvSpPr>
        <p:spPr>
          <a:xfrm>
            <a:off x="8238096" y="2304169"/>
            <a:ext cx="2029215" cy="646331"/>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Get a OneDrive file as an attachment</a:t>
            </a:r>
            <a:endParaRPr lang="en-US"/>
          </a:p>
        </p:txBody>
      </p:sp>
      <p:sp>
        <p:nvSpPr>
          <p:cNvPr id="15" name="TextBox 14">
            <a:extLst>
              <a:ext uri="{FF2B5EF4-FFF2-40B4-BE49-F238E27FC236}">
                <a16:creationId xmlns:a16="http://schemas.microsoft.com/office/drawing/2014/main" id="{8DCADDC2-0D9A-CC42-0D91-4C995A3482FB}"/>
              </a:ext>
            </a:extLst>
          </p:cNvPr>
          <p:cNvSpPr txBox="1"/>
          <p:nvPr/>
        </p:nvSpPr>
        <p:spPr>
          <a:xfrm>
            <a:off x="6664458" y="3876443"/>
            <a:ext cx="2430407" cy="646331"/>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Add an attachment A to an event E</a:t>
            </a:r>
            <a:endParaRPr lang="en-US"/>
          </a:p>
        </p:txBody>
      </p:sp>
      <p:sp>
        <p:nvSpPr>
          <p:cNvPr id="21" name="TextBox 20">
            <a:extLst>
              <a:ext uri="{FF2B5EF4-FFF2-40B4-BE49-F238E27FC236}">
                <a16:creationId xmlns:a16="http://schemas.microsoft.com/office/drawing/2014/main" id="{B0FD65AF-38DF-C766-75B9-C74C06FB3A16}"/>
              </a:ext>
            </a:extLst>
          </p:cNvPr>
          <p:cNvSpPr txBox="1"/>
          <p:nvPr/>
        </p:nvSpPr>
        <p:spPr>
          <a:xfrm>
            <a:off x="4075427" y="1363190"/>
            <a:ext cx="2366681" cy="646331"/>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Add an attachment A to a mail message M</a:t>
            </a:r>
            <a:endParaRPr lang="en-US"/>
          </a:p>
        </p:txBody>
      </p:sp>
      <p:cxnSp>
        <p:nvCxnSpPr>
          <p:cNvPr id="31" name="Straight Arrow Connector 9">
            <a:extLst>
              <a:ext uri="{FF2B5EF4-FFF2-40B4-BE49-F238E27FC236}">
                <a16:creationId xmlns:a16="http://schemas.microsoft.com/office/drawing/2014/main" id="{7040751F-CF8C-0113-71B3-EA3EE7C538D8}"/>
              </a:ext>
            </a:extLst>
          </p:cNvPr>
          <p:cNvCxnSpPr>
            <a:cxnSpLocks/>
            <a:stCxn id="6" idx="2"/>
            <a:endCxn id="7" idx="2"/>
          </p:cNvCxnSpPr>
          <p:nvPr/>
        </p:nvCxnSpPr>
        <p:spPr>
          <a:xfrm rot="16200000" flipH="1">
            <a:off x="5270788" y="1303221"/>
            <a:ext cx="12700" cy="3958229"/>
          </a:xfrm>
          <a:prstGeom prst="curvedConnector3">
            <a:avLst>
              <a:gd name="adj1" fmla="val 6309094"/>
            </a:avLst>
          </a:prstGeom>
          <a:ln/>
        </p:spPr>
        <p:style>
          <a:lnRef idx="3">
            <a:schemeClr val="dk1"/>
          </a:lnRef>
          <a:fillRef idx="0">
            <a:schemeClr val="dk1"/>
          </a:fillRef>
          <a:effectRef idx="2">
            <a:schemeClr val="dk1"/>
          </a:effectRef>
          <a:fontRef idx="minor">
            <a:schemeClr val="tx1"/>
          </a:fontRef>
        </p:style>
      </p:cxnSp>
      <p:sp>
        <p:nvSpPr>
          <p:cNvPr id="34" name="TextBox 33">
            <a:extLst>
              <a:ext uri="{FF2B5EF4-FFF2-40B4-BE49-F238E27FC236}">
                <a16:creationId xmlns:a16="http://schemas.microsoft.com/office/drawing/2014/main" id="{7CC2D9F0-E3DA-2B21-DA81-73F0988F9171}"/>
              </a:ext>
            </a:extLst>
          </p:cNvPr>
          <p:cNvSpPr txBox="1"/>
          <p:nvPr/>
        </p:nvSpPr>
        <p:spPr>
          <a:xfrm>
            <a:off x="4277222" y="2283610"/>
            <a:ext cx="2105979"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Get attachments of a mail message M</a:t>
            </a:r>
            <a:endParaRPr lang="en-US"/>
          </a:p>
        </p:txBody>
      </p:sp>
      <p:cxnSp>
        <p:nvCxnSpPr>
          <p:cNvPr id="35" name="Straight Arrow Connector 9">
            <a:extLst>
              <a:ext uri="{FF2B5EF4-FFF2-40B4-BE49-F238E27FC236}">
                <a16:creationId xmlns:a16="http://schemas.microsoft.com/office/drawing/2014/main" id="{AD36A982-CF56-9450-2BBD-312F5915F257}"/>
              </a:ext>
            </a:extLst>
          </p:cNvPr>
          <p:cNvCxnSpPr>
            <a:cxnSpLocks/>
            <a:stCxn id="6" idx="0"/>
            <a:endCxn id="7" idx="0"/>
          </p:cNvCxnSpPr>
          <p:nvPr/>
        </p:nvCxnSpPr>
        <p:spPr>
          <a:xfrm rot="5400000" flipH="1" flipV="1">
            <a:off x="5270788" y="693622"/>
            <a:ext cx="12700" cy="3958229"/>
          </a:xfrm>
          <a:prstGeom prst="curvedConnector3">
            <a:avLst>
              <a:gd name="adj1" fmla="val 5072709"/>
            </a:avLst>
          </a:prstGeom>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43914DAA-46C0-8B6A-59BD-613A02CFF1F4}"/>
              </a:ext>
            </a:extLst>
          </p:cNvPr>
          <p:cNvSpPr txBox="1"/>
          <p:nvPr/>
        </p:nvSpPr>
        <p:spPr>
          <a:xfrm>
            <a:off x="4146870" y="3276867"/>
            <a:ext cx="2366681"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Delete attachments of a mail message M</a:t>
            </a:r>
            <a:endParaRPr lang="en-US"/>
          </a:p>
        </p:txBody>
      </p:sp>
      <p:sp>
        <p:nvSpPr>
          <p:cNvPr id="58" name="TextBox 57">
            <a:extLst>
              <a:ext uri="{FF2B5EF4-FFF2-40B4-BE49-F238E27FC236}">
                <a16:creationId xmlns:a16="http://schemas.microsoft.com/office/drawing/2014/main" id="{C4CD9E33-603E-2E8E-167F-3AEC45B2EBCB}"/>
              </a:ext>
            </a:extLst>
          </p:cNvPr>
          <p:cNvSpPr txBox="1"/>
          <p:nvPr/>
        </p:nvSpPr>
        <p:spPr>
          <a:xfrm>
            <a:off x="3320926" y="4592321"/>
            <a:ext cx="1908215" cy="369332"/>
          </a:xfrm>
          <a:prstGeom prst="rect">
            <a:avLst/>
          </a:prstGeom>
          <a:noFill/>
          <a:ln>
            <a:solidFill>
              <a:schemeClr val="tx1">
                <a:lumMod val="95000"/>
                <a:lumOff val="5000"/>
              </a:schemeClr>
            </a:solidFill>
          </a:ln>
        </p:spPr>
        <p:txBody>
          <a:bodyPr wrap="none" rtlCol="0">
            <a:spAutoFit/>
          </a:bodyPr>
          <a:lstStyle/>
          <a:p>
            <a:r>
              <a:rPr lang="en-US"/>
              <a:t>List mail messages</a:t>
            </a:r>
          </a:p>
        </p:txBody>
      </p:sp>
      <p:sp>
        <p:nvSpPr>
          <p:cNvPr id="59" name="TextBox 58">
            <a:extLst>
              <a:ext uri="{FF2B5EF4-FFF2-40B4-BE49-F238E27FC236}">
                <a16:creationId xmlns:a16="http://schemas.microsoft.com/office/drawing/2014/main" id="{9D9C933E-8234-5540-E15B-273E10C65A95}"/>
              </a:ext>
            </a:extLst>
          </p:cNvPr>
          <p:cNvSpPr txBox="1"/>
          <p:nvPr/>
        </p:nvSpPr>
        <p:spPr>
          <a:xfrm>
            <a:off x="313614" y="4588604"/>
            <a:ext cx="2714589" cy="369332"/>
          </a:xfrm>
          <a:prstGeom prst="rect">
            <a:avLst/>
          </a:prstGeom>
          <a:noFill/>
          <a:ln>
            <a:solidFill>
              <a:schemeClr val="tx1">
                <a:lumMod val="95000"/>
                <a:lumOff val="5000"/>
              </a:schemeClr>
            </a:solidFill>
          </a:ln>
        </p:spPr>
        <p:txBody>
          <a:bodyPr wrap="none" rtlCol="0">
            <a:spAutoFit/>
          </a:bodyPr>
          <a:lstStyle/>
          <a:p>
            <a:r>
              <a:rPr lang="en-US"/>
              <a:t>Create draft mail messages</a:t>
            </a:r>
          </a:p>
        </p:txBody>
      </p:sp>
      <p:sp>
        <p:nvSpPr>
          <p:cNvPr id="60" name="TextBox 59">
            <a:extLst>
              <a:ext uri="{FF2B5EF4-FFF2-40B4-BE49-F238E27FC236}">
                <a16:creationId xmlns:a16="http://schemas.microsoft.com/office/drawing/2014/main" id="{802630FC-4A62-7FB8-A8D7-1A0370C6BE71}"/>
              </a:ext>
            </a:extLst>
          </p:cNvPr>
          <p:cNvSpPr txBox="1"/>
          <p:nvPr/>
        </p:nvSpPr>
        <p:spPr>
          <a:xfrm>
            <a:off x="272347" y="5806011"/>
            <a:ext cx="2371931" cy="369332"/>
          </a:xfrm>
          <a:prstGeom prst="rect">
            <a:avLst/>
          </a:prstGeom>
          <a:noFill/>
          <a:ln>
            <a:solidFill>
              <a:schemeClr val="tx1">
                <a:lumMod val="95000"/>
                <a:lumOff val="5000"/>
              </a:schemeClr>
            </a:solidFill>
          </a:ln>
        </p:spPr>
        <p:txBody>
          <a:bodyPr wrap="square" rtlCol="0">
            <a:spAutoFit/>
          </a:bodyPr>
          <a:lstStyle/>
          <a:p>
            <a:r>
              <a:rPr lang="en-US"/>
              <a:t>Send a draft message</a:t>
            </a:r>
          </a:p>
        </p:txBody>
      </p:sp>
      <p:cxnSp>
        <p:nvCxnSpPr>
          <p:cNvPr id="62" name="Straight Arrow Connector 61">
            <a:extLst>
              <a:ext uri="{FF2B5EF4-FFF2-40B4-BE49-F238E27FC236}">
                <a16:creationId xmlns:a16="http://schemas.microsoft.com/office/drawing/2014/main" id="{BE2B684F-0CFD-FB4D-D634-11E80CA72BF5}"/>
              </a:ext>
            </a:extLst>
          </p:cNvPr>
          <p:cNvCxnSpPr>
            <a:cxnSpLocks/>
            <a:stCxn id="59" idx="2"/>
            <a:endCxn id="60" idx="0"/>
          </p:cNvCxnSpPr>
          <p:nvPr/>
        </p:nvCxnSpPr>
        <p:spPr>
          <a:xfrm flipH="1">
            <a:off x="1458313" y="4957936"/>
            <a:ext cx="212596" cy="8480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5" name="TextBox 84">
            <a:extLst>
              <a:ext uri="{FF2B5EF4-FFF2-40B4-BE49-F238E27FC236}">
                <a16:creationId xmlns:a16="http://schemas.microsoft.com/office/drawing/2014/main" id="{92C81842-CE53-CD8D-DC96-9CEE3208219B}"/>
              </a:ext>
            </a:extLst>
          </p:cNvPr>
          <p:cNvSpPr txBox="1"/>
          <p:nvPr/>
        </p:nvSpPr>
        <p:spPr>
          <a:xfrm>
            <a:off x="3535095" y="5806011"/>
            <a:ext cx="2371931" cy="369332"/>
          </a:xfrm>
          <a:prstGeom prst="rect">
            <a:avLst/>
          </a:prstGeom>
          <a:noFill/>
          <a:ln>
            <a:solidFill>
              <a:schemeClr val="tx1">
                <a:lumMod val="95000"/>
                <a:lumOff val="5000"/>
              </a:schemeClr>
            </a:solidFill>
          </a:ln>
        </p:spPr>
        <p:txBody>
          <a:bodyPr wrap="none" rtlCol="0">
            <a:spAutoFit/>
          </a:bodyPr>
          <a:lstStyle/>
          <a:p>
            <a:r>
              <a:rPr lang="en-US"/>
              <a:t>Delete a mail message</a:t>
            </a:r>
          </a:p>
        </p:txBody>
      </p:sp>
      <p:cxnSp>
        <p:nvCxnSpPr>
          <p:cNvPr id="86" name="Straight Arrow Connector 85">
            <a:extLst>
              <a:ext uri="{FF2B5EF4-FFF2-40B4-BE49-F238E27FC236}">
                <a16:creationId xmlns:a16="http://schemas.microsoft.com/office/drawing/2014/main" id="{CFF451F2-C070-BC8F-9B8A-DD32E710FA05}"/>
              </a:ext>
            </a:extLst>
          </p:cNvPr>
          <p:cNvCxnSpPr>
            <a:cxnSpLocks/>
            <a:stCxn id="59" idx="2"/>
            <a:endCxn id="85" idx="0"/>
          </p:cNvCxnSpPr>
          <p:nvPr/>
        </p:nvCxnSpPr>
        <p:spPr>
          <a:xfrm>
            <a:off x="1670909" y="4957936"/>
            <a:ext cx="3050152" cy="8480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C83C3818-E52A-4050-25D2-038AAE75B2DB}"/>
              </a:ext>
            </a:extLst>
          </p:cNvPr>
          <p:cNvCxnSpPr>
            <a:cxnSpLocks/>
            <a:stCxn id="58" idx="2"/>
            <a:endCxn id="85" idx="0"/>
          </p:cNvCxnSpPr>
          <p:nvPr/>
        </p:nvCxnSpPr>
        <p:spPr>
          <a:xfrm>
            <a:off x="4275034" y="4961653"/>
            <a:ext cx="446027" cy="8443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6" name="TextBox 155">
            <a:extLst>
              <a:ext uri="{FF2B5EF4-FFF2-40B4-BE49-F238E27FC236}">
                <a16:creationId xmlns:a16="http://schemas.microsoft.com/office/drawing/2014/main" id="{49CCF0B8-4984-D8F5-CE79-36A8960CBDA7}"/>
              </a:ext>
            </a:extLst>
          </p:cNvPr>
          <p:cNvSpPr txBox="1"/>
          <p:nvPr/>
        </p:nvSpPr>
        <p:spPr>
          <a:xfrm>
            <a:off x="1526189" y="5159680"/>
            <a:ext cx="3004027" cy="369332"/>
          </a:xfrm>
          <a:prstGeom prst="rect">
            <a:avLst/>
          </a:prstGeom>
          <a:solidFill>
            <a:schemeClr val="bg1"/>
          </a:solidFill>
        </p:spPr>
        <p:txBody>
          <a:bodyPr wrap="none" rtlCol="0">
            <a:spAutoFit/>
          </a:bodyPr>
          <a:lstStyle/>
          <a:p>
            <a:r>
              <a:rPr lang="en-US"/>
              <a:t>Precondition: passing valid ids</a:t>
            </a:r>
          </a:p>
        </p:txBody>
      </p:sp>
      <p:cxnSp>
        <p:nvCxnSpPr>
          <p:cNvPr id="164" name="Straight Arrow Connector 159">
            <a:extLst>
              <a:ext uri="{FF2B5EF4-FFF2-40B4-BE49-F238E27FC236}">
                <a16:creationId xmlns:a16="http://schemas.microsoft.com/office/drawing/2014/main" id="{0C563C00-0572-11B4-94E2-C27B4A9CAA42}"/>
              </a:ext>
            </a:extLst>
          </p:cNvPr>
          <p:cNvCxnSpPr>
            <a:cxnSpLocks/>
            <a:stCxn id="6" idx="1"/>
            <a:endCxn id="58" idx="0"/>
          </p:cNvCxnSpPr>
          <p:nvPr/>
        </p:nvCxnSpPr>
        <p:spPr>
          <a:xfrm rot="10800000" flipH="1" flipV="1">
            <a:off x="2426580" y="2977535"/>
            <a:ext cx="1848454" cy="1614785"/>
          </a:xfrm>
          <a:prstGeom prst="curvedConnector4">
            <a:avLst>
              <a:gd name="adj1" fmla="val -12367"/>
              <a:gd name="adj2" fmla="val 59438"/>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88" name="TextBox 187">
            <a:extLst>
              <a:ext uri="{FF2B5EF4-FFF2-40B4-BE49-F238E27FC236}">
                <a16:creationId xmlns:a16="http://schemas.microsoft.com/office/drawing/2014/main" id="{DF85416A-5051-CA87-9AD7-215411F0DF8A}"/>
              </a:ext>
            </a:extLst>
          </p:cNvPr>
          <p:cNvSpPr txBox="1"/>
          <p:nvPr/>
        </p:nvSpPr>
        <p:spPr>
          <a:xfrm>
            <a:off x="12906531" y="4522774"/>
            <a:ext cx="4017364" cy="646331"/>
          </a:xfrm>
          <a:prstGeom prst="rect">
            <a:avLst/>
          </a:prstGeom>
          <a:noFill/>
        </p:spPr>
        <p:txBody>
          <a:bodyPr wrap="square" rtlCol="0">
            <a:spAutoFit/>
          </a:bodyPr>
          <a:lstStyle/>
          <a:p>
            <a:pPr marL="285750" indent="-285750">
              <a:buFont typeface="Arial" panose="020B0604020202020204" pitchFamily="34" charset="0"/>
              <a:buChar char="•"/>
            </a:pPr>
            <a:r>
              <a:rPr lang="en-US"/>
              <a:t>Solid line: always together</a:t>
            </a:r>
          </a:p>
          <a:p>
            <a:pPr marL="285750" indent="-285750">
              <a:buFont typeface="Arial" panose="020B0604020202020204" pitchFamily="34" charset="0"/>
              <a:buChar char="•"/>
            </a:pPr>
            <a:r>
              <a:rPr lang="en-US"/>
              <a:t> Dotted line: x</a:t>
            </a:r>
          </a:p>
        </p:txBody>
      </p:sp>
      <p:sp>
        <p:nvSpPr>
          <p:cNvPr id="189" name="TextBox 188">
            <a:extLst>
              <a:ext uri="{FF2B5EF4-FFF2-40B4-BE49-F238E27FC236}">
                <a16:creationId xmlns:a16="http://schemas.microsoft.com/office/drawing/2014/main" id="{79A3EEF8-C665-7A18-4EB6-DEEEADAD53AE}"/>
              </a:ext>
            </a:extLst>
          </p:cNvPr>
          <p:cNvSpPr txBox="1"/>
          <p:nvPr/>
        </p:nvSpPr>
        <p:spPr>
          <a:xfrm>
            <a:off x="367514" y="2764132"/>
            <a:ext cx="1143262" cy="923330"/>
          </a:xfrm>
          <a:prstGeom prst="rect">
            <a:avLst/>
          </a:prstGeom>
          <a:solidFill>
            <a:schemeClr val="bg1"/>
          </a:solidFill>
        </p:spPr>
        <p:txBody>
          <a:bodyPr wrap="none" rtlCol="0">
            <a:spAutoFit/>
          </a:bodyPr>
          <a:lstStyle/>
          <a:p>
            <a:r>
              <a:rPr lang="en-US"/>
              <a:t>Reader</a:t>
            </a:r>
          </a:p>
          <a:p>
            <a:r>
              <a:rPr lang="en-US"/>
              <a:t>Producer</a:t>
            </a:r>
          </a:p>
          <a:p>
            <a:r>
              <a:rPr lang="en-US"/>
              <a:t>Consumer</a:t>
            </a:r>
          </a:p>
        </p:txBody>
      </p:sp>
      <p:cxnSp>
        <p:nvCxnSpPr>
          <p:cNvPr id="195" name="Straight Arrow Connector 194">
            <a:extLst>
              <a:ext uri="{FF2B5EF4-FFF2-40B4-BE49-F238E27FC236}">
                <a16:creationId xmlns:a16="http://schemas.microsoft.com/office/drawing/2014/main" id="{832D63D4-B6DF-70DD-6B2C-B06061A8CFAE}"/>
              </a:ext>
            </a:extLst>
          </p:cNvPr>
          <p:cNvCxnSpPr>
            <a:cxnSpLocks/>
            <a:stCxn id="60" idx="3"/>
            <a:endCxn id="85" idx="1"/>
          </p:cNvCxnSpPr>
          <p:nvPr/>
        </p:nvCxnSpPr>
        <p:spPr>
          <a:xfrm>
            <a:off x="2644278" y="5990677"/>
            <a:ext cx="890817" cy="0"/>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3" name="Slide Number Placeholder 2">
            <a:extLst>
              <a:ext uri="{FF2B5EF4-FFF2-40B4-BE49-F238E27FC236}">
                <a16:creationId xmlns:a16="http://schemas.microsoft.com/office/drawing/2014/main" id="{87E337C0-584A-AC8E-9ACD-EF7F41E2045C}"/>
              </a:ext>
            </a:extLst>
          </p:cNvPr>
          <p:cNvSpPr>
            <a:spLocks noGrp="1"/>
          </p:cNvSpPr>
          <p:nvPr>
            <p:ph type="sldNum" sz="quarter" idx="12"/>
          </p:nvPr>
        </p:nvSpPr>
        <p:spPr/>
        <p:txBody>
          <a:bodyPr/>
          <a:lstStyle/>
          <a:p>
            <a:fld id="{7E665F2E-D417-4652-A93B-1C961A2010A1}" type="slidenum">
              <a:rPr lang="en-US" smtClean="0"/>
              <a:t>11</a:t>
            </a:fld>
            <a:endParaRPr lang="en-US"/>
          </a:p>
        </p:txBody>
      </p:sp>
    </p:spTree>
    <p:extLst>
      <p:ext uri="{BB962C8B-B14F-4D97-AF65-F5344CB8AC3E}">
        <p14:creationId xmlns:p14="http://schemas.microsoft.com/office/powerpoint/2010/main" val="371755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6011-3268-F107-F219-C978B79C5B52}"/>
              </a:ext>
            </a:extLst>
          </p:cNvPr>
          <p:cNvSpPr>
            <a:spLocks noGrp="1"/>
          </p:cNvSpPr>
          <p:nvPr>
            <p:ph type="title"/>
          </p:nvPr>
        </p:nvSpPr>
        <p:spPr/>
        <p:txBody>
          <a:bodyPr/>
          <a:lstStyle/>
          <a:p>
            <a:r>
              <a:rPr lang="en-US"/>
              <a:t>Modelling API relations</a:t>
            </a:r>
          </a:p>
        </p:txBody>
      </p:sp>
      <p:sp>
        <p:nvSpPr>
          <p:cNvPr id="3" name="Content Placeholder 2">
            <a:extLst>
              <a:ext uri="{FF2B5EF4-FFF2-40B4-BE49-F238E27FC236}">
                <a16:creationId xmlns:a16="http://schemas.microsoft.com/office/drawing/2014/main" id="{529AF1F4-F861-761A-9DC9-C4700A2F78A7}"/>
              </a:ext>
            </a:extLst>
          </p:cNvPr>
          <p:cNvSpPr>
            <a:spLocks noGrp="1"/>
          </p:cNvSpPr>
          <p:nvPr>
            <p:ph idx="1"/>
          </p:nvPr>
        </p:nvSpPr>
        <p:spPr/>
        <p:txBody>
          <a:bodyPr/>
          <a:lstStyle/>
          <a:p>
            <a:r>
              <a:rPr lang="en-US" sz="2400"/>
              <a:t>Abstract APIs as (success and error) pre-conditions and state transition on entities</a:t>
            </a:r>
          </a:p>
          <a:p>
            <a:pPr lvl="1"/>
            <a:r>
              <a:rPr lang="en-US" sz="2000"/>
              <a:t>Entities: mailbox, inbox, outbox, draftbox, messages</a:t>
            </a:r>
          </a:p>
          <a:p>
            <a:pPr lvl="1"/>
            <a:r>
              <a:rPr lang="en-US" sz="2000"/>
              <a:t>Express pre-conditions and state transitions with first order logic (FOL) expressions</a:t>
            </a:r>
          </a:p>
          <a:p>
            <a:pPr lvl="1"/>
            <a:r>
              <a:rPr lang="en-US" sz="2000"/>
              <a:t>What are the variables in the FOL expression? – Entities and API parameters</a:t>
            </a:r>
          </a:p>
          <a:p>
            <a:pPr lvl="1"/>
            <a:endParaRPr lang="en-US" sz="2000"/>
          </a:p>
          <a:p>
            <a:endParaRPr lang="en-US"/>
          </a:p>
        </p:txBody>
      </p:sp>
      <p:pic>
        <p:nvPicPr>
          <p:cNvPr id="4" name="Picture 3">
            <a:extLst>
              <a:ext uri="{FF2B5EF4-FFF2-40B4-BE49-F238E27FC236}">
                <a16:creationId xmlns:a16="http://schemas.microsoft.com/office/drawing/2014/main" id="{47BCEBE9-7F92-D757-E7DA-4802EE84F635}"/>
              </a:ext>
            </a:extLst>
          </p:cNvPr>
          <p:cNvPicPr>
            <a:picLocks noChangeAspect="1"/>
          </p:cNvPicPr>
          <p:nvPr/>
        </p:nvPicPr>
        <p:blipFill>
          <a:blip r:embed="rId2"/>
          <a:stretch>
            <a:fillRect/>
          </a:stretch>
        </p:blipFill>
        <p:spPr>
          <a:xfrm>
            <a:off x="493877" y="2960576"/>
            <a:ext cx="5386230" cy="3460939"/>
          </a:xfrm>
          <a:prstGeom prst="rect">
            <a:avLst/>
          </a:prstGeom>
        </p:spPr>
      </p:pic>
      <p:pic>
        <p:nvPicPr>
          <p:cNvPr id="5" name="Picture 4">
            <a:extLst>
              <a:ext uri="{FF2B5EF4-FFF2-40B4-BE49-F238E27FC236}">
                <a16:creationId xmlns:a16="http://schemas.microsoft.com/office/drawing/2014/main" id="{7D613E36-4F9A-7F24-0B62-ED4B6A939813}"/>
              </a:ext>
            </a:extLst>
          </p:cNvPr>
          <p:cNvPicPr>
            <a:picLocks noChangeAspect="1"/>
          </p:cNvPicPr>
          <p:nvPr/>
        </p:nvPicPr>
        <p:blipFill>
          <a:blip r:embed="rId3"/>
          <a:stretch>
            <a:fillRect/>
          </a:stretch>
        </p:blipFill>
        <p:spPr>
          <a:xfrm>
            <a:off x="5971547" y="2977765"/>
            <a:ext cx="5833172" cy="3426559"/>
          </a:xfrm>
          <a:prstGeom prst="rect">
            <a:avLst/>
          </a:prstGeom>
        </p:spPr>
      </p:pic>
      <p:sp>
        <p:nvSpPr>
          <p:cNvPr id="6" name="Rectangle 5">
            <a:extLst>
              <a:ext uri="{FF2B5EF4-FFF2-40B4-BE49-F238E27FC236}">
                <a16:creationId xmlns:a16="http://schemas.microsoft.com/office/drawing/2014/main" id="{5FFFD4EC-5EBF-5BF1-99F2-CC8A7523A22A}"/>
              </a:ext>
            </a:extLst>
          </p:cNvPr>
          <p:cNvSpPr/>
          <p:nvPr/>
        </p:nvSpPr>
        <p:spPr>
          <a:xfrm>
            <a:off x="493877" y="4695973"/>
            <a:ext cx="5386230" cy="1796902"/>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E128B9FB-A6F9-0F62-0801-BE55FEECB585}"/>
              </a:ext>
            </a:extLst>
          </p:cNvPr>
          <p:cNvSpPr>
            <a:spLocks noGrp="1"/>
          </p:cNvSpPr>
          <p:nvPr>
            <p:ph type="sldNum" sz="quarter" idx="12"/>
          </p:nvPr>
        </p:nvSpPr>
        <p:spPr/>
        <p:txBody>
          <a:bodyPr/>
          <a:lstStyle/>
          <a:p>
            <a:fld id="{7E665F2E-D417-4652-A93B-1C961A2010A1}" type="slidenum">
              <a:rPr lang="en-US" smtClean="0"/>
              <a:t>12</a:t>
            </a:fld>
            <a:endParaRPr lang="en-US"/>
          </a:p>
        </p:txBody>
      </p:sp>
    </p:spTree>
    <p:extLst>
      <p:ext uri="{BB962C8B-B14F-4D97-AF65-F5344CB8AC3E}">
        <p14:creationId xmlns:p14="http://schemas.microsoft.com/office/powerpoint/2010/main" val="2610748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26011-3268-F107-F219-C978B79C5B52}"/>
              </a:ext>
            </a:extLst>
          </p:cNvPr>
          <p:cNvSpPr>
            <a:spLocks noGrp="1"/>
          </p:cNvSpPr>
          <p:nvPr>
            <p:ph type="title"/>
          </p:nvPr>
        </p:nvSpPr>
        <p:spPr/>
        <p:txBody>
          <a:bodyPr/>
          <a:lstStyle/>
          <a:p>
            <a:r>
              <a:rPr lang="en-US"/>
              <a:t>Modelling API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9AF1F4-F861-761A-9DC9-C4700A2F78A7}"/>
                  </a:ext>
                </a:extLst>
              </p:cNvPr>
              <p:cNvSpPr>
                <a:spLocks noGrp="1"/>
              </p:cNvSpPr>
              <p:nvPr>
                <p:ph idx="1"/>
              </p:nvPr>
            </p:nvSpPr>
            <p:spPr>
              <a:xfrm>
                <a:off x="838200" y="1457864"/>
                <a:ext cx="10676860" cy="4719099"/>
              </a:xfrm>
            </p:spPr>
            <p:txBody>
              <a:bodyPr>
                <a:normAutofit/>
              </a:bodyPr>
              <a:lstStyle/>
              <a:p>
                <a:r>
                  <a:rPr lang="en-US" sz="2400"/>
                  <a:t>The API sequence generation procedure</a:t>
                </a:r>
              </a:p>
              <a:p>
                <a:pPr lvl="1"/>
                <a:r>
                  <a:rPr lang="en-US"/>
                  <a:t>Given the first API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𝑨𝑷𝑰</m:t>
                        </m:r>
                      </m:e>
                      <m:sub>
                        <m:r>
                          <a:rPr lang="en-US" b="1" i="1" smtClean="0">
                            <a:latin typeface="Cambria Math" panose="02040503050406030204" pitchFamily="18" charset="0"/>
                          </a:rPr>
                          <m:t>𝟎</m:t>
                        </m:r>
                      </m:sub>
                    </m:sSub>
                  </m:oMath>
                </a14:m>
                <a:r>
                  <a:rPr lang="en-US"/>
                  <a:t>, whose pre-condition is X</a:t>
                </a:r>
              </a:p>
              <a:p>
                <a:pPr lvl="1"/>
                <a:r>
                  <a:rPr lang="en-US"/>
                  <a:t>Search backwards</a:t>
                </a:r>
              </a:p>
              <a:p>
                <a:pPr lvl="2"/>
                <a:r>
                  <a:rPr lang="en-US"/>
                  <a:t>Find a sequence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𝑨𝑷𝑰𝑺𝒆𝒒</m:t>
                        </m:r>
                      </m:e>
                      <m:sub>
                        <m:r>
                          <a:rPr lang="en-US" b="1" i="1" dirty="0" smtClean="0">
                            <a:latin typeface="Cambria Math" panose="02040503050406030204" pitchFamily="18" charset="0"/>
                          </a:rPr>
                          <m:t>𝟎</m:t>
                        </m:r>
                      </m:sub>
                    </m:sSub>
                  </m:oMath>
                </a14:m>
                <a:r>
                  <a:rPr lang="en-US"/>
                  <a:t> that can lead to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𝑬𝒏𝒕𝒊𝒕𝒚𝑺𝒕𝒂𝒕𝒆</m:t>
                        </m:r>
                      </m:e>
                      <m:sub>
                        <m:r>
                          <a:rPr lang="en-US" b="1" i="1" dirty="0" smtClean="0">
                            <a:latin typeface="Cambria Math" panose="02040503050406030204" pitchFamily="18" charset="0"/>
                          </a:rPr>
                          <m:t>𝟎</m:t>
                        </m:r>
                      </m:sub>
                    </m:sSub>
                  </m:oMath>
                </a14:m>
                <a:r>
                  <a:rPr lang="en-US"/>
                  <a:t> , satisfying the pre-condition X.</a:t>
                </a:r>
              </a:p>
              <a:p>
                <a:pPr lvl="2"/>
                <a:r>
                  <a:rPr lang="en-US"/>
                  <a:t>How?</a:t>
                </a:r>
              </a:p>
              <a:p>
                <a:pPr lvl="1"/>
                <a:r>
                  <a:rPr lang="en-US"/>
                  <a:t>Generating forward</a:t>
                </a:r>
              </a:p>
              <a:p>
                <a:pPr lvl="2"/>
                <a:r>
                  <a:rPr lang="en-US"/>
                  <a:t>Given </a:t>
                </a:r>
                <a:r>
                  <a:rPr lang="en-US" b="1" i="1"/>
                  <a:t>&lt;</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𝑬𝒏𝒕𝒊𝒕𝒚𝑺𝒕𝒂𝒕𝒆</m:t>
                        </m:r>
                      </m:e>
                      <m:sub>
                        <m:r>
                          <a:rPr lang="en-US" b="1" i="1" dirty="0" smtClean="0">
                            <a:latin typeface="Cambria Math" panose="02040503050406030204" pitchFamily="18" charset="0"/>
                          </a:rPr>
                          <m:t>𝑵</m:t>
                        </m:r>
                      </m:sub>
                    </m:sSub>
                  </m:oMath>
                </a14:m>
                <a:r>
                  <a:rPr lang="en-US" b="1" i="1"/>
                  <a:t>,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𝑨𝑷𝑰𝑺𝒆𝒒</m:t>
                        </m:r>
                      </m:e>
                      <m:sub>
                        <m:r>
                          <a:rPr lang="en-US" b="1" i="1" dirty="0" smtClean="0">
                            <a:latin typeface="Cambria Math" panose="02040503050406030204" pitchFamily="18" charset="0"/>
                          </a:rPr>
                          <m:t>𝑵</m:t>
                        </m:r>
                      </m:sub>
                    </m:sSub>
                  </m:oMath>
                </a14:m>
                <a:r>
                  <a:rPr lang="en-US" b="1" i="1"/>
                  <a:t>&gt;</a:t>
                </a:r>
                <a:endParaRPr lang="en-US" b="1"/>
              </a:p>
              <a:p>
                <a:pPr lvl="2"/>
                <a:r>
                  <a:rPr lang="en-US"/>
                  <a:t>if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𝑬𝒏𝒕𝒊𝒕𝒚𝑺𝒕𝒂𝒕𝒆</m:t>
                        </m:r>
                      </m:e>
                      <m:sub>
                        <m:r>
                          <a:rPr lang="en-US" b="1" i="1" dirty="0">
                            <a:latin typeface="Cambria Math" panose="02040503050406030204" pitchFamily="18" charset="0"/>
                          </a:rPr>
                          <m:t>𝑵</m:t>
                        </m:r>
                      </m:sub>
                    </m:sSub>
                  </m:oMath>
                </a14:m>
                <a:r>
                  <a:rPr lang="en-US" b="1"/>
                  <a:t> </a:t>
                </a:r>
                <a:r>
                  <a:rPr lang="en-US"/>
                  <a:t>satisfies the pre-condition of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𝑨𝑷𝑰</m:t>
                        </m:r>
                      </m:e>
                      <m:sub>
                        <m:r>
                          <a:rPr lang="en-US" b="1" i="1" smtClean="0">
                            <a:latin typeface="Cambria Math" panose="02040503050406030204" pitchFamily="18" charset="0"/>
                          </a:rPr>
                          <m:t>𝑵</m:t>
                        </m:r>
                        <m:r>
                          <a:rPr lang="en-US" b="1" i="1" smtClean="0">
                            <a:latin typeface="Cambria Math" panose="02040503050406030204" pitchFamily="18" charset="0"/>
                          </a:rPr>
                          <m:t>+</m:t>
                        </m:r>
                        <m:r>
                          <a:rPr lang="en-US" b="1" i="1" smtClean="0">
                            <a:latin typeface="Cambria Math" panose="02040503050406030204" pitchFamily="18" charset="0"/>
                          </a:rPr>
                          <m:t>𝟏</m:t>
                        </m:r>
                      </m:sub>
                    </m:sSub>
                  </m:oMath>
                </a14:m>
                <a:endParaRPr lang="en-US" b="1"/>
              </a:p>
              <a:p>
                <a:pPr lvl="2"/>
                <a:r>
                  <a:rPr lang="en-US"/>
                  <a:t>Then we generate </a:t>
                </a:r>
                <a:r>
                  <a:rPr lang="en-US" b="1" i="1"/>
                  <a:t>&lt;</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𝑬𝒏𝒕𝒊𝒕𝒚𝑺𝒕𝒂𝒕𝒆</m:t>
                        </m:r>
                      </m:e>
                      <m:sub>
                        <m:r>
                          <a:rPr lang="en-US" b="1" i="1" dirty="0">
                            <a:latin typeface="Cambria Math" panose="02040503050406030204" pitchFamily="18" charset="0"/>
                          </a:rPr>
                          <m:t>𝑵</m:t>
                        </m:r>
                        <m:r>
                          <a:rPr lang="en-US" b="1" i="1" dirty="0" smtClean="0">
                            <a:latin typeface="Cambria Math" panose="02040503050406030204" pitchFamily="18" charset="0"/>
                          </a:rPr>
                          <m:t>+</m:t>
                        </m:r>
                        <m:r>
                          <a:rPr lang="en-US" b="1" i="1" dirty="0" smtClean="0">
                            <a:latin typeface="Cambria Math" panose="02040503050406030204" pitchFamily="18" charset="0"/>
                          </a:rPr>
                          <m:t>𝟏</m:t>
                        </m:r>
                      </m:sub>
                    </m:sSub>
                  </m:oMath>
                </a14:m>
                <a:r>
                  <a:rPr lang="en-US" b="1" i="1"/>
                  <a:t>,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𝑨𝑷𝑰𝑺𝒆𝒒</m:t>
                        </m:r>
                      </m:e>
                      <m:sub>
                        <m:r>
                          <a:rPr lang="en-US" b="1" i="1" dirty="0">
                            <a:latin typeface="Cambria Math" panose="02040503050406030204" pitchFamily="18" charset="0"/>
                          </a:rPr>
                          <m:t>𝑵</m:t>
                        </m:r>
                        <m:r>
                          <a:rPr lang="en-US" b="1" i="1" dirty="0" smtClean="0">
                            <a:latin typeface="Cambria Math" panose="02040503050406030204" pitchFamily="18" charset="0"/>
                          </a:rPr>
                          <m:t>+</m:t>
                        </m:r>
                        <m:r>
                          <a:rPr lang="en-US" b="1" i="1" dirty="0" smtClean="0">
                            <a:latin typeface="Cambria Math" panose="02040503050406030204" pitchFamily="18" charset="0"/>
                          </a:rPr>
                          <m:t>𝟏</m:t>
                        </m:r>
                      </m:sub>
                    </m:sSub>
                  </m:oMath>
                </a14:m>
                <a:r>
                  <a:rPr lang="en-US" b="1" i="1"/>
                  <a:t>&gt;</a:t>
                </a:r>
                <a:endParaRPr lang="en-US" b="1"/>
              </a:p>
            </p:txBody>
          </p:sp>
        </mc:Choice>
        <mc:Fallback xmlns="">
          <p:sp>
            <p:nvSpPr>
              <p:cNvPr id="3" name="Content Placeholder 2">
                <a:extLst>
                  <a:ext uri="{FF2B5EF4-FFF2-40B4-BE49-F238E27FC236}">
                    <a16:creationId xmlns:a16="http://schemas.microsoft.com/office/drawing/2014/main" id="{529AF1F4-F861-761A-9DC9-C4700A2F78A7}"/>
                  </a:ext>
                </a:extLst>
              </p:cNvPr>
              <p:cNvSpPr>
                <a:spLocks noGrp="1" noRot="1" noChangeAspect="1" noMove="1" noResize="1" noEditPoints="1" noAdjustHandles="1" noChangeArrowheads="1" noChangeShapeType="1" noTextEdit="1"/>
              </p:cNvSpPr>
              <p:nvPr>
                <p:ph idx="1"/>
              </p:nvPr>
            </p:nvSpPr>
            <p:spPr>
              <a:xfrm>
                <a:off x="838200" y="1457864"/>
                <a:ext cx="10676860" cy="4719099"/>
              </a:xfrm>
              <a:blipFill>
                <a:blip r:embed="rId2"/>
                <a:stretch>
                  <a:fillRect l="-800" t="-1809" r="-1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3407A49B-3102-60FE-6AC9-7FE91FFFD547}"/>
              </a:ext>
            </a:extLst>
          </p:cNvPr>
          <p:cNvSpPr>
            <a:spLocks noGrp="1"/>
          </p:cNvSpPr>
          <p:nvPr>
            <p:ph type="sldNum" sz="quarter" idx="12"/>
          </p:nvPr>
        </p:nvSpPr>
        <p:spPr/>
        <p:txBody>
          <a:bodyPr/>
          <a:lstStyle/>
          <a:p>
            <a:fld id="{7E665F2E-D417-4652-A93B-1C961A2010A1}" type="slidenum">
              <a:rPr lang="en-US" smtClean="0"/>
              <a:t>13</a:t>
            </a:fld>
            <a:endParaRPr lang="en-US"/>
          </a:p>
        </p:txBody>
      </p:sp>
    </p:spTree>
    <p:extLst>
      <p:ext uri="{BB962C8B-B14F-4D97-AF65-F5344CB8AC3E}">
        <p14:creationId xmlns:p14="http://schemas.microsoft.com/office/powerpoint/2010/main" val="2380265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BE4E-56E1-D24C-1F74-C755E829115D}"/>
              </a:ext>
            </a:extLst>
          </p:cNvPr>
          <p:cNvSpPr>
            <a:spLocks noGrp="1"/>
          </p:cNvSpPr>
          <p:nvPr>
            <p:ph type="title"/>
          </p:nvPr>
        </p:nvSpPr>
        <p:spPr/>
        <p:txBody>
          <a:bodyPr/>
          <a:lstStyle/>
          <a:p>
            <a:r>
              <a:rPr lang="en-US" b="1"/>
              <a:t>Questions for discussion</a:t>
            </a:r>
          </a:p>
        </p:txBody>
      </p:sp>
      <p:sp>
        <p:nvSpPr>
          <p:cNvPr id="3" name="Content Placeholder 2">
            <a:extLst>
              <a:ext uri="{FF2B5EF4-FFF2-40B4-BE49-F238E27FC236}">
                <a16:creationId xmlns:a16="http://schemas.microsoft.com/office/drawing/2014/main" id="{A51CB25E-0377-E42B-FD8B-42943A64E504}"/>
              </a:ext>
            </a:extLst>
          </p:cNvPr>
          <p:cNvSpPr>
            <a:spLocks noGrp="1"/>
          </p:cNvSpPr>
          <p:nvPr>
            <p:ph idx="1"/>
          </p:nvPr>
        </p:nvSpPr>
        <p:spPr/>
        <p:txBody>
          <a:bodyPr>
            <a:normAutofit fontScale="85000" lnSpcReduction="20000"/>
          </a:bodyPr>
          <a:lstStyle/>
          <a:p>
            <a:r>
              <a:rPr lang="en-US"/>
              <a:t>Do we have the access to the source code of M365?</a:t>
            </a:r>
          </a:p>
          <a:p>
            <a:r>
              <a:rPr lang="en-US"/>
              <a:t>We</a:t>
            </a:r>
            <a:r>
              <a:rPr lang="zh-CN" altLang="en-US"/>
              <a:t> </a:t>
            </a:r>
            <a:r>
              <a:rPr lang="en-US" altLang="zh-CN"/>
              <a:t>have</a:t>
            </a:r>
            <a:r>
              <a:rPr lang="zh-CN" altLang="en-US"/>
              <a:t> </a:t>
            </a:r>
            <a:r>
              <a:rPr lang="en-US" altLang="zh-CN"/>
              <a:t>to</a:t>
            </a:r>
            <a:r>
              <a:rPr lang="zh-CN" altLang="en-US"/>
              <a:t> </a:t>
            </a:r>
            <a:r>
              <a:rPr lang="en-US" altLang="zh-CN"/>
              <a:t>find</a:t>
            </a:r>
            <a:r>
              <a:rPr lang="zh-CN" altLang="en-US"/>
              <a:t> </a:t>
            </a:r>
            <a:r>
              <a:rPr lang="en-US" altLang="zh-CN"/>
              <a:t>a</a:t>
            </a:r>
            <a:r>
              <a:rPr lang="zh-CN" altLang="en-US"/>
              <a:t> </a:t>
            </a:r>
            <a:r>
              <a:rPr lang="en-US" altLang="zh-CN"/>
              <a:t>way to valid the extracted information.</a:t>
            </a:r>
          </a:p>
          <a:p>
            <a:r>
              <a:rPr lang="en-US"/>
              <a:t>The probe project doesn’t use the M365 graph library to access services. Instead, it constructs http requests by itself using the </a:t>
            </a:r>
            <a:r>
              <a:rPr lang="en-US" err="1"/>
              <a:t>System.Net.Http</a:t>
            </a:r>
            <a:r>
              <a:rPr lang="en-US"/>
              <a:t> package.</a:t>
            </a:r>
          </a:p>
          <a:p>
            <a:r>
              <a:rPr lang="en-US"/>
              <a:t>A test not only includes APIs but also other operations on their parameters and return values</a:t>
            </a:r>
          </a:p>
          <a:p>
            <a:pPr lvl="1"/>
            <a:r>
              <a:rPr lang="en-US"/>
              <a:t>Send an email</a:t>
            </a:r>
          </a:p>
          <a:p>
            <a:pPr lvl="1"/>
            <a:r>
              <a:rPr lang="en-US"/>
              <a:t>Retrieve messages in the sent folder</a:t>
            </a:r>
          </a:p>
          <a:p>
            <a:pPr lvl="1"/>
            <a:r>
              <a:rPr lang="en-US"/>
              <a:t>Check if the sent message is inside the retrieved messages to know if it’s really sent</a:t>
            </a:r>
          </a:p>
          <a:p>
            <a:r>
              <a:rPr lang="en-US"/>
              <a:t>Except reg2arg, other pre-conditions are all about some entity exist or not.</a:t>
            </a:r>
          </a:p>
          <a:p>
            <a:r>
              <a:rPr lang="en-US"/>
              <a:t>Static analysis or GPT, if GPT how to validate</a:t>
            </a:r>
          </a:p>
        </p:txBody>
      </p:sp>
      <p:sp>
        <p:nvSpPr>
          <p:cNvPr id="4" name="Slide Number Placeholder 3">
            <a:extLst>
              <a:ext uri="{FF2B5EF4-FFF2-40B4-BE49-F238E27FC236}">
                <a16:creationId xmlns:a16="http://schemas.microsoft.com/office/drawing/2014/main" id="{3FD4F6DC-A4C9-3994-AE31-94567F6208DE}"/>
              </a:ext>
            </a:extLst>
          </p:cNvPr>
          <p:cNvSpPr>
            <a:spLocks noGrp="1"/>
          </p:cNvSpPr>
          <p:nvPr>
            <p:ph type="sldNum" sz="quarter" idx="12"/>
          </p:nvPr>
        </p:nvSpPr>
        <p:spPr/>
        <p:txBody>
          <a:bodyPr/>
          <a:lstStyle/>
          <a:p>
            <a:fld id="{7E665F2E-D417-4652-A93B-1C961A2010A1}" type="slidenum">
              <a:rPr lang="en-US" smtClean="0"/>
              <a:t>14</a:t>
            </a:fld>
            <a:endParaRPr lang="en-US"/>
          </a:p>
        </p:txBody>
      </p:sp>
    </p:spTree>
    <p:extLst>
      <p:ext uri="{BB962C8B-B14F-4D97-AF65-F5344CB8AC3E}">
        <p14:creationId xmlns:p14="http://schemas.microsoft.com/office/powerpoint/2010/main" val="3490917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C6C05-CA62-55DA-8379-0BD901D1134D}"/>
              </a:ext>
            </a:extLst>
          </p:cNvPr>
          <p:cNvSpPr>
            <a:spLocks noGrp="1"/>
          </p:cNvSpPr>
          <p:nvPr>
            <p:ph type="title"/>
          </p:nvPr>
        </p:nvSpPr>
        <p:spPr/>
        <p:txBody>
          <a:bodyPr/>
          <a:lstStyle/>
          <a:p>
            <a:r>
              <a:rPr lang="en-US" b="1"/>
              <a:t>Workload requirement for probing</a:t>
            </a:r>
          </a:p>
        </p:txBody>
      </p:sp>
      <p:sp>
        <p:nvSpPr>
          <p:cNvPr id="3" name="Content Placeholder 2">
            <a:extLst>
              <a:ext uri="{FF2B5EF4-FFF2-40B4-BE49-F238E27FC236}">
                <a16:creationId xmlns:a16="http://schemas.microsoft.com/office/drawing/2014/main" id="{F78C3FFF-B873-0ED1-B180-EBA0524929F9}"/>
              </a:ext>
            </a:extLst>
          </p:cNvPr>
          <p:cNvSpPr>
            <a:spLocks noGrp="1"/>
          </p:cNvSpPr>
          <p:nvPr>
            <p:ph idx="1"/>
          </p:nvPr>
        </p:nvSpPr>
        <p:spPr/>
        <p:txBody>
          <a:bodyPr>
            <a:normAutofit fontScale="62500" lnSpcReduction="20000"/>
          </a:bodyPr>
          <a:lstStyle/>
          <a:p>
            <a:r>
              <a:rPr lang="en-US"/>
              <a:t>Usage</a:t>
            </a:r>
          </a:p>
          <a:p>
            <a:pPr lvl="1"/>
            <a:r>
              <a:rPr lang="en-US"/>
              <a:t>Performance testing</a:t>
            </a:r>
          </a:p>
          <a:p>
            <a:pPr lvl="2"/>
            <a:r>
              <a:rPr lang="en-US"/>
              <a:t>TODO: Requirement for workloads</a:t>
            </a:r>
          </a:p>
          <a:p>
            <a:pPr lvl="1"/>
            <a:r>
              <a:rPr lang="en-US"/>
              <a:t>Health check</a:t>
            </a:r>
          </a:p>
          <a:p>
            <a:pPr lvl="2"/>
            <a:r>
              <a:rPr lang="en-US"/>
              <a:t>TODO: Requirement for workloads</a:t>
            </a:r>
          </a:p>
          <a:p>
            <a:r>
              <a:rPr lang="en-US"/>
              <a:t>Performance workload characteristics</a:t>
            </a:r>
          </a:p>
          <a:p>
            <a:pPr lvl="1"/>
            <a:r>
              <a:rPr lang="en-US"/>
              <a:t>YCSB: workloads (data + operations) for comparing different performance metrics among multiple same-purpose cloud services</a:t>
            </a:r>
          </a:p>
          <a:p>
            <a:r>
              <a:rPr lang="en-US"/>
              <a:t>Probes</a:t>
            </a:r>
          </a:p>
          <a:p>
            <a:pPr lvl="1"/>
            <a:r>
              <a:rPr lang="en-US"/>
              <a:t>Workloads run in the production systems</a:t>
            </a:r>
          </a:p>
          <a:p>
            <a:pPr lvl="1"/>
            <a:r>
              <a:rPr lang="en-US"/>
              <a:t>Account data, correlated accounts, (accounts, data, operations)</a:t>
            </a:r>
          </a:p>
          <a:p>
            <a:r>
              <a:rPr lang="en-US"/>
              <a:t>Stress testing</a:t>
            </a:r>
          </a:p>
          <a:p>
            <a:r>
              <a:rPr lang="en-US"/>
              <a:t>Is this project for generating limited workloads or continuously generating unlimited workloads?</a:t>
            </a:r>
          </a:p>
          <a:p>
            <a:pPr>
              <a:lnSpc>
                <a:spcPct val="110000"/>
              </a:lnSpc>
            </a:pPr>
            <a:r>
              <a:rPr lang="en-US" b="1">
                <a:solidFill>
                  <a:srgbClr val="FF0000"/>
                </a:solidFill>
              </a:rPr>
              <a:t>How does “probe” work?</a:t>
            </a:r>
          </a:p>
          <a:p>
            <a:pPr lvl="1">
              <a:lnSpc>
                <a:spcPct val="110000"/>
              </a:lnSpc>
            </a:pPr>
            <a:r>
              <a:rPr lang="en-US"/>
              <a:t>X </a:t>
            </a:r>
          </a:p>
          <a:p>
            <a:pPr lvl="1"/>
            <a:endParaRPr lang="en-US"/>
          </a:p>
        </p:txBody>
      </p:sp>
      <p:sp>
        <p:nvSpPr>
          <p:cNvPr id="4" name="Slide Number Placeholder 3">
            <a:extLst>
              <a:ext uri="{FF2B5EF4-FFF2-40B4-BE49-F238E27FC236}">
                <a16:creationId xmlns:a16="http://schemas.microsoft.com/office/drawing/2014/main" id="{A74A049E-911F-3B38-53C6-2CF66F0C72BE}"/>
              </a:ext>
            </a:extLst>
          </p:cNvPr>
          <p:cNvSpPr>
            <a:spLocks noGrp="1"/>
          </p:cNvSpPr>
          <p:nvPr>
            <p:ph type="sldNum" sz="quarter" idx="12"/>
          </p:nvPr>
        </p:nvSpPr>
        <p:spPr/>
        <p:txBody>
          <a:bodyPr/>
          <a:lstStyle/>
          <a:p>
            <a:fld id="{7E665F2E-D417-4652-A93B-1C961A2010A1}" type="slidenum">
              <a:rPr lang="en-US" smtClean="0"/>
              <a:t>15</a:t>
            </a:fld>
            <a:endParaRPr lang="en-US"/>
          </a:p>
        </p:txBody>
      </p:sp>
    </p:spTree>
    <p:extLst>
      <p:ext uri="{BB962C8B-B14F-4D97-AF65-F5344CB8AC3E}">
        <p14:creationId xmlns:p14="http://schemas.microsoft.com/office/powerpoint/2010/main" val="12432041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F5D7-A269-93E4-3249-D1F5AF545772}"/>
              </a:ext>
            </a:extLst>
          </p:cNvPr>
          <p:cNvSpPr>
            <a:spLocks noGrp="1"/>
          </p:cNvSpPr>
          <p:nvPr>
            <p:ph type="title"/>
          </p:nvPr>
        </p:nvSpPr>
        <p:spPr/>
        <p:txBody>
          <a:bodyPr/>
          <a:lstStyle/>
          <a:p>
            <a:r>
              <a:rPr lang="en-US" b="1"/>
              <a:t>Workflow to extract pre-</a:t>
            </a:r>
            <a:r>
              <a:rPr lang="en-US" b="1" err="1"/>
              <a:t>conds</a:t>
            </a:r>
            <a:r>
              <a:rPr lang="en-US" b="1"/>
              <a:t> and semantic</a:t>
            </a:r>
          </a:p>
        </p:txBody>
      </p:sp>
      <p:sp>
        <p:nvSpPr>
          <p:cNvPr id="4" name="Rectangle 3">
            <a:extLst>
              <a:ext uri="{FF2B5EF4-FFF2-40B4-BE49-F238E27FC236}">
                <a16:creationId xmlns:a16="http://schemas.microsoft.com/office/drawing/2014/main" id="{CA3B0059-0714-FA03-3374-9AFE97384F44}"/>
              </a:ext>
            </a:extLst>
          </p:cNvPr>
          <p:cNvSpPr/>
          <p:nvPr/>
        </p:nvSpPr>
        <p:spPr>
          <a:xfrm>
            <a:off x="1619428" y="3881213"/>
            <a:ext cx="1247686" cy="9371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Swagger</a:t>
            </a:r>
          </a:p>
        </p:txBody>
      </p:sp>
      <p:sp>
        <p:nvSpPr>
          <p:cNvPr id="5" name="Rectangle 4">
            <a:extLst>
              <a:ext uri="{FF2B5EF4-FFF2-40B4-BE49-F238E27FC236}">
                <a16:creationId xmlns:a16="http://schemas.microsoft.com/office/drawing/2014/main" id="{77BB3229-952C-1E2B-6E83-AAC9C8AC12D0}"/>
              </a:ext>
            </a:extLst>
          </p:cNvPr>
          <p:cNvSpPr/>
          <p:nvPr/>
        </p:nvSpPr>
        <p:spPr>
          <a:xfrm>
            <a:off x="3620568" y="3881213"/>
            <a:ext cx="3184733" cy="9371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Entity and attributes graph</a:t>
            </a:r>
          </a:p>
        </p:txBody>
      </p:sp>
      <p:cxnSp>
        <p:nvCxnSpPr>
          <p:cNvPr id="7" name="Straight Arrow Connector 6">
            <a:extLst>
              <a:ext uri="{FF2B5EF4-FFF2-40B4-BE49-F238E27FC236}">
                <a16:creationId xmlns:a16="http://schemas.microsoft.com/office/drawing/2014/main" id="{C9FC31B6-50D7-46A4-8CC2-DCA6F64B1CFF}"/>
              </a:ext>
            </a:extLst>
          </p:cNvPr>
          <p:cNvCxnSpPr>
            <a:cxnSpLocks/>
            <a:stCxn id="4" idx="3"/>
            <a:endCxn id="5" idx="1"/>
          </p:cNvCxnSpPr>
          <p:nvPr/>
        </p:nvCxnSpPr>
        <p:spPr>
          <a:xfrm>
            <a:off x="2867114" y="4349808"/>
            <a:ext cx="75345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68CCF98B-0032-7058-3DEC-B65E4C4211A2}"/>
              </a:ext>
            </a:extLst>
          </p:cNvPr>
          <p:cNvSpPr/>
          <p:nvPr/>
        </p:nvSpPr>
        <p:spPr>
          <a:xfrm>
            <a:off x="7624272" y="3881213"/>
            <a:ext cx="4015100" cy="9371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Pre-conditions and semantic</a:t>
            </a:r>
          </a:p>
          <a:p>
            <a:pPr algn="ctr"/>
            <a:r>
              <a:rPr lang="en-US">
                <a:solidFill>
                  <a:schemeClr val="tx1"/>
                </a:solidFill>
              </a:rPr>
              <a:t>expressed with </a:t>
            </a:r>
            <a:r>
              <a:rPr lang="en-US" b="1">
                <a:solidFill>
                  <a:schemeClr val="tx1"/>
                </a:solidFill>
              </a:rPr>
              <a:t>set and logic operations </a:t>
            </a:r>
            <a:r>
              <a:rPr lang="en-US">
                <a:solidFill>
                  <a:schemeClr val="tx1"/>
                </a:solidFill>
              </a:rPr>
              <a:t>on </a:t>
            </a:r>
            <a:r>
              <a:rPr lang="en-US" b="1">
                <a:solidFill>
                  <a:schemeClr val="tx1"/>
                </a:solidFill>
              </a:rPr>
              <a:t>parameters, entities, and attributes</a:t>
            </a:r>
            <a:endParaRPr lang="en-US">
              <a:solidFill>
                <a:schemeClr val="tx1"/>
              </a:solidFill>
            </a:endParaRPr>
          </a:p>
        </p:txBody>
      </p:sp>
      <p:cxnSp>
        <p:nvCxnSpPr>
          <p:cNvPr id="10" name="Connector: Elbow 9">
            <a:extLst>
              <a:ext uri="{FF2B5EF4-FFF2-40B4-BE49-F238E27FC236}">
                <a16:creationId xmlns:a16="http://schemas.microsoft.com/office/drawing/2014/main" id="{FE4FEC3F-0DB7-8B4F-99E5-475BD3CCF2FF}"/>
              </a:ext>
            </a:extLst>
          </p:cNvPr>
          <p:cNvCxnSpPr>
            <a:cxnSpLocks/>
            <a:stCxn id="4" idx="2"/>
            <a:endCxn id="8" idx="2"/>
          </p:cNvCxnSpPr>
          <p:nvPr/>
        </p:nvCxnSpPr>
        <p:spPr>
          <a:xfrm rot="16200000" flipH="1">
            <a:off x="5937546" y="1124126"/>
            <a:ext cx="12700" cy="7388551"/>
          </a:xfrm>
          <a:prstGeom prst="bentConnector3">
            <a:avLst>
              <a:gd name="adj1" fmla="val 3818693"/>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E45A53CE-B58C-ADF2-98DD-A8A08C1908D2}"/>
              </a:ext>
            </a:extLst>
          </p:cNvPr>
          <p:cNvCxnSpPr>
            <a:cxnSpLocks/>
            <a:stCxn id="5" idx="3"/>
            <a:endCxn id="8" idx="1"/>
          </p:cNvCxnSpPr>
          <p:nvPr/>
        </p:nvCxnSpPr>
        <p:spPr>
          <a:xfrm>
            <a:off x="6805301" y="4349808"/>
            <a:ext cx="81897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30" name="Picture 29">
            <a:extLst>
              <a:ext uri="{FF2B5EF4-FFF2-40B4-BE49-F238E27FC236}">
                <a16:creationId xmlns:a16="http://schemas.microsoft.com/office/drawing/2014/main" id="{6783CB12-C8E7-C65D-C0E7-FB4596943177}"/>
              </a:ext>
            </a:extLst>
          </p:cNvPr>
          <p:cNvPicPr>
            <a:picLocks noChangeAspect="1"/>
          </p:cNvPicPr>
          <p:nvPr/>
        </p:nvPicPr>
        <p:blipFill>
          <a:blip r:embed="rId2"/>
          <a:stretch>
            <a:fillRect/>
          </a:stretch>
        </p:blipFill>
        <p:spPr>
          <a:xfrm>
            <a:off x="3736105" y="2281052"/>
            <a:ext cx="3286289" cy="1438675"/>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5DA8599-83AE-3871-2870-F8642C58B95F}"/>
                  </a:ext>
                </a:extLst>
              </p:cNvPr>
              <p:cNvSpPr txBox="1"/>
              <p:nvPr/>
            </p:nvSpPr>
            <p:spPr>
              <a:xfrm>
                <a:off x="7168847" y="2393803"/>
                <a:ext cx="4658648" cy="938719"/>
              </a:xfrm>
              <a:prstGeom prst="rect">
                <a:avLst/>
              </a:prstGeom>
              <a:noFill/>
            </p:spPr>
            <p:txBody>
              <a:bodyPr wrap="none" rtlCol="0">
                <a:spAutoFit/>
              </a:bodyPr>
              <a:lstStyle/>
              <a:p>
                <a:r>
                  <a:rPr lang="en-US" sz="1100" b="1" err="1">
                    <a:latin typeface="Consolas" panose="020B0609020204030204" pitchFamily="49" charset="0"/>
                  </a:rPr>
                  <a:t>Blob_GetTags</a:t>
                </a:r>
                <a:r>
                  <a:rPr lang="en-US" sz="1100">
                    <a:latin typeface="Consolas" panose="020B0609020204030204" pitchFamily="49" charset="0"/>
                  </a:rPr>
                  <a:t>:</a:t>
                </a:r>
              </a:p>
              <a:p>
                <a:r>
                  <a:rPr lang="en-US" sz="1100" err="1">
                    <a:latin typeface="Consolas" panose="020B0609020204030204" pitchFamily="49" charset="0"/>
                  </a:rPr>
                  <a:t>containerName</a:t>
                </a:r>
                <a:r>
                  <a:rPr lang="en-US" sz="1100">
                    <a:latin typeface="Consolas" panose="020B0609020204030204" pitchFamily="49" charset="0"/>
                  </a:rPr>
                  <a:t> </a:t>
                </a:r>
                <a14:m>
                  <m:oMath xmlns:m="http://schemas.openxmlformats.org/officeDocument/2006/math">
                    <m:r>
                      <a:rPr lang="en-US" sz="1100" dirty="0" smtClean="0">
                        <a:latin typeface="Cambria Math" panose="02040503050406030204" pitchFamily="18" charset="0"/>
                      </a:rPr>
                      <m:t>∈</m:t>
                    </m:r>
                  </m:oMath>
                </a14:m>
                <a:r>
                  <a:rPr lang="en-US" sz="1100">
                    <a:latin typeface="Consolas" panose="020B0609020204030204" pitchFamily="49" charset="0"/>
                  </a:rPr>
                  <a:t> containers </a:t>
                </a:r>
                <a14:m>
                  <m:oMath xmlns:m="http://schemas.openxmlformats.org/officeDocument/2006/math">
                    <m:r>
                      <a:rPr lang="en-US" sz="1100" dirty="0" smtClean="0">
                        <a:latin typeface="Cambria Math" panose="02040503050406030204" pitchFamily="18" charset="0"/>
                      </a:rPr>
                      <m:t>∧</m:t>
                    </m:r>
                  </m:oMath>
                </a14:m>
                <a:endParaRPr lang="en-US" sz="1100">
                  <a:latin typeface="Consolas" panose="020B0609020204030204" pitchFamily="49" charset="0"/>
                </a:endParaRPr>
              </a:p>
              <a:p>
                <a:r>
                  <a:rPr lang="en-US" sz="1100">
                    <a:latin typeface="Consolas" panose="020B0609020204030204" pitchFamily="49" charset="0"/>
                  </a:rPr>
                  <a:t>blob </a:t>
                </a:r>
                <a14:m>
                  <m:oMath xmlns:m="http://schemas.openxmlformats.org/officeDocument/2006/math">
                    <m:r>
                      <a:rPr lang="en-US" sz="1100" dirty="0" smtClean="0">
                        <a:latin typeface="Cambria Math" panose="02040503050406030204" pitchFamily="18" charset="0"/>
                      </a:rPr>
                      <m:t>∈</m:t>
                    </m:r>
                  </m:oMath>
                </a14:m>
                <a:r>
                  <a:rPr lang="en-US" sz="1100">
                    <a:latin typeface="Consolas" panose="020B0609020204030204" pitchFamily="49" charset="0"/>
                  </a:rPr>
                  <a:t> containers[</a:t>
                </a:r>
                <a:r>
                  <a:rPr lang="en-US" sz="1100" err="1">
                    <a:latin typeface="Consolas" panose="020B0609020204030204" pitchFamily="49" charset="0"/>
                  </a:rPr>
                  <a:t>containerName</a:t>
                </a:r>
                <a:r>
                  <a:rPr lang="en-US" sz="1100">
                    <a:latin typeface="Consolas" panose="020B0609020204030204" pitchFamily="49" charset="0"/>
                  </a:rPr>
                  <a:t>].blobs </a:t>
                </a:r>
                <a14:m>
                  <m:oMath xmlns:m="http://schemas.openxmlformats.org/officeDocument/2006/math">
                    <m:r>
                      <a:rPr lang="en-US" sz="1100" dirty="0">
                        <a:latin typeface="Cambria Math" panose="02040503050406030204" pitchFamily="18" charset="0"/>
                      </a:rPr>
                      <m:t>∧</m:t>
                    </m:r>
                  </m:oMath>
                </a14:m>
                <a:endParaRPr lang="en-US" sz="1100">
                  <a:latin typeface="Consolas" panose="020B0609020204030204" pitchFamily="49" charset="0"/>
                </a:endParaRPr>
              </a:p>
              <a:p>
                <a:r>
                  <a:rPr lang="en-US" sz="1100">
                    <a:latin typeface="Consolas" panose="020B0609020204030204" pitchFamily="49" charset="0"/>
                  </a:rPr>
                  <a:t>snapshot </a:t>
                </a:r>
                <a14:m>
                  <m:oMath xmlns:m="http://schemas.openxmlformats.org/officeDocument/2006/math">
                    <m:r>
                      <a:rPr lang="en-US" sz="1100" dirty="0" smtClean="0">
                        <a:latin typeface="Cambria Math" panose="02040503050406030204" pitchFamily="18" charset="0"/>
                      </a:rPr>
                      <m:t>∈</m:t>
                    </m:r>
                  </m:oMath>
                </a14:m>
                <a:r>
                  <a:rPr lang="en-US" sz="1100">
                    <a:latin typeface="Consolas" panose="020B0609020204030204" pitchFamily="49" charset="0"/>
                  </a:rPr>
                  <a:t> containers[</a:t>
                </a:r>
                <a:r>
                  <a:rPr lang="en-US" sz="1100" err="1">
                    <a:latin typeface="Consolas" panose="020B0609020204030204" pitchFamily="49" charset="0"/>
                  </a:rPr>
                  <a:t>containerName</a:t>
                </a:r>
                <a:r>
                  <a:rPr lang="en-US" sz="1100">
                    <a:latin typeface="Consolas" panose="020B0609020204030204" pitchFamily="49" charset="0"/>
                  </a:rPr>
                  <a:t>].blobs[blob].snapshots</a:t>
                </a:r>
              </a:p>
              <a:p>
                <a:r>
                  <a:rPr lang="en-US" sz="1100">
                    <a:latin typeface="Consolas" panose="020B0609020204030204" pitchFamily="49" charset="0"/>
                  </a:rPr>
                  <a:t>…</a:t>
                </a:r>
              </a:p>
            </p:txBody>
          </p:sp>
        </mc:Choice>
        <mc:Fallback xmlns="">
          <p:sp>
            <p:nvSpPr>
              <p:cNvPr id="33" name="TextBox 32">
                <a:extLst>
                  <a:ext uri="{FF2B5EF4-FFF2-40B4-BE49-F238E27FC236}">
                    <a16:creationId xmlns:a16="http://schemas.microsoft.com/office/drawing/2014/main" id="{E5DA8599-83AE-3871-2870-F8642C58B95F}"/>
                  </a:ext>
                </a:extLst>
              </p:cNvPr>
              <p:cNvSpPr txBox="1">
                <a:spLocks noRot="1" noChangeAspect="1" noMove="1" noResize="1" noEditPoints="1" noAdjustHandles="1" noChangeArrowheads="1" noChangeShapeType="1" noTextEdit="1"/>
              </p:cNvSpPr>
              <p:nvPr/>
            </p:nvSpPr>
            <p:spPr>
              <a:xfrm>
                <a:off x="7168847" y="2393803"/>
                <a:ext cx="4658648" cy="938719"/>
              </a:xfrm>
              <a:prstGeom prst="rect">
                <a:avLst/>
              </a:prstGeom>
              <a:blipFill>
                <a:blip r:embed="rId3"/>
                <a:stretch>
                  <a:fillRect b="-3896"/>
                </a:stretch>
              </a:blipFill>
            </p:spPr>
            <p:txBody>
              <a:bodyPr/>
              <a:lstStyle/>
              <a:p>
                <a:r>
                  <a:rPr lang="en-US">
                    <a:noFill/>
                  </a:rPr>
                  <a:t> </a:t>
                </a:r>
              </a:p>
            </p:txBody>
          </p:sp>
        </mc:Fallback>
      </mc:AlternateContent>
      <p:pic>
        <p:nvPicPr>
          <p:cNvPr id="35" name="Picture 34">
            <a:extLst>
              <a:ext uri="{FF2B5EF4-FFF2-40B4-BE49-F238E27FC236}">
                <a16:creationId xmlns:a16="http://schemas.microsoft.com/office/drawing/2014/main" id="{E90BBA63-922A-32F3-666C-B1935A26A0BF}"/>
              </a:ext>
            </a:extLst>
          </p:cNvPr>
          <p:cNvPicPr>
            <a:picLocks noChangeAspect="1"/>
          </p:cNvPicPr>
          <p:nvPr/>
        </p:nvPicPr>
        <p:blipFill>
          <a:blip r:embed="rId4"/>
          <a:stretch>
            <a:fillRect/>
          </a:stretch>
        </p:blipFill>
        <p:spPr>
          <a:xfrm>
            <a:off x="168081" y="1687401"/>
            <a:ext cx="3402056" cy="2032339"/>
          </a:xfrm>
          <a:prstGeom prst="rect">
            <a:avLst/>
          </a:prstGeom>
        </p:spPr>
      </p:pic>
      <p:sp>
        <p:nvSpPr>
          <p:cNvPr id="3" name="Slide Number Placeholder 2">
            <a:extLst>
              <a:ext uri="{FF2B5EF4-FFF2-40B4-BE49-F238E27FC236}">
                <a16:creationId xmlns:a16="http://schemas.microsoft.com/office/drawing/2014/main" id="{9A7CEF73-2681-F730-664C-3269A9EECEE3}"/>
              </a:ext>
            </a:extLst>
          </p:cNvPr>
          <p:cNvSpPr>
            <a:spLocks noGrp="1"/>
          </p:cNvSpPr>
          <p:nvPr>
            <p:ph type="sldNum" sz="quarter" idx="12"/>
          </p:nvPr>
        </p:nvSpPr>
        <p:spPr/>
        <p:txBody>
          <a:bodyPr/>
          <a:lstStyle/>
          <a:p>
            <a:fld id="{7E665F2E-D417-4652-A93B-1C961A2010A1}" type="slidenum">
              <a:rPr lang="en-US" smtClean="0"/>
              <a:t>16</a:t>
            </a:fld>
            <a:endParaRPr lang="en-US"/>
          </a:p>
        </p:txBody>
      </p:sp>
    </p:spTree>
    <p:extLst>
      <p:ext uri="{BB962C8B-B14F-4D97-AF65-F5344CB8AC3E}">
        <p14:creationId xmlns:p14="http://schemas.microsoft.com/office/powerpoint/2010/main" val="119474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ABE4E-56E1-D24C-1F74-C755E829115D}"/>
              </a:ext>
            </a:extLst>
          </p:cNvPr>
          <p:cNvSpPr>
            <a:spLocks noGrp="1"/>
          </p:cNvSpPr>
          <p:nvPr>
            <p:ph type="title"/>
          </p:nvPr>
        </p:nvSpPr>
        <p:spPr/>
        <p:txBody>
          <a:bodyPr/>
          <a:lstStyle/>
          <a:p>
            <a:r>
              <a:rPr lang="en-US" b="1"/>
              <a:t>Questions for discussion</a:t>
            </a:r>
          </a:p>
        </p:txBody>
      </p:sp>
      <p:sp>
        <p:nvSpPr>
          <p:cNvPr id="3" name="Content Placeholder 2">
            <a:extLst>
              <a:ext uri="{FF2B5EF4-FFF2-40B4-BE49-F238E27FC236}">
                <a16:creationId xmlns:a16="http://schemas.microsoft.com/office/drawing/2014/main" id="{A51CB25E-0377-E42B-FD8B-42943A64E504}"/>
              </a:ext>
            </a:extLst>
          </p:cNvPr>
          <p:cNvSpPr>
            <a:spLocks noGrp="1"/>
          </p:cNvSpPr>
          <p:nvPr>
            <p:ph idx="1"/>
          </p:nvPr>
        </p:nvSpPr>
        <p:spPr/>
        <p:txBody>
          <a:bodyPr>
            <a:normAutofit/>
          </a:bodyPr>
          <a:lstStyle/>
          <a:p>
            <a:r>
              <a:rPr lang="en-US"/>
              <a:t>Set operation are sufficient to express pre-conditions and semantic</a:t>
            </a:r>
          </a:p>
          <a:p>
            <a:pPr lvl="1"/>
            <a:r>
              <a:rPr lang="en-US" sz="2000"/>
              <a:t>The pre-conditions are mostly about entity existence</a:t>
            </a:r>
          </a:p>
          <a:p>
            <a:pPr lvl="1"/>
            <a:r>
              <a:rPr lang="en-US" sz="2000"/>
              <a:t>The API semantics are mostly about list, create, get, update, delete, copy, and </a:t>
            </a:r>
            <a:r>
              <a:rPr lang="en-US" sz="2000" err="1"/>
              <a:t>etc</a:t>
            </a:r>
            <a:endParaRPr lang="en-US" sz="2000"/>
          </a:p>
          <a:p>
            <a:r>
              <a:rPr lang="en-US"/>
              <a:t>We still don’t have the valid swagger of M365.</a:t>
            </a:r>
          </a:p>
          <a:p>
            <a:pPr lvl="1"/>
            <a:r>
              <a:rPr lang="en-US" sz="2000"/>
              <a:t>Tried GPT, but I can only valid its swagger syntax but not others</a:t>
            </a:r>
          </a:p>
          <a:p>
            <a:pPr lvl="1"/>
            <a:r>
              <a:rPr lang="en-US" sz="2000">
                <a:solidFill>
                  <a:srgbClr val="C00000"/>
                </a:solidFill>
              </a:rPr>
              <a:t>Other we implement on other services first or seek other ways to generate valid swaggers</a:t>
            </a:r>
          </a:p>
          <a:p>
            <a:r>
              <a:rPr lang="en-US"/>
              <a:t>Approaches</a:t>
            </a:r>
          </a:p>
          <a:p>
            <a:pPr lvl="1"/>
            <a:r>
              <a:rPr lang="en-US" sz="2000" b="1"/>
              <a:t>Static analysis</a:t>
            </a:r>
          </a:p>
          <a:p>
            <a:pPr lvl="2"/>
            <a:r>
              <a:rPr lang="en-US">
                <a:solidFill>
                  <a:srgbClr val="C00000"/>
                </a:solidFill>
              </a:rPr>
              <a:t>Do we have access to the source code of cloud services (e.g., M365)?</a:t>
            </a:r>
          </a:p>
          <a:p>
            <a:pPr lvl="1"/>
            <a:r>
              <a:rPr lang="en-US" sz="2000" b="1"/>
              <a:t>LLM + validation</a:t>
            </a:r>
          </a:p>
          <a:p>
            <a:pPr lvl="2"/>
            <a:r>
              <a:rPr lang="en-US">
                <a:solidFill>
                  <a:srgbClr val="C00000"/>
                </a:solidFill>
              </a:rPr>
              <a:t>How to validate the extracted expressions?</a:t>
            </a:r>
          </a:p>
          <a:p>
            <a:pPr lvl="2"/>
            <a:endParaRPr lang="en-US"/>
          </a:p>
        </p:txBody>
      </p:sp>
      <p:sp>
        <p:nvSpPr>
          <p:cNvPr id="4" name="Slide Number Placeholder 3">
            <a:extLst>
              <a:ext uri="{FF2B5EF4-FFF2-40B4-BE49-F238E27FC236}">
                <a16:creationId xmlns:a16="http://schemas.microsoft.com/office/drawing/2014/main" id="{EE1F051F-640F-64A5-7060-6442AA8DF7C5}"/>
              </a:ext>
            </a:extLst>
          </p:cNvPr>
          <p:cNvSpPr>
            <a:spLocks noGrp="1"/>
          </p:cNvSpPr>
          <p:nvPr>
            <p:ph type="sldNum" sz="quarter" idx="12"/>
          </p:nvPr>
        </p:nvSpPr>
        <p:spPr/>
        <p:txBody>
          <a:bodyPr/>
          <a:lstStyle/>
          <a:p>
            <a:fld id="{7E665F2E-D417-4652-A93B-1C961A2010A1}" type="slidenum">
              <a:rPr lang="en-US" smtClean="0"/>
              <a:t>17</a:t>
            </a:fld>
            <a:endParaRPr lang="en-US"/>
          </a:p>
        </p:txBody>
      </p:sp>
    </p:spTree>
    <p:extLst>
      <p:ext uri="{BB962C8B-B14F-4D97-AF65-F5344CB8AC3E}">
        <p14:creationId xmlns:p14="http://schemas.microsoft.com/office/powerpoint/2010/main" val="3968835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8779-9D58-2B4A-2AC5-339402D5AD59}"/>
              </a:ext>
            </a:extLst>
          </p:cNvPr>
          <p:cNvSpPr>
            <a:spLocks noGrp="1"/>
          </p:cNvSpPr>
          <p:nvPr>
            <p:ph type="title"/>
          </p:nvPr>
        </p:nvSpPr>
        <p:spPr/>
        <p:txBody>
          <a:bodyPr/>
          <a:lstStyle/>
          <a:p>
            <a:r>
              <a:rPr lang="en-US" b="1"/>
              <a:t>Project scope</a:t>
            </a:r>
          </a:p>
        </p:txBody>
      </p:sp>
      <p:sp>
        <p:nvSpPr>
          <p:cNvPr id="3" name="Content Placeholder 2">
            <a:extLst>
              <a:ext uri="{FF2B5EF4-FFF2-40B4-BE49-F238E27FC236}">
                <a16:creationId xmlns:a16="http://schemas.microsoft.com/office/drawing/2014/main" id="{570B69C6-32CC-9F3C-8E5B-E9F5A06001BE}"/>
              </a:ext>
            </a:extLst>
          </p:cNvPr>
          <p:cNvSpPr>
            <a:spLocks noGrp="1"/>
          </p:cNvSpPr>
          <p:nvPr>
            <p:ph idx="1"/>
          </p:nvPr>
        </p:nvSpPr>
        <p:spPr>
          <a:xfrm>
            <a:off x="838200" y="1457864"/>
            <a:ext cx="10515600" cy="5173672"/>
          </a:xfrm>
        </p:spPr>
        <p:txBody>
          <a:bodyPr>
            <a:normAutofit fontScale="62500" lnSpcReduction="20000"/>
          </a:bodyPr>
          <a:lstStyle/>
          <a:p>
            <a:pPr>
              <a:lnSpc>
                <a:spcPct val="110000"/>
              </a:lnSpc>
            </a:pPr>
            <a:r>
              <a:rPr lang="en-US" b="1"/>
              <a:t>Motivation</a:t>
            </a:r>
            <a:r>
              <a:rPr lang="en-US"/>
              <a:t>: generating “scenario” workloads for probing cloud services</a:t>
            </a:r>
          </a:p>
          <a:p>
            <a:pPr>
              <a:lnSpc>
                <a:spcPct val="110000"/>
              </a:lnSpc>
            </a:pPr>
            <a:r>
              <a:rPr lang="en-US" b="1"/>
              <a:t>Workload features</a:t>
            </a:r>
          </a:p>
          <a:p>
            <a:pPr lvl="1">
              <a:lnSpc>
                <a:spcPct val="110000"/>
              </a:lnSpc>
            </a:pPr>
            <a:r>
              <a:rPr lang="en-US"/>
              <a:t>Each workload consists of two parts:</a:t>
            </a:r>
          </a:p>
          <a:p>
            <a:pPr lvl="2">
              <a:lnSpc>
                <a:spcPct val="110000"/>
              </a:lnSpc>
            </a:pPr>
            <a:r>
              <a:rPr lang="en-US"/>
              <a:t>Data/state setup -&gt; write operations</a:t>
            </a:r>
          </a:p>
          <a:p>
            <a:pPr lvl="2">
              <a:lnSpc>
                <a:spcPct val="110000"/>
              </a:lnSpc>
            </a:pPr>
            <a:r>
              <a:rPr lang="en-US"/>
              <a:t>Operations</a:t>
            </a:r>
            <a:endParaRPr lang="en-US" b="1"/>
          </a:p>
          <a:p>
            <a:pPr lvl="1">
              <a:lnSpc>
                <a:spcPct val="110000"/>
              </a:lnSpc>
            </a:pPr>
            <a:r>
              <a:rPr lang="en-US" b="1">
                <a:solidFill>
                  <a:srgbClr val="C00000"/>
                </a:solidFill>
              </a:rPr>
              <a:t>Unlimited or limited workloads</a:t>
            </a:r>
          </a:p>
          <a:p>
            <a:pPr lvl="1">
              <a:lnSpc>
                <a:spcPct val="110000"/>
              </a:lnSpc>
            </a:pPr>
            <a:r>
              <a:rPr lang="en-US" b="1"/>
              <a:t>Constraints from workload semantic</a:t>
            </a:r>
          </a:p>
          <a:p>
            <a:pPr lvl="2">
              <a:lnSpc>
                <a:spcPct val="110000"/>
              </a:lnSpc>
            </a:pPr>
            <a:r>
              <a:rPr lang="en-US"/>
              <a:t>Each workload is one scenario </a:t>
            </a:r>
            <a:r>
              <a:rPr lang="en-US" b="1">
                <a:solidFill>
                  <a:schemeClr val="accent2">
                    <a:lumMod val="75000"/>
                  </a:schemeClr>
                </a:solidFill>
              </a:rPr>
              <a:t>(working on this now): relation graph</a:t>
            </a:r>
          </a:p>
          <a:p>
            <a:pPr lvl="3">
              <a:lnSpc>
                <a:spcPct val="110000"/>
              </a:lnSpc>
            </a:pPr>
            <a:r>
              <a:rPr lang="en-US"/>
              <a:t>API Preconditions </a:t>
            </a:r>
          </a:p>
          <a:p>
            <a:pPr lvl="4">
              <a:lnSpc>
                <a:spcPct val="110000"/>
              </a:lnSpc>
            </a:pPr>
            <a:r>
              <a:rPr lang="en-US"/>
              <a:t>Ret2argument dependency -&gt; swagger</a:t>
            </a:r>
          </a:p>
          <a:p>
            <a:pPr lvl="4">
              <a:lnSpc>
                <a:spcPct val="110000"/>
              </a:lnSpc>
            </a:pPr>
            <a:r>
              <a:rPr lang="en-US"/>
              <a:t>Entity state (e.g., existence)</a:t>
            </a:r>
          </a:p>
          <a:p>
            <a:pPr lvl="3">
              <a:lnSpc>
                <a:spcPct val="110000"/>
              </a:lnSpc>
            </a:pPr>
            <a:r>
              <a:rPr lang="en-US"/>
              <a:t>API semantic</a:t>
            </a:r>
          </a:p>
          <a:p>
            <a:pPr lvl="3">
              <a:lnSpc>
                <a:spcPct val="110000"/>
              </a:lnSpc>
            </a:pPr>
            <a:r>
              <a:rPr lang="en-US"/>
              <a:t>Express preconditions and semantic</a:t>
            </a:r>
          </a:p>
          <a:p>
            <a:pPr lvl="4">
              <a:lnSpc>
                <a:spcPct val="110000"/>
              </a:lnSpc>
            </a:pPr>
            <a:r>
              <a:rPr lang="en-US"/>
              <a:t>Input: API description and swaggers</a:t>
            </a:r>
          </a:p>
          <a:p>
            <a:pPr lvl="4">
              <a:lnSpc>
                <a:spcPct val="110000"/>
              </a:lnSpc>
            </a:pPr>
            <a:r>
              <a:rPr lang="en-US"/>
              <a:t>logic expression + set operations expressed with </a:t>
            </a:r>
            <a:r>
              <a:rPr lang="en-US" b="1"/>
              <a:t>API parameters</a:t>
            </a:r>
            <a:r>
              <a:rPr lang="en-US"/>
              <a:t> and </a:t>
            </a:r>
            <a:r>
              <a:rPr lang="en-US" b="1"/>
              <a:t>entity/resource names</a:t>
            </a:r>
          </a:p>
          <a:p>
            <a:pPr lvl="1">
              <a:lnSpc>
                <a:spcPct val="110000"/>
              </a:lnSpc>
            </a:pPr>
            <a:r>
              <a:rPr lang="en-US" b="1"/>
              <a:t>Constraints from targeted testing purposes/metrics</a:t>
            </a:r>
          </a:p>
          <a:p>
            <a:pPr lvl="2">
              <a:lnSpc>
                <a:spcPct val="110000"/>
              </a:lnSpc>
            </a:pPr>
            <a:r>
              <a:rPr lang="en-US"/>
              <a:t>Performance: Latency? </a:t>
            </a:r>
          </a:p>
          <a:p>
            <a:pPr lvl="2">
              <a:lnSpc>
                <a:spcPct val="110000"/>
              </a:lnSpc>
            </a:pPr>
            <a:r>
              <a:rPr lang="en-US">
                <a:solidFill>
                  <a:srgbClr val="C00000"/>
                </a:solidFill>
              </a:rPr>
              <a:t>Health (functionality): TODO what is health check? How does that usually go?</a:t>
            </a:r>
          </a:p>
          <a:p>
            <a:pPr lvl="2">
              <a:lnSpc>
                <a:spcPct val="110000"/>
              </a:lnSpc>
            </a:pPr>
            <a:r>
              <a:rPr lang="en-US"/>
              <a:t>Stress testing?</a:t>
            </a:r>
            <a:endParaRPr lang="en-US">
              <a:solidFill>
                <a:srgbClr val="FF0000"/>
              </a:solidFill>
            </a:endParaRPr>
          </a:p>
        </p:txBody>
      </p:sp>
      <p:sp>
        <p:nvSpPr>
          <p:cNvPr id="4" name="Slide Number Placeholder 3">
            <a:extLst>
              <a:ext uri="{FF2B5EF4-FFF2-40B4-BE49-F238E27FC236}">
                <a16:creationId xmlns:a16="http://schemas.microsoft.com/office/drawing/2014/main" id="{E96A0055-B784-79DD-4BE9-01ED0386B166}"/>
              </a:ext>
            </a:extLst>
          </p:cNvPr>
          <p:cNvSpPr>
            <a:spLocks noGrp="1"/>
          </p:cNvSpPr>
          <p:nvPr>
            <p:ph type="sldNum" sz="quarter" idx="12"/>
          </p:nvPr>
        </p:nvSpPr>
        <p:spPr/>
        <p:txBody>
          <a:bodyPr/>
          <a:lstStyle/>
          <a:p>
            <a:fld id="{7E665F2E-D417-4652-A93B-1C961A2010A1}" type="slidenum">
              <a:rPr lang="en-US" smtClean="0"/>
              <a:t>18</a:t>
            </a:fld>
            <a:endParaRPr lang="en-US"/>
          </a:p>
        </p:txBody>
      </p:sp>
    </p:spTree>
    <p:extLst>
      <p:ext uri="{BB962C8B-B14F-4D97-AF65-F5344CB8AC3E}">
        <p14:creationId xmlns:p14="http://schemas.microsoft.com/office/powerpoint/2010/main" val="1884053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9CB7F-8E91-4A7A-9E11-7C1ECDB81AFF}"/>
              </a:ext>
            </a:extLst>
          </p:cNvPr>
          <p:cNvSpPr>
            <a:spLocks noGrp="1"/>
          </p:cNvSpPr>
          <p:nvPr>
            <p:ph type="title"/>
          </p:nvPr>
        </p:nvSpPr>
        <p:spPr/>
        <p:txBody>
          <a:bodyPr/>
          <a:lstStyle/>
          <a:p>
            <a:r>
              <a:rPr lang="en-US" b="1"/>
              <a:t>TODO</a:t>
            </a:r>
          </a:p>
        </p:txBody>
      </p:sp>
      <p:sp>
        <p:nvSpPr>
          <p:cNvPr id="3" name="Content Placeholder 2">
            <a:extLst>
              <a:ext uri="{FF2B5EF4-FFF2-40B4-BE49-F238E27FC236}">
                <a16:creationId xmlns:a16="http://schemas.microsoft.com/office/drawing/2014/main" id="{21CFFAE2-02AA-1746-03AF-9263FEE31F80}"/>
              </a:ext>
            </a:extLst>
          </p:cNvPr>
          <p:cNvSpPr>
            <a:spLocks noGrp="1"/>
          </p:cNvSpPr>
          <p:nvPr>
            <p:ph idx="1"/>
          </p:nvPr>
        </p:nvSpPr>
        <p:spPr/>
        <p:txBody>
          <a:bodyPr/>
          <a:lstStyle/>
          <a:p>
            <a:r>
              <a:rPr lang="en-US"/>
              <a:t>Request the code access of Azure and M365</a:t>
            </a:r>
          </a:p>
          <a:p>
            <a:r>
              <a:rPr lang="en-US"/>
              <a:t>Request swagger</a:t>
            </a:r>
          </a:p>
        </p:txBody>
      </p:sp>
      <p:sp>
        <p:nvSpPr>
          <p:cNvPr id="4" name="Slide Number Placeholder 3">
            <a:extLst>
              <a:ext uri="{FF2B5EF4-FFF2-40B4-BE49-F238E27FC236}">
                <a16:creationId xmlns:a16="http://schemas.microsoft.com/office/drawing/2014/main" id="{EF935367-03B6-F017-28D4-1EB8613E667A}"/>
              </a:ext>
            </a:extLst>
          </p:cNvPr>
          <p:cNvSpPr>
            <a:spLocks noGrp="1"/>
          </p:cNvSpPr>
          <p:nvPr>
            <p:ph type="sldNum" sz="quarter" idx="12"/>
          </p:nvPr>
        </p:nvSpPr>
        <p:spPr/>
        <p:txBody>
          <a:bodyPr/>
          <a:lstStyle/>
          <a:p>
            <a:fld id="{7E665F2E-D417-4652-A93B-1C961A2010A1}" type="slidenum">
              <a:rPr lang="en-US" smtClean="0"/>
              <a:t>19</a:t>
            </a:fld>
            <a:endParaRPr lang="en-US"/>
          </a:p>
        </p:txBody>
      </p:sp>
    </p:spTree>
    <p:extLst>
      <p:ext uri="{BB962C8B-B14F-4D97-AF65-F5344CB8AC3E}">
        <p14:creationId xmlns:p14="http://schemas.microsoft.com/office/powerpoint/2010/main" val="2929090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AEDB-A610-E723-63CD-6C497F43CD78}"/>
              </a:ext>
            </a:extLst>
          </p:cNvPr>
          <p:cNvSpPr>
            <a:spLocks noGrp="1"/>
          </p:cNvSpPr>
          <p:nvPr>
            <p:ph type="title"/>
          </p:nvPr>
        </p:nvSpPr>
        <p:spPr/>
        <p:txBody>
          <a:bodyPr/>
          <a:lstStyle/>
          <a:p>
            <a:r>
              <a:rPr lang="en-US" b="1"/>
              <a:t>Term definition</a:t>
            </a:r>
          </a:p>
        </p:txBody>
      </p:sp>
      <p:sp>
        <p:nvSpPr>
          <p:cNvPr id="3" name="Content Placeholder 2">
            <a:extLst>
              <a:ext uri="{FF2B5EF4-FFF2-40B4-BE49-F238E27FC236}">
                <a16:creationId xmlns:a16="http://schemas.microsoft.com/office/drawing/2014/main" id="{75E23F89-CD2F-4D51-0BB9-2253D7410CC6}"/>
              </a:ext>
            </a:extLst>
          </p:cNvPr>
          <p:cNvSpPr>
            <a:spLocks noGrp="1"/>
          </p:cNvSpPr>
          <p:nvPr>
            <p:ph idx="1"/>
          </p:nvPr>
        </p:nvSpPr>
        <p:spPr>
          <a:xfrm>
            <a:off x="838199" y="1458516"/>
            <a:ext cx="11027724" cy="4253067"/>
          </a:xfrm>
        </p:spPr>
        <p:txBody>
          <a:bodyPr vert="horz" lIns="91440" tIns="45720" rIns="91440" bIns="45720" rtlCol="0" anchor="t">
            <a:normAutofit/>
          </a:bodyPr>
          <a:lstStyle/>
          <a:p>
            <a:pPr fontAlgn="ctr">
              <a:lnSpc>
                <a:spcPct val="150000"/>
              </a:lnSpc>
              <a:spcBef>
                <a:spcPts val="0"/>
              </a:spcBef>
            </a:pPr>
            <a:r>
              <a:rPr lang="en-US" sz="2400" b="1">
                <a:latin typeface="Calibri"/>
                <a:ea typeface="Calibri"/>
                <a:cs typeface="Calibri"/>
              </a:rPr>
              <a:t>Scenario in general</a:t>
            </a:r>
            <a:endParaRPr lang="en-US">
              <a:latin typeface="Calibri"/>
              <a:ea typeface="Calibri"/>
              <a:cs typeface="Calibri"/>
            </a:endParaRPr>
          </a:p>
          <a:p>
            <a:pPr lvl="1" fontAlgn="ctr">
              <a:lnSpc>
                <a:spcPct val="150000"/>
              </a:lnSpc>
              <a:spcBef>
                <a:spcPts val="0"/>
              </a:spcBef>
            </a:pPr>
            <a:r>
              <a:rPr lang="en-US" sz="1800" b="1">
                <a:latin typeface="Calibri"/>
                <a:ea typeface="Calibri"/>
                <a:cs typeface="Calibri"/>
              </a:rPr>
              <a:t>Actors </a:t>
            </a:r>
            <a:r>
              <a:rPr lang="en-US" sz="1800">
                <a:latin typeface="Calibri"/>
                <a:ea typeface="Calibri"/>
                <a:cs typeface="Calibri"/>
              </a:rPr>
              <a:t>interacts with </a:t>
            </a:r>
            <a:r>
              <a:rPr lang="en-US" sz="1800" b="1">
                <a:latin typeface="Calibri"/>
                <a:ea typeface="Calibri"/>
                <a:cs typeface="Calibri"/>
              </a:rPr>
              <a:t>systems</a:t>
            </a:r>
          </a:p>
          <a:p>
            <a:pPr lvl="1">
              <a:lnSpc>
                <a:spcPct val="150000"/>
              </a:lnSpc>
              <a:spcBef>
                <a:spcPts val="0"/>
              </a:spcBef>
            </a:pPr>
            <a:r>
              <a:rPr lang="en-US" sz="1800">
                <a:latin typeface="Calibri"/>
                <a:ea typeface="Calibri"/>
                <a:cs typeface="Calibri"/>
              </a:rPr>
              <a:t>All </a:t>
            </a:r>
            <a:r>
              <a:rPr lang="en-US" sz="1800" b="1">
                <a:latin typeface="Calibri"/>
                <a:ea typeface="Calibri"/>
                <a:cs typeface="Calibri"/>
              </a:rPr>
              <a:t>supported interactions</a:t>
            </a:r>
            <a:r>
              <a:rPr lang="en-US" sz="1800">
                <a:latin typeface="Calibri"/>
                <a:ea typeface="Calibri"/>
                <a:cs typeface="Calibri"/>
              </a:rPr>
              <a:t> (no concrete parameters) be organized as a directed acyclic</a:t>
            </a:r>
            <a:r>
              <a:rPr lang="en-US" sz="1800" b="1">
                <a:latin typeface="Calibri"/>
                <a:ea typeface="Calibri"/>
                <a:cs typeface="Calibri"/>
              </a:rPr>
              <a:t> dependency graph</a:t>
            </a:r>
          </a:p>
          <a:p>
            <a:pPr lvl="2">
              <a:lnSpc>
                <a:spcPct val="150000"/>
              </a:lnSpc>
              <a:spcBef>
                <a:spcPts val="0"/>
              </a:spcBef>
              <a:buAutoNum type="arabicPeriod"/>
            </a:pPr>
            <a:r>
              <a:rPr lang="en-US" sz="1800">
                <a:latin typeface="Calibri"/>
                <a:ea typeface="Calibri"/>
                <a:cs typeface="Calibri"/>
              </a:rPr>
              <a:t>Node: interactions</a:t>
            </a:r>
          </a:p>
          <a:p>
            <a:pPr lvl="2">
              <a:lnSpc>
                <a:spcPct val="150000"/>
              </a:lnSpc>
              <a:spcBef>
                <a:spcPts val="0"/>
              </a:spcBef>
              <a:buAutoNum type="arabicPeriod"/>
            </a:pPr>
            <a:r>
              <a:rPr lang="en-US" sz="1800">
                <a:latin typeface="Calibri"/>
                <a:ea typeface="Calibri"/>
                <a:cs typeface="Calibri"/>
              </a:rPr>
              <a:t>Edge: semantic dependency relation (e.g., dataflow dependency)</a:t>
            </a:r>
            <a:endParaRPr lang="en-US" sz="1800">
              <a:ea typeface="Calibri"/>
              <a:cs typeface="Calibri"/>
            </a:endParaRPr>
          </a:p>
          <a:p>
            <a:pPr lvl="1">
              <a:lnSpc>
                <a:spcPct val="150000"/>
              </a:lnSpc>
              <a:spcBef>
                <a:spcPts val="0"/>
              </a:spcBef>
            </a:pPr>
            <a:r>
              <a:rPr lang="en-US" sz="1800">
                <a:latin typeface="Calibri"/>
                <a:ea typeface="Calibri"/>
                <a:cs typeface="Calibri"/>
              </a:rPr>
              <a:t>A </a:t>
            </a:r>
            <a:r>
              <a:rPr lang="en-US" sz="1800" b="1">
                <a:latin typeface="Calibri"/>
                <a:ea typeface="Calibri"/>
                <a:cs typeface="Calibri"/>
              </a:rPr>
              <a:t>scenario </a:t>
            </a:r>
            <a:r>
              <a:rPr lang="en-US" sz="1800">
                <a:latin typeface="Calibri"/>
                <a:ea typeface="Calibri"/>
                <a:cs typeface="Calibri"/>
              </a:rPr>
              <a:t>is one or multiple </a:t>
            </a:r>
            <a:r>
              <a:rPr lang="en-US" sz="1800" b="1">
                <a:latin typeface="Calibri"/>
                <a:ea typeface="Calibri"/>
                <a:cs typeface="Calibri"/>
              </a:rPr>
              <a:t>interaction path/sequence </a:t>
            </a:r>
            <a:r>
              <a:rPr lang="en-US" sz="1800">
                <a:latin typeface="Calibri"/>
                <a:ea typeface="Calibri"/>
                <a:cs typeface="Calibri"/>
              </a:rPr>
              <a:t>in the dependency graph</a:t>
            </a:r>
            <a:r>
              <a:rPr lang="en-US" sz="1800" b="1">
                <a:latin typeface="Calibri"/>
                <a:ea typeface="Calibri"/>
                <a:cs typeface="Calibri"/>
              </a:rPr>
              <a:t> </a:t>
            </a:r>
            <a:r>
              <a:rPr lang="en-US" sz="1800">
                <a:latin typeface="Calibri"/>
                <a:ea typeface="Calibri"/>
                <a:cs typeface="Calibri"/>
              </a:rPr>
              <a:t>that forms only one instead of multiple graphs</a:t>
            </a:r>
          </a:p>
        </p:txBody>
      </p:sp>
      <p:sp>
        <p:nvSpPr>
          <p:cNvPr id="4" name="Slide Number Placeholder 3">
            <a:extLst>
              <a:ext uri="{FF2B5EF4-FFF2-40B4-BE49-F238E27FC236}">
                <a16:creationId xmlns:a16="http://schemas.microsoft.com/office/drawing/2014/main" id="{CE35A8E4-C21F-D0BE-280C-46A82081B923}"/>
              </a:ext>
            </a:extLst>
          </p:cNvPr>
          <p:cNvSpPr>
            <a:spLocks noGrp="1"/>
          </p:cNvSpPr>
          <p:nvPr>
            <p:ph type="sldNum" sz="quarter" idx="12"/>
          </p:nvPr>
        </p:nvSpPr>
        <p:spPr/>
        <p:txBody>
          <a:bodyPr/>
          <a:lstStyle/>
          <a:p>
            <a:fld id="{7E665F2E-D417-4652-A93B-1C961A2010A1}" type="slidenum">
              <a:rPr lang="en-US" smtClean="0"/>
              <a:t>2</a:t>
            </a:fld>
            <a:endParaRPr lang="en-US"/>
          </a:p>
        </p:txBody>
      </p:sp>
    </p:spTree>
    <p:extLst>
      <p:ext uri="{BB962C8B-B14F-4D97-AF65-F5344CB8AC3E}">
        <p14:creationId xmlns:p14="http://schemas.microsoft.com/office/powerpoint/2010/main" val="2987320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65F6-D7CF-B3E1-23E0-272F01FE582E}"/>
              </a:ext>
            </a:extLst>
          </p:cNvPr>
          <p:cNvSpPr>
            <a:spLocks noGrp="1"/>
          </p:cNvSpPr>
          <p:nvPr>
            <p:ph type="title"/>
          </p:nvPr>
        </p:nvSpPr>
        <p:spPr/>
        <p:txBody>
          <a:bodyPr/>
          <a:lstStyle/>
          <a:p>
            <a:r>
              <a:rPr lang="en-US" b="1"/>
              <a:t>Entity graph generation</a:t>
            </a:r>
          </a:p>
        </p:txBody>
      </p:sp>
      <p:sp>
        <p:nvSpPr>
          <p:cNvPr id="3" name="Content Placeholder 2">
            <a:extLst>
              <a:ext uri="{FF2B5EF4-FFF2-40B4-BE49-F238E27FC236}">
                <a16:creationId xmlns:a16="http://schemas.microsoft.com/office/drawing/2014/main" id="{C68A8872-8275-D789-903B-1034EF341637}"/>
              </a:ext>
            </a:extLst>
          </p:cNvPr>
          <p:cNvSpPr>
            <a:spLocks noGrp="1"/>
          </p:cNvSpPr>
          <p:nvPr>
            <p:ph idx="1"/>
          </p:nvPr>
        </p:nvSpPr>
        <p:spPr/>
        <p:txBody>
          <a:bodyPr>
            <a:normAutofit fontScale="85000" lnSpcReduction="20000"/>
          </a:bodyPr>
          <a:lstStyle/>
          <a:p>
            <a:r>
              <a:rPr lang="en-US" b="1"/>
              <a:t>Generation result improvement </a:t>
            </a:r>
          </a:p>
          <a:p>
            <a:pPr lvl="1"/>
            <a:r>
              <a:rPr lang="en-US"/>
              <a:t>Refine the prompts to make the definition of entities much more clear</a:t>
            </a:r>
          </a:p>
          <a:p>
            <a:pPr lvl="1"/>
            <a:r>
              <a:rPr lang="en-US"/>
              <a:t>Ask LLM to explain why recognize them as entities</a:t>
            </a:r>
          </a:p>
          <a:p>
            <a:pPr lvl="1"/>
            <a:r>
              <a:rPr lang="en-US"/>
              <a:t>Run multiple times to vote for most possible entities</a:t>
            </a:r>
          </a:p>
          <a:p>
            <a:r>
              <a:rPr lang="en-US"/>
              <a:t>Example</a:t>
            </a:r>
          </a:p>
          <a:p>
            <a:pPr marL="457200" lvl="1" indent="0">
              <a:lnSpc>
                <a:spcPct val="70000"/>
              </a:lnSpc>
              <a:buNone/>
            </a:pPr>
            <a:endParaRPr lang="en-US" sz="1100"/>
          </a:p>
          <a:p>
            <a:pPr marL="457200" lvl="1" indent="0">
              <a:lnSpc>
                <a:spcPct val="70000"/>
              </a:lnSpc>
              <a:buNone/>
            </a:pPr>
            <a:r>
              <a:rPr lang="en-US" sz="1100"/>
              <a:t>[</a:t>
            </a:r>
            <a:r>
              <a:rPr lang="en-US" sz="1100" err="1"/>
              <a:t>storageAgent</a:t>
            </a:r>
            <a:r>
              <a:rPr lang="en-US" sz="1100"/>
              <a:t>, container, …]</a:t>
            </a:r>
          </a:p>
          <a:p>
            <a:pPr marL="457200" lvl="1" indent="0">
              <a:lnSpc>
                <a:spcPct val="70000"/>
              </a:lnSpc>
              <a:buNone/>
            </a:pPr>
            <a:endParaRPr lang="en-US" sz="1100"/>
          </a:p>
          <a:p>
            <a:pPr marL="457200" lvl="1" indent="0">
              <a:lnSpc>
                <a:spcPct val="70000"/>
              </a:lnSpc>
              <a:buNone/>
            </a:pPr>
            <a:r>
              <a:rPr lang="en-US" sz="1100"/>
              <a:t>{</a:t>
            </a:r>
          </a:p>
          <a:p>
            <a:pPr marL="457200" lvl="1" indent="0">
              <a:lnSpc>
                <a:spcPct val="70000"/>
              </a:lnSpc>
              <a:buNone/>
            </a:pPr>
            <a:r>
              <a:rPr lang="en-US" sz="1100"/>
              <a:t>    "</a:t>
            </a:r>
            <a:r>
              <a:rPr lang="en-US" sz="1100" err="1"/>
              <a:t>storageAccount</a:t>
            </a:r>
            <a:r>
              <a:rPr lang="en-US" sz="1100"/>
              <a:t>": [</a:t>
            </a:r>
          </a:p>
          <a:p>
            <a:pPr marL="457200" lvl="1" indent="0">
              <a:lnSpc>
                <a:spcPct val="70000"/>
              </a:lnSpc>
              <a:buNone/>
            </a:pPr>
            <a:r>
              <a:rPr lang="en-US" sz="1100"/>
              <a:t>        "container"</a:t>
            </a:r>
          </a:p>
          <a:p>
            <a:pPr marL="457200" lvl="1" indent="0">
              <a:lnSpc>
                <a:spcPct val="70000"/>
              </a:lnSpc>
              <a:buNone/>
            </a:pPr>
            <a:r>
              <a:rPr lang="en-US" sz="1100"/>
              <a:t>    ],</a:t>
            </a:r>
          </a:p>
          <a:p>
            <a:pPr marL="457200" lvl="1" indent="0">
              <a:lnSpc>
                <a:spcPct val="70000"/>
              </a:lnSpc>
              <a:buNone/>
            </a:pPr>
            <a:r>
              <a:rPr lang="en-US" sz="1100"/>
              <a:t>    "container": [</a:t>
            </a:r>
          </a:p>
          <a:p>
            <a:pPr marL="457200" lvl="1" indent="0">
              <a:lnSpc>
                <a:spcPct val="70000"/>
              </a:lnSpc>
              <a:buNone/>
            </a:pPr>
            <a:r>
              <a:rPr lang="en-US" sz="1100"/>
              <a:t>        "blob",</a:t>
            </a:r>
          </a:p>
          <a:p>
            <a:pPr marL="457200" lvl="1" indent="0">
              <a:lnSpc>
                <a:spcPct val="70000"/>
              </a:lnSpc>
              <a:buNone/>
            </a:pPr>
            <a:r>
              <a:rPr lang="en-US" sz="1100"/>
              <a:t>        "metadata",</a:t>
            </a:r>
          </a:p>
          <a:p>
            <a:pPr marL="457200" lvl="1" indent="0">
              <a:lnSpc>
                <a:spcPct val="70000"/>
              </a:lnSpc>
              <a:buNone/>
            </a:pPr>
            <a:r>
              <a:rPr lang="en-US" sz="1100"/>
              <a:t>        "</a:t>
            </a:r>
            <a:r>
              <a:rPr lang="en-US" sz="1100" err="1"/>
              <a:t>publicAccessType</a:t>
            </a:r>
            <a:r>
              <a:rPr lang="en-US" sz="1100"/>
              <a:t>",</a:t>
            </a:r>
          </a:p>
          <a:p>
            <a:pPr marL="457200" lvl="1" indent="0">
              <a:lnSpc>
                <a:spcPct val="70000"/>
              </a:lnSpc>
              <a:buNone/>
            </a:pPr>
            <a:r>
              <a:rPr lang="en-US" sz="1100"/>
              <a:t>        "</a:t>
            </a:r>
            <a:r>
              <a:rPr lang="en-US" sz="1100" err="1"/>
              <a:t>preventEncryptionScopeOverride</a:t>
            </a:r>
            <a:r>
              <a:rPr lang="en-US" sz="1100"/>
              <a:t>",</a:t>
            </a:r>
          </a:p>
          <a:p>
            <a:pPr marL="457200" lvl="1" indent="0">
              <a:lnSpc>
                <a:spcPct val="70000"/>
              </a:lnSpc>
              <a:buNone/>
            </a:pPr>
            <a:r>
              <a:rPr lang="en-US" sz="1100"/>
              <a:t>        "</a:t>
            </a:r>
            <a:r>
              <a:rPr lang="en-US" sz="1100" err="1"/>
              <a:t>defaultEncryptionScope</a:t>
            </a:r>
            <a:r>
              <a:rPr lang="en-US" sz="1100"/>
              <a:t>",</a:t>
            </a:r>
          </a:p>
          <a:p>
            <a:pPr marL="457200" lvl="1" indent="0">
              <a:lnSpc>
                <a:spcPct val="70000"/>
              </a:lnSpc>
              <a:buNone/>
            </a:pPr>
            <a:r>
              <a:rPr lang="en-US" sz="1100"/>
              <a:t>        "</a:t>
            </a:r>
            <a:r>
              <a:rPr lang="en-US" sz="1100" err="1"/>
              <a:t>systemProperties</a:t>
            </a:r>
            <a:r>
              <a:rPr lang="en-US" sz="1100"/>
              <a:t>"</a:t>
            </a:r>
          </a:p>
          <a:p>
            <a:pPr marL="457200" lvl="1" indent="0">
              <a:lnSpc>
                <a:spcPct val="70000"/>
              </a:lnSpc>
              <a:buNone/>
            </a:pPr>
            <a:r>
              <a:rPr lang="en-US" sz="1100"/>
              <a:t>    ],</a:t>
            </a:r>
          </a:p>
          <a:p>
            <a:pPr marL="457200" lvl="1" indent="0">
              <a:lnSpc>
                <a:spcPct val="70000"/>
              </a:lnSpc>
              <a:buNone/>
            </a:pPr>
            <a:r>
              <a:rPr lang="en-US" sz="1100"/>
              <a:t>    "blob": [</a:t>
            </a:r>
          </a:p>
          <a:p>
            <a:pPr marL="457200" lvl="1" indent="0">
              <a:lnSpc>
                <a:spcPct val="70000"/>
              </a:lnSpc>
              <a:buNone/>
            </a:pPr>
            <a:r>
              <a:rPr lang="en-US" sz="1100"/>
              <a:t>        "metadata",</a:t>
            </a:r>
          </a:p>
          <a:p>
            <a:pPr marL="457200" lvl="1" indent="0">
              <a:lnSpc>
                <a:spcPct val="70000"/>
              </a:lnSpc>
              <a:buNone/>
            </a:pPr>
            <a:r>
              <a:rPr lang="en-US" sz="1100"/>
              <a:t>        "lease",</a:t>
            </a:r>
          </a:p>
          <a:p>
            <a:pPr marL="457200" lvl="1" indent="0">
              <a:lnSpc>
                <a:spcPct val="70000"/>
              </a:lnSpc>
              <a:buNone/>
            </a:pPr>
            <a:r>
              <a:rPr lang="en-US" sz="1100"/>
              <a:t>        "</a:t>
            </a:r>
            <a:r>
              <a:rPr lang="en-US" sz="1100" err="1"/>
              <a:t>modificationTimestamp</a:t>
            </a:r>
            <a:r>
              <a:rPr lang="en-US" sz="1100"/>
              <a:t>",</a:t>
            </a:r>
          </a:p>
          <a:p>
            <a:pPr marL="457200" lvl="1" indent="0">
              <a:lnSpc>
                <a:spcPct val="70000"/>
              </a:lnSpc>
              <a:buNone/>
            </a:pPr>
            <a:r>
              <a:rPr lang="en-US" sz="1100"/>
              <a:t>        "</a:t>
            </a:r>
            <a:r>
              <a:rPr lang="en-US" sz="1100" err="1"/>
              <a:t>systemProperties</a:t>
            </a:r>
            <a:r>
              <a:rPr lang="en-US" sz="1100"/>
              <a:t>"</a:t>
            </a:r>
          </a:p>
          <a:p>
            <a:pPr marL="457200" lvl="1" indent="0">
              <a:lnSpc>
                <a:spcPct val="70000"/>
              </a:lnSpc>
              <a:buNone/>
            </a:pPr>
            <a:r>
              <a:rPr lang="en-US" sz="1100"/>
              <a:t>    ]</a:t>
            </a:r>
          </a:p>
          <a:p>
            <a:pPr marL="457200" lvl="1" indent="0">
              <a:lnSpc>
                <a:spcPct val="70000"/>
              </a:lnSpc>
              <a:buNone/>
            </a:pPr>
            <a:r>
              <a:rPr lang="en-US" sz="1100"/>
              <a:t>}</a:t>
            </a:r>
          </a:p>
        </p:txBody>
      </p:sp>
      <p:sp>
        <p:nvSpPr>
          <p:cNvPr id="4" name="Slide Number Placeholder 3">
            <a:extLst>
              <a:ext uri="{FF2B5EF4-FFF2-40B4-BE49-F238E27FC236}">
                <a16:creationId xmlns:a16="http://schemas.microsoft.com/office/drawing/2014/main" id="{463FE0B2-C0D1-379E-9BD1-EB10B10045B0}"/>
              </a:ext>
            </a:extLst>
          </p:cNvPr>
          <p:cNvSpPr>
            <a:spLocks noGrp="1"/>
          </p:cNvSpPr>
          <p:nvPr>
            <p:ph type="sldNum" sz="quarter" idx="12"/>
          </p:nvPr>
        </p:nvSpPr>
        <p:spPr/>
        <p:txBody>
          <a:bodyPr/>
          <a:lstStyle/>
          <a:p>
            <a:fld id="{7E665F2E-D417-4652-A93B-1C961A2010A1}" type="slidenum">
              <a:rPr lang="en-US" smtClean="0"/>
              <a:t>20</a:t>
            </a:fld>
            <a:endParaRPr lang="en-US"/>
          </a:p>
        </p:txBody>
      </p:sp>
    </p:spTree>
    <p:extLst>
      <p:ext uri="{BB962C8B-B14F-4D97-AF65-F5344CB8AC3E}">
        <p14:creationId xmlns:p14="http://schemas.microsoft.com/office/powerpoint/2010/main" val="799421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908D-9555-4EDC-BD11-69B9D0E34D8A}"/>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4C0C1EF2-78A7-EA27-1ED8-B3EA68E88253}"/>
              </a:ext>
            </a:extLst>
          </p:cNvPr>
          <p:cNvSpPr>
            <a:spLocks noGrp="1"/>
          </p:cNvSpPr>
          <p:nvPr>
            <p:ph idx="1"/>
          </p:nvPr>
        </p:nvSpPr>
        <p:spPr/>
        <p:txBody>
          <a:bodyPr/>
          <a:lstStyle/>
          <a:p>
            <a:r>
              <a:rPr lang="en-US"/>
              <a:t>Where can I create a code repo for managing code?</a:t>
            </a:r>
          </a:p>
          <a:p>
            <a:r>
              <a:rPr lang="en-US"/>
              <a:t>Expressions</a:t>
            </a:r>
          </a:p>
          <a:p>
            <a:pPr lvl="1"/>
            <a:r>
              <a:rPr lang="en-US" err="1"/>
              <a:t>Datalog</a:t>
            </a:r>
            <a:r>
              <a:rPr lang="en-US"/>
              <a:t>: data model of an application: </a:t>
            </a:r>
            <a:r>
              <a:rPr lang="en-US">
                <a:hlinkClick r:id="rId2"/>
              </a:rPr>
              <a:t>An introduction to </a:t>
            </a:r>
            <a:r>
              <a:rPr lang="en-US" err="1">
                <a:hlinkClick r:id="rId2"/>
              </a:rPr>
              <a:t>Datalog</a:t>
            </a:r>
            <a:r>
              <a:rPr lang="en-US">
                <a:hlinkClick r:id="rId2"/>
              </a:rPr>
              <a:t> (michelin.io)</a:t>
            </a:r>
            <a:endParaRPr lang="en-US"/>
          </a:p>
          <a:p>
            <a:r>
              <a:rPr lang="en-US"/>
              <a:t>Static analysis</a:t>
            </a:r>
          </a:p>
          <a:p>
            <a:r>
              <a:rPr lang="en-US"/>
              <a:t>API key</a:t>
            </a:r>
          </a:p>
        </p:txBody>
      </p:sp>
      <p:sp>
        <p:nvSpPr>
          <p:cNvPr id="4" name="Slide Number Placeholder 3">
            <a:extLst>
              <a:ext uri="{FF2B5EF4-FFF2-40B4-BE49-F238E27FC236}">
                <a16:creationId xmlns:a16="http://schemas.microsoft.com/office/drawing/2014/main" id="{4D5C4A0A-F6AA-28F4-CD3A-B7C0770CE347}"/>
              </a:ext>
            </a:extLst>
          </p:cNvPr>
          <p:cNvSpPr>
            <a:spLocks noGrp="1"/>
          </p:cNvSpPr>
          <p:nvPr>
            <p:ph type="sldNum" sz="quarter" idx="12"/>
          </p:nvPr>
        </p:nvSpPr>
        <p:spPr/>
        <p:txBody>
          <a:bodyPr/>
          <a:lstStyle/>
          <a:p>
            <a:fld id="{7E665F2E-D417-4652-A93B-1C961A2010A1}" type="slidenum">
              <a:rPr lang="en-US" smtClean="0"/>
              <a:t>21</a:t>
            </a:fld>
            <a:endParaRPr lang="en-US"/>
          </a:p>
        </p:txBody>
      </p:sp>
    </p:spTree>
    <p:extLst>
      <p:ext uri="{BB962C8B-B14F-4D97-AF65-F5344CB8AC3E}">
        <p14:creationId xmlns:p14="http://schemas.microsoft.com/office/powerpoint/2010/main" val="1869750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E2A3-B522-E683-FE28-09F6C7DF0276}"/>
              </a:ext>
            </a:extLst>
          </p:cNvPr>
          <p:cNvSpPr>
            <a:spLocks noGrp="1"/>
          </p:cNvSpPr>
          <p:nvPr>
            <p:ph type="title"/>
          </p:nvPr>
        </p:nvSpPr>
        <p:spPr/>
        <p:txBody>
          <a:bodyPr/>
          <a:lstStyle/>
          <a:p>
            <a:r>
              <a:rPr lang="en-US"/>
              <a:t>Entity relation</a:t>
            </a:r>
          </a:p>
        </p:txBody>
      </p:sp>
      <p:sp>
        <p:nvSpPr>
          <p:cNvPr id="3" name="Content Placeholder 2">
            <a:extLst>
              <a:ext uri="{FF2B5EF4-FFF2-40B4-BE49-F238E27FC236}">
                <a16:creationId xmlns:a16="http://schemas.microsoft.com/office/drawing/2014/main" id="{B7283BCB-433B-A669-4318-2D03E233E738}"/>
              </a:ext>
            </a:extLst>
          </p:cNvPr>
          <p:cNvSpPr>
            <a:spLocks noGrp="1"/>
          </p:cNvSpPr>
          <p:nvPr>
            <p:ph idx="1"/>
          </p:nvPr>
        </p:nvSpPr>
        <p:spPr>
          <a:xfrm>
            <a:off x="838200" y="1457864"/>
            <a:ext cx="2828827" cy="4719099"/>
          </a:xfrm>
        </p:spPr>
        <p:txBody>
          <a:bodyPr>
            <a:normAutofit fontScale="55000" lnSpcReduction="20000"/>
          </a:bodyPr>
          <a:lstStyle/>
          <a:p>
            <a:pPr marL="0" indent="0">
              <a:lnSpc>
                <a:spcPct val="60000"/>
              </a:lnSpc>
              <a:buNone/>
            </a:pPr>
            <a:r>
              <a:rPr lang="en-US"/>
              <a:t>{</a:t>
            </a:r>
          </a:p>
          <a:p>
            <a:pPr marL="0" indent="0">
              <a:lnSpc>
                <a:spcPct val="60000"/>
              </a:lnSpc>
              <a:buNone/>
            </a:pPr>
            <a:r>
              <a:rPr lang="en-US"/>
              <a:t>    "</a:t>
            </a:r>
            <a:r>
              <a:rPr lang="en-US" err="1"/>
              <a:t>storageAccounts</a:t>
            </a:r>
            <a:r>
              <a:rPr lang="en-US"/>
              <a:t>": [</a:t>
            </a:r>
          </a:p>
          <a:p>
            <a:pPr marL="0" indent="0">
              <a:lnSpc>
                <a:spcPct val="60000"/>
              </a:lnSpc>
              <a:buNone/>
            </a:pPr>
            <a:r>
              <a:rPr lang="en-US"/>
              <a:t>        [</a:t>
            </a:r>
          </a:p>
          <a:p>
            <a:pPr marL="0" indent="0">
              <a:lnSpc>
                <a:spcPct val="60000"/>
              </a:lnSpc>
              <a:buNone/>
            </a:pPr>
            <a:r>
              <a:rPr lang="en-US"/>
              <a:t>            "</a:t>
            </a:r>
            <a:r>
              <a:rPr lang="en-US" err="1"/>
              <a:t>storageAccount</a:t>
            </a:r>
            <a:r>
              <a:rPr lang="en-US"/>
              <a:t>",</a:t>
            </a:r>
          </a:p>
          <a:p>
            <a:pPr marL="0" indent="0">
              <a:lnSpc>
                <a:spcPct val="60000"/>
              </a:lnSpc>
              <a:buNone/>
            </a:pPr>
            <a:r>
              <a:rPr lang="en-US"/>
              <a:t>            "</a:t>
            </a:r>
            <a:r>
              <a:rPr lang="en-US" err="1"/>
              <a:t>Container_Create</a:t>
            </a:r>
            <a:r>
              <a:rPr lang="en-US"/>
              <a:t>",</a:t>
            </a:r>
          </a:p>
          <a:p>
            <a:pPr marL="0" indent="0">
              <a:lnSpc>
                <a:spcPct val="60000"/>
              </a:lnSpc>
              <a:buNone/>
            </a:pPr>
            <a:r>
              <a:rPr lang="en-US"/>
              <a:t>            "</a:t>
            </a:r>
            <a:r>
              <a:rPr lang="en-US" err="1">
                <a:solidFill>
                  <a:srgbClr val="FF0000"/>
                </a:solidFill>
              </a:rPr>
              <a:t>containerName</a:t>
            </a:r>
            <a:r>
              <a:rPr lang="en-US"/>
              <a:t>"</a:t>
            </a:r>
          </a:p>
          <a:p>
            <a:pPr marL="0" indent="0">
              <a:lnSpc>
                <a:spcPct val="60000"/>
              </a:lnSpc>
              <a:buNone/>
            </a:pPr>
            <a:r>
              <a:rPr lang="en-US"/>
              <a:t>        ]</a:t>
            </a:r>
          </a:p>
          <a:p>
            <a:pPr marL="0" indent="0">
              <a:lnSpc>
                <a:spcPct val="60000"/>
              </a:lnSpc>
              <a:buNone/>
            </a:pPr>
            <a:r>
              <a:rPr lang="en-US"/>
              <a:t>    ],</a:t>
            </a:r>
          </a:p>
          <a:p>
            <a:pPr marL="0" indent="0">
              <a:lnSpc>
                <a:spcPct val="60000"/>
              </a:lnSpc>
              <a:buNone/>
            </a:pPr>
            <a:endParaRPr lang="en-US"/>
          </a:p>
          <a:p>
            <a:pPr marL="0" indent="0">
              <a:lnSpc>
                <a:spcPct val="60000"/>
              </a:lnSpc>
              <a:buNone/>
            </a:pPr>
            <a:r>
              <a:rPr lang="en-US"/>
              <a:t> "</a:t>
            </a:r>
            <a:r>
              <a:rPr lang="en-US" err="1"/>
              <a:t>storageAccount</a:t>
            </a:r>
            <a:r>
              <a:rPr lang="en-US"/>
              <a:t>": [</a:t>
            </a:r>
          </a:p>
          <a:p>
            <a:pPr marL="0" indent="0">
              <a:lnSpc>
                <a:spcPct val="60000"/>
              </a:lnSpc>
              <a:buNone/>
            </a:pPr>
            <a:r>
              <a:rPr lang="en-US"/>
              <a:t>        "containers"</a:t>
            </a:r>
          </a:p>
          <a:p>
            <a:pPr marL="0" indent="0">
              <a:lnSpc>
                <a:spcPct val="60000"/>
              </a:lnSpc>
              <a:buNone/>
            </a:pPr>
            <a:r>
              <a:rPr lang="en-US"/>
              <a:t>    ],</a:t>
            </a:r>
          </a:p>
          <a:p>
            <a:pPr marL="0" indent="0">
              <a:lnSpc>
                <a:spcPct val="60000"/>
              </a:lnSpc>
              <a:buNone/>
            </a:pPr>
            <a:endParaRPr lang="en-US"/>
          </a:p>
          <a:p>
            <a:pPr marL="0" indent="0">
              <a:lnSpc>
                <a:spcPct val="60000"/>
              </a:lnSpc>
              <a:buNone/>
            </a:pPr>
            <a:r>
              <a:rPr lang="en-US"/>
              <a:t> "containers": [</a:t>
            </a:r>
          </a:p>
          <a:p>
            <a:pPr marL="0" indent="0">
              <a:lnSpc>
                <a:spcPct val="60000"/>
              </a:lnSpc>
              <a:buNone/>
            </a:pPr>
            <a:r>
              <a:rPr lang="en-US"/>
              <a:t>        [</a:t>
            </a:r>
          </a:p>
          <a:p>
            <a:pPr marL="0" indent="0">
              <a:lnSpc>
                <a:spcPct val="60000"/>
              </a:lnSpc>
              <a:buNone/>
            </a:pPr>
            <a:r>
              <a:rPr lang="en-US"/>
              <a:t>            "container",</a:t>
            </a:r>
          </a:p>
          <a:p>
            <a:pPr marL="0" indent="0">
              <a:lnSpc>
                <a:spcPct val="60000"/>
              </a:lnSpc>
              <a:buNone/>
            </a:pPr>
            <a:r>
              <a:rPr lang="en-US"/>
              <a:t>            "</a:t>
            </a:r>
            <a:r>
              <a:rPr lang="en-US" err="1"/>
              <a:t>Container_Create</a:t>
            </a:r>
            <a:r>
              <a:rPr lang="en-US"/>
              <a:t>",</a:t>
            </a:r>
          </a:p>
          <a:p>
            <a:pPr marL="0" indent="0">
              <a:lnSpc>
                <a:spcPct val="60000"/>
              </a:lnSpc>
              <a:buNone/>
            </a:pPr>
            <a:r>
              <a:rPr lang="en-US"/>
              <a:t>            "</a:t>
            </a:r>
            <a:r>
              <a:rPr lang="en-US" err="1"/>
              <a:t>containerName</a:t>
            </a:r>
            <a:r>
              <a:rPr lang="en-US"/>
              <a:t>"</a:t>
            </a:r>
          </a:p>
          <a:p>
            <a:pPr marL="0" indent="0">
              <a:lnSpc>
                <a:spcPct val="60000"/>
              </a:lnSpc>
              <a:buNone/>
            </a:pPr>
            <a:r>
              <a:rPr lang="en-US"/>
              <a:t>        ]</a:t>
            </a:r>
          </a:p>
          <a:p>
            <a:pPr marL="0" indent="0">
              <a:lnSpc>
                <a:spcPct val="60000"/>
              </a:lnSpc>
              <a:buNone/>
            </a:pPr>
            <a:r>
              <a:rPr lang="en-US"/>
              <a:t>    ],</a:t>
            </a:r>
          </a:p>
        </p:txBody>
      </p:sp>
      <p:sp>
        <p:nvSpPr>
          <p:cNvPr id="4" name="Content Placeholder 2">
            <a:extLst>
              <a:ext uri="{FF2B5EF4-FFF2-40B4-BE49-F238E27FC236}">
                <a16:creationId xmlns:a16="http://schemas.microsoft.com/office/drawing/2014/main" id="{B9DDD773-CC73-17BD-F802-F13EFA6A63A1}"/>
              </a:ext>
            </a:extLst>
          </p:cNvPr>
          <p:cNvSpPr txBox="1">
            <a:spLocks/>
          </p:cNvSpPr>
          <p:nvPr/>
        </p:nvSpPr>
        <p:spPr>
          <a:xfrm>
            <a:off x="3554690" y="1457864"/>
            <a:ext cx="3345731" cy="471909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60000"/>
              </a:lnSpc>
              <a:buFont typeface="Arial" panose="020B0604020202020204" pitchFamily="34" charset="0"/>
              <a:buNone/>
            </a:pPr>
            <a:r>
              <a:rPr lang="en-US" sz="1500"/>
              <a:t> "container": [</a:t>
            </a:r>
          </a:p>
          <a:p>
            <a:pPr marL="0" indent="0">
              <a:lnSpc>
                <a:spcPct val="60000"/>
              </a:lnSpc>
              <a:buFont typeface="Arial" panose="020B0604020202020204" pitchFamily="34" charset="0"/>
              <a:buNone/>
            </a:pPr>
            <a:r>
              <a:rPr lang="en-US" sz="1500"/>
              <a:t>        "blobs"</a:t>
            </a:r>
          </a:p>
          <a:p>
            <a:pPr marL="0" indent="0">
              <a:lnSpc>
                <a:spcPct val="60000"/>
              </a:lnSpc>
              <a:buFont typeface="Arial" panose="020B0604020202020204" pitchFamily="34" charset="0"/>
              <a:buNone/>
            </a:pPr>
            <a:r>
              <a:rPr lang="en-US" sz="1500"/>
              <a:t>        "</a:t>
            </a:r>
            <a:r>
              <a:rPr lang="en-US" sz="1500" err="1"/>
              <a:t>defaultEncryptionScope</a:t>
            </a:r>
            <a:r>
              <a:rPr lang="en-US" sz="1500"/>
              <a:t>",</a:t>
            </a:r>
          </a:p>
          <a:p>
            <a:pPr marL="0" indent="0">
              <a:lnSpc>
                <a:spcPct val="60000"/>
              </a:lnSpc>
              <a:buFont typeface="Arial" panose="020B0604020202020204" pitchFamily="34" charset="0"/>
              <a:buNone/>
            </a:pPr>
            <a:r>
              <a:rPr lang="en-US" sz="1500"/>
              <a:t>        "</a:t>
            </a:r>
            <a:r>
              <a:rPr lang="en-US" sz="1500" err="1"/>
              <a:t>preventEncryptionScopeOverride</a:t>
            </a:r>
            <a:r>
              <a:rPr lang="en-US" sz="1500"/>
              <a:t>",</a:t>
            </a:r>
          </a:p>
          <a:p>
            <a:pPr marL="0" indent="0">
              <a:lnSpc>
                <a:spcPct val="60000"/>
              </a:lnSpc>
              <a:buFont typeface="Arial" panose="020B0604020202020204" pitchFamily="34" charset="0"/>
              <a:buNone/>
            </a:pPr>
            <a:r>
              <a:rPr lang="en-US" sz="1500"/>
              <a:t>        "</a:t>
            </a:r>
            <a:r>
              <a:rPr lang="en-US" sz="1500" err="1"/>
              <a:t>publicAccessType</a:t>
            </a:r>
            <a:r>
              <a:rPr lang="en-US" sz="1500"/>
              <a:t>",</a:t>
            </a:r>
          </a:p>
          <a:p>
            <a:pPr marL="0" indent="0">
              <a:lnSpc>
                <a:spcPct val="60000"/>
              </a:lnSpc>
              <a:buFont typeface="Arial" panose="020B0604020202020204" pitchFamily="34" charset="0"/>
              <a:buNone/>
            </a:pPr>
            <a:r>
              <a:rPr lang="en-US" sz="1500"/>
              <a:t>        "metadata"</a:t>
            </a:r>
          </a:p>
          <a:p>
            <a:pPr marL="0" indent="0">
              <a:lnSpc>
                <a:spcPct val="60000"/>
              </a:lnSpc>
              <a:buFont typeface="Arial" panose="020B0604020202020204" pitchFamily="34" charset="0"/>
              <a:buNone/>
            </a:pPr>
            <a:r>
              <a:rPr lang="en-US" sz="1500"/>
              <a:t>    ],</a:t>
            </a:r>
          </a:p>
          <a:p>
            <a:pPr marL="0" indent="0">
              <a:lnSpc>
                <a:spcPct val="60000"/>
              </a:lnSpc>
              <a:buFont typeface="Arial" panose="020B0604020202020204" pitchFamily="34" charset="0"/>
              <a:buNone/>
            </a:pPr>
            <a:endParaRPr lang="en-US" sz="1500"/>
          </a:p>
          <a:p>
            <a:pPr marL="0" indent="0">
              <a:lnSpc>
                <a:spcPct val="60000"/>
              </a:lnSpc>
              <a:buFont typeface="Arial" panose="020B0604020202020204" pitchFamily="34" charset="0"/>
              <a:buNone/>
            </a:pPr>
            <a:r>
              <a:rPr lang="en-US" sz="1500"/>
              <a:t> "blobs": [</a:t>
            </a:r>
          </a:p>
          <a:p>
            <a:pPr marL="0" indent="0">
              <a:lnSpc>
                <a:spcPct val="60000"/>
              </a:lnSpc>
              <a:buFont typeface="Arial" panose="020B0604020202020204" pitchFamily="34" charset="0"/>
              <a:buNone/>
            </a:pPr>
            <a:r>
              <a:rPr lang="en-US" sz="1500"/>
              <a:t>        [</a:t>
            </a:r>
          </a:p>
          <a:p>
            <a:pPr marL="0" indent="0">
              <a:lnSpc>
                <a:spcPct val="60000"/>
              </a:lnSpc>
              <a:buFont typeface="Arial" panose="020B0604020202020204" pitchFamily="34" charset="0"/>
              <a:buNone/>
            </a:pPr>
            <a:r>
              <a:rPr lang="en-US" sz="1500"/>
              <a:t>            "blob",</a:t>
            </a:r>
          </a:p>
          <a:p>
            <a:pPr marL="0" indent="0">
              <a:lnSpc>
                <a:spcPct val="60000"/>
              </a:lnSpc>
              <a:buFont typeface="Arial" panose="020B0604020202020204" pitchFamily="34" charset="0"/>
              <a:buNone/>
            </a:pPr>
            <a:r>
              <a:rPr lang="en-US" sz="1500"/>
              <a:t>            "</a:t>
            </a:r>
            <a:r>
              <a:rPr lang="en-US" sz="1500" err="1"/>
              <a:t>Container_Create</a:t>
            </a:r>
            <a:r>
              <a:rPr lang="en-US" sz="1500"/>
              <a:t>",</a:t>
            </a:r>
          </a:p>
          <a:p>
            <a:pPr marL="0" indent="0">
              <a:lnSpc>
                <a:spcPct val="60000"/>
              </a:lnSpc>
              <a:buFont typeface="Arial" panose="020B0604020202020204" pitchFamily="34" charset="0"/>
              <a:buNone/>
            </a:pPr>
            <a:r>
              <a:rPr lang="en-US" sz="1500"/>
              <a:t>            "x-</a:t>
            </a:r>
            <a:r>
              <a:rPr lang="en-US" sz="1500" err="1"/>
              <a:t>ms</a:t>
            </a:r>
            <a:r>
              <a:rPr lang="en-US" sz="1500"/>
              <a:t>-meta"</a:t>
            </a:r>
          </a:p>
          <a:p>
            <a:pPr marL="0" indent="0">
              <a:lnSpc>
                <a:spcPct val="60000"/>
              </a:lnSpc>
              <a:buFont typeface="Arial" panose="020B0604020202020204" pitchFamily="34" charset="0"/>
              <a:buNone/>
            </a:pPr>
            <a:r>
              <a:rPr lang="en-US" sz="1500"/>
              <a:t>        ]</a:t>
            </a:r>
          </a:p>
          <a:p>
            <a:pPr marL="0" indent="0">
              <a:lnSpc>
                <a:spcPct val="60000"/>
              </a:lnSpc>
              <a:buFont typeface="Arial" panose="020B0604020202020204" pitchFamily="34" charset="0"/>
              <a:buNone/>
            </a:pPr>
            <a:r>
              <a:rPr lang="en-US" sz="1500"/>
              <a:t>    ],</a:t>
            </a:r>
          </a:p>
          <a:p>
            <a:pPr marL="0" indent="0">
              <a:lnSpc>
                <a:spcPct val="60000"/>
              </a:lnSpc>
              <a:buFont typeface="Arial" panose="020B0604020202020204" pitchFamily="34" charset="0"/>
              <a:buNone/>
            </a:pPr>
            <a:endParaRPr lang="en-US" sz="1500"/>
          </a:p>
          <a:p>
            <a:pPr marL="0" indent="0">
              <a:lnSpc>
                <a:spcPct val="60000"/>
              </a:lnSpc>
              <a:buFont typeface="Arial" panose="020B0604020202020204" pitchFamily="34" charset="0"/>
              <a:buNone/>
            </a:pPr>
            <a:r>
              <a:rPr lang="en-US" sz="1500"/>
              <a:t> "blob": [</a:t>
            </a:r>
          </a:p>
          <a:p>
            <a:pPr marL="0" indent="0">
              <a:lnSpc>
                <a:spcPct val="60000"/>
              </a:lnSpc>
              <a:buFont typeface="Arial" panose="020B0604020202020204" pitchFamily="34" charset="0"/>
              <a:buNone/>
            </a:pPr>
            <a:r>
              <a:rPr lang="en-US" sz="1500"/>
              <a:t>        "metadata"</a:t>
            </a:r>
          </a:p>
          <a:p>
            <a:pPr marL="0" indent="0">
              <a:lnSpc>
                <a:spcPct val="60000"/>
              </a:lnSpc>
              <a:buFont typeface="Arial" panose="020B0604020202020204" pitchFamily="34" charset="0"/>
              <a:buNone/>
            </a:pPr>
            <a:r>
              <a:rPr lang="en-US" sz="1500"/>
              <a:t>    ],</a:t>
            </a:r>
          </a:p>
        </p:txBody>
      </p:sp>
      <p:sp>
        <p:nvSpPr>
          <p:cNvPr id="5" name="Rectangle 4">
            <a:extLst>
              <a:ext uri="{FF2B5EF4-FFF2-40B4-BE49-F238E27FC236}">
                <a16:creationId xmlns:a16="http://schemas.microsoft.com/office/drawing/2014/main" id="{59913DF2-D24E-9EBF-D0C4-52FE84D55825}"/>
              </a:ext>
            </a:extLst>
          </p:cNvPr>
          <p:cNvSpPr/>
          <p:nvPr/>
        </p:nvSpPr>
        <p:spPr>
          <a:xfrm>
            <a:off x="9629481" y="815134"/>
            <a:ext cx="1781666" cy="545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t>storageAccounts</a:t>
            </a:r>
            <a:endParaRPr lang="en-US"/>
          </a:p>
        </p:txBody>
      </p:sp>
      <p:sp>
        <p:nvSpPr>
          <p:cNvPr id="6" name="Rectangle 5">
            <a:extLst>
              <a:ext uri="{FF2B5EF4-FFF2-40B4-BE49-F238E27FC236}">
                <a16:creationId xmlns:a16="http://schemas.microsoft.com/office/drawing/2014/main" id="{BFD716E1-497E-3A09-FB03-7FA195F5E5DB}"/>
              </a:ext>
            </a:extLst>
          </p:cNvPr>
          <p:cNvSpPr/>
          <p:nvPr/>
        </p:nvSpPr>
        <p:spPr>
          <a:xfrm>
            <a:off x="7274351" y="1837529"/>
            <a:ext cx="1781666" cy="545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err="1"/>
              <a:t>storageAccount</a:t>
            </a:r>
            <a:endParaRPr lang="en-US"/>
          </a:p>
        </p:txBody>
      </p:sp>
      <p:sp>
        <p:nvSpPr>
          <p:cNvPr id="7" name="Rectangle 6">
            <a:extLst>
              <a:ext uri="{FF2B5EF4-FFF2-40B4-BE49-F238E27FC236}">
                <a16:creationId xmlns:a16="http://schemas.microsoft.com/office/drawing/2014/main" id="{216D06D6-FCD4-130C-BDA7-9A09FBEA691D}"/>
              </a:ext>
            </a:extLst>
          </p:cNvPr>
          <p:cNvSpPr/>
          <p:nvPr/>
        </p:nvSpPr>
        <p:spPr>
          <a:xfrm>
            <a:off x="9629481" y="2847843"/>
            <a:ext cx="1781666" cy="545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containers</a:t>
            </a:r>
          </a:p>
        </p:txBody>
      </p:sp>
      <p:sp>
        <p:nvSpPr>
          <p:cNvPr id="8" name="Rectangle 7">
            <a:extLst>
              <a:ext uri="{FF2B5EF4-FFF2-40B4-BE49-F238E27FC236}">
                <a16:creationId xmlns:a16="http://schemas.microsoft.com/office/drawing/2014/main" id="{A341AAA6-80E7-DC87-2334-249A5CD4A6E6}"/>
              </a:ext>
            </a:extLst>
          </p:cNvPr>
          <p:cNvSpPr/>
          <p:nvPr/>
        </p:nvSpPr>
        <p:spPr>
          <a:xfrm>
            <a:off x="7274351" y="3770753"/>
            <a:ext cx="1781666" cy="545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container</a:t>
            </a:r>
          </a:p>
        </p:txBody>
      </p:sp>
      <p:sp>
        <p:nvSpPr>
          <p:cNvPr id="9" name="Rectangle 8">
            <a:extLst>
              <a:ext uri="{FF2B5EF4-FFF2-40B4-BE49-F238E27FC236}">
                <a16:creationId xmlns:a16="http://schemas.microsoft.com/office/drawing/2014/main" id="{8081E3E9-9DD2-3245-BB8E-33FAB255070E}"/>
              </a:ext>
            </a:extLst>
          </p:cNvPr>
          <p:cNvSpPr/>
          <p:nvPr/>
        </p:nvSpPr>
        <p:spPr>
          <a:xfrm>
            <a:off x="9629481" y="4600913"/>
            <a:ext cx="1781666" cy="545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blobs</a:t>
            </a:r>
          </a:p>
        </p:txBody>
      </p:sp>
      <p:sp>
        <p:nvSpPr>
          <p:cNvPr id="10" name="Rectangle 9">
            <a:extLst>
              <a:ext uri="{FF2B5EF4-FFF2-40B4-BE49-F238E27FC236}">
                <a16:creationId xmlns:a16="http://schemas.microsoft.com/office/drawing/2014/main" id="{AD9085FF-1E80-ED9C-0274-98DDDCEDFC2C}"/>
              </a:ext>
            </a:extLst>
          </p:cNvPr>
          <p:cNvSpPr/>
          <p:nvPr/>
        </p:nvSpPr>
        <p:spPr>
          <a:xfrm>
            <a:off x="7274351" y="5750449"/>
            <a:ext cx="1781666" cy="545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blob</a:t>
            </a:r>
          </a:p>
        </p:txBody>
      </p:sp>
      <p:cxnSp>
        <p:nvCxnSpPr>
          <p:cNvPr id="12" name="Straight Arrow Connector 11">
            <a:extLst>
              <a:ext uri="{FF2B5EF4-FFF2-40B4-BE49-F238E27FC236}">
                <a16:creationId xmlns:a16="http://schemas.microsoft.com/office/drawing/2014/main" id="{2455E43D-B7E4-B9A7-0F1E-3B6A488FB1B6}"/>
              </a:ext>
            </a:extLst>
          </p:cNvPr>
          <p:cNvCxnSpPr>
            <a:cxnSpLocks/>
            <a:stCxn id="5" idx="2"/>
            <a:endCxn id="6" idx="0"/>
          </p:cNvCxnSpPr>
          <p:nvPr/>
        </p:nvCxnSpPr>
        <p:spPr>
          <a:xfrm flipH="1">
            <a:off x="8165184" y="1360941"/>
            <a:ext cx="2355130" cy="47658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8F794CA0-B56C-EA0B-EB8F-240E712015C9}"/>
              </a:ext>
            </a:extLst>
          </p:cNvPr>
          <p:cNvCxnSpPr>
            <a:cxnSpLocks/>
            <a:stCxn id="7" idx="2"/>
            <a:endCxn id="8" idx="0"/>
          </p:cNvCxnSpPr>
          <p:nvPr/>
        </p:nvCxnSpPr>
        <p:spPr>
          <a:xfrm flipH="1">
            <a:off x="8165184" y="3393650"/>
            <a:ext cx="2355130" cy="37710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FDD3D529-A4F1-8644-AD58-4DA1B693E332}"/>
              </a:ext>
            </a:extLst>
          </p:cNvPr>
          <p:cNvCxnSpPr>
            <a:cxnSpLocks/>
            <a:stCxn id="9" idx="2"/>
            <a:endCxn id="10" idx="0"/>
          </p:cNvCxnSpPr>
          <p:nvPr/>
        </p:nvCxnSpPr>
        <p:spPr>
          <a:xfrm flipH="1">
            <a:off x="8165184" y="5146720"/>
            <a:ext cx="2355130" cy="6037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FF25B20A-2D96-8303-9B64-A964F97F0C3D}"/>
              </a:ext>
            </a:extLst>
          </p:cNvPr>
          <p:cNvCxnSpPr>
            <a:cxnSpLocks/>
            <a:stCxn id="6" idx="2"/>
          </p:cNvCxnSpPr>
          <p:nvPr/>
        </p:nvCxnSpPr>
        <p:spPr>
          <a:xfrm>
            <a:off x="8165184" y="2383336"/>
            <a:ext cx="2477678" cy="4645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8D44519-5F76-F662-F962-8A7A80D981F7}"/>
              </a:ext>
            </a:extLst>
          </p:cNvPr>
          <p:cNvCxnSpPr>
            <a:cxnSpLocks/>
            <a:stCxn id="8" idx="2"/>
          </p:cNvCxnSpPr>
          <p:nvPr/>
        </p:nvCxnSpPr>
        <p:spPr>
          <a:xfrm>
            <a:off x="8165184" y="4316560"/>
            <a:ext cx="2477678" cy="28435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B3A69B8A-4DB8-0A83-791D-E5DECE2003A1}"/>
              </a:ext>
            </a:extLst>
          </p:cNvPr>
          <p:cNvSpPr txBox="1"/>
          <p:nvPr/>
        </p:nvSpPr>
        <p:spPr>
          <a:xfrm>
            <a:off x="8210767" y="1253270"/>
            <a:ext cx="1129605" cy="369332"/>
          </a:xfrm>
          <a:prstGeom prst="rect">
            <a:avLst/>
          </a:prstGeom>
          <a:noFill/>
        </p:spPr>
        <p:txBody>
          <a:bodyPr wrap="none" rtlCol="0">
            <a:spAutoFit/>
          </a:bodyPr>
          <a:lstStyle/>
          <a:p>
            <a:r>
              <a:rPr lang="en-US" err="1"/>
              <a:t>accountID</a:t>
            </a:r>
            <a:endParaRPr lang="en-US"/>
          </a:p>
        </p:txBody>
      </p:sp>
      <p:sp>
        <p:nvSpPr>
          <p:cNvPr id="27" name="TextBox 26">
            <a:extLst>
              <a:ext uri="{FF2B5EF4-FFF2-40B4-BE49-F238E27FC236}">
                <a16:creationId xmlns:a16="http://schemas.microsoft.com/office/drawing/2014/main" id="{67B9D60C-8B4C-F2C7-CF33-9184FB824589}"/>
              </a:ext>
            </a:extLst>
          </p:cNvPr>
          <p:cNvSpPr txBox="1"/>
          <p:nvPr/>
        </p:nvSpPr>
        <p:spPr>
          <a:xfrm>
            <a:off x="7957300" y="3177739"/>
            <a:ext cx="1636538" cy="369332"/>
          </a:xfrm>
          <a:prstGeom prst="rect">
            <a:avLst/>
          </a:prstGeom>
          <a:noFill/>
        </p:spPr>
        <p:txBody>
          <a:bodyPr wrap="none" rtlCol="0">
            <a:spAutoFit/>
          </a:bodyPr>
          <a:lstStyle/>
          <a:p>
            <a:r>
              <a:rPr lang="en-US" err="1"/>
              <a:t>containerName</a:t>
            </a:r>
            <a:endParaRPr lang="en-US"/>
          </a:p>
        </p:txBody>
      </p:sp>
      <p:sp>
        <p:nvSpPr>
          <p:cNvPr id="28" name="TextBox 27">
            <a:extLst>
              <a:ext uri="{FF2B5EF4-FFF2-40B4-BE49-F238E27FC236}">
                <a16:creationId xmlns:a16="http://schemas.microsoft.com/office/drawing/2014/main" id="{678F7553-3A61-7902-0791-023AD11B9F96}"/>
              </a:ext>
            </a:extLst>
          </p:cNvPr>
          <p:cNvSpPr txBox="1"/>
          <p:nvPr/>
        </p:nvSpPr>
        <p:spPr>
          <a:xfrm>
            <a:off x="8368789" y="5146720"/>
            <a:ext cx="1162498" cy="369332"/>
          </a:xfrm>
          <a:prstGeom prst="rect">
            <a:avLst/>
          </a:prstGeom>
          <a:noFill/>
        </p:spPr>
        <p:txBody>
          <a:bodyPr wrap="none" rtlCol="0">
            <a:spAutoFit/>
          </a:bodyPr>
          <a:lstStyle/>
          <a:p>
            <a:r>
              <a:rPr lang="en-US" err="1"/>
              <a:t>blobName</a:t>
            </a:r>
            <a:endParaRPr lang="en-US"/>
          </a:p>
        </p:txBody>
      </p:sp>
      <p:sp>
        <p:nvSpPr>
          <p:cNvPr id="11" name="Slide Number Placeholder 10">
            <a:extLst>
              <a:ext uri="{FF2B5EF4-FFF2-40B4-BE49-F238E27FC236}">
                <a16:creationId xmlns:a16="http://schemas.microsoft.com/office/drawing/2014/main" id="{62CB795F-7399-BDEA-27FB-562C2B9C0BF3}"/>
              </a:ext>
            </a:extLst>
          </p:cNvPr>
          <p:cNvSpPr>
            <a:spLocks noGrp="1"/>
          </p:cNvSpPr>
          <p:nvPr>
            <p:ph type="sldNum" sz="quarter" idx="12"/>
          </p:nvPr>
        </p:nvSpPr>
        <p:spPr/>
        <p:txBody>
          <a:bodyPr/>
          <a:lstStyle/>
          <a:p>
            <a:fld id="{7E665F2E-D417-4652-A93B-1C961A2010A1}" type="slidenum">
              <a:rPr lang="en-US" smtClean="0"/>
              <a:t>22</a:t>
            </a:fld>
            <a:endParaRPr lang="en-US"/>
          </a:p>
        </p:txBody>
      </p:sp>
    </p:spTree>
    <p:extLst>
      <p:ext uri="{BB962C8B-B14F-4D97-AF65-F5344CB8AC3E}">
        <p14:creationId xmlns:p14="http://schemas.microsoft.com/office/powerpoint/2010/main" val="281095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8518-2A59-FD41-1951-FD42B3BB562B}"/>
              </a:ext>
            </a:extLst>
          </p:cNvPr>
          <p:cNvSpPr>
            <a:spLocks noGrp="1"/>
          </p:cNvSpPr>
          <p:nvPr>
            <p:ph type="title"/>
          </p:nvPr>
        </p:nvSpPr>
        <p:spPr/>
        <p:txBody>
          <a:bodyPr/>
          <a:lstStyle/>
          <a:p>
            <a:r>
              <a:rPr lang="en-US" b="1"/>
              <a:t>D</a:t>
            </a:r>
            <a:r>
              <a:rPr lang="en-US" altLang="zh-CN" b="1"/>
              <a:t>iscussion</a:t>
            </a:r>
            <a:endParaRPr lang="en-US" b="1"/>
          </a:p>
        </p:txBody>
      </p:sp>
      <p:sp>
        <p:nvSpPr>
          <p:cNvPr id="3" name="Content Placeholder 2">
            <a:extLst>
              <a:ext uri="{FF2B5EF4-FFF2-40B4-BE49-F238E27FC236}">
                <a16:creationId xmlns:a16="http://schemas.microsoft.com/office/drawing/2014/main" id="{8FEF64F5-29B7-ED33-160B-5942A28EA4D8}"/>
              </a:ext>
            </a:extLst>
          </p:cNvPr>
          <p:cNvSpPr>
            <a:spLocks noGrp="1"/>
          </p:cNvSpPr>
          <p:nvPr>
            <p:ph idx="1"/>
          </p:nvPr>
        </p:nvSpPr>
        <p:spPr/>
        <p:txBody>
          <a:bodyPr>
            <a:normAutofit fontScale="92500" lnSpcReduction="10000"/>
          </a:bodyPr>
          <a:lstStyle/>
          <a:p>
            <a:r>
              <a:rPr lang="en-US"/>
              <a:t>Output token limit</a:t>
            </a:r>
          </a:p>
          <a:p>
            <a:pPr lvl="1"/>
            <a:r>
              <a:rPr lang="en-US" b="0" i="0">
                <a:solidFill>
                  <a:srgbClr val="111111"/>
                </a:solidFill>
                <a:effectLst/>
                <a:highlight>
                  <a:srgbClr val="FFFFFF"/>
                </a:highlight>
                <a:latin typeface="Roboto" panose="02000000000000000000" pitchFamily="2" charset="0"/>
              </a:rPr>
              <a:t>GPT-4o has knowledge up to October 2023 and has a context length of 128k tokens with output token limit capped to </a:t>
            </a:r>
            <a:r>
              <a:rPr lang="en-US" b="1" i="0">
                <a:solidFill>
                  <a:srgbClr val="111111"/>
                </a:solidFill>
                <a:effectLst/>
                <a:latin typeface="Roboto" panose="02000000000000000000" pitchFamily="2" charset="0"/>
              </a:rPr>
              <a:t>2,048</a:t>
            </a:r>
            <a:r>
              <a:rPr lang="en-US" b="0" i="0">
                <a:solidFill>
                  <a:srgbClr val="111111"/>
                </a:solidFill>
                <a:effectLst/>
                <a:highlight>
                  <a:srgbClr val="FFFFFF"/>
                </a:highlight>
                <a:latin typeface="Roboto" panose="02000000000000000000" pitchFamily="2" charset="0"/>
              </a:rPr>
              <a:t>.</a:t>
            </a:r>
          </a:p>
          <a:p>
            <a:r>
              <a:rPr lang="en-US">
                <a:solidFill>
                  <a:srgbClr val="111111"/>
                </a:solidFill>
                <a:highlight>
                  <a:srgbClr val="FFFFFF"/>
                </a:highlight>
                <a:latin typeface="Roboto" panose="02000000000000000000" pitchFamily="2" charset="0"/>
              </a:rPr>
              <a:t>New approach: extract relations with static analysis and LLM</a:t>
            </a:r>
          </a:p>
          <a:p>
            <a:pPr lvl="1"/>
            <a:r>
              <a:rPr lang="en-US">
                <a:solidFill>
                  <a:srgbClr val="111111"/>
                </a:solidFill>
                <a:highlight>
                  <a:srgbClr val="FFFFFF"/>
                </a:highlight>
                <a:latin typeface="Roboto" panose="02000000000000000000" pitchFamily="2" charset="0"/>
              </a:rPr>
              <a:t>Entity: message, folder, and etc.</a:t>
            </a:r>
          </a:p>
          <a:p>
            <a:pPr lvl="1"/>
            <a:r>
              <a:rPr lang="en-US">
                <a:solidFill>
                  <a:srgbClr val="111111"/>
                </a:solidFill>
                <a:highlight>
                  <a:srgbClr val="FFFFFF"/>
                </a:highlight>
                <a:latin typeface="Roboto" panose="02000000000000000000" pitchFamily="2" charset="0"/>
              </a:rPr>
              <a:t>Attributes of entity: modificationTime, recipient, and etc.</a:t>
            </a:r>
          </a:p>
          <a:p>
            <a:pPr lvl="1"/>
            <a:r>
              <a:rPr lang="en-US">
                <a:solidFill>
                  <a:srgbClr val="111111"/>
                </a:solidFill>
                <a:highlight>
                  <a:srgbClr val="FFFFFF"/>
                </a:highlight>
                <a:latin typeface="Roboto" panose="02000000000000000000" pitchFamily="2" charset="0"/>
              </a:rPr>
              <a:t>HTTP path </a:t>
            </a:r>
            <a:r>
              <a:rPr lang="en-US">
                <a:solidFill>
                  <a:srgbClr val="111111"/>
                </a:solidFill>
                <a:highlight>
                  <a:srgbClr val="FFFFFF"/>
                </a:highlight>
                <a:latin typeface="Roboto" panose="02000000000000000000" pitchFamily="2" charset="0"/>
                <a:sym typeface="Wingdings" panose="05000000000000000000" pitchFamily="2" charset="2"/>
              </a:rPr>
              <a:t> heuristics  </a:t>
            </a:r>
          </a:p>
          <a:p>
            <a:pPr lvl="2"/>
            <a:r>
              <a:rPr lang="en-US">
                <a:solidFill>
                  <a:srgbClr val="111111"/>
                </a:solidFill>
                <a:highlight>
                  <a:srgbClr val="FFFFFF"/>
                </a:highlight>
                <a:latin typeface="Roboto" panose="02000000000000000000" pitchFamily="2" charset="0"/>
                <a:sym typeface="Wingdings" panose="05000000000000000000" pitchFamily="2" charset="2"/>
              </a:rPr>
              <a:t>All entities in the path</a:t>
            </a:r>
          </a:p>
          <a:p>
            <a:pPr lvl="2"/>
            <a:r>
              <a:rPr lang="en-US">
                <a:solidFill>
                  <a:srgbClr val="111111"/>
                </a:solidFill>
                <a:highlight>
                  <a:srgbClr val="FFFFFF"/>
                </a:highlight>
                <a:latin typeface="Roboto" panose="02000000000000000000" pitchFamily="2" charset="0"/>
                <a:sym typeface="Wingdings" panose="05000000000000000000" pitchFamily="2" charset="2"/>
              </a:rPr>
              <a:t>Their h</a:t>
            </a:r>
            <a:r>
              <a:rPr lang="en-US">
                <a:solidFill>
                  <a:srgbClr val="111111"/>
                </a:solidFill>
                <a:highlight>
                  <a:srgbClr val="FFFFFF"/>
                </a:highlight>
                <a:latin typeface="Roboto" panose="02000000000000000000" pitchFamily="2" charset="0"/>
              </a:rPr>
              <a:t>ierarchy relation between entities</a:t>
            </a:r>
          </a:p>
          <a:p>
            <a:pPr lvl="2"/>
            <a:r>
              <a:rPr lang="en-US">
                <a:solidFill>
                  <a:srgbClr val="111111"/>
                </a:solidFill>
                <a:highlight>
                  <a:srgbClr val="FFFFFF"/>
                </a:highlight>
                <a:latin typeface="Roboto" panose="02000000000000000000" pitchFamily="2" charset="0"/>
              </a:rPr>
              <a:t>The only entity that all the parameters will work on</a:t>
            </a:r>
          </a:p>
          <a:p>
            <a:pPr lvl="1"/>
            <a:r>
              <a:rPr lang="en-US">
                <a:solidFill>
                  <a:srgbClr val="111111"/>
                </a:solidFill>
                <a:highlight>
                  <a:srgbClr val="FFFFFF"/>
                </a:highlight>
                <a:latin typeface="Roboto" panose="02000000000000000000" pitchFamily="2" charset="0"/>
              </a:rPr>
              <a:t>Parameters in query/header/body </a:t>
            </a:r>
            <a:r>
              <a:rPr lang="en-US">
                <a:solidFill>
                  <a:srgbClr val="111111"/>
                </a:solidFill>
                <a:highlight>
                  <a:srgbClr val="FFFFFF"/>
                </a:highlight>
                <a:latin typeface="Roboto" panose="02000000000000000000" pitchFamily="2" charset="0"/>
                <a:sym typeface="Wingdings" panose="05000000000000000000" pitchFamily="2" charset="2"/>
              </a:rPr>
              <a:t> LLM</a:t>
            </a:r>
          </a:p>
          <a:p>
            <a:pPr lvl="2"/>
            <a:r>
              <a:rPr lang="en-US">
                <a:solidFill>
                  <a:srgbClr val="111111"/>
                </a:solidFill>
                <a:highlight>
                  <a:srgbClr val="FFFFFF"/>
                </a:highlight>
                <a:latin typeface="Roboto" panose="02000000000000000000" pitchFamily="2" charset="0"/>
                <a:sym typeface="Wingdings" panose="05000000000000000000" pitchFamily="2" charset="2"/>
              </a:rPr>
              <a:t>Attributes </a:t>
            </a:r>
            <a:endParaRPr lang="en-US">
              <a:solidFill>
                <a:srgbClr val="111111"/>
              </a:solidFill>
              <a:highlight>
                <a:srgbClr val="FFFFFF"/>
              </a:highlight>
              <a:latin typeface="Roboto" panose="02000000000000000000" pitchFamily="2" charset="0"/>
            </a:endParaRPr>
          </a:p>
          <a:p>
            <a:pPr lvl="1"/>
            <a:endParaRPr lang="en-US"/>
          </a:p>
        </p:txBody>
      </p:sp>
      <p:sp>
        <p:nvSpPr>
          <p:cNvPr id="4" name="Slide Number Placeholder 3">
            <a:extLst>
              <a:ext uri="{FF2B5EF4-FFF2-40B4-BE49-F238E27FC236}">
                <a16:creationId xmlns:a16="http://schemas.microsoft.com/office/drawing/2014/main" id="{07676C7E-13D8-C413-D917-1A03F067A9FB}"/>
              </a:ext>
            </a:extLst>
          </p:cNvPr>
          <p:cNvSpPr>
            <a:spLocks noGrp="1"/>
          </p:cNvSpPr>
          <p:nvPr>
            <p:ph type="sldNum" sz="quarter" idx="12"/>
          </p:nvPr>
        </p:nvSpPr>
        <p:spPr/>
        <p:txBody>
          <a:bodyPr/>
          <a:lstStyle/>
          <a:p>
            <a:fld id="{7E665F2E-D417-4652-A93B-1C961A2010A1}" type="slidenum">
              <a:rPr lang="en-US" smtClean="0"/>
              <a:t>23</a:t>
            </a:fld>
            <a:endParaRPr lang="en-US"/>
          </a:p>
        </p:txBody>
      </p:sp>
    </p:spTree>
    <p:extLst>
      <p:ext uri="{BB962C8B-B14F-4D97-AF65-F5344CB8AC3E}">
        <p14:creationId xmlns:p14="http://schemas.microsoft.com/office/powerpoint/2010/main" val="1607704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09F2-E8B6-F386-A94C-08B4A6B53EB4}"/>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F2558F2F-054F-C240-AEBA-8CB82D528AEF}"/>
              </a:ext>
            </a:extLst>
          </p:cNvPr>
          <p:cNvSpPr>
            <a:spLocks noGrp="1"/>
          </p:cNvSpPr>
          <p:nvPr>
            <p:ph idx="1"/>
          </p:nvPr>
        </p:nvSpPr>
        <p:spPr/>
        <p:txBody>
          <a:bodyPr>
            <a:normAutofit/>
          </a:bodyPr>
          <a:lstStyle/>
          <a:p>
            <a:r>
              <a:rPr lang="en-US" sz="2000"/>
              <a:t>POST /</a:t>
            </a:r>
            <a:r>
              <a:rPr lang="en-US" sz="2000">
                <a:solidFill>
                  <a:srgbClr val="C00000"/>
                </a:solidFill>
              </a:rPr>
              <a:t>users</a:t>
            </a:r>
            <a:r>
              <a:rPr lang="en-US" sz="2000"/>
              <a:t>/{id | </a:t>
            </a:r>
            <a:r>
              <a:rPr lang="en-US" sz="2000" err="1"/>
              <a:t>userPrincipalName</a:t>
            </a:r>
            <a:r>
              <a:rPr lang="en-US" sz="2000"/>
              <a:t>}/</a:t>
            </a:r>
            <a:r>
              <a:rPr lang="en-US" sz="2000">
                <a:solidFill>
                  <a:srgbClr val="C00000"/>
                </a:solidFill>
              </a:rPr>
              <a:t>messages</a:t>
            </a:r>
            <a:r>
              <a:rPr lang="en-US" sz="2000"/>
              <a:t>/{id}/</a:t>
            </a:r>
            <a:r>
              <a:rPr lang="en-US" sz="2000">
                <a:solidFill>
                  <a:srgbClr val="C00000"/>
                </a:solidFill>
              </a:rPr>
              <a:t>attachments</a:t>
            </a:r>
            <a:r>
              <a:rPr lang="en-US" sz="2000"/>
              <a:t>/</a:t>
            </a:r>
            <a:r>
              <a:rPr lang="en-US" sz="2000" err="1"/>
              <a:t>createUploadSession</a:t>
            </a:r>
            <a:endParaRPr lang="en-US" sz="2000"/>
          </a:p>
          <a:p>
            <a:r>
              <a:rPr lang="en-US" sz="2000"/>
              <a:t>POST /</a:t>
            </a:r>
            <a:r>
              <a:rPr lang="en-US" sz="2000">
                <a:solidFill>
                  <a:srgbClr val="C00000"/>
                </a:solidFill>
              </a:rPr>
              <a:t>users</a:t>
            </a:r>
            <a:r>
              <a:rPr lang="en-US" sz="2000"/>
              <a:t>/{id | </a:t>
            </a:r>
            <a:r>
              <a:rPr lang="en-US" sz="2000" err="1"/>
              <a:t>userPrincipalName</a:t>
            </a:r>
            <a:r>
              <a:rPr lang="en-US" sz="2000"/>
              <a:t>}/</a:t>
            </a:r>
            <a:r>
              <a:rPr lang="en-US" sz="2000">
                <a:solidFill>
                  <a:srgbClr val="C00000"/>
                </a:solidFill>
              </a:rPr>
              <a:t>messages</a:t>
            </a:r>
            <a:r>
              <a:rPr lang="en-US" sz="2000"/>
              <a:t>/{id}/copy</a:t>
            </a:r>
            <a:endParaRPr lang="en-US" sz="1600"/>
          </a:p>
          <a:p>
            <a:r>
              <a:rPr lang="en-US" sz="2000"/>
              <a:t>PATCH /</a:t>
            </a:r>
            <a:r>
              <a:rPr lang="en-US" sz="2000">
                <a:solidFill>
                  <a:srgbClr val="C00000"/>
                </a:solidFill>
              </a:rPr>
              <a:t>users</a:t>
            </a:r>
            <a:r>
              <a:rPr lang="en-US" sz="2000"/>
              <a:t>/{</a:t>
            </a:r>
            <a:r>
              <a:rPr lang="en-US" sz="2000" err="1"/>
              <a:t>id|userPrincipalName</a:t>
            </a:r>
            <a:r>
              <a:rPr lang="en-US" sz="2000"/>
              <a:t>}/</a:t>
            </a:r>
            <a:r>
              <a:rPr lang="en-US" sz="2000" err="1">
                <a:solidFill>
                  <a:srgbClr val="C00000"/>
                </a:solidFill>
              </a:rPr>
              <a:t>mailboxSettings</a:t>
            </a:r>
            <a:endParaRPr lang="en-US" sz="2000">
              <a:solidFill>
                <a:srgbClr val="C00000"/>
              </a:solidFill>
            </a:endParaRPr>
          </a:p>
          <a:p>
            <a:pPr lvl="1"/>
            <a:r>
              <a:rPr lang="en-US" sz="2000"/>
              <a:t>Attributes (parameters or inferred from parameters)</a:t>
            </a:r>
          </a:p>
          <a:p>
            <a:pPr lvl="2"/>
            <a:r>
              <a:rPr lang="en-US" sz="1800" err="1"/>
              <a:t>automaticRepliesSetting</a:t>
            </a:r>
            <a:endParaRPr lang="en-US" sz="1800"/>
          </a:p>
          <a:p>
            <a:pPr lvl="2"/>
            <a:r>
              <a:rPr lang="en-US" sz="1800" err="1"/>
              <a:t>dateFormat</a:t>
            </a:r>
            <a:endParaRPr lang="en-US" sz="1800"/>
          </a:p>
          <a:p>
            <a:pPr lvl="2"/>
            <a:r>
              <a:rPr lang="en-US" sz="1800" err="1"/>
              <a:t>delegateMeetingMessageDeliveryOptions</a:t>
            </a:r>
            <a:endParaRPr lang="en-US" sz="1800"/>
          </a:p>
          <a:p>
            <a:pPr lvl="2"/>
            <a:r>
              <a:rPr lang="en-US" sz="1800"/>
              <a:t>Language</a:t>
            </a:r>
          </a:p>
          <a:p>
            <a:pPr lvl="2"/>
            <a:r>
              <a:rPr lang="en-US" sz="1800" err="1"/>
              <a:t>timeFormat</a:t>
            </a:r>
            <a:endParaRPr lang="en-US" sz="1800"/>
          </a:p>
          <a:p>
            <a:pPr lvl="2"/>
            <a:r>
              <a:rPr lang="en-US" sz="1800" err="1"/>
              <a:t>timeZone</a:t>
            </a:r>
            <a:endParaRPr lang="en-US" sz="1800"/>
          </a:p>
          <a:p>
            <a:pPr lvl="2"/>
            <a:r>
              <a:rPr lang="en-US" sz="1800"/>
              <a:t>…</a:t>
            </a:r>
          </a:p>
        </p:txBody>
      </p:sp>
      <p:sp>
        <p:nvSpPr>
          <p:cNvPr id="4" name="Slide Number Placeholder 3">
            <a:extLst>
              <a:ext uri="{FF2B5EF4-FFF2-40B4-BE49-F238E27FC236}">
                <a16:creationId xmlns:a16="http://schemas.microsoft.com/office/drawing/2014/main" id="{E4AEC62B-1C7E-16FC-F07A-62E4BED3949C}"/>
              </a:ext>
            </a:extLst>
          </p:cNvPr>
          <p:cNvSpPr>
            <a:spLocks noGrp="1"/>
          </p:cNvSpPr>
          <p:nvPr>
            <p:ph type="sldNum" sz="quarter" idx="12"/>
          </p:nvPr>
        </p:nvSpPr>
        <p:spPr/>
        <p:txBody>
          <a:bodyPr/>
          <a:lstStyle/>
          <a:p>
            <a:fld id="{7E665F2E-D417-4652-A93B-1C961A2010A1}" type="slidenum">
              <a:rPr lang="en-US" smtClean="0"/>
              <a:t>24</a:t>
            </a:fld>
            <a:endParaRPr lang="en-US"/>
          </a:p>
        </p:txBody>
      </p:sp>
    </p:spTree>
    <p:extLst>
      <p:ext uri="{BB962C8B-B14F-4D97-AF65-F5344CB8AC3E}">
        <p14:creationId xmlns:p14="http://schemas.microsoft.com/office/powerpoint/2010/main" val="15794772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2232-702F-C2AA-500E-2825FF1DA9D7}"/>
              </a:ext>
            </a:extLst>
          </p:cNvPr>
          <p:cNvSpPr>
            <a:spLocks noGrp="1"/>
          </p:cNvSpPr>
          <p:nvPr>
            <p:ph type="title"/>
          </p:nvPr>
        </p:nvSpPr>
        <p:spPr/>
        <p:txBody>
          <a:bodyPr/>
          <a:lstStyle/>
          <a:p>
            <a:r>
              <a:rPr lang="en-US" b="1"/>
              <a:t>Entity extraction issues </a:t>
            </a:r>
          </a:p>
        </p:txBody>
      </p:sp>
      <p:sp>
        <p:nvSpPr>
          <p:cNvPr id="3" name="Content Placeholder 2">
            <a:extLst>
              <a:ext uri="{FF2B5EF4-FFF2-40B4-BE49-F238E27FC236}">
                <a16:creationId xmlns:a16="http://schemas.microsoft.com/office/drawing/2014/main" id="{203A803E-F74C-A8C7-CCB0-F81AC3F6B957}"/>
              </a:ext>
            </a:extLst>
          </p:cNvPr>
          <p:cNvSpPr>
            <a:spLocks noGrp="1"/>
          </p:cNvSpPr>
          <p:nvPr>
            <p:ph idx="1"/>
          </p:nvPr>
        </p:nvSpPr>
        <p:spPr/>
        <p:txBody>
          <a:bodyPr>
            <a:normAutofit fontScale="92500" lnSpcReduction="20000"/>
          </a:bodyPr>
          <a:lstStyle/>
          <a:p>
            <a:r>
              <a:rPr lang="en-US" sz="2800"/>
              <a:t>Goal: path </a:t>
            </a:r>
            <a:r>
              <a:rPr lang="en-US" sz="2800">
                <a:sym typeface="Wingdings" panose="05000000000000000000" pitchFamily="2" charset="2"/>
              </a:rPr>
              <a:t> entities, hierarchy, and the final target</a:t>
            </a:r>
            <a:endParaRPr lang="en-US" sz="2800"/>
          </a:p>
          <a:p>
            <a:r>
              <a:rPr lang="en-US" sz="2800"/>
              <a:t>Conflict relations</a:t>
            </a:r>
          </a:p>
          <a:p>
            <a:pPr lvl="1"/>
            <a:r>
              <a:rPr lang="en-US"/>
              <a:t>conflict entity relations: [</a:t>
            </a:r>
          </a:p>
          <a:p>
            <a:pPr lvl="1"/>
            <a:r>
              <a:rPr lang="en-US"/>
              <a:t>    "events calendar, calendar events",</a:t>
            </a:r>
          </a:p>
          <a:p>
            <a:pPr lvl="1"/>
            <a:r>
              <a:rPr lang="en-US"/>
              <a:t>    "calendar events, events calendar"</a:t>
            </a:r>
          </a:p>
          <a:p>
            <a:pPr lvl="1"/>
            <a:r>
              <a:rPr lang="en-US"/>
              <a:t>]</a:t>
            </a:r>
          </a:p>
          <a:p>
            <a:r>
              <a:rPr lang="en-US" sz="2800"/>
              <a:t>The last term</a:t>
            </a:r>
          </a:p>
          <a:p>
            <a:pPr lvl="1"/>
            <a:r>
              <a:rPr lang="en-US"/>
              <a:t>Action</a:t>
            </a:r>
          </a:p>
          <a:p>
            <a:pPr lvl="2"/>
            <a:r>
              <a:rPr lang="en-US"/>
              <a:t>POST /users/{id | </a:t>
            </a:r>
            <a:r>
              <a:rPr lang="en-US" err="1"/>
              <a:t>userPrincipalName</a:t>
            </a:r>
            <a:r>
              <a:rPr lang="en-US"/>
              <a:t>}/messages/{id}/</a:t>
            </a:r>
            <a:r>
              <a:rPr lang="en-US">
                <a:solidFill>
                  <a:srgbClr val="C00000"/>
                </a:solidFill>
              </a:rPr>
              <a:t>copy</a:t>
            </a:r>
          </a:p>
          <a:p>
            <a:pPr lvl="2"/>
            <a:r>
              <a:rPr lang="en-US"/>
              <a:t>POST /users/{</a:t>
            </a:r>
            <a:r>
              <a:rPr lang="en-US" err="1"/>
              <a:t>id|userPrincipalName</a:t>
            </a:r>
            <a:r>
              <a:rPr lang="en-US"/>
              <a:t>}/calendar/</a:t>
            </a:r>
            <a:r>
              <a:rPr lang="en-US" err="1">
                <a:solidFill>
                  <a:srgbClr val="C00000"/>
                </a:solidFill>
              </a:rPr>
              <a:t>getSchedule</a:t>
            </a:r>
            <a:endParaRPr lang="en-US">
              <a:solidFill>
                <a:srgbClr val="C00000"/>
              </a:solidFill>
            </a:endParaRPr>
          </a:p>
          <a:p>
            <a:pPr lvl="1"/>
            <a:r>
              <a:rPr lang="en-US"/>
              <a:t>Attribute:</a:t>
            </a:r>
          </a:p>
          <a:p>
            <a:pPr lvl="2"/>
            <a:r>
              <a:rPr lang="en-US"/>
              <a:t>GET /users/{</a:t>
            </a:r>
            <a:r>
              <a:rPr lang="en-US" err="1"/>
              <a:t>id|userPrincipalName</a:t>
            </a:r>
            <a:r>
              <a:rPr lang="en-US"/>
              <a:t>}/</a:t>
            </a:r>
            <a:r>
              <a:rPr lang="en-US" err="1"/>
              <a:t>mailboxSettings</a:t>
            </a:r>
            <a:r>
              <a:rPr lang="en-US"/>
              <a:t>/</a:t>
            </a:r>
            <a:r>
              <a:rPr lang="en-US" err="1">
                <a:solidFill>
                  <a:srgbClr val="C00000"/>
                </a:solidFill>
              </a:rPr>
              <a:t>userPurpose</a:t>
            </a:r>
            <a:endParaRPr lang="en-US">
              <a:solidFill>
                <a:srgbClr val="C00000"/>
              </a:solidFill>
            </a:endParaRPr>
          </a:p>
          <a:p>
            <a:pPr lvl="1"/>
            <a:r>
              <a:rPr lang="en-US"/>
              <a:t>GET /</a:t>
            </a:r>
            <a:r>
              <a:rPr lang="en-US">
                <a:solidFill>
                  <a:srgbClr val="C00000"/>
                </a:solidFill>
              </a:rPr>
              <a:t>me</a:t>
            </a:r>
            <a:r>
              <a:rPr lang="en-US"/>
              <a:t>/</a:t>
            </a:r>
            <a:r>
              <a:rPr lang="en-US" err="1">
                <a:solidFill>
                  <a:srgbClr val="C00000"/>
                </a:solidFill>
              </a:rPr>
              <a:t>mailboxSettings</a:t>
            </a:r>
            <a:r>
              <a:rPr lang="en-US"/>
              <a:t>/</a:t>
            </a:r>
            <a:r>
              <a:rPr lang="en-US" err="1"/>
              <a:t>automaticRepliesSetting</a:t>
            </a:r>
            <a:endParaRPr lang="en-US"/>
          </a:p>
          <a:p>
            <a:pPr lvl="1"/>
            <a:endParaRPr lang="en-US"/>
          </a:p>
          <a:p>
            <a:endParaRPr lang="en-US"/>
          </a:p>
        </p:txBody>
      </p:sp>
      <p:sp>
        <p:nvSpPr>
          <p:cNvPr id="4" name="Slide Number Placeholder 3">
            <a:extLst>
              <a:ext uri="{FF2B5EF4-FFF2-40B4-BE49-F238E27FC236}">
                <a16:creationId xmlns:a16="http://schemas.microsoft.com/office/drawing/2014/main" id="{6165CAC9-F7C1-0908-6DCE-D8595AA51508}"/>
              </a:ext>
            </a:extLst>
          </p:cNvPr>
          <p:cNvSpPr>
            <a:spLocks noGrp="1"/>
          </p:cNvSpPr>
          <p:nvPr>
            <p:ph type="sldNum" sz="quarter" idx="12"/>
          </p:nvPr>
        </p:nvSpPr>
        <p:spPr/>
        <p:txBody>
          <a:bodyPr/>
          <a:lstStyle/>
          <a:p>
            <a:fld id="{7E665F2E-D417-4652-A93B-1C961A2010A1}" type="slidenum">
              <a:rPr lang="en-US" smtClean="0"/>
              <a:t>25</a:t>
            </a:fld>
            <a:endParaRPr lang="en-US"/>
          </a:p>
        </p:txBody>
      </p:sp>
    </p:spTree>
    <p:extLst>
      <p:ext uri="{BB962C8B-B14F-4D97-AF65-F5344CB8AC3E}">
        <p14:creationId xmlns:p14="http://schemas.microsoft.com/office/powerpoint/2010/main" val="2306478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E059-5DA4-3B4E-C5F3-64ED2384037B}"/>
              </a:ext>
            </a:extLst>
          </p:cNvPr>
          <p:cNvSpPr>
            <a:spLocks noGrp="1"/>
          </p:cNvSpPr>
          <p:nvPr>
            <p:ph type="title"/>
          </p:nvPr>
        </p:nvSpPr>
        <p:spPr/>
        <p:txBody>
          <a:bodyPr/>
          <a:lstStyle/>
          <a:p>
            <a:r>
              <a:rPr lang="en-US" b="1"/>
              <a:t>Why entities and their relations?</a:t>
            </a:r>
          </a:p>
        </p:txBody>
      </p:sp>
      <p:sp>
        <p:nvSpPr>
          <p:cNvPr id="3" name="Content Placeholder 2">
            <a:extLst>
              <a:ext uri="{FF2B5EF4-FFF2-40B4-BE49-F238E27FC236}">
                <a16:creationId xmlns:a16="http://schemas.microsoft.com/office/drawing/2014/main" id="{01C05229-D160-4209-AC17-BDFC48E04F49}"/>
              </a:ext>
            </a:extLst>
          </p:cNvPr>
          <p:cNvSpPr>
            <a:spLocks noGrp="1"/>
          </p:cNvSpPr>
          <p:nvPr>
            <p:ph idx="1"/>
          </p:nvPr>
        </p:nvSpPr>
        <p:spPr/>
        <p:txBody>
          <a:bodyPr>
            <a:normAutofit fontScale="92500"/>
          </a:bodyPr>
          <a:lstStyle/>
          <a:p>
            <a:pPr>
              <a:lnSpc>
                <a:spcPct val="100000"/>
              </a:lnSpc>
            </a:pPr>
            <a:r>
              <a:rPr lang="en-US"/>
              <a:t>Final goal: API pre-conditions and semantic expression</a:t>
            </a:r>
          </a:p>
          <a:p>
            <a:pPr>
              <a:lnSpc>
                <a:spcPct val="100000"/>
              </a:lnSpc>
            </a:pPr>
            <a:r>
              <a:rPr lang="en-US"/>
              <a:t>API pre-conditions and semantic involve:</a:t>
            </a:r>
          </a:p>
          <a:p>
            <a:pPr lvl="1">
              <a:lnSpc>
                <a:spcPct val="100000"/>
              </a:lnSpc>
            </a:pPr>
            <a:r>
              <a:rPr lang="en-US"/>
              <a:t>(1) The cloud service state, including the state of </a:t>
            </a:r>
            <a:r>
              <a:rPr lang="en-US">
                <a:sym typeface="Wingdings" panose="05000000000000000000" pitchFamily="2" charset="2"/>
              </a:rPr>
              <a:t>entities and attributes</a:t>
            </a:r>
          </a:p>
          <a:p>
            <a:pPr lvl="2">
              <a:lnSpc>
                <a:spcPct val="100000"/>
              </a:lnSpc>
            </a:pPr>
            <a:r>
              <a:rPr lang="en-US">
                <a:sym typeface="Wingdings" panose="05000000000000000000" pitchFamily="2" charset="2"/>
              </a:rPr>
              <a:t>Need to know what are the entities there.</a:t>
            </a:r>
          </a:p>
          <a:p>
            <a:pPr lvl="2">
              <a:lnSpc>
                <a:spcPct val="100000"/>
              </a:lnSpc>
            </a:pPr>
            <a:r>
              <a:rPr lang="en-US">
                <a:sym typeface="Wingdings" panose="05000000000000000000" pitchFamily="2" charset="2"/>
              </a:rPr>
              <a:t>Entities are organized in a hierarchy; to refer them, we need to know the hierarchy</a:t>
            </a:r>
          </a:p>
          <a:p>
            <a:pPr lvl="3">
              <a:lnSpc>
                <a:spcPct val="100000"/>
              </a:lnSpc>
            </a:pPr>
            <a:r>
              <a:rPr lang="en-US">
                <a:sym typeface="Wingdings" panose="05000000000000000000" pitchFamily="2" charset="2"/>
              </a:rPr>
              <a:t>M365</a:t>
            </a:r>
          </a:p>
          <a:p>
            <a:pPr lvl="4">
              <a:lnSpc>
                <a:spcPct val="100000"/>
              </a:lnSpc>
            </a:pPr>
            <a:r>
              <a:rPr lang="en-US">
                <a:sym typeface="Wingdings" panose="05000000000000000000" pitchFamily="2" charset="2"/>
              </a:rPr>
              <a:t>Extraction from doc as it contains the entity and attributes name in a specific format.</a:t>
            </a:r>
          </a:p>
          <a:p>
            <a:pPr lvl="4">
              <a:lnSpc>
                <a:spcPct val="100000"/>
              </a:lnSpc>
            </a:pPr>
            <a:r>
              <a:rPr lang="en-US">
                <a:sym typeface="Wingdings" panose="05000000000000000000" pitchFamily="2" charset="2"/>
              </a:rPr>
              <a:t>Path resolution heuristics</a:t>
            </a:r>
          </a:p>
          <a:p>
            <a:pPr lvl="3">
              <a:lnSpc>
                <a:spcPct val="100000"/>
              </a:lnSpc>
            </a:pPr>
            <a:r>
              <a:rPr lang="en-US">
                <a:sym typeface="Wingdings" panose="05000000000000000000" pitchFamily="2" charset="2"/>
              </a:rPr>
              <a:t>Azure storage</a:t>
            </a:r>
          </a:p>
          <a:p>
            <a:pPr lvl="4">
              <a:lnSpc>
                <a:spcPct val="100000"/>
              </a:lnSpc>
            </a:pPr>
            <a:r>
              <a:rPr lang="en-US">
                <a:sym typeface="Wingdings" panose="05000000000000000000" pitchFamily="2" charset="2"/>
              </a:rPr>
              <a:t>Path resolution heuristics</a:t>
            </a:r>
          </a:p>
          <a:p>
            <a:pPr lvl="4">
              <a:lnSpc>
                <a:spcPct val="100000"/>
              </a:lnSpc>
            </a:pPr>
            <a:r>
              <a:rPr lang="en-US">
                <a:sym typeface="Wingdings" panose="05000000000000000000" pitchFamily="2" charset="2"/>
              </a:rPr>
              <a:t>LLM: the result is still bad.</a:t>
            </a:r>
          </a:p>
          <a:p>
            <a:pPr lvl="1">
              <a:lnSpc>
                <a:spcPct val="100000"/>
              </a:lnSpc>
            </a:pPr>
            <a:r>
              <a:rPr lang="en-US"/>
              <a:t>(2) API parameters</a:t>
            </a:r>
          </a:p>
        </p:txBody>
      </p:sp>
      <p:sp>
        <p:nvSpPr>
          <p:cNvPr id="4" name="Slide Number Placeholder 3">
            <a:extLst>
              <a:ext uri="{FF2B5EF4-FFF2-40B4-BE49-F238E27FC236}">
                <a16:creationId xmlns:a16="http://schemas.microsoft.com/office/drawing/2014/main" id="{86F0458F-C980-F5EB-653C-8FF349D67F1B}"/>
              </a:ext>
            </a:extLst>
          </p:cNvPr>
          <p:cNvSpPr>
            <a:spLocks noGrp="1"/>
          </p:cNvSpPr>
          <p:nvPr>
            <p:ph type="sldNum" sz="quarter" idx="12"/>
          </p:nvPr>
        </p:nvSpPr>
        <p:spPr/>
        <p:txBody>
          <a:bodyPr/>
          <a:lstStyle/>
          <a:p>
            <a:fld id="{7E665F2E-D417-4652-A93B-1C961A2010A1}" type="slidenum">
              <a:rPr lang="en-US" smtClean="0"/>
              <a:t>26</a:t>
            </a:fld>
            <a:endParaRPr lang="en-US"/>
          </a:p>
        </p:txBody>
      </p:sp>
    </p:spTree>
    <p:extLst>
      <p:ext uri="{BB962C8B-B14F-4D97-AF65-F5344CB8AC3E}">
        <p14:creationId xmlns:p14="http://schemas.microsoft.com/office/powerpoint/2010/main" val="17014935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E6A7F-1CE3-927B-EA8A-64BE615A47B3}"/>
              </a:ext>
            </a:extLst>
          </p:cNvPr>
          <p:cNvSpPr>
            <a:spLocks noGrp="1"/>
          </p:cNvSpPr>
          <p:nvPr>
            <p:ph type="title"/>
          </p:nvPr>
        </p:nvSpPr>
        <p:spPr/>
        <p:txBody>
          <a:bodyPr/>
          <a:lstStyle/>
          <a:p>
            <a:r>
              <a:rPr lang="en-US"/>
              <a:t>Discussion</a:t>
            </a:r>
          </a:p>
        </p:txBody>
      </p:sp>
      <p:sp>
        <p:nvSpPr>
          <p:cNvPr id="3" name="Content Placeholder 2">
            <a:extLst>
              <a:ext uri="{FF2B5EF4-FFF2-40B4-BE49-F238E27FC236}">
                <a16:creationId xmlns:a16="http://schemas.microsoft.com/office/drawing/2014/main" id="{804FF991-3CC4-3CB9-A719-10196481B3E2}"/>
              </a:ext>
            </a:extLst>
          </p:cNvPr>
          <p:cNvSpPr>
            <a:spLocks noGrp="1"/>
          </p:cNvSpPr>
          <p:nvPr>
            <p:ph idx="1"/>
          </p:nvPr>
        </p:nvSpPr>
        <p:spPr/>
        <p:txBody>
          <a:bodyPr/>
          <a:lstStyle/>
          <a:p>
            <a:r>
              <a:rPr lang="en-US"/>
              <a:t>Since we can get the entity and their relations on M365 doc, should we move on or make the entity extraction work on swagger as well.</a:t>
            </a:r>
          </a:p>
        </p:txBody>
      </p:sp>
      <p:sp>
        <p:nvSpPr>
          <p:cNvPr id="4" name="Slide Number Placeholder 3">
            <a:extLst>
              <a:ext uri="{FF2B5EF4-FFF2-40B4-BE49-F238E27FC236}">
                <a16:creationId xmlns:a16="http://schemas.microsoft.com/office/drawing/2014/main" id="{7AB4222E-F6B5-2A33-C74D-5807233F0623}"/>
              </a:ext>
            </a:extLst>
          </p:cNvPr>
          <p:cNvSpPr>
            <a:spLocks noGrp="1"/>
          </p:cNvSpPr>
          <p:nvPr>
            <p:ph type="sldNum" sz="quarter" idx="12"/>
          </p:nvPr>
        </p:nvSpPr>
        <p:spPr/>
        <p:txBody>
          <a:bodyPr/>
          <a:lstStyle/>
          <a:p>
            <a:fld id="{7E665F2E-D417-4652-A93B-1C961A2010A1}" type="slidenum">
              <a:rPr lang="en-US" smtClean="0"/>
              <a:t>27</a:t>
            </a:fld>
            <a:endParaRPr lang="en-US"/>
          </a:p>
        </p:txBody>
      </p:sp>
    </p:spTree>
    <p:extLst>
      <p:ext uri="{BB962C8B-B14F-4D97-AF65-F5344CB8AC3E}">
        <p14:creationId xmlns:p14="http://schemas.microsoft.com/office/powerpoint/2010/main" val="29619988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ED54B-A0C8-68C4-2CCD-98256635CD9C}"/>
              </a:ext>
            </a:extLst>
          </p:cNvPr>
          <p:cNvSpPr>
            <a:spLocks noGrp="1"/>
          </p:cNvSpPr>
          <p:nvPr>
            <p:ph type="title"/>
          </p:nvPr>
        </p:nvSpPr>
        <p:spPr/>
        <p:txBody>
          <a:bodyPr/>
          <a:lstStyle/>
          <a:p>
            <a:r>
              <a:rPr lang="en-US" b="1"/>
              <a:t>Pre-condition extraction</a:t>
            </a:r>
          </a:p>
        </p:txBody>
      </p:sp>
      <p:sp>
        <p:nvSpPr>
          <p:cNvPr id="3" name="Content Placeholder 2">
            <a:extLst>
              <a:ext uri="{FF2B5EF4-FFF2-40B4-BE49-F238E27FC236}">
                <a16:creationId xmlns:a16="http://schemas.microsoft.com/office/drawing/2014/main" id="{9B63FA69-AAC0-8B14-0342-D8883AA1FE64}"/>
              </a:ext>
            </a:extLst>
          </p:cNvPr>
          <p:cNvSpPr>
            <a:spLocks noGrp="1"/>
          </p:cNvSpPr>
          <p:nvPr>
            <p:ph idx="1"/>
          </p:nvPr>
        </p:nvSpPr>
        <p:spPr/>
        <p:txBody>
          <a:bodyPr>
            <a:normAutofit fontScale="85000" lnSpcReduction="20000"/>
          </a:bodyPr>
          <a:lstStyle/>
          <a:p>
            <a:pPr>
              <a:lnSpc>
                <a:spcPct val="100000"/>
              </a:lnSpc>
            </a:pPr>
            <a:r>
              <a:rPr lang="en-US"/>
              <a:t>Pre-conditions are expressed with the following python operations</a:t>
            </a:r>
          </a:p>
          <a:p>
            <a:pPr lvl="1">
              <a:lnSpc>
                <a:spcPct val="100000"/>
              </a:lnSpc>
            </a:pPr>
            <a:r>
              <a:rPr lang="en-US"/>
              <a:t>Logic expression</a:t>
            </a:r>
          </a:p>
          <a:p>
            <a:pPr lvl="1">
              <a:lnSpc>
                <a:spcPct val="100000"/>
              </a:lnSpc>
            </a:pPr>
            <a:r>
              <a:rPr lang="en-US"/>
              <a:t>Arithmetic operations</a:t>
            </a:r>
          </a:p>
          <a:p>
            <a:pPr lvl="1">
              <a:lnSpc>
                <a:spcPct val="100000"/>
              </a:lnSpc>
            </a:pPr>
            <a:r>
              <a:rPr lang="en-US"/>
              <a:t>Python list and dictionary operations</a:t>
            </a:r>
          </a:p>
          <a:p>
            <a:pPr>
              <a:lnSpc>
                <a:spcPct val="100000"/>
              </a:lnSpc>
            </a:pPr>
            <a:r>
              <a:rPr lang="en-US"/>
              <a:t>A pre-condition might be expressed on</a:t>
            </a:r>
          </a:p>
          <a:p>
            <a:pPr lvl="1">
              <a:lnSpc>
                <a:spcPct val="100000"/>
              </a:lnSpc>
            </a:pPr>
            <a:r>
              <a:rPr lang="en-US"/>
              <a:t>Parameters only: </a:t>
            </a:r>
          </a:p>
          <a:p>
            <a:pPr lvl="2">
              <a:lnSpc>
                <a:spcPct val="100000"/>
              </a:lnSpc>
            </a:pPr>
            <a:r>
              <a:rPr lang="en-US" sz="1500"/>
              <a:t>"</a:t>
            </a:r>
            <a:r>
              <a:rPr lang="en-US" sz="1500" err="1"/>
              <a:t>MaxAgeInSeconds</a:t>
            </a:r>
            <a:r>
              <a:rPr lang="en-US" sz="1500"/>
              <a:t>": {</a:t>
            </a:r>
          </a:p>
          <a:p>
            <a:pPr lvl="2">
              <a:lnSpc>
                <a:spcPct val="100000"/>
              </a:lnSpc>
            </a:pPr>
            <a:r>
              <a:rPr lang="en-US" sz="1500"/>
              <a:t>        "description": "The maximum amount time that a browser should cache the preflight OPTIONS request.",</a:t>
            </a:r>
          </a:p>
          <a:p>
            <a:pPr lvl="2">
              <a:lnSpc>
                <a:spcPct val="100000"/>
              </a:lnSpc>
            </a:pPr>
            <a:r>
              <a:rPr lang="en-US" sz="1500"/>
              <a:t>        "type": "integer",</a:t>
            </a:r>
          </a:p>
          <a:p>
            <a:pPr lvl="2">
              <a:lnSpc>
                <a:spcPct val="100000"/>
              </a:lnSpc>
            </a:pPr>
            <a:r>
              <a:rPr lang="en-US" sz="1500"/>
              <a:t>        "minimum": 0</a:t>
            </a:r>
          </a:p>
          <a:p>
            <a:pPr lvl="2">
              <a:lnSpc>
                <a:spcPct val="100000"/>
              </a:lnSpc>
            </a:pPr>
            <a:r>
              <a:rPr lang="en-US" sz="1500"/>
              <a:t>    }</a:t>
            </a:r>
          </a:p>
          <a:p>
            <a:pPr lvl="2">
              <a:lnSpc>
                <a:spcPct val="100000"/>
              </a:lnSpc>
            </a:pPr>
            <a:r>
              <a:rPr lang="en-US" sz="1500" i="1" err="1"/>
              <a:t>MaxAgeInSeconds</a:t>
            </a:r>
            <a:r>
              <a:rPr lang="en-US" sz="1500" i="1"/>
              <a:t> &gt;= 0</a:t>
            </a:r>
            <a:endParaRPr lang="en-US" sz="1500"/>
          </a:p>
          <a:p>
            <a:pPr lvl="1">
              <a:lnSpc>
                <a:spcPct val="100000"/>
              </a:lnSpc>
            </a:pPr>
            <a:r>
              <a:rPr lang="en-US"/>
              <a:t>Parameters and entity state</a:t>
            </a:r>
          </a:p>
          <a:p>
            <a:pPr lvl="2">
              <a:lnSpc>
                <a:spcPct val="100000"/>
              </a:lnSpc>
            </a:pPr>
            <a:r>
              <a:rPr lang="en-US" sz="1500" i="1" err="1"/>
              <a:t>Container_Create</a:t>
            </a:r>
            <a:r>
              <a:rPr lang="en-US" sz="1500" i="1"/>
              <a:t> (“/{</a:t>
            </a:r>
            <a:r>
              <a:rPr lang="en-US" sz="1500" i="1" err="1"/>
              <a:t>containerName</a:t>
            </a:r>
            <a:r>
              <a:rPr lang="en-US" sz="1500" i="1"/>
              <a:t>}?</a:t>
            </a:r>
            <a:r>
              <a:rPr lang="en-US" sz="1500" i="1" err="1"/>
              <a:t>restype</a:t>
            </a:r>
            <a:r>
              <a:rPr lang="en-US" sz="1500" i="1"/>
              <a:t>=container”) </a:t>
            </a:r>
            <a:r>
              <a:rPr lang="en-US" sz="1500"/>
              <a:t>creates a new container under the specified account. If the container with the same name already exists, the operation fails.</a:t>
            </a:r>
          </a:p>
          <a:p>
            <a:pPr lvl="2">
              <a:lnSpc>
                <a:spcPct val="100000"/>
              </a:lnSpc>
            </a:pPr>
            <a:r>
              <a:rPr lang="en-US" sz="1500" i="1"/>
              <a:t>“</a:t>
            </a:r>
            <a:r>
              <a:rPr lang="en-US" sz="1500" i="1" err="1"/>
              <a:t>containerName</a:t>
            </a:r>
            <a:r>
              <a:rPr lang="en-US" sz="1500" i="1"/>
              <a:t> not in containers”</a:t>
            </a:r>
          </a:p>
          <a:p>
            <a:pPr lvl="1"/>
            <a:endParaRPr lang="en-US"/>
          </a:p>
        </p:txBody>
      </p:sp>
      <p:sp>
        <p:nvSpPr>
          <p:cNvPr id="4" name="Slide Number Placeholder 3">
            <a:extLst>
              <a:ext uri="{FF2B5EF4-FFF2-40B4-BE49-F238E27FC236}">
                <a16:creationId xmlns:a16="http://schemas.microsoft.com/office/drawing/2014/main" id="{27372288-8142-DD71-7C8F-328CBBF9FC58}"/>
              </a:ext>
            </a:extLst>
          </p:cNvPr>
          <p:cNvSpPr>
            <a:spLocks noGrp="1"/>
          </p:cNvSpPr>
          <p:nvPr>
            <p:ph type="sldNum" sz="quarter" idx="12"/>
          </p:nvPr>
        </p:nvSpPr>
        <p:spPr/>
        <p:txBody>
          <a:bodyPr/>
          <a:lstStyle/>
          <a:p>
            <a:fld id="{7E665F2E-D417-4652-A93B-1C961A2010A1}" type="slidenum">
              <a:rPr lang="en-US" smtClean="0"/>
              <a:t>28</a:t>
            </a:fld>
            <a:endParaRPr lang="en-US"/>
          </a:p>
        </p:txBody>
      </p:sp>
    </p:spTree>
    <p:extLst>
      <p:ext uri="{BB962C8B-B14F-4D97-AF65-F5344CB8AC3E}">
        <p14:creationId xmlns:p14="http://schemas.microsoft.com/office/powerpoint/2010/main" val="29261881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604A-EC86-6A9A-0F5A-CE8538E6BD8B}"/>
              </a:ext>
            </a:extLst>
          </p:cNvPr>
          <p:cNvSpPr>
            <a:spLocks noGrp="1"/>
          </p:cNvSpPr>
          <p:nvPr>
            <p:ph type="title"/>
          </p:nvPr>
        </p:nvSpPr>
        <p:spPr/>
        <p:txBody>
          <a:bodyPr/>
          <a:lstStyle/>
          <a:p>
            <a:r>
              <a:rPr lang="en-US" b="1"/>
              <a:t>Discussion</a:t>
            </a:r>
          </a:p>
        </p:txBody>
      </p:sp>
      <p:sp>
        <p:nvSpPr>
          <p:cNvPr id="3" name="Content Placeholder 2">
            <a:extLst>
              <a:ext uri="{FF2B5EF4-FFF2-40B4-BE49-F238E27FC236}">
                <a16:creationId xmlns:a16="http://schemas.microsoft.com/office/drawing/2014/main" id="{27F37053-3AC7-A022-A7F9-D6AE908CFB76}"/>
              </a:ext>
            </a:extLst>
          </p:cNvPr>
          <p:cNvSpPr>
            <a:spLocks noGrp="1"/>
          </p:cNvSpPr>
          <p:nvPr>
            <p:ph idx="1"/>
          </p:nvPr>
        </p:nvSpPr>
        <p:spPr/>
        <p:txBody>
          <a:bodyPr>
            <a:normAutofit fontScale="85000" lnSpcReduction="10000"/>
          </a:bodyPr>
          <a:lstStyle/>
          <a:p>
            <a:r>
              <a:rPr lang="en-US"/>
              <a:t>But, to express some pre-conditions, other operations/APIs are also needed, e.g.,</a:t>
            </a:r>
          </a:p>
          <a:p>
            <a:pPr lvl="1"/>
            <a:r>
              <a:rPr lang="en-US"/>
              <a:t>Specifies the name of the source page blob snapshot. This value is a URL of up to 2 KB in length that specifies a page blob snapshot. </a:t>
            </a:r>
            <a:r>
              <a:rPr lang="en-US" i="1">
                <a:solidFill>
                  <a:srgbClr val="7030A0"/>
                </a:solidFill>
              </a:rPr>
              <a:t>The value should be URL-encoded as it would appear in a request URI</a:t>
            </a:r>
            <a:r>
              <a:rPr lang="en-US">
                <a:solidFill>
                  <a:srgbClr val="7030A0"/>
                </a:solidFill>
              </a:rPr>
              <a:t>. </a:t>
            </a:r>
            <a:r>
              <a:rPr lang="en-US" i="1">
                <a:solidFill>
                  <a:srgbClr val="0070C0"/>
                </a:solidFill>
              </a:rPr>
              <a:t>The source blob must either be public or must be authenticated via a shared access signature</a:t>
            </a:r>
            <a:r>
              <a:rPr lang="en-US"/>
              <a:t>.</a:t>
            </a:r>
          </a:p>
          <a:p>
            <a:pPr lvl="1"/>
            <a:r>
              <a:rPr lang="en-US"/>
              <a:t>Specify the transactional md5 for the body, to be validated by the service.</a:t>
            </a:r>
          </a:p>
          <a:p>
            <a:pPr lvl="1"/>
            <a:r>
              <a:rPr lang="en-US"/>
              <a:t>Note that beginning with version 2009-09-19, </a:t>
            </a:r>
            <a:r>
              <a:rPr lang="en-US">
                <a:solidFill>
                  <a:srgbClr val="7030A0"/>
                </a:solidFill>
              </a:rPr>
              <a:t>metadata names must adhere to the naming rules for C# identifiers</a:t>
            </a:r>
            <a:r>
              <a:rPr lang="en-US"/>
              <a:t>.</a:t>
            </a:r>
          </a:p>
          <a:p>
            <a:pPr lvl="1"/>
            <a:r>
              <a:rPr lang="en-US"/>
              <a:t>The origin domains that are permitted to make a request against the storage service via CORS. The origin domain is the domain from which the request originates. </a:t>
            </a:r>
            <a:r>
              <a:rPr lang="en-US">
                <a:solidFill>
                  <a:srgbClr val="7030A0"/>
                </a:solidFill>
              </a:rPr>
              <a:t>Note that the origin must be an exact case-sensitive match with the origin that the user age sends to the service. </a:t>
            </a:r>
            <a:r>
              <a:rPr lang="en-US"/>
              <a:t>You can also use the wildcard character '*' to allow all origin domains to make requests via CORS."</a:t>
            </a:r>
          </a:p>
        </p:txBody>
      </p:sp>
      <p:sp>
        <p:nvSpPr>
          <p:cNvPr id="4" name="Slide Number Placeholder 3">
            <a:extLst>
              <a:ext uri="{FF2B5EF4-FFF2-40B4-BE49-F238E27FC236}">
                <a16:creationId xmlns:a16="http://schemas.microsoft.com/office/drawing/2014/main" id="{56C1D9A0-E346-CABF-A819-4B076E91F7EF}"/>
              </a:ext>
            </a:extLst>
          </p:cNvPr>
          <p:cNvSpPr>
            <a:spLocks noGrp="1"/>
          </p:cNvSpPr>
          <p:nvPr>
            <p:ph type="sldNum" sz="quarter" idx="12"/>
          </p:nvPr>
        </p:nvSpPr>
        <p:spPr/>
        <p:txBody>
          <a:bodyPr/>
          <a:lstStyle/>
          <a:p>
            <a:fld id="{7E665F2E-D417-4652-A93B-1C961A2010A1}" type="slidenum">
              <a:rPr lang="en-US" smtClean="0"/>
              <a:t>29</a:t>
            </a:fld>
            <a:endParaRPr lang="en-US"/>
          </a:p>
        </p:txBody>
      </p:sp>
    </p:spTree>
    <p:extLst>
      <p:ext uri="{BB962C8B-B14F-4D97-AF65-F5344CB8AC3E}">
        <p14:creationId xmlns:p14="http://schemas.microsoft.com/office/powerpoint/2010/main" val="105714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511A-5E58-BB5E-22D4-311F12C0E4E0}"/>
              </a:ext>
            </a:extLst>
          </p:cNvPr>
          <p:cNvSpPr>
            <a:spLocks noGrp="1"/>
          </p:cNvSpPr>
          <p:nvPr>
            <p:ph type="title"/>
          </p:nvPr>
        </p:nvSpPr>
        <p:spPr/>
        <p:txBody>
          <a:bodyPr/>
          <a:lstStyle/>
          <a:p>
            <a:r>
              <a:rPr lang="en-US" b="1"/>
              <a:t>Term definition</a:t>
            </a:r>
            <a:endParaRPr lang="en-US" b="1">
              <a:ea typeface="Calibri"/>
              <a:cs typeface="Calibri"/>
            </a:endParaRPr>
          </a:p>
        </p:txBody>
      </p:sp>
      <p:sp>
        <p:nvSpPr>
          <p:cNvPr id="3" name="Content Placeholder 2">
            <a:extLst>
              <a:ext uri="{FF2B5EF4-FFF2-40B4-BE49-F238E27FC236}">
                <a16:creationId xmlns:a16="http://schemas.microsoft.com/office/drawing/2014/main" id="{3CD2CA57-919B-4C05-762F-D29DBAEA1390}"/>
              </a:ext>
            </a:extLst>
          </p:cNvPr>
          <p:cNvSpPr>
            <a:spLocks noGrp="1"/>
          </p:cNvSpPr>
          <p:nvPr>
            <p:ph idx="1"/>
          </p:nvPr>
        </p:nvSpPr>
        <p:spPr>
          <a:xfrm>
            <a:off x="838200" y="1457864"/>
            <a:ext cx="10925710" cy="4719099"/>
          </a:xfrm>
        </p:spPr>
        <p:txBody>
          <a:bodyPr vert="horz" lIns="91440" tIns="45720" rIns="91440" bIns="45720" rtlCol="0" anchor="t">
            <a:normAutofit fontScale="92500" lnSpcReduction="20000"/>
          </a:bodyPr>
          <a:lstStyle/>
          <a:p>
            <a:pPr>
              <a:lnSpc>
                <a:spcPct val="150000"/>
              </a:lnSpc>
            </a:pPr>
            <a:r>
              <a:rPr lang="en-US" sz="2400" b="1">
                <a:latin typeface="+mj-lt"/>
                <a:ea typeface="Calibri"/>
                <a:cs typeface="Calibri"/>
              </a:rPr>
              <a:t>Semantic dependency</a:t>
            </a:r>
            <a:endParaRPr lang="en-US"/>
          </a:p>
          <a:p>
            <a:pPr lvl="1">
              <a:lnSpc>
                <a:spcPct val="150000"/>
              </a:lnSpc>
            </a:pPr>
            <a:r>
              <a:rPr lang="en-US" sz="2000">
                <a:latin typeface="+mj-lt"/>
                <a:ea typeface="Calibri"/>
                <a:cs typeface="Calibri"/>
              </a:rPr>
              <a:t>Explicit</a:t>
            </a:r>
            <a:r>
              <a:rPr lang="en-US" sz="2000">
                <a:latin typeface="+mj-lt"/>
              </a:rPr>
              <a:t> dependency</a:t>
            </a:r>
            <a:endParaRPr lang="en-US" sz="2000">
              <a:latin typeface="+mj-lt"/>
              <a:ea typeface="Calibri"/>
              <a:cs typeface="Calibri"/>
            </a:endParaRPr>
          </a:p>
          <a:p>
            <a:pPr lvl="2">
              <a:lnSpc>
                <a:spcPct val="150000"/>
              </a:lnSpc>
              <a:buFont typeface="Wingdings" panose="020B0604020202020204" pitchFamily="34" charset="0"/>
              <a:buChar char="§"/>
            </a:pPr>
            <a:r>
              <a:rPr lang="en-US">
                <a:latin typeface="+mj-lt"/>
              </a:rPr>
              <a:t>Data dependency, e.g., get a token X after login, search with token X</a:t>
            </a:r>
            <a:endParaRPr lang="en-US">
              <a:latin typeface="+mj-lt"/>
              <a:ea typeface="Calibri"/>
              <a:cs typeface="Calibri"/>
            </a:endParaRPr>
          </a:p>
          <a:p>
            <a:pPr lvl="2">
              <a:lnSpc>
                <a:spcPct val="150000"/>
              </a:lnSpc>
              <a:buFont typeface="Wingdings" panose="020B0604020202020204" pitchFamily="34" charset="0"/>
              <a:buChar char="§"/>
            </a:pPr>
            <a:r>
              <a:rPr lang="en-US">
                <a:latin typeface="+mj-lt"/>
              </a:rPr>
              <a:t>...</a:t>
            </a:r>
            <a:endParaRPr lang="en-US">
              <a:latin typeface="+mj-lt"/>
              <a:ea typeface="Calibri"/>
              <a:cs typeface="Calibri"/>
            </a:endParaRPr>
          </a:p>
          <a:p>
            <a:pPr lvl="1">
              <a:lnSpc>
                <a:spcPct val="150000"/>
              </a:lnSpc>
            </a:pPr>
            <a:r>
              <a:rPr lang="en-US" sz="2000">
                <a:latin typeface="+mj-lt"/>
              </a:rPr>
              <a:t>Implicit dependency</a:t>
            </a:r>
            <a:endParaRPr lang="en-US" sz="2000">
              <a:latin typeface="+mj-lt"/>
              <a:ea typeface="Calibri"/>
              <a:cs typeface="Calibri"/>
            </a:endParaRPr>
          </a:p>
          <a:p>
            <a:pPr lvl="2" indent="-342900">
              <a:lnSpc>
                <a:spcPct val="150000"/>
              </a:lnSpc>
              <a:buFont typeface="Wingdings" panose="020B0604020202020204" pitchFamily="34" charset="0"/>
              <a:buChar char="§"/>
            </a:pPr>
            <a:r>
              <a:rPr lang="en-US" sz="1600" err="1">
                <a:latin typeface="+mj-lt"/>
                <a:ea typeface="Calibri"/>
                <a:cs typeface="Calibri"/>
              </a:rPr>
              <a:t>e.g</a:t>
            </a:r>
            <a:r>
              <a:rPr lang="en-US" sz="1600">
                <a:latin typeface="+mj-lt"/>
                <a:ea typeface="Calibri"/>
                <a:cs typeface="Calibri"/>
              </a:rPr>
              <a:t>, send an email to X, X pull his email list</a:t>
            </a:r>
          </a:p>
          <a:p>
            <a:pPr>
              <a:lnSpc>
                <a:spcPct val="150000"/>
              </a:lnSpc>
            </a:pPr>
            <a:r>
              <a:rPr lang="en-US" sz="2400">
                <a:latin typeface="+mj-lt"/>
                <a:ea typeface="Calibri"/>
                <a:cs typeface="Calibri"/>
              </a:rPr>
              <a:t>Need insights for defining more dependencies by analyzing scenario testcases provided by the production team</a:t>
            </a:r>
          </a:p>
          <a:p>
            <a:pPr>
              <a:lnSpc>
                <a:spcPct val="150000"/>
              </a:lnSpc>
            </a:pPr>
            <a:r>
              <a:rPr lang="en-US" sz="2400">
                <a:solidFill>
                  <a:srgbClr val="C00000"/>
                </a:solidFill>
                <a:latin typeface="+mj-lt"/>
                <a:ea typeface="Calibri"/>
                <a:cs typeface="Calibri"/>
              </a:rPr>
              <a:t>If there isn't more other dependency except data dependency, there would be less difference from existing works.</a:t>
            </a:r>
          </a:p>
        </p:txBody>
      </p:sp>
      <p:sp>
        <p:nvSpPr>
          <p:cNvPr id="4" name="Slide Number Placeholder 3">
            <a:extLst>
              <a:ext uri="{FF2B5EF4-FFF2-40B4-BE49-F238E27FC236}">
                <a16:creationId xmlns:a16="http://schemas.microsoft.com/office/drawing/2014/main" id="{258A3C82-12E6-F8D3-A5E8-BF36D484FD45}"/>
              </a:ext>
            </a:extLst>
          </p:cNvPr>
          <p:cNvSpPr>
            <a:spLocks noGrp="1"/>
          </p:cNvSpPr>
          <p:nvPr>
            <p:ph type="sldNum" sz="quarter" idx="12"/>
          </p:nvPr>
        </p:nvSpPr>
        <p:spPr/>
        <p:txBody>
          <a:bodyPr/>
          <a:lstStyle/>
          <a:p>
            <a:fld id="{7E665F2E-D417-4652-A93B-1C961A2010A1}" type="slidenum">
              <a:rPr lang="en-US" smtClean="0"/>
              <a:t>3</a:t>
            </a:fld>
            <a:endParaRPr lang="en-US"/>
          </a:p>
        </p:txBody>
      </p:sp>
    </p:spTree>
    <p:extLst>
      <p:ext uri="{BB962C8B-B14F-4D97-AF65-F5344CB8AC3E}">
        <p14:creationId xmlns:p14="http://schemas.microsoft.com/office/powerpoint/2010/main" val="14855776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A215-1490-155C-2402-D526222C11D9}"/>
              </a:ext>
            </a:extLst>
          </p:cNvPr>
          <p:cNvSpPr>
            <a:spLocks noGrp="1"/>
          </p:cNvSpPr>
          <p:nvPr>
            <p:ph type="title"/>
          </p:nvPr>
        </p:nvSpPr>
        <p:spPr/>
        <p:txBody>
          <a:bodyPr/>
          <a:lstStyle/>
          <a:p>
            <a:r>
              <a:rPr lang="en-US" b="1"/>
              <a:t>Discussion</a:t>
            </a:r>
          </a:p>
        </p:txBody>
      </p:sp>
      <p:sp>
        <p:nvSpPr>
          <p:cNvPr id="3" name="Content Placeholder 2">
            <a:extLst>
              <a:ext uri="{FF2B5EF4-FFF2-40B4-BE49-F238E27FC236}">
                <a16:creationId xmlns:a16="http://schemas.microsoft.com/office/drawing/2014/main" id="{7B5C78F8-5806-B497-E9C8-5D1E89D3E1CD}"/>
              </a:ext>
            </a:extLst>
          </p:cNvPr>
          <p:cNvSpPr>
            <a:spLocks noGrp="1"/>
          </p:cNvSpPr>
          <p:nvPr>
            <p:ph idx="1"/>
          </p:nvPr>
        </p:nvSpPr>
        <p:spPr/>
        <p:txBody>
          <a:bodyPr/>
          <a:lstStyle/>
          <a:p>
            <a:r>
              <a:rPr lang="en-US" b="1"/>
              <a:t>Carefully constructed prompts</a:t>
            </a:r>
            <a:endParaRPr lang="en-US"/>
          </a:p>
          <a:p>
            <a:pPr lvl="1"/>
            <a:r>
              <a:rPr lang="en-US"/>
              <a:t>Specify the entity, entity relation, parameters as concrete data types in </a:t>
            </a:r>
            <a:r>
              <a:rPr lang="en-US" b="1"/>
              <a:t>a concrete language</a:t>
            </a:r>
            <a:r>
              <a:rPr lang="en-US"/>
              <a:t> help the model to generate pre-conditions</a:t>
            </a:r>
          </a:p>
          <a:p>
            <a:r>
              <a:rPr lang="en-US"/>
              <a:t>How are we going to use the pre-conditions and API abstraction? And which concrete programming language is better for us?</a:t>
            </a:r>
          </a:p>
        </p:txBody>
      </p:sp>
      <p:sp>
        <p:nvSpPr>
          <p:cNvPr id="4" name="Slide Number Placeholder 3">
            <a:extLst>
              <a:ext uri="{FF2B5EF4-FFF2-40B4-BE49-F238E27FC236}">
                <a16:creationId xmlns:a16="http://schemas.microsoft.com/office/drawing/2014/main" id="{76A34E80-282F-FF5B-1C83-071AA69AC4BE}"/>
              </a:ext>
            </a:extLst>
          </p:cNvPr>
          <p:cNvSpPr>
            <a:spLocks noGrp="1"/>
          </p:cNvSpPr>
          <p:nvPr>
            <p:ph type="sldNum" sz="quarter" idx="12"/>
          </p:nvPr>
        </p:nvSpPr>
        <p:spPr/>
        <p:txBody>
          <a:bodyPr/>
          <a:lstStyle/>
          <a:p>
            <a:fld id="{7E665F2E-D417-4652-A93B-1C961A2010A1}" type="slidenum">
              <a:rPr lang="en-US" smtClean="0"/>
              <a:t>30</a:t>
            </a:fld>
            <a:endParaRPr lang="en-US"/>
          </a:p>
        </p:txBody>
      </p:sp>
    </p:spTree>
    <p:extLst>
      <p:ext uri="{BB962C8B-B14F-4D97-AF65-F5344CB8AC3E}">
        <p14:creationId xmlns:p14="http://schemas.microsoft.com/office/powerpoint/2010/main" val="2096329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704F-245D-EF85-FB23-F653BCBDBF88}"/>
              </a:ext>
            </a:extLst>
          </p:cNvPr>
          <p:cNvSpPr>
            <a:spLocks noGrp="1"/>
          </p:cNvSpPr>
          <p:nvPr>
            <p:ph type="title"/>
          </p:nvPr>
        </p:nvSpPr>
        <p:spPr/>
        <p:txBody>
          <a:bodyPr/>
          <a:lstStyle/>
          <a:p>
            <a:r>
              <a:rPr lang="en-US" b="1"/>
              <a:t>Literature review</a:t>
            </a:r>
          </a:p>
        </p:txBody>
      </p:sp>
      <p:sp>
        <p:nvSpPr>
          <p:cNvPr id="3" name="Content Placeholder 2">
            <a:extLst>
              <a:ext uri="{FF2B5EF4-FFF2-40B4-BE49-F238E27FC236}">
                <a16:creationId xmlns:a16="http://schemas.microsoft.com/office/drawing/2014/main" id="{C2F59EF3-AF56-F3A7-D3B7-E7F3800FE942}"/>
              </a:ext>
            </a:extLst>
          </p:cNvPr>
          <p:cNvSpPr>
            <a:spLocks noGrp="1"/>
          </p:cNvSpPr>
          <p:nvPr>
            <p:ph idx="1"/>
          </p:nvPr>
        </p:nvSpPr>
        <p:spPr/>
        <p:txBody>
          <a:bodyPr/>
          <a:lstStyle/>
          <a:p>
            <a:pPr>
              <a:lnSpc>
                <a:spcPct val="100000"/>
              </a:lnSpc>
            </a:pPr>
            <a:r>
              <a:rPr lang="en-US"/>
              <a:t>Workload and benchmark definition</a:t>
            </a:r>
          </a:p>
          <a:p>
            <a:pPr>
              <a:lnSpc>
                <a:spcPct val="100000"/>
              </a:lnSpc>
            </a:pPr>
            <a:r>
              <a:rPr lang="en-US"/>
              <a:t>Workload generation approaches</a:t>
            </a:r>
          </a:p>
          <a:p>
            <a:pPr lvl="1">
              <a:lnSpc>
                <a:spcPct val="100000"/>
              </a:lnSpc>
            </a:pPr>
            <a:r>
              <a:rPr lang="en-US"/>
              <a:t>Workload = APIs + data</a:t>
            </a:r>
          </a:p>
          <a:p>
            <a:pPr>
              <a:lnSpc>
                <a:spcPct val="100000"/>
              </a:lnSpc>
            </a:pPr>
            <a:r>
              <a:rPr lang="en-US"/>
              <a:t>Key point for workload generation</a:t>
            </a:r>
          </a:p>
          <a:p>
            <a:pPr lvl="1">
              <a:lnSpc>
                <a:spcPct val="100000"/>
              </a:lnSpc>
            </a:pPr>
            <a:r>
              <a:rPr lang="en-US"/>
              <a:t>Representative</a:t>
            </a:r>
          </a:p>
          <a:p>
            <a:pPr lvl="1">
              <a:lnSpc>
                <a:spcPct val="100000"/>
              </a:lnSpc>
            </a:pPr>
            <a:r>
              <a:rPr lang="en-US"/>
              <a:t>Match to the behavior of production workloads</a:t>
            </a:r>
          </a:p>
        </p:txBody>
      </p:sp>
      <p:sp>
        <p:nvSpPr>
          <p:cNvPr id="4" name="Slide Number Placeholder 3">
            <a:extLst>
              <a:ext uri="{FF2B5EF4-FFF2-40B4-BE49-F238E27FC236}">
                <a16:creationId xmlns:a16="http://schemas.microsoft.com/office/drawing/2014/main" id="{614AE3AC-1DC1-669D-7DF9-2E0C3D1068C6}"/>
              </a:ext>
            </a:extLst>
          </p:cNvPr>
          <p:cNvSpPr>
            <a:spLocks noGrp="1"/>
          </p:cNvSpPr>
          <p:nvPr>
            <p:ph type="sldNum" sz="quarter" idx="12"/>
          </p:nvPr>
        </p:nvSpPr>
        <p:spPr/>
        <p:txBody>
          <a:bodyPr/>
          <a:lstStyle/>
          <a:p>
            <a:fld id="{7E665F2E-D417-4652-A93B-1C961A2010A1}" type="slidenum">
              <a:rPr lang="en-US" smtClean="0"/>
              <a:t>31</a:t>
            </a:fld>
            <a:endParaRPr lang="en-US"/>
          </a:p>
        </p:txBody>
      </p:sp>
    </p:spTree>
    <p:extLst>
      <p:ext uri="{BB962C8B-B14F-4D97-AF65-F5344CB8AC3E}">
        <p14:creationId xmlns:p14="http://schemas.microsoft.com/office/powerpoint/2010/main" val="3899592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12190-0B55-5160-DF6D-96C22F818624}"/>
              </a:ext>
            </a:extLst>
          </p:cNvPr>
          <p:cNvSpPr>
            <a:spLocks noGrp="1"/>
          </p:cNvSpPr>
          <p:nvPr>
            <p:ph type="title"/>
          </p:nvPr>
        </p:nvSpPr>
        <p:spPr/>
        <p:txBody>
          <a:bodyPr/>
          <a:lstStyle/>
          <a:p>
            <a:r>
              <a:rPr lang="en-US" b="1"/>
              <a:t>Benchmark and workload</a:t>
            </a:r>
          </a:p>
        </p:txBody>
      </p:sp>
      <p:sp>
        <p:nvSpPr>
          <p:cNvPr id="3" name="Content Placeholder 2">
            <a:extLst>
              <a:ext uri="{FF2B5EF4-FFF2-40B4-BE49-F238E27FC236}">
                <a16:creationId xmlns:a16="http://schemas.microsoft.com/office/drawing/2014/main" id="{35889349-8838-4E74-D4DE-27EB5EF68760}"/>
              </a:ext>
            </a:extLst>
          </p:cNvPr>
          <p:cNvSpPr>
            <a:spLocks noGrp="1"/>
          </p:cNvSpPr>
          <p:nvPr>
            <p:ph idx="1"/>
          </p:nvPr>
        </p:nvSpPr>
        <p:spPr/>
        <p:txBody>
          <a:bodyPr/>
          <a:lstStyle/>
          <a:p>
            <a:r>
              <a:rPr lang="en-US" b="1"/>
              <a:t>Workloads:</a:t>
            </a:r>
            <a:r>
              <a:rPr lang="en-US"/>
              <a:t> A workload refers to the actual tasks or operations that a system performs. This can include the data processed, the applications run, and the user interactions.</a:t>
            </a:r>
          </a:p>
          <a:p>
            <a:r>
              <a:rPr lang="en-US" b="1"/>
              <a:t>Benchmarks</a:t>
            </a:r>
            <a:r>
              <a:rPr lang="en-US"/>
              <a:t>: A benchmark is a standard or set of standards used to measure and compare the performance of different systems or components. Benchmarks can be synthetic (designed to mimic specific types of workloads) or real-world (using actual applications and tasks).</a:t>
            </a:r>
          </a:p>
        </p:txBody>
      </p:sp>
      <p:sp>
        <p:nvSpPr>
          <p:cNvPr id="4" name="Slide Number Placeholder 3">
            <a:extLst>
              <a:ext uri="{FF2B5EF4-FFF2-40B4-BE49-F238E27FC236}">
                <a16:creationId xmlns:a16="http://schemas.microsoft.com/office/drawing/2014/main" id="{961F79C4-D241-47B4-64F3-9D6E7E88DF5B}"/>
              </a:ext>
            </a:extLst>
          </p:cNvPr>
          <p:cNvSpPr>
            <a:spLocks noGrp="1"/>
          </p:cNvSpPr>
          <p:nvPr>
            <p:ph type="sldNum" sz="quarter" idx="12"/>
          </p:nvPr>
        </p:nvSpPr>
        <p:spPr/>
        <p:txBody>
          <a:bodyPr/>
          <a:lstStyle/>
          <a:p>
            <a:fld id="{7E665F2E-D417-4652-A93B-1C961A2010A1}" type="slidenum">
              <a:rPr lang="en-US" smtClean="0"/>
              <a:t>32</a:t>
            </a:fld>
            <a:endParaRPr lang="en-US"/>
          </a:p>
        </p:txBody>
      </p:sp>
    </p:spTree>
    <p:extLst>
      <p:ext uri="{BB962C8B-B14F-4D97-AF65-F5344CB8AC3E}">
        <p14:creationId xmlns:p14="http://schemas.microsoft.com/office/powerpoint/2010/main" val="3054654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45C78-1FCB-1AA9-5269-7A2BE71FC36B}"/>
              </a:ext>
            </a:extLst>
          </p:cNvPr>
          <p:cNvSpPr>
            <a:spLocks noGrp="1"/>
          </p:cNvSpPr>
          <p:nvPr>
            <p:ph type="title"/>
          </p:nvPr>
        </p:nvSpPr>
        <p:spPr/>
        <p:txBody>
          <a:bodyPr/>
          <a:lstStyle/>
          <a:p>
            <a:r>
              <a:rPr lang="en-US" b="1"/>
              <a:t>Workload Generation</a:t>
            </a:r>
          </a:p>
        </p:txBody>
      </p:sp>
      <p:sp>
        <p:nvSpPr>
          <p:cNvPr id="4" name="Rectangle 3">
            <a:extLst>
              <a:ext uri="{FF2B5EF4-FFF2-40B4-BE49-F238E27FC236}">
                <a16:creationId xmlns:a16="http://schemas.microsoft.com/office/drawing/2014/main" id="{B18D521F-E345-44D6-B015-F7B69C010BBF}"/>
              </a:ext>
            </a:extLst>
          </p:cNvPr>
          <p:cNvSpPr/>
          <p:nvPr/>
        </p:nvSpPr>
        <p:spPr>
          <a:xfrm>
            <a:off x="4762107" y="1908927"/>
            <a:ext cx="1875934" cy="6881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Initial state</a:t>
            </a:r>
          </a:p>
        </p:txBody>
      </p:sp>
      <p:sp>
        <p:nvSpPr>
          <p:cNvPr id="5" name="Oval 4">
            <a:extLst>
              <a:ext uri="{FF2B5EF4-FFF2-40B4-BE49-F238E27FC236}">
                <a16:creationId xmlns:a16="http://schemas.microsoft.com/office/drawing/2014/main" id="{A9E3131A-33C9-44F6-B60F-FC724D7BF27B}"/>
              </a:ext>
            </a:extLst>
          </p:cNvPr>
          <p:cNvSpPr/>
          <p:nvPr/>
        </p:nvSpPr>
        <p:spPr>
          <a:xfrm>
            <a:off x="2215299" y="3084922"/>
            <a:ext cx="1781666" cy="688156"/>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API-1</a:t>
            </a:r>
          </a:p>
        </p:txBody>
      </p:sp>
      <p:sp>
        <p:nvSpPr>
          <p:cNvPr id="6" name="Oval 5">
            <a:extLst>
              <a:ext uri="{FF2B5EF4-FFF2-40B4-BE49-F238E27FC236}">
                <a16:creationId xmlns:a16="http://schemas.microsoft.com/office/drawing/2014/main" id="{6B0AF1C6-60BF-3D3D-D94E-F4171373F50A}"/>
              </a:ext>
            </a:extLst>
          </p:cNvPr>
          <p:cNvSpPr/>
          <p:nvPr/>
        </p:nvSpPr>
        <p:spPr>
          <a:xfrm>
            <a:off x="4809241" y="3084922"/>
            <a:ext cx="1781666" cy="688156"/>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API-1</a:t>
            </a:r>
          </a:p>
        </p:txBody>
      </p:sp>
      <p:sp>
        <p:nvSpPr>
          <p:cNvPr id="7" name="Oval 6">
            <a:extLst>
              <a:ext uri="{FF2B5EF4-FFF2-40B4-BE49-F238E27FC236}">
                <a16:creationId xmlns:a16="http://schemas.microsoft.com/office/drawing/2014/main" id="{6223416E-B8C8-296E-9002-AFEB1E4DFD45}"/>
              </a:ext>
            </a:extLst>
          </p:cNvPr>
          <p:cNvSpPr/>
          <p:nvPr/>
        </p:nvSpPr>
        <p:spPr>
          <a:xfrm>
            <a:off x="7403183" y="3084922"/>
            <a:ext cx="1781666" cy="688156"/>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t>
            </a:r>
          </a:p>
        </p:txBody>
      </p:sp>
      <p:cxnSp>
        <p:nvCxnSpPr>
          <p:cNvPr id="11" name="Straight Arrow Connector 10">
            <a:extLst>
              <a:ext uri="{FF2B5EF4-FFF2-40B4-BE49-F238E27FC236}">
                <a16:creationId xmlns:a16="http://schemas.microsoft.com/office/drawing/2014/main" id="{92BB6978-A187-F065-7585-1A4330CB1548}"/>
              </a:ext>
            </a:extLst>
          </p:cNvPr>
          <p:cNvCxnSpPr>
            <a:cxnSpLocks/>
            <a:stCxn id="4" idx="2"/>
            <a:endCxn id="5" idx="0"/>
          </p:cNvCxnSpPr>
          <p:nvPr/>
        </p:nvCxnSpPr>
        <p:spPr>
          <a:xfrm flipH="1">
            <a:off x="3106132" y="2597083"/>
            <a:ext cx="2593942" cy="487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0522C54-98A7-A38F-179C-B432E3FFC0BA}"/>
              </a:ext>
            </a:extLst>
          </p:cNvPr>
          <p:cNvCxnSpPr>
            <a:cxnSpLocks/>
            <a:stCxn id="4" idx="2"/>
            <a:endCxn id="6" idx="0"/>
          </p:cNvCxnSpPr>
          <p:nvPr/>
        </p:nvCxnSpPr>
        <p:spPr>
          <a:xfrm>
            <a:off x="5700074" y="2597083"/>
            <a:ext cx="0" cy="487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246F8C1C-83AF-4CE8-0142-AAB2DF369F0C}"/>
              </a:ext>
            </a:extLst>
          </p:cNvPr>
          <p:cNvCxnSpPr>
            <a:cxnSpLocks/>
            <a:stCxn id="4" idx="2"/>
            <a:endCxn id="7" idx="0"/>
          </p:cNvCxnSpPr>
          <p:nvPr/>
        </p:nvCxnSpPr>
        <p:spPr>
          <a:xfrm>
            <a:off x="5700074" y="2597083"/>
            <a:ext cx="2593942" cy="4878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A51459C-2210-8ECA-CD58-CE8AE4ED1E34}"/>
              </a:ext>
            </a:extLst>
          </p:cNvPr>
          <p:cNvSpPr/>
          <p:nvPr/>
        </p:nvSpPr>
        <p:spPr>
          <a:xfrm>
            <a:off x="2290711" y="4625418"/>
            <a:ext cx="1630837" cy="633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State-1</a:t>
            </a:r>
          </a:p>
        </p:txBody>
      </p:sp>
      <p:sp>
        <p:nvSpPr>
          <p:cNvPr id="21" name="Rectangle 20">
            <a:extLst>
              <a:ext uri="{FF2B5EF4-FFF2-40B4-BE49-F238E27FC236}">
                <a16:creationId xmlns:a16="http://schemas.microsoft.com/office/drawing/2014/main" id="{9C35278D-E51D-CD36-54B2-7F66D58AF062}"/>
              </a:ext>
            </a:extLst>
          </p:cNvPr>
          <p:cNvSpPr/>
          <p:nvPr/>
        </p:nvSpPr>
        <p:spPr>
          <a:xfrm>
            <a:off x="4884654" y="4682128"/>
            <a:ext cx="1630837" cy="633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State-2</a:t>
            </a:r>
          </a:p>
        </p:txBody>
      </p:sp>
      <p:sp>
        <p:nvSpPr>
          <p:cNvPr id="22" name="Rectangle 21">
            <a:extLst>
              <a:ext uri="{FF2B5EF4-FFF2-40B4-BE49-F238E27FC236}">
                <a16:creationId xmlns:a16="http://schemas.microsoft.com/office/drawing/2014/main" id="{DB780ADB-69BF-8A4F-5E84-367A80813B9F}"/>
              </a:ext>
            </a:extLst>
          </p:cNvPr>
          <p:cNvSpPr/>
          <p:nvPr/>
        </p:nvSpPr>
        <p:spPr>
          <a:xfrm>
            <a:off x="7478597" y="4682127"/>
            <a:ext cx="1630837" cy="6333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State-N</a:t>
            </a:r>
          </a:p>
        </p:txBody>
      </p:sp>
      <p:cxnSp>
        <p:nvCxnSpPr>
          <p:cNvPr id="29" name="Straight Arrow Connector 28">
            <a:extLst>
              <a:ext uri="{FF2B5EF4-FFF2-40B4-BE49-F238E27FC236}">
                <a16:creationId xmlns:a16="http://schemas.microsoft.com/office/drawing/2014/main" id="{95075C5F-87E9-D240-AE4D-13B7FC6A38E8}"/>
              </a:ext>
            </a:extLst>
          </p:cNvPr>
          <p:cNvCxnSpPr>
            <a:cxnSpLocks/>
            <a:stCxn id="5" idx="4"/>
            <a:endCxn id="20" idx="0"/>
          </p:cNvCxnSpPr>
          <p:nvPr/>
        </p:nvCxnSpPr>
        <p:spPr>
          <a:xfrm flipH="1">
            <a:off x="3106130" y="3773078"/>
            <a:ext cx="2" cy="8523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35065A6A-9F44-A973-3FF0-2EF7EC20745E}"/>
              </a:ext>
            </a:extLst>
          </p:cNvPr>
          <p:cNvCxnSpPr>
            <a:cxnSpLocks/>
            <a:stCxn id="6" idx="4"/>
            <a:endCxn id="21" idx="0"/>
          </p:cNvCxnSpPr>
          <p:nvPr/>
        </p:nvCxnSpPr>
        <p:spPr>
          <a:xfrm flipH="1">
            <a:off x="5700073" y="3773078"/>
            <a:ext cx="1" cy="9090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48C962DA-790B-800A-E05A-9D03594AC7BF}"/>
              </a:ext>
            </a:extLst>
          </p:cNvPr>
          <p:cNvCxnSpPr>
            <a:cxnSpLocks/>
            <a:stCxn id="7" idx="4"/>
            <a:endCxn id="22" idx="0"/>
          </p:cNvCxnSpPr>
          <p:nvPr/>
        </p:nvCxnSpPr>
        <p:spPr>
          <a:xfrm>
            <a:off x="8294016" y="3773078"/>
            <a:ext cx="0" cy="909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94B56C5-2650-6B0D-7D61-E9A1AE964F1B}"/>
              </a:ext>
            </a:extLst>
          </p:cNvPr>
          <p:cNvSpPr txBox="1"/>
          <p:nvPr/>
        </p:nvSpPr>
        <p:spPr>
          <a:xfrm>
            <a:off x="3384249" y="2656336"/>
            <a:ext cx="1543884" cy="369332"/>
          </a:xfrm>
          <a:prstGeom prst="rect">
            <a:avLst/>
          </a:prstGeom>
          <a:solidFill>
            <a:schemeClr val="bg1"/>
          </a:solidFill>
        </p:spPr>
        <p:txBody>
          <a:bodyPr wrap="none" rtlCol="0">
            <a:spAutoFit/>
          </a:bodyPr>
          <a:lstStyle/>
          <a:p>
            <a:r>
              <a:rPr lang="en-US"/>
              <a:t>Pre-conditions</a:t>
            </a:r>
          </a:p>
        </p:txBody>
      </p:sp>
      <p:sp>
        <p:nvSpPr>
          <p:cNvPr id="39" name="TextBox 38">
            <a:extLst>
              <a:ext uri="{FF2B5EF4-FFF2-40B4-BE49-F238E27FC236}">
                <a16:creationId xmlns:a16="http://schemas.microsoft.com/office/drawing/2014/main" id="{DCE41589-ECE9-60C5-4735-0149BB07CBDC}"/>
              </a:ext>
            </a:extLst>
          </p:cNvPr>
          <p:cNvSpPr txBox="1"/>
          <p:nvPr/>
        </p:nvSpPr>
        <p:spPr>
          <a:xfrm>
            <a:off x="2252850" y="3977977"/>
            <a:ext cx="1706557" cy="369332"/>
          </a:xfrm>
          <a:prstGeom prst="rect">
            <a:avLst/>
          </a:prstGeom>
          <a:solidFill>
            <a:schemeClr val="bg1"/>
          </a:solidFill>
        </p:spPr>
        <p:txBody>
          <a:bodyPr wrap="none" rtlCol="0">
            <a:spAutoFit/>
          </a:bodyPr>
          <a:lstStyle/>
          <a:p>
            <a:r>
              <a:rPr lang="en-US"/>
              <a:t>State transitions</a:t>
            </a:r>
          </a:p>
        </p:txBody>
      </p:sp>
      <p:sp>
        <p:nvSpPr>
          <p:cNvPr id="3" name="Slide Number Placeholder 2">
            <a:extLst>
              <a:ext uri="{FF2B5EF4-FFF2-40B4-BE49-F238E27FC236}">
                <a16:creationId xmlns:a16="http://schemas.microsoft.com/office/drawing/2014/main" id="{79DCAAD7-7A81-EA07-C182-673D467749F1}"/>
              </a:ext>
            </a:extLst>
          </p:cNvPr>
          <p:cNvSpPr>
            <a:spLocks noGrp="1"/>
          </p:cNvSpPr>
          <p:nvPr>
            <p:ph type="sldNum" sz="quarter" idx="12"/>
          </p:nvPr>
        </p:nvSpPr>
        <p:spPr/>
        <p:txBody>
          <a:bodyPr/>
          <a:lstStyle/>
          <a:p>
            <a:fld id="{7E665F2E-D417-4652-A93B-1C961A2010A1}" type="slidenum">
              <a:rPr lang="en-US" smtClean="0"/>
              <a:t>33</a:t>
            </a:fld>
            <a:endParaRPr lang="en-US"/>
          </a:p>
        </p:txBody>
      </p:sp>
    </p:spTree>
    <p:extLst>
      <p:ext uri="{BB962C8B-B14F-4D97-AF65-F5344CB8AC3E}">
        <p14:creationId xmlns:p14="http://schemas.microsoft.com/office/powerpoint/2010/main" val="24283655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C6AE-6282-41DC-E959-DB21F821AE1A}"/>
              </a:ext>
            </a:extLst>
          </p:cNvPr>
          <p:cNvSpPr>
            <a:spLocks noGrp="1"/>
          </p:cNvSpPr>
          <p:nvPr>
            <p:ph type="title"/>
          </p:nvPr>
        </p:nvSpPr>
        <p:spPr/>
        <p:txBody>
          <a:bodyPr/>
          <a:lstStyle/>
          <a:p>
            <a:r>
              <a:rPr lang="en-US" b="1"/>
              <a:t>Data dependency</a:t>
            </a:r>
          </a:p>
        </p:txBody>
      </p:sp>
      <p:sp>
        <p:nvSpPr>
          <p:cNvPr id="3" name="Content Placeholder 2">
            <a:extLst>
              <a:ext uri="{FF2B5EF4-FFF2-40B4-BE49-F238E27FC236}">
                <a16:creationId xmlns:a16="http://schemas.microsoft.com/office/drawing/2014/main" id="{65547297-AF2B-4D62-E45C-658EEE8E3729}"/>
              </a:ext>
            </a:extLst>
          </p:cNvPr>
          <p:cNvSpPr>
            <a:spLocks noGrp="1"/>
          </p:cNvSpPr>
          <p:nvPr>
            <p:ph idx="1"/>
          </p:nvPr>
        </p:nvSpPr>
        <p:spPr/>
        <p:txBody>
          <a:bodyPr>
            <a:normAutofit/>
          </a:bodyPr>
          <a:lstStyle/>
          <a:p>
            <a:pPr>
              <a:lnSpc>
                <a:spcPct val="100000"/>
              </a:lnSpc>
            </a:pPr>
            <a:r>
              <a:rPr lang="en-US" b="1"/>
              <a:t>Explicit data dependencies</a:t>
            </a:r>
          </a:p>
          <a:p>
            <a:pPr lvl="1">
              <a:lnSpc>
                <a:spcPct val="100000"/>
              </a:lnSpc>
            </a:pPr>
            <a:r>
              <a:rPr lang="en-US"/>
              <a:t>API return values to another API’s parameters</a:t>
            </a:r>
          </a:p>
          <a:p>
            <a:pPr lvl="2">
              <a:lnSpc>
                <a:spcPct val="100000"/>
              </a:lnSpc>
            </a:pPr>
            <a:r>
              <a:rPr lang="en-US" sz="1700" err="1">
                <a:latin typeface="Book Antiqua" panose="02040602050305030304" pitchFamily="18" charset="0"/>
              </a:rPr>
              <a:t>msgID</a:t>
            </a:r>
            <a:r>
              <a:rPr lang="en-US" sz="1700">
                <a:latin typeface="Book Antiqua" panose="02040602050305030304" pitchFamily="18" charset="0"/>
              </a:rPr>
              <a:t> = </a:t>
            </a:r>
            <a:r>
              <a:rPr lang="en-US" sz="1700" err="1">
                <a:latin typeface="Book Antiqua" panose="02040602050305030304" pitchFamily="18" charset="0"/>
              </a:rPr>
              <a:t>Create_draft_message</a:t>
            </a:r>
            <a:r>
              <a:rPr lang="en-US" sz="1700">
                <a:latin typeface="Book Antiqua" panose="02040602050305030304" pitchFamily="18" charset="0"/>
              </a:rPr>
              <a:t>(message)</a:t>
            </a:r>
          </a:p>
          <a:p>
            <a:pPr lvl="2">
              <a:lnSpc>
                <a:spcPct val="100000"/>
              </a:lnSpc>
            </a:pPr>
            <a:r>
              <a:rPr lang="en-US" sz="1700" err="1">
                <a:latin typeface="Book Antiqua" panose="02040602050305030304" pitchFamily="18" charset="0"/>
              </a:rPr>
              <a:t>Send_draft_message</a:t>
            </a:r>
            <a:r>
              <a:rPr lang="en-US" sz="1700">
                <a:latin typeface="Book Antiqua" panose="02040602050305030304" pitchFamily="18" charset="0"/>
              </a:rPr>
              <a:t>(</a:t>
            </a:r>
            <a:r>
              <a:rPr lang="en-US" sz="1700" err="1">
                <a:latin typeface="Book Antiqua" panose="02040602050305030304" pitchFamily="18" charset="0"/>
              </a:rPr>
              <a:t>msgID</a:t>
            </a:r>
            <a:r>
              <a:rPr lang="en-US" sz="1700">
                <a:latin typeface="Book Antiqua" panose="02040602050305030304" pitchFamily="18" charset="0"/>
              </a:rPr>
              <a:t>)</a:t>
            </a:r>
          </a:p>
          <a:p>
            <a:pPr>
              <a:lnSpc>
                <a:spcPct val="100000"/>
              </a:lnSpc>
            </a:pPr>
            <a:r>
              <a:rPr lang="en-US" b="1"/>
              <a:t>Implicit data dependencies</a:t>
            </a:r>
          </a:p>
          <a:p>
            <a:pPr lvl="1">
              <a:lnSpc>
                <a:spcPct val="100000"/>
              </a:lnSpc>
            </a:pPr>
            <a:r>
              <a:rPr lang="en-US"/>
              <a:t>Dependencies between API parameters and microservice state</a:t>
            </a:r>
          </a:p>
          <a:p>
            <a:pPr lvl="1">
              <a:lnSpc>
                <a:spcPct val="100000"/>
              </a:lnSpc>
            </a:pPr>
            <a:r>
              <a:rPr lang="en-US"/>
              <a:t>Need to track the state:</a:t>
            </a:r>
          </a:p>
          <a:p>
            <a:pPr lvl="2">
              <a:lnSpc>
                <a:spcPct val="100000"/>
              </a:lnSpc>
            </a:pPr>
            <a:r>
              <a:rPr lang="en-US" sz="1700">
                <a:latin typeface="Book Antiqua" panose="02040602050305030304" pitchFamily="18" charset="0"/>
              </a:rPr>
              <a:t>Create_container(containerName1, …)</a:t>
            </a:r>
          </a:p>
          <a:p>
            <a:pPr lvl="2">
              <a:lnSpc>
                <a:spcPct val="100000"/>
              </a:lnSpc>
            </a:pPr>
            <a:r>
              <a:rPr lang="en-US" sz="1700" err="1">
                <a:latin typeface="Book Antiqua" panose="02040602050305030304" pitchFamily="18" charset="0"/>
              </a:rPr>
              <a:t>Delete_Container</a:t>
            </a:r>
            <a:r>
              <a:rPr lang="en-US" sz="1700">
                <a:latin typeface="Book Antiqua" panose="02040602050305030304" pitchFamily="18" charset="0"/>
              </a:rPr>
              <a:t>(containerName1, …)</a:t>
            </a:r>
          </a:p>
          <a:p>
            <a:pPr lvl="2">
              <a:lnSpc>
                <a:spcPct val="100000"/>
              </a:lnSpc>
            </a:pPr>
            <a:r>
              <a:rPr lang="en-US" sz="1700">
                <a:latin typeface="Book Antiqua" panose="02040602050305030304" pitchFamily="18" charset="0"/>
              </a:rPr>
              <a:t>Container_AcquireLease(containerName1, …)</a:t>
            </a:r>
          </a:p>
        </p:txBody>
      </p:sp>
      <p:sp>
        <p:nvSpPr>
          <p:cNvPr id="4" name="Slide Number Placeholder 3">
            <a:extLst>
              <a:ext uri="{FF2B5EF4-FFF2-40B4-BE49-F238E27FC236}">
                <a16:creationId xmlns:a16="http://schemas.microsoft.com/office/drawing/2014/main" id="{33875521-D1B3-E0E7-54B1-18BF18A25CE0}"/>
              </a:ext>
            </a:extLst>
          </p:cNvPr>
          <p:cNvSpPr>
            <a:spLocks noGrp="1"/>
          </p:cNvSpPr>
          <p:nvPr>
            <p:ph type="sldNum" sz="quarter" idx="12"/>
          </p:nvPr>
        </p:nvSpPr>
        <p:spPr/>
        <p:txBody>
          <a:bodyPr/>
          <a:lstStyle/>
          <a:p>
            <a:fld id="{7E665F2E-D417-4652-A93B-1C961A2010A1}" type="slidenum">
              <a:rPr lang="en-US" smtClean="0"/>
              <a:t>34</a:t>
            </a:fld>
            <a:endParaRPr lang="en-US"/>
          </a:p>
        </p:txBody>
      </p:sp>
    </p:spTree>
    <p:extLst>
      <p:ext uri="{BB962C8B-B14F-4D97-AF65-F5344CB8AC3E}">
        <p14:creationId xmlns:p14="http://schemas.microsoft.com/office/powerpoint/2010/main" val="3144873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7127-6F67-384F-AF6C-AEC5E82AF1F6}"/>
              </a:ext>
            </a:extLst>
          </p:cNvPr>
          <p:cNvSpPr>
            <a:spLocks noGrp="1"/>
          </p:cNvSpPr>
          <p:nvPr>
            <p:ph type="title"/>
          </p:nvPr>
        </p:nvSpPr>
        <p:spPr/>
        <p:txBody>
          <a:bodyPr/>
          <a:lstStyle/>
          <a:p>
            <a:r>
              <a:rPr lang="en-US" b="1"/>
              <a:t>Discussion</a:t>
            </a:r>
          </a:p>
        </p:txBody>
      </p:sp>
      <p:sp>
        <p:nvSpPr>
          <p:cNvPr id="3" name="Content Placeholder 2">
            <a:extLst>
              <a:ext uri="{FF2B5EF4-FFF2-40B4-BE49-F238E27FC236}">
                <a16:creationId xmlns:a16="http://schemas.microsoft.com/office/drawing/2014/main" id="{44D35A6B-3C3F-876D-9B28-FDDE4D5AF9BF}"/>
              </a:ext>
            </a:extLst>
          </p:cNvPr>
          <p:cNvSpPr>
            <a:spLocks noGrp="1"/>
          </p:cNvSpPr>
          <p:nvPr>
            <p:ph idx="1"/>
          </p:nvPr>
        </p:nvSpPr>
        <p:spPr/>
        <p:txBody>
          <a:bodyPr>
            <a:normAutofit fontScale="77500" lnSpcReduction="20000"/>
          </a:bodyPr>
          <a:lstStyle/>
          <a:p>
            <a:r>
              <a:rPr lang="en-US"/>
              <a:t>How to deal with concurrency testing in the workload? If there is concurrency, how does it show up in the workload? </a:t>
            </a:r>
          </a:p>
          <a:p>
            <a:pPr lvl="1"/>
            <a:r>
              <a:rPr lang="en-US"/>
              <a:t>One workload consists of multiple API sequences, we are aware of the concurrency among the sequences</a:t>
            </a:r>
          </a:p>
          <a:p>
            <a:pPr lvl="1"/>
            <a:r>
              <a:rPr lang="en-US"/>
              <a:t>Each workload only has one sequence, multiple independent sequences run concurrently</a:t>
            </a:r>
          </a:p>
          <a:p>
            <a:r>
              <a:rPr lang="en-US"/>
              <a:t>What if the data is too large, how could we abstract it? Abstraction with concurrency?</a:t>
            </a:r>
          </a:p>
          <a:p>
            <a:r>
              <a:rPr lang="en-US"/>
              <a:t>What is the fundamental insight about this abstraction for workload synthesis?</a:t>
            </a:r>
          </a:p>
          <a:p>
            <a:r>
              <a:rPr lang="en-US"/>
              <a:t>Why not directly synthesize with actual service source code and deployment? Does such abstraction can capture all large-scale features? Or why not abstract from the source code?</a:t>
            </a:r>
          </a:p>
          <a:p>
            <a:r>
              <a:rPr lang="en-US"/>
              <a:t>How to express the delta state changes?</a:t>
            </a:r>
          </a:p>
          <a:p>
            <a:r>
              <a:rPr lang="en-US"/>
              <a:t>Even successful executions of one API can have different state transitions, for example, </a:t>
            </a:r>
            <a:r>
              <a:rPr lang="en-US" b="0" i="0" err="1">
                <a:solidFill>
                  <a:srgbClr val="161616"/>
                </a:solidFill>
                <a:effectLst/>
                <a:highlight>
                  <a:srgbClr val="FFFFFF"/>
                </a:highlight>
                <a:latin typeface="Segoe UI" panose="020B0502040204020203" pitchFamily="34" charset="0"/>
              </a:rPr>
              <a:t>saveToSentItems</a:t>
            </a:r>
            <a:r>
              <a:rPr lang="en-US" b="0" i="0">
                <a:solidFill>
                  <a:srgbClr val="161616"/>
                </a:solidFill>
                <a:effectLst/>
                <a:highlight>
                  <a:srgbClr val="FFFFFF"/>
                </a:highlight>
                <a:latin typeface="Segoe UI" panose="020B0502040204020203" pitchFamily="34" charset="0"/>
              </a:rPr>
              <a:t> == True/false represents different state transition</a:t>
            </a:r>
            <a:endParaRPr lang="en-US"/>
          </a:p>
        </p:txBody>
      </p:sp>
      <p:sp>
        <p:nvSpPr>
          <p:cNvPr id="4" name="Slide Number Placeholder 3">
            <a:extLst>
              <a:ext uri="{FF2B5EF4-FFF2-40B4-BE49-F238E27FC236}">
                <a16:creationId xmlns:a16="http://schemas.microsoft.com/office/drawing/2014/main" id="{C689E3F8-B064-C0D5-C5AC-687EE531EB7D}"/>
              </a:ext>
            </a:extLst>
          </p:cNvPr>
          <p:cNvSpPr>
            <a:spLocks noGrp="1"/>
          </p:cNvSpPr>
          <p:nvPr>
            <p:ph type="sldNum" sz="quarter" idx="12"/>
          </p:nvPr>
        </p:nvSpPr>
        <p:spPr/>
        <p:txBody>
          <a:bodyPr/>
          <a:lstStyle/>
          <a:p>
            <a:fld id="{7E665F2E-D417-4652-A93B-1C961A2010A1}" type="slidenum">
              <a:rPr lang="en-US" smtClean="0"/>
              <a:t>35</a:t>
            </a:fld>
            <a:endParaRPr lang="en-US"/>
          </a:p>
        </p:txBody>
      </p:sp>
    </p:spTree>
    <p:extLst>
      <p:ext uri="{BB962C8B-B14F-4D97-AF65-F5344CB8AC3E}">
        <p14:creationId xmlns:p14="http://schemas.microsoft.com/office/powerpoint/2010/main" val="4087230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898A-F217-0A4E-50E2-26435AB3E8E8}"/>
              </a:ext>
            </a:extLst>
          </p:cNvPr>
          <p:cNvSpPr>
            <a:spLocks noGrp="1"/>
          </p:cNvSpPr>
          <p:nvPr>
            <p:ph type="title"/>
          </p:nvPr>
        </p:nvSpPr>
        <p:spPr/>
        <p:txBody>
          <a:bodyPr/>
          <a:lstStyle/>
          <a:p>
            <a:r>
              <a:rPr lang="en-US" b="1"/>
              <a:t>Discussion</a:t>
            </a:r>
          </a:p>
        </p:txBody>
      </p:sp>
      <p:sp>
        <p:nvSpPr>
          <p:cNvPr id="3" name="Content Placeholder 2">
            <a:extLst>
              <a:ext uri="{FF2B5EF4-FFF2-40B4-BE49-F238E27FC236}">
                <a16:creationId xmlns:a16="http://schemas.microsoft.com/office/drawing/2014/main" id="{D1346D92-150E-9F06-5D36-1348B021C4A2}"/>
              </a:ext>
            </a:extLst>
          </p:cNvPr>
          <p:cNvSpPr>
            <a:spLocks noGrp="1"/>
          </p:cNvSpPr>
          <p:nvPr>
            <p:ph idx="1"/>
          </p:nvPr>
        </p:nvSpPr>
        <p:spPr/>
        <p:txBody>
          <a:bodyPr>
            <a:normAutofit/>
          </a:bodyPr>
          <a:lstStyle/>
          <a:p>
            <a:r>
              <a:rPr lang="en-US"/>
              <a:t>How to validate the pre-condition and abstract?</a:t>
            </a:r>
          </a:p>
          <a:p>
            <a:r>
              <a:rPr lang="en-US"/>
              <a:t>Enumerate algorithm</a:t>
            </a:r>
          </a:p>
          <a:p>
            <a:pPr lvl="1"/>
            <a:r>
              <a:rPr lang="en-US"/>
              <a:t>Scenario testcase: reduction rules: context (proceeding APIs, state)</a:t>
            </a:r>
          </a:p>
          <a:p>
            <a:pPr lvl="1"/>
            <a:r>
              <a:rPr lang="en-US"/>
              <a:t>x</a:t>
            </a:r>
          </a:p>
          <a:p>
            <a:pPr lvl="1"/>
            <a:endParaRPr lang="en-US"/>
          </a:p>
          <a:p>
            <a:pPr lvl="1"/>
            <a:endParaRPr lang="en-US"/>
          </a:p>
        </p:txBody>
      </p:sp>
      <p:sp>
        <p:nvSpPr>
          <p:cNvPr id="4" name="Slide Number Placeholder 3">
            <a:extLst>
              <a:ext uri="{FF2B5EF4-FFF2-40B4-BE49-F238E27FC236}">
                <a16:creationId xmlns:a16="http://schemas.microsoft.com/office/drawing/2014/main" id="{74864E43-23AE-68CC-CE03-2446A644065E}"/>
              </a:ext>
            </a:extLst>
          </p:cNvPr>
          <p:cNvSpPr>
            <a:spLocks noGrp="1"/>
          </p:cNvSpPr>
          <p:nvPr>
            <p:ph type="sldNum" sz="quarter" idx="12"/>
          </p:nvPr>
        </p:nvSpPr>
        <p:spPr/>
        <p:txBody>
          <a:bodyPr/>
          <a:lstStyle/>
          <a:p>
            <a:fld id="{7E665F2E-D417-4652-A93B-1C961A2010A1}" type="slidenum">
              <a:rPr lang="en-US" smtClean="0"/>
              <a:t>36</a:t>
            </a:fld>
            <a:endParaRPr lang="en-US"/>
          </a:p>
        </p:txBody>
      </p:sp>
    </p:spTree>
    <p:extLst>
      <p:ext uri="{BB962C8B-B14F-4D97-AF65-F5344CB8AC3E}">
        <p14:creationId xmlns:p14="http://schemas.microsoft.com/office/powerpoint/2010/main" val="16681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ED8E35-74A1-232D-DE16-ADA63472ACB7}"/>
              </a:ext>
            </a:extLst>
          </p:cNvPr>
          <p:cNvSpPr txBox="1">
            <a:spLocks/>
          </p:cNvSpPr>
          <p:nvPr/>
        </p:nvSpPr>
        <p:spPr>
          <a:xfrm>
            <a:off x="1524000" y="1970774"/>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Book Antiqua" panose="02040602050305030304" pitchFamily="18" charset="0"/>
              </a:rPr>
              <a:t>Ongoing discussion</a:t>
            </a:r>
          </a:p>
        </p:txBody>
      </p:sp>
      <p:sp>
        <p:nvSpPr>
          <p:cNvPr id="2" name="Slide Number Placeholder 1">
            <a:extLst>
              <a:ext uri="{FF2B5EF4-FFF2-40B4-BE49-F238E27FC236}">
                <a16:creationId xmlns:a16="http://schemas.microsoft.com/office/drawing/2014/main" id="{40D50AD4-CA03-2994-8884-9266B49B65EA}"/>
              </a:ext>
            </a:extLst>
          </p:cNvPr>
          <p:cNvSpPr>
            <a:spLocks noGrp="1"/>
          </p:cNvSpPr>
          <p:nvPr>
            <p:ph type="sldNum" sz="quarter" idx="12"/>
          </p:nvPr>
        </p:nvSpPr>
        <p:spPr/>
        <p:txBody>
          <a:bodyPr/>
          <a:lstStyle/>
          <a:p>
            <a:fld id="{7E665F2E-D417-4652-A93B-1C961A2010A1}" type="slidenum">
              <a:rPr lang="en-US" smtClean="0"/>
              <a:t>37</a:t>
            </a:fld>
            <a:endParaRPr lang="en-US"/>
          </a:p>
        </p:txBody>
      </p:sp>
    </p:spTree>
    <p:extLst>
      <p:ext uri="{BB962C8B-B14F-4D97-AF65-F5344CB8AC3E}">
        <p14:creationId xmlns:p14="http://schemas.microsoft.com/office/powerpoint/2010/main" val="28544130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898A-F217-0A4E-50E2-26435AB3E8E8}"/>
              </a:ext>
            </a:extLst>
          </p:cNvPr>
          <p:cNvSpPr>
            <a:spLocks noGrp="1"/>
          </p:cNvSpPr>
          <p:nvPr>
            <p:ph type="title"/>
          </p:nvPr>
        </p:nvSpPr>
        <p:spPr/>
        <p:txBody>
          <a:bodyPr/>
          <a:lstStyle/>
          <a:p>
            <a:r>
              <a:rPr lang="en-US" b="1"/>
              <a:t>Discussion</a:t>
            </a:r>
          </a:p>
        </p:txBody>
      </p:sp>
      <p:sp>
        <p:nvSpPr>
          <p:cNvPr id="3" name="Content Placeholder 2">
            <a:extLst>
              <a:ext uri="{FF2B5EF4-FFF2-40B4-BE49-F238E27FC236}">
                <a16:creationId xmlns:a16="http://schemas.microsoft.com/office/drawing/2014/main" id="{D1346D92-150E-9F06-5D36-1348B021C4A2}"/>
              </a:ext>
            </a:extLst>
          </p:cNvPr>
          <p:cNvSpPr>
            <a:spLocks noGrp="1"/>
          </p:cNvSpPr>
          <p:nvPr>
            <p:ph idx="1"/>
          </p:nvPr>
        </p:nvSpPr>
        <p:spPr/>
        <p:txBody>
          <a:bodyPr>
            <a:normAutofit fontScale="92500" lnSpcReduction="20000"/>
          </a:bodyPr>
          <a:lstStyle/>
          <a:p>
            <a:r>
              <a:rPr lang="en-US"/>
              <a:t>Entity and attributes can be extracted from the source code</a:t>
            </a:r>
          </a:p>
          <a:p>
            <a:pPr lvl="1"/>
            <a:r>
              <a:rPr lang="en-US"/>
              <a:t>Calendar properties: </a:t>
            </a:r>
            <a:r>
              <a:rPr lang="en-US">
                <a:hlinkClick r:id="rId2"/>
              </a:rPr>
              <a:t>https://o365exchange.visualstudio.com/O365%20Core/_git/WeveNova?path=/sources/dev/WeveNova/core/store/ews/Calendar.cs&amp;_a=contents&amp;version=GBmaster</a:t>
            </a:r>
            <a:endParaRPr lang="en-US"/>
          </a:p>
          <a:p>
            <a:pPr lvl="1"/>
            <a:r>
              <a:rPr lang="en-US"/>
              <a:t>Bob properties: </a:t>
            </a:r>
            <a:r>
              <a:rPr lang="en-US" err="1">
                <a:hlinkClick r:id="rId3"/>
              </a:rPr>
              <a:t>BlobProperties.h</a:t>
            </a:r>
            <a:r>
              <a:rPr lang="en-US">
                <a:hlinkClick r:id="rId3"/>
              </a:rPr>
              <a:t> - Repos (visualstudio.com)</a:t>
            </a:r>
            <a:endParaRPr lang="en-US"/>
          </a:p>
          <a:p>
            <a:r>
              <a:rPr lang="en-US"/>
              <a:t>State machine might be wrong if purely building it from doc. It would mislead the testing process, for example, blob size alignment, asynchronous deletion with garbage collection? How about infer the state machine by combining doc + source code? </a:t>
            </a:r>
          </a:p>
          <a:p>
            <a:r>
              <a:rPr lang="en-US"/>
              <a:t>Do we want the graph to be highly accurate? If the state machine is highly accurate, can we utilize the abstract states as oracles?</a:t>
            </a:r>
          </a:p>
          <a:p>
            <a:r>
              <a:rPr lang="en-US"/>
              <a:t>How to send RESTful API requests and receive responses? POSTMAN</a:t>
            </a:r>
          </a:p>
        </p:txBody>
      </p:sp>
      <p:sp>
        <p:nvSpPr>
          <p:cNvPr id="4" name="Slide Number Placeholder 3">
            <a:extLst>
              <a:ext uri="{FF2B5EF4-FFF2-40B4-BE49-F238E27FC236}">
                <a16:creationId xmlns:a16="http://schemas.microsoft.com/office/drawing/2014/main" id="{9BBDB5A5-41D4-F114-D8F0-C83547C95618}"/>
              </a:ext>
            </a:extLst>
          </p:cNvPr>
          <p:cNvSpPr>
            <a:spLocks noGrp="1"/>
          </p:cNvSpPr>
          <p:nvPr>
            <p:ph type="sldNum" sz="quarter" idx="12"/>
          </p:nvPr>
        </p:nvSpPr>
        <p:spPr/>
        <p:txBody>
          <a:bodyPr/>
          <a:lstStyle/>
          <a:p>
            <a:fld id="{7E665F2E-D417-4652-A93B-1C961A2010A1}" type="slidenum">
              <a:rPr lang="en-US" smtClean="0"/>
              <a:t>38</a:t>
            </a:fld>
            <a:endParaRPr lang="en-US"/>
          </a:p>
        </p:txBody>
      </p:sp>
    </p:spTree>
    <p:extLst>
      <p:ext uri="{BB962C8B-B14F-4D97-AF65-F5344CB8AC3E}">
        <p14:creationId xmlns:p14="http://schemas.microsoft.com/office/powerpoint/2010/main" val="18090850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9898A-F217-0A4E-50E2-26435AB3E8E8}"/>
              </a:ext>
            </a:extLst>
          </p:cNvPr>
          <p:cNvSpPr>
            <a:spLocks noGrp="1"/>
          </p:cNvSpPr>
          <p:nvPr>
            <p:ph type="title"/>
          </p:nvPr>
        </p:nvSpPr>
        <p:spPr/>
        <p:txBody>
          <a:bodyPr/>
          <a:lstStyle/>
          <a:p>
            <a:r>
              <a:rPr lang="en-US" b="1"/>
              <a:t>Discussion</a:t>
            </a:r>
          </a:p>
        </p:txBody>
      </p:sp>
      <p:sp>
        <p:nvSpPr>
          <p:cNvPr id="3" name="Content Placeholder 2">
            <a:extLst>
              <a:ext uri="{FF2B5EF4-FFF2-40B4-BE49-F238E27FC236}">
                <a16:creationId xmlns:a16="http://schemas.microsoft.com/office/drawing/2014/main" id="{D1346D92-150E-9F06-5D36-1348B021C4A2}"/>
              </a:ext>
            </a:extLst>
          </p:cNvPr>
          <p:cNvSpPr>
            <a:spLocks noGrp="1"/>
          </p:cNvSpPr>
          <p:nvPr>
            <p:ph idx="1"/>
          </p:nvPr>
        </p:nvSpPr>
        <p:spPr/>
        <p:txBody>
          <a:bodyPr>
            <a:normAutofit/>
          </a:bodyPr>
          <a:lstStyle/>
          <a:p>
            <a:r>
              <a:rPr lang="en-US"/>
              <a:t>What are the difficulties if we want to deploy services locally?</a:t>
            </a:r>
          </a:p>
          <a:p>
            <a:r>
              <a:rPr lang="en-US"/>
              <a:t>x</a:t>
            </a:r>
          </a:p>
        </p:txBody>
      </p:sp>
      <p:sp>
        <p:nvSpPr>
          <p:cNvPr id="4" name="Slide Number Placeholder 3">
            <a:extLst>
              <a:ext uri="{FF2B5EF4-FFF2-40B4-BE49-F238E27FC236}">
                <a16:creationId xmlns:a16="http://schemas.microsoft.com/office/drawing/2014/main" id="{3F007FBB-E5B6-0AB2-0470-D4BD512B132B}"/>
              </a:ext>
            </a:extLst>
          </p:cNvPr>
          <p:cNvSpPr>
            <a:spLocks noGrp="1"/>
          </p:cNvSpPr>
          <p:nvPr>
            <p:ph type="sldNum" sz="quarter" idx="12"/>
          </p:nvPr>
        </p:nvSpPr>
        <p:spPr/>
        <p:txBody>
          <a:bodyPr/>
          <a:lstStyle/>
          <a:p>
            <a:fld id="{7E665F2E-D417-4652-A93B-1C961A2010A1}" type="slidenum">
              <a:rPr lang="en-US" smtClean="0"/>
              <a:t>39</a:t>
            </a:fld>
            <a:endParaRPr lang="en-US"/>
          </a:p>
        </p:txBody>
      </p:sp>
    </p:spTree>
    <p:extLst>
      <p:ext uri="{BB962C8B-B14F-4D97-AF65-F5344CB8AC3E}">
        <p14:creationId xmlns:p14="http://schemas.microsoft.com/office/powerpoint/2010/main" val="2325983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AEDB-A610-E723-63CD-6C497F43CD78}"/>
              </a:ext>
            </a:extLst>
          </p:cNvPr>
          <p:cNvSpPr>
            <a:spLocks noGrp="1"/>
          </p:cNvSpPr>
          <p:nvPr>
            <p:ph type="title"/>
          </p:nvPr>
        </p:nvSpPr>
        <p:spPr/>
        <p:txBody>
          <a:bodyPr/>
          <a:lstStyle/>
          <a:p>
            <a:r>
              <a:rPr lang="en-US" b="1"/>
              <a:t>Term definition</a:t>
            </a:r>
          </a:p>
        </p:txBody>
      </p:sp>
      <p:sp>
        <p:nvSpPr>
          <p:cNvPr id="3" name="Content Placeholder 2">
            <a:extLst>
              <a:ext uri="{FF2B5EF4-FFF2-40B4-BE49-F238E27FC236}">
                <a16:creationId xmlns:a16="http://schemas.microsoft.com/office/drawing/2014/main" id="{75E23F89-CD2F-4D51-0BB9-2253D7410CC6}"/>
              </a:ext>
            </a:extLst>
          </p:cNvPr>
          <p:cNvSpPr>
            <a:spLocks noGrp="1"/>
          </p:cNvSpPr>
          <p:nvPr>
            <p:ph idx="1"/>
          </p:nvPr>
        </p:nvSpPr>
        <p:spPr>
          <a:xfrm>
            <a:off x="838199" y="1457864"/>
            <a:ext cx="10924752" cy="4445979"/>
          </a:xfrm>
        </p:spPr>
        <p:txBody>
          <a:bodyPr vert="horz" lIns="91440" tIns="45720" rIns="91440" bIns="45720" rtlCol="0" anchor="t">
            <a:normAutofit/>
          </a:bodyPr>
          <a:lstStyle/>
          <a:p>
            <a:pPr fontAlgn="ctr">
              <a:lnSpc>
                <a:spcPct val="150000"/>
              </a:lnSpc>
              <a:spcBef>
                <a:spcPts val="0"/>
              </a:spcBef>
            </a:pPr>
            <a:r>
              <a:rPr lang="en-US" sz="2400" b="1">
                <a:latin typeface="Calibri"/>
                <a:ea typeface="Calibri"/>
                <a:cs typeface="Calibri"/>
              </a:rPr>
              <a:t>T</a:t>
            </a:r>
            <a:r>
              <a:rPr lang="en-US" altLang="zh-CN" sz="2400" b="1">
                <a:latin typeface="Calibri"/>
                <a:ea typeface="Calibri"/>
                <a:cs typeface="Calibri"/>
              </a:rPr>
              <a:t>est cases (scenario testcases): </a:t>
            </a:r>
            <a:r>
              <a:rPr lang="en-US" sz="2400">
                <a:latin typeface="Calibri"/>
                <a:ea typeface="Calibri"/>
                <a:cs typeface="Calibri"/>
              </a:rPr>
              <a:t>Instantiate interaction paths of a scenario by</a:t>
            </a:r>
            <a:endParaRPr lang="en-US" sz="2400">
              <a:latin typeface="Calibri" panose="020F0502020204030204" pitchFamily="34" charset="0"/>
              <a:ea typeface="Calibri" panose="020F0502020204030204" pitchFamily="34" charset="0"/>
              <a:cs typeface="Calibri" panose="020F0502020204030204" pitchFamily="34" charset="0"/>
            </a:endParaRPr>
          </a:p>
          <a:p>
            <a:pPr lvl="1" fontAlgn="ctr">
              <a:lnSpc>
                <a:spcPct val="150000"/>
              </a:lnSpc>
              <a:spcBef>
                <a:spcPts val="0"/>
              </a:spcBef>
            </a:pPr>
            <a:r>
              <a:rPr lang="en-US" sz="2000">
                <a:latin typeface="Calibri"/>
                <a:ea typeface="Calibri"/>
                <a:cs typeface="Calibri"/>
              </a:rPr>
              <a:t>Expanding each interaction path with loops</a:t>
            </a:r>
          </a:p>
          <a:p>
            <a:pPr lvl="2">
              <a:lnSpc>
                <a:spcPct val="150000"/>
              </a:lnSpc>
              <a:spcBef>
                <a:spcPts val="0"/>
              </a:spcBef>
            </a:pPr>
            <a:r>
              <a:rPr lang="en-US" b="1">
                <a:latin typeface="Calibri"/>
                <a:ea typeface="Calibri"/>
                <a:cs typeface="Calibri"/>
              </a:rPr>
              <a:t>Scenario</a:t>
            </a:r>
            <a:r>
              <a:rPr lang="en-US">
                <a:latin typeface="Calibri"/>
                <a:ea typeface="Calibri"/>
                <a:cs typeface="Calibri"/>
              </a:rPr>
              <a:t>: Login</a:t>
            </a:r>
            <a:r>
              <a:rPr lang="en-US">
                <a:ea typeface="Calibri"/>
                <a:cs typeface="Calibri"/>
              </a:rPr>
              <a:t>, </a:t>
            </a:r>
            <a:r>
              <a:rPr lang="en-US" b="1">
                <a:ea typeface="Calibri"/>
                <a:cs typeface="Calibri"/>
              </a:rPr>
              <a:t>Search</a:t>
            </a:r>
            <a:r>
              <a:rPr lang="en-US">
                <a:ea typeface="Calibri"/>
                <a:cs typeface="Calibri"/>
              </a:rPr>
              <a:t>, Add to cart, Checkout</a:t>
            </a:r>
          </a:p>
          <a:p>
            <a:pPr lvl="2">
              <a:lnSpc>
                <a:spcPct val="150000"/>
              </a:lnSpc>
              <a:spcBef>
                <a:spcPts val="0"/>
              </a:spcBef>
              <a:buFont typeface="Arial"/>
            </a:pPr>
            <a:r>
              <a:rPr lang="en-US" b="1">
                <a:ea typeface="Calibri"/>
                <a:cs typeface="Calibri"/>
              </a:rPr>
              <a:t>Expansion</a:t>
            </a:r>
            <a:r>
              <a:rPr lang="en-US">
                <a:ea typeface="Calibri"/>
                <a:cs typeface="Calibri"/>
              </a:rPr>
              <a:t>: Login,</a:t>
            </a:r>
            <a:r>
              <a:rPr lang="en-US" b="1">
                <a:ea typeface="Calibri"/>
                <a:cs typeface="Calibri"/>
              </a:rPr>
              <a:t> Search, Search</a:t>
            </a:r>
            <a:r>
              <a:rPr lang="en-US">
                <a:ea typeface="Calibri"/>
                <a:cs typeface="Calibri"/>
              </a:rPr>
              <a:t>, Add to cart, Checkout</a:t>
            </a:r>
          </a:p>
          <a:p>
            <a:pPr lvl="1" fontAlgn="ctr">
              <a:lnSpc>
                <a:spcPct val="150000"/>
              </a:lnSpc>
              <a:spcBef>
                <a:spcPts val="0"/>
              </a:spcBef>
            </a:pPr>
            <a:r>
              <a:rPr lang="en-US" sz="2000">
                <a:latin typeface="Calibri"/>
                <a:ea typeface="Calibri"/>
                <a:cs typeface="Calibri"/>
              </a:rPr>
              <a:t>Concretizing parameters</a:t>
            </a:r>
          </a:p>
          <a:p>
            <a:pPr lvl="2">
              <a:lnSpc>
                <a:spcPct val="150000"/>
              </a:lnSpc>
              <a:spcBef>
                <a:spcPts val="0"/>
              </a:spcBef>
            </a:pPr>
            <a:r>
              <a:rPr lang="en-US" b="1">
                <a:latin typeface="Calibri"/>
                <a:ea typeface="Calibri"/>
                <a:cs typeface="Calibri"/>
              </a:rPr>
              <a:t>Scenario testcase</a:t>
            </a:r>
            <a:r>
              <a:rPr lang="en-US">
                <a:latin typeface="Calibri"/>
                <a:ea typeface="Calibri"/>
                <a:cs typeface="Calibri"/>
              </a:rPr>
              <a:t>: Login with account A, search product X, search product Y, add search result Z of Y to the cart, checkout for Z</a:t>
            </a:r>
          </a:p>
          <a:p>
            <a:pPr lvl="1">
              <a:lnSpc>
                <a:spcPct val="150000"/>
              </a:lnSpc>
              <a:spcBef>
                <a:spcPts val="0"/>
              </a:spcBef>
            </a:pPr>
            <a:r>
              <a:rPr lang="en-US" sz="2000">
                <a:latin typeface="Calibri"/>
                <a:ea typeface="Calibri"/>
                <a:cs typeface="Calibri"/>
              </a:rPr>
              <a:t>A scenario testcase ==  directed acyclic graph == dependency graph == execution order graph (partial order, concurrency)</a:t>
            </a:r>
          </a:p>
        </p:txBody>
      </p:sp>
      <p:sp>
        <p:nvSpPr>
          <p:cNvPr id="4" name="Slide Number Placeholder 3">
            <a:extLst>
              <a:ext uri="{FF2B5EF4-FFF2-40B4-BE49-F238E27FC236}">
                <a16:creationId xmlns:a16="http://schemas.microsoft.com/office/drawing/2014/main" id="{603D41BF-9878-CC43-847D-108B9CA155FE}"/>
              </a:ext>
            </a:extLst>
          </p:cNvPr>
          <p:cNvSpPr>
            <a:spLocks noGrp="1"/>
          </p:cNvSpPr>
          <p:nvPr>
            <p:ph type="sldNum" sz="quarter" idx="12"/>
          </p:nvPr>
        </p:nvSpPr>
        <p:spPr/>
        <p:txBody>
          <a:bodyPr/>
          <a:lstStyle/>
          <a:p>
            <a:fld id="{7E665F2E-D417-4652-A93B-1C961A2010A1}" type="slidenum">
              <a:rPr lang="en-US" smtClean="0"/>
              <a:t>4</a:t>
            </a:fld>
            <a:endParaRPr lang="en-US"/>
          </a:p>
        </p:txBody>
      </p:sp>
    </p:spTree>
    <p:extLst>
      <p:ext uri="{BB962C8B-B14F-4D97-AF65-F5344CB8AC3E}">
        <p14:creationId xmlns:p14="http://schemas.microsoft.com/office/powerpoint/2010/main" val="23095921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42076-909D-7B94-05AE-BC42C49863B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87E296-B352-42C9-67B7-B413B39EEB3D}"/>
              </a:ext>
            </a:extLst>
          </p:cNvPr>
          <p:cNvSpPr>
            <a:spLocks noGrp="1"/>
          </p:cNvSpPr>
          <p:nvPr>
            <p:ph idx="1"/>
          </p:nvPr>
        </p:nvSpPr>
        <p:spPr/>
        <p:txBody>
          <a:bodyPr>
            <a:normAutofit/>
          </a:bodyPr>
          <a:lstStyle/>
          <a:p>
            <a:r>
              <a:rPr lang="en-US" sz="2000" dirty="0" err="1"/>
              <a:t>HttpRestProcessor.cs</a:t>
            </a:r>
            <a:r>
              <a:rPr lang="en-US" sz="2000" dirty="0"/>
              <a:t>: </a:t>
            </a:r>
            <a:r>
              <a:rPr lang="pt-BR" sz="2000" dirty="0">
                <a:hlinkClick r:id="rId3"/>
              </a:rPr>
              <a:t>HttpRestProcessor.cs - Repos (visualstudio.com)</a:t>
            </a:r>
            <a:endParaRPr lang="pt-BR" sz="2000" dirty="0"/>
          </a:p>
          <a:p>
            <a:r>
              <a:rPr lang="en-US" sz="2000" dirty="0" err="1"/>
              <a:t>CreateContainerImpl</a:t>
            </a:r>
            <a:r>
              <a:rPr lang="en-US" sz="2000" dirty="0"/>
              <a:t>, </a:t>
            </a:r>
            <a:r>
              <a:rPr lang="en-US" sz="2000" b="0" dirty="0" err="1">
                <a:solidFill>
                  <a:srgbClr val="000000"/>
                </a:solidFill>
                <a:effectLst/>
                <a:latin typeface="Consolas" panose="020B0609020204030204" pitchFamily="49" charset="0"/>
              </a:rPr>
              <a:t>ListContainersImpl</a:t>
            </a:r>
            <a:endParaRPr lang="en-US" sz="2000" dirty="0"/>
          </a:p>
          <a:p>
            <a:r>
              <a:rPr lang="en-US" sz="2000" dirty="0" err="1">
                <a:hlinkClick r:id="rId4"/>
              </a:rPr>
              <a:t>GetConditionInfoFromRequest</a:t>
            </a:r>
            <a:r>
              <a:rPr lang="en-US" sz="2000" dirty="0">
                <a:hlinkClick r:id="rId4"/>
              </a:rPr>
              <a:t> - Search Code - Search (visualstudio.com)</a:t>
            </a:r>
            <a:endParaRPr lang="en-US" altLang="zh-CN" sz="2000" dirty="0"/>
          </a:p>
          <a:p>
            <a:r>
              <a:rPr lang="en-US" sz="2000" dirty="0" err="1"/>
              <a:t>BasicHttpProcessorWithAuthAndAccountContainerBase.cs</a:t>
            </a:r>
            <a:r>
              <a:rPr lang="en-US" sz="2000" dirty="0"/>
              <a:t>: </a:t>
            </a:r>
            <a:r>
              <a:rPr lang="en-US" sz="2000" dirty="0" err="1"/>
              <a:t>ProcessImpl</a:t>
            </a:r>
            <a:endParaRPr lang="en-US" sz="2000" dirty="0"/>
          </a:p>
          <a:p>
            <a:pPr lvl="1"/>
            <a:r>
              <a:rPr lang="en-US" sz="2000" dirty="0" err="1"/>
              <a:t>GetMethodName</a:t>
            </a:r>
            <a:r>
              <a:rPr lang="en-US" sz="2000" dirty="0"/>
              <a:t>(</a:t>
            </a:r>
            <a:r>
              <a:rPr lang="en-US" sz="2000" dirty="0" err="1"/>
              <a:t>this.Method</a:t>
            </a:r>
            <a:r>
              <a:rPr lang="en-US" sz="2000" dirty="0"/>
              <a:t>)</a:t>
            </a:r>
          </a:p>
          <a:p>
            <a:pPr lvl="1"/>
            <a:r>
              <a:rPr lang="en-US" sz="2000" dirty="0" err="1"/>
              <a:t>restMethod</a:t>
            </a:r>
            <a:r>
              <a:rPr lang="en-US" sz="2000" dirty="0"/>
              <a:t> = </a:t>
            </a:r>
            <a:r>
              <a:rPr lang="en-US" sz="2000" dirty="0" err="1"/>
              <a:t>ChooseRestMethodHandler</a:t>
            </a:r>
            <a:r>
              <a:rPr lang="en-US" sz="2000" dirty="0"/>
              <a:t>()</a:t>
            </a:r>
          </a:p>
          <a:p>
            <a:pPr lvl="1"/>
            <a:r>
              <a:rPr lang="en-US" sz="2000" dirty="0" err="1"/>
              <a:t>ar</a:t>
            </a:r>
            <a:r>
              <a:rPr lang="en-US" sz="2000" dirty="0"/>
              <a:t> = </a:t>
            </a:r>
            <a:r>
              <a:rPr lang="en-US" sz="2000" dirty="0" err="1"/>
              <a:t>BeginPerformOperation</a:t>
            </a:r>
            <a:r>
              <a:rPr lang="en-US" sz="2000" dirty="0"/>
              <a:t>(</a:t>
            </a:r>
            <a:r>
              <a:rPr lang="en-US" sz="2000" dirty="0" err="1"/>
              <a:t>restMethod</a:t>
            </a:r>
            <a:r>
              <a:rPr lang="en-US" sz="2000" dirty="0"/>
              <a:t>, </a:t>
            </a:r>
            <a:r>
              <a:rPr lang="en-US" sz="2000" dirty="0" err="1"/>
              <a:t>async.GetResumeCallback</a:t>
            </a:r>
            <a:r>
              <a:rPr lang="en-US" sz="2000" dirty="0"/>
              <a:t>(), </a:t>
            </a:r>
            <a:r>
              <a:rPr lang="en-US" sz="2000" dirty="0" err="1"/>
              <a:t>async.GetResumeState</a:t>
            </a:r>
            <a:r>
              <a:rPr lang="en-US" sz="2000" dirty="0"/>
              <a:t>(</a:t>
            </a:r>
            <a:r>
              <a:rPr lang="en-US" sz="2000" dirty="0" err="1"/>
              <a:t>asyncCalleeName</a:t>
            </a:r>
            <a:r>
              <a:rPr lang="en-US" sz="2000" dirty="0"/>
              <a:t>));</a:t>
            </a:r>
          </a:p>
          <a:p>
            <a:r>
              <a:rPr lang="en-US" sz="2000" b="0" i="0" u="sng" dirty="0" err="1">
                <a:effectLst/>
                <a:highlight>
                  <a:srgbClr val="FFFFFF"/>
                </a:highlight>
                <a:latin typeface="Segoe UI VSS (Regular)"/>
                <a:hlinkClick r:id="rId3"/>
              </a:rPr>
              <a:t>HttpRestProcessor.cs</a:t>
            </a:r>
            <a:r>
              <a:rPr lang="en-US" sz="2000" b="0" i="0" u="sng" dirty="0">
                <a:effectLst/>
                <a:highlight>
                  <a:srgbClr val="FFFFFF"/>
                </a:highlight>
                <a:latin typeface="Segoe UI VSS (Regular)"/>
              </a:rPr>
              <a:t>: </a:t>
            </a:r>
            <a:r>
              <a:rPr lang="pt-BR" sz="2000" dirty="0">
                <a:hlinkClick r:id="rId3"/>
              </a:rPr>
              <a:t>HttpRestProcessor.cs - Repos (visualstudio.com)</a:t>
            </a:r>
            <a:endParaRPr lang="en-US" sz="2000" b="0" i="0" u="sng" dirty="0">
              <a:effectLst/>
              <a:highlight>
                <a:srgbClr val="FFFFFF"/>
              </a:highlight>
              <a:latin typeface="Segoe UI VSS (Regular)"/>
            </a:endParaRPr>
          </a:p>
          <a:p>
            <a:r>
              <a:rPr lang="en-US" sz="2000" b="0" dirty="0">
                <a:solidFill>
                  <a:srgbClr val="000000"/>
                </a:solidFill>
                <a:effectLst/>
                <a:latin typeface="Consolas" panose="020B0609020204030204" pitchFamily="49" charset="0"/>
              </a:rPr>
              <a:t>System::</a:t>
            </a:r>
            <a:r>
              <a:rPr lang="en-US" sz="2000" b="0" dirty="0" err="1">
                <a:solidFill>
                  <a:srgbClr val="000000"/>
                </a:solidFill>
                <a:effectLst/>
                <a:latin typeface="Consolas" panose="020B0609020204030204" pitchFamily="49" charset="0"/>
              </a:rPr>
              <a:t>IAsyncResult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BaseBlobObject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BeginSetProperties</a:t>
            </a:r>
            <a:r>
              <a:rPr lang="en-US"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sym typeface="Wingdings" panose="05000000000000000000" pitchFamily="2" charset="2"/>
              </a:rPr>
              <a:t> </a:t>
            </a:r>
            <a:r>
              <a:rPr lang="en-US" sz="2000" b="0" dirty="0" err="1">
                <a:solidFill>
                  <a:srgbClr val="000000"/>
                </a:solidFill>
                <a:effectLst/>
                <a:latin typeface="Consolas" panose="020B0609020204030204" pitchFamily="49" charset="0"/>
              </a:rPr>
              <a:t>BeginSetPropertiesImpl</a:t>
            </a:r>
            <a:r>
              <a:rPr lang="en-US" sz="2000" dirty="0">
                <a:solidFill>
                  <a:srgbClr val="000000"/>
                </a:solidFill>
                <a:latin typeface="Consolas" panose="020B0609020204030204" pitchFamily="49" charset="0"/>
              </a:rPr>
              <a:t> </a:t>
            </a:r>
            <a:r>
              <a:rPr lang="pt-BR" sz="2000" dirty="0">
                <a:hlinkClick r:id="rId5"/>
              </a:rPr>
              <a:t>BaseBlobObject.cpp - Repos (visualstudio.com)</a:t>
            </a:r>
            <a:endParaRPr lang="pt-BR" sz="2000" dirty="0"/>
          </a:p>
          <a:p>
            <a:r>
              <a:rPr lang="en-US" sz="2000" b="0" dirty="0" err="1">
                <a:solidFill>
                  <a:srgbClr val="000000"/>
                </a:solidFill>
                <a:effectLst/>
                <a:latin typeface="Consolas" panose="020B0609020204030204" pitchFamily="49" charset="0"/>
              </a:rPr>
              <a:t>BeginCreateContainer</a:t>
            </a:r>
            <a:r>
              <a:rPr lang="en-US" sz="2000" b="0" dirty="0">
                <a:solidFill>
                  <a:srgbClr val="000000"/>
                </a:solidFill>
                <a:effectLst/>
                <a:highlight>
                  <a:srgbClr val="FFFFFE"/>
                </a:highlight>
                <a:latin typeface="Consolas" panose="020B0609020204030204" pitchFamily="49" charset="0"/>
              </a:rPr>
              <a:t> source </a:t>
            </a:r>
            <a:r>
              <a:rPr lang="en-US" sz="2000" b="0" dirty="0" err="1">
                <a:solidFill>
                  <a:srgbClr val="000000"/>
                </a:solidFill>
                <a:effectLst/>
                <a:highlight>
                  <a:srgbClr val="FFFFFE"/>
                </a:highlight>
                <a:latin typeface="Consolas" panose="020B0609020204030204" pitchFamily="49" charset="0"/>
              </a:rPr>
              <a:t>code:</a:t>
            </a:r>
            <a:r>
              <a:rPr lang="en-US" sz="2000" dirty="0" err="1">
                <a:hlinkClick r:id="rId6"/>
              </a:rPr>
              <a:t>def:BeginCreateContainer</a:t>
            </a:r>
            <a:r>
              <a:rPr lang="en-US" sz="2000" dirty="0">
                <a:hlinkClick r:id="rId6"/>
              </a:rPr>
              <a:t> - Search Code - Search (visualstudio.com)</a:t>
            </a:r>
            <a:endParaRPr lang="en-US" sz="2000" b="0" dirty="0">
              <a:solidFill>
                <a:srgbClr val="000000"/>
              </a:solidFill>
              <a:effectLst/>
              <a:latin typeface="Consolas" panose="020B0609020204030204" pitchFamily="49" charset="0"/>
            </a:endParaRPr>
          </a:p>
        </p:txBody>
      </p:sp>
      <p:sp>
        <p:nvSpPr>
          <p:cNvPr id="4" name="Slide Number Placeholder 3">
            <a:extLst>
              <a:ext uri="{FF2B5EF4-FFF2-40B4-BE49-F238E27FC236}">
                <a16:creationId xmlns:a16="http://schemas.microsoft.com/office/drawing/2014/main" id="{66F13F0D-46F8-2C4D-72ED-0EB6B520136B}"/>
              </a:ext>
            </a:extLst>
          </p:cNvPr>
          <p:cNvSpPr>
            <a:spLocks noGrp="1"/>
          </p:cNvSpPr>
          <p:nvPr>
            <p:ph type="sldNum" sz="quarter" idx="12"/>
          </p:nvPr>
        </p:nvSpPr>
        <p:spPr/>
        <p:txBody>
          <a:bodyPr/>
          <a:lstStyle/>
          <a:p>
            <a:fld id="{7E665F2E-D417-4652-A93B-1C961A2010A1}" type="slidenum">
              <a:rPr lang="en-US" smtClean="0"/>
              <a:t>40</a:t>
            </a:fld>
            <a:endParaRPr lang="en-US"/>
          </a:p>
        </p:txBody>
      </p:sp>
    </p:spTree>
    <p:extLst>
      <p:ext uri="{BB962C8B-B14F-4D97-AF65-F5344CB8AC3E}">
        <p14:creationId xmlns:p14="http://schemas.microsoft.com/office/powerpoint/2010/main" val="16053318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ED8E35-74A1-232D-DE16-ADA63472ACB7}"/>
              </a:ext>
            </a:extLst>
          </p:cNvPr>
          <p:cNvSpPr txBox="1">
            <a:spLocks/>
          </p:cNvSpPr>
          <p:nvPr/>
        </p:nvSpPr>
        <p:spPr>
          <a:xfrm>
            <a:off x="1524000" y="1970774"/>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atin typeface="Book Antiqua" panose="02040602050305030304" pitchFamily="18" charset="0"/>
              </a:rPr>
              <a:t>Project overview</a:t>
            </a:r>
          </a:p>
        </p:txBody>
      </p:sp>
      <p:sp>
        <p:nvSpPr>
          <p:cNvPr id="2" name="Slide Number Placeholder 1">
            <a:extLst>
              <a:ext uri="{FF2B5EF4-FFF2-40B4-BE49-F238E27FC236}">
                <a16:creationId xmlns:a16="http://schemas.microsoft.com/office/drawing/2014/main" id="{29F488FC-D47F-4039-E0B3-8D98C47D36EE}"/>
              </a:ext>
            </a:extLst>
          </p:cNvPr>
          <p:cNvSpPr>
            <a:spLocks noGrp="1"/>
          </p:cNvSpPr>
          <p:nvPr>
            <p:ph type="sldNum" sz="quarter" idx="12"/>
          </p:nvPr>
        </p:nvSpPr>
        <p:spPr/>
        <p:txBody>
          <a:bodyPr/>
          <a:lstStyle/>
          <a:p>
            <a:fld id="{7E665F2E-D417-4652-A93B-1C961A2010A1}" type="slidenum">
              <a:rPr lang="en-US" smtClean="0"/>
              <a:t>41</a:t>
            </a:fld>
            <a:endParaRPr lang="en-US"/>
          </a:p>
        </p:txBody>
      </p:sp>
    </p:spTree>
    <p:extLst>
      <p:ext uri="{BB962C8B-B14F-4D97-AF65-F5344CB8AC3E}">
        <p14:creationId xmlns:p14="http://schemas.microsoft.com/office/powerpoint/2010/main" val="3649664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9B5A66F5-1D6A-EEFB-F4C0-6BE0B9ACAF0F}"/>
              </a:ext>
            </a:extLst>
          </p:cNvPr>
          <p:cNvSpPr/>
          <p:nvPr/>
        </p:nvSpPr>
        <p:spPr>
          <a:xfrm>
            <a:off x="3579976" y="4170350"/>
            <a:ext cx="6730525" cy="1919252"/>
          </a:xfrm>
          <a:prstGeom prst="roundRect">
            <a:avLst/>
          </a:prstGeom>
          <a:solidFill>
            <a:schemeClr val="bg1">
              <a:lumMod val="95000"/>
            </a:schemeClr>
          </a:solidFill>
          <a:ln w="9525">
            <a:noFill/>
            <a:prstDash val="dash"/>
          </a:ln>
          <a:effectLst/>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1E152B36-4A2C-ED5E-4352-1BBC057744BB}"/>
              </a:ext>
            </a:extLst>
          </p:cNvPr>
          <p:cNvSpPr/>
          <p:nvPr/>
        </p:nvSpPr>
        <p:spPr>
          <a:xfrm>
            <a:off x="1324598" y="4170350"/>
            <a:ext cx="1878650" cy="1909986"/>
          </a:xfrm>
          <a:prstGeom prst="roundRect">
            <a:avLst/>
          </a:prstGeom>
          <a:solidFill>
            <a:schemeClr val="bg1">
              <a:lumMod val="95000"/>
            </a:schemeClr>
          </a:solidFill>
          <a:ln w="9525">
            <a:noFill/>
            <a:prstDash val="dash"/>
          </a:ln>
          <a:effectLst/>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25A9606B-4A05-A254-452F-D4D0291C6EB5}"/>
              </a:ext>
            </a:extLst>
          </p:cNvPr>
          <p:cNvSpPr>
            <a:spLocks noGrp="1"/>
          </p:cNvSpPr>
          <p:nvPr>
            <p:ph type="title"/>
          </p:nvPr>
        </p:nvSpPr>
        <p:spPr/>
        <p:txBody>
          <a:bodyPr/>
          <a:lstStyle/>
          <a:p>
            <a:r>
              <a:rPr lang="en-US" b="1"/>
              <a:t>Project Overview</a:t>
            </a:r>
          </a:p>
        </p:txBody>
      </p:sp>
      <p:sp>
        <p:nvSpPr>
          <p:cNvPr id="3" name="Content Placeholder 2">
            <a:extLst>
              <a:ext uri="{FF2B5EF4-FFF2-40B4-BE49-F238E27FC236}">
                <a16:creationId xmlns:a16="http://schemas.microsoft.com/office/drawing/2014/main" id="{F80E51F3-24D3-7BF4-5832-B9368706E459}"/>
              </a:ext>
            </a:extLst>
          </p:cNvPr>
          <p:cNvSpPr>
            <a:spLocks noGrp="1"/>
          </p:cNvSpPr>
          <p:nvPr>
            <p:ph idx="1"/>
          </p:nvPr>
        </p:nvSpPr>
        <p:spPr>
          <a:xfrm>
            <a:off x="838199" y="1457864"/>
            <a:ext cx="11074638" cy="2656936"/>
          </a:xfrm>
        </p:spPr>
        <p:txBody>
          <a:bodyPr>
            <a:normAutofit fontScale="62500" lnSpcReduction="20000"/>
          </a:bodyPr>
          <a:lstStyle/>
          <a:p>
            <a:pPr>
              <a:lnSpc>
                <a:spcPct val="110000"/>
              </a:lnSpc>
            </a:pPr>
            <a:r>
              <a:rPr lang="en-US" b="1"/>
              <a:t>Research problem and scope</a:t>
            </a:r>
            <a:endParaRPr lang="en-US"/>
          </a:p>
          <a:p>
            <a:pPr lvl="1">
              <a:lnSpc>
                <a:spcPct val="110000"/>
              </a:lnSpc>
            </a:pPr>
            <a:r>
              <a:rPr lang="en-US"/>
              <a:t>Synthesize </a:t>
            </a:r>
            <a:r>
              <a:rPr lang="en-US" i="1" u="sng">
                <a:solidFill>
                  <a:schemeClr val="accent2">
                    <a:lumMod val="75000"/>
                  </a:schemeClr>
                </a:solidFill>
              </a:rPr>
              <a:t>finite</a:t>
            </a:r>
            <a:r>
              <a:rPr lang="en-US"/>
              <a:t> and </a:t>
            </a:r>
            <a:r>
              <a:rPr lang="en-US" i="1" u="sng">
                <a:solidFill>
                  <a:schemeClr val="accent2">
                    <a:lumMod val="75000"/>
                  </a:schemeClr>
                </a:solidFill>
              </a:rPr>
              <a:t>representative</a:t>
            </a:r>
            <a:r>
              <a:rPr lang="en-US"/>
              <a:t> </a:t>
            </a:r>
            <a:r>
              <a:rPr lang="en-US" i="1" u="sng">
                <a:solidFill>
                  <a:schemeClr val="accent2">
                    <a:lumMod val="75000"/>
                  </a:schemeClr>
                </a:solidFill>
              </a:rPr>
              <a:t>scenario</a:t>
            </a:r>
            <a:r>
              <a:rPr lang="en-US"/>
              <a:t> </a:t>
            </a:r>
            <a:r>
              <a:rPr lang="en-US">
                <a:solidFill>
                  <a:schemeClr val="bg2">
                    <a:lumMod val="75000"/>
                  </a:schemeClr>
                </a:solidFill>
              </a:rPr>
              <a:t>[single-threaded/concurrent] </a:t>
            </a:r>
            <a:r>
              <a:rPr lang="en-US"/>
              <a:t>workloads for cloud services in a </a:t>
            </a:r>
            <a:r>
              <a:rPr lang="en-US">
                <a:solidFill>
                  <a:schemeClr val="bg2">
                    <a:lumMod val="75000"/>
                  </a:schemeClr>
                </a:solidFill>
              </a:rPr>
              <a:t>[</a:t>
            </a:r>
            <a:r>
              <a:rPr lang="en-US" i="1" u="sng">
                <a:solidFill>
                  <a:schemeClr val="bg2">
                    <a:lumMod val="75000"/>
                  </a:schemeClr>
                </a:solidFill>
              </a:rPr>
              <a:t>black-box, no instrumentation] </a:t>
            </a:r>
            <a:r>
              <a:rPr lang="en-US"/>
              <a:t>approach to find </a:t>
            </a:r>
            <a:r>
              <a:rPr lang="en-US">
                <a:solidFill>
                  <a:srgbClr val="C00000"/>
                </a:solidFill>
              </a:rPr>
              <a:t>[what kind of???] </a:t>
            </a:r>
            <a:r>
              <a:rPr lang="en-US"/>
              <a:t>bugs.</a:t>
            </a:r>
          </a:p>
          <a:p>
            <a:pPr lvl="1">
              <a:lnSpc>
                <a:spcPct val="110000"/>
              </a:lnSpc>
            </a:pPr>
            <a:r>
              <a:rPr lang="en-US"/>
              <a:t>Offline synthesis</a:t>
            </a:r>
          </a:p>
          <a:p>
            <a:pPr>
              <a:lnSpc>
                <a:spcPct val="110000"/>
              </a:lnSpc>
            </a:pPr>
            <a:r>
              <a:rPr lang="en-US" b="1"/>
              <a:t>What are the key points?</a:t>
            </a:r>
          </a:p>
          <a:p>
            <a:pPr lvl="1">
              <a:lnSpc>
                <a:spcPct val="110000"/>
              </a:lnSpc>
            </a:pPr>
            <a:r>
              <a:rPr lang="en-US"/>
              <a:t>API pre-conditions</a:t>
            </a:r>
            <a:endParaRPr lang="en-US">
              <a:sym typeface="Wingdings" panose="05000000000000000000" pitchFamily="2" charset="2"/>
            </a:endParaRPr>
          </a:p>
          <a:p>
            <a:pPr lvl="1">
              <a:lnSpc>
                <a:spcPct val="110000"/>
              </a:lnSpc>
            </a:pPr>
            <a:r>
              <a:rPr lang="en-US"/>
              <a:t>Scenario definition</a:t>
            </a:r>
          </a:p>
          <a:p>
            <a:pPr marL="914400" lvl="2" indent="0">
              <a:lnSpc>
                <a:spcPct val="110000"/>
              </a:lnSpc>
              <a:buNone/>
            </a:pPr>
            <a:r>
              <a:rPr lang="en-US">
                <a:sym typeface="Wingdings" panose="05000000000000000000" pitchFamily="2" charset="2"/>
              </a:rPr>
              <a:t> Enumeration on APIs based on pre-conditions  to generate workloads</a:t>
            </a:r>
            <a:endParaRPr lang="en-US"/>
          </a:p>
        </p:txBody>
      </p:sp>
      <p:sp>
        <p:nvSpPr>
          <p:cNvPr id="4" name="Rectangle 3">
            <a:extLst>
              <a:ext uri="{FF2B5EF4-FFF2-40B4-BE49-F238E27FC236}">
                <a16:creationId xmlns:a16="http://schemas.microsoft.com/office/drawing/2014/main" id="{ED60D367-1ECE-C3B7-0010-D6719B838C48}"/>
              </a:ext>
            </a:extLst>
          </p:cNvPr>
          <p:cNvSpPr/>
          <p:nvPr/>
        </p:nvSpPr>
        <p:spPr>
          <a:xfrm>
            <a:off x="1073427" y="4898024"/>
            <a:ext cx="2016590" cy="454637"/>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C00000"/>
                </a:solidFill>
              </a:rPr>
              <a:t>Basic conditions</a:t>
            </a:r>
          </a:p>
          <a:p>
            <a:pPr algn="ctr"/>
            <a:r>
              <a:rPr lang="en-US">
                <a:solidFill>
                  <a:schemeClr val="bg2">
                    <a:lumMod val="25000"/>
                  </a:schemeClr>
                </a:solidFill>
              </a:rPr>
              <a:t>API relations</a:t>
            </a:r>
          </a:p>
        </p:txBody>
      </p:sp>
      <p:sp>
        <p:nvSpPr>
          <p:cNvPr id="5" name="Rectangle 4">
            <a:extLst>
              <a:ext uri="{FF2B5EF4-FFF2-40B4-BE49-F238E27FC236}">
                <a16:creationId xmlns:a16="http://schemas.microsoft.com/office/drawing/2014/main" id="{9E870D12-404C-7E3F-C30B-F2CC99A59AA9}"/>
              </a:ext>
            </a:extLst>
          </p:cNvPr>
          <p:cNvSpPr/>
          <p:nvPr/>
        </p:nvSpPr>
        <p:spPr>
          <a:xfrm>
            <a:off x="6316767" y="4330010"/>
            <a:ext cx="3842758" cy="454637"/>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rPr>
              <a:t>Scenarios of functionality correctness  </a:t>
            </a:r>
          </a:p>
        </p:txBody>
      </p:sp>
      <p:sp>
        <p:nvSpPr>
          <p:cNvPr id="6" name="Rectangle 5">
            <a:extLst>
              <a:ext uri="{FF2B5EF4-FFF2-40B4-BE49-F238E27FC236}">
                <a16:creationId xmlns:a16="http://schemas.microsoft.com/office/drawing/2014/main" id="{180E7C49-7B82-A693-7F06-6D039C8422B9}"/>
              </a:ext>
            </a:extLst>
          </p:cNvPr>
          <p:cNvSpPr/>
          <p:nvPr/>
        </p:nvSpPr>
        <p:spPr>
          <a:xfrm>
            <a:off x="6316767" y="4888759"/>
            <a:ext cx="3842758" cy="454637"/>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rPr>
              <a:t>Scenarios of performance</a:t>
            </a:r>
          </a:p>
        </p:txBody>
      </p:sp>
      <p:sp>
        <p:nvSpPr>
          <p:cNvPr id="7" name="Rectangle 6">
            <a:extLst>
              <a:ext uri="{FF2B5EF4-FFF2-40B4-BE49-F238E27FC236}">
                <a16:creationId xmlns:a16="http://schemas.microsoft.com/office/drawing/2014/main" id="{A62ADD19-7D65-DF19-DDB8-F3CA6CA3DD11}"/>
              </a:ext>
            </a:extLst>
          </p:cNvPr>
          <p:cNvSpPr/>
          <p:nvPr/>
        </p:nvSpPr>
        <p:spPr>
          <a:xfrm>
            <a:off x="6316767" y="5447508"/>
            <a:ext cx="3842758" cy="454637"/>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Concurrency testing scenario</a:t>
            </a:r>
          </a:p>
        </p:txBody>
      </p:sp>
      <p:sp>
        <p:nvSpPr>
          <p:cNvPr id="8" name="Left Brace 7">
            <a:extLst>
              <a:ext uri="{FF2B5EF4-FFF2-40B4-BE49-F238E27FC236}">
                <a16:creationId xmlns:a16="http://schemas.microsoft.com/office/drawing/2014/main" id="{D6174E28-450A-CA4F-7728-A61C1FB6CC9E}"/>
              </a:ext>
            </a:extLst>
          </p:cNvPr>
          <p:cNvSpPr/>
          <p:nvPr/>
        </p:nvSpPr>
        <p:spPr>
          <a:xfrm>
            <a:off x="6023361" y="4330010"/>
            <a:ext cx="145278" cy="1572135"/>
          </a:xfrm>
          <a:prstGeom prst="leftBrace">
            <a:avLst/>
          </a:prstGeom>
          <a:ln>
            <a:solidFill>
              <a:schemeClr val="bg2">
                <a:lumMod val="75000"/>
              </a:schemeClr>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57B9B38A-DFD8-17B0-31F9-9CDAF048D7E1}"/>
              </a:ext>
            </a:extLst>
          </p:cNvPr>
          <p:cNvSpPr/>
          <p:nvPr/>
        </p:nvSpPr>
        <p:spPr>
          <a:xfrm>
            <a:off x="3739593" y="4639648"/>
            <a:ext cx="2208280" cy="95285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C00000"/>
                </a:solidFill>
              </a:rPr>
              <a:t>Advanced semantic conditions</a:t>
            </a:r>
          </a:p>
          <a:p>
            <a:pPr algn="ctr"/>
            <a:r>
              <a:rPr lang="en-US">
                <a:solidFill>
                  <a:schemeClr val="bg2">
                    <a:lumMod val="25000"/>
                  </a:schemeClr>
                </a:solidFill>
              </a:rPr>
              <a:t>Scenario definitions</a:t>
            </a:r>
          </a:p>
          <a:p>
            <a:pPr algn="ctr"/>
            <a:r>
              <a:rPr lang="en-US">
                <a:solidFill>
                  <a:schemeClr val="tx1"/>
                </a:solidFill>
              </a:rPr>
              <a:t>(enumeration alg.)</a:t>
            </a:r>
          </a:p>
        </p:txBody>
      </p:sp>
      <p:sp>
        <p:nvSpPr>
          <p:cNvPr id="10" name="Arrow: Right 9">
            <a:extLst>
              <a:ext uri="{FF2B5EF4-FFF2-40B4-BE49-F238E27FC236}">
                <a16:creationId xmlns:a16="http://schemas.microsoft.com/office/drawing/2014/main" id="{0101FBE1-6F1E-50F0-C396-E4DE932A0DE0}"/>
              </a:ext>
            </a:extLst>
          </p:cNvPr>
          <p:cNvSpPr/>
          <p:nvPr/>
        </p:nvSpPr>
        <p:spPr>
          <a:xfrm>
            <a:off x="3249633" y="5024207"/>
            <a:ext cx="282012" cy="183735"/>
          </a:xfrm>
          <a:prstGeom prst="rightArrow">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E83B479F-B0D2-D12D-CA03-D267E5C7FB80}"/>
              </a:ext>
            </a:extLst>
          </p:cNvPr>
          <p:cNvSpPr>
            <a:spLocks noGrp="1"/>
          </p:cNvSpPr>
          <p:nvPr>
            <p:ph type="sldNum" sz="quarter" idx="12"/>
          </p:nvPr>
        </p:nvSpPr>
        <p:spPr/>
        <p:txBody>
          <a:bodyPr/>
          <a:lstStyle/>
          <a:p>
            <a:fld id="{7E665F2E-D417-4652-A93B-1C961A2010A1}" type="slidenum">
              <a:rPr lang="en-US" smtClean="0"/>
              <a:t>42</a:t>
            </a:fld>
            <a:endParaRPr lang="en-US"/>
          </a:p>
        </p:txBody>
      </p:sp>
    </p:spTree>
    <p:extLst>
      <p:ext uri="{BB962C8B-B14F-4D97-AF65-F5344CB8AC3E}">
        <p14:creationId xmlns:p14="http://schemas.microsoft.com/office/powerpoint/2010/main" val="4143593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2BBFA-6F05-A00E-C5B6-3926D59E8916}"/>
              </a:ext>
            </a:extLst>
          </p:cNvPr>
          <p:cNvSpPr>
            <a:spLocks noGrp="1"/>
          </p:cNvSpPr>
          <p:nvPr>
            <p:ph type="title"/>
          </p:nvPr>
        </p:nvSpPr>
        <p:spPr/>
        <p:txBody>
          <a:bodyPr/>
          <a:lstStyle/>
          <a:p>
            <a:r>
              <a:rPr lang="en-US" b="1"/>
              <a:t>Add high-level novelties and challenges</a:t>
            </a:r>
          </a:p>
        </p:txBody>
      </p:sp>
      <p:sp>
        <p:nvSpPr>
          <p:cNvPr id="3" name="Content Placeholder 2">
            <a:extLst>
              <a:ext uri="{FF2B5EF4-FFF2-40B4-BE49-F238E27FC236}">
                <a16:creationId xmlns:a16="http://schemas.microsoft.com/office/drawing/2014/main" id="{0F3AE67C-8AB2-98CD-8271-BF3D01CE3AD4}"/>
              </a:ext>
            </a:extLst>
          </p:cNvPr>
          <p:cNvSpPr>
            <a:spLocks noGrp="1"/>
          </p:cNvSpPr>
          <p:nvPr>
            <p:ph idx="1"/>
          </p:nvPr>
        </p:nvSpPr>
        <p:spPr/>
        <p:txBody>
          <a:bodyPr/>
          <a:lstStyle/>
          <a:p>
            <a:r>
              <a:rPr lang="en-US"/>
              <a:t>Why use LLM? What is the challenge in our case when using LLM?</a:t>
            </a:r>
          </a:p>
          <a:p>
            <a:pPr lvl="1"/>
            <a:r>
              <a:rPr lang="en-US"/>
              <a:t>Information (pre-condition, API semantic, ...) is describe in the doc.</a:t>
            </a:r>
          </a:p>
          <a:p>
            <a:pPr lvl="1"/>
            <a:r>
              <a:rPr lang="en-US"/>
              <a:t>Challenge: How to validate generated results to construct precise:</a:t>
            </a:r>
          </a:p>
          <a:p>
            <a:pPr lvl="2"/>
            <a:r>
              <a:rPr lang="en-US"/>
              <a:t>Entity, attributes -&gt; code?</a:t>
            </a:r>
          </a:p>
          <a:p>
            <a:pPr lvl="2"/>
            <a:r>
              <a:rPr lang="en-US" err="1"/>
              <a:t>Prec</a:t>
            </a:r>
            <a:r>
              <a:rPr lang="en-US"/>
              <a:t>-conditions and abstract -&gt; ??</a:t>
            </a:r>
          </a:p>
        </p:txBody>
      </p:sp>
      <p:sp>
        <p:nvSpPr>
          <p:cNvPr id="4" name="Slide Number Placeholder 3">
            <a:extLst>
              <a:ext uri="{FF2B5EF4-FFF2-40B4-BE49-F238E27FC236}">
                <a16:creationId xmlns:a16="http://schemas.microsoft.com/office/drawing/2014/main" id="{BCFEDD29-87FB-41E1-6A8E-9C2E9D23D627}"/>
              </a:ext>
            </a:extLst>
          </p:cNvPr>
          <p:cNvSpPr>
            <a:spLocks noGrp="1"/>
          </p:cNvSpPr>
          <p:nvPr>
            <p:ph type="sldNum" sz="quarter" idx="12"/>
          </p:nvPr>
        </p:nvSpPr>
        <p:spPr/>
        <p:txBody>
          <a:bodyPr/>
          <a:lstStyle/>
          <a:p>
            <a:fld id="{7E665F2E-D417-4652-A93B-1C961A2010A1}" type="slidenum">
              <a:rPr lang="en-US" smtClean="0"/>
              <a:t>43</a:t>
            </a:fld>
            <a:endParaRPr lang="en-US"/>
          </a:p>
        </p:txBody>
      </p:sp>
    </p:spTree>
    <p:extLst>
      <p:ext uri="{BB962C8B-B14F-4D97-AF65-F5344CB8AC3E}">
        <p14:creationId xmlns:p14="http://schemas.microsoft.com/office/powerpoint/2010/main" val="4439345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382C-E963-0C6C-ED8C-1B079B338076}"/>
              </a:ext>
            </a:extLst>
          </p:cNvPr>
          <p:cNvSpPr>
            <a:spLocks noGrp="1"/>
          </p:cNvSpPr>
          <p:nvPr>
            <p:ph type="title"/>
          </p:nvPr>
        </p:nvSpPr>
        <p:spPr/>
        <p:txBody>
          <a:bodyPr/>
          <a:lstStyle/>
          <a:p>
            <a:r>
              <a:rPr lang="en-US" b="1"/>
              <a:t>Categorize API Pre-conditions</a:t>
            </a:r>
          </a:p>
        </p:txBody>
      </p:sp>
      <p:sp>
        <p:nvSpPr>
          <p:cNvPr id="3" name="Content Placeholder 2">
            <a:extLst>
              <a:ext uri="{FF2B5EF4-FFF2-40B4-BE49-F238E27FC236}">
                <a16:creationId xmlns:a16="http://schemas.microsoft.com/office/drawing/2014/main" id="{8AB54AC7-D3AE-142D-F4A2-3630A63AE9B5}"/>
              </a:ext>
            </a:extLst>
          </p:cNvPr>
          <p:cNvSpPr>
            <a:spLocks noGrp="1"/>
          </p:cNvSpPr>
          <p:nvPr>
            <p:ph idx="1"/>
          </p:nvPr>
        </p:nvSpPr>
        <p:spPr>
          <a:xfrm>
            <a:off x="838200" y="1457864"/>
            <a:ext cx="10652760" cy="4719099"/>
          </a:xfrm>
        </p:spPr>
        <p:txBody>
          <a:bodyPr>
            <a:normAutofit/>
          </a:bodyPr>
          <a:lstStyle/>
          <a:p>
            <a:pPr>
              <a:lnSpc>
                <a:spcPct val="100000"/>
              </a:lnSpc>
            </a:pPr>
            <a:r>
              <a:rPr lang="en-US" b="1"/>
              <a:t>Context-independent conditions</a:t>
            </a:r>
          </a:p>
          <a:p>
            <a:pPr lvl="1">
              <a:lnSpc>
                <a:spcPct val="100000"/>
              </a:lnSpc>
            </a:pPr>
            <a:r>
              <a:rPr lang="en-US" i="1"/>
              <a:t>0 &lt; blobContentLength &lt;= 1024</a:t>
            </a:r>
          </a:p>
          <a:p>
            <a:pPr>
              <a:lnSpc>
                <a:spcPct val="100000"/>
              </a:lnSpc>
            </a:pPr>
            <a:r>
              <a:rPr lang="en-US" b="1"/>
              <a:t>Context-dependent conditions </a:t>
            </a:r>
            <a:r>
              <a:rPr lang="en-US"/>
              <a:t>(dependent on previous APIs)</a:t>
            </a:r>
          </a:p>
          <a:p>
            <a:pPr lvl="1">
              <a:lnSpc>
                <a:spcPct val="100000"/>
              </a:lnSpc>
            </a:pPr>
            <a:r>
              <a:rPr lang="en-US" b="1">
                <a:solidFill>
                  <a:schemeClr val="bg2">
                    <a:lumMod val="50000"/>
                  </a:schemeClr>
                </a:solidFill>
              </a:rPr>
              <a:t>Direct dependency</a:t>
            </a:r>
          </a:p>
          <a:p>
            <a:pPr lvl="2">
              <a:lnSpc>
                <a:spcPct val="100000"/>
              </a:lnSpc>
            </a:pPr>
            <a:r>
              <a:rPr lang="en-US">
                <a:solidFill>
                  <a:schemeClr val="bg2">
                    <a:lumMod val="50000"/>
                  </a:schemeClr>
                </a:solidFill>
              </a:rPr>
              <a:t>A.K.A., </a:t>
            </a:r>
            <a:r>
              <a:rPr lang="en-US" b="1">
                <a:solidFill>
                  <a:schemeClr val="bg2">
                    <a:lumMod val="50000"/>
                  </a:schemeClr>
                </a:solidFill>
              </a:rPr>
              <a:t>producer-consumer dependency</a:t>
            </a:r>
          </a:p>
          <a:p>
            <a:pPr lvl="2">
              <a:lnSpc>
                <a:spcPct val="100000"/>
              </a:lnSpc>
            </a:pPr>
            <a:r>
              <a:rPr lang="en-US">
                <a:solidFill>
                  <a:schemeClr val="bg2">
                    <a:lumMod val="50000"/>
                  </a:schemeClr>
                </a:solidFill>
              </a:rPr>
              <a:t>Lexical matching</a:t>
            </a:r>
          </a:p>
          <a:p>
            <a:pPr lvl="2">
              <a:lnSpc>
                <a:spcPct val="100000"/>
              </a:lnSpc>
            </a:pPr>
            <a:r>
              <a:rPr lang="en-US">
                <a:solidFill>
                  <a:schemeClr val="bg2">
                    <a:lumMod val="50000"/>
                  </a:schemeClr>
                </a:solidFill>
              </a:rPr>
              <a:t>Solved by ICSE’2019 RESTler, ICSE’22 </a:t>
            </a:r>
            <a:r>
              <a:rPr lang="en-US" err="1">
                <a:solidFill>
                  <a:schemeClr val="bg2">
                    <a:lumMod val="50000"/>
                  </a:schemeClr>
                </a:solidFill>
              </a:rPr>
              <a:t>Morest</a:t>
            </a:r>
            <a:endParaRPr lang="en-US">
              <a:solidFill>
                <a:schemeClr val="bg2">
                  <a:lumMod val="50000"/>
                </a:schemeClr>
              </a:solidFill>
            </a:endParaRPr>
          </a:p>
          <a:p>
            <a:pPr lvl="1">
              <a:lnSpc>
                <a:spcPct val="100000"/>
              </a:lnSpc>
            </a:pPr>
            <a:r>
              <a:rPr lang="en-US" b="1"/>
              <a:t>Indirect dependency</a:t>
            </a:r>
          </a:p>
          <a:p>
            <a:pPr lvl="2">
              <a:lnSpc>
                <a:spcPct val="100000"/>
              </a:lnSpc>
            </a:pPr>
            <a:r>
              <a:rPr lang="en-US"/>
              <a:t>Semantically dependent</a:t>
            </a:r>
          </a:p>
          <a:p>
            <a:pPr marL="1371600" lvl="3" indent="0">
              <a:lnSpc>
                <a:spcPct val="100000"/>
              </a:lnSpc>
              <a:buNone/>
            </a:pPr>
            <a:r>
              <a:rPr lang="en-US">
                <a:sym typeface="Wingdings" panose="05000000000000000000" pitchFamily="2" charset="2"/>
              </a:rPr>
              <a:t> Need to understand semantic of APIs and their parameters </a:t>
            </a:r>
          </a:p>
        </p:txBody>
      </p:sp>
      <p:sp>
        <p:nvSpPr>
          <p:cNvPr id="4" name="TextBox 3">
            <a:extLst>
              <a:ext uri="{FF2B5EF4-FFF2-40B4-BE49-F238E27FC236}">
                <a16:creationId xmlns:a16="http://schemas.microsoft.com/office/drawing/2014/main" id="{25FED128-854E-96BA-5B65-A8A4DEC8166C}"/>
              </a:ext>
            </a:extLst>
          </p:cNvPr>
          <p:cNvSpPr txBox="1"/>
          <p:nvPr/>
        </p:nvSpPr>
        <p:spPr>
          <a:xfrm>
            <a:off x="7358646" y="3354209"/>
            <a:ext cx="3928311" cy="553998"/>
          </a:xfrm>
          <a:prstGeom prst="rect">
            <a:avLst/>
          </a:prstGeom>
          <a:noFill/>
          <a:ln>
            <a:solidFill>
              <a:schemeClr val="bg2">
                <a:lumMod val="90000"/>
              </a:schemeClr>
            </a:solidFill>
          </a:ln>
        </p:spPr>
        <p:txBody>
          <a:bodyPr wrap="square" rtlCol="0">
            <a:spAutoFit/>
          </a:bodyPr>
          <a:lstStyle/>
          <a:p>
            <a:r>
              <a:rPr lang="fr-FR" sz="1500" b="1" i="1" err="1">
                <a:solidFill>
                  <a:schemeClr val="tx2">
                    <a:lumMod val="75000"/>
                    <a:lumOff val="25000"/>
                  </a:schemeClr>
                </a:solidFill>
                <a:latin typeface="Book Antiqua" panose="02040602050305030304" pitchFamily="18" charset="0"/>
              </a:rPr>
              <a:t>ContainerNames</a:t>
            </a:r>
            <a:r>
              <a:rPr lang="fr-FR" sz="1500" i="1">
                <a:solidFill>
                  <a:schemeClr val="tx2">
                    <a:lumMod val="75000"/>
                    <a:lumOff val="25000"/>
                  </a:schemeClr>
                </a:solidFill>
                <a:latin typeface="Book Antiqua" panose="02040602050305030304" pitchFamily="18" charset="0"/>
              </a:rPr>
              <a:t> = </a:t>
            </a:r>
            <a:r>
              <a:rPr lang="fr-FR" sz="1500" i="1" err="1">
                <a:solidFill>
                  <a:schemeClr val="tx2">
                    <a:lumMod val="75000"/>
                    <a:lumOff val="25000"/>
                  </a:schemeClr>
                </a:solidFill>
                <a:latin typeface="Book Antiqua" panose="02040602050305030304" pitchFamily="18" charset="0"/>
              </a:rPr>
              <a:t>List_Containers</a:t>
            </a:r>
            <a:r>
              <a:rPr lang="fr-FR" sz="1500" i="1">
                <a:solidFill>
                  <a:schemeClr val="tx2">
                    <a:lumMod val="75000"/>
                    <a:lumOff val="25000"/>
                  </a:schemeClr>
                </a:solidFill>
                <a:latin typeface="Book Antiqua" panose="02040602050305030304" pitchFamily="18" charset="0"/>
              </a:rPr>
              <a:t>(); </a:t>
            </a:r>
            <a:r>
              <a:rPr lang="fr-FR" sz="1500" i="1" err="1">
                <a:solidFill>
                  <a:schemeClr val="tx2">
                    <a:lumMod val="75000"/>
                    <a:lumOff val="25000"/>
                  </a:schemeClr>
                </a:solidFill>
                <a:latin typeface="Book Antiqua" panose="02040602050305030304" pitchFamily="18" charset="0"/>
              </a:rPr>
              <a:t>GetContainerProperties</a:t>
            </a:r>
            <a:r>
              <a:rPr lang="fr-FR" sz="1500" i="1">
                <a:solidFill>
                  <a:schemeClr val="tx2">
                    <a:lumMod val="75000"/>
                    <a:lumOff val="25000"/>
                  </a:schemeClr>
                </a:solidFill>
                <a:latin typeface="Book Antiqua" panose="02040602050305030304" pitchFamily="18" charset="0"/>
              </a:rPr>
              <a:t>(</a:t>
            </a:r>
            <a:r>
              <a:rPr lang="fr-FR" sz="1500" b="1" i="1">
                <a:solidFill>
                  <a:schemeClr val="tx2">
                    <a:lumMod val="75000"/>
                    <a:lumOff val="25000"/>
                  </a:schemeClr>
                </a:solidFill>
                <a:latin typeface="Book Antiqua" panose="02040602050305030304" pitchFamily="18" charset="0"/>
              </a:rPr>
              <a:t>ContainerName</a:t>
            </a:r>
            <a:r>
              <a:rPr lang="fr-FR" sz="1500" i="1">
                <a:latin typeface="Book Antiqua" panose="02040602050305030304" pitchFamily="18" charset="0"/>
              </a:rPr>
              <a:t>)</a:t>
            </a:r>
          </a:p>
        </p:txBody>
      </p:sp>
      <p:sp>
        <p:nvSpPr>
          <p:cNvPr id="5" name="TextBox 4">
            <a:extLst>
              <a:ext uri="{FF2B5EF4-FFF2-40B4-BE49-F238E27FC236}">
                <a16:creationId xmlns:a16="http://schemas.microsoft.com/office/drawing/2014/main" id="{3559A5F0-3B8B-C4BE-CE40-F7A34E1F24E9}"/>
              </a:ext>
            </a:extLst>
          </p:cNvPr>
          <p:cNvSpPr txBox="1"/>
          <p:nvPr/>
        </p:nvSpPr>
        <p:spPr>
          <a:xfrm>
            <a:off x="472440" y="5702039"/>
            <a:ext cx="4098089" cy="784830"/>
          </a:xfrm>
          <a:prstGeom prst="rect">
            <a:avLst/>
          </a:prstGeom>
          <a:noFill/>
          <a:ln>
            <a:solidFill>
              <a:schemeClr val="bg2">
                <a:lumMod val="90000"/>
              </a:schemeClr>
            </a:solidFill>
          </a:ln>
        </p:spPr>
        <p:txBody>
          <a:bodyPr wrap="square" rtlCol="0">
            <a:spAutoFit/>
          </a:bodyPr>
          <a:lstStyle/>
          <a:p>
            <a:r>
              <a:rPr lang="da-DK" sz="1500" i="1">
                <a:solidFill>
                  <a:schemeClr val="tx2">
                    <a:lumMod val="75000"/>
                    <a:lumOff val="25000"/>
                  </a:schemeClr>
                </a:solidFill>
                <a:latin typeface="Book Antiqua" panose="02040602050305030304" pitchFamily="18" charset="0"/>
              </a:rPr>
              <a:t>LastModified = Blob_GetProperties(blob, );</a:t>
            </a:r>
          </a:p>
          <a:p>
            <a:r>
              <a:rPr lang="da-DK" sz="1500" b="1" i="1">
                <a:solidFill>
                  <a:schemeClr val="tx2">
                    <a:lumMod val="75000"/>
                    <a:lumOff val="25000"/>
                  </a:schemeClr>
                </a:solidFill>
                <a:latin typeface="Book Antiqua" panose="02040602050305030304" pitchFamily="18" charset="0"/>
              </a:rPr>
              <a:t>// ifModifiedSince &lt;= LastModified;</a:t>
            </a:r>
          </a:p>
          <a:p>
            <a:r>
              <a:rPr lang="da-DK" sz="1500" i="1">
                <a:solidFill>
                  <a:schemeClr val="tx2">
                    <a:lumMod val="75000"/>
                    <a:lumOff val="25000"/>
                  </a:schemeClr>
                </a:solidFill>
                <a:latin typeface="Book Antiqua" panose="02040602050305030304" pitchFamily="18" charset="0"/>
              </a:rPr>
              <a:t>PageBlob_UploadPages(blob, ..., ifModifiedSince)</a:t>
            </a:r>
          </a:p>
        </p:txBody>
      </p:sp>
      <p:sp>
        <p:nvSpPr>
          <p:cNvPr id="6" name="TextBox 5">
            <a:extLst>
              <a:ext uri="{FF2B5EF4-FFF2-40B4-BE49-F238E27FC236}">
                <a16:creationId xmlns:a16="http://schemas.microsoft.com/office/drawing/2014/main" id="{E4ADB422-9822-FB46-2D5E-FC29D55FAC2A}"/>
              </a:ext>
            </a:extLst>
          </p:cNvPr>
          <p:cNvSpPr txBox="1"/>
          <p:nvPr/>
        </p:nvSpPr>
        <p:spPr>
          <a:xfrm>
            <a:off x="4677543" y="5716324"/>
            <a:ext cx="3403600" cy="784830"/>
          </a:xfrm>
          <a:prstGeom prst="rect">
            <a:avLst/>
          </a:prstGeom>
          <a:noFill/>
          <a:ln>
            <a:solidFill>
              <a:schemeClr val="bg2">
                <a:lumMod val="90000"/>
              </a:schemeClr>
            </a:solidFill>
          </a:ln>
        </p:spPr>
        <p:txBody>
          <a:bodyPr wrap="square" rtlCol="0">
            <a:spAutoFit/>
          </a:bodyPr>
          <a:lstStyle/>
          <a:p>
            <a:r>
              <a:rPr lang="da-DK" sz="1500" i="1">
                <a:solidFill>
                  <a:schemeClr val="tx2">
                    <a:lumMod val="75000"/>
                    <a:lumOff val="25000"/>
                  </a:schemeClr>
                </a:solidFill>
                <a:latin typeface="Book Antiqua" panose="02040602050305030304" pitchFamily="18" charset="0"/>
              </a:rPr>
              <a:t>ContainerNames = List_Containers();</a:t>
            </a:r>
          </a:p>
          <a:p>
            <a:r>
              <a:rPr lang="da-DK" sz="1500" i="1">
                <a:solidFill>
                  <a:schemeClr val="tx2">
                    <a:lumMod val="75000"/>
                    <a:lumOff val="25000"/>
                  </a:schemeClr>
                </a:solidFill>
                <a:latin typeface="Book Antiqua" panose="02040602050305030304" pitchFamily="18" charset="0"/>
              </a:rPr>
              <a:t>// newContainer </a:t>
            </a:r>
            <a:r>
              <a:rPr lang="da-DK" sz="1500" b="1" i="1">
                <a:solidFill>
                  <a:schemeClr val="tx2">
                    <a:lumMod val="75000"/>
                    <a:lumOff val="25000"/>
                  </a:schemeClr>
                </a:solidFill>
                <a:latin typeface="Book Antiqua" panose="02040602050305030304" pitchFamily="18" charset="0"/>
              </a:rPr>
              <a:t>not in </a:t>
            </a:r>
            <a:r>
              <a:rPr lang="da-DK" sz="1500" i="1">
                <a:solidFill>
                  <a:schemeClr val="tx2">
                    <a:lumMod val="75000"/>
                    <a:lumOff val="25000"/>
                  </a:schemeClr>
                </a:solidFill>
                <a:latin typeface="Book Antiqua" panose="02040602050305030304" pitchFamily="18" charset="0"/>
              </a:rPr>
              <a:t>ContainerNames;</a:t>
            </a:r>
          </a:p>
          <a:p>
            <a:r>
              <a:rPr lang="da-DK" sz="1500" i="1">
                <a:solidFill>
                  <a:schemeClr val="tx2">
                    <a:lumMod val="75000"/>
                    <a:lumOff val="25000"/>
                  </a:schemeClr>
                </a:solidFill>
                <a:latin typeface="Book Antiqua" panose="02040602050305030304" pitchFamily="18" charset="0"/>
              </a:rPr>
              <a:t>Create_Container(newContainer)</a:t>
            </a:r>
          </a:p>
        </p:txBody>
      </p:sp>
      <p:sp>
        <p:nvSpPr>
          <p:cNvPr id="7" name="TextBox 6">
            <a:extLst>
              <a:ext uri="{FF2B5EF4-FFF2-40B4-BE49-F238E27FC236}">
                <a16:creationId xmlns:a16="http://schemas.microsoft.com/office/drawing/2014/main" id="{21744669-6A44-2FDD-AE63-3FFCEB09767A}"/>
              </a:ext>
            </a:extLst>
          </p:cNvPr>
          <p:cNvSpPr txBox="1"/>
          <p:nvPr/>
        </p:nvSpPr>
        <p:spPr>
          <a:xfrm>
            <a:off x="7358646" y="4453348"/>
            <a:ext cx="3928311" cy="784830"/>
          </a:xfrm>
          <a:prstGeom prst="rect">
            <a:avLst/>
          </a:prstGeom>
          <a:noFill/>
          <a:ln>
            <a:solidFill>
              <a:schemeClr val="bg2">
                <a:lumMod val="90000"/>
              </a:schemeClr>
            </a:solidFill>
          </a:ln>
        </p:spPr>
        <p:txBody>
          <a:bodyPr wrap="square" rtlCol="0">
            <a:spAutoFit/>
          </a:bodyPr>
          <a:lstStyle/>
          <a:p>
            <a:r>
              <a:rPr lang="da-DK" sz="1500" i="1">
                <a:solidFill>
                  <a:schemeClr val="tx2">
                    <a:lumMod val="75000"/>
                    <a:lumOff val="25000"/>
                  </a:schemeClr>
                </a:solidFill>
                <a:latin typeface="Book Antiqua" panose="02040602050305030304" pitchFamily="18" charset="0"/>
              </a:rPr>
              <a:t>bobLen, … = BlockBlob_GetBlockList(); </a:t>
            </a:r>
          </a:p>
          <a:p>
            <a:r>
              <a:rPr lang="da-DK" sz="1500" b="1" i="1">
                <a:solidFill>
                  <a:schemeClr val="tx2">
                    <a:lumMod val="75000"/>
                    <a:lumOff val="25000"/>
                  </a:schemeClr>
                </a:solidFill>
                <a:latin typeface="Book Antiqua" panose="02040602050305030304" pitchFamily="18" charset="0"/>
              </a:rPr>
              <a:t>// appendPosition == bobLen; </a:t>
            </a:r>
          </a:p>
          <a:p>
            <a:r>
              <a:rPr lang="da-DK" sz="1500" i="1">
                <a:solidFill>
                  <a:schemeClr val="tx2">
                    <a:lumMod val="75000"/>
                    <a:lumOff val="25000"/>
                  </a:schemeClr>
                </a:solidFill>
                <a:latin typeface="Book Antiqua" panose="02040602050305030304" pitchFamily="18" charset="0"/>
              </a:rPr>
              <a:t>AppendBlob_AppendBlock(appendPosition, …)</a:t>
            </a:r>
          </a:p>
        </p:txBody>
      </p:sp>
      <p:sp>
        <p:nvSpPr>
          <p:cNvPr id="8" name="TextBox 7">
            <a:extLst>
              <a:ext uri="{FF2B5EF4-FFF2-40B4-BE49-F238E27FC236}">
                <a16:creationId xmlns:a16="http://schemas.microsoft.com/office/drawing/2014/main" id="{2DC28E13-B9E3-EDEB-495D-64FA770E6F9E}"/>
              </a:ext>
            </a:extLst>
          </p:cNvPr>
          <p:cNvSpPr txBox="1"/>
          <p:nvPr/>
        </p:nvSpPr>
        <p:spPr>
          <a:xfrm>
            <a:off x="8188157" y="5702039"/>
            <a:ext cx="3525520" cy="784830"/>
          </a:xfrm>
          <a:prstGeom prst="rect">
            <a:avLst/>
          </a:prstGeom>
          <a:noFill/>
          <a:ln>
            <a:solidFill>
              <a:schemeClr val="bg2">
                <a:lumMod val="90000"/>
              </a:schemeClr>
            </a:solidFill>
          </a:ln>
        </p:spPr>
        <p:txBody>
          <a:bodyPr wrap="square" rtlCol="0">
            <a:spAutoFit/>
          </a:bodyPr>
          <a:lstStyle/>
          <a:p>
            <a:r>
              <a:rPr lang="da-DK" sz="1500" i="1">
                <a:solidFill>
                  <a:schemeClr val="tx2">
                    <a:lumMod val="75000"/>
                    <a:lumOff val="25000"/>
                  </a:schemeClr>
                </a:solidFill>
                <a:latin typeface="Book Antiqua" panose="02040602050305030304" pitchFamily="18" charset="0"/>
              </a:rPr>
              <a:t>bobLen, … = BlockBlob_GetBlockList(); </a:t>
            </a:r>
          </a:p>
          <a:p>
            <a:r>
              <a:rPr lang="da-DK" sz="1500" b="1" i="1">
                <a:solidFill>
                  <a:schemeClr val="tx2">
                    <a:lumMod val="75000"/>
                    <a:lumOff val="25000"/>
                  </a:schemeClr>
                </a:solidFill>
                <a:latin typeface="Book Antiqua" panose="02040602050305030304" pitchFamily="18" charset="0"/>
              </a:rPr>
              <a:t>// appendLen &lt;= Maxsize – blobLen;</a:t>
            </a:r>
          </a:p>
          <a:p>
            <a:r>
              <a:rPr lang="da-DK" sz="1500" i="1">
                <a:solidFill>
                  <a:schemeClr val="tx2">
                    <a:lumMod val="75000"/>
                    <a:lumOff val="25000"/>
                  </a:schemeClr>
                </a:solidFill>
                <a:latin typeface="Book Antiqua" panose="02040602050305030304" pitchFamily="18" charset="0"/>
              </a:rPr>
              <a:t>AppendBlob_AppendBlock(…, appendLen)</a:t>
            </a:r>
          </a:p>
        </p:txBody>
      </p:sp>
      <p:sp>
        <p:nvSpPr>
          <p:cNvPr id="9" name="Slide Number Placeholder 8">
            <a:extLst>
              <a:ext uri="{FF2B5EF4-FFF2-40B4-BE49-F238E27FC236}">
                <a16:creationId xmlns:a16="http://schemas.microsoft.com/office/drawing/2014/main" id="{A6FBD2DC-28DC-599D-A994-AF01EC576A13}"/>
              </a:ext>
            </a:extLst>
          </p:cNvPr>
          <p:cNvSpPr>
            <a:spLocks noGrp="1"/>
          </p:cNvSpPr>
          <p:nvPr>
            <p:ph type="sldNum" sz="quarter" idx="12"/>
          </p:nvPr>
        </p:nvSpPr>
        <p:spPr/>
        <p:txBody>
          <a:bodyPr/>
          <a:lstStyle/>
          <a:p>
            <a:fld id="{7E665F2E-D417-4652-A93B-1C961A2010A1}" type="slidenum">
              <a:rPr lang="en-US" smtClean="0"/>
              <a:t>44</a:t>
            </a:fld>
            <a:endParaRPr lang="en-US"/>
          </a:p>
        </p:txBody>
      </p:sp>
    </p:spTree>
    <p:extLst>
      <p:ext uri="{BB962C8B-B14F-4D97-AF65-F5344CB8AC3E}">
        <p14:creationId xmlns:p14="http://schemas.microsoft.com/office/powerpoint/2010/main" val="8902928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CA05-05F7-2BB1-72A1-E8ECCCD839F7}"/>
              </a:ext>
            </a:extLst>
          </p:cNvPr>
          <p:cNvSpPr>
            <a:spLocks noGrp="1"/>
          </p:cNvSpPr>
          <p:nvPr>
            <p:ph type="title"/>
          </p:nvPr>
        </p:nvSpPr>
        <p:spPr/>
        <p:txBody>
          <a:bodyPr>
            <a:normAutofit/>
          </a:bodyPr>
          <a:lstStyle/>
          <a:p>
            <a:r>
              <a:rPr lang="en-US" b="1"/>
              <a:t>Where can we find API pre-conditions?</a:t>
            </a:r>
          </a:p>
        </p:txBody>
      </p:sp>
      <p:sp>
        <p:nvSpPr>
          <p:cNvPr id="3" name="Content Placeholder 2">
            <a:extLst>
              <a:ext uri="{FF2B5EF4-FFF2-40B4-BE49-F238E27FC236}">
                <a16:creationId xmlns:a16="http://schemas.microsoft.com/office/drawing/2014/main" id="{8F5FC2C9-6909-5D9E-B543-FDAD0C1F615A}"/>
              </a:ext>
            </a:extLst>
          </p:cNvPr>
          <p:cNvSpPr>
            <a:spLocks noGrp="1"/>
          </p:cNvSpPr>
          <p:nvPr>
            <p:ph idx="1"/>
          </p:nvPr>
        </p:nvSpPr>
        <p:spPr>
          <a:xfrm>
            <a:off x="838200" y="1457863"/>
            <a:ext cx="10515600" cy="4754930"/>
          </a:xfrm>
        </p:spPr>
        <p:txBody>
          <a:bodyPr>
            <a:normAutofit/>
          </a:bodyPr>
          <a:lstStyle/>
          <a:p>
            <a:pPr>
              <a:lnSpc>
                <a:spcPct val="100000"/>
              </a:lnSpc>
            </a:pPr>
            <a:r>
              <a:rPr lang="en-US" b="1"/>
              <a:t>Specification</a:t>
            </a:r>
            <a:r>
              <a:rPr lang="en-US"/>
              <a:t> (e.g., swagger)</a:t>
            </a:r>
          </a:p>
          <a:p>
            <a:pPr lvl="1">
              <a:lnSpc>
                <a:spcPct val="100000"/>
              </a:lnSpc>
            </a:pPr>
            <a:r>
              <a:rPr lang="en-US"/>
              <a:t>From the user perspective (e.g., input-output)</a:t>
            </a:r>
          </a:p>
          <a:p>
            <a:pPr lvl="1">
              <a:lnSpc>
                <a:spcPct val="100000"/>
              </a:lnSpc>
            </a:pPr>
            <a:r>
              <a:rPr lang="en-US"/>
              <a:t>Succinctly describe the pre-conditions regarding:</a:t>
            </a:r>
          </a:p>
          <a:p>
            <a:pPr lvl="2">
              <a:lnSpc>
                <a:spcPct val="100000"/>
              </a:lnSpc>
            </a:pPr>
            <a:r>
              <a:rPr lang="en-US"/>
              <a:t>API parameters</a:t>
            </a:r>
          </a:p>
          <a:p>
            <a:pPr lvl="2">
              <a:lnSpc>
                <a:spcPct val="100000"/>
              </a:lnSpc>
            </a:pPr>
            <a:r>
              <a:rPr lang="en-US"/>
              <a:t>service states</a:t>
            </a:r>
          </a:p>
          <a:p>
            <a:pPr>
              <a:lnSpc>
                <a:spcPct val="100000"/>
              </a:lnSpc>
            </a:pPr>
            <a:r>
              <a:rPr lang="en-US" b="1"/>
              <a:t>Source code</a:t>
            </a:r>
          </a:p>
          <a:p>
            <a:pPr lvl="1">
              <a:lnSpc>
                <a:spcPct val="100000"/>
              </a:lnSpc>
            </a:pPr>
            <a:r>
              <a:rPr lang="en-US"/>
              <a:t>Too much details</a:t>
            </a:r>
          </a:p>
          <a:p>
            <a:pPr lvl="1">
              <a:lnSpc>
                <a:spcPct val="100000"/>
              </a:lnSpc>
            </a:pPr>
            <a:r>
              <a:rPr lang="en-US"/>
              <a:t>Mix pre-condition checking code with other functionality code</a:t>
            </a:r>
          </a:p>
        </p:txBody>
      </p:sp>
      <p:sp>
        <p:nvSpPr>
          <p:cNvPr id="4" name="Slide Number Placeholder 3">
            <a:extLst>
              <a:ext uri="{FF2B5EF4-FFF2-40B4-BE49-F238E27FC236}">
                <a16:creationId xmlns:a16="http://schemas.microsoft.com/office/drawing/2014/main" id="{A2B6A668-4051-4805-E571-323A65286D68}"/>
              </a:ext>
            </a:extLst>
          </p:cNvPr>
          <p:cNvSpPr>
            <a:spLocks noGrp="1"/>
          </p:cNvSpPr>
          <p:nvPr>
            <p:ph type="sldNum" sz="quarter" idx="12"/>
          </p:nvPr>
        </p:nvSpPr>
        <p:spPr/>
        <p:txBody>
          <a:bodyPr/>
          <a:lstStyle/>
          <a:p>
            <a:fld id="{7E665F2E-D417-4652-A93B-1C961A2010A1}" type="slidenum">
              <a:rPr lang="en-US" smtClean="0"/>
              <a:t>45</a:t>
            </a:fld>
            <a:endParaRPr lang="en-US"/>
          </a:p>
        </p:txBody>
      </p:sp>
    </p:spTree>
    <p:extLst>
      <p:ext uri="{BB962C8B-B14F-4D97-AF65-F5344CB8AC3E}">
        <p14:creationId xmlns:p14="http://schemas.microsoft.com/office/powerpoint/2010/main" val="4222179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CA05-05F7-2BB1-72A1-E8ECCCD839F7}"/>
              </a:ext>
            </a:extLst>
          </p:cNvPr>
          <p:cNvSpPr>
            <a:spLocks noGrp="1"/>
          </p:cNvSpPr>
          <p:nvPr>
            <p:ph type="title"/>
          </p:nvPr>
        </p:nvSpPr>
        <p:spPr/>
        <p:txBody>
          <a:bodyPr>
            <a:normAutofit/>
          </a:bodyPr>
          <a:lstStyle/>
          <a:p>
            <a:r>
              <a:rPr lang="en-US" b="1"/>
              <a:t>Holistically express all of pre-conditions?</a:t>
            </a:r>
          </a:p>
        </p:txBody>
      </p:sp>
      <p:sp>
        <p:nvSpPr>
          <p:cNvPr id="3" name="Content Placeholder 2">
            <a:extLst>
              <a:ext uri="{FF2B5EF4-FFF2-40B4-BE49-F238E27FC236}">
                <a16:creationId xmlns:a16="http://schemas.microsoft.com/office/drawing/2014/main" id="{8F5FC2C9-6909-5D9E-B543-FDAD0C1F615A}"/>
              </a:ext>
            </a:extLst>
          </p:cNvPr>
          <p:cNvSpPr>
            <a:spLocks noGrp="1"/>
          </p:cNvSpPr>
          <p:nvPr>
            <p:ph idx="1"/>
          </p:nvPr>
        </p:nvSpPr>
        <p:spPr>
          <a:xfrm>
            <a:off x="838200" y="1457863"/>
            <a:ext cx="11168269" cy="4754930"/>
          </a:xfrm>
        </p:spPr>
        <p:txBody>
          <a:bodyPr>
            <a:normAutofit fontScale="92500" lnSpcReduction="10000"/>
          </a:bodyPr>
          <a:lstStyle/>
          <a:p>
            <a:pPr>
              <a:lnSpc>
                <a:spcPct val="100000"/>
              </a:lnSpc>
            </a:pPr>
            <a:r>
              <a:rPr lang="en-US" b="1"/>
              <a:t>Insight</a:t>
            </a:r>
          </a:p>
          <a:p>
            <a:pPr lvl="1">
              <a:lnSpc>
                <a:spcPct val="100000"/>
              </a:lnSpc>
            </a:pPr>
            <a:r>
              <a:rPr lang="en-US"/>
              <a:t>The pre-conditions are described regarding the service states, instead of other dependent API responses.</a:t>
            </a:r>
          </a:p>
          <a:p>
            <a:pPr lvl="1">
              <a:lnSpc>
                <a:spcPct val="100000"/>
              </a:lnSpc>
            </a:pPr>
            <a:r>
              <a:rPr lang="en-US" sz="1500"/>
              <a:t>E.g., </a:t>
            </a:r>
            <a:r>
              <a:rPr lang="en-US" sz="1500" i="1" u="sng"/>
              <a:t>“Specify this header value to operate only on a blob if it has been modified since the specified date/time.”</a:t>
            </a:r>
          </a:p>
          <a:p>
            <a:pPr>
              <a:lnSpc>
                <a:spcPct val="100000"/>
              </a:lnSpc>
            </a:pPr>
            <a:r>
              <a:rPr lang="en-US" b="1"/>
              <a:t>Two high-level design choices</a:t>
            </a:r>
          </a:p>
          <a:p>
            <a:pPr lvl="1">
              <a:lnSpc>
                <a:spcPct val="100000"/>
              </a:lnSpc>
            </a:pPr>
            <a:r>
              <a:rPr lang="en-US"/>
              <a:t>Directly infer and express pre-conditions using API parameters and responses.</a:t>
            </a:r>
          </a:p>
          <a:p>
            <a:pPr marL="914400" lvl="2" indent="0">
              <a:lnSpc>
                <a:spcPct val="100000"/>
              </a:lnSpc>
              <a:buNone/>
            </a:pPr>
            <a:r>
              <a:rPr lang="en-US" b="1">
                <a:sym typeface="Wingdings" panose="05000000000000000000" pitchFamily="2" charset="2"/>
              </a:rPr>
              <a:t> </a:t>
            </a:r>
            <a:r>
              <a:rPr lang="en-US">
                <a:sym typeface="Wingdings" panose="05000000000000000000" pitchFamily="2" charset="2"/>
              </a:rPr>
              <a:t>Less accurate as it is hard for model to comprehensively understand the multiple step inferences.</a:t>
            </a:r>
            <a:endParaRPr lang="en-US" b="1"/>
          </a:p>
          <a:p>
            <a:pPr lvl="1">
              <a:lnSpc>
                <a:spcPct val="100000"/>
              </a:lnSpc>
            </a:pPr>
            <a:r>
              <a:rPr lang="en-US"/>
              <a:t>Model-based approach</a:t>
            </a:r>
          </a:p>
          <a:p>
            <a:pPr lvl="2">
              <a:lnSpc>
                <a:spcPct val="100000"/>
              </a:lnSpc>
              <a:buFont typeface="Wingdings" panose="05000000000000000000" pitchFamily="2" charset="2"/>
              <a:buChar char="à"/>
            </a:pPr>
            <a:r>
              <a:rPr lang="en-US">
                <a:sym typeface="Wingdings" panose="05000000000000000000" pitchFamily="2" charset="2"/>
              </a:rPr>
              <a:t> Model microservices as entity state machine</a:t>
            </a:r>
          </a:p>
          <a:p>
            <a:pPr lvl="2">
              <a:lnSpc>
                <a:spcPct val="100000"/>
              </a:lnSpc>
              <a:buFont typeface="Wingdings" panose="05000000000000000000" pitchFamily="2" charset="2"/>
              <a:buChar char="à"/>
            </a:pPr>
            <a:r>
              <a:rPr lang="en-US">
                <a:sym typeface="Wingdings" panose="05000000000000000000" pitchFamily="2" charset="2"/>
              </a:rPr>
              <a:t> Express pre-conditions based on the state machine</a:t>
            </a:r>
          </a:p>
          <a:p>
            <a:pPr lvl="2">
              <a:lnSpc>
                <a:spcPct val="100000"/>
              </a:lnSpc>
              <a:buFont typeface="Wingdings" panose="05000000000000000000" pitchFamily="2" charset="2"/>
              <a:buChar char="à"/>
            </a:pPr>
            <a:r>
              <a:rPr lang="en-US">
                <a:sym typeface="Wingdings" panose="05000000000000000000" pitchFamily="2" charset="2"/>
              </a:rPr>
              <a:t> Why? (1) for offline generation, which needs to know the state; (2) match to the above insight</a:t>
            </a:r>
          </a:p>
        </p:txBody>
      </p:sp>
      <p:sp>
        <p:nvSpPr>
          <p:cNvPr id="4" name="Slide Number Placeholder 3">
            <a:extLst>
              <a:ext uri="{FF2B5EF4-FFF2-40B4-BE49-F238E27FC236}">
                <a16:creationId xmlns:a16="http://schemas.microsoft.com/office/drawing/2014/main" id="{9ED86AB2-81B1-A615-2AE0-8B3A00BEC647}"/>
              </a:ext>
            </a:extLst>
          </p:cNvPr>
          <p:cNvSpPr>
            <a:spLocks noGrp="1"/>
          </p:cNvSpPr>
          <p:nvPr>
            <p:ph type="sldNum" sz="quarter" idx="12"/>
          </p:nvPr>
        </p:nvSpPr>
        <p:spPr/>
        <p:txBody>
          <a:bodyPr/>
          <a:lstStyle/>
          <a:p>
            <a:fld id="{7E665F2E-D417-4652-A93B-1C961A2010A1}" type="slidenum">
              <a:rPr lang="en-US" smtClean="0"/>
              <a:t>46</a:t>
            </a:fld>
            <a:endParaRPr lang="en-US"/>
          </a:p>
        </p:txBody>
      </p:sp>
    </p:spTree>
    <p:extLst>
      <p:ext uri="{BB962C8B-B14F-4D97-AF65-F5344CB8AC3E}">
        <p14:creationId xmlns:p14="http://schemas.microsoft.com/office/powerpoint/2010/main" val="3962853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C6AE-6282-41DC-E959-DB21F821AE1A}"/>
              </a:ext>
            </a:extLst>
          </p:cNvPr>
          <p:cNvSpPr>
            <a:spLocks noGrp="1"/>
          </p:cNvSpPr>
          <p:nvPr>
            <p:ph type="title"/>
          </p:nvPr>
        </p:nvSpPr>
        <p:spPr/>
        <p:txBody>
          <a:bodyPr>
            <a:normAutofit/>
          </a:bodyPr>
          <a:lstStyle/>
          <a:p>
            <a:r>
              <a:rPr lang="en-US" b="1"/>
              <a:t>Abstract cloud services as state machines</a:t>
            </a:r>
          </a:p>
        </p:txBody>
      </p:sp>
      <p:sp>
        <p:nvSpPr>
          <p:cNvPr id="3" name="Content Placeholder 2">
            <a:extLst>
              <a:ext uri="{FF2B5EF4-FFF2-40B4-BE49-F238E27FC236}">
                <a16:creationId xmlns:a16="http://schemas.microsoft.com/office/drawing/2014/main" id="{65547297-AF2B-4D62-E45C-658EEE8E3729}"/>
              </a:ext>
            </a:extLst>
          </p:cNvPr>
          <p:cNvSpPr>
            <a:spLocks noGrp="1"/>
          </p:cNvSpPr>
          <p:nvPr>
            <p:ph idx="1"/>
          </p:nvPr>
        </p:nvSpPr>
        <p:spPr>
          <a:xfrm>
            <a:off x="838200" y="1457863"/>
            <a:ext cx="10515600" cy="4754930"/>
          </a:xfrm>
        </p:spPr>
        <p:txBody>
          <a:bodyPr>
            <a:normAutofit fontScale="85000" lnSpcReduction="10000"/>
          </a:bodyPr>
          <a:lstStyle/>
          <a:p>
            <a:pPr>
              <a:lnSpc>
                <a:spcPct val="100000"/>
              </a:lnSpc>
            </a:pPr>
            <a:r>
              <a:rPr lang="en-US" b="1"/>
              <a:t>States </a:t>
            </a:r>
            <a:r>
              <a:rPr lang="en-US"/>
              <a:t>of </a:t>
            </a:r>
            <a:r>
              <a:rPr lang="en-US" u="sng">
                <a:solidFill>
                  <a:schemeClr val="accent2">
                    <a:lumMod val="75000"/>
                  </a:schemeClr>
                </a:solidFill>
              </a:rPr>
              <a:t>entities and their attributes</a:t>
            </a:r>
          </a:p>
          <a:p>
            <a:pPr lvl="1">
              <a:lnSpc>
                <a:spcPct val="100000"/>
              </a:lnSpc>
            </a:pPr>
            <a:r>
              <a:rPr lang="en-US"/>
              <a:t>API-provided value</a:t>
            </a:r>
          </a:p>
          <a:p>
            <a:pPr lvl="2">
              <a:lnSpc>
                <a:spcPct val="100000"/>
              </a:lnSpc>
            </a:pPr>
            <a:r>
              <a:rPr lang="en-US">
                <a:sym typeface="Wingdings" panose="05000000000000000000" pitchFamily="2" charset="2"/>
              </a:rPr>
              <a:t>Concrete value (e.g., </a:t>
            </a:r>
            <a:r>
              <a:rPr lang="en-US" i="1"/>
              <a:t>ContainerName)</a:t>
            </a:r>
          </a:p>
          <a:p>
            <a:pPr lvl="1">
              <a:lnSpc>
                <a:spcPct val="100000"/>
              </a:lnSpc>
            </a:pPr>
            <a:r>
              <a:rPr lang="en-US"/>
              <a:t>Service-generated value</a:t>
            </a:r>
            <a:endParaRPr lang="en-US" i="1"/>
          </a:p>
          <a:p>
            <a:pPr lvl="2">
              <a:lnSpc>
                <a:spcPct val="100000"/>
              </a:lnSpc>
            </a:pPr>
            <a:r>
              <a:rPr lang="en-US"/>
              <a:t>Refer to the response parameters of APIs</a:t>
            </a:r>
          </a:p>
          <a:p>
            <a:pPr lvl="2">
              <a:lnSpc>
                <a:spcPct val="100000"/>
              </a:lnSpc>
            </a:pPr>
            <a:r>
              <a:rPr lang="en-US"/>
              <a:t>e.g., MessageID, </a:t>
            </a:r>
            <a:r>
              <a:rPr lang="en-US" err="1"/>
              <a:t>ModificationTimestamp</a:t>
            </a:r>
            <a:endParaRPr lang="en-US"/>
          </a:p>
          <a:p>
            <a:pPr>
              <a:lnSpc>
                <a:spcPct val="100000"/>
              </a:lnSpc>
            </a:pPr>
            <a:r>
              <a:rPr lang="en-US" b="1"/>
              <a:t>Transitions: </a:t>
            </a:r>
            <a:r>
              <a:rPr lang="en-US" u="sng">
                <a:solidFill>
                  <a:schemeClr val="accent2">
                    <a:lumMod val="75000"/>
                  </a:schemeClr>
                </a:solidFill>
              </a:rPr>
              <a:t>API abstraction</a:t>
            </a:r>
            <a:r>
              <a:rPr lang="en-US"/>
              <a:t> with </a:t>
            </a:r>
            <a:r>
              <a:rPr lang="en-US" u="sng">
                <a:solidFill>
                  <a:schemeClr val="accent2">
                    <a:lumMod val="75000"/>
                  </a:schemeClr>
                </a:solidFill>
              </a:rPr>
              <a:t>pre-conditions</a:t>
            </a:r>
            <a:r>
              <a:rPr lang="en-US"/>
              <a:t> on parameters and state</a:t>
            </a:r>
          </a:p>
          <a:p>
            <a:pPr lvl="1">
              <a:lnSpc>
                <a:spcPct val="100000"/>
              </a:lnSpc>
            </a:pPr>
            <a:r>
              <a:rPr lang="en-US"/>
              <a:t>Given a state, find APIs with parameters meeting the API’s pre-conditions, e.g.,</a:t>
            </a:r>
          </a:p>
          <a:p>
            <a:pPr lvl="2">
              <a:lnSpc>
                <a:spcPct val="100000"/>
              </a:lnSpc>
            </a:pPr>
            <a:r>
              <a:rPr lang="en-US" i="1"/>
              <a:t>State: containers = {“</a:t>
            </a:r>
            <a:r>
              <a:rPr lang="en-US" i="1" err="1"/>
              <a:t>nameX</a:t>
            </a:r>
            <a:r>
              <a:rPr lang="en-US" i="1"/>
              <a:t>”:, “</a:t>
            </a:r>
            <a:r>
              <a:rPr lang="en-US" i="1" err="1"/>
              <a:t>nameY</a:t>
            </a:r>
            <a:r>
              <a:rPr lang="en-US" i="1"/>
              <a:t>”: }	</a:t>
            </a:r>
          </a:p>
          <a:p>
            <a:pPr lvl="2">
              <a:lnSpc>
                <a:spcPct val="100000"/>
              </a:lnSpc>
            </a:pPr>
            <a:r>
              <a:rPr lang="en-US" i="1"/>
              <a:t>An API pre-condition : </a:t>
            </a:r>
            <a:r>
              <a:rPr lang="en-US" i="1" err="1"/>
              <a:t>containerName</a:t>
            </a:r>
            <a:r>
              <a:rPr lang="en-US" i="1"/>
              <a:t> not in containers</a:t>
            </a:r>
          </a:p>
          <a:p>
            <a:pPr lvl="1">
              <a:lnSpc>
                <a:spcPct val="100000"/>
              </a:lnSpc>
            </a:pPr>
            <a:r>
              <a:rPr lang="en-US" b="1"/>
              <a:t>Constrain solving (e.g., z3)?</a:t>
            </a:r>
          </a:p>
          <a:p>
            <a:pPr lvl="1">
              <a:lnSpc>
                <a:spcPct val="100000"/>
              </a:lnSpc>
            </a:pPr>
            <a:r>
              <a:rPr lang="en-US" b="1"/>
              <a:t>Or simple rules if constraints expressions are limited</a:t>
            </a:r>
          </a:p>
        </p:txBody>
      </p:sp>
      <p:sp>
        <p:nvSpPr>
          <p:cNvPr id="7" name="TextBox 6">
            <a:extLst>
              <a:ext uri="{FF2B5EF4-FFF2-40B4-BE49-F238E27FC236}">
                <a16:creationId xmlns:a16="http://schemas.microsoft.com/office/drawing/2014/main" id="{1DA6F5F6-F450-C84B-ECC0-278893FC57B4}"/>
              </a:ext>
            </a:extLst>
          </p:cNvPr>
          <p:cNvSpPr txBox="1"/>
          <p:nvPr/>
        </p:nvSpPr>
        <p:spPr>
          <a:xfrm>
            <a:off x="7857287" y="1876916"/>
            <a:ext cx="3801041" cy="784830"/>
          </a:xfrm>
          <a:prstGeom prst="rect">
            <a:avLst/>
          </a:prstGeom>
          <a:noFill/>
          <a:ln>
            <a:solidFill>
              <a:schemeClr val="bg2">
                <a:lumMod val="90000"/>
              </a:schemeClr>
            </a:solidFill>
          </a:ln>
        </p:spPr>
        <p:txBody>
          <a:bodyPr wrap="square" rtlCol="0">
            <a:spAutoFit/>
          </a:bodyPr>
          <a:lstStyle/>
          <a:p>
            <a:r>
              <a:rPr lang="en-US" sz="1500" i="1">
                <a:latin typeface="Book Antiqua" panose="02040602050305030304" pitchFamily="18" charset="0"/>
              </a:rPr>
              <a:t>Create_container(</a:t>
            </a:r>
            <a:r>
              <a:rPr lang="en-US" sz="1500" i="1">
                <a:solidFill>
                  <a:schemeClr val="tx2">
                    <a:lumMod val="75000"/>
                    <a:lumOff val="25000"/>
                  </a:schemeClr>
                </a:solidFill>
                <a:latin typeface="Book Antiqua" panose="02040602050305030304" pitchFamily="18" charset="0"/>
              </a:rPr>
              <a:t>containerName1</a:t>
            </a:r>
            <a:r>
              <a:rPr lang="en-US" sz="1500" i="1">
                <a:latin typeface="Book Antiqua" panose="02040602050305030304" pitchFamily="18" charset="0"/>
              </a:rPr>
              <a:t>, …)</a:t>
            </a:r>
          </a:p>
          <a:p>
            <a:r>
              <a:rPr lang="en-US" sz="1500" i="1">
                <a:latin typeface="Book Antiqua" panose="02040602050305030304" pitchFamily="18" charset="0"/>
              </a:rPr>
              <a:t>Delete_Container(</a:t>
            </a:r>
            <a:r>
              <a:rPr lang="en-US" sz="1500" i="1">
                <a:solidFill>
                  <a:schemeClr val="tx2">
                    <a:lumMod val="75000"/>
                    <a:lumOff val="25000"/>
                  </a:schemeClr>
                </a:solidFill>
                <a:latin typeface="Book Antiqua" panose="02040602050305030304" pitchFamily="18" charset="0"/>
              </a:rPr>
              <a:t>containerName1</a:t>
            </a:r>
            <a:r>
              <a:rPr lang="en-US" sz="1500" i="1">
                <a:latin typeface="Book Antiqua" panose="02040602050305030304" pitchFamily="18" charset="0"/>
              </a:rPr>
              <a:t>, …)</a:t>
            </a:r>
          </a:p>
          <a:p>
            <a:r>
              <a:rPr lang="en-US" sz="1500" i="1">
                <a:latin typeface="Book Antiqua" panose="02040602050305030304" pitchFamily="18" charset="0"/>
              </a:rPr>
              <a:t>Container_AcquireLease(</a:t>
            </a:r>
            <a:r>
              <a:rPr lang="en-US" sz="1500" i="1">
                <a:solidFill>
                  <a:schemeClr val="tx2">
                    <a:lumMod val="75000"/>
                    <a:lumOff val="25000"/>
                  </a:schemeClr>
                </a:solidFill>
                <a:latin typeface="Book Antiqua" panose="02040602050305030304" pitchFamily="18" charset="0"/>
              </a:rPr>
              <a:t>containerName1</a:t>
            </a:r>
            <a:r>
              <a:rPr lang="en-US" sz="1500" i="1">
                <a:latin typeface="Book Antiqua" panose="02040602050305030304" pitchFamily="18" charset="0"/>
              </a:rPr>
              <a:t>, …)</a:t>
            </a:r>
          </a:p>
        </p:txBody>
      </p:sp>
      <p:sp>
        <p:nvSpPr>
          <p:cNvPr id="8" name="TextBox 7">
            <a:extLst>
              <a:ext uri="{FF2B5EF4-FFF2-40B4-BE49-F238E27FC236}">
                <a16:creationId xmlns:a16="http://schemas.microsoft.com/office/drawing/2014/main" id="{8087F76F-3A6F-2B4D-A698-147144A1DF13}"/>
              </a:ext>
            </a:extLst>
          </p:cNvPr>
          <p:cNvSpPr txBox="1"/>
          <p:nvPr/>
        </p:nvSpPr>
        <p:spPr>
          <a:xfrm>
            <a:off x="7857286" y="2923564"/>
            <a:ext cx="3801041" cy="553998"/>
          </a:xfrm>
          <a:prstGeom prst="rect">
            <a:avLst/>
          </a:prstGeom>
          <a:noFill/>
          <a:ln>
            <a:solidFill>
              <a:schemeClr val="bg2">
                <a:lumMod val="90000"/>
              </a:schemeClr>
            </a:solidFill>
          </a:ln>
        </p:spPr>
        <p:txBody>
          <a:bodyPr wrap="square" rtlCol="0">
            <a:spAutoFit/>
          </a:bodyPr>
          <a:lstStyle/>
          <a:p>
            <a:r>
              <a:rPr lang="da-DK" sz="1500" i="1">
                <a:solidFill>
                  <a:schemeClr val="tx2">
                    <a:lumMod val="75000"/>
                    <a:lumOff val="25000"/>
                  </a:schemeClr>
                </a:solidFill>
                <a:latin typeface="Book Antiqua" panose="02040602050305030304" pitchFamily="18" charset="0"/>
              </a:rPr>
              <a:t>msgID</a:t>
            </a:r>
            <a:r>
              <a:rPr lang="da-DK" sz="1500" i="1">
                <a:latin typeface="Book Antiqua" panose="02040602050305030304" pitchFamily="18" charset="0"/>
              </a:rPr>
              <a:t> = Create_draft_message(message)</a:t>
            </a:r>
          </a:p>
          <a:p>
            <a:r>
              <a:rPr lang="da-DK" sz="1500" i="1">
                <a:latin typeface="Book Antiqua" panose="02040602050305030304" pitchFamily="18" charset="0"/>
              </a:rPr>
              <a:t>Send_draft_message(</a:t>
            </a:r>
            <a:r>
              <a:rPr lang="da-DK" sz="1500" i="1">
                <a:solidFill>
                  <a:schemeClr val="tx2">
                    <a:lumMod val="75000"/>
                    <a:lumOff val="25000"/>
                  </a:schemeClr>
                </a:solidFill>
                <a:latin typeface="Book Antiqua" panose="02040602050305030304" pitchFamily="18" charset="0"/>
              </a:rPr>
              <a:t>msgID</a:t>
            </a:r>
            <a:r>
              <a:rPr lang="da-DK" sz="1500" i="1">
                <a:latin typeface="Book Antiqua" panose="02040602050305030304" pitchFamily="18" charset="0"/>
              </a:rPr>
              <a:t>)</a:t>
            </a:r>
          </a:p>
        </p:txBody>
      </p:sp>
      <p:sp>
        <p:nvSpPr>
          <p:cNvPr id="10" name="TextBox 9">
            <a:extLst>
              <a:ext uri="{FF2B5EF4-FFF2-40B4-BE49-F238E27FC236}">
                <a16:creationId xmlns:a16="http://schemas.microsoft.com/office/drawing/2014/main" id="{23515A87-6166-05EF-E690-D6274C5E358B}"/>
              </a:ext>
            </a:extLst>
          </p:cNvPr>
          <p:cNvSpPr txBox="1"/>
          <p:nvPr/>
        </p:nvSpPr>
        <p:spPr>
          <a:xfrm>
            <a:off x="7857286" y="4514975"/>
            <a:ext cx="3801041" cy="1246495"/>
          </a:xfrm>
          <a:prstGeom prst="rect">
            <a:avLst/>
          </a:prstGeom>
          <a:noFill/>
          <a:ln>
            <a:solidFill>
              <a:schemeClr val="bg2">
                <a:lumMod val="90000"/>
              </a:schemeClr>
            </a:solidFill>
          </a:ln>
        </p:spPr>
        <p:txBody>
          <a:bodyPr wrap="square" rtlCol="0">
            <a:spAutoFit/>
          </a:bodyPr>
          <a:lstStyle/>
          <a:p>
            <a:r>
              <a:rPr lang="da-DK" sz="1500" i="1">
                <a:solidFill>
                  <a:schemeClr val="tx2">
                    <a:lumMod val="75000"/>
                    <a:lumOff val="25000"/>
                  </a:schemeClr>
                </a:solidFill>
                <a:latin typeface="Book Antiqua" panose="02040602050305030304" pitchFamily="18" charset="0"/>
              </a:rPr>
              <a:t>containers</a:t>
            </a:r>
            <a:r>
              <a:rPr lang="da-DK" sz="1500" i="1">
                <a:latin typeface="Book Antiqua" panose="02040602050305030304" pitchFamily="18" charset="0"/>
              </a:rPr>
              <a:t> = Const({“nameX”:, “nameY”: })</a:t>
            </a:r>
          </a:p>
          <a:p>
            <a:r>
              <a:rPr lang="da-DK" sz="1500" i="1">
                <a:solidFill>
                  <a:schemeClr val="tx2">
                    <a:lumMod val="75000"/>
                    <a:lumOff val="25000"/>
                  </a:schemeClr>
                </a:solidFill>
                <a:latin typeface="Book Antiqua" panose="02040602050305030304" pitchFamily="18" charset="0"/>
              </a:rPr>
              <a:t>containerName</a:t>
            </a:r>
            <a:r>
              <a:rPr lang="da-DK" sz="1500" i="1">
                <a:latin typeface="Book Antiqua" panose="02040602050305030304" pitchFamily="18" charset="0"/>
              </a:rPr>
              <a:t> = String()</a:t>
            </a:r>
          </a:p>
          <a:p>
            <a:r>
              <a:rPr lang="da-DK" sz="1500" i="1">
                <a:latin typeface="Book Antiqua" panose="02040602050305030304" pitchFamily="18" charset="0"/>
              </a:rPr>
              <a:t>solver.add(</a:t>
            </a:r>
            <a:r>
              <a:rPr lang="da-DK" sz="1500" i="1">
                <a:solidFill>
                  <a:schemeClr val="tx2">
                    <a:lumMod val="75000"/>
                    <a:lumOff val="25000"/>
                  </a:schemeClr>
                </a:solidFill>
                <a:latin typeface="Book Antiqua" panose="02040602050305030304" pitchFamily="18" charset="0"/>
              </a:rPr>
              <a:t>containerName</a:t>
            </a:r>
            <a:r>
              <a:rPr lang="da-DK" sz="1500" i="1">
                <a:latin typeface="Book Antiqua" panose="02040602050305030304" pitchFamily="18" charset="0"/>
              </a:rPr>
              <a:t> in </a:t>
            </a:r>
            <a:r>
              <a:rPr lang="da-DK" sz="1500" i="1">
                <a:solidFill>
                  <a:schemeClr val="tx2">
                    <a:lumMod val="75000"/>
                    <a:lumOff val="25000"/>
                  </a:schemeClr>
                </a:solidFill>
                <a:latin typeface="Book Antiqua" panose="02040602050305030304" pitchFamily="18" charset="0"/>
              </a:rPr>
              <a:t>containers</a:t>
            </a:r>
            <a:r>
              <a:rPr lang="da-DK" sz="1500" i="1">
                <a:latin typeface="Book Antiqua" panose="02040602050305030304" pitchFamily="18" charset="0"/>
              </a:rPr>
              <a:t>)</a:t>
            </a:r>
          </a:p>
          <a:p>
            <a:r>
              <a:rPr lang="da-DK" sz="1500" i="1">
                <a:latin typeface="Book Antiqua" panose="02040602050305030304" pitchFamily="18" charset="0"/>
              </a:rPr>
              <a:t>solver.model()</a:t>
            </a:r>
          </a:p>
          <a:p>
            <a:r>
              <a:rPr lang="da-DK" sz="1500" i="1">
                <a:latin typeface="Book Antiqua" panose="02040602050305030304" pitchFamily="18" charset="0"/>
              </a:rPr>
              <a:t>// </a:t>
            </a:r>
            <a:r>
              <a:rPr lang="da-DK" sz="1500" i="1">
                <a:solidFill>
                  <a:schemeClr val="tx2">
                    <a:lumMod val="75000"/>
                    <a:lumOff val="25000"/>
                  </a:schemeClr>
                </a:solidFill>
                <a:latin typeface="Book Antiqua" panose="02040602050305030304" pitchFamily="18" charset="0"/>
              </a:rPr>
              <a:t>containerName</a:t>
            </a:r>
            <a:r>
              <a:rPr lang="da-DK" sz="1500" i="1">
                <a:latin typeface="Book Antiqua" panose="02040602050305030304" pitchFamily="18" charset="0"/>
              </a:rPr>
              <a:t> = ”NameX”</a:t>
            </a:r>
          </a:p>
        </p:txBody>
      </p:sp>
      <p:sp>
        <p:nvSpPr>
          <p:cNvPr id="4" name="Slide Number Placeholder 3">
            <a:extLst>
              <a:ext uri="{FF2B5EF4-FFF2-40B4-BE49-F238E27FC236}">
                <a16:creationId xmlns:a16="http://schemas.microsoft.com/office/drawing/2014/main" id="{5DDA4E4C-3576-675F-E365-C2B9E369737E}"/>
              </a:ext>
            </a:extLst>
          </p:cNvPr>
          <p:cNvSpPr>
            <a:spLocks noGrp="1"/>
          </p:cNvSpPr>
          <p:nvPr>
            <p:ph type="sldNum" sz="quarter" idx="12"/>
          </p:nvPr>
        </p:nvSpPr>
        <p:spPr/>
        <p:txBody>
          <a:bodyPr/>
          <a:lstStyle/>
          <a:p>
            <a:fld id="{7E665F2E-D417-4652-A93B-1C961A2010A1}" type="slidenum">
              <a:rPr lang="en-US" smtClean="0"/>
              <a:t>47</a:t>
            </a:fld>
            <a:endParaRPr lang="en-US"/>
          </a:p>
        </p:txBody>
      </p:sp>
    </p:spTree>
    <p:extLst>
      <p:ext uri="{BB962C8B-B14F-4D97-AF65-F5344CB8AC3E}">
        <p14:creationId xmlns:p14="http://schemas.microsoft.com/office/powerpoint/2010/main" val="38297136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4EF8-E994-6F47-C7D3-858E05DC1DD6}"/>
              </a:ext>
            </a:extLst>
          </p:cNvPr>
          <p:cNvSpPr>
            <a:spLocks noGrp="1"/>
          </p:cNvSpPr>
          <p:nvPr>
            <p:ph type="title"/>
          </p:nvPr>
        </p:nvSpPr>
        <p:spPr/>
        <p:txBody>
          <a:bodyPr/>
          <a:lstStyle/>
          <a:p>
            <a:r>
              <a:rPr lang="en-US" b="1"/>
              <a:t>Workflow</a:t>
            </a:r>
          </a:p>
        </p:txBody>
      </p:sp>
      <p:sp>
        <p:nvSpPr>
          <p:cNvPr id="4" name="Flowchart: Document 3">
            <a:extLst>
              <a:ext uri="{FF2B5EF4-FFF2-40B4-BE49-F238E27FC236}">
                <a16:creationId xmlns:a16="http://schemas.microsoft.com/office/drawing/2014/main" id="{4776BE62-05C0-BA1F-5B54-994B5225EDE7}"/>
              </a:ext>
            </a:extLst>
          </p:cNvPr>
          <p:cNvSpPr/>
          <p:nvPr/>
        </p:nvSpPr>
        <p:spPr>
          <a:xfrm>
            <a:off x="527899" y="2507532"/>
            <a:ext cx="1065229" cy="688156"/>
          </a:xfrm>
          <a:prstGeom prst="flowChart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Swagger</a:t>
            </a:r>
          </a:p>
        </p:txBody>
      </p:sp>
      <p:sp>
        <p:nvSpPr>
          <p:cNvPr id="5" name="Rectangle 4">
            <a:extLst>
              <a:ext uri="{FF2B5EF4-FFF2-40B4-BE49-F238E27FC236}">
                <a16:creationId xmlns:a16="http://schemas.microsoft.com/office/drawing/2014/main" id="{A4FD85A8-8C4E-FAB1-37F5-F1F3ED34ECBB}"/>
              </a:ext>
            </a:extLst>
          </p:cNvPr>
          <p:cNvSpPr/>
          <p:nvPr/>
        </p:nvSpPr>
        <p:spPr>
          <a:xfrm>
            <a:off x="2306424" y="2422691"/>
            <a:ext cx="1699968" cy="85783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Heuristics/LLM</a:t>
            </a:r>
          </a:p>
        </p:txBody>
      </p:sp>
      <p:cxnSp>
        <p:nvCxnSpPr>
          <p:cNvPr id="7" name="Straight Arrow Connector 6">
            <a:extLst>
              <a:ext uri="{FF2B5EF4-FFF2-40B4-BE49-F238E27FC236}">
                <a16:creationId xmlns:a16="http://schemas.microsoft.com/office/drawing/2014/main" id="{337EC117-6E3F-7BBB-F346-1FB2FE8150FB}"/>
              </a:ext>
            </a:extLst>
          </p:cNvPr>
          <p:cNvCxnSpPr>
            <a:cxnSpLocks/>
            <a:stCxn id="4" idx="3"/>
            <a:endCxn id="5" idx="1"/>
          </p:cNvCxnSpPr>
          <p:nvPr/>
        </p:nvCxnSpPr>
        <p:spPr>
          <a:xfrm>
            <a:off x="1593128" y="2851610"/>
            <a:ext cx="7132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Rectangle 7">
            <a:extLst>
              <a:ext uri="{FF2B5EF4-FFF2-40B4-BE49-F238E27FC236}">
                <a16:creationId xmlns:a16="http://schemas.microsoft.com/office/drawing/2014/main" id="{10F4A8AE-73A8-EFD4-51F2-D7647A4DB1ED}"/>
              </a:ext>
            </a:extLst>
          </p:cNvPr>
          <p:cNvSpPr/>
          <p:nvPr/>
        </p:nvSpPr>
        <p:spPr>
          <a:xfrm>
            <a:off x="4719688" y="2422691"/>
            <a:ext cx="2771480" cy="857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The hierarchy relation of entities and attributes</a:t>
            </a:r>
          </a:p>
        </p:txBody>
      </p:sp>
      <p:cxnSp>
        <p:nvCxnSpPr>
          <p:cNvPr id="11" name="Connector: Elbow 10">
            <a:extLst>
              <a:ext uri="{FF2B5EF4-FFF2-40B4-BE49-F238E27FC236}">
                <a16:creationId xmlns:a16="http://schemas.microsoft.com/office/drawing/2014/main" id="{0647BA9F-DA78-D366-7281-8D4B05F24A66}"/>
              </a:ext>
            </a:extLst>
          </p:cNvPr>
          <p:cNvCxnSpPr>
            <a:cxnSpLocks/>
            <a:stCxn id="4" idx="2"/>
            <a:endCxn id="17" idx="0"/>
          </p:cNvCxnSpPr>
          <p:nvPr/>
        </p:nvCxnSpPr>
        <p:spPr>
          <a:xfrm rot="16200000" flipH="1">
            <a:off x="3244425" y="966282"/>
            <a:ext cx="1096582" cy="5464404"/>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D7EE666D-95F4-B525-AB0D-5B1F7D6F49BD}"/>
              </a:ext>
            </a:extLst>
          </p:cNvPr>
          <p:cNvCxnSpPr>
            <a:cxnSpLocks/>
            <a:stCxn id="5" idx="3"/>
            <a:endCxn id="8" idx="1"/>
          </p:cNvCxnSpPr>
          <p:nvPr/>
        </p:nvCxnSpPr>
        <p:spPr>
          <a:xfrm>
            <a:off x="4006392" y="2851610"/>
            <a:ext cx="71329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Rectangle 16">
            <a:extLst>
              <a:ext uri="{FF2B5EF4-FFF2-40B4-BE49-F238E27FC236}">
                <a16:creationId xmlns:a16="http://schemas.microsoft.com/office/drawing/2014/main" id="{336888BC-DC62-8FD6-732D-5284E03ED732}"/>
              </a:ext>
            </a:extLst>
          </p:cNvPr>
          <p:cNvSpPr/>
          <p:nvPr/>
        </p:nvSpPr>
        <p:spPr>
          <a:xfrm>
            <a:off x="6143133" y="4246775"/>
            <a:ext cx="763570" cy="85783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LLM</a:t>
            </a:r>
          </a:p>
        </p:txBody>
      </p:sp>
      <p:cxnSp>
        <p:nvCxnSpPr>
          <p:cNvPr id="18" name="Straight Arrow Connector 17">
            <a:extLst>
              <a:ext uri="{FF2B5EF4-FFF2-40B4-BE49-F238E27FC236}">
                <a16:creationId xmlns:a16="http://schemas.microsoft.com/office/drawing/2014/main" id="{CE09254A-9816-B7AD-FEA8-4AE2F9CD8A10}"/>
              </a:ext>
            </a:extLst>
          </p:cNvPr>
          <p:cNvCxnSpPr>
            <a:cxnSpLocks/>
            <a:stCxn id="51" idx="2"/>
            <a:endCxn id="50" idx="0"/>
          </p:cNvCxnSpPr>
          <p:nvPr/>
        </p:nvCxnSpPr>
        <p:spPr>
          <a:xfrm flipH="1">
            <a:off x="9849442" y="3280529"/>
            <a:ext cx="1" cy="96624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Rectangle 35">
            <a:extLst>
              <a:ext uri="{FF2B5EF4-FFF2-40B4-BE49-F238E27FC236}">
                <a16:creationId xmlns:a16="http://schemas.microsoft.com/office/drawing/2014/main" id="{AAEEBCD9-50C9-FD6F-AD82-7A93649C2285}"/>
              </a:ext>
            </a:extLst>
          </p:cNvPr>
          <p:cNvSpPr/>
          <p:nvPr/>
        </p:nvSpPr>
        <p:spPr>
          <a:xfrm>
            <a:off x="527899" y="4008030"/>
            <a:ext cx="4191789" cy="133389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a:solidFill>
                  <a:schemeClr val="tx1"/>
                </a:solidFill>
              </a:rPr>
              <a:t>API pre-conditions (</a:t>
            </a:r>
            <a:r>
              <a:rPr lang="en-US" b="1" i="1">
                <a:solidFill>
                  <a:schemeClr val="tx1"/>
                </a:solidFill>
              </a:rPr>
              <a:t>transition conditions</a:t>
            </a:r>
            <a:r>
              <a:rPr lang="en-US">
                <a:solidFill>
                  <a:schemeClr val="tx1"/>
                </a:solidFill>
              </a:rPr>
              <a:t>)</a:t>
            </a:r>
          </a:p>
          <a:p>
            <a:pPr algn="ctr">
              <a:lnSpc>
                <a:spcPct val="150000"/>
              </a:lnSpc>
            </a:pPr>
            <a:r>
              <a:rPr lang="en-US">
                <a:solidFill>
                  <a:schemeClr val="tx1"/>
                </a:solidFill>
              </a:rPr>
              <a:t>API abstractions (</a:t>
            </a:r>
            <a:r>
              <a:rPr lang="en-US" b="1" i="1">
                <a:solidFill>
                  <a:schemeClr val="tx1"/>
                </a:solidFill>
              </a:rPr>
              <a:t>states</a:t>
            </a:r>
            <a:r>
              <a:rPr lang="en-US">
                <a:solidFill>
                  <a:schemeClr val="tx1"/>
                </a:solidFill>
              </a:rPr>
              <a:t>)</a:t>
            </a:r>
          </a:p>
          <a:p>
            <a:pPr algn="ctr">
              <a:lnSpc>
                <a:spcPct val="150000"/>
              </a:lnSpc>
            </a:pPr>
            <a:r>
              <a:rPr lang="en-US" b="1">
                <a:solidFill>
                  <a:schemeClr val="tx1"/>
                </a:solidFill>
              </a:rPr>
              <a:t>Model Microservices as state machines</a:t>
            </a:r>
          </a:p>
        </p:txBody>
      </p:sp>
      <p:cxnSp>
        <p:nvCxnSpPr>
          <p:cNvPr id="45" name="Straight Arrow Connector 44">
            <a:extLst>
              <a:ext uri="{FF2B5EF4-FFF2-40B4-BE49-F238E27FC236}">
                <a16:creationId xmlns:a16="http://schemas.microsoft.com/office/drawing/2014/main" id="{D02B53F3-F176-4A24-138E-16883F4C9579}"/>
              </a:ext>
            </a:extLst>
          </p:cNvPr>
          <p:cNvCxnSpPr>
            <a:cxnSpLocks/>
            <a:stCxn id="50" idx="1"/>
            <a:endCxn id="17" idx="3"/>
          </p:cNvCxnSpPr>
          <p:nvPr/>
        </p:nvCxnSpPr>
        <p:spPr>
          <a:xfrm flipH="1">
            <a:off x="6906703" y="4675694"/>
            <a:ext cx="13158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560A4050-CA8C-EADC-555D-C42B61F50B41}"/>
              </a:ext>
            </a:extLst>
          </p:cNvPr>
          <p:cNvSpPr/>
          <p:nvPr/>
        </p:nvSpPr>
        <p:spPr>
          <a:xfrm>
            <a:off x="8222533" y="4246775"/>
            <a:ext cx="3253817" cy="8578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Data structure of entities and attributes in a specific language</a:t>
            </a:r>
          </a:p>
        </p:txBody>
      </p:sp>
      <p:sp>
        <p:nvSpPr>
          <p:cNvPr id="51" name="Rectangle 50">
            <a:extLst>
              <a:ext uri="{FF2B5EF4-FFF2-40B4-BE49-F238E27FC236}">
                <a16:creationId xmlns:a16="http://schemas.microsoft.com/office/drawing/2014/main" id="{6C5E6E4F-F0D4-5B91-BFA4-45F8977E9A19}"/>
              </a:ext>
            </a:extLst>
          </p:cNvPr>
          <p:cNvSpPr/>
          <p:nvPr/>
        </p:nvSpPr>
        <p:spPr>
          <a:xfrm>
            <a:off x="8567397" y="2422691"/>
            <a:ext cx="2564091" cy="857838"/>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Covert JSON to language data structure</a:t>
            </a:r>
          </a:p>
        </p:txBody>
      </p:sp>
      <p:cxnSp>
        <p:nvCxnSpPr>
          <p:cNvPr id="69" name="Straight Arrow Connector 68">
            <a:extLst>
              <a:ext uri="{FF2B5EF4-FFF2-40B4-BE49-F238E27FC236}">
                <a16:creationId xmlns:a16="http://schemas.microsoft.com/office/drawing/2014/main" id="{475911F7-CFAC-D877-C736-4A704030706F}"/>
              </a:ext>
            </a:extLst>
          </p:cNvPr>
          <p:cNvCxnSpPr>
            <a:cxnSpLocks/>
            <a:stCxn id="8" idx="3"/>
            <a:endCxn id="51" idx="1"/>
          </p:cNvCxnSpPr>
          <p:nvPr/>
        </p:nvCxnSpPr>
        <p:spPr>
          <a:xfrm>
            <a:off x="7491168" y="2851610"/>
            <a:ext cx="107622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6" name="Straight Arrow Connector 85">
            <a:extLst>
              <a:ext uri="{FF2B5EF4-FFF2-40B4-BE49-F238E27FC236}">
                <a16:creationId xmlns:a16="http://schemas.microsoft.com/office/drawing/2014/main" id="{62645EC6-C244-9B0E-1632-DCF2967365FE}"/>
              </a:ext>
            </a:extLst>
          </p:cNvPr>
          <p:cNvCxnSpPr>
            <a:cxnSpLocks/>
            <a:stCxn id="17" idx="1"/>
            <a:endCxn id="36" idx="3"/>
          </p:cNvCxnSpPr>
          <p:nvPr/>
        </p:nvCxnSpPr>
        <p:spPr>
          <a:xfrm flipH="1" flipV="1">
            <a:off x="4719688" y="4674977"/>
            <a:ext cx="1423445" cy="7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51E2F3E4-8C6C-A5AF-1606-94B272488E35}"/>
              </a:ext>
            </a:extLst>
          </p:cNvPr>
          <p:cNvSpPr>
            <a:spLocks noGrp="1"/>
          </p:cNvSpPr>
          <p:nvPr>
            <p:ph type="sldNum" sz="quarter" idx="12"/>
          </p:nvPr>
        </p:nvSpPr>
        <p:spPr/>
        <p:txBody>
          <a:bodyPr/>
          <a:lstStyle/>
          <a:p>
            <a:fld id="{7E665F2E-D417-4652-A93B-1C961A2010A1}" type="slidenum">
              <a:rPr lang="en-US" smtClean="0"/>
              <a:t>48</a:t>
            </a:fld>
            <a:endParaRPr lang="en-US"/>
          </a:p>
        </p:txBody>
      </p:sp>
    </p:spTree>
    <p:extLst>
      <p:ext uri="{BB962C8B-B14F-4D97-AF65-F5344CB8AC3E}">
        <p14:creationId xmlns:p14="http://schemas.microsoft.com/office/powerpoint/2010/main" val="29536808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9020-AB29-53E8-63DA-B7F1B3EADADD}"/>
              </a:ext>
            </a:extLst>
          </p:cNvPr>
          <p:cNvSpPr>
            <a:spLocks noGrp="1"/>
          </p:cNvSpPr>
          <p:nvPr>
            <p:ph type="title"/>
          </p:nvPr>
        </p:nvSpPr>
        <p:spPr/>
        <p:txBody>
          <a:bodyPr/>
          <a:lstStyle/>
          <a:p>
            <a:r>
              <a:rPr lang="en-US"/>
              <a:t>Enumeration alg. Or Entity Relation Graph</a:t>
            </a:r>
          </a:p>
        </p:txBody>
      </p:sp>
      <p:sp>
        <p:nvSpPr>
          <p:cNvPr id="3" name="Content Placeholder 2">
            <a:extLst>
              <a:ext uri="{FF2B5EF4-FFF2-40B4-BE49-F238E27FC236}">
                <a16:creationId xmlns:a16="http://schemas.microsoft.com/office/drawing/2014/main" id="{EC8C6B89-8D85-8C2B-609D-FF7BB7E03A50}"/>
              </a:ext>
            </a:extLst>
          </p:cNvPr>
          <p:cNvSpPr>
            <a:spLocks noGrp="1"/>
          </p:cNvSpPr>
          <p:nvPr>
            <p:ph idx="1"/>
          </p:nvPr>
        </p:nvSpPr>
        <p:spPr/>
        <p:txBody>
          <a:bodyPr/>
          <a:lstStyle/>
          <a:p>
            <a:r>
              <a:rPr lang="en-US"/>
              <a:t>As long as the state are satisfied</a:t>
            </a:r>
          </a:p>
          <a:p>
            <a:r>
              <a:rPr lang="en-US"/>
              <a:t>Further control the relevance between near-by APIs</a:t>
            </a:r>
          </a:p>
        </p:txBody>
      </p:sp>
      <p:sp>
        <p:nvSpPr>
          <p:cNvPr id="4" name="Slide Number Placeholder 3">
            <a:extLst>
              <a:ext uri="{FF2B5EF4-FFF2-40B4-BE49-F238E27FC236}">
                <a16:creationId xmlns:a16="http://schemas.microsoft.com/office/drawing/2014/main" id="{55765B91-2A81-D340-78DA-5AF41E495B92}"/>
              </a:ext>
            </a:extLst>
          </p:cNvPr>
          <p:cNvSpPr>
            <a:spLocks noGrp="1"/>
          </p:cNvSpPr>
          <p:nvPr>
            <p:ph type="sldNum" sz="quarter" idx="12"/>
          </p:nvPr>
        </p:nvSpPr>
        <p:spPr/>
        <p:txBody>
          <a:bodyPr/>
          <a:lstStyle/>
          <a:p>
            <a:fld id="{7E665F2E-D417-4652-A93B-1C961A2010A1}" type="slidenum">
              <a:rPr lang="en-US" smtClean="0"/>
              <a:t>49</a:t>
            </a:fld>
            <a:endParaRPr lang="en-US"/>
          </a:p>
        </p:txBody>
      </p:sp>
    </p:spTree>
    <p:extLst>
      <p:ext uri="{BB962C8B-B14F-4D97-AF65-F5344CB8AC3E}">
        <p14:creationId xmlns:p14="http://schemas.microsoft.com/office/powerpoint/2010/main" val="3415665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AEDB-A610-E723-63CD-6C497F43CD78}"/>
              </a:ext>
            </a:extLst>
          </p:cNvPr>
          <p:cNvSpPr>
            <a:spLocks noGrp="1"/>
          </p:cNvSpPr>
          <p:nvPr>
            <p:ph type="title"/>
          </p:nvPr>
        </p:nvSpPr>
        <p:spPr/>
        <p:txBody>
          <a:bodyPr/>
          <a:lstStyle/>
          <a:p>
            <a:r>
              <a:rPr lang="en-US" b="1"/>
              <a:t>Difference from general API fuzzing</a:t>
            </a:r>
          </a:p>
        </p:txBody>
      </p:sp>
      <p:sp>
        <p:nvSpPr>
          <p:cNvPr id="3" name="Content Placeholder 2">
            <a:extLst>
              <a:ext uri="{FF2B5EF4-FFF2-40B4-BE49-F238E27FC236}">
                <a16:creationId xmlns:a16="http://schemas.microsoft.com/office/drawing/2014/main" id="{75E23F89-CD2F-4D51-0BB9-2253D7410CC6}"/>
              </a:ext>
            </a:extLst>
          </p:cNvPr>
          <p:cNvSpPr>
            <a:spLocks noGrp="1"/>
          </p:cNvSpPr>
          <p:nvPr>
            <p:ph idx="1"/>
          </p:nvPr>
        </p:nvSpPr>
        <p:spPr>
          <a:xfrm>
            <a:off x="838200" y="1457864"/>
            <a:ext cx="10905162" cy="4738390"/>
          </a:xfrm>
        </p:spPr>
        <p:txBody>
          <a:bodyPr vert="horz" lIns="91440" tIns="45720" rIns="91440" bIns="45720" rtlCol="0" anchor="t">
            <a:normAutofit/>
          </a:bodyPr>
          <a:lstStyle/>
          <a:p>
            <a:pPr fontAlgn="ctr">
              <a:lnSpc>
                <a:spcPct val="150000"/>
              </a:lnSpc>
              <a:spcBef>
                <a:spcPts val="0"/>
              </a:spcBef>
            </a:pPr>
            <a:r>
              <a:rPr lang="en-US" sz="2400">
                <a:latin typeface="Calibri"/>
                <a:ea typeface="Calibri"/>
                <a:cs typeface="Calibri"/>
              </a:rPr>
              <a:t>Each scenario testcase</a:t>
            </a:r>
            <a:r>
              <a:rPr lang="en-US" sz="2400">
                <a:effectLst/>
                <a:latin typeface="Calibri"/>
                <a:ea typeface="Calibri"/>
                <a:cs typeface="Calibri"/>
              </a:rPr>
              <a:t> corresponds to a scenario</a:t>
            </a:r>
            <a:endParaRPr lang="en-US" sz="2400">
              <a:ea typeface="Calibri"/>
              <a:cs typeface="Calibri"/>
            </a:endParaRPr>
          </a:p>
          <a:p>
            <a:pPr fontAlgn="ctr">
              <a:lnSpc>
                <a:spcPct val="150000"/>
              </a:lnSpc>
              <a:spcBef>
                <a:spcPts val="0"/>
              </a:spcBef>
            </a:pPr>
            <a:r>
              <a:rPr lang="en-US" sz="2400">
                <a:latin typeface="Calibri"/>
                <a:ea typeface="Calibri"/>
                <a:cs typeface="Calibri"/>
              </a:rPr>
              <a:t>Different use cases</a:t>
            </a:r>
            <a:r>
              <a:rPr lang="en-US" sz="2400">
                <a:effectLst/>
                <a:latin typeface="Calibri"/>
                <a:ea typeface="Calibri"/>
                <a:cs typeface="Calibri"/>
              </a:rPr>
              <a:t>:</a:t>
            </a:r>
          </a:p>
          <a:p>
            <a:pPr lvl="1" fontAlgn="ctr">
              <a:lnSpc>
                <a:spcPct val="150000"/>
              </a:lnSpc>
              <a:spcBef>
                <a:spcPts val="0"/>
              </a:spcBef>
            </a:pPr>
            <a:r>
              <a:rPr lang="en-US" sz="2000" b="1">
                <a:latin typeface="Calibri"/>
                <a:ea typeface="Calibri"/>
                <a:cs typeface="Calibri"/>
              </a:rPr>
              <a:t>General API fuzzing</a:t>
            </a:r>
            <a:r>
              <a:rPr lang="en-US" sz="2000">
                <a:latin typeface="Calibri"/>
                <a:ea typeface="Calibri"/>
                <a:cs typeface="Calibri"/>
              </a:rPr>
              <a:t>:</a:t>
            </a:r>
            <a:endParaRPr lang="en-US" sz="2000">
              <a:latin typeface="Calibri" panose="020F0502020204030204" pitchFamily="34" charset="0"/>
              <a:ea typeface="Calibri"/>
              <a:cs typeface="Calibri"/>
            </a:endParaRPr>
          </a:p>
          <a:p>
            <a:pPr lvl="2">
              <a:lnSpc>
                <a:spcPct val="150000"/>
              </a:lnSpc>
              <a:spcBef>
                <a:spcPts val="0"/>
              </a:spcBef>
              <a:buFont typeface="Wingdings" panose="020B0604020202020204" pitchFamily="34" charset="0"/>
              <a:buChar char="§"/>
            </a:pPr>
            <a:r>
              <a:rPr lang="en-US">
                <a:latin typeface="Calibri"/>
                <a:ea typeface="Calibri"/>
                <a:cs typeface="Calibri"/>
              </a:rPr>
              <a:t>Corner-case and</a:t>
            </a:r>
            <a:r>
              <a:rPr lang="en-US">
                <a:effectLst/>
                <a:latin typeface="Calibri"/>
                <a:ea typeface="Calibri"/>
                <a:cs typeface="Calibri"/>
              </a:rPr>
              <a:t> malformed testcases for </a:t>
            </a:r>
            <a:r>
              <a:rPr lang="en-US">
                <a:latin typeface="Calibri"/>
                <a:ea typeface="Calibri"/>
                <a:cs typeface="Calibri"/>
              </a:rPr>
              <a:t>security-oriented </a:t>
            </a:r>
            <a:r>
              <a:rPr lang="en-US">
                <a:effectLst/>
                <a:latin typeface="Calibri"/>
                <a:ea typeface="Calibri"/>
                <a:cs typeface="Calibri"/>
              </a:rPr>
              <a:t>testing</a:t>
            </a:r>
            <a:endParaRPr lang="en-US">
              <a:effectLst/>
              <a:latin typeface="Calibri" panose="020F0502020204030204" pitchFamily="34" charset="0"/>
              <a:ea typeface="Calibri"/>
              <a:cs typeface="Calibri"/>
            </a:endParaRPr>
          </a:p>
          <a:p>
            <a:pPr lvl="2">
              <a:lnSpc>
                <a:spcPct val="150000"/>
              </a:lnSpc>
              <a:spcBef>
                <a:spcPts val="0"/>
              </a:spcBef>
              <a:buFont typeface="Wingdings" panose="020B0604020202020204" pitchFamily="34" charset="0"/>
              <a:buChar char="§"/>
            </a:pPr>
            <a:r>
              <a:rPr lang="en-US">
                <a:latin typeface="Calibri"/>
                <a:ea typeface="Calibri"/>
                <a:cs typeface="Calibri"/>
              </a:rPr>
              <a:t>Local testing: Infinite testing times with redundant testcases</a:t>
            </a:r>
          </a:p>
          <a:p>
            <a:pPr lvl="1" fontAlgn="ctr">
              <a:lnSpc>
                <a:spcPct val="150000"/>
              </a:lnSpc>
              <a:spcBef>
                <a:spcPts val="0"/>
              </a:spcBef>
            </a:pPr>
            <a:r>
              <a:rPr lang="en-US" sz="2000" b="1">
                <a:latin typeface="Calibri"/>
                <a:ea typeface="Calibri"/>
                <a:cs typeface="Calibri"/>
              </a:rPr>
              <a:t>Scenario fuzzing</a:t>
            </a:r>
            <a:r>
              <a:rPr lang="en-US" sz="2000">
                <a:latin typeface="Calibri"/>
                <a:ea typeface="Calibri"/>
                <a:cs typeface="Calibri"/>
              </a:rPr>
              <a:t>:</a:t>
            </a:r>
          </a:p>
          <a:p>
            <a:pPr lvl="2">
              <a:lnSpc>
                <a:spcPct val="150000"/>
              </a:lnSpc>
              <a:spcBef>
                <a:spcPts val="0"/>
              </a:spcBef>
              <a:buFont typeface="Wingdings" panose="020B0604020202020204" pitchFamily="34" charset="0"/>
              <a:buChar char="§"/>
            </a:pPr>
            <a:r>
              <a:rPr lang="en-US">
                <a:latin typeface="Calibri"/>
                <a:ea typeface="Calibri"/>
                <a:cs typeface="Calibri"/>
              </a:rPr>
              <a:t>Scenario test</a:t>
            </a:r>
            <a:r>
              <a:rPr lang="en-US">
                <a:effectLst/>
                <a:latin typeface="Calibri"/>
                <a:ea typeface="Calibri"/>
                <a:cs typeface="Calibri"/>
              </a:rPr>
              <a:t> cases for functionality/performance testing</a:t>
            </a:r>
            <a:endParaRPr lang="en-US"/>
          </a:p>
          <a:p>
            <a:pPr lvl="3">
              <a:lnSpc>
                <a:spcPct val="150000"/>
              </a:lnSpc>
              <a:spcBef>
                <a:spcPts val="0"/>
              </a:spcBef>
            </a:pPr>
            <a:r>
              <a:rPr lang="en-US" sz="2000">
                <a:latin typeface="Calibri"/>
                <a:ea typeface="Calibri"/>
                <a:cs typeface="Calibri"/>
              </a:rPr>
              <a:t>e.g., health check and performance testing</a:t>
            </a:r>
          </a:p>
          <a:p>
            <a:pPr lvl="2">
              <a:lnSpc>
                <a:spcPct val="150000"/>
              </a:lnSpc>
              <a:spcBef>
                <a:spcPts val="0"/>
              </a:spcBef>
              <a:buFont typeface="Wingdings" panose="020B0604020202020204" pitchFamily="34" charset="0"/>
              <a:buChar char="§"/>
            </a:pPr>
            <a:r>
              <a:rPr lang="en-US">
                <a:latin typeface="Calibri"/>
                <a:ea typeface="Calibri"/>
                <a:cs typeface="Calibri"/>
              </a:rPr>
              <a:t>Online testing: Limited testing times with representative scenario testcases</a:t>
            </a:r>
          </a:p>
        </p:txBody>
      </p:sp>
      <p:sp>
        <p:nvSpPr>
          <p:cNvPr id="4" name="Slide Number Placeholder 3">
            <a:extLst>
              <a:ext uri="{FF2B5EF4-FFF2-40B4-BE49-F238E27FC236}">
                <a16:creationId xmlns:a16="http://schemas.microsoft.com/office/drawing/2014/main" id="{004A7EB1-644C-1D25-CF48-EBE461229E6F}"/>
              </a:ext>
            </a:extLst>
          </p:cNvPr>
          <p:cNvSpPr>
            <a:spLocks noGrp="1"/>
          </p:cNvSpPr>
          <p:nvPr>
            <p:ph type="sldNum" sz="quarter" idx="12"/>
          </p:nvPr>
        </p:nvSpPr>
        <p:spPr/>
        <p:txBody>
          <a:bodyPr/>
          <a:lstStyle/>
          <a:p>
            <a:fld id="{7E665F2E-D417-4652-A93B-1C961A2010A1}" type="slidenum">
              <a:rPr lang="en-US" smtClean="0"/>
              <a:t>5</a:t>
            </a:fld>
            <a:endParaRPr lang="en-US"/>
          </a:p>
        </p:txBody>
      </p:sp>
    </p:spTree>
    <p:extLst>
      <p:ext uri="{BB962C8B-B14F-4D97-AF65-F5344CB8AC3E}">
        <p14:creationId xmlns:p14="http://schemas.microsoft.com/office/powerpoint/2010/main" val="957411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4C11-9553-9F3C-3C46-5C3232FEF22D}"/>
              </a:ext>
            </a:extLst>
          </p:cNvPr>
          <p:cNvSpPr>
            <a:spLocks noGrp="1"/>
          </p:cNvSpPr>
          <p:nvPr>
            <p:ph type="title"/>
          </p:nvPr>
        </p:nvSpPr>
        <p:spPr/>
        <p:txBody>
          <a:bodyPr/>
          <a:lstStyle/>
          <a:p>
            <a:r>
              <a:rPr lang="en-US" b="1"/>
              <a:t>Question about the design</a:t>
            </a:r>
          </a:p>
        </p:txBody>
      </p:sp>
      <p:sp>
        <p:nvSpPr>
          <p:cNvPr id="3" name="Content Placeholder 2">
            <a:extLst>
              <a:ext uri="{FF2B5EF4-FFF2-40B4-BE49-F238E27FC236}">
                <a16:creationId xmlns:a16="http://schemas.microsoft.com/office/drawing/2014/main" id="{0BCE2A4B-E035-E1C5-14B1-CCC2F4B394BF}"/>
              </a:ext>
            </a:extLst>
          </p:cNvPr>
          <p:cNvSpPr>
            <a:spLocks noGrp="1"/>
          </p:cNvSpPr>
          <p:nvPr>
            <p:ph idx="1"/>
          </p:nvPr>
        </p:nvSpPr>
        <p:spPr>
          <a:xfrm>
            <a:off x="838199" y="1457864"/>
            <a:ext cx="10882357" cy="4719099"/>
          </a:xfrm>
        </p:spPr>
        <p:txBody>
          <a:bodyPr>
            <a:normAutofit fontScale="70000" lnSpcReduction="20000"/>
          </a:bodyPr>
          <a:lstStyle/>
          <a:p>
            <a:pPr>
              <a:lnSpc>
                <a:spcPct val="100000"/>
              </a:lnSpc>
            </a:pPr>
            <a:r>
              <a:rPr lang="en-US" sz="2000" b="1"/>
              <a:t>Q1: </a:t>
            </a:r>
            <a:r>
              <a:rPr lang="en-US" sz="2000"/>
              <a:t>What is the fundamental insight about this abstraction for workload synthesis?</a:t>
            </a:r>
          </a:p>
          <a:p>
            <a:pPr lvl="1">
              <a:lnSpc>
                <a:spcPct val="100000"/>
              </a:lnSpc>
            </a:pPr>
            <a:r>
              <a:rPr lang="en-US" sz="1600"/>
              <a:t>High-level description of the microservices without details, simplifying the synthesis processing.</a:t>
            </a:r>
          </a:p>
          <a:p>
            <a:pPr>
              <a:lnSpc>
                <a:spcPct val="100000"/>
              </a:lnSpc>
            </a:pPr>
            <a:r>
              <a:rPr lang="en-US" sz="2000" b="1"/>
              <a:t>Q2: </a:t>
            </a:r>
            <a:r>
              <a:rPr lang="en-US" sz="2000"/>
              <a:t>Does state machine abstraction lose any critical information for workload synthesis</a:t>
            </a:r>
          </a:p>
          <a:p>
            <a:pPr lvl="1">
              <a:lnSpc>
                <a:spcPct val="100000"/>
              </a:lnSpc>
            </a:pPr>
            <a:r>
              <a:rPr lang="en-US" sz="1600"/>
              <a:t>Not including concurrency</a:t>
            </a:r>
          </a:p>
          <a:p>
            <a:pPr lvl="1">
              <a:lnSpc>
                <a:spcPct val="100000"/>
              </a:lnSpc>
            </a:pPr>
            <a:r>
              <a:rPr lang="en-US" sz="1600"/>
              <a:t>…</a:t>
            </a:r>
          </a:p>
          <a:p>
            <a:pPr>
              <a:lnSpc>
                <a:spcPct val="100000"/>
              </a:lnSpc>
            </a:pPr>
            <a:r>
              <a:rPr lang="en-US" sz="2000" b="1"/>
              <a:t>Q3: </a:t>
            </a:r>
            <a:r>
              <a:rPr lang="en-US" sz="2000"/>
              <a:t>Why not abstract from the source code instead the doc, which is loosely organized?</a:t>
            </a:r>
          </a:p>
          <a:p>
            <a:pPr lvl="1">
              <a:lnSpc>
                <a:spcPct val="100000"/>
              </a:lnSpc>
            </a:pPr>
            <a:r>
              <a:rPr lang="en-US" sz="1600"/>
              <a:t>Source code has too many details, hard to abstract away them? </a:t>
            </a:r>
            <a:r>
              <a:rPr lang="en-US" sz="1600">
                <a:solidFill>
                  <a:srgbClr val="C00000"/>
                </a:solidFill>
              </a:rPr>
              <a:t>What kind of details</a:t>
            </a:r>
          </a:p>
          <a:p>
            <a:pPr lvl="2">
              <a:lnSpc>
                <a:spcPct val="100000"/>
              </a:lnSpc>
            </a:pPr>
            <a:r>
              <a:rPr lang="en-US" sz="1200">
                <a:solidFill>
                  <a:srgbClr val="C00000"/>
                </a:solidFill>
              </a:rPr>
              <a:t>Heavy checks on request parameters, but some of them we satisfy by default, for example, such as checks on URL, client IPs.</a:t>
            </a:r>
          </a:p>
          <a:p>
            <a:pPr lvl="1">
              <a:lnSpc>
                <a:spcPct val="100000"/>
              </a:lnSpc>
            </a:pPr>
            <a:r>
              <a:rPr lang="en-US" sz="1600"/>
              <a:t>Doc high-level semantic information</a:t>
            </a:r>
          </a:p>
          <a:p>
            <a:pPr lvl="1">
              <a:lnSpc>
                <a:spcPct val="100000"/>
              </a:lnSpc>
            </a:pPr>
            <a:r>
              <a:rPr lang="en-US" sz="1600"/>
              <a:t>Scalability problem when using symbolic execution; </a:t>
            </a:r>
            <a:r>
              <a:rPr lang="en-US" sz="1600">
                <a:solidFill>
                  <a:srgbClr val="C00000"/>
                </a:solidFill>
              </a:rPr>
              <a:t>Code slicing might be one possible solution</a:t>
            </a:r>
          </a:p>
          <a:p>
            <a:pPr>
              <a:lnSpc>
                <a:spcPct val="100000"/>
              </a:lnSpc>
            </a:pPr>
            <a:r>
              <a:rPr lang="en-US" sz="2000" b="1"/>
              <a:t>Q4: </a:t>
            </a:r>
            <a:r>
              <a:rPr lang="en-US" sz="2000"/>
              <a:t>What if the data is too large, how could we abstract it? </a:t>
            </a:r>
          </a:p>
          <a:p>
            <a:pPr lvl="1">
              <a:lnSpc>
                <a:spcPct val="100000"/>
              </a:lnSpc>
            </a:pPr>
            <a:r>
              <a:rPr lang="en-US" sz="1600"/>
              <a:t>This is a big issue</a:t>
            </a:r>
          </a:p>
          <a:p>
            <a:pPr>
              <a:lnSpc>
                <a:spcPct val="100000"/>
              </a:lnSpc>
            </a:pPr>
            <a:r>
              <a:rPr lang="en-US" sz="2000" b="1"/>
              <a:t>Q5: </a:t>
            </a:r>
            <a:r>
              <a:rPr lang="en-US" sz="2000"/>
              <a:t>Do we consider concurrency testing? What are concurrency characteristics in microservices?</a:t>
            </a:r>
          </a:p>
          <a:p>
            <a:pPr lvl="1">
              <a:lnSpc>
                <a:spcPct val="100000"/>
              </a:lnSpc>
            </a:pPr>
            <a:r>
              <a:rPr lang="en-US" sz="1600"/>
              <a:t>One workload consists of multiple API sequences, we are aware of the concurrency among the sequences</a:t>
            </a:r>
          </a:p>
          <a:p>
            <a:pPr lvl="1">
              <a:lnSpc>
                <a:spcPct val="100000"/>
              </a:lnSpc>
            </a:pPr>
            <a:r>
              <a:rPr lang="en-US" sz="1600"/>
              <a:t>Each workload only has one sequence, multiple independent sequences run concurrently</a:t>
            </a:r>
          </a:p>
          <a:p>
            <a:pPr>
              <a:lnSpc>
                <a:spcPct val="100000"/>
              </a:lnSpc>
            </a:pPr>
            <a:r>
              <a:rPr lang="en-US" sz="2000" b="1"/>
              <a:t>Q6</a:t>
            </a:r>
            <a:r>
              <a:rPr lang="en-US" sz="2000"/>
              <a:t>: How to compensate the incorrectness of relations extracted by LLM?</a:t>
            </a:r>
          </a:p>
          <a:p>
            <a:pPr>
              <a:lnSpc>
                <a:spcPct val="100000"/>
              </a:lnSpc>
            </a:pPr>
            <a:r>
              <a:rPr lang="en-US" sz="2000" b="1"/>
              <a:t>Q7</a:t>
            </a:r>
            <a:r>
              <a:rPr lang="en-US" sz="2000"/>
              <a:t>: Clearly explain why the component needs the help of LLM?</a:t>
            </a:r>
          </a:p>
          <a:p>
            <a:pPr lvl="1">
              <a:lnSpc>
                <a:spcPct val="100000"/>
              </a:lnSpc>
            </a:pPr>
            <a:r>
              <a:rPr lang="en-US" sz="1600"/>
              <a:t>Doc to entities and attributes </a:t>
            </a:r>
            <a:r>
              <a:rPr lang="en-US" sz="1600">
                <a:sym typeface="Wingdings" panose="05000000000000000000" pitchFamily="2" charset="2"/>
              </a:rPr>
              <a:t></a:t>
            </a:r>
            <a:r>
              <a:rPr lang="en-US" sz="1600"/>
              <a:t> user perspective, high level</a:t>
            </a:r>
          </a:p>
          <a:p>
            <a:pPr lvl="1">
              <a:lnSpc>
                <a:spcPct val="100000"/>
              </a:lnSpc>
            </a:pPr>
            <a:r>
              <a:rPr lang="en-US" sz="1600"/>
              <a:t>Doc to preconditions and abstract: Translate doc info to code </a:t>
            </a:r>
            <a:r>
              <a:rPr lang="en-US" sz="1600">
                <a:sym typeface="Wingdings" panose="05000000000000000000" pitchFamily="2" charset="2"/>
              </a:rPr>
              <a:t> Hard to use heuristics to match all cases and translate them to code</a:t>
            </a:r>
          </a:p>
          <a:p>
            <a:pPr>
              <a:lnSpc>
                <a:spcPct val="100000"/>
              </a:lnSpc>
            </a:pPr>
            <a:r>
              <a:rPr lang="en-US" sz="2000" b="1">
                <a:sym typeface="Wingdings" panose="05000000000000000000" pitchFamily="2" charset="2"/>
              </a:rPr>
              <a:t>Q8</a:t>
            </a:r>
            <a:r>
              <a:rPr lang="en-US" sz="2000">
                <a:sym typeface="Wingdings" panose="05000000000000000000" pitchFamily="2" charset="2"/>
              </a:rPr>
              <a:t>: what is the different comparing to general library API fuzzing?</a:t>
            </a:r>
            <a:endParaRPr lang="en-US" sz="2000"/>
          </a:p>
          <a:p>
            <a:pPr lvl="1">
              <a:lnSpc>
                <a:spcPct val="100000"/>
              </a:lnSpc>
            </a:pPr>
            <a:endParaRPr lang="en-US" sz="1600"/>
          </a:p>
        </p:txBody>
      </p:sp>
      <p:sp>
        <p:nvSpPr>
          <p:cNvPr id="4" name="Slide Number Placeholder 3">
            <a:extLst>
              <a:ext uri="{FF2B5EF4-FFF2-40B4-BE49-F238E27FC236}">
                <a16:creationId xmlns:a16="http://schemas.microsoft.com/office/drawing/2014/main" id="{D42B514D-E2FB-C5B2-6164-3DC87F497A7D}"/>
              </a:ext>
            </a:extLst>
          </p:cNvPr>
          <p:cNvSpPr>
            <a:spLocks noGrp="1"/>
          </p:cNvSpPr>
          <p:nvPr>
            <p:ph type="sldNum" sz="quarter" idx="12"/>
          </p:nvPr>
        </p:nvSpPr>
        <p:spPr/>
        <p:txBody>
          <a:bodyPr/>
          <a:lstStyle/>
          <a:p>
            <a:fld id="{7E665F2E-D417-4652-A93B-1C961A2010A1}" type="slidenum">
              <a:rPr lang="en-US" smtClean="0"/>
              <a:t>50</a:t>
            </a:fld>
            <a:endParaRPr lang="en-US"/>
          </a:p>
        </p:txBody>
      </p:sp>
    </p:spTree>
    <p:extLst>
      <p:ext uri="{BB962C8B-B14F-4D97-AF65-F5344CB8AC3E}">
        <p14:creationId xmlns:p14="http://schemas.microsoft.com/office/powerpoint/2010/main" val="18216494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52A18-FC04-7A29-0D68-371064907C8F}"/>
              </a:ext>
            </a:extLst>
          </p:cNvPr>
          <p:cNvSpPr>
            <a:spLocks noGrp="1"/>
          </p:cNvSpPr>
          <p:nvPr>
            <p:ph type="title"/>
          </p:nvPr>
        </p:nvSpPr>
        <p:spPr/>
        <p:txBody>
          <a:bodyPr/>
          <a:lstStyle/>
          <a:p>
            <a:r>
              <a:rPr lang="en-US" b="1"/>
              <a:t>P</a:t>
            </a:r>
            <a:r>
              <a:rPr lang="en-US" altLang="zh-CN" b="1"/>
              <a:t>inned</a:t>
            </a:r>
            <a:r>
              <a:rPr lang="en-US" b="1"/>
              <a:t> TODO List</a:t>
            </a:r>
          </a:p>
        </p:txBody>
      </p:sp>
      <p:sp>
        <p:nvSpPr>
          <p:cNvPr id="3" name="Content Placeholder 2">
            <a:extLst>
              <a:ext uri="{FF2B5EF4-FFF2-40B4-BE49-F238E27FC236}">
                <a16:creationId xmlns:a16="http://schemas.microsoft.com/office/drawing/2014/main" id="{05CFDECA-794B-ED42-4C2A-12601051998C}"/>
              </a:ext>
            </a:extLst>
          </p:cNvPr>
          <p:cNvSpPr>
            <a:spLocks noGrp="1"/>
          </p:cNvSpPr>
          <p:nvPr>
            <p:ph idx="1"/>
          </p:nvPr>
        </p:nvSpPr>
        <p:spPr/>
        <p:txBody>
          <a:bodyPr/>
          <a:lstStyle/>
          <a:p>
            <a:r>
              <a:rPr lang="en-US"/>
              <a:t>Run existing tools to see the left issues</a:t>
            </a:r>
          </a:p>
        </p:txBody>
      </p:sp>
      <p:sp>
        <p:nvSpPr>
          <p:cNvPr id="4" name="Slide Number Placeholder 3">
            <a:extLst>
              <a:ext uri="{FF2B5EF4-FFF2-40B4-BE49-F238E27FC236}">
                <a16:creationId xmlns:a16="http://schemas.microsoft.com/office/drawing/2014/main" id="{5D24EF90-D5C5-465F-99CB-0B7FA0C7D833}"/>
              </a:ext>
            </a:extLst>
          </p:cNvPr>
          <p:cNvSpPr>
            <a:spLocks noGrp="1"/>
          </p:cNvSpPr>
          <p:nvPr>
            <p:ph type="sldNum" sz="quarter" idx="12"/>
          </p:nvPr>
        </p:nvSpPr>
        <p:spPr/>
        <p:txBody>
          <a:bodyPr/>
          <a:lstStyle/>
          <a:p>
            <a:fld id="{7E665F2E-D417-4652-A93B-1C961A2010A1}" type="slidenum">
              <a:rPr lang="en-US" smtClean="0"/>
              <a:t>51</a:t>
            </a:fld>
            <a:endParaRPr lang="en-US"/>
          </a:p>
        </p:txBody>
      </p:sp>
    </p:spTree>
    <p:extLst>
      <p:ext uri="{BB962C8B-B14F-4D97-AF65-F5344CB8AC3E}">
        <p14:creationId xmlns:p14="http://schemas.microsoft.com/office/powerpoint/2010/main" val="4248716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ED8E35-74A1-232D-DE16-ADA63472ACB7}"/>
              </a:ext>
            </a:extLst>
          </p:cNvPr>
          <p:cNvSpPr txBox="1">
            <a:spLocks/>
          </p:cNvSpPr>
          <p:nvPr/>
        </p:nvSpPr>
        <p:spPr>
          <a:xfrm>
            <a:off x="1524000" y="1970774"/>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a:latin typeface="Book Antiqua" panose="02040602050305030304" pitchFamily="18" charset="0"/>
              </a:rPr>
              <a:t>Scenario Testing Project Updates</a:t>
            </a:r>
          </a:p>
        </p:txBody>
      </p:sp>
      <p:sp>
        <p:nvSpPr>
          <p:cNvPr id="2" name="Slide Number Placeholder 1">
            <a:extLst>
              <a:ext uri="{FF2B5EF4-FFF2-40B4-BE49-F238E27FC236}">
                <a16:creationId xmlns:a16="http://schemas.microsoft.com/office/drawing/2014/main" id="{AF25DC55-B04D-277D-555D-077FA8B365C2}"/>
              </a:ext>
            </a:extLst>
          </p:cNvPr>
          <p:cNvSpPr>
            <a:spLocks noGrp="1"/>
          </p:cNvSpPr>
          <p:nvPr>
            <p:ph type="sldNum" sz="quarter" idx="12"/>
          </p:nvPr>
        </p:nvSpPr>
        <p:spPr/>
        <p:txBody>
          <a:bodyPr/>
          <a:lstStyle/>
          <a:p>
            <a:fld id="{7E665F2E-D417-4652-A93B-1C961A2010A1}" type="slidenum">
              <a:rPr lang="en-US" smtClean="0"/>
              <a:t>52</a:t>
            </a:fld>
            <a:endParaRPr lang="en-US"/>
          </a:p>
        </p:txBody>
      </p:sp>
    </p:spTree>
    <p:extLst>
      <p:ext uri="{BB962C8B-B14F-4D97-AF65-F5344CB8AC3E}">
        <p14:creationId xmlns:p14="http://schemas.microsoft.com/office/powerpoint/2010/main" val="17310156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B6DD-A91C-4AAE-003E-03BB0E0E0E13}"/>
              </a:ext>
            </a:extLst>
          </p:cNvPr>
          <p:cNvSpPr>
            <a:spLocks noGrp="1"/>
          </p:cNvSpPr>
          <p:nvPr>
            <p:ph type="title"/>
          </p:nvPr>
        </p:nvSpPr>
        <p:spPr/>
        <p:txBody>
          <a:bodyPr/>
          <a:lstStyle/>
          <a:p>
            <a:r>
              <a:rPr lang="en-US" b="1"/>
              <a:t>Outline</a:t>
            </a:r>
          </a:p>
        </p:txBody>
      </p:sp>
      <p:sp>
        <p:nvSpPr>
          <p:cNvPr id="3" name="Content Placeholder 2">
            <a:extLst>
              <a:ext uri="{FF2B5EF4-FFF2-40B4-BE49-F238E27FC236}">
                <a16:creationId xmlns:a16="http://schemas.microsoft.com/office/drawing/2014/main" id="{96486246-B8C5-52EB-870A-BAE0D59AFB12}"/>
              </a:ext>
            </a:extLst>
          </p:cNvPr>
          <p:cNvSpPr>
            <a:spLocks noGrp="1"/>
          </p:cNvSpPr>
          <p:nvPr>
            <p:ph idx="1"/>
          </p:nvPr>
        </p:nvSpPr>
        <p:spPr/>
        <p:txBody>
          <a:bodyPr/>
          <a:lstStyle/>
          <a:p>
            <a:pPr>
              <a:lnSpc>
                <a:spcPct val="120000"/>
              </a:lnSpc>
            </a:pPr>
            <a:r>
              <a:rPr lang="en-US"/>
              <a:t>Introduction to cloud service and interfaces</a:t>
            </a:r>
          </a:p>
          <a:p>
            <a:pPr>
              <a:lnSpc>
                <a:spcPct val="120000"/>
              </a:lnSpc>
            </a:pPr>
            <a:r>
              <a:rPr lang="en-US"/>
              <a:t>Test cloud services in a “controlled” way</a:t>
            </a:r>
          </a:p>
          <a:p>
            <a:pPr>
              <a:lnSpc>
                <a:spcPct val="120000"/>
              </a:lnSpc>
            </a:pPr>
            <a:r>
              <a:rPr lang="en-US"/>
              <a:t>Discussion questions</a:t>
            </a:r>
          </a:p>
          <a:p>
            <a:pPr>
              <a:lnSpc>
                <a:spcPct val="120000"/>
              </a:lnSpc>
            </a:pPr>
            <a:r>
              <a:rPr lang="en-US"/>
              <a:t>Next steps and summary</a:t>
            </a:r>
          </a:p>
        </p:txBody>
      </p:sp>
      <p:sp>
        <p:nvSpPr>
          <p:cNvPr id="4" name="Slide Number Placeholder 3">
            <a:extLst>
              <a:ext uri="{FF2B5EF4-FFF2-40B4-BE49-F238E27FC236}">
                <a16:creationId xmlns:a16="http://schemas.microsoft.com/office/drawing/2014/main" id="{0E18BDAA-B89A-CBCC-0D59-BB7C42A1CF9F}"/>
              </a:ext>
            </a:extLst>
          </p:cNvPr>
          <p:cNvSpPr>
            <a:spLocks noGrp="1"/>
          </p:cNvSpPr>
          <p:nvPr>
            <p:ph type="sldNum" sz="quarter" idx="12"/>
          </p:nvPr>
        </p:nvSpPr>
        <p:spPr/>
        <p:txBody>
          <a:bodyPr/>
          <a:lstStyle/>
          <a:p>
            <a:fld id="{7E665F2E-D417-4652-A93B-1C961A2010A1}" type="slidenum">
              <a:rPr lang="en-US" smtClean="0"/>
              <a:t>53</a:t>
            </a:fld>
            <a:endParaRPr lang="en-US"/>
          </a:p>
        </p:txBody>
      </p:sp>
    </p:spTree>
    <p:extLst>
      <p:ext uri="{BB962C8B-B14F-4D97-AF65-F5344CB8AC3E}">
        <p14:creationId xmlns:p14="http://schemas.microsoft.com/office/powerpoint/2010/main" val="36896705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C10C69A-ECBC-BDF5-0898-C4982F24B727}"/>
              </a:ext>
            </a:extLst>
          </p:cNvPr>
          <p:cNvSpPr/>
          <p:nvPr/>
        </p:nvSpPr>
        <p:spPr>
          <a:xfrm>
            <a:off x="1576137" y="1457864"/>
            <a:ext cx="8855242" cy="2650995"/>
          </a:xfrm>
          <a:prstGeom prst="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6DB39F4-D5E2-AFA2-9A94-F44CF5929EC2}"/>
              </a:ext>
            </a:extLst>
          </p:cNvPr>
          <p:cNvSpPr/>
          <p:nvPr/>
        </p:nvSpPr>
        <p:spPr>
          <a:xfrm>
            <a:off x="7407897" y="1708484"/>
            <a:ext cx="2698631" cy="2057397"/>
          </a:xfrm>
          <a:prstGeom prst="rect">
            <a:avLst/>
          </a:prstGeom>
          <a:solidFill>
            <a:schemeClr val="bg1"/>
          </a:solid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2BB8C8-FDB7-9ECE-6B1F-E6377A96A8FB}"/>
              </a:ext>
            </a:extLst>
          </p:cNvPr>
          <p:cNvSpPr/>
          <p:nvPr/>
        </p:nvSpPr>
        <p:spPr>
          <a:xfrm>
            <a:off x="1888958" y="1708484"/>
            <a:ext cx="5354053" cy="2057397"/>
          </a:xfrm>
          <a:prstGeom prst="rect">
            <a:avLst/>
          </a:prstGeom>
          <a:solidFill>
            <a:schemeClr val="bg1"/>
          </a:solidFill>
          <a:ln>
            <a:solidFill>
              <a:schemeClr val="accent4">
                <a:lumMod val="40000"/>
                <a:lumOff val="6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2FC43-EFCA-DAE6-F0B3-66EE2BEC8437}"/>
              </a:ext>
            </a:extLst>
          </p:cNvPr>
          <p:cNvSpPr>
            <a:spLocks noGrp="1"/>
          </p:cNvSpPr>
          <p:nvPr>
            <p:ph type="title"/>
          </p:nvPr>
        </p:nvSpPr>
        <p:spPr/>
        <p:txBody>
          <a:bodyPr/>
          <a:lstStyle/>
          <a:p>
            <a:r>
              <a:rPr lang="en-US" b="1"/>
              <a:t>Cloud Services and RESTful APIs</a:t>
            </a:r>
          </a:p>
        </p:txBody>
      </p:sp>
      <p:pic>
        <p:nvPicPr>
          <p:cNvPr id="1028" name="Picture 4" descr="Amazon Web Services AWS Logo Transparent PNG - PNG Play">
            <a:extLst>
              <a:ext uri="{FF2B5EF4-FFF2-40B4-BE49-F238E27FC236}">
                <a16:creationId xmlns:a16="http://schemas.microsoft.com/office/drawing/2014/main" id="{79471212-C4F1-08F5-5B25-68D3E09D6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324" y="2861522"/>
            <a:ext cx="1195775" cy="7174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Azure Active Directory - Review 2020 - PCMag UK">
            <a:extLst>
              <a:ext uri="{FF2B5EF4-FFF2-40B4-BE49-F238E27FC236}">
                <a16:creationId xmlns:a16="http://schemas.microsoft.com/office/drawing/2014/main" id="{3A209700-5557-1897-FD0D-108DE59F6F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37" t="33120" r="5734" b="33853"/>
          <a:stretch/>
        </p:blipFill>
        <p:spPr bwMode="auto">
          <a:xfrm>
            <a:off x="2249906" y="2702806"/>
            <a:ext cx="4887019" cy="10348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zure Blob Storage | Dandk Organizer">
            <a:extLst>
              <a:ext uri="{FF2B5EF4-FFF2-40B4-BE49-F238E27FC236}">
                <a16:creationId xmlns:a16="http://schemas.microsoft.com/office/drawing/2014/main" id="{D19AD8DC-4B7A-E778-4BB0-570D2A247F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8554" y="1978363"/>
            <a:ext cx="2723068" cy="65708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lambda - Vallified">
            <a:extLst>
              <a:ext uri="{FF2B5EF4-FFF2-40B4-BE49-F238E27FC236}">
                <a16:creationId xmlns:a16="http://schemas.microsoft.com/office/drawing/2014/main" id="{445BB515-8B7B-AC48-6594-0E7E270583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4668" y="1990878"/>
            <a:ext cx="617144" cy="63811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MicroSoft Office 365">
            <a:extLst>
              <a:ext uri="{FF2B5EF4-FFF2-40B4-BE49-F238E27FC236}">
                <a16:creationId xmlns:a16="http://schemas.microsoft.com/office/drawing/2014/main" id="{1953A5B4-BE8C-0F59-826F-092D441AC73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1414" r="81533" b="31182"/>
          <a:stretch/>
        </p:blipFill>
        <p:spPr bwMode="auto">
          <a:xfrm>
            <a:off x="2656232" y="1894916"/>
            <a:ext cx="604326" cy="721566"/>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Application, custom, feature, program icon - Download on Iconfinder">
            <a:extLst>
              <a:ext uri="{FF2B5EF4-FFF2-40B4-BE49-F238E27FC236}">
                <a16:creationId xmlns:a16="http://schemas.microsoft.com/office/drawing/2014/main" id="{EB85332D-5D4F-3025-8406-AE77FCBA93A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3563" t="18597" r="23542" b="35790"/>
          <a:stretch/>
        </p:blipFill>
        <p:spPr bwMode="auto">
          <a:xfrm>
            <a:off x="5585424" y="5400134"/>
            <a:ext cx="1136218" cy="1034899"/>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Down 11">
            <a:extLst>
              <a:ext uri="{FF2B5EF4-FFF2-40B4-BE49-F238E27FC236}">
                <a16:creationId xmlns:a16="http://schemas.microsoft.com/office/drawing/2014/main" id="{7A65C7BB-1035-F5E0-D9C6-D8BA7C0B9668}"/>
              </a:ext>
            </a:extLst>
          </p:cNvPr>
          <p:cNvSpPr/>
          <p:nvPr/>
        </p:nvSpPr>
        <p:spPr>
          <a:xfrm rot="10800000">
            <a:off x="5783179" y="4192990"/>
            <a:ext cx="625642" cy="1207144"/>
          </a:xfrm>
          <a:prstGeom prst="downArrow">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395257E-4CBE-CAC0-6969-F9E84479CD3B}"/>
              </a:ext>
            </a:extLst>
          </p:cNvPr>
          <p:cNvSpPr txBox="1"/>
          <p:nvPr/>
        </p:nvSpPr>
        <p:spPr>
          <a:xfrm>
            <a:off x="4851459" y="4601662"/>
            <a:ext cx="2489079" cy="630942"/>
          </a:xfrm>
          <a:prstGeom prst="rect">
            <a:avLst/>
          </a:prstGeom>
          <a:solidFill>
            <a:schemeClr val="bg1"/>
          </a:solidFill>
        </p:spPr>
        <p:txBody>
          <a:bodyPr wrap="none" rtlCol="0">
            <a:spAutoFit/>
          </a:bodyPr>
          <a:lstStyle/>
          <a:p>
            <a:r>
              <a:rPr lang="en-US" sz="3500" b="1"/>
              <a:t>RESTful APIs</a:t>
            </a:r>
          </a:p>
        </p:txBody>
      </p:sp>
      <p:sp>
        <p:nvSpPr>
          <p:cNvPr id="16" name="Slide Number Placeholder 15">
            <a:extLst>
              <a:ext uri="{FF2B5EF4-FFF2-40B4-BE49-F238E27FC236}">
                <a16:creationId xmlns:a16="http://schemas.microsoft.com/office/drawing/2014/main" id="{F555E094-E066-8954-5DFD-B4DC59E0B5F2}"/>
              </a:ext>
            </a:extLst>
          </p:cNvPr>
          <p:cNvSpPr>
            <a:spLocks noGrp="1"/>
          </p:cNvSpPr>
          <p:nvPr>
            <p:ph type="sldNum" sz="quarter" idx="12"/>
          </p:nvPr>
        </p:nvSpPr>
        <p:spPr/>
        <p:txBody>
          <a:bodyPr/>
          <a:lstStyle/>
          <a:p>
            <a:fld id="{7E665F2E-D417-4652-A93B-1C961A2010A1}" type="slidenum">
              <a:rPr lang="en-US" smtClean="0"/>
              <a:t>54</a:t>
            </a:fld>
            <a:endParaRPr lang="en-US"/>
          </a:p>
        </p:txBody>
      </p:sp>
    </p:spTree>
    <p:extLst>
      <p:ext uri="{BB962C8B-B14F-4D97-AF65-F5344CB8AC3E}">
        <p14:creationId xmlns:p14="http://schemas.microsoft.com/office/powerpoint/2010/main" val="26771060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C10C69A-ECBC-BDF5-0898-C4982F24B727}"/>
              </a:ext>
            </a:extLst>
          </p:cNvPr>
          <p:cNvSpPr/>
          <p:nvPr/>
        </p:nvSpPr>
        <p:spPr>
          <a:xfrm>
            <a:off x="1576137" y="1457864"/>
            <a:ext cx="8855242" cy="2650995"/>
          </a:xfrm>
          <a:prstGeom prst="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6DB39F4-D5E2-AFA2-9A94-F44CF5929EC2}"/>
              </a:ext>
            </a:extLst>
          </p:cNvPr>
          <p:cNvSpPr/>
          <p:nvPr/>
        </p:nvSpPr>
        <p:spPr>
          <a:xfrm>
            <a:off x="7407897" y="1708484"/>
            <a:ext cx="2698631" cy="2057397"/>
          </a:xfrm>
          <a:prstGeom prst="rect">
            <a:avLst/>
          </a:prstGeom>
          <a:solidFill>
            <a:schemeClr val="bg1"/>
          </a:solid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2BB8C8-FDB7-9ECE-6B1F-E6377A96A8FB}"/>
              </a:ext>
            </a:extLst>
          </p:cNvPr>
          <p:cNvSpPr/>
          <p:nvPr/>
        </p:nvSpPr>
        <p:spPr>
          <a:xfrm>
            <a:off x="1888958" y="1708484"/>
            <a:ext cx="5354053" cy="2057397"/>
          </a:xfrm>
          <a:prstGeom prst="rect">
            <a:avLst/>
          </a:prstGeom>
          <a:solidFill>
            <a:schemeClr val="bg1"/>
          </a:solidFill>
          <a:ln>
            <a:solidFill>
              <a:schemeClr val="accent4">
                <a:lumMod val="40000"/>
                <a:lumOff val="6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22FC43-EFCA-DAE6-F0B3-66EE2BEC8437}"/>
              </a:ext>
            </a:extLst>
          </p:cNvPr>
          <p:cNvSpPr>
            <a:spLocks noGrp="1"/>
          </p:cNvSpPr>
          <p:nvPr>
            <p:ph type="title"/>
          </p:nvPr>
        </p:nvSpPr>
        <p:spPr>
          <a:xfrm>
            <a:off x="838200" y="365125"/>
            <a:ext cx="11353800" cy="1092739"/>
          </a:xfrm>
        </p:spPr>
        <p:txBody>
          <a:bodyPr>
            <a:normAutofit/>
          </a:bodyPr>
          <a:lstStyle/>
          <a:p>
            <a:r>
              <a:rPr lang="en-US" b="1"/>
              <a:t>Unfortunately, cloud services can be buggy :(</a:t>
            </a:r>
          </a:p>
        </p:txBody>
      </p:sp>
      <p:pic>
        <p:nvPicPr>
          <p:cNvPr id="1028" name="Picture 4" descr="Amazon Web Services AWS Logo Transparent PNG - PNG Play">
            <a:extLst>
              <a:ext uri="{FF2B5EF4-FFF2-40B4-BE49-F238E27FC236}">
                <a16:creationId xmlns:a16="http://schemas.microsoft.com/office/drawing/2014/main" id="{79471212-C4F1-08F5-5B25-68D3E09D60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324" y="2861522"/>
            <a:ext cx="1195775" cy="7174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Azure Active Directory - Review 2020 - PCMag UK">
            <a:extLst>
              <a:ext uri="{FF2B5EF4-FFF2-40B4-BE49-F238E27FC236}">
                <a16:creationId xmlns:a16="http://schemas.microsoft.com/office/drawing/2014/main" id="{3A209700-5557-1897-FD0D-108DE59F6FD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37" t="33120" r="5734" b="33853"/>
          <a:stretch/>
        </p:blipFill>
        <p:spPr bwMode="auto">
          <a:xfrm>
            <a:off x="2249906" y="2702806"/>
            <a:ext cx="4887019" cy="103489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Azure Blob Storage | Dandk Organizer">
            <a:extLst>
              <a:ext uri="{FF2B5EF4-FFF2-40B4-BE49-F238E27FC236}">
                <a16:creationId xmlns:a16="http://schemas.microsoft.com/office/drawing/2014/main" id="{D19AD8DC-4B7A-E778-4BB0-570D2A247F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8554" y="1978363"/>
            <a:ext cx="2723068" cy="657088"/>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amazon-lambda - Vallified">
            <a:extLst>
              <a:ext uri="{FF2B5EF4-FFF2-40B4-BE49-F238E27FC236}">
                <a16:creationId xmlns:a16="http://schemas.microsoft.com/office/drawing/2014/main" id="{445BB515-8B7B-AC48-6594-0E7E270583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54668" y="1990878"/>
            <a:ext cx="617144" cy="638119"/>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MicroSoft Office 365">
            <a:extLst>
              <a:ext uri="{FF2B5EF4-FFF2-40B4-BE49-F238E27FC236}">
                <a16:creationId xmlns:a16="http://schemas.microsoft.com/office/drawing/2014/main" id="{1953A5B4-BE8C-0F59-826F-092D441AC73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1414" r="81533" b="31182"/>
          <a:stretch/>
        </p:blipFill>
        <p:spPr bwMode="auto">
          <a:xfrm>
            <a:off x="2656232" y="1894916"/>
            <a:ext cx="604326" cy="721566"/>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descr="How To: Generate Swagger REST API Client">
            <a:extLst>
              <a:ext uri="{FF2B5EF4-FFF2-40B4-BE49-F238E27FC236}">
                <a16:creationId xmlns:a16="http://schemas.microsoft.com/office/drawing/2014/main" id="{EB3B1943-8C58-197C-545E-84A6F0FC5F42}"/>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072" t="4463" r="4869" b="8869"/>
          <a:stretch/>
        </p:blipFill>
        <p:spPr bwMode="auto">
          <a:xfrm>
            <a:off x="3359582" y="4483888"/>
            <a:ext cx="2225842" cy="665628"/>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Application, custom, feature, program icon - Download on Iconfinder">
            <a:extLst>
              <a:ext uri="{FF2B5EF4-FFF2-40B4-BE49-F238E27FC236}">
                <a16:creationId xmlns:a16="http://schemas.microsoft.com/office/drawing/2014/main" id="{EB85332D-5D4F-3025-8406-AE77FCBA93A9}"/>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3563" t="18597" r="23542" b="35790"/>
          <a:stretch/>
        </p:blipFill>
        <p:spPr bwMode="auto">
          <a:xfrm>
            <a:off x="5585424" y="5400134"/>
            <a:ext cx="1136218" cy="1034899"/>
          </a:xfrm>
          <a:prstGeom prst="rect">
            <a:avLst/>
          </a:prstGeom>
          <a:noFill/>
          <a:extLst>
            <a:ext uri="{909E8E84-426E-40DD-AFC4-6F175D3DCCD1}">
              <a14:hiddenFill xmlns:a14="http://schemas.microsoft.com/office/drawing/2010/main">
                <a:solidFill>
                  <a:srgbClr val="FFFFFF"/>
                </a:solidFill>
              </a14:hiddenFill>
            </a:ext>
          </a:extLst>
        </p:spPr>
      </p:pic>
      <p:sp>
        <p:nvSpPr>
          <p:cNvPr id="12" name="Arrow: Down 11">
            <a:extLst>
              <a:ext uri="{FF2B5EF4-FFF2-40B4-BE49-F238E27FC236}">
                <a16:creationId xmlns:a16="http://schemas.microsoft.com/office/drawing/2014/main" id="{7A65C7BB-1035-F5E0-D9C6-D8BA7C0B9668}"/>
              </a:ext>
            </a:extLst>
          </p:cNvPr>
          <p:cNvSpPr/>
          <p:nvPr/>
        </p:nvSpPr>
        <p:spPr>
          <a:xfrm rot="10800000">
            <a:off x="5783179" y="4192990"/>
            <a:ext cx="625642" cy="1034900"/>
          </a:xfrm>
          <a:prstGeom prst="downArrow">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395257E-4CBE-CAC0-6969-F9E84479CD3B}"/>
              </a:ext>
            </a:extLst>
          </p:cNvPr>
          <p:cNvSpPr txBox="1"/>
          <p:nvPr/>
        </p:nvSpPr>
        <p:spPr>
          <a:xfrm>
            <a:off x="6521622" y="4540799"/>
            <a:ext cx="2489079" cy="630942"/>
          </a:xfrm>
          <a:prstGeom prst="rect">
            <a:avLst/>
          </a:prstGeom>
          <a:noFill/>
        </p:spPr>
        <p:txBody>
          <a:bodyPr wrap="none" rtlCol="0">
            <a:spAutoFit/>
          </a:bodyPr>
          <a:lstStyle/>
          <a:p>
            <a:r>
              <a:rPr lang="en-US" sz="3500" b="1"/>
              <a:t>RESTful APIs</a:t>
            </a:r>
          </a:p>
        </p:txBody>
      </p:sp>
      <p:sp>
        <p:nvSpPr>
          <p:cNvPr id="3" name="Rectangle 2">
            <a:extLst>
              <a:ext uri="{FF2B5EF4-FFF2-40B4-BE49-F238E27FC236}">
                <a16:creationId xmlns:a16="http://schemas.microsoft.com/office/drawing/2014/main" id="{CAD89993-B2DD-AE8B-6BC3-282BFB934408}"/>
              </a:ext>
            </a:extLst>
          </p:cNvPr>
          <p:cNvSpPr/>
          <p:nvPr/>
        </p:nvSpPr>
        <p:spPr>
          <a:xfrm>
            <a:off x="1576138" y="1457864"/>
            <a:ext cx="8855242" cy="5035011"/>
          </a:xfrm>
          <a:prstGeom prst="rect">
            <a:avLst/>
          </a:prstGeom>
          <a:solidFill>
            <a:schemeClr val="bg1">
              <a:alpha val="73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93333BD2-DB9D-642E-4BD2-7EB2687E11CA}"/>
              </a:ext>
            </a:extLst>
          </p:cNvPr>
          <p:cNvSpPr/>
          <p:nvPr/>
        </p:nvSpPr>
        <p:spPr>
          <a:xfrm>
            <a:off x="1576137" y="4564326"/>
            <a:ext cx="8855242" cy="1313960"/>
          </a:xfrm>
          <a:prstGeom prst="roundRect">
            <a:avLst/>
          </a:prstGeom>
          <a:solidFill>
            <a:schemeClr val="bg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005840" indent="-457200">
              <a:buFontTx/>
              <a:buChar char="-"/>
            </a:pPr>
            <a:r>
              <a:rPr lang="en-US" sz="3500">
                <a:solidFill>
                  <a:schemeClr val="tx1"/>
                </a:solidFill>
              </a:rPr>
              <a:t>Internal server error, i.e., HTTP 500</a:t>
            </a:r>
          </a:p>
          <a:p>
            <a:pPr marL="1005840" indent="-457200">
              <a:buFontTx/>
              <a:buChar char="-"/>
            </a:pPr>
            <a:r>
              <a:rPr lang="en-US" sz="3500">
                <a:solidFill>
                  <a:schemeClr val="tx1"/>
                </a:solidFill>
              </a:rPr>
              <a:t>Semantic errors: incorrect responses</a:t>
            </a:r>
          </a:p>
        </p:txBody>
      </p:sp>
      <p:sp>
        <p:nvSpPr>
          <p:cNvPr id="5" name="Slide Number Placeholder 4">
            <a:extLst>
              <a:ext uri="{FF2B5EF4-FFF2-40B4-BE49-F238E27FC236}">
                <a16:creationId xmlns:a16="http://schemas.microsoft.com/office/drawing/2014/main" id="{DA276B2A-65E5-91BB-BE49-A67D593B1597}"/>
              </a:ext>
            </a:extLst>
          </p:cNvPr>
          <p:cNvSpPr>
            <a:spLocks noGrp="1"/>
          </p:cNvSpPr>
          <p:nvPr>
            <p:ph type="sldNum" sz="quarter" idx="12"/>
          </p:nvPr>
        </p:nvSpPr>
        <p:spPr/>
        <p:txBody>
          <a:bodyPr/>
          <a:lstStyle/>
          <a:p>
            <a:fld id="{7E665F2E-D417-4652-A93B-1C961A2010A1}" type="slidenum">
              <a:rPr lang="en-US" smtClean="0"/>
              <a:t>55</a:t>
            </a:fld>
            <a:endParaRPr lang="en-US"/>
          </a:p>
        </p:txBody>
      </p:sp>
      <p:pic>
        <p:nvPicPr>
          <p:cNvPr id="2050" name="Picture 2" descr="design icon, color icon, bug icon">
            <a:extLst>
              <a:ext uri="{FF2B5EF4-FFF2-40B4-BE49-F238E27FC236}">
                <a16:creationId xmlns:a16="http://schemas.microsoft.com/office/drawing/2014/main" id="{568C477B-58B6-6680-E67B-EB1201563BD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rot="2272035">
            <a:off x="5787276" y="2303883"/>
            <a:ext cx="723341" cy="723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FC43-EFCA-DAE6-F0B3-66EE2BEC8437}"/>
              </a:ext>
            </a:extLst>
          </p:cNvPr>
          <p:cNvSpPr>
            <a:spLocks noGrp="1"/>
          </p:cNvSpPr>
          <p:nvPr>
            <p:ph type="title"/>
          </p:nvPr>
        </p:nvSpPr>
        <p:spPr/>
        <p:txBody>
          <a:bodyPr/>
          <a:lstStyle/>
          <a:p>
            <a:r>
              <a:rPr lang="en-US" b="1"/>
              <a:t>Let’s test them! </a:t>
            </a:r>
          </a:p>
        </p:txBody>
      </p:sp>
      <p:sp>
        <p:nvSpPr>
          <p:cNvPr id="4" name="Slide Number Placeholder 3">
            <a:extLst>
              <a:ext uri="{FF2B5EF4-FFF2-40B4-BE49-F238E27FC236}">
                <a16:creationId xmlns:a16="http://schemas.microsoft.com/office/drawing/2014/main" id="{F4796D53-A44E-B9FC-5C90-276EB9CEA7ED}"/>
              </a:ext>
            </a:extLst>
          </p:cNvPr>
          <p:cNvSpPr>
            <a:spLocks noGrp="1"/>
          </p:cNvSpPr>
          <p:nvPr>
            <p:ph type="sldNum" sz="quarter" idx="12"/>
          </p:nvPr>
        </p:nvSpPr>
        <p:spPr/>
        <p:txBody>
          <a:bodyPr/>
          <a:lstStyle/>
          <a:p>
            <a:fld id="{7E665F2E-D417-4652-A93B-1C961A2010A1}" type="slidenum">
              <a:rPr lang="en-US" smtClean="0"/>
              <a:t>56</a:t>
            </a:fld>
            <a:endParaRPr lang="en-US"/>
          </a:p>
        </p:txBody>
      </p:sp>
      <p:pic>
        <p:nvPicPr>
          <p:cNvPr id="3076" name="Picture 4" descr="Printer icon, outline style 14224691 Vector Art at Vecteezy">
            <a:extLst>
              <a:ext uri="{FF2B5EF4-FFF2-40B4-BE49-F238E27FC236}">
                <a16:creationId xmlns:a16="http://schemas.microsoft.com/office/drawing/2014/main" id="{F0739B85-D5BA-95D6-BD5A-EDD9D9FBC20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41" t="3810" r="8889" b="4127"/>
          <a:stretch/>
        </p:blipFill>
        <p:spPr bwMode="auto">
          <a:xfrm>
            <a:off x="1326132" y="1534742"/>
            <a:ext cx="964625" cy="109273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574F3A82-2E3E-F409-D7F3-F1C5DB6005DD}"/>
              </a:ext>
            </a:extLst>
          </p:cNvPr>
          <p:cNvGrpSpPr/>
          <p:nvPr/>
        </p:nvGrpSpPr>
        <p:grpSpPr>
          <a:xfrm>
            <a:off x="7033347" y="1567947"/>
            <a:ext cx="3930287" cy="1092739"/>
            <a:chOff x="1576137" y="1457864"/>
            <a:chExt cx="8855242" cy="2650995"/>
          </a:xfrm>
        </p:grpSpPr>
        <p:sp>
          <p:nvSpPr>
            <p:cNvPr id="5" name="Rectangle 4">
              <a:extLst>
                <a:ext uri="{FF2B5EF4-FFF2-40B4-BE49-F238E27FC236}">
                  <a16:creationId xmlns:a16="http://schemas.microsoft.com/office/drawing/2014/main" id="{AA998142-8535-3C0A-9760-6560099EE5E9}"/>
                </a:ext>
              </a:extLst>
            </p:cNvPr>
            <p:cNvSpPr/>
            <p:nvPr/>
          </p:nvSpPr>
          <p:spPr>
            <a:xfrm>
              <a:off x="1576137" y="1457864"/>
              <a:ext cx="8855242" cy="2650995"/>
            </a:xfrm>
            <a:prstGeom prst="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20EC48F-FD05-767E-D921-9194682DADFD}"/>
                </a:ext>
              </a:extLst>
            </p:cNvPr>
            <p:cNvSpPr/>
            <p:nvPr/>
          </p:nvSpPr>
          <p:spPr>
            <a:xfrm>
              <a:off x="7407897" y="1708484"/>
              <a:ext cx="2698631" cy="2057397"/>
            </a:xfrm>
            <a:prstGeom prst="rect">
              <a:avLst/>
            </a:prstGeom>
            <a:solidFill>
              <a:schemeClr val="bg1"/>
            </a:solid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00DD9D6-C571-A1F8-4B45-4A4CD05B365A}"/>
                </a:ext>
              </a:extLst>
            </p:cNvPr>
            <p:cNvSpPr/>
            <p:nvPr/>
          </p:nvSpPr>
          <p:spPr>
            <a:xfrm>
              <a:off x="1888958" y="1708484"/>
              <a:ext cx="5354053" cy="2057397"/>
            </a:xfrm>
            <a:prstGeom prst="rect">
              <a:avLst/>
            </a:prstGeom>
            <a:solidFill>
              <a:schemeClr val="bg1"/>
            </a:solidFill>
            <a:ln>
              <a:solidFill>
                <a:schemeClr val="accent4">
                  <a:lumMod val="40000"/>
                  <a:lumOff val="6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Amazon Web Services AWS Logo Transparent PNG - PNG Play">
              <a:extLst>
                <a:ext uri="{FF2B5EF4-FFF2-40B4-BE49-F238E27FC236}">
                  <a16:creationId xmlns:a16="http://schemas.microsoft.com/office/drawing/2014/main" id="{11899DEA-6811-6576-D790-87352716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324" y="2861522"/>
              <a:ext cx="1195775" cy="7174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Microsoft Azure Active Directory - Review 2020 - PCMag UK">
              <a:extLst>
                <a:ext uri="{FF2B5EF4-FFF2-40B4-BE49-F238E27FC236}">
                  <a16:creationId xmlns:a16="http://schemas.microsoft.com/office/drawing/2014/main" id="{AE9E5F30-677B-F6A0-497E-21F2E12FB19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37" t="33120" r="5734" b="33853"/>
            <a:stretch/>
          </p:blipFill>
          <p:spPr bwMode="auto">
            <a:xfrm>
              <a:off x="2249906" y="2702806"/>
              <a:ext cx="4887019" cy="10348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Azure Blob Storage | Dandk Organizer">
              <a:extLst>
                <a:ext uri="{FF2B5EF4-FFF2-40B4-BE49-F238E27FC236}">
                  <a16:creationId xmlns:a16="http://schemas.microsoft.com/office/drawing/2014/main" id="{40596C7B-4681-F28B-1E14-82C824DAB0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8554" y="1978363"/>
              <a:ext cx="2723068" cy="6570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2" descr="amazon-lambda - Vallified">
              <a:extLst>
                <a:ext uri="{FF2B5EF4-FFF2-40B4-BE49-F238E27FC236}">
                  <a16:creationId xmlns:a16="http://schemas.microsoft.com/office/drawing/2014/main" id="{DCD318CD-9A2E-2861-4788-CBF00CDF57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4668" y="1990878"/>
              <a:ext cx="617144" cy="6381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8" descr="MicroSoft Office 365">
              <a:extLst>
                <a:ext uri="{FF2B5EF4-FFF2-40B4-BE49-F238E27FC236}">
                  <a16:creationId xmlns:a16="http://schemas.microsoft.com/office/drawing/2014/main" id="{5FCB4F68-01FA-3EF2-498D-F2952F5C538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1414" r="81533" b="31182"/>
            <a:stretch/>
          </p:blipFill>
          <p:spPr bwMode="auto">
            <a:xfrm>
              <a:off x="2656232" y="1894916"/>
              <a:ext cx="604326" cy="72156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Arrow: Right 13">
            <a:extLst>
              <a:ext uri="{FF2B5EF4-FFF2-40B4-BE49-F238E27FC236}">
                <a16:creationId xmlns:a16="http://schemas.microsoft.com/office/drawing/2014/main" id="{CADD20E2-DCB4-5801-7DB4-281E89735C28}"/>
              </a:ext>
            </a:extLst>
          </p:cNvPr>
          <p:cNvSpPr/>
          <p:nvPr/>
        </p:nvSpPr>
        <p:spPr>
          <a:xfrm>
            <a:off x="2750002" y="2009695"/>
            <a:ext cx="3930287" cy="695403"/>
          </a:xfrm>
          <a:prstGeom prst="rightArrow">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AC78C5C-9E54-0323-D338-8B38395F727B}"/>
              </a:ext>
            </a:extLst>
          </p:cNvPr>
          <p:cNvSpPr txBox="1"/>
          <p:nvPr/>
        </p:nvSpPr>
        <p:spPr>
          <a:xfrm>
            <a:off x="3119514" y="1437142"/>
            <a:ext cx="2863284" cy="630942"/>
          </a:xfrm>
          <a:prstGeom prst="rect">
            <a:avLst/>
          </a:prstGeom>
          <a:noFill/>
        </p:spPr>
        <p:txBody>
          <a:bodyPr wrap="none" rtlCol="0">
            <a:spAutoFit/>
          </a:bodyPr>
          <a:lstStyle/>
          <a:p>
            <a:r>
              <a:rPr lang="en-US" sz="3500" b="1"/>
              <a:t>API sequences</a:t>
            </a:r>
          </a:p>
        </p:txBody>
      </p:sp>
      <p:sp>
        <p:nvSpPr>
          <p:cNvPr id="17" name="Rectangle: Rounded Corners 16">
            <a:extLst>
              <a:ext uri="{FF2B5EF4-FFF2-40B4-BE49-F238E27FC236}">
                <a16:creationId xmlns:a16="http://schemas.microsoft.com/office/drawing/2014/main" id="{6B09C23E-E99E-BDCA-B956-BA3FBE8283BE}"/>
              </a:ext>
            </a:extLst>
          </p:cNvPr>
          <p:cNvSpPr/>
          <p:nvPr/>
        </p:nvSpPr>
        <p:spPr>
          <a:xfrm>
            <a:off x="1082166" y="2908650"/>
            <a:ext cx="10027668" cy="1231399"/>
          </a:xfrm>
          <a:prstGeom prst="roundRect">
            <a:avLst/>
          </a:prstGeom>
          <a:solidFill>
            <a:schemeClr val="bg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80160" indent="-457200">
              <a:buFontTx/>
              <a:buChar char="-"/>
            </a:pPr>
            <a:r>
              <a:rPr lang="en-US" sz="3000" b="1">
                <a:solidFill>
                  <a:schemeClr val="tx1"/>
                </a:solidFill>
              </a:rPr>
              <a:t>How to select APIs for a testing sequence? </a:t>
            </a:r>
          </a:p>
          <a:p>
            <a:pPr marL="1280160" indent="-457200">
              <a:buFontTx/>
              <a:buChar char="-"/>
            </a:pPr>
            <a:r>
              <a:rPr lang="en-US" sz="3000" b="1">
                <a:solidFill>
                  <a:schemeClr val="tx1"/>
                </a:solidFill>
              </a:rPr>
              <a:t>How to fill API parameters?</a:t>
            </a:r>
          </a:p>
        </p:txBody>
      </p:sp>
      <p:grpSp>
        <p:nvGrpSpPr>
          <p:cNvPr id="27" name="Group 26">
            <a:extLst>
              <a:ext uri="{FF2B5EF4-FFF2-40B4-BE49-F238E27FC236}">
                <a16:creationId xmlns:a16="http://schemas.microsoft.com/office/drawing/2014/main" id="{E4DF9419-0875-B5E3-FD9D-ABDEE93BB340}"/>
              </a:ext>
            </a:extLst>
          </p:cNvPr>
          <p:cNvGrpSpPr/>
          <p:nvPr/>
        </p:nvGrpSpPr>
        <p:grpSpPr>
          <a:xfrm>
            <a:off x="1921055" y="4342143"/>
            <a:ext cx="7629306" cy="630942"/>
            <a:chOff x="1910038" y="4066480"/>
            <a:chExt cx="7629306" cy="630942"/>
          </a:xfrm>
        </p:grpSpPr>
        <p:sp>
          <p:nvSpPr>
            <p:cNvPr id="20" name="TextBox 19">
              <a:extLst>
                <a:ext uri="{FF2B5EF4-FFF2-40B4-BE49-F238E27FC236}">
                  <a16:creationId xmlns:a16="http://schemas.microsoft.com/office/drawing/2014/main" id="{2B2FE0EB-F5CC-E084-94FE-A5D2F936A278}"/>
                </a:ext>
              </a:extLst>
            </p:cNvPr>
            <p:cNvSpPr txBox="1"/>
            <p:nvPr/>
          </p:nvSpPr>
          <p:spPr>
            <a:xfrm>
              <a:off x="1910038" y="4066480"/>
              <a:ext cx="2097049" cy="630942"/>
            </a:xfrm>
            <a:prstGeom prst="rect">
              <a:avLst/>
            </a:prstGeom>
            <a:noFill/>
          </p:spPr>
          <p:txBody>
            <a:bodyPr wrap="none" rtlCol="0">
              <a:spAutoFit/>
            </a:bodyPr>
            <a:lstStyle/>
            <a:p>
              <a:r>
                <a:rPr lang="en-US" sz="3500">
                  <a:sym typeface="Wingdings" panose="05000000000000000000" pitchFamily="2" charset="2"/>
                </a:rPr>
                <a:t> </a:t>
              </a:r>
              <a:r>
                <a:rPr lang="en-US" sz="3500"/>
                <a:t>Random</a:t>
              </a:r>
            </a:p>
          </p:txBody>
        </p:sp>
        <p:sp>
          <p:nvSpPr>
            <p:cNvPr id="21" name="TextBox 20">
              <a:extLst>
                <a:ext uri="{FF2B5EF4-FFF2-40B4-BE49-F238E27FC236}">
                  <a16:creationId xmlns:a16="http://schemas.microsoft.com/office/drawing/2014/main" id="{29CB503E-3E30-54B2-9574-0F4DD3D45EE4}"/>
                </a:ext>
              </a:extLst>
            </p:cNvPr>
            <p:cNvSpPr txBox="1"/>
            <p:nvPr/>
          </p:nvSpPr>
          <p:spPr>
            <a:xfrm>
              <a:off x="6945364" y="4066480"/>
              <a:ext cx="2593980" cy="630942"/>
            </a:xfrm>
            <a:prstGeom prst="rect">
              <a:avLst/>
            </a:prstGeom>
            <a:noFill/>
          </p:spPr>
          <p:txBody>
            <a:bodyPr wrap="none" rtlCol="0">
              <a:spAutoFit/>
            </a:bodyPr>
            <a:lstStyle/>
            <a:p>
              <a:pPr algn="ctr"/>
              <a:r>
                <a:rPr lang="en-US" sz="3500" b="1">
                  <a:solidFill>
                    <a:schemeClr val="tx2">
                      <a:lumMod val="75000"/>
                      <a:lumOff val="25000"/>
                    </a:schemeClr>
                  </a:solidFill>
                  <a:sym typeface="Wingdings" panose="05000000000000000000" pitchFamily="2" charset="2"/>
                </a:rPr>
                <a:t> </a:t>
              </a:r>
              <a:r>
                <a:rPr lang="en-US" sz="3500" b="1">
                  <a:solidFill>
                    <a:schemeClr val="tx2">
                      <a:lumMod val="75000"/>
                      <a:lumOff val="25000"/>
                    </a:schemeClr>
                  </a:solidFill>
                </a:rPr>
                <a:t>Controlled</a:t>
              </a:r>
            </a:p>
          </p:txBody>
        </p:sp>
      </p:grpSp>
      <mc:AlternateContent xmlns:mc="http://schemas.openxmlformats.org/markup-compatibility/2006" xmlns:a14="http://schemas.microsoft.com/office/drawing/2010/main">
        <mc:Choice Requires="a14">
          <p:sp>
            <p:nvSpPr>
              <p:cNvPr id="24" name="Rectangle: Rounded Corners 23">
                <a:extLst>
                  <a:ext uri="{FF2B5EF4-FFF2-40B4-BE49-F238E27FC236}">
                    <a16:creationId xmlns:a16="http://schemas.microsoft.com/office/drawing/2014/main" id="{975B1A51-9557-C4CA-1895-5D10EC34F695}"/>
                  </a:ext>
                </a:extLst>
              </p:cNvPr>
              <p:cNvSpPr/>
              <p:nvPr/>
            </p:nvSpPr>
            <p:spPr>
              <a:xfrm>
                <a:off x="1082166" y="5118347"/>
                <a:ext cx="10027668" cy="1092740"/>
              </a:xfrm>
              <a:prstGeom prst="roundRect">
                <a:avLst/>
              </a:prstGeom>
              <a:solidFill>
                <a:schemeClr val="accent1">
                  <a:lumMod val="20000"/>
                  <a:lumOff val="80000"/>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Arial" panose="020B0604020202020204" pitchFamily="34" charset="0"/>
                  <a:buChar char="•"/>
                </a:pPr>
                <a:r>
                  <a:rPr lang="en-US" sz="3000">
                    <a:solidFill>
                      <a:schemeClr val="tx1"/>
                    </a:solidFill>
                  </a:rPr>
                  <a:t>Synthesize </a:t>
                </a:r>
                <a:r>
                  <a:rPr lang="en-US" sz="3000" b="1">
                    <a:solidFill>
                      <a:schemeClr val="tx1"/>
                    </a:solidFill>
                  </a:rPr>
                  <a:t>valid</a:t>
                </a:r>
                <a:r>
                  <a:rPr lang="en-US" sz="3000">
                    <a:solidFill>
                      <a:schemeClr val="tx1"/>
                    </a:solidFill>
                  </a:rPr>
                  <a:t>, </a:t>
                </a:r>
                <a:r>
                  <a:rPr lang="en-US" sz="3000" b="1">
                    <a:solidFill>
                      <a:schemeClr val="tx1"/>
                    </a:solidFill>
                  </a:rPr>
                  <a:t>finite</a:t>
                </a:r>
                <a:r>
                  <a:rPr lang="en-US" sz="3000">
                    <a:solidFill>
                      <a:schemeClr val="tx1"/>
                    </a:solidFill>
                  </a:rPr>
                  <a:t>, and </a:t>
                </a:r>
                <a:r>
                  <a:rPr lang="en-US" sz="3000" b="1">
                    <a:solidFill>
                      <a:schemeClr val="tx1"/>
                    </a:solidFill>
                  </a:rPr>
                  <a:t>representative</a:t>
                </a:r>
                <a:r>
                  <a:rPr lang="en-US" sz="3000">
                    <a:solidFill>
                      <a:schemeClr val="tx1"/>
                    </a:solidFill>
                  </a:rPr>
                  <a:t> API sequences</a:t>
                </a:r>
              </a:p>
              <a:p>
                <a:pPr marL="457200" indent="-457200">
                  <a:buFont typeface="Arial" panose="020B0604020202020204" pitchFamily="34" charset="0"/>
                  <a:buChar char="•"/>
                </a:pPr>
                <a:r>
                  <a:rPr lang="en-US" sz="3000">
                    <a:solidFill>
                      <a:schemeClr val="tx1"/>
                    </a:solidFill>
                  </a:rPr>
                  <a:t>Given a </a:t>
                </a:r>
                <a14:m>
                  <m:oMath xmlns:m="http://schemas.openxmlformats.org/officeDocument/2006/math">
                    <m:sSub>
                      <m:sSubPr>
                        <m:ctrlPr>
                          <a:rPr lang="en-US" sz="3000" b="0" i="1" smtClean="0">
                            <a:solidFill>
                              <a:schemeClr val="tx1"/>
                            </a:solidFill>
                            <a:latin typeface="Cambria Math" panose="02040503050406030204" pitchFamily="18" charset="0"/>
                          </a:rPr>
                        </m:ctrlPr>
                      </m:sSubPr>
                      <m:e>
                        <m:r>
                          <a:rPr lang="en-US" sz="3000" b="0" i="1" smtClean="0">
                            <a:solidFill>
                              <a:schemeClr val="tx1"/>
                            </a:solidFill>
                            <a:latin typeface="Cambria Math" panose="02040503050406030204" pitchFamily="18" charset="0"/>
                          </a:rPr>
                          <m:t>𝑆𝑒𝑞</m:t>
                        </m:r>
                      </m:e>
                      <m:sub>
                        <m:r>
                          <a:rPr lang="en-US" sz="3000" b="0" i="1" smtClean="0">
                            <a:solidFill>
                              <a:schemeClr val="tx1"/>
                            </a:solidFill>
                            <a:latin typeface="Cambria Math" panose="02040503050406030204" pitchFamily="18" charset="0"/>
                          </a:rPr>
                          <m:t>𝑖</m:t>
                        </m:r>
                      </m:sub>
                    </m:sSub>
                  </m:oMath>
                </a14:m>
                <a:r>
                  <a:rPr lang="en-US" sz="3000">
                    <a:solidFill>
                      <a:schemeClr val="tx1"/>
                    </a:solidFill>
                  </a:rPr>
                  <a:t>, we “</a:t>
                </a:r>
                <a:r>
                  <a:rPr lang="en-US" sz="3000" i="1">
                    <a:solidFill>
                      <a:schemeClr val="tx1"/>
                    </a:solidFill>
                  </a:rPr>
                  <a:t>know</a:t>
                </a:r>
                <a:r>
                  <a:rPr lang="en-US" sz="3000">
                    <a:solidFill>
                      <a:schemeClr val="tx1"/>
                    </a:solidFill>
                  </a:rPr>
                  <a:t>” APIs that will fail or succeed after</a:t>
                </a:r>
              </a:p>
            </p:txBody>
          </p:sp>
        </mc:Choice>
        <mc:Fallback xmlns="">
          <p:sp>
            <p:nvSpPr>
              <p:cNvPr id="24" name="Rectangle: Rounded Corners 23">
                <a:extLst>
                  <a:ext uri="{FF2B5EF4-FFF2-40B4-BE49-F238E27FC236}">
                    <a16:creationId xmlns:a16="http://schemas.microsoft.com/office/drawing/2014/main" id="{975B1A51-9557-C4CA-1895-5D10EC34F695}"/>
                  </a:ext>
                </a:extLst>
              </p:cNvPr>
              <p:cNvSpPr>
                <a:spLocks noRot="1" noChangeAspect="1" noMove="1" noResize="1" noEditPoints="1" noAdjustHandles="1" noChangeArrowheads="1" noChangeShapeType="1" noTextEdit="1"/>
              </p:cNvSpPr>
              <p:nvPr/>
            </p:nvSpPr>
            <p:spPr>
              <a:xfrm>
                <a:off x="1082166" y="5118347"/>
                <a:ext cx="10027668" cy="1092740"/>
              </a:xfrm>
              <a:prstGeom prst="roundRect">
                <a:avLst/>
              </a:prstGeom>
              <a:blipFill>
                <a:blip r:embed="rId9"/>
                <a:stretch>
                  <a:fillRect l="-668" t="-2198" b="-12637"/>
                </a:stretch>
              </a:blipFill>
            </p:spPr>
            <p:txBody>
              <a:bodyPr/>
              <a:lstStyle/>
              <a:p>
                <a:r>
                  <a:rPr lang="en-US">
                    <a:noFill/>
                  </a:rPr>
                  <a:t> </a:t>
                </a:r>
              </a:p>
            </p:txBody>
          </p:sp>
        </mc:Fallback>
      </mc:AlternateContent>
    </p:spTree>
    <p:extLst>
      <p:ext uri="{BB962C8B-B14F-4D97-AF65-F5344CB8AC3E}">
        <p14:creationId xmlns:p14="http://schemas.microsoft.com/office/powerpoint/2010/main" val="126985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E967-7BCB-3B78-93E9-E873F5A9CB37}"/>
              </a:ext>
            </a:extLst>
          </p:cNvPr>
          <p:cNvSpPr>
            <a:spLocks noGrp="1"/>
          </p:cNvSpPr>
          <p:nvPr>
            <p:ph type="title"/>
          </p:nvPr>
        </p:nvSpPr>
        <p:spPr>
          <a:xfrm>
            <a:off x="838200" y="365125"/>
            <a:ext cx="10949848" cy="1092739"/>
          </a:xfrm>
        </p:spPr>
        <p:txBody>
          <a:bodyPr>
            <a:normAutofit/>
          </a:bodyPr>
          <a:lstStyle/>
          <a:p>
            <a:r>
              <a:rPr lang="en-US" b="1"/>
              <a:t>What do we need for controlled generation?</a:t>
            </a:r>
          </a:p>
        </p:txBody>
      </p:sp>
      <p:sp>
        <p:nvSpPr>
          <p:cNvPr id="4" name="Slide Number Placeholder 3">
            <a:extLst>
              <a:ext uri="{FF2B5EF4-FFF2-40B4-BE49-F238E27FC236}">
                <a16:creationId xmlns:a16="http://schemas.microsoft.com/office/drawing/2014/main" id="{1F343730-4295-1712-B5EA-4F691CBD577C}"/>
              </a:ext>
            </a:extLst>
          </p:cNvPr>
          <p:cNvSpPr>
            <a:spLocks noGrp="1"/>
          </p:cNvSpPr>
          <p:nvPr>
            <p:ph type="sldNum" sz="quarter" idx="12"/>
          </p:nvPr>
        </p:nvSpPr>
        <p:spPr/>
        <p:txBody>
          <a:bodyPr/>
          <a:lstStyle/>
          <a:p>
            <a:fld id="{7E665F2E-D417-4652-A93B-1C961A2010A1}" type="slidenum">
              <a:rPr lang="en-US" smtClean="0"/>
              <a:t>57</a:t>
            </a:fld>
            <a:endParaRPr lang="en-US"/>
          </a:p>
        </p:txBody>
      </p:sp>
      <p:sp>
        <p:nvSpPr>
          <p:cNvPr id="6" name="Content Placeholder 2">
            <a:extLst>
              <a:ext uri="{FF2B5EF4-FFF2-40B4-BE49-F238E27FC236}">
                <a16:creationId xmlns:a16="http://schemas.microsoft.com/office/drawing/2014/main" id="{43B80C65-720D-FE34-2A14-9D5B0A2B1D76}"/>
              </a:ext>
            </a:extLst>
          </p:cNvPr>
          <p:cNvSpPr>
            <a:spLocks noGrp="1"/>
          </p:cNvSpPr>
          <p:nvPr>
            <p:ph idx="1"/>
          </p:nvPr>
        </p:nvSpPr>
        <p:spPr>
          <a:xfrm>
            <a:off x="838200" y="1457865"/>
            <a:ext cx="10652760" cy="1651134"/>
          </a:xfrm>
        </p:spPr>
        <p:txBody>
          <a:bodyPr>
            <a:normAutofit/>
          </a:bodyPr>
          <a:lstStyle/>
          <a:p>
            <a:pPr>
              <a:lnSpc>
                <a:spcPct val="100000"/>
              </a:lnSpc>
            </a:pPr>
            <a:r>
              <a:rPr lang="en-US" b="1">
                <a:sym typeface="Wingdings" panose="05000000000000000000" pitchFamily="2" charset="2"/>
              </a:rPr>
              <a:t>API pre-conditions</a:t>
            </a:r>
          </a:p>
          <a:p>
            <a:pPr lvl="1">
              <a:lnSpc>
                <a:spcPct val="100000"/>
              </a:lnSpc>
            </a:pPr>
            <a:r>
              <a:rPr lang="en-US">
                <a:sym typeface="Wingdings" panose="05000000000000000000" pitchFamily="2" charset="2"/>
              </a:rPr>
              <a:t>Constraints on API parameters for successfully executing the API’s aimed functionality.</a:t>
            </a:r>
          </a:p>
        </p:txBody>
      </p:sp>
      <p:grpSp>
        <p:nvGrpSpPr>
          <p:cNvPr id="3" name="Group 2">
            <a:extLst>
              <a:ext uri="{FF2B5EF4-FFF2-40B4-BE49-F238E27FC236}">
                <a16:creationId xmlns:a16="http://schemas.microsoft.com/office/drawing/2014/main" id="{11BCA538-38D0-C065-5EC9-9D1723FC4E92}"/>
              </a:ext>
            </a:extLst>
          </p:cNvPr>
          <p:cNvGrpSpPr/>
          <p:nvPr/>
        </p:nvGrpSpPr>
        <p:grpSpPr>
          <a:xfrm>
            <a:off x="626148" y="2858935"/>
            <a:ext cx="10848309" cy="3140499"/>
            <a:chOff x="626148" y="2858935"/>
            <a:chExt cx="10848309" cy="3140499"/>
          </a:xfrm>
        </p:grpSpPr>
        <p:cxnSp>
          <p:nvCxnSpPr>
            <p:cNvPr id="12" name="Straight Arrow Connector 11">
              <a:extLst>
                <a:ext uri="{FF2B5EF4-FFF2-40B4-BE49-F238E27FC236}">
                  <a16:creationId xmlns:a16="http://schemas.microsoft.com/office/drawing/2014/main" id="{95E3087F-0BBC-678A-B591-151071068771}"/>
                </a:ext>
              </a:extLst>
            </p:cNvPr>
            <p:cNvCxnSpPr>
              <a:cxnSpLocks/>
              <a:stCxn id="7" idx="2"/>
              <a:endCxn id="9" idx="0"/>
            </p:cNvCxnSpPr>
            <p:nvPr/>
          </p:nvCxnSpPr>
          <p:spPr>
            <a:xfrm>
              <a:off x="7402948" y="3547091"/>
              <a:ext cx="37808" cy="1680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FCA86380-A97F-DAA3-B080-2813CAFDFE8D}"/>
                </a:ext>
              </a:extLst>
            </p:cNvPr>
            <p:cNvSpPr txBox="1"/>
            <p:nvPr/>
          </p:nvSpPr>
          <p:spPr>
            <a:xfrm>
              <a:off x="6364672" y="3967870"/>
              <a:ext cx="2114361" cy="477054"/>
            </a:xfrm>
            <a:prstGeom prst="rect">
              <a:avLst/>
            </a:prstGeom>
            <a:solidFill>
              <a:schemeClr val="bg1"/>
            </a:solidFill>
          </p:spPr>
          <p:txBody>
            <a:bodyPr wrap="none" rtlCol="0">
              <a:spAutoFit/>
            </a:bodyPr>
            <a:lstStyle/>
            <a:p>
              <a:r>
                <a:rPr lang="en-US" sz="2500" b="1"/>
                <a:t>Pre-conditions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C227572-3936-F3CB-3FD0-71B5C6A4750B}"/>
                    </a:ext>
                  </a:extLst>
                </p:cNvPr>
                <p:cNvSpPr/>
                <p:nvPr/>
              </p:nvSpPr>
              <p:spPr>
                <a:xfrm>
                  <a:off x="6656662" y="2858935"/>
                  <a:ext cx="1492572" cy="6881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1" i="1" smtClean="0">
                                <a:solidFill>
                                  <a:schemeClr val="tx1"/>
                                </a:solidFill>
                                <a:latin typeface="Cambria Math" panose="02040503050406030204" pitchFamily="18" charset="0"/>
                              </a:rPr>
                            </m:ctrlPr>
                          </m:sSubPr>
                          <m:e>
                            <m:r>
                              <a:rPr lang="en-US" sz="2500" b="1" i="1" smtClean="0">
                                <a:solidFill>
                                  <a:schemeClr val="tx1"/>
                                </a:solidFill>
                                <a:latin typeface="Cambria Math" panose="02040503050406030204" pitchFamily="18" charset="0"/>
                              </a:rPr>
                              <m:t>𝑺𝒆𝒒</m:t>
                            </m:r>
                          </m:e>
                          <m:sub>
                            <m:r>
                              <a:rPr lang="en-US" sz="2500" b="1" i="1" smtClean="0">
                                <a:solidFill>
                                  <a:schemeClr val="tx1"/>
                                </a:solidFill>
                                <a:latin typeface="Cambria Math" panose="02040503050406030204" pitchFamily="18" charset="0"/>
                              </a:rPr>
                              <m:t>𝒊</m:t>
                            </m:r>
                          </m:sub>
                        </m:sSub>
                      </m:oMath>
                    </m:oMathPara>
                  </a14:m>
                  <a:endParaRPr lang="en-US" sz="2500" b="1">
                    <a:solidFill>
                      <a:schemeClr val="tx1"/>
                    </a:solidFill>
                  </a:endParaRPr>
                </a:p>
              </p:txBody>
            </p:sp>
          </mc:Choice>
          <mc:Fallback xmlns="">
            <p:sp>
              <p:nvSpPr>
                <p:cNvPr id="7" name="Rectangle 6">
                  <a:extLst>
                    <a:ext uri="{FF2B5EF4-FFF2-40B4-BE49-F238E27FC236}">
                      <a16:creationId xmlns:a16="http://schemas.microsoft.com/office/drawing/2014/main" id="{3C227572-3936-F3CB-3FD0-71B5C6A4750B}"/>
                    </a:ext>
                  </a:extLst>
                </p:cNvPr>
                <p:cNvSpPr>
                  <a:spLocks noRot="1" noChangeAspect="1" noMove="1" noResize="1" noEditPoints="1" noAdjustHandles="1" noChangeArrowheads="1" noChangeShapeType="1" noTextEdit="1"/>
                </p:cNvSpPr>
                <p:nvPr/>
              </p:nvSpPr>
              <p:spPr>
                <a:xfrm>
                  <a:off x="6656662" y="2858935"/>
                  <a:ext cx="1492572" cy="688156"/>
                </a:xfrm>
                <a:prstGeom prst="rect">
                  <a:avLst/>
                </a:prstGeom>
                <a:blipFill>
                  <a:blip r:embed="rId3"/>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CBA89F16-DA80-8839-7FEA-470E5B489891}"/>
                </a:ext>
              </a:extLst>
            </p:cNvPr>
            <p:cNvSpPr/>
            <p:nvPr/>
          </p:nvSpPr>
          <p:spPr>
            <a:xfrm>
              <a:off x="3065149" y="5223142"/>
              <a:ext cx="1781666" cy="688156"/>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API-1</a:t>
              </a:r>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F9F2852E-B6E2-284A-764F-951775A15418}"/>
                    </a:ext>
                  </a:extLst>
                </p:cNvPr>
                <p:cNvSpPr/>
                <p:nvPr/>
              </p:nvSpPr>
              <p:spPr>
                <a:xfrm>
                  <a:off x="6549923" y="5227179"/>
                  <a:ext cx="1781666" cy="688156"/>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sz="2500" dirty="0">
                            <a:solidFill>
                              <a:schemeClr val="tx1"/>
                            </a:solidFill>
                          </a:rPr>
                          <m:t>API</m:t>
                        </m:r>
                        <m:r>
                          <m:rPr>
                            <m:nor/>
                          </m:rPr>
                          <a:rPr lang="en-US" sz="2500" dirty="0">
                            <a:solidFill>
                              <a:schemeClr val="tx1"/>
                            </a:solidFill>
                          </a:rPr>
                          <m:t>−2</m:t>
                        </m:r>
                      </m:oMath>
                    </m:oMathPara>
                  </a14:m>
                  <a:endParaRPr lang="en-US" sz="2500">
                    <a:solidFill>
                      <a:schemeClr val="tx1"/>
                    </a:solidFill>
                  </a:endParaRPr>
                </a:p>
              </p:txBody>
            </p:sp>
          </mc:Choice>
          <mc:Fallback xmlns="">
            <p:sp>
              <p:nvSpPr>
                <p:cNvPr id="9" name="Oval 8">
                  <a:extLst>
                    <a:ext uri="{FF2B5EF4-FFF2-40B4-BE49-F238E27FC236}">
                      <a16:creationId xmlns:a16="http://schemas.microsoft.com/office/drawing/2014/main" id="{F9F2852E-B6E2-284A-764F-951775A15418}"/>
                    </a:ext>
                  </a:extLst>
                </p:cNvPr>
                <p:cNvSpPr>
                  <a:spLocks noRot="1" noChangeAspect="1" noMove="1" noResize="1" noEditPoints="1" noAdjustHandles="1" noChangeArrowheads="1" noChangeShapeType="1" noTextEdit="1"/>
                </p:cNvSpPr>
                <p:nvPr/>
              </p:nvSpPr>
              <p:spPr>
                <a:xfrm>
                  <a:off x="6549923" y="5227179"/>
                  <a:ext cx="1781666" cy="688156"/>
                </a:xfrm>
                <a:prstGeom prst="ellipse">
                  <a:avLst/>
                </a:prstGeom>
                <a:blipFill>
                  <a:blip r:embed="rId4"/>
                  <a:stretch>
                    <a:fillRect/>
                  </a:stretch>
                </a:blipFill>
                <a:ln>
                  <a:solidFill>
                    <a:schemeClr val="tx1"/>
                  </a:solidFill>
                </a:ln>
              </p:spPr>
              <p:txBody>
                <a:bodyPr/>
                <a:lstStyle/>
                <a:p>
                  <a:r>
                    <a:rPr lang="en-US">
                      <a:noFill/>
                    </a:rPr>
                    <a:t> </a:t>
                  </a:r>
                </a:p>
              </p:txBody>
            </p:sp>
          </mc:Fallback>
        </mc:AlternateContent>
        <p:sp>
          <p:nvSpPr>
            <p:cNvPr id="10" name="Oval 9">
              <a:extLst>
                <a:ext uri="{FF2B5EF4-FFF2-40B4-BE49-F238E27FC236}">
                  <a16:creationId xmlns:a16="http://schemas.microsoft.com/office/drawing/2014/main" id="{02766088-BC9D-3EDC-F3D0-962E1D4D2637}"/>
                </a:ext>
              </a:extLst>
            </p:cNvPr>
            <p:cNvSpPr/>
            <p:nvPr/>
          </p:nvSpPr>
          <p:spPr>
            <a:xfrm>
              <a:off x="9692791" y="5311278"/>
              <a:ext cx="1781666" cy="688156"/>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a:t>
              </a:r>
            </a:p>
          </p:txBody>
        </p:sp>
        <p:cxnSp>
          <p:nvCxnSpPr>
            <p:cNvPr id="11" name="Straight Arrow Connector 10">
              <a:extLst>
                <a:ext uri="{FF2B5EF4-FFF2-40B4-BE49-F238E27FC236}">
                  <a16:creationId xmlns:a16="http://schemas.microsoft.com/office/drawing/2014/main" id="{92052FD2-56CB-C50C-7337-FEC57B2C7C39}"/>
                </a:ext>
              </a:extLst>
            </p:cNvPr>
            <p:cNvCxnSpPr>
              <a:cxnSpLocks/>
              <a:stCxn id="7" idx="2"/>
              <a:endCxn id="8" idx="0"/>
            </p:cNvCxnSpPr>
            <p:nvPr/>
          </p:nvCxnSpPr>
          <p:spPr>
            <a:xfrm flipH="1">
              <a:off x="3955982" y="3547091"/>
              <a:ext cx="3446966" cy="16760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D9D931C-D964-0CDF-0D7C-77AF81273FB6}"/>
                </a:ext>
              </a:extLst>
            </p:cNvPr>
            <p:cNvCxnSpPr>
              <a:cxnSpLocks/>
              <a:stCxn id="7" idx="2"/>
              <a:endCxn id="10" idx="0"/>
            </p:cNvCxnSpPr>
            <p:nvPr/>
          </p:nvCxnSpPr>
          <p:spPr>
            <a:xfrm>
              <a:off x="7402948" y="3547091"/>
              <a:ext cx="3180676" cy="17641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27FE161C-87F0-9C2C-C8BF-228DB8884A27}"/>
                </a:ext>
              </a:extLst>
            </p:cNvPr>
            <p:cNvSpPr txBox="1"/>
            <p:nvPr/>
          </p:nvSpPr>
          <p:spPr>
            <a:xfrm>
              <a:off x="4215050" y="3967870"/>
              <a:ext cx="2114361" cy="477054"/>
            </a:xfrm>
            <a:prstGeom prst="rect">
              <a:avLst/>
            </a:prstGeom>
            <a:solidFill>
              <a:schemeClr val="bg1"/>
            </a:solidFill>
          </p:spPr>
          <p:txBody>
            <a:bodyPr wrap="none" rtlCol="0">
              <a:spAutoFit/>
            </a:bodyPr>
            <a:lstStyle/>
            <a:p>
              <a:r>
                <a:rPr lang="en-US" sz="2500" b="1"/>
                <a:t>Pre-conditions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9FA1ADCD-94CE-4956-C823-CB9CE7269932}"/>
                    </a:ext>
                  </a:extLst>
                </p:cNvPr>
                <p:cNvSpPr txBox="1"/>
                <p:nvPr/>
              </p:nvSpPr>
              <p:spPr>
                <a:xfrm>
                  <a:off x="626148" y="5328693"/>
                  <a:ext cx="2439001" cy="477054"/>
                </a:xfrm>
                <a:prstGeom prst="rect">
                  <a:avLst/>
                </a:prstGeom>
                <a:noFill/>
              </p:spPr>
              <p:txBody>
                <a:bodyPr wrap="none" rtlCol="0">
                  <a:spAutoFit/>
                </a:bodyPr>
                <a:lstStyle/>
                <a:p>
                  <a:r>
                    <a:rPr lang="en-US" sz="2500" b="1">
                      <a:solidFill>
                        <a:schemeClr val="tx1"/>
                      </a:solidFill>
                    </a:rPr>
                    <a:t>Selecting </a:t>
                  </a:r>
                  <a14:m>
                    <m:oMath xmlns:m="http://schemas.openxmlformats.org/officeDocument/2006/math">
                      <m:sSub>
                        <m:sSubPr>
                          <m:ctrlPr>
                            <a:rPr lang="en-US" sz="2500" b="1" i="1" smtClean="0">
                              <a:solidFill>
                                <a:schemeClr val="tx1"/>
                              </a:solidFill>
                              <a:latin typeface="Cambria Math" panose="02040503050406030204" pitchFamily="18" charset="0"/>
                            </a:rPr>
                          </m:ctrlPr>
                        </m:sSubPr>
                        <m:e>
                          <m:r>
                            <a:rPr lang="en-US" sz="2500" b="1" i="1" smtClean="0">
                              <a:solidFill>
                                <a:schemeClr val="tx1"/>
                              </a:solidFill>
                              <a:latin typeface="Cambria Math" panose="02040503050406030204" pitchFamily="18" charset="0"/>
                            </a:rPr>
                            <m:t>𝑨𝑷𝑰</m:t>
                          </m:r>
                        </m:e>
                        <m:sub>
                          <m:r>
                            <a:rPr lang="en-US" sz="2500" b="1" i="1" smtClean="0">
                              <a:solidFill>
                                <a:schemeClr val="tx1"/>
                              </a:solidFill>
                              <a:latin typeface="Cambria Math" panose="02040503050406030204" pitchFamily="18" charset="0"/>
                            </a:rPr>
                            <m:t>𝒊</m:t>
                          </m:r>
                          <m:r>
                            <a:rPr lang="en-US" sz="2500" b="1" i="1" smtClean="0">
                              <a:solidFill>
                                <a:schemeClr val="tx1"/>
                              </a:solidFill>
                              <a:latin typeface="Cambria Math" panose="02040503050406030204" pitchFamily="18" charset="0"/>
                            </a:rPr>
                            <m:t>+</m:t>
                          </m:r>
                          <m:r>
                            <a:rPr lang="en-US" sz="2500" b="1" i="1" smtClean="0">
                              <a:solidFill>
                                <a:schemeClr val="tx1"/>
                              </a:solidFill>
                              <a:latin typeface="Cambria Math" panose="02040503050406030204" pitchFamily="18" charset="0"/>
                            </a:rPr>
                            <m:t>𝟏</m:t>
                          </m:r>
                        </m:sub>
                      </m:sSub>
                    </m:oMath>
                  </a14:m>
                  <a:endParaRPr lang="en-US" sz="2500" b="1">
                    <a:solidFill>
                      <a:schemeClr val="tx1"/>
                    </a:solidFill>
                  </a:endParaRPr>
                </a:p>
              </p:txBody>
            </p:sp>
          </mc:Choice>
          <mc:Fallback xmlns="">
            <p:sp>
              <p:nvSpPr>
                <p:cNvPr id="30" name="TextBox 29">
                  <a:extLst>
                    <a:ext uri="{FF2B5EF4-FFF2-40B4-BE49-F238E27FC236}">
                      <a16:creationId xmlns:a16="http://schemas.microsoft.com/office/drawing/2014/main" id="{9FA1ADCD-94CE-4956-C823-CB9CE7269932}"/>
                    </a:ext>
                  </a:extLst>
                </p:cNvPr>
                <p:cNvSpPr txBox="1">
                  <a:spLocks noRot="1" noChangeAspect="1" noMove="1" noResize="1" noEditPoints="1" noAdjustHandles="1" noChangeArrowheads="1" noChangeShapeType="1" noTextEdit="1"/>
                </p:cNvSpPr>
                <p:nvPr/>
              </p:nvSpPr>
              <p:spPr>
                <a:xfrm>
                  <a:off x="626148" y="5328693"/>
                  <a:ext cx="2439001" cy="477054"/>
                </a:xfrm>
                <a:prstGeom prst="rect">
                  <a:avLst/>
                </a:prstGeom>
                <a:blipFill>
                  <a:blip r:embed="rId5"/>
                  <a:stretch>
                    <a:fillRect l="-4250" t="-8974" b="-30769"/>
                  </a:stretch>
                </a:blipFill>
              </p:spPr>
              <p:txBody>
                <a:bodyPr/>
                <a:lstStyle/>
                <a:p>
                  <a:r>
                    <a:rPr lang="en-US">
                      <a:noFill/>
                    </a:rPr>
                    <a:t> </a:t>
                  </a:r>
                </a:p>
              </p:txBody>
            </p:sp>
          </mc:Fallback>
        </mc:AlternateContent>
        <p:pic>
          <p:nvPicPr>
            <p:cNvPr id="1030" name="Picture 6" descr="Check Mark And Cross Sign Vector, Check Mark And Cross Sign Icon, Checkmark Icon PNG and Vector ...">
              <a:extLst>
                <a:ext uri="{FF2B5EF4-FFF2-40B4-BE49-F238E27FC236}">
                  <a16:creationId xmlns:a16="http://schemas.microsoft.com/office/drawing/2014/main" id="{E58A51D0-B87A-2ABB-2146-81F5DCFA4B5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467" t="32932" r="47429" b="33169"/>
            <a:stretch/>
          </p:blipFill>
          <p:spPr bwMode="auto">
            <a:xfrm>
              <a:off x="4434692" y="4807049"/>
              <a:ext cx="562350" cy="422636"/>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728CB5E3-E161-0BF8-4ABB-045F3C088B31}"/>
                </a:ext>
              </a:extLst>
            </p:cNvPr>
            <p:cNvSpPr txBox="1"/>
            <p:nvPr/>
          </p:nvSpPr>
          <p:spPr>
            <a:xfrm>
              <a:off x="4437338" y="4336385"/>
              <a:ext cx="1557606" cy="477054"/>
            </a:xfrm>
            <a:prstGeom prst="rect">
              <a:avLst/>
            </a:prstGeom>
            <a:solidFill>
              <a:schemeClr val="bg1"/>
            </a:solidFill>
          </p:spPr>
          <p:txBody>
            <a:bodyPr wrap="none" rtlCol="0">
              <a:spAutoFit/>
            </a:bodyPr>
            <a:lstStyle/>
            <a:p>
              <a:r>
                <a:rPr lang="en-US" sz="2500" b="1"/>
                <a:t>Satisfiable</a:t>
              </a:r>
              <a:endParaRPr lang="en-US" sz="2500" b="1">
                <a:solidFill>
                  <a:schemeClr val="tx1"/>
                </a:solidFill>
              </a:endParaRPr>
            </a:p>
          </p:txBody>
        </p:sp>
        <p:sp>
          <p:nvSpPr>
            <p:cNvPr id="48" name="TextBox 47">
              <a:extLst>
                <a:ext uri="{FF2B5EF4-FFF2-40B4-BE49-F238E27FC236}">
                  <a16:creationId xmlns:a16="http://schemas.microsoft.com/office/drawing/2014/main" id="{98C23065-671B-1BDF-9C6D-2A91FCD94F00}"/>
                </a:ext>
              </a:extLst>
            </p:cNvPr>
            <p:cNvSpPr txBox="1"/>
            <p:nvPr/>
          </p:nvSpPr>
          <p:spPr>
            <a:xfrm>
              <a:off x="6422369" y="4311948"/>
              <a:ext cx="1915076" cy="477054"/>
            </a:xfrm>
            <a:prstGeom prst="rect">
              <a:avLst/>
            </a:prstGeom>
            <a:solidFill>
              <a:schemeClr val="bg1"/>
            </a:solidFill>
          </p:spPr>
          <p:txBody>
            <a:bodyPr wrap="none" rtlCol="0">
              <a:spAutoFit/>
            </a:bodyPr>
            <a:lstStyle/>
            <a:p>
              <a:r>
                <a:rPr lang="en-US" sz="2500" b="1"/>
                <a:t>Unsatisfiable</a:t>
              </a:r>
              <a:endParaRPr lang="en-US" sz="2500" b="1">
                <a:solidFill>
                  <a:schemeClr val="tx1"/>
                </a:solidFill>
              </a:endParaRPr>
            </a:p>
          </p:txBody>
        </p:sp>
        <p:pic>
          <p:nvPicPr>
            <p:cNvPr id="46" name="Picture 6" descr="Check Mark And Cross Sign Vector, Check Mark And Cross Sign Icon, Checkmark Icon PNG and Vector ...">
              <a:extLst>
                <a:ext uri="{FF2B5EF4-FFF2-40B4-BE49-F238E27FC236}">
                  <a16:creationId xmlns:a16="http://schemas.microsoft.com/office/drawing/2014/main" id="{B16F9552-2602-0511-81F4-DFD491B06F1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8095" t="32932" r="6751" b="33169"/>
            <a:stretch/>
          </p:blipFill>
          <p:spPr bwMode="auto">
            <a:xfrm>
              <a:off x="7185609" y="4774224"/>
              <a:ext cx="438295" cy="4226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3653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382C-E963-0C6C-ED8C-1B079B338076}"/>
              </a:ext>
            </a:extLst>
          </p:cNvPr>
          <p:cNvSpPr>
            <a:spLocks noGrp="1"/>
          </p:cNvSpPr>
          <p:nvPr>
            <p:ph type="title"/>
          </p:nvPr>
        </p:nvSpPr>
        <p:spPr/>
        <p:txBody>
          <a:bodyPr/>
          <a:lstStyle/>
          <a:p>
            <a:r>
              <a:rPr lang="en-US" b="1"/>
              <a:t>Categorize API Pre-conditions</a:t>
            </a:r>
          </a:p>
        </p:txBody>
      </p:sp>
      <p:sp>
        <p:nvSpPr>
          <p:cNvPr id="3" name="Content Placeholder 2">
            <a:extLst>
              <a:ext uri="{FF2B5EF4-FFF2-40B4-BE49-F238E27FC236}">
                <a16:creationId xmlns:a16="http://schemas.microsoft.com/office/drawing/2014/main" id="{8AB54AC7-D3AE-142D-F4A2-3630A63AE9B5}"/>
              </a:ext>
            </a:extLst>
          </p:cNvPr>
          <p:cNvSpPr>
            <a:spLocks noGrp="1"/>
          </p:cNvSpPr>
          <p:nvPr>
            <p:ph idx="1"/>
          </p:nvPr>
        </p:nvSpPr>
        <p:spPr>
          <a:xfrm>
            <a:off x="838200" y="1457865"/>
            <a:ext cx="10652760" cy="3942272"/>
          </a:xfrm>
        </p:spPr>
        <p:txBody>
          <a:bodyPr>
            <a:normAutofit/>
          </a:bodyPr>
          <a:lstStyle/>
          <a:p>
            <a:pPr>
              <a:lnSpc>
                <a:spcPct val="100000"/>
              </a:lnSpc>
            </a:pPr>
            <a:r>
              <a:rPr lang="en-US" b="1"/>
              <a:t>Context-independent conditions</a:t>
            </a:r>
          </a:p>
          <a:p>
            <a:pPr lvl="1">
              <a:lnSpc>
                <a:spcPct val="100000"/>
              </a:lnSpc>
            </a:pPr>
            <a:r>
              <a:rPr lang="en-US" sz="2000"/>
              <a:t>Maximum upload data length</a:t>
            </a:r>
            <a:r>
              <a:rPr lang="en-US" sz="2000" i="1"/>
              <a:t>: </a:t>
            </a:r>
            <a:r>
              <a:rPr lang="en-US" sz="1800" i="1">
                <a:latin typeface="Consolas" panose="020B0609020204030204" pitchFamily="49" charset="0"/>
              </a:rPr>
              <a:t>0 &lt; blobContentLength &lt;= 1T</a:t>
            </a:r>
          </a:p>
          <a:p>
            <a:pPr>
              <a:lnSpc>
                <a:spcPct val="100000"/>
              </a:lnSpc>
            </a:pPr>
            <a:r>
              <a:rPr lang="en-US" b="1"/>
              <a:t>Context-dependent conditions</a:t>
            </a:r>
            <a:endParaRPr lang="en-US"/>
          </a:p>
          <a:p>
            <a:pPr lvl="1">
              <a:lnSpc>
                <a:spcPct val="100000"/>
              </a:lnSpc>
            </a:pPr>
            <a:r>
              <a:rPr lang="en-US" b="1">
                <a:solidFill>
                  <a:schemeClr val="bg2">
                    <a:lumMod val="50000"/>
                  </a:schemeClr>
                </a:solidFill>
              </a:rPr>
              <a:t>Direct (producer-consumer) dependency</a:t>
            </a:r>
          </a:p>
          <a:p>
            <a:pPr lvl="2">
              <a:lnSpc>
                <a:spcPct val="100000"/>
              </a:lnSpc>
            </a:pPr>
            <a:r>
              <a:rPr lang="en-US">
                <a:solidFill>
                  <a:schemeClr val="bg2">
                    <a:lumMod val="50000"/>
                  </a:schemeClr>
                </a:solidFill>
              </a:rPr>
              <a:t>Lexical matching</a:t>
            </a:r>
          </a:p>
          <a:p>
            <a:pPr lvl="2">
              <a:lnSpc>
                <a:spcPct val="100000"/>
              </a:lnSpc>
            </a:pPr>
            <a:r>
              <a:rPr lang="en-US">
                <a:solidFill>
                  <a:schemeClr val="bg2">
                    <a:lumMod val="50000"/>
                  </a:schemeClr>
                </a:solidFill>
              </a:rPr>
              <a:t>RESTler ICSE’2019, </a:t>
            </a:r>
            <a:r>
              <a:rPr lang="en-US" err="1">
                <a:solidFill>
                  <a:schemeClr val="bg2">
                    <a:lumMod val="50000"/>
                  </a:schemeClr>
                </a:solidFill>
              </a:rPr>
              <a:t>Morest</a:t>
            </a:r>
            <a:r>
              <a:rPr lang="en-US">
                <a:solidFill>
                  <a:schemeClr val="bg2">
                    <a:lumMod val="50000"/>
                  </a:schemeClr>
                </a:solidFill>
              </a:rPr>
              <a:t> ICSE’22</a:t>
            </a:r>
          </a:p>
          <a:p>
            <a:pPr lvl="1">
              <a:lnSpc>
                <a:spcPct val="100000"/>
              </a:lnSpc>
            </a:pPr>
            <a:r>
              <a:rPr lang="en-US" b="1"/>
              <a:t>Indirect dependency</a:t>
            </a:r>
          </a:p>
          <a:p>
            <a:pPr lvl="2">
              <a:lnSpc>
                <a:spcPct val="100000"/>
              </a:lnSpc>
            </a:pPr>
            <a:r>
              <a:rPr lang="en-US"/>
              <a:t>Semantically dependent:</a:t>
            </a:r>
            <a:r>
              <a:rPr lang="en-US">
                <a:sym typeface="Wingdings" panose="05000000000000000000" pitchFamily="2" charset="2"/>
              </a:rPr>
              <a:t> Need to understand semantic of APIs and their parameters </a:t>
            </a:r>
          </a:p>
        </p:txBody>
      </p:sp>
      <p:sp>
        <p:nvSpPr>
          <p:cNvPr id="9" name="Slide Number Placeholder 8">
            <a:extLst>
              <a:ext uri="{FF2B5EF4-FFF2-40B4-BE49-F238E27FC236}">
                <a16:creationId xmlns:a16="http://schemas.microsoft.com/office/drawing/2014/main" id="{AC164950-F573-9ADE-2CB0-A7C281C0646B}"/>
              </a:ext>
            </a:extLst>
          </p:cNvPr>
          <p:cNvSpPr>
            <a:spLocks noGrp="1"/>
          </p:cNvSpPr>
          <p:nvPr>
            <p:ph type="sldNum" sz="quarter" idx="12"/>
          </p:nvPr>
        </p:nvSpPr>
        <p:spPr/>
        <p:txBody>
          <a:bodyPr/>
          <a:lstStyle/>
          <a:p>
            <a:fld id="{7E665F2E-D417-4652-A93B-1C961A2010A1}" type="slidenum">
              <a:rPr lang="en-US" smtClean="0"/>
              <a:t>58</a:t>
            </a:fld>
            <a:endParaRPr lang="en-US"/>
          </a:p>
        </p:txBody>
      </p:sp>
      <p:sp>
        <p:nvSpPr>
          <p:cNvPr id="15" name="TextBox 14">
            <a:extLst>
              <a:ext uri="{FF2B5EF4-FFF2-40B4-BE49-F238E27FC236}">
                <a16:creationId xmlns:a16="http://schemas.microsoft.com/office/drawing/2014/main" id="{FB3A49E1-4DEA-A35F-4F57-B9A484A43384}"/>
              </a:ext>
            </a:extLst>
          </p:cNvPr>
          <p:cNvSpPr txBox="1"/>
          <p:nvPr/>
        </p:nvSpPr>
        <p:spPr>
          <a:xfrm>
            <a:off x="6096000" y="3533329"/>
            <a:ext cx="4887686" cy="646331"/>
          </a:xfrm>
          <a:prstGeom prst="rect">
            <a:avLst/>
          </a:prstGeom>
          <a:noFill/>
          <a:ln>
            <a:solidFill>
              <a:schemeClr val="bg1">
                <a:lumMod val="85000"/>
              </a:schemeClr>
            </a:solidFill>
          </a:ln>
        </p:spPr>
        <p:txBody>
          <a:bodyPr wrap="square">
            <a:spAutoFit/>
          </a:bodyPr>
          <a:lstStyle/>
          <a:p>
            <a:r>
              <a:rPr lang="fr-FR" b="0" err="1">
                <a:solidFill>
                  <a:schemeClr val="tx2">
                    <a:lumMod val="75000"/>
                    <a:lumOff val="25000"/>
                  </a:schemeClr>
                </a:solidFill>
                <a:effectLst/>
                <a:latin typeface="Consolas" panose="020B0609020204030204" pitchFamily="49" charset="0"/>
              </a:rPr>
              <a:t>ContainerNames</a:t>
            </a:r>
            <a:r>
              <a:rPr lang="fr-FR" b="0">
                <a:solidFill>
                  <a:srgbClr val="CCCCCC"/>
                </a:solidFill>
                <a:effectLst/>
                <a:latin typeface="Consolas" panose="020B0609020204030204" pitchFamily="49" charset="0"/>
              </a:rPr>
              <a:t> </a:t>
            </a:r>
            <a:r>
              <a:rPr lang="fr-FR" b="0">
                <a:solidFill>
                  <a:srgbClr val="D4D4D4"/>
                </a:solidFill>
                <a:effectLst/>
                <a:latin typeface="Consolas" panose="020B0609020204030204" pitchFamily="49" charset="0"/>
              </a:rPr>
              <a:t>=</a:t>
            </a:r>
            <a:r>
              <a:rPr lang="fr-FR" b="0">
                <a:solidFill>
                  <a:srgbClr val="CCCCCC"/>
                </a:solidFill>
                <a:effectLst/>
                <a:latin typeface="Consolas" panose="020B0609020204030204" pitchFamily="49" charset="0"/>
              </a:rPr>
              <a:t> </a:t>
            </a:r>
            <a:r>
              <a:rPr lang="fr-FR" b="0" err="1">
                <a:solidFill>
                  <a:schemeClr val="tx1">
                    <a:lumMod val="65000"/>
                    <a:lumOff val="35000"/>
                  </a:schemeClr>
                </a:solidFill>
                <a:effectLst/>
                <a:latin typeface="Consolas" panose="020B0609020204030204" pitchFamily="49" charset="0"/>
              </a:rPr>
              <a:t>List_Containers</a:t>
            </a:r>
            <a:r>
              <a:rPr lang="fr-FR" b="0">
                <a:solidFill>
                  <a:schemeClr val="tx1">
                    <a:lumMod val="65000"/>
                    <a:lumOff val="35000"/>
                  </a:schemeClr>
                </a:solidFill>
                <a:effectLst/>
                <a:latin typeface="Consolas" panose="020B0609020204030204" pitchFamily="49" charset="0"/>
              </a:rPr>
              <a:t>()</a:t>
            </a:r>
          </a:p>
          <a:p>
            <a:r>
              <a:rPr lang="fr-FR" b="0" err="1">
                <a:solidFill>
                  <a:schemeClr val="tx1">
                    <a:lumMod val="65000"/>
                    <a:lumOff val="35000"/>
                  </a:schemeClr>
                </a:solidFill>
                <a:effectLst/>
                <a:latin typeface="Consolas" panose="020B0609020204030204" pitchFamily="49" charset="0"/>
              </a:rPr>
              <a:t>GetContainerProperties</a:t>
            </a:r>
            <a:r>
              <a:rPr lang="fr-FR" b="0">
                <a:solidFill>
                  <a:schemeClr val="tx1">
                    <a:lumMod val="65000"/>
                    <a:lumOff val="35000"/>
                  </a:schemeClr>
                </a:solidFill>
                <a:effectLst/>
                <a:latin typeface="Consolas" panose="020B0609020204030204" pitchFamily="49" charset="0"/>
              </a:rPr>
              <a:t>(</a:t>
            </a:r>
            <a:r>
              <a:rPr lang="fr-FR">
                <a:solidFill>
                  <a:schemeClr val="tx2">
                    <a:lumMod val="75000"/>
                    <a:lumOff val="25000"/>
                  </a:schemeClr>
                </a:solidFill>
                <a:latin typeface="Consolas" panose="020B0609020204030204" pitchFamily="49" charset="0"/>
              </a:rPr>
              <a:t>ContainerName</a:t>
            </a:r>
            <a:r>
              <a:rPr lang="fr-FR">
                <a:solidFill>
                  <a:schemeClr val="tx1">
                    <a:lumMod val="65000"/>
                    <a:lumOff val="35000"/>
                  </a:schemeClr>
                </a:solidFill>
                <a:latin typeface="Consolas" panose="020B0609020204030204" pitchFamily="49" charset="0"/>
              </a:rPr>
              <a:t>)</a:t>
            </a:r>
          </a:p>
        </p:txBody>
      </p:sp>
      <p:grpSp>
        <p:nvGrpSpPr>
          <p:cNvPr id="4" name="Group 3">
            <a:extLst>
              <a:ext uri="{FF2B5EF4-FFF2-40B4-BE49-F238E27FC236}">
                <a16:creationId xmlns:a16="http://schemas.microsoft.com/office/drawing/2014/main" id="{1CD2E6F1-AF88-312F-7A9C-BE30BE9C42AC}"/>
              </a:ext>
            </a:extLst>
          </p:cNvPr>
          <p:cNvGrpSpPr/>
          <p:nvPr/>
        </p:nvGrpSpPr>
        <p:grpSpPr>
          <a:xfrm>
            <a:off x="838200" y="5112785"/>
            <a:ext cx="10154286" cy="946418"/>
            <a:chOff x="838200" y="5112785"/>
            <a:chExt cx="10154286" cy="946418"/>
          </a:xfrm>
        </p:grpSpPr>
        <p:sp>
          <p:nvSpPr>
            <p:cNvPr id="21" name="TextBox 20">
              <a:extLst>
                <a:ext uri="{FF2B5EF4-FFF2-40B4-BE49-F238E27FC236}">
                  <a16:creationId xmlns:a16="http://schemas.microsoft.com/office/drawing/2014/main" id="{3A9F9951-CB30-52FA-62D5-7DC1CB28F502}"/>
                </a:ext>
              </a:extLst>
            </p:cNvPr>
            <p:cNvSpPr txBox="1"/>
            <p:nvPr/>
          </p:nvSpPr>
          <p:spPr>
            <a:xfrm>
              <a:off x="838200" y="5112785"/>
              <a:ext cx="5011567" cy="923330"/>
            </a:xfrm>
            <a:prstGeom prst="rect">
              <a:avLst/>
            </a:prstGeom>
            <a:noFill/>
            <a:ln>
              <a:solidFill>
                <a:schemeClr val="tx1"/>
              </a:solidFill>
            </a:ln>
          </p:spPr>
          <p:txBody>
            <a:bodyPr wrap="square">
              <a:spAutoFit/>
            </a:bodyPr>
            <a:lstStyle/>
            <a:p>
              <a:r>
                <a:rPr lang="en-US" err="1">
                  <a:solidFill>
                    <a:schemeClr val="tx2">
                      <a:lumMod val="75000"/>
                      <a:lumOff val="25000"/>
                    </a:schemeClr>
                  </a:solidFill>
                  <a:latin typeface="Consolas" panose="020B0609020204030204" pitchFamily="49" charset="0"/>
                </a:rPr>
                <a:t>ContainerNames</a:t>
              </a:r>
              <a:r>
                <a:rPr lang="en-US">
                  <a:solidFill>
                    <a:schemeClr val="tx1">
                      <a:lumMod val="65000"/>
                      <a:lumOff val="35000"/>
                    </a:schemeClr>
                  </a:solidFill>
                  <a:latin typeface="Consolas" panose="020B0609020204030204" pitchFamily="49" charset="0"/>
                </a:rPr>
                <a:t> = </a:t>
              </a:r>
              <a:r>
                <a:rPr lang="en-US" err="1">
                  <a:solidFill>
                    <a:schemeClr val="tx1">
                      <a:lumMod val="65000"/>
                      <a:lumOff val="35000"/>
                    </a:schemeClr>
                  </a:solidFill>
                  <a:latin typeface="Consolas" panose="020B0609020204030204" pitchFamily="49" charset="0"/>
                </a:rPr>
                <a:t>List_Containers</a:t>
              </a:r>
              <a:r>
                <a:rPr lang="en-US">
                  <a:solidFill>
                    <a:schemeClr val="tx1">
                      <a:lumMod val="65000"/>
                      <a:lumOff val="35000"/>
                    </a:schemeClr>
                  </a:solidFill>
                  <a:latin typeface="Consolas" panose="020B0609020204030204" pitchFamily="49" charset="0"/>
                </a:rPr>
                <a:t>();</a:t>
              </a:r>
            </a:p>
            <a:p>
              <a:r>
                <a:rPr lang="en-US">
                  <a:solidFill>
                    <a:schemeClr val="tx1">
                      <a:lumMod val="65000"/>
                      <a:lumOff val="35000"/>
                    </a:schemeClr>
                  </a:solidFill>
                  <a:latin typeface="Consolas" panose="020B0609020204030204" pitchFamily="49" charset="0"/>
                </a:rPr>
                <a:t>// </a:t>
              </a:r>
              <a:r>
                <a:rPr lang="en-US" err="1">
                  <a:solidFill>
                    <a:schemeClr val="tx2">
                      <a:lumMod val="75000"/>
                      <a:lumOff val="25000"/>
                    </a:schemeClr>
                  </a:solidFill>
                  <a:latin typeface="Consolas" panose="020B0609020204030204" pitchFamily="49" charset="0"/>
                </a:rPr>
                <a:t>newContainer</a:t>
              </a:r>
              <a:r>
                <a:rPr lang="en-US">
                  <a:solidFill>
                    <a:schemeClr val="tx1">
                      <a:lumMod val="65000"/>
                      <a:lumOff val="35000"/>
                    </a:schemeClr>
                  </a:solidFill>
                  <a:latin typeface="Consolas" panose="020B0609020204030204" pitchFamily="49" charset="0"/>
                </a:rPr>
                <a:t> not in </a:t>
              </a:r>
              <a:r>
                <a:rPr lang="en-US" err="1">
                  <a:solidFill>
                    <a:schemeClr val="tx2">
                      <a:lumMod val="75000"/>
                      <a:lumOff val="25000"/>
                    </a:schemeClr>
                  </a:solidFill>
                  <a:latin typeface="Consolas" panose="020B0609020204030204" pitchFamily="49" charset="0"/>
                </a:rPr>
                <a:t>ContainerNames</a:t>
              </a:r>
              <a:r>
                <a:rPr lang="en-US">
                  <a:solidFill>
                    <a:schemeClr val="tx1">
                      <a:lumMod val="65000"/>
                      <a:lumOff val="35000"/>
                    </a:schemeClr>
                  </a:solidFill>
                  <a:latin typeface="Consolas" panose="020B0609020204030204" pitchFamily="49" charset="0"/>
                </a:rPr>
                <a:t>;</a:t>
              </a:r>
            </a:p>
            <a:p>
              <a:r>
                <a:rPr lang="en-US" err="1">
                  <a:solidFill>
                    <a:schemeClr val="tx1">
                      <a:lumMod val="65000"/>
                      <a:lumOff val="35000"/>
                    </a:schemeClr>
                  </a:solidFill>
                  <a:latin typeface="Consolas" panose="020B0609020204030204" pitchFamily="49" charset="0"/>
                </a:rPr>
                <a:t>Create_Container</a:t>
              </a:r>
              <a:r>
                <a:rPr lang="en-US">
                  <a:solidFill>
                    <a:schemeClr val="tx1">
                      <a:lumMod val="65000"/>
                      <a:lumOff val="35000"/>
                    </a:schemeClr>
                  </a:solidFill>
                  <a:latin typeface="Consolas" panose="020B0609020204030204" pitchFamily="49" charset="0"/>
                </a:rPr>
                <a:t>(</a:t>
              </a:r>
              <a:r>
                <a:rPr lang="en-US" err="1">
                  <a:solidFill>
                    <a:schemeClr val="tx2">
                      <a:lumMod val="75000"/>
                      <a:lumOff val="25000"/>
                    </a:schemeClr>
                  </a:solidFill>
                  <a:latin typeface="Consolas" panose="020B0609020204030204" pitchFamily="49" charset="0"/>
                </a:rPr>
                <a:t>newContainer</a:t>
              </a:r>
              <a:r>
                <a:rPr lang="en-US">
                  <a:solidFill>
                    <a:schemeClr val="tx1">
                      <a:lumMod val="65000"/>
                      <a:lumOff val="35000"/>
                    </a:schemeClr>
                  </a:solidFill>
                  <a:latin typeface="Consolas" panose="020B0609020204030204" pitchFamily="49" charset="0"/>
                </a:rPr>
                <a:t>)</a:t>
              </a:r>
            </a:p>
          </p:txBody>
        </p:sp>
        <p:sp>
          <p:nvSpPr>
            <p:cNvPr id="23" name="TextBox 22">
              <a:extLst>
                <a:ext uri="{FF2B5EF4-FFF2-40B4-BE49-F238E27FC236}">
                  <a16:creationId xmlns:a16="http://schemas.microsoft.com/office/drawing/2014/main" id="{97BFCF04-4B59-C138-05CB-3F209F674ADB}"/>
                </a:ext>
              </a:extLst>
            </p:cNvPr>
            <p:cNvSpPr txBox="1"/>
            <p:nvPr/>
          </p:nvSpPr>
          <p:spPr>
            <a:xfrm>
              <a:off x="6141334" y="5135873"/>
              <a:ext cx="4851152" cy="923330"/>
            </a:xfrm>
            <a:prstGeom prst="rect">
              <a:avLst/>
            </a:prstGeom>
            <a:noFill/>
            <a:ln>
              <a:solidFill>
                <a:schemeClr val="tx1"/>
              </a:solidFill>
            </a:ln>
          </p:spPr>
          <p:txBody>
            <a:bodyPr wrap="square">
              <a:spAutoFit/>
            </a:bodyPr>
            <a:lstStyle/>
            <a:p>
              <a:r>
                <a:rPr lang="en-US" err="1">
                  <a:solidFill>
                    <a:schemeClr val="tx2">
                      <a:lumMod val="75000"/>
                      <a:lumOff val="25000"/>
                    </a:schemeClr>
                  </a:solidFill>
                  <a:latin typeface="Consolas" panose="020B0609020204030204" pitchFamily="49" charset="0"/>
                </a:rPr>
                <a:t>bobLen</a:t>
              </a:r>
              <a:r>
                <a:rPr lang="en-US">
                  <a:solidFill>
                    <a:schemeClr val="tx1">
                      <a:lumMod val="65000"/>
                      <a:lumOff val="35000"/>
                    </a:schemeClr>
                  </a:solidFill>
                  <a:latin typeface="Consolas" panose="020B0609020204030204" pitchFamily="49" charset="0"/>
                </a:rPr>
                <a:t>, … = </a:t>
              </a:r>
              <a:r>
                <a:rPr lang="en-US" err="1">
                  <a:solidFill>
                    <a:schemeClr val="tx1">
                      <a:lumMod val="65000"/>
                      <a:lumOff val="35000"/>
                    </a:schemeClr>
                  </a:solidFill>
                  <a:latin typeface="Consolas" panose="020B0609020204030204" pitchFamily="49" charset="0"/>
                </a:rPr>
                <a:t>BlockBlob_GetBlockList</a:t>
              </a:r>
              <a:r>
                <a:rPr lang="en-US">
                  <a:solidFill>
                    <a:schemeClr val="tx1">
                      <a:lumMod val="65000"/>
                      <a:lumOff val="35000"/>
                    </a:schemeClr>
                  </a:solidFill>
                  <a:latin typeface="Consolas" panose="020B0609020204030204" pitchFamily="49" charset="0"/>
                </a:rPr>
                <a:t>(); </a:t>
              </a:r>
            </a:p>
            <a:p>
              <a:r>
                <a:rPr lang="en-US">
                  <a:solidFill>
                    <a:schemeClr val="tx1">
                      <a:lumMod val="65000"/>
                      <a:lumOff val="35000"/>
                    </a:schemeClr>
                  </a:solidFill>
                  <a:latin typeface="Consolas" panose="020B0609020204030204" pitchFamily="49" charset="0"/>
                </a:rPr>
                <a:t>// </a:t>
              </a:r>
              <a:r>
                <a:rPr lang="en-US" err="1">
                  <a:solidFill>
                    <a:schemeClr val="tx2">
                      <a:lumMod val="75000"/>
                      <a:lumOff val="25000"/>
                    </a:schemeClr>
                  </a:solidFill>
                  <a:latin typeface="Consolas" panose="020B0609020204030204" pitchFamily="49" charset="0"/>
                </a:rPr>
                <a:t>appendLen</a:t>
              </a:r>
              <a:r>
                <a:rPr lang="en-US">
                  <a:solidFill>
                    <a:schemeClr val="tx1">
                      <a:lumMod val="65000"/>
                      <a:lumOff val="35000"/>
                    </a:schemeClr>
                  </a:solidFill>
                  <a:latin typeface="Consolas" panose="020B0609020204030204" pitchFamily="49" charset="0"/>
                </a:rPr>
                <a:t> &lt;= </a:t>
              </a:r>
              <a:r>
                <a:rPr lang="en-US" err="1">
                  <a:solidFill>
                    <a:schemeClr val="tx2">
                      <a:lumMod val="75000"/>
                      <a:lumOff val="25000"/>
                    </a:schemeClr>
                  </a:solidFill>
                  <a:latin typeface="Consolas" panose="020B0609020204030204" pitchFamily="49" charset="0"/>
                </a:rPr>
                <a:t>Maxsize</a:t>
              </a:r>
              <a:r>
                <a:rPr lang="en-US">
                  <a:solidFill>
                    <a:schemeClr val="tx1">
                      <a:lumMod val="65000"/>
                      <a:lumOff val="35000"/>
                    </a:schemeClr>
                  </a:solidFill>
                  <a:latin typeface="Consolas" panose="020B0609020204030204" pitchFamily="49" charset="0"/>
                </a:rPr>
                <a:t> – </a:t>
              </a:r>
              <a:r>
                <a:rPr lang="en-US" err="1">
                  <a:solidFill>
                    <a:schemeClr val="tx2">
                      <a:lumMod val="75000"/>
                      <a:lumOff val="25000"/>
                    </a:schemeClr>
                  </a:solidFill>
                  <a:latin typeface="Consolas" panose="020B0609020204030204" pitchFamily="49" charset="0"/>
                </a:rPr>
                <a:t>blobLen</a:t>
              </a:r>
              <a:r>
                <a:rPr lang="en-US">
                  <a:solidFill>
                    <a:schemeClr val="tx1">
                      <a:lumMod val="65000"/>
                      <a:lumOff val="35000"/>
                    </a:schemeClr>
                  </a:solidFill>
                  <a:latin typeface="Consolas" panose="020B0609020204030204" pitchFamily="49" charset="0"/>
                </a:rPr>
                <a:t>;</a:t>
              </a:r>
            </a:p>
            <a:p>
              <a:r>
                <a:rPr lang="en-US" err="1">
                  <a:solidFill>
                    <a:schemeClr val="tx1">
                      <a:lumMod val="65000"/>
                      <a:lumOff val="35000"/>
                    </a:schemeClr>
                  </a:solidFill>
                  <a:latin typeface="Consolas" panose="020B0609020204030204" pitchFamily="49" charset="0"/>
                </a:rPr>
                <a:t>AppendBlob_AppendBlock</a:t>
              </a:r>
              <a:r>
                <a:rPr lang="en-US">
                  <a:solidFill>
                    <a:schemeClr val="tx1">
                      <a:lumMod val="65000"/>
                      <a:lumOff val="35000"/>
                    </a:schemeClr>
                  </a:solidFill>
                  <a:latin typeface="Consolas" panose="020B0609020204030204" pitchFamily="49" charset="0"/>
                </a:rPr>
                <a:t>(…, </a:t>
              </a:r>
              <a:r>
                <a:rPr lang="en-US" err="1">
                  <a:solidFill>
                    <a:schemeClr val="tx2">
                      <a:lumMod val="75000"/>
                      <a:lumOff val="25000"/>
                    </a:schemeClr>
                  </a:solidFill>
                  <a:latin typeface="Consolas" panose="020B0609020204030204" pitchFamily="49" charset="0"/>
                </a:rPr>
                <a:t>appendLen</a:t>
              </a:r>
              <a:r>
                <a:rPr lang="en-US">
                  <a:solidFill>
                    <a:schemeClr val="tx1">
                      <a:lumMod val="65000"/>
                      <a:lumOff val="35000"/>
                    </a:schemeClr>
                  </a:solidFill>
                  <a:latin typeface="Consolas" panose="020B0609020204030204" pitchFamily="49" charset="0"/>
                </a:rPr>
                <a:t>)</a:t>
              </a:r>
            </a:p>
          </p:txBody>
        </p:sp>
      </p:grpSp>
    </p:spTree>
    <p:extLst>
      <p:ext uri="{BB962C8B-B14F-4D97-AF65-F5344CB8AC3E}">
        <p14:creationId xmlns:p14="http://schemas.microsoft.com/office/powerpoint/2010/main" val="95328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CA05-05F7-2BB1-72A1-E8ECCCD839F7}"/>
              </a:ext>
            </a:extLst>
          </p:cNvPr>
          <p:cNvSpPr>
            <a:spLocks noGrp="1"/>
          </p:cNvSpPr>
          <p:nvPr>
            <p:ph type="title"/>
          </p:nvPr>
        </p:nvSpPr>
        <p:spPr/>
        <p:txBody>
          <a:bodyPr>
            <a:normAutofit/>
          </a:bodyPr>
          <a:lstStyle/>
          <a:p>
            <a:r>
              <a:rPr lang="en-US" b="1"/>
              <a:t>Where can we find API pre-conditions?</a:t>
            </a:r>
          </a:p>
        </p:txBody>
      </p:sp>
      <p:sp>
        <p:nvSpPr>
          <p:cNvPr id="4" name="Slide Number Placeholder 3">
            <a:extLst>
              <a:ext uri="{FF2B5EF4-FFF2-40B4-BE49-F238E27FC236}">
                <a16:creationId xmlns:a16="http://schemas.microsoft.com/office/drawing/2014/main" id="{A2B6A668-4051-4805-E571-323A65286D68}"/>
              </a:ext>
            </a:extLst>
          </p:cNvPr>
          <p:cNvSpPr>
            <a:spLocks noGrp="1"/>
          </p:cNvSpPr>
          <p:nvPr>
            <p:ph type="sldNum" sz="quarter" idx="12"/>
          </p:nvPr>
        </p:nvSpPr>
        <p:spPr/>
        <p:txBody>
          <a:bodyPr/>
          <a:lstStyle/>
          <a:p>
            <a:fld id="{7E665F2E-D417-4652-A93B-1C961A2010A1}" type="slidenum">
              <a:rPr lang="en-US" smtClean="0"/>
              <a:t>59</a:t>
            </a:fld>
            <a:endParaRPr lang="en-US"/>
          </a:p>
        </p:txBody>
      </p:sp>
      <p:grpSp>
        <p:nvGrpSpPr>
          <p:cNvPr id="14" name="Group 13">
            <a:extLst>
              <a:ext uri="{FF2B5EF4-FFF2-40B4-BE49-F238E27FC236}">
                <a16:creationId xmlns:a16="http://schemas.microsoft.com/office/drawing/2014/main" id="{06DF7581-7BF4-B8BA-668E-9689138BC3BE}"/>
              </a:ext>
            </a:extLst>
          </p:cNvPr>
          <p:cNvGrpSpPr/>
          <p:nvPr/>
        </p:nvGrpSpPr>
        <p:grpSpPr>
          <a:xfrm>
            <a:off x="1750648" y="1751605"/>
            <a:ext cx="8690704" cy="3683241"/>
            <a:chOff x="1467701" y="1774755"/>
            <a:chExt cx="8690704" cy="3683241"/>
          </a:xfrm>
        </p:grpSpPr>
        <p:pic>
          <p:nvPicPr>
            <p:cNvPr id="7" name="Picture 30" descr="How To: Generate Swagger REST API Client">
              <a:extLst>
                <a:ext uri="{FF2B5EF4-FFF2-40B4-BE49-F238E27FC236}">
                  <a16:creationId xmlns:a16="http://schemas.microsoft.com/office/drawing/2014/main" id="{C7F0E191-2423-8BFE-E36F-6F57864DF20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72" t="4463" r="4869" b="8869"/>
            <a:stretch/>
          </p:blipFill>
          <p:spPr bwMode="auto">
            <a:xfrm>
              <a:off x="1813568" y="2017391"/>
              <a:ext cx="2820634" cy="843498"/>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Source Code Vector Icon.Simple stock illustration stock.EPS 10 23594304 Vector Art at Vecteezy">
              <a:extLst>
                <a:ext uri="{FF2B5EF4-FFF2-40B4-BE49-F238E27FC236}">
                  <a16:creationId xmlns:a16="http://schemas.microsoft.com/office/drawing/2014/main" id="{AC177913-1DCD-1775-322B-7927C06749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13" t="12320" r="11462" b="12574"/>
            <a:stretch/>
          </p:blipFill>
          <p:spPr bwMode="auto">
            <a:xfrm>
              <a:off x="7396223" y="1774755"/>
              <a:ext cx="1372229" cy="13450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Rounded Corners 9">
              <a:extLst>
                <a:ext uri="{FF2B5EF4-FFF2-40B4-BE49-F238E27FC236}">
                  <a16:creationId xmlns:a16="http://schemas.microsoft.com/office/drawing/2014/main" id="{5C65797A-192A-C891-642B-847129995A2A}"/>
                </a:ext>
              </a:extLst>
            </p:cNvPr>
            <p:cNvSpPr/>
            <p:nvPr/>
          </p:nvSpPr>
          <p:spPr>
            <a:xfrm>
              <a:off x="1467701" y="3598286"/>
              <a:ext cx="3868229" cy="18597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ü"/>
              </a:pPr>
              <a:r>
                <a:rPr lang="en-US" sz="3000">
                  <a:solidFill>
                    <a:schemeClr val="tx1"/>
                  </a:solidFill>
                </a:rPr>
                <a:t>User perspective</a:t>
              </a:r>
            </a:p>
            <a:p>
              <a:pPr marL="457200" indent="-457200">
                <a:buFont typeface="Wingdings" panose="05000000000000000000" pitchFamily="2" charset="2"/>
                <a:buChar char="ü"/>
              </a:pPr>
              <a:r>
                <a:rPr lang="en-US" sz="3000">
                  <a:solidFill>
                    <a:schemeClr val="tx1"/>
                  </a:solidFill>
                </a:rPr>
                <a:t>Succinct</a:t>
              </a:r>
            </a:p>
            <a:p>
              <a:pPr marL="457200" indent="-457200">
                <a:buFont typeface="Wingdings" panose="05000000000000000000" pitchFamily="2" charset="2"/>
                <a:buChar char=""/>
              </a:pPr>
              <a:r>
                <a:rPr lang="en-US" sz="3000">
                  <a:solidFill>
                    <a:schemeClr val="tx1"/>
                  </a:solidFill>
                </a:rPr>
                <a:t>Incomplete </a:t>
              </a:r>
            </a:p>
          </p:txBody>
        </p:sp>
        <p:sp>
          <p:nvSpPr>
            <p:cNvPr id="13" name="Rectangle: Rounded Corners 12">
              <a:extLst>
                <a:ext uri="{FF2B5EF4-FFF2-40B4-BE49-F238E27FC236}">
                  <a16:creationId xmlns:a16="http://schemas.microsoft.com/office/drawing/2014/main" id="{DFF38BE0-FF2E-0F2A-C6F3-220B92DC441F}"/>
                </a:ext>
              </a:extLst>
            </p:cNvPr>
            <p:cNvSpPr/>
            <p:nvPr/>
          </p:nvSpPr>
          <p:spPr>
            <a:xfrm>
              <a:off x="6290176" y="3598286"/>
              <a:ext cx="3868229" cy="185971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ü"/>
              </a:pPr>
              <a:r>
                <a:rPr lang="en-US" sz="3000">
                  <a:solidFill>
                    <a:schemeClr val="tx1"/>
                  </a:solidFill>
                </a:rPr>
                <a:t>Complete</a:t>
              </a:r>
            </a:p>
            <a:p>
              <a:pPr marL="457200" indent="-457200">
                <a:buFont typeface="Wingdings" panose="05000000000000000000" pitchFamily="2" charset="2"/>
                <a:buChar char=""/>
              </a:pPr>
              <a:r>
                <a:rPr lang="en-US" sz="3000">
                  <a:solidFill>
                    <a:schemeClr val="tx1"/>
                  </a:solidFill>
                </a:rPr>
                <a:t>Too much details</a:t>
              </a:r>
            </a:p>
            <a:p>
              <a:pPr marL="457200" indent="-457200">
                <a:buFont typeface="Wingdings" panose="05000000000000000000" pitchFamily="2" charset="2"/>
                <a:buChar char=""/>
              </a:pPr>
              <a:r>
                <a:rPr lang="en-US" sz="3000">
                  <a:solidFill>
                    <a:schemeClr val="tx1"/>
                  </a:solidFill>
                </a:rPr>
                <a:t>Hard to analyze  </a:t>
              </a:r>
            </a:p>
          </p:txBody>
        </p:sp>
      </p:grpSp>
    </p:spTree>
    <p:extLst>
      <p:ext uri="{BB962C8B-B14F-4D97-AF65-F5344CB8AC3E}">
        <p14:creationId xmlns:p14="http://schemas.microsoft.com/office/powerpoint/2010/main" val="308964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30738-CD51-B556-CE7B-B9D334E348AE}"/>
              </a:ext>
            </a:extLst>
          </p:cNvPr>
          <p:cNvSpPr>
            <a:spLocks noGrp="1"/>
          </p:cNvSpPr>
          <p:nvPr>
            <p:ph type="title"/>
          </p:nvPr>
        </p:nvSpPr>
        <p:spPr>
          <a:xfrm>
            <a:off x="838200" y="2882446"/>
            <a:ext cx="10515600" cy="1092739"/>
          </a:xfrm>
        </p:spPr>
        <p:txBody>
          <a:bodyPr/>
          <a:lstStyle/>
          <a:p>
            <a:pPr algn="ctr"/>
            <a:r>
              <a:rPr lang="en-US">
                <a:ea typeface="Calibri"/>
                <a:cs typeface="Calibri"/>
              </a:rPr>
              <a:t>Daily sync</a:t>
            </a:r>
            <a:endParaRPr lang="en-US"/>
          </a:p>
        </p:txBody>
      </p:sp>
      <p:sp>
        <p:nvSpPr>
          <p:cNvPr id="3" name="Slide Number Placeholder 2">
            <a:extLst>
              <a:ext uri="{FF2B5EF4-FFF2-40B4-BE49-F238E27FC236}">
                <a16:creationId xmlns:a16="http://schemas.microsoft.com/office/drawing/2014/main" id="{B6282A13-53FD-0FFD-5420-61FF44891EA6}"/>
              </a:ext>
            </a:extLst>
          </p:cNvPr>
          <p:cNvSpPr>
            <a:spLocks noGrp="1"/>
          </p:cNvSpPr>
          <p:nvPr>
            <p:ph type="sldNum" sz="quarter" idx="12"/>
          </p:nvPr>
        </p:nvSpPr>
        <p:spPr/>
        <p:txBody>
          <a:bodyPr/>
          <a:lstStyle/>
          <a:p>
            <a:fld id="{7E665F2E-D417-4652-A93B-1C961A2010A1}" type="slidenum">
              <a:rPr lang="en-US" smtClean="0"/>
              <a:t>6</a:t>
            </a:fld>
            <a:endParaRPr lang="en-US"/>
          </a:p>
        </p:txBody>
      </p:sp>
    </p:spTree>
    <p:extLst>
      <p:ext uri="{BB962C8B-B14F-4D97-AF65-F5344CB8AC3E}">
        <p14:creationId xmlns:p14="http://schemas.microsoft.com/office/powerpoint/2010/main" val="42296893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BFC0745-5DE5-2F54-A555-318F2FE44D21}"/>
              </a:ext>
            </a:extLst>
          </p:cNvPr>
          <p:cNvSpPr/>
          <p:nvPr/>
        </p:nvSpPr>
        <p:spPr>
          <a:xfrm>
            <a:off x="960331" y="1574410"/>
            <a:ext cx="9681963" cy="66592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2CA05-05F7-2BB1-72A1-E8ECCCD839F7}"/>
              </a:ext>
            </a:extLst>
          </p:cNvPr>
          <p:cNvSpPr>
            <a:spLocks noGrp="1"/>
          </p:cNvSpPr>
          <p:nvPr>
            <p:ph type="title"/>
          </p:nvPr>
        </p:nvSpPr>
        <p:spPr/>
        <p:txBody>
          <a:bodyPr>
            <a:normAutofit/>
          </a:bodyPr>
          <a:lstStyle/>
          <a:p>
            <a:r>
              <a:rPr lang="en-US" b="1"/>
              <a:t>Extract pre-conditions from doc with LLM</a:t>
            </a:r>
          </a:p>
        </p:txBody>
      </p:sp>
      <p:sp>
        <p:nvSpPr>
          <p:cNvPr id="4" name="Slide Number Placeholder 3">
            <a:extLst>
              <a:ext uri="{FF2B5EF4-FFF2-40B4-BE49-F238E27FC236}">
                <a16:creationId xmlns:a16="http://schemas.microsoft.com/office/drawing/2014/main" id="{9ED86AB2-81B1-A615-2AE0-8B3A00BEC647}"/>
              </a:ext>
            </a:extLst>
          </p:cNvPr>
          <p:cNvSpPr>
            <a:spLocks noGrp="1"/>
          </p:cNvSpPr>
          <p:nvPr>
            <p:ph type="sldNum" sz="quarter" idx="12"/>
          </p:nvPr>
        </p:nvSpPr>
        <p:spPr/>
        <p:txBody>
          <a:bodyPr/>
          <a:lstStyle/>
          <a:p>
            <a:fld id="{7E665F2E-D417-4652-A93B-1C961A2010A1}" type="slidenum">
              <a:rPr lang="en-US" smtClean="0"/>
              <a:t>60</a:t>
            </a:fld>
            <a:endParaRPr lang="en-US"/>
          </a:p>
        </p:txBody>
      </p:sp>
      <p:pic>
        <p:nvPicPr>
          <p:cNvPr id="2056" name="Picture 8">
            <a:extLst>
              <a:ext uri="{FF2B5EF4-FFF2-40B4-BE49-F238E27FC236}">
                <a16:creationId xmlns:a16="http://schemas.microsoft.com/office/drawing/2014/main" id="{269C77AA-A49E-6852-5D04-5819DEFD83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30" t="24819" r="15997" b="23696"/>
          <a:stretch/>
        </p:blipFill>
        <p:spPr bwMode="auto">
          <a:xfrm>
            <a:off x="1150359" y="1751392"/>
            <a:ext cx="435961" cy="3287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CF6163E-9CA0-0ED7-A2A1-5D03D735D1D3}"/>
              </a:ext>
            </a:extLst>
          </p:cNvPr>
          <p:cNvSpPr txBox="1"/>
          <p:nvPr/>
        </p:nvSpPr>
        <p:spPr>
          <a:xfrm>
            <a:off x="1791145" y="1677246"/>
            <a:ext cx="3495316" cy="477054"/>
          </a:xfrm>
          <a:prstGeom prst="rect">
            <a:avLst/>
          </a:prstGeom>
          <a:noFill/>
        </p:spPr>
        <p:txBody>
          <a:bodyPr wrap="none" rtlCol="0">
            <a:spAutoFit/>
          </a:bodyPr>
          <a:lstStyle/>
          <a:p>
            <a:r>
              <a:rPr lang="en-US" sz="2500"/>
              <a:t>What should we prompt?</a:t>
            </a:r>
          </a:p>
        </p:txBody>
      </p:sp>
      <p:sp>
        <p:nvSpPr>
          <p:cNvPr id="9" name="Rectangle: Rounded Corners 8">
            <a:extLst>
              <a:ext uri="{FF2B5EF4-FFF2-40B4-BE49-F238E27FC236}">
                <a16:creationId xmlns:a16="http://schemas.microsoft.com/office/drawing/2014/main" id="{C06A6764-0FCC-8233-66EC-280A148D5E02}"/>
              </a:ext>
            </a:extLst>
          </p:cNvPr>
          <p:cNvSpPr/>
          <p:nvPr/>
        </p:nvSpPr>
        <p:spPr>
          <a:xfrm>
            <a:off x="960330" y="2376224"/>
            <a:ext cx="9681963" cy="94626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5337197-C771-76E8-CD6D-48E05C90B4A4}"/>
              </a:ext>
            </a:extLst>
          </p:cNvPr>
          <p:cNvSpPr txBox="1"/>
          <p:nvPr/>
        </p:nvSpPr>
        <p:spPr>
          <a:xfrm>
            <a:off x="1791145" y="2417526"/>
            <a:ext cx="6315832" cy="861774"/>
          </a:xfrm>
          <a:prstGeom prst="rect">
            <a:avLst/>
          </a:prstGeom>
          <a:noFill/>
        </p:spPr>
        <p:txBody>
          <a:bodyPr wrap="none" rtlCol="0">
            <a:spAutoFit/>
          </a:bodyPr>
          <a:lstStyle/>
          <a:p>
            <a:r>
              <a:rPr lang="en-US" sz="2500"/>
              <a:t>Pre-conditions is in the form of PL expressions. </a:t>
            </a:r>
          </a:p>
          <a:p>
            <a:r>
              <a:rPr lang="en-US" sz="2500"/>
              <a:t>But what are pre-condition expressions about?</a:t>
            </a:r>
          </a:p>
        </p:txBody>
      </p:sp>
      <p:sp>
        <p:nvSpPr>
          <p:cNvPr id="13" name="Content Placeholder 2">
            <a:extLst>
              <a:ext uri="{FF2B5EF4-FFF2-40B4-BE49-F238E27FC236}">
                <a16:creationId xmlns:a16="http://schemas.microsoft.com/office/drawing/2014/main" id="{7D6CF80A-553D-EC48-6587-5985830164F1}"/>
              </a:ext>
            </a:extLst>
          </p:cNvPr>
          <p:cNvSpPr>
            <a:spLocks noGrp="1"/>
          </p:cNvSpPr>
          <p:nvPr>
            <p:ph idx="1"/>
          </p:nvPr>
        </p:nvSpPr>
        <p:spPr>
          <a:xfrm>
            <a:off x="960327" y="3408526"/>
            <a:ext cx="9681963" cy="1167196"/>
          </a:xfrm>
        </p:spPr>
        <p:txBody>
          <a:bodyPr>
            <a:noAutofit/>
          </a:bodyPr>
          <a:lstStyle/>
          <a:p>
            <a:pPr>
              <a:lnSpc>
                <a:spcPct val="80000"/>
              </a:lnSpc>
            </a:pPr>
            <a:r>
              <a:rPr lang="en-US" sz="2500" b="1"/>
              <a:t>Insight: </a:t>
            </a:r>
          </a:p>
          <a:p>
            <a:pPr lvl="1">
              <a:lnSpc>
                <a:spcPct val="80000"/>
              </a:lnSpc>
            </a:pPr>
            <a:r>
              <a:rPr lang="en-US" sz="2500" b="1"/>
              <a:t>RESTful APIs are designed around resources</a:t>
            </a:r>
          </a:p>
          <a:p>
            <a:pPr lvl="1">
              <a:lnSpc>
                <a:spcPct val="80000"/>
              </a:lnSpc>
            </a:pPr>
            <a:r>
              <a:rPr lang="en-US" sz="2500" b="1"/>
              <a:t>Pre-conditions are described regarding service resource states</a:t>
            </a:r>
          </a:p>
        </p:txBody>
      </p:sp>
      <p:sp>
        <p:nvSpPr>
          <p:cNvPr id="15" name="TextBox 14">
            <a:extLst>
              <a:ext uri="{FF2B5EF4-FFF2-40B4-BE49-F238E27FC236}">
                <a16:creationId xmlns:a16="http://schemas.microsoft.com/office/drawing/2014/main" id="{CC9A434C-2185-17FE-B019-A292F3DDD7F1}"/>
              </a:ext>
            </a:extLst>
          </p:cNvPr>
          <p:cNvSpPr txBox="1"/>
          <p:nvPr/>
        </p:nvSpPr>
        <p:spPr>
          <a:xfrm>
            <a:off x="960326" y="4575721"/>
            <a:ext cx="9681963" cy="707886"/>
          </a:xfrm>
          <a:prstGeom prst="rect">
            <a:avLst/>
          </a:prstGeom>
          <a:noFill/>
          <a:ln>
            <a:solidFill>
              <a:schemeClr val="bg1">
                <a:lumMod val="50000"/>
              </a:schemeClr>
            </a:solidFill>
            <a:prstDash val="dash"/>
          </a:ln>
          <a:effectLst>
            <a:outerShdw blurRad="76200" dir="13500000" sy="23000" kx="1200000" algn="br" rotWithShape="0">
              <a:prstClr val="black">
                <a:alpha val="20000"/>
              </a:prstClr>
            </a:outerShdw>
          </a:effectLst>
        </p:spPr>
        <p:txBody>
          <a:bodyPr wrap="square">
            <a:spAutoFit/>
          </a:bodyPr>
          <a:lstStyle/>
          <a:p>
            <a:pPr marL="182880" lvl="1" indent="0">
              <a:lnSpc>
                <a:spcPct val="100000"/>
              </a:lnSpc>
              <a:buNone/>
            </a:pPr>
            <a:r>
              <a:rPr lang="en-US" sz="2000">
                <a:solidFill>
                  <a:schemeClr val="bg2">
                    <a:lumMod val="50000"/>
                  </a:schemeClr>
                </a:solidFill>
              </a:rPr>
              <a:t>E.g., ifModifiedSince: </a:t>
            </a:r>
            <a:r>
              <a:rPr lang="en-US" sz="2000" i="1" u="sng">
                <a:solidFill>
                  <a:schemeClr val="bg2">
                    <a:lumMod val="50000"/>
                  </a:schemeClr>
                </a:solidFill>
              </a:rPr>
              <a:t>“Specify this header value to operate only on a blob if it has been modified since the specified date/time.”</a:t>
            </a:r>
          </a:p>
        </p:txBody>
      </p:sp>
      <p:sp>
        <p:nvSpPr>
          <p:cNvPr id="17" name="Rectangle: Rounded Corners 16">
            <a:extLst>
              <a:ext uri="{FF2B5EF4-FFF2-40B4-BE49-F238E27FC236}">
                <a16:creationId xmlns:a16="http://schemas.microsoft.com/office/drawing/2014/main" id="{0BC2A6F9-81DA-EE83-C614-8FF7E177F6C3}"/>
              </a:ext>
            </a:extLst>
          </p:cNvPr>
          <p:cNvSpPr/>
          <p:nvPr/>
        </p:nvSpPr>
        <p:spPr>
          <a:xfrm>
            <a:off x="991881" y="5374492"/>
            <a:ext cx="9681963" cy="101887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b="1">
                <a:solidFill>
                  <a:schemeClr val="tx1"/>
                </a:solidFill>
              </a:rPr>
              <a:t>Abstracting services as state machines</a:t>
            </a:r>
          </a:p>
          <a:p>
            <a:pPr algn="ctr"/>
            <a:r>
              <a:rPr lang="en-US" sz="2500">
                <a:solidFill>
                  <a:schemeClr val="tx1"/>
                </a:solidFill>
              </a:rPr>
              <a:t>is another thing we need for controlled generation </a:t>
            </a:r>
          </a:p>
        </p:txBody>
      </p:sp>
      <p:pic>
        <p:nvPicPr>
          <p:cNvPr id="3" name="Picture 2" descr="OpenAI, ChatGPT Logo Icon 22227364 PNG">
            <a:extLst>
              <a:ext uri="{FF2B5EF4-FFF2-40B4-BE49-F238E27FC236}">
                <a16:creationId xmlns:a16="http://schemas.microsoft.com/office/drawing/2014/main" id="{D850A8F7-31BF-4D7D-9EB1-8B148C16AF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1647" y="2477996"/>
            <a:ext cx="408060" cy="40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00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15" grpId="0" animBg="1"/>
      <p:bldP spid="1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CC6AE-6282-41DC-E959-DB21F821AE1A}"/>
              </a:ext>
            </a:extLst>
          </p:cNvPr>
          <p:cNvSpPr>
            <a:spLocks noGrp="1"/>
          </p:cNvSpPr>
          <p:nvPr>
            <p:ph type="title"/>
          </p:nvPr>
        </p:nvSpPr>
        <p:spPr/>
        <p:txBody>
          <a:bodyPr>
            <a:normAutofit/>
          </a:bodyPr>
          <a:lstStyle/>
          <a:p>
            <a:r>
              <a:rPr lang="en-US" b="1"/>
              <a:t>Abstract cloud services as state machines</a:t>
            </a:r>
          </a:p>
        </p:txBody>
      </p:sp>
      <p:sp>
        <p:nvSpPr>
          <p:cNvPr id="3" name="Content Placeholder 2">
            <a:extLst>
              <a:ext uri="{FF2B5EF4-FFF2-40B4-BE49-F238E27FC236}">
                <a16:creationId xmlns:a16="http://schemas.microsoft.com/office/drawing/2014/main" id="{65547297-AF2B-4D62-E45C-658EEE8E3729}"/>
              </a:ext>
            </a:extLst>
          </p:cNvPr>
          <p:cNvSpPr>
            <a:spLocks noGrp="1"/>
          </p:cNvSpPr>
          <p:nvPr>
            <p:ph idx="1"/>
          </p:nvPr>
        </p:nvSpPr>
        <p:spPr>
          <a:xfrm>
            <a:off x="838200" y="1457863"/>
            <a:ext cx="10515600" cy="1971137"/>
          </a:xfrm>
        </p:spPr>
        <p:txBody>
          <a:bodyPr>
            <a:normAutofit/>
          </a:bodyPr>
          <a:lstStyle/>
          <a:p>
            <a:pPr>
              <a:lnSpc>
                <a:spcPct val="100000"/>
              </a:lnSpc>
            </a:pPr>
            <a:r>
              <a:rPr lang="en-US" b="1"/>
              <a:t>States </a:t>
            </a:r>
            <a:r>
              <a:rPr lang="en-US">
                <a:sym typeface="Wingdings" panose="05000000000000000000" pitchFamily="2" charset="2"/>
              </a:rPr>
              <a:t>regarding </a:t>
            </a:r>
            <a:r>
              <a:rPr lang="en-US" u="sng">
                <a:solidFill>
                  <a:schemeClr val="accent2">
                    <a:lumMod val="75000"/>
                  </a:schemeClr>
                </a:solidFill>
                <a:sym typeface="Wingdings" panose="05000000000000000000" pitchFamily="2" charset="2"/>
              </a:rPr>
              <a:t>resource </a:t>
            </a:r>
            <a:r>
              <a:rPr lang="en-US" u="sng">
                <a:solidFill>
                  <a:schemeClr val="accent2">
                    <a:lumMod val="75000"/>
                  </a:schemeClr>
                </a:solidFill>
              </a:rPr>
              <a:t>entities</a:t>
            </a:r>
            <a:r>
              <a:rPr lang="en-US"/>
              <a:t> and </a:t>
            </a:r>
            <a:r>
              <a:rPr lang="en-US" u="sng">
                <a:solidFill>
                  <a:schemeClr val="accent2">
                    <a:lumMod val="75000"/>
                  </a:schemeClr>
                </a:solidFill>
              </a:rPr>
              <a:t>their attributes</a:t>
            </a:r>
          </a:p>
          <a:p>
            <a:pPr lvl="1">
              <a:lnSpc>
                <a:spcPct val="100000"/>
              </a:lnSpc>
            </a:pPr>
            <a:r>
              <a:rPr lang="en-US" sz="2000">
                <a:solidFill>
                  <a:schemeClr val="tx2">
                    <a:lumMod val="75000"/>
                    <a:lumOff val="25000"/>
                  </a:schemeClr>
                </a:solidFill>
                <a:latin typeface="Consolas" panose="020B0609020204030204" pitchFamily="49" charset="0"/>
                <a:sym typeface="Wingdings" panose="05000000000000000000" pitchFamily="2" charset="2"/>
              </a:rPr>
              <a:t>E.g., </a:t>
            </a:r>
            <a:r>
              <a:rPr lang="en-US" sz="1800" i="1">
                <a:solidFill>
                  <a:schemeClr val="tx2">
                    <a:lumMod val="75000"/>
                    <a:lumOff val="25000"/>
                  </a:schemeClr>
                </a:solidFill>
                <a:latin typeface="Consolas" panose="020B0609020204030204" pitchFamily="49" charset="0"/>
                <a:sym typeface="Wingdings" panose="05000000000000000000" pitchFamily="2" charset="2"/>
              </a:rPr>
              <a:t>containers = {“container1”: {</a:t>
            </a:r>
          </a:p>
          <a:p>
            <a:pPr marL="457200" lvl="1" indent="0">
              <a:lnSpc>
                <a:spcPct val="100000"/>
              </a:lnSpc>
              <a:buNone/>
            </a:pPr>
            <a:r>
              <a:rPr lang="en-US" sz="1800" i="1">
                <a:solidFill>
                  <a:schemeClr val="tx2">
                    <a:lumMod val="75000"/>
                    <a:lumOff val="25000"/>
                  </a:schemeClr>
                </a:solidFill>
                <a:latin typeface="Consolas" panose="020B0609020204030204" pitchFamily="49" charset="0"/>
                <a:sym typeface="Wingdings" panose="05000000000000000000" pitchFamily="2" charset="2"/>
              </a:rPr>
              <a:t>			       “</a:t>
            </a:r>
            <a:r>
              <a:rPr lang="en-US" sz="1800" i="1" err="1">
                <a:solidFill>
                  <a:schemeClr val="tx2">
                    <a:lumMod val="75000"/>
                    <a:lumOff val="25000"/>
                  </a:schemeClr>
                </a:solidFill>
                <a:latin typeface="Consolas" panose="020B0609020204030204" pitchFamily="49" charset="0"/>
                <a:sym typeface="Wingdings" panose="05000000000000000000" pitchFamily="2" charset="2"/>
              </a:rPr>
              <a:t>CreationTS</a:t>
            </a:r>
            <a:r>
              <a:rPr lang="en-US" sz="1800" i="1">
                <a:solidFill>
                  <a:schemeClr val="tx2">
                    <a:lumMod val="75000"/>
                    <a:lumOff val="25000"/>
                  </a:schemeClr>
                </a:solidFill>
                <a:latin typeface="Consolas" panose="020B0609020204030204" pitchFamily="49" charset="0"/>
                <a:sym typeface="Wingdings" panose="05000000000000000000" pitchFamily="2" charset="2"/>
              </a:rPr>
              <a:t>”: …,</a:t>
            </a:r>
          </a:p>
          <a:p>
            <a:pPr marL="457200" lvl="1" indent="0">
              <a:lnSpc>
                <a:spcPct val="100000"/>
              </a:lnSpc>
              <a:buNone/>
            </a:pPr>
            <a:r>
              <a:rPr lang="en-US" sz="1800" i="1">
                <a:solidFill>
                  <a:schemeClr val="tx2">
                    <a:lumMod val="75000"/>
                    <a:lumOff val="25000"/>
                  </a:schemeClr>
                </a:solidFill>
                <a:latin typeface="Consolas" panose="020B0609020204030204" pitchFamily="49" charset="0"/>
                <a:sym typeface="Wingdings" panose="05000000000000000000" pitchFamily="2" charset="2"/>
              </a:rPr>
              <a:t>				“</a:t>
            </a:r>
            <a:r>
              <a:rPr lang="en-US" sz="1800" i="1" err="1">
                <a:solidFill>
                  <a:schemeClr val="tx2">
                    <a:lumMod val="75000"/>
                    <a:lumOff val="25000"/>
                  </a:schemeClr>
                </a:solidFill>
                <a:latin typeface="Consolas" panose="020B0609020204030204" pitchFamily="49" charset="0"/>
                <a:sym typeface="Wingdings" panose="05000000000000000000" pitchFamily="2" charset="2"/>
              </a:rPr>
              <a:t>IsDeleted</a:t>
            </a:r>
            <a:r>
              <a:rPr lang="en-US" sz="1800" i="1">
                <a:solidFill>
                  <a:schemeClr val="tx2">
                    <a:lumMod val="75000"/>
                    <a:lumOff val="25000"/>
                  </a:schemeClr>
                </a:solidFill>
                <a:latin typeface="Consolas" panose="020B0609020204030204" pitchFamily="49" charset="0"/>
                <a:sym typeface="Wingdings" panose="05000000000000000000" pitchFamily="2" charset="2"/>
              </a:rPr>
              <a:t>”: …,</a:t>
            </a:r>
          </a:p>
          <a:p>
            <a:pPr marL="457200" lvl="1" indent="0">
              <a:lnSpc>
                <a:spcPct val="100000"/>
              </a:lnSpc>
              <a:buNone/>
            </a:pPr>
            <a:r>
              <a:rPr lang="en-US" sz="1800" i="1">
                <a:solidFill>
                  <a:schemeClr val="tx2">
                    <a:lumMod val="75000"/>
                    <a:lumOff val="25000"/>
                  </a:schemeClr>
                </a:solidFill>
                <a:latin typeface="Consolas" panose="020B0609020204030204" pitchFamily="49" charset="0"/>
                <a:sym typeface="Wingdings" panose="05000000000000000000" pitchFamily="2" charset="2"/>
              </a:rPr>
              <a:t>			   }}</a:t>
            </a:r>
            <a:endParaRPr lang="en-US" sz="1800">
              <a:latin typeface="Consolas" panose="020B0609020204030204" pitchFamily="49" charset="0"/>
            </a:endParaRPr>
          </a:p>
        </p:txBody>
      </p:sp>
      <p:sp>
        <p:nvSpPr>
          <p:cNvPr id="4" name="Slide Number Placeholder 3">
            <a:extLst>
              <a:ext uri="{FF2B5EF4-FFF2-40B4-BE49-F238E27FC236}">
                <a16:creationId xmlns:a16="http://schemas.microsoft.com/office/drawing/2014/main" id="{5DDA4E4C-3576-675F-E365-C2B9E369737E}"/>
              </a:ext>
            </a:extLst>
          </p:cNvPr>
          <p:cNvSpPr>
            <a:spLocks noGrp="1"/>
          </p:cNvSpPr>
          <p:nvPr>
            <p:ph type="sldNum" sz="quarter" idx="12"/>
          </p:nvPr>
        </p:nvSpPr>
        <p:spPr/>
        <p:txBody>
          <a:bodyPr/>
          <a:lstStyle/>
          <a:p>
            <a:fld id="{7E665F2E-D417-4652-A93B-1C961A2010A1}" type="slidenum">
              <a:rPr lang="en-US" smtClean="0"/>
              <a:t>61</a:t>
            </a:fld>
            <a:endParaRPr lang="en-US"/>
          </a:p>
        </p:txBody>
      </p:sp>
      <p:grpSp>
        <p:nvGrpSpPr>
          <p:cNvPr id="10" name="Group 9">
            <a:extLst>
              <a:ext uri="{FF2B5EF4-FFF2-40B4-BE49-F238E27FC236}">
                <a16:creationId xmlns:a16="http://schemas.microsoft.com/office/drawing/2014/main" id="{5F8D1B0A-C5D1-712D-8156-E2E6B11EFD77}"/>
              </a:ext>
            </a:extLst>
          </p:cNvPr>
          <p:cNvGrpSpPr/>
          <p:nvPr/>
        </p:nvGrpSpPr>
        <p:grpSpPr>
          <a:xfrm>
            <a:off x="838200" y="3429000"/>
            <a:ext cx="10515600" cy="2328596"/>
            <a:chOff x="838200" y="3429000"/>
            <a:chExt cx="10515600" cy="2328596"/>
          </a:xfrm>
        </p:grpSpPr>
        <p:sp>
          <p:nvSpPr>
            <p:cNvPr id="5" name="Content Placeholder 2">
              <a:extLst>
                <a:ext uri="{FF2B5EF4-FFF2-40B4-BE49-F238E27FC236}">
                  <a16:creationId xmlns:a16="http://schemas.microsoft.com/office/drawing/2014/main" id="{CAFD1AC0-C4C3-3DD4-8282-506B6E5F29F8}"/>
                </a:ext>
              </a:extLst>
            </p:cNvPr>
            <p:cNvSpPr txBox="1">
              <a:spLocks/>
            </p:cNvSpPr>
            <p:nvPr/>
          </p:nvSpPr>
          <p:spPr>
            <a:xfrm>
              <a:off x="838200" y="3429000"/>
              <a:ext cx="10515600" cy="16325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a:t>States can be instantiated with:</a:t>
              </a:r>
            </a:p>
            <a:p>
              <a:pPr lvl="1">
                <a:lnSpc>
                  <a:spcPct val="100000"/>
                </a:lnSpc>
              </a:pPr>
              <a:r>
                <a:rPr lang="en-US"/>
                <a:t>API argument </a:t>
              </a:r>
              <a:r>
                <a:rPr lang="en-US">
                  <a:sym typeface="Wingdings" panose="05000000000000000000" pitchFamily="2" charset="2"/>
                </a:rPr>
                <a:t>(e.g., </a:t>
              </a:r>
              <a:r>
                <a:rPr lang="en-US" sz="1800" i="1">
                  <a:solidFill>
                    <a:schemeClr val="tx2">
                      <a:lumMod val="75000"/>
                      <a:lumOff val="25000"/>
                    </a:schemeClr>
                  </a:solidFill>
                  <a:latin typeface="Consolas" panose="020B0609020204030204" pitchFamily="49" charset="0"/>
                </a:rPr>
                <a:t>ContainerName</a:t>
              </a:r>
              <a:r>
                <a:rPr lang="en-US" i="1"/>
                <a:t>)</a:t>
              </a:r>
            </a:p>
            <a:p>
              <a:pPr lvl="1">
                <a:lnSpc>
                  <a:spcPct val="100000"/>
                </a:lnSpc>
              </a:pPr>
              <a:r>
                <a:rPr lang="en-US"/>
                <a:t>Service-generated value (e.g.,</a:t>
              </a:r>
              <a:r>
                <a:rPr lang="en-US" sz="1800"/>
                <a:t> </a:t>
              </a:r>
              <a:r>
                <a:rPr lang="en-US" sz="1800" err="1">
                  <a:solidFill>
                    <a:schemeClr val="accent2">
                      <a:lumMod val="75000"/>
                    </a:schemeClr>
                  </a:solidFill>
                  <a:latin typeface="Consolas" panose="020B0609020204030204" pitchFamily="49" charset="0"/>
                </a:rPr>
                <a:t>msgID</a:t>
              </a:r>
              <a:r>
                <a:rPr lang="en-US"/>
                <a:t>)</a:t>
              </a:r>
              <a:endParaRPr lang="en-US" i="1"/>
            </a:p>
          </p:txBody>
        </p:sp>
        <p:sp>
          <p:nvSpPr>
            <p:cNvPr id="6" name="TextBox 5">
              <a:extLst>
                <a:ext uri="{FF2B5EF4-FFF2-40B4-BE49-F238E27FC236}">
                  <a16:creationId xmlns:a16="http://schemas.microsoft.com/office/drawing/2014/main" id="{D2ACCDD4-240E-7836-A3E7-20351B7B607F}"/>
                </a:ext>
              </a:extLst>
            </p:cNvPr>
            <p:cNvSpPr txBox="1"/>
            <p:nvPr/>
          </p:nvSpPr>
          <p:spPr>
            <a:xfrm>
              <a:off x="1123709" y="5111265"/>
              <a:ext cx="4787096" cy="646331"/>
            </a:xfrm>
            <a:prstGeom prst="rect">
              <a:avLst/>
            </a:prstGeom>
            <a:noFill/>
            <a:ln>
              <a:solidFill>
                <a:schemeClr val="bg2">
                  <a:lumMod val="90000"/>
                </a:schemeClr>
              </a:solidFill>
            </a:ln>
          </p:spPr>
          <p:txBody>
            <a:bodyPr wrap="square" rtlCol="0">
              <a:spAutoFit/>
            </a:bodyPr>
            <a:lstStyle/>
            <a:p>
              <a:r>
                <a:rPr lang="en-US" i="1">
                  <a:latin typeface="Consolas" panose="020B0609020204030204" pitchFamily="49" charset="0"/>
                </a:rPr>
                <a:t>Create_container(</a:t>
              </a:r>
              <a:r>
                <a:rPr lang="en-US" i="1">
                  <a:solidFill>
                    <a:schemeClr val="tx2">
                      <a:lumMod val="75000"/>
                      <a:lumOff val="25000"/>
                    </a:schemeClr>
                  </a:solidFill>
                  <a:latin typeface="Consolas" panose="020B0609020204030204" pitchFamily="49" charset="0"/>
                </a:rPr>
                <a:t>containerName1</a:t>
              </a:r>
              <a:r>
                <a:rPr lang="en-US" i="1">
                  <a:latin typeface="Consolas" panose="020B0609020204030204" pitchFamily="49" charset="0"/>
                </a:rPr>
                <a:t>, …)</a:t>
              </a:r>
            </a:p>
            <a:p>
              <a:r>
                <a:rPr lang="en-US" i="1">
                  <a:latin typeface="Consolas" panose="020B0609020204030204" pitchFamily="49" charset="0"/>
                </a:rPr>
                <a:t>Delete_Container(</a:t>
              </a:r>
              <a:r>
                <a:rPr lang="en-US" i="1">
                  <a:solidFill>
                    <a:schemeClr val="tx2">
                      <a:lumMod val="75000"/>
                      <a:lumOff val="25000"/>
                    </a:schemeClr>
                  </a:solidFill>
                  <a:latin typeface="Consolas" panose="020B0609020204030204" pitchFamily="49" charset="0"/>
                </a:rPr>
                <a:t>containerName1</a:t>
              </a:r>
              <a:r>
                <a:rPr lang="en-US" i="1">
                  <a:latin typeface="Consolas" panose="020B0609020204030204" pitchFamily="49" charset="0"/>
                </a:rPr>
                <a:t>, …)</a:t>
              </a:r>
            </a:p>
          </p:txBody>
        </p:sp>
        <p:sp>
          <p:nvSpPr>
            <p:cNvPr id="9" name="TextBox 8">
              <a:extLst>
                <a:ext uri="{FF2B5EF4-FFF2-40B4-BE49-F238E27FC236}">
                  <a16:creationId xmlns:a16="http://schemas.microsoft.com/office/drawing/2014/main" id="{4A082617-392E-67B8-4A1C-4770951A0E5E}"/>
                </a:ext>
              </a:extLst>
            </p:cNvPr>
            <p:cNvSpPr txBox="1"/>
            <p:nvPr/>
          </p:nvSpPr>
          <p:spPr>
            <a:xfrm>
              <a:off x="6232901" y="5108861"/>
              <a:ext cx="4896647" cy="646331"/>
            </a:xfrm>
            <a:prstGeom prst="rect">
              <a:avLst/>
            </a:prstGeom>
            <a:noFill/>
            <a:ln>
              <a:solidFill>
                <a:schemeClr val="bg2">
                  <a:lumMod val="90000"/>
                </a:schemeClr>
              </a:solidFill>
            </a:ln>
          </p:spPr>
          <p:txBody>
            <a:bodyPr wrap="square" rtlCol="0">
              <a:spAutoFit/>
            </a:bodyPr>
            <a:lstStyle/>
            <a:p>
              <a:r>
                <a:rPr lang="da-DK" i="1">
                  <a:solidFill>
                    <a:schemeClr val="accent2">
                      <a:lumMod val="75000"/>
                    </a:schemeClr>
                  </a:solidFill>
                  <a:latin typeface="Consolas" panose="020B0609020204030204" pitchFamily="49" charset="0"/>
                </a:rPr>
                <a:t>msgID</a:t>
              </a:r>
              <a:r>
                <a:rPr lang="da-DK" i="1">
                  <a:latin typeface="Consolas" panose="020B0609020204030204" pitchFamily="49" charset="0"/>
                </a:rPr>
                <a:t> = Create_draft_message(message)</a:t>
              </a:r>
            </a:p>
            <a:p>
              <a:r>
                <a:rPr lang="da-DK" i="1">
                  <a:latin typeface="Consolas" panose="020B0609020204030204" pitchFamily="49" charset="0"/>
                </a:rPr>
                <a:t>Send_draft_message(</a:t>
              </a:r>
              <a:r>
                <a:rPr lang="da-DK" i="1">
                  <a:solidFill>
                    <a:schemeClr val="accent2">
                      <a:lumMod val="75000"/>
                    </a:schemeClr>
                  </a:solidFill>
                  <a:latin typeface="Consolas" panose="020B0609020204030204" pitchFamily="49" charset="0"/>
                </a:rPr>
                <a:t>msgID</a:t>
              </a:r>
              <a:r>
                <a:rPr lang="da-DK" i="1">
                  <a:latin typeface="Consolas" panose="020B0609020204030204" pitchFamily="49" charset="0"/>
                </a:rPr>
                <a:t>)</a:t>
              </a:r>
            </a:p>
          </p:txBody>
        </p:sp>
      </p:grpSp>
    </p:spTree>
    <p:extLst>
      <p:ext uri="{BB962C8B-B14F-4D97-AF65-F5344CB8AC3E}">
        <p14:creationId xmlns:p14="http://schemas.microsoft.com/office/powerpoint/2010/main" val="408780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FC43-EFCA-DAE6-F0B3-66EE2BEC8437}"/>
              </a:ext>
            </a:extLst>
          </p:cNvPr>
          <p:cNvSpPr>
            <a:spLocks noGrp="1"/>
          </p:cNvSpPr>
          <p:nvPr>
            <p:ph type="title"/>
          </p:nvPr>
        </p:nvSpPr>
        <p:spPr/>
        <p:txBody>
          <a:bodyPr>
            <a:normAutofit/>
          </a:bodyPr>
          <a:lstStyle/>
          <a:p>
            <a:r>
              <a:rPr lang="en-US" b="1">
                <a:sym typeface="Wingdings" panose="05000000000000000000" pitchFamily="2" charset="2"/>
              </a:rPr>
              <a:t>But wait, how to know instantiated states?</a:t>
            </a:r>
            <a:endParaRPr lang="en-US" b="1"/>
          </a:p>
        </p:txBody>
      </p:sp>
      <p:sp>
        <p:nvSpPr>
          <p:cNvPr id="3" name="Content Placeholder 2">
            <a:extLst>
              <a:ext uri="{FF2B5EF4-FFF2-40B4-BE49-F238E27FC236}">
                <a16:creationId xmlns:a16="http://schemas.microsoft.com/office/drawing/2014/main" id="{04991638-4300-52E2-CFCC-878ACE536575}"/>
              </a:ext>
            </a:extLst>
          </p:cNvPr>
          <p:cNvSpPr>
            <a:spLocks noGrp="1"/>
          </p:cNvSpPr>
          <p:nvPr>
            <p:ph idx="1"/>
          </p:nvPr>
        </p:nvSpPr>
        <p:spPr>
          <a:xfrm>
            <a:off x="838200" y="1457863"/>
            <a:ext cx="10515600" cy="3178791"/>
          </a:xfrm>
        </p:spPr>
        <p:txBody>
          <a:bodyPr>
            <a:normAutofit/>
          </a:bodyPr>
          <a:lstStyle/>
          <a:p>
            <a:pPr>
              <a:lnSpc>
                <a:spcPct val="120000"/>
              </a:lnSpc>
            </a:pPr>
            <a:r>
              <a:rPr lang="en-US" sz="3000" b="1"/>
              <a:t>Option 1: Retrieve states using APIs</a:t>
            </a:r>
          </a:p>
          <a:p>
            <a:pPr lvl="1">
              <a:lnSpc>
                <a:spcPct val="120000"/>
              </a:lnSpc>
            </a:pPr>
            <a:r>
              <a:rPr lang="en-US" i="1"/>
              <a:t>E.g., listContianers() to know all existing containers</a:t>
            </a:r>
          </a:p>
          <a:p>
            <a:pPr lvl="1">
              <a:lnSpc>
                <a:spcPct val="120000"/>
              </a:lnSpc>
            </a:pPr>
            <a:r>
              <a:rPr lang="en-US"/>
              <a:t>Generating workloads on the fly (</a:t>
            </a:r>
            <a:r>
              <a:rPr lang="en-US" b="1"/>
              <a:t>online</a:t>
            </a:r>
            <a:r>
              <a:rPr lang="en-US"/>
              <a:t>)</a:t>
            </a:r>
          </a:p>
          <a:p>
            <a:pPr lvl="1">
              <a:lnSpc>
                <a:spcPct val="120000"/>
              </a:lnSpc>
            </a:pPr>
            <a:r>
              <a:rPr lang="en-US"/>
              <a:t>Using multiple APIs to retrieve all states for selecting next API</a:t>
            </a:r>
          </a:p>
          <a:p>
            <a:pPr lvl="2">
              <a:lnSpc>
                <a:spcPct val="120000"/>
              </a:lnSpc>
              <a:buFont typeface="Wingdings" panose="05000000000000000000" pitchFamily="2" charset="2"/>
              <a:buChar char="û"/>
            </a:pPr>
            <a:r>
              <a:rPr lang="en-US" sz="2800">
                <a:sym typeface="Wingdings" panose="05000000000000000000" pitchFamily="2" charset="2"/>
              </a:rPr>
              <a:t> lower testing performance</a:t>
            </a:r>
            <a:endParaRPr lang="en-US"/>
          </a:p>
        </p:txBody>
      </p:sp>
      <p:sp>
        <p:nvSpPr>
          <p:cNvPr id="4" name="Slide Number Placeholder 3">
            <a:extLst>
              <a:ext uri="{FF2B5EF4-FFF2-40B4-BE49-F238E27FC236}">
                <a16:creationId xmlns:a16="http://schemas.microsoft.com/office/drawing/2014/main" id="{104D7DF5-6872-DE3C-1770-116BFD8E75BF}"/>
              </a:ext>
            </a:extLst>
          </p:cNvPr>
          <p:cNvSpPr>
            <a:spLocks noGrp="1"/>
          </p:cNvSpPr>
          <p:nvPr>
            <p:ph type="sldNum" sz="quarter" idx="12"/>
          </p:nvPr>
        </p:nvSpPr>
        <p:spPr/>
        <p:txBody>
          <a:bodyPr/>
          <a:lstStyle/>
          <a:p>
            <a:fld id="{7E665F2E-D417-4652-A93B-1C961A2010A1}" type="slidenum">
              <a:rPr lang="en-US" smtClean="0"/>
              <a:t>62</a:t>
            </a:fld>
            <a:endParaRPr lang="en-US"/>
          </a:p>
        </p:txBody>
      </p:sp>
      <p:sp>
        <p:nvSpPr>
          <p:cNvPr id="5" name="Content Placeholder 2">
            <a:extLst>
              <a:ext uri="{FF2B5EF4-FFF2-40B4-BE49-F238E27FC236}">
                <a16:creationId xmlns:a16="http://schemas.microsoft.com/office/drawing/2014/main" id="{14B9B6A3-DAE6-DCEF-49DB-7DB3724A00F1}"/>
              </a:ext>
            </a:extLst>
          </p:cNvPr>
          <p:cNvSpPr txBox="1">
            <a:spLocks/>
          </p:cNvSpPr>
          <p:nvPr/>
        </p:nvSpPr>
        <p:spPr>
          <a:xfrm>
            <a:off x="838200" y="4302665"/>
            <a:ext cx="10515600" cy="1971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1"/>
              <a:t>Option 2: Abstract APIs from doc to emulate state</a:t>
            </a:r>
          </a:p>
          <a:p>
            <a:pPr lvl="1">
              <a:lnSpc>
                <a:spcPct val="120000"/>
              </a:lnSpc>
            </a:pPr>
            <a:r>
              <a:rPr lang="en-US"/>
              <a:t>API abstraction </a:t>
            </a:r>
            <a:r>
              <a:rPr lang="en-US" b="1"/>
              <a:t>≈</a:t>
            </a:r>
            <a:r>
              <a:rPr lang="en-US"/>
              <a:t> real API implementation</a:t>
            </a:r>
          </a:p>
          <a:p>
            <a:pPr lvl="1">
              <a:lnSpc>
                <a:spcPct val="120000"/>
              </a:lnSpc>
            </a:pPr>
            <a:r>
              <a:rPr lang="en-US"/>
              <a:t>Generate API sequences before testing (</a:t>
            </a:r>
            <a:r>
              <a:rPr lang="en-US" b="1"/>
              <a:t>offline</a:t>
            </a:r>
            <a:r>
              <a:rPr lang="en-US"/>
              <a:t>)</a:t>
            </a:r>
          </a:p>
        </p:txBody>
      </p:sp>
    </p:spTree>
    <p:extLst>
      <p:ext uri="{BB962C8B-B14F-4D97-AF65-F5344CB8AC3E}">
        <p14:creationId xmlns:p14="http://schemas.microsoft.com/office/powerpoint/2010/main" val="357027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7C1BD-9C05-6146-2886-1461CA0B6934}"/>
              </a:ext>
            </a:extLst>
          </p:cNvPr>
          <p:cNvSpPr>
            <a:spLocks noGrp="1"/>
          </p:cNvSpPr>
          <p:nvPr>
            <p:ph type="title"/>
          </p:nvPr>
        </p:nvSpPr>
        <p:spPr/>
        <p:txBody>
          <a:bodyPr/>
          <a:lstStyle/>
          <a:p>
            <a:r>
              <a:rPr lang="en-US" b="1"/>
              <a:t>Workflow</a:t>
            </a:r>
          </a:p>
        </p:txBody>
      </p:sp>
      <p:sp>
        <p:nvSpPr>
          <p:cNvPr id="4" name="Slide Number Placeholder 3">
            <a:extLst>
              <a:ext uri="{FF2B5EF4-FFF2-40B4-BE49-F238E27FC236}">
                <a16:creationId xmlns:a16="http://schemas.microsoft.com/office/drawing/2014/main" id="{6BAA134A-865C-1976-691E-9C4AB15BF2B5}"/>
              </a:ext>
            </a:extLst>
          </p:cNvPr>
          <p:cNvSpPr>
            <a:spLocks noGrp="1"/>
          </p:cNvSpPr>
          <p:nvPr>
            <p:ph type="sldNum" sz="quarter" idx="12"/>
          </p:nvPr>
        </p:nvSpPr>
        <p:spPr/>
        <p:txBody>
          <a:bodyPr/>
          <a:lstStyle/>
          <a:p>
            <a:fld id="{7E665F2E-D417-4652-A93B-1C961A2010A1}" type="slidenum">
              <a:rPr lang="en-US" smtClean="0"/>
              <a:t>63</a:t>
            </a:fld>
            <a:endParaRPr lang="en-US"/>
          </a:p>
        </p:txBody>
      </p:sp>
      <p:sp>
        <p:nvSpPr>
          <p:cNvPr id="7" name="Rectangle: Rounded Corners 6">
            <a:extLst>
              <a:ext uri="{FF2B5EF4-FFF2-40B4-BE49-F238E27FC236}">
                <a16:creationId xmlns:a16="http://schemas.microsoft.com/office/drawing/2014/main" id="{B1CD1B6F-B3E7-9E0C-731E-F1C04DD0B5C2}"/>
              </a:ext>
            </a:extLst>
          </p:cNvPr>
          <p:cNvSpPr/>
          <p:nvPr/>
        </p:nvSpPr>
        <p:spPr>
          <a:xfrm>
            <a:off x="2523278" y="2214158"/>
            <a:ext cx="3090440"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ysClr val="windowText" lastClr="000000"/>
                </a:solidFill>
              </a:rPr>
              <a:t>Pre-conditions</a:t>
            </a:r>
            <a:r>
              <a:rPr lang="en-US" sz="2000">
                <a:solidFill>
                  <a:sysClr val="windowText" lastClr="000000"/>
                </a:solidFill>
              </a:rPr>
              <a:t> in the form of </a:t>
            </a:r>
            <a:r>
              <a:rPr lang="en-US" sz="2000" b="1">
                <a:solidFill>
                  <a:sysClr val="windowText" lastClr="000000"/>
                </a:solidFill>
              </a:rPr>
              <a:t>Python expressions</a:t>
            </a:r>
          </a:p>
        </p:txBody>
      </p:sp>
      <p:sp>
        <p:nvSpPr>
          <p:cNvPr id="8" name="Rectangle: Rounded Corners 7">
            <a:extLst>
              <a:ext uri="{FF2B5EF4-FFF2-40B4-BE49-F238E27FC236}">
                <a16:creationId xmlns:a16="http://schemas.microsoft.com/office/drawing/2014/main" id="{B5FB4827-59CA-6385-CDC2-D4F0B88BC3E1}"/>
              </a:ext>
            </a:extLst>
          </p:cNvPr>
          <p:cNvSpPr/>
          <p:nvPr/>
        </p:nvSpPr>
        <p:spPr>
          <a:xfrm>
            <a:off x="2523277" y="3961541"/>
            <a:ext cx="3090439"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ysClr val="windowText" lastClr="000000"/>
                </a:solidFill>
              </a:rPr>
              <a:t>API abstraction </a:t>
            </a:r>
            <a:r>
              <a:rPr lang="en-US" sz="2000">
                <a:solidFill>
                  <a:sysClr val="windowText" lastClr="000000"/>
                </a:solidFill>
              </a:rPr>
              <a:t>in the form of </a:t>
            </a:r>
            <a:r>
              <a:rPr lang="en-US" sz="2000" b="1">
                <a:solidFill>
                  <a:sysClr val="windowText" lastClr="000000"/>
                </a:solidFill>
              </a:rPr>
              <a:t>Python functions</a:t>
            </a:r>
          </a:p>
        </p:txBody>
      </p:sp>
      <p:cxnSp>
        <p:nvCxnSpPr>
          <p:cNvPr id="10" name="Connector: Elbow 9">
            <a:extLst>
              <a:ext uri="{FF2B5EF4-FFF2-40B4-BE49-F238E27FC236}">
                <a16:creationId xmlns:a16="http://schemas.microsoft.com/office/drawing/2014/main" id="{2133E38B-28D5-384C-BCF4-79F2080C6D40}"/>
              </a:ext>
            </a:extLst>
          </p:cNvPr>
          <p:cNvCxnSpPr>
            <a:cxnSpLocks/>
            <a:stCxn id="5" idx="3"/>
            <a:endCxn id="7" idx="1"/>
          </p:cNvCxnSpPr>
          <p:nvPr/>
        </p:nvCxnSpPr>
        <p:spPr>
          <a:xfrm flipV="1">
            <a:off x="1273216" y="2760528"/>
            <a:ext cx="1250062" cy="814204"/>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Connector: Elbow 10">
            <a:extLst>
              <a:ext uri="{FF2B5EF4-FFF2-40B4-BE49-F238E27FC236}">
                <a16:creationId xmlns:a16="http://schemas.microsoft.com/office/drawing/2014/main" id="{D6507B71-1C3E-3C67-3CF1-778B9F1D9AF0}"/>
              </a:ext>
            </a:extLst>
          </p:cNvPr>
          <p:cNvCxnSpPr>
            <a:cxnSpLocks/>
            <a:stCxn id="5" idx="3"/>
            <a:endCxn id="8" idx="1"/>
          </p:cNvCxnSpPr>
          <p:nvPr/>
        </p:nvCxnSpPr>
        <p:spPr>
          <a:xfrm>
            <a:off x="1273216" y="3574732"/>
            <a:ext cx="1250061" cy="933179"/>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6A154E6A-DD8D-EB71-A12F-E64C398EE008}"/>
              </a:ext>
            </a:extLst>
          </p:cNvPr>
          <p:cNvSpPr/>
          <p:nvPr/>
        </p:nvSpPr>
        <p:spPr>
          <a:xfrm>
            <a:off x="6620707" y="2214158"/>
            <a:ext cx="1893418"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rPr>
              <a:t>Python Z3 solving code</a:t>
            </a:r>
          </a:p>
        </p:txBody>
      </p:sp>
      <p:grpSp>
        <p:nvGrpSpPr>
          <p:cNvPr id="26" name="Group 25">
            <a:extLst>
              <a:ext uri="{FF2B5EF4-FFF2-40B4-BE49-F238E27FC236}">
                <a16:creationId xmlns:a16="http://schemas.microsoft.com/office/drawing/2014/main" id="{E6582880-FE79-19C7-12CE-4E3EB0F232BD}"/>
              </a:ext>
            </a:extLst>
          </p:cNvPr>
          <p:cNvGrpSpPr/>
          <p:nvPr/>
        </p:nvGrpSpPr>
        <p:grpSpPr>
          <a:xfrm>
            <a:off x="364975" y="3287921"/>
            <a:ext cx="1230996" cy="1037617"/>
            <a:chOff x="341826" y="2867058"/>
            <a:chExt cx="1230996" cy="1037617"/>
          </a:xfrm>
        </p:grpSpPr>
        <p:pic>
          <p:nvPicPr>
            <p:cNvPr id="5" name="Picture 30" descr="How To: Generate Swagger REST API Client">
              <a:extLst>
                <a:ext uri="{FF2B5EF4-FFF2-40B4-BE49-F238E27FC236}">
                  <a16:creationId xmlns:a16="http://schemas.microsoft.com/office/drawing/2014/main" id="{B1BD4BCA-0040-F919-005C-F005E20D79D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2" t="4463" r="67789" b="3578"/>
            <a:stretch/>
          </p:blipFill>
          <p:spPr bwMode="auto">
            <a:xfrm>
              <a:off x="664581" y="2867058"/>
              <a:ext cx="585486" cy="57362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0" descr="How To: Generate Swagger REST API Client">
              <a:extLst>
                <a:ext uri="{FF2B5EF4-FFF2-40B4-BE49-F238E27FC236}">
                  <a16:creationId xmlns:a16="http://schemas.microsoft.com/office/drawing/2014/main" id="{B97758F5-9B1B-3BC8-E4E5-93AA5FAF5EA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64" t="10166" r="4869" b="8869"/>
            <a:stretch/>
          </p:blipFill>
          <p:spPr bwMode="auto">
            <a:xfrm>
              <a:off x="341826" y="3399635"/>
              <a:ext cx="1230996" cy="50504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Straight Arrow Connector 27">
            <a:extLst>
              <a:ext uri="{FF2B5EF4-FFF2-40B4-BE49-F238E27FC236}">
                <a16:creationId xmlns:a16="http://schemas.microsoft.com/office/drawing/2014/main" id="{BEE65AF2-B1A4-6F99-926E-0C5849310BD0}"/>
              </a:ext>
            </a:extLst>
          </p:cNvPr>
          <p:cNvCxnSpPr>
            <a:cxnSpLocks/>
            <a:stCxn id="7" idx="3"/>
            <a:endCxn id="16" idx="1"/>
          </p:cNvCxnSpPr>
          <p:nvPr/>
        </p:nvCxnSpPr>
        <p:spPr>
          <a:xfrm>
            <a:off x="5613718" y="2760528"/>
            <a:ext cx="100698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29" name="Picture 28" descr="OpenAI, ChatGPT Logo Icon 22227364 PNG">
            <a:extLst>
              <a:ext uri="{FF2B5EF4-FFF2-40B4-BE49-F238E27FC236}">
                <a16:creationId xmlns:a16="http://schemas.microsoft.com/office/drawing/2014/main" id="{EC9B4AE9-4A56-5F6A-B5D4-A033B4D2C3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5150" y="2265536"/>
            <a:ext cx="408060" cy="4080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OpenAI, ChatGPT Logo Icon 22227364 PNG">
            <a:extLst>
              <a:ext uri="{FF2B5EF4-FFF2-40B4-BE49-F238E27FC236}">
                <a16:creationId xmlns:a16="http://schemas.microsoft.com/office/drawing/2014/main" id="{08063911-EE3E-F254-01F8-A5286325D8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0048" y="4041321"/>
            <a:ext cx="408060" cy="40806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OpenAI, ChatGPT Logo Icon 22227364 PNG">
            <a:extLst>
              <a:ext uri="{FF2B5EF4-FFF2-40B4-BE49-F238E27FC236}">
                <a16:creationId xmlns:a16="http://schemas.microsoft.com/office/drawing/2014/main" id="{A7EE9F98-2F13-6E5E-CD2F-6B0F52573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1970" y="2265536"/>
            <a:ext cx="408060" cy="40806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47A52A91-BF90-BFC4-E11F-8C6CCAC3EE4C}"/>
              </a:ext>
            </a:extLst>
          </p:cNvPr>
          <p:cNvSpPr/>
          <p:nvPr/>
        </p:nvSpPr>
        <p:spPr>
          <a:xfrm>
            <a:off x="6620707" y="3961540"/>
            <a:ext cx="1893419"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rPr>
              <a:t>Service </a:t>
            </a:r>
          </a:p>
          <a:p>
            <a:pPr algn="ctr"/>
            <a:r>
              <a:rPr lang="en-US" sz="2000">
                <a:solidFill>
                  <a:sysClr val="windowText" lastClr="000000"/>
                </a:solidFill>
              </a:rPr>
              <a:t>state machine</a:t>
            </a:r>
          </a:p>
        </p:txBody>
      </p:sp>
      <p:cxnSp>
        <p:nvCxnSpPr>
          <p:cNvPr id="34" name="Straight Arrow Connector 33">
            <a:extLst>
              <a:ext uri="{FF2B5EF4-FFF2-40B4-BE49-F238E27FC236}">
                <a16:creationId xmlns:a16="http://schemas.microsoft.com/office/drawing/2014/main" id="{544B59AD-8292-E697-A656-11628783235B}"/>
              </a:ext>
            </a:extLst>
          </p:cNvPr>
          <p:cNvCxnSpPr>
            <a:cxnSpLocks/>
            <a:stCxn id="16" idx="2"/>
            <a:endCxn id="32" idx="0"/>
          </p:cNvCxnSpPr>
          <p:nvPr/>
        </p:nvCxnSpPr>
        <p:spPr>
          <a:xfrm>
            <a:off x="7567416" y="3306897"/>
            <a:ext cx="1" cy="65464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8" name="Connector: Elbow 37">
            <a:extLst>
              <a:ext uri="{FF2B5EF4-FFF2-40B4-BE49-F238E27FC236}">
                <a16:creationId xmlns:a16="http://schemas.microsoft.com/office/drawing/2014/main" id="{739D601D-2347-2072-A1B1-AB0D863CE99E}"/>
              </a:ext>
            </a:extLst>
          </p:cNvPr>
          <p:cNvCxnSpPr>
            <a:cxnSpLocks/>
            <a:stCxn id="8" idx="3"/>
            <a:endCxn id="32" idx="1"/>
          </p:cNvCxnSpPr>
          <p:nvPr/>
        </p:nvCxnSpPr>
        <p:spPr>
          <a:xfrm flipV="1">
            <a:off x="5613716" y="4507910"/>
            <a:ext cx="1006991" cy="1"/>
          </a:xfrm>
          <a:prstGeom prst="bent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Flowchart: Multidocument 42">
            <a:extLst>
              <a:ext uri="{FF2B5EF4-FFF2-40B4-BE49-F238E27FC236}">
                <a16:creationId xmlns:a16="http://schemas.microsoft.com/office/drawing/2014/main" id="{E0CA347E-BF95-8D60-E580-C52929677BDE}"/>
              </a:ext>
            </a:extLst>
          </p:cNvPr>
          <p:cNvSpPr/>
          <p:nvPr/>
        </p:nvSpPr>
        <p:spPr>
          <a:xfrm>
            <a:off x="10205960" y="3961540"/>
            <a:ext cx="1389927" cy="1092738"/>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Workloads</a:t>
            </a:r>
          </a:p>
          <a:p>
            <a:pPr algn="ctr"/>
            <a:r>
              <a:rPr lang="en-US">
                <a:solidFill>
                  <a:schemeClr val="tx1"/>
                </a:solidFill>
              </a:rPr>
              <a:t>(API seqs)</a:t>
            </a:r>
          </a:p>
        </p:txBody>
      </p:sp>
      <p:cxnSp>
        <p:nvCxnSpPr>
          <p:cNvPr id="66" name="Connector: Elbow 65">
            <a:extLst>
              <a:ext uri="{FF2B5EF4-FFF2-40B4-BE49-F238E27FC236}">
                <a16:creationId xmlns:a16="http://schemas.microsoft.com/office/drawing/2014/main" id="{2FD97CE6-A5BD-F018-9241-1BDF4753188B}"/>
              </a:ext>
            </a:extLst>
          </p:cNvPr>
          <p:cNvCxnSpPr>
            <a:cxnSpLocks/>
            <a:stCxn id="32" idx="3"/>
            <a:endCxn id="43" idx="1"/>
          </p:cNvCxnSpPr>
          <p:nvPr/>
        </p:nvCxnSpPr>
        <p:spPr>
          <a:xfrm flipV="1">
            <a:off x="8514126" y="4507909"/>
            <a:ext cx="1691834" cy="1"/>
          </a:xfrm>
          <a:prstGeom prst="bent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377440B2-6E5E-8680-A045-BE29389E5D4E}"/>
              </a:ext>
            </a:extLst>
          </p:cNvPr>
          <p:cNvSpPr txBox="1"/>
          <p:nvPr/>
        </p:nvSpPr>
        <p:spPr>
          <a:xfrm>
            <a:off x="8653505" y="4184743"/>
            <a:ext cx="1413076" cy="646331"/>
          </a:xfrm>
          <a:prstGeom prst="rect">
            <a:avLst/>
          </a:prstGeom>
          <a:noFill/>
        </p:spPr>
        <p:txBody>
          <a:bodyPr wrap="square" rtlCol="0">
            <a:spAutoFit/>
          </a:bodyPr>
          <a:lstStyle/>
          <a:p>
            <a:pPr algn="ctr"/>
            <a:r>
              <a:rPr lang="en-US"/>
              <a:t>Enumeration algorithm</a:t>
            </a:r>
          </a:p>
        </p:txBody>
      </p:sp>
    </p:spTree>
    <p:extLst>
      <p:ext uri="{BB962C8B-B14F-4D97-AF65-F5344CB8AC3E}">
        <p14:creationId xmlns:p14="http://schemas.microsoft.com/office/powerpoint/2010/main" val="157350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EE12-ECD4-F3E9-9D60-7B4FEF75BA5A}"/>
              </a:ext>
            </a:extLst>
          </p:cNvPr>
          <p:cNvSpPr>
            <a:spLocks noGrp="1"/>
          </p:cNvSpPr>
          <p:nvPr>
            <p:ph type="title"/>
          </p:nvPr>
        </p:nvSpPr>
        <p:spPr/>
        <p:txBody>
          <a:bodyPr/>
          <a:lstStyle/>
          <a:p>
            <a:r>
              <a:rPr lang="en-US" b="1"/>
              <a:t>Example results – Pre-conditions</a:t>
            </a:r>
          </a:p>
        </p:txBody>
      </p:sp>
      <p:sp>
        <p:nvSpPr>
          <p:cNvPr id="4" name="Slide Number Placeholder 3">
            <a:extLst>
              <a:ext uri="{FF2B5EF4-FFF2-40B4-BE49-F238E27FC236}">
                <a16:creationId xmlns:a16="http://schemas.microsoft.com/office/drawing/2014/main" id="{5957A286-A7F1-20E6-A9B9-04C1424B4F4A}"/>
              </a:ext>
            </a:extLst>
          </p:cNvPr>
          <p:cNvSpPr>
            <a:spLocks noGrp="1"/>
          </p:cNvSpPr>
          <p:nvPr>
            <p:ph type="sldNum" sz="quarter" idx="12"/>
          </p:nvPr>
        </p:nvSpPr>
        <p:spPr/>
        <p:txBody>
          <a:bodyPr/>
          <a:lstStyle/>
          <a:p>
            <a:fld id="{7E665F2E-D417-4652-A93B-1C961A2010A1}" type="slidenum">
              <a:rPr lang="en-US" smtClean="0"/>
              <a:t>64</a:t>
            </a:fld>
            <a:endParaRPr lang="en-US"/>
          </a:p>
        </p:txBody>
      </p:sp>
      <p:sp>
        <p:nvSpPr>
          <p:cNvPr id="5" name="TextBox 4">
            <a:extLst>
              <a:ext uri="{FF2B5EF4-FFF2-40B4-BE49-F238E27FC236}">
                <a16:creationId xmlns:a16="http://schemas.microsoft.com/office/drawing/2014/main" id="{F2033558-A61B-F658-0F43-1B5050F91FB3}"/>
              </a:ext>
            </a:extLst>
          </p:cNvPr>
          <p:cNvSpPr txBox="1"/>
          <p:nvPr/>
        </p:nvSpPr>
        <p:spPr>
          <a:xfrm>
            <a:off x="838200" y="1457864"/>
            <a:ext cx="10127370" cy="830997"/>
          </a:xfrm>
          <a:prstGeom prst="rect">
            <a:avLst/>
          </a:prstGeom>
          <a:noFill/>
          <a:ln>
            <a:solidFill>
              <a:schemeClr val="bg2">
                <a:lumMod val="50000"/>
              </a:schemeClr>
            </a:solidFill>
            <a:prstDash val="dash"/>
          </a:ln>
        </p:spPr>
        <p:txBody>
          <a:bodyPr wrap="square">
            <a:spAutoFit/>
          </a:bodyPr>
          <a:lstStyle/>
          <a:p>
            <a:r>
              <a:rPr lang="en-US" sz="1600" err="1">
                <a:latin typeface="Consolas" panose="020B0609020204030204" pitchFamily="49" charset="0"/>
              </a:rPr>
              <a:t>datetime.strptime</a:t>
            </a:r>
            <a:r>
              <a:rPr lang="en-US" sz="1600">
                <a:latin typeface="Consolas" panose="020B0609020204030204" pitchFamily="49" charset="0"/>
              </a:rPr>
              <a:t>(state['containers'][parameters['</a:t>
            </a:r>
            <a:r>
              <a:rPr lang="en-US" sz="1600" err="1">
                <a:latin typeface="Consolas" panose="020B0609020204030204" pitchFamily="49" charset="0"/>
              </a:rPr>
              <a:t>containerName</a:t>
            </a:r>
            <a:r>
              <a:rPr lang="en-US" sz="1600">
                <a:latin typeface="Consolas" panose="020B0609020204030204" pitchFamily="49" charset="0"/>
              </a:rPr>
              <a:t>']]['</a:t>
            </a:r>
            <a:r>
              <a:rPr lang="en-US" sz="1600" err="1">
                <a:latin typeface="Consolas" panose="020B0609020204030204" pitchFamily="49" charset="0"/>
              </a:rPr>
              <a:t>lastModified</a:t>
            </a:r>
            <a:r>
              <a:rPr lang="en-US" sz="1600">
                <a:latin typeface="Consolas" panose="020B0609020204030204" pitchFamily="49" charset="0"/>
              </a:rPr>
              <a:t>'], '%a, %d %b %Y %H:%M:%S %Z') &gt; </a:t>
            </a:r>
            <a:r>
              <a:rPr lang="en-US" sz="1600" err="1">
                <a:latin typeface="Consolas" panose="020B0609020204030204" pitchFamily="49" charset="0"/>
              </a:rPr>
              <a:t>datetime.strptime</a:t>
            </a:r>
            <a:r>
              <a:rPr lang="en-US" sz="1600">
                <a:latin typeface="Consolas" panose="020B0609020204030204" pitchFamily="49" charset="0"/>
              </a:rPr>
              <a:t>(parameters['ifModifiedSince'], '%a, %d %b %Y %H:%M:%S %Z')</a:t>
            </a:r>
          </a:p>
        </p:txBody>
      </p:sp>
      <p:sp>
        <p:nvSpPr>
          <p:cNvPr id="6" name="TextBox 5">
            <a:extLst>
              <a:ext uri="{FF2B5EF4-FFF2-40B4-BE49-F238E27FC236}">
                <a16:creationId xmlns:a16="http://schemas.microsoft.com/office/drawing/2014/main" id="{44EFCE9F-D1C4-7CE6-CC27-556565AB0D7C}"/>
              </a:ext>
            </a:extLst>
          </p:cNvPr>
          <p:cNvSpPr txBox="1"/>
          <p:nvPr/>
        </p:nvSpPr>
        <p:spPr>
          <a:xfrm>
            <a:off x="838200" y="2570698"/>
            <a:ext cx="10127370" cy="3785652"/>
          </a:xfrm>
          <a:prstGeom prst="rect">
            <a:avLst/>
          </a:prstGeom>
          <a:noFill/>
          <a:ln>
            <a:solidFill>
              <a:schemeClr val="bg2">
                <a:lumMod val="50000"/>
              </a:schemeClr>
            </a:solidFill>
            <a:prstDash val="dash"/>
          </a:ln>
        </p:spPr>
        <p:txBody>
          <a:bodyPr wrap="square">
            <a:spAutoFit/>
          </a:bodyPr>
          <a:lstStyle/>
          <a:p>
            <a:r>
              <a:rPr lang="en-US" sz="1600">
                <a:latin typeface="Consolas" panose="020B0609020204030204" pitchFamily="49" charset="0"/>
              </a:rPr>
              <a:t>def </a:t>
            </a:r>
            <a:r>
              <a:rPr lang="en-US" sz="1600" err="1">
                <a:latin typeface="Consolas" panose="020B0609020204030204" pitchFamily="49" charset="0"/>
              </a:rPr>
              <a:t>precond_fun</a:t>
            </a:r>
            <a:r>
              <a:rPr lang="en-US" sz="1600">
                <a:latin typeface="Consolas" panose="020B0609020204030204" pitchFamily="49" charset="0"/>
              </a:rPr>
              <a:t>(parameters, state):</a:t>
            </a:r>
          </a:p>
          <a:p>
            <a:r>
              <a:rPr lang="en-US" sz="1600">
                <a:latin typeface="Consolas" panose="020B0609020204030204" pitchFamily="49" charset="0"/>
              </a:rPr>
              <a:t>    s = Solver()</a:t>
            </a:r>
          </a:p>
          <a:p>
            <a:r>
              <a:rPr lang="en-US" sz="1600">
                <a:latin typeface="Consolas" panose="020B0609020204030204" pitchFamily="49" charset="0"/>
              </a:rPr>
              <a:t>    </a:t>
            </a:r>
            <a:r>
              <a:rPr lang="en-US" sz="1600" err="1">
                <a:solidFill>
                  <a:schemeClr val="tx2">
                    <a:lumMod val="75000"/>
                    <a:lumOff val="25000"/>
                  </a:schemeClr>
                </a:solidFill>
                <a:latin typeface="Consolas" panose="020B0609020204030204" pitchFamily="49" charset="0"/>
              </a:rPr>
              <a:t>lastModified</a:t>
            </a:r>
            <a:r>
              <a:rPr lang="en-US" sz="1600" err="1">
                <a:latin typeface="Consolas" panose="020B0609020204030204" pitchFamily="49" charset="0"/>
              </a:rPr>
              <a:t>_int</a:t>
            </a:r>
            <a:r>
              <a:rPr lang="en-US" sz="1600">
                <a:latin typeface="Consolas" panose="020B0609020204030204" pitchFamily="49" charset="0"/>
              </a:rPr>
              <a:t> = </a:t>
            </a:r>
            <a:r>
              <a:rPr lang="en-US" sz="1600" err="1">
                <a:latin typeface="Consolas" panose="020B0609020204030204" pitchFamily="49" charset="0"/>
              </a:rPr>
              <a:t>datetime.strptime</a:t>
            </a:r>
            <a:r>
              <a:rPr lang="en-US" sz="1600">
                <a:latin typeface="Consolas" panose="020B0609020204030204" pitchFamily="49" charset="0"/>
              </a:rPr>
              <a:t>(state['containers']...['</a:t>
            </a:r>
            <a:r>
              <a:rPr lang="en-US" sz="1600" err="1">
                <a:latin typeface="Consolas" panose="020B0609020204030204" pitchFamily="49" charset="0"/>
              </a:rPr>
              <a:t>lastModified</a:t>
            </a:r>
            <a:r>
              <a:rPr lang="en-US" sz="1600">
                <a:latin typeface="Consolas" panose="020B0609020204030204" pitchFamily="49" charset="0"/>
              </a:rPr>
              <a:t>’],</a:t>
            </a:r>
          </a:p>
          <a:p>
            <a:r>
              <a:rPr lang="en-US" sz="1600">
                <a:latin typeface="Consolas" panose="020B0609020204030204" pitchFamily="49" charset="0"/>
              </a:rPr>
              <a:t>	                                      '%a, %d %b %Y %H:%M:%S GMT').timestamp()</a:t>
            </a:r>
          </a:p>
          <a:p>
            <a:r>
              <a:rPr lang="en-US" sz="1600">
                <a:latin typeface="Consolas" panose="020B0609020204030204" pitchFamily="49" charset="0"/>
              </a:rPr>
              <a:t>    </a:t>
            </a:r>
            <a:r>
              <a:rPr lang="en-US" sz="1600">
                <a:solidFill>
                  <a:schemeClr val="accent2">
                    <a:lumMod val="75000"/>
                  </a:schemeClr>
                </a:solidFill>
                <a:latin typeface="Consolas" panose="020B0609020204030204" pitchFamily="49" charset="0"/>
              </a:rPr>
              <a:t>ifModifiedSince_z3int </a:t>
            </a:r>
            <a:r>
              <a:rPr lang="en-US" sz="1600">
                <a:latin typeface="Consolas" panose="020B0609020204030204" pitchFamily="49" charset="0"/>
              </a:rPr>
              <a:t>= Int("</a:t>
            </a:r>
            <a:r>
              <a:rPr lang="en-US" sz="1600" err="1">
                <a:latin typeface="Consolas" panose="020B0609020204030204" pitchFamily="49" charset="0"/>
              </a:rPr>
              <a:t>ifModifiedSince_int</a:t>
            </a:r>
            <a:r>
              <a:rPr lang="en-US" sz="1600">
                <a:latin typeface="Consolas" panose="020B0609020204030204" pitchFamily="49" charset="0"/>
              </a:rPr>
              <a:t>")</a:t>
            </a:r>
          </a:p>
          <a:p>
            <a:r>
              <a:rPr lang="en-US" sz="1600">
                <a:latin typeface="Consolas" panose="020B0609020204030204" pitchFamily="49" charset="0"/>
              </a:rPr>
              <a:t>    </a:t>
            </a:r>
            <a:r>
              <a:rPr lang="en-US" sz="1600" err="1">
                <a:latin typeface="Consolas" panose="020B0609020204030204" pitchFamily="49" charset="0"/>
              </a:rPr>
              <a:t>s.add</a:t>
            </a:r>
            <a:r>
              <a:rPr lang="en-US" sz="1600">
                <a:latin typeface="Consolas" panose="020B0609020204030204" pitchFamily="49" charset="0"/>
              </a:rPr>
              <a:t>(</a:t>
            </a:r>
            <a:r>
              <a:rPr lang="en-US" sz="1600" err="1">
                <a:solidFill>
                  <a:schemeClr val="accent2">
                    <a:lumMod val="75000"/>
                  </a:schemeClr>
                </a:solidFill>
                <a:latin typeface="Consolas" panose="020B0609020204030204" pitchFamily="49" charset="0"/>
              </a:rPr>
              <a:t>ifModifiedSince_int</a:t>
            </a:r>
            <a:r>
              <a:rPr lang="en-US" sz="1600">
                <a:solidFill>
                  <a:schemeClr val="accent2">
                    <a:lumMod val="75000"/>
                  </a:schemeClr>
                </a:solidFill>
                <a:latin typeface="Consolas" panose="020B0609020204030204" pitchFamily="49" charset="0"/>
              </a:rPr>
              <a:t> </a:t>
            </a:r>
            <a:r>
              <a:rPr lang="en-US" sz="1600">
                <a:latin typeface="Consolas" panose="020B0609020204030204" pitchFamily="49" charset="0"/>
              </a:rPr>
              <a:t>&lt; </a:t>
            </a:r>
            <a:r>
              <a:rPr lang="en-US" sz="1600" err="1">
                <a:solidFill>
                  <a:schemeClr val="tx2">
                    <a:lumMod val="75000"/>
                    <a:lumOff val="25000"/>
                  </a:schemeClr>
                </a:solidFill>
                <a:latin typeface="Consolas" panose="020B0609020204030204" pitchFamily="49" charset="0"/>
              </a:rPr>
              <a:t>lastModified_int</a:t>
            </a:r>
            <a:r>
              <a:rPr lang="en-US" sz="1600">
                <a:latin typeface="Consolas" panose="020B0609020204030204" pitchFamily="49" charset="0"/>
              </a:rPr>
              <a:t>)</a:t>
            </a:r>
          </a:p>
          <a:p>
            <a:r>
              <a:rPr lang="en-US" sz="1600">
                <a:latin typeface="Consolas" panose="020B0609020204030204" pitchFamily="49" charset="0"/>
              </a:rPr>
              <a:t>        </a:t>
            </a:r>
          </a:p>
          <a:p>
            <a:r>
              <a:rPr lang="en-US" sz="1600">
                <a:latin typeface="Consolas" panose="020B0609020204030204" pitchFamily="49" charset="0"/>
              </a:rPr>
              <a:t>    if </a:t>
            </a:r>
            <a:r>
              <a:rPr lang="en-US" sz="1600" err="1">
                <a:latin typeface="Consolas" panose="020B0609020204030204" pitchFamily="49" charset="0"/>
              </a:rPr>
              <a:t>s.check</a:t>
            </a:r>
            <a:r>
              <a:rPr lang="en-US" sz="1600">
                <a:latin typeface="Consolas" panose="020B0609020204030204" pitchFamily="49" charset="0"/>
              </a:rPr>
              <a:t>() == sat:</a:t>
            </a:r>
          </a:p>
          <a:p>
            <a:r>
              <a:rPr lang="en-US" sz="1600">
                <a:latin typeface="Consolas" panose="020B0609020204030204" pitchFamily="49" charset="0"/>
              </a:rPr>
              <a:t>        model = </a:t>
            </a:r>
            <a:r>
              <a:rPr lang="en-US" sz="1600" err="1">
                <a:latin typeface="Consolas" panose="020B0609020204030204" pitchFamily="49" charset="0"/>
              </a:rPr>
              <a:t>s.model</a:t>
            </a:r>
            <a:r>
              <a:rPr lang="en-US" sz="1600">
                <a:latin typeface="Consolas" panose="020B0609020204030204" pitchFamily="49" charset="0"/>
              </a:rPr>
              <a:t>()</a:t>
            </a:r>
          </a:p>
          <a:p>
            <a:r>
              <a:rPr lang="en-US" sz="1600">
                <a:latin typeface="Consolas" panose="020B0609020204030204" pitchFamily="49" charset="0"/>
              </a:rPr>
              <a:t>        </a:t>
            </a:r>
            <a:r>
              <a:rPr lang="en-US" sz="1600">
                <a:solidFill>
                  <a:schemeClr val="accent2">
                    <a:lumMod val="75000"/>
                  </a:schemeClr>
                </a:solidFill>
                <a:latin typeface="Consolas" panose="020B0609020204030204" pitchFamily="49" charset="0"/>
              </a:rPr>
              <a:t>ifModifiedSince_z3int </a:t>
            </a:r>
            <a:r>
              <a:rPr lang="en-US" sz="1600">
                <a:latin typeface="Consolas" panose="020B0609020204030204" pitchFamily="49" charset="0"/>
              </a:rPr>
              <a:t>= model[</a:t>
            </a:r>
            <a:r>
              <a:rPr lang="en-US" sz="1600" err="1">
                <a:latin typeface="Consolas" panose="020B0609020204030204" pitchFamily="49" charset="0"/>
              </a:rPr>
              <a:t>ifModifiedSince_int</a:t>
            </a:r>
            <a:r>
              <a:rPr lang="en-US" sz="1600">
                <a:latin typeface="Consolas" panose="020B0609020204030204" pitchFamily="49" charset="0"/>
              </a:rPr>
              <a:t>].</a:t>
            </a:r>
            <a:r>
              <a:rPr lang="en-US" sz="1600" err="1">
                <a:latin typeface="Consolas" panose="020B0609020204030204" pitchFamily="49" charset="0"/>
              </a:rPr>
              <a:t>as_long</a:t>
            </a:r>
            <a:r>
              <a:rPr lang="en-US" sz="1600">
                <a:latin typeface="Consolas" panose="020B0609020204030204" pitchFamily="49" charset="0"/>
              </a:rPr>
              <a:t>()</a:t>
            </a:r>
          </a:p>
          <a:p>
            <a:r>
              <a:rPr lang="en-US" sz="1600">
                <a:latin typeface="Consolas" panose="020B0609020204030204" pitchFamily="49" charset="0"/>
              </a:rPr>
              <a:t>        parameters['</a:t>
            </a:r>
            <a:r>
              <a:rPr lang="en-US" sz="1600">
                <a:solidFill>
                  <a:schemeClr val="accent2">
                    <a:lumMod val="75000"/>
                  </a:schemeClr>
                </a:solidFill>
                <a:latin typeface="Consolas" panose="020B0609020204030204" pitchFamily="49" charset="0"/>
              </a:rPr>
              <a:t>ifModifiedSince</a:t>
            </a:r>
            <a:r>
              <a:rPr lang="en-US" sz="1600">
                <a:latin typeface="Consolas" panose="020B0609020204030204" pitchFamily="49" charset="0"/>
              </a:rPr>
              <a:t>’] = </a:t>
            </a:r>
            <a:r>
              <a:rPr lang="en-US" sz="1600" err="1">
                <a:latin typeface="Consolas" panose="020B0609020204030204" pitchFamily="49" charset="0"/>
              </a:rPr>
              <a:t>time.strftime</a:t>
            </a:r>
            <a:r>
              <a:rPr lang="en-US" sz="1600">
                <a:latin typeface="Consolas" panose="020B0609020204030204" pitchFamily="49" charset="0"/>
              </a:rPr>
              <a:t>('%a, %d %b %Y %H:%M:%S GMT’,</a:t>
            </a:r>
          </a:p>
          <a:p>
            <a:r>
              <a:rPr lang="en-US" sz="1600">
                <a:latin typeface="Consolas" panose="020B0609020204030204" pitchFamily="49" charset="0"/>
              </a:rPr>
              <a:t>					              </a:t>
            </a:r>
            <a:r>
              <a:rPr lang="en-US" sz="1600">
                <a:solidFill>
                  <a:schemeClr val="accent2">
                    <a:lumMod val="75000"/>
                  </a:schemeClr>
                </a:solidFill>
                <a:latin typeface="Consolas" panose="020B0609020204030204" pitchFamily="49" charset="0"/>
              </a:rPr>
              <a:t>ifModifiedSince_z3int</a:t>
            </a:r>
            <a:r>
              <a:rPr lang="en-US" sz="1600">
                <a:latin typeface="Consolas" panose="020B0609020204030204" pitchFamily="49" charset="0"/>
              </a:rPr>
              <a:t>)</a:t>
            </a:r>
          </a:p>
          <a:p>
            <a:r>
              <a:rPr lang="en-US" sz="1600">
                <a:latin typeface="Consolas" panose="020B0609020204030204" pitchFamily="49" charset="0"/>
              </a:rPr>
              <a:t>        return parameters</a:t>
            </a:r>
          </a:p>
          <a:p>
            <a:pPr lvl="1"/>
            <a:r>
              <a:rPr lang="en-US" sz="1600">
                <a:latin typeface="Consolas" panose="020B0609020204030204" pitchFamily="49" charset="0"/>
              </a:rPr>
              <a:t>else:</a:t>
            </a:r>
          </a:p>
          <a:p>
            <a:r>
              <a:rPr lang="en-US" sz="1600">
                <a:latin typeface="Consolas" panose="020B0609020204030204" pitchFamily="49" charset="0"/>
              </a:rPr>
              <a:t>	 return None</a:t>
            </a:r>
          </a:p>
        </p:txBody>
      </p:sp>
    </p:spTree>
    <p:extLst>
      <p:ext uri="{BB962C8B-B14F-4D97-AF65-F5344CB8AC3E}">
        <p14:creationId xmlns:p14="http://schemas.microsoft.com/office/powerpoint/2010/main" val="33422289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EE12-ECD4-F3E9-9D60-7B4FEF75BA5A}"/>
              </a:ext>
            </a:extLst>
          </p:cNvPr>
          <p:cNvSpPr>
            <a:spLocks noGrp="1"/>
          </p:cNvSpPr>
          <p:nvPr>
            <p:ph type="title"/>
          </p:nvPr>
        </p:nvSpPr>
        <p:spPr/>
        <p:txBody>
          <a:bodyPr/>
          <a:lstStyle/>
          <a:p>
            <a:r>
              <a:rPr lang="en-US" b="1"/>
              <a:t>Example results – API Abstraction</a:t>
            </a:r>
          </a:p>
        </p:txBody>
      </p:sp>
      <p:sp>
        <p:nvSpPr>
          <p:cNvPr id="4" name="Slide Number Placeholder 3">
            <a:extLst>
              <a:ext uri="{FF2B5EF4-FFF2-40B4-BE49-F238E27FC236}">
                <a16:creationId xmlns:a16="http://schemas.microsoft.com/office/drawing/2014/main" id="{5957A286-A7F1-20E6-A9B9-04C1424B4F4A}"/>
              </a:ext>
            </a:extLst>
          </p:cNvPr>
          <p:cNvSpPr>
            <a:spLocks noGrp="1"/>
          </p:cNvSpPr>
          <p:nvPr>
            <p:ph type="sldNum" sz="quarter" idx="12"/>
          </p:nvPr>
        </p:nvSpPr>
        <p:spPr/>
        <p:txBody>
          <a:bodyPr/>
          <a:lstStyle/>
          <a:p>
            <a:fld id="{7E665F2E-D417-4652-A93B-1C961A2010A1}" type="slidenum">
              <a:rPr lang="en-US" smtClean="0"/>
              <a:t>65</a:t>
            </a:fld>
            <a:endParaRPr lang="en-US"/>
          </a:p>
        </p:txBody>
      </p:sp>
      <p:sp>
        <p:nvSpPr>
          <p:cNvPr id="6" name="TextBox 5">
            <a:extLst>
              <a:ext uri="{FF2B5EF4-FFF2-40B4-BE49-F238E27FC236}">
                <a16:creationId xmlns:a16="http://schemas.microsoft.com/office/drawing/2014/main" id="{44EFCE9F-D1C4-7CE6-CC27-556565AB0D7C}"/>
              </a:ext>
            </a:extLst>
          </p:cNvPr>
          <p:cNvSpPr txBox="1"/>
          <p:nvPr/>
        </p:nvSpPr>
        <p:spPr>
          <a:xfrm>
            <a:off x="838200" y="1667873"/>
            <a:ext cx="10127370" cy="2062103"/>
          </a:xfrm>
          <a:prstGeom prst="rect">
            <a:avLst/>
          </a:prstGeom>
          <a:noFill/>
          <a:ln>
            <a:solidFill>
              <a:schemeClr val="bg2">
                <a:lumMod val="50000"/>
              </a:schemeClr>
            </a:solidFill>
            <a:prstDash val="dash"/>
          </a:ln>
        </p:spPr>
        <p:txBody>
          <a:bodyPr wrap="square">
            <a:spAutoFit/>
          </a:bodyPr>
          <a:lstStyle/>
          <a:p>
            <a:r>
              <a:rPr lang="en-US" sz="1600">
                <a:latin typeface="Consolas" panose="020B0609020204030204" pitchFamily="49" charset="0"/>
              </a:rPr>
              <a:t>def </a:t>
            </a:r>
            <a:r>
              <a:rPr lang="en-US" sz="1600" err="1">
                <a:latin typeface="Consolas" panose="020B0609020204030204" pitchFamily="49" charset="0"/>
              </a:rPr>
              <a:t>Container_Restore</a:t>
            </a:r>
            <a:r>
              <a:rPr lang="en-US" sz="1600">
                <a:latin typeface="Consolas" panose="020B0609020204030204" pitchFamily="49" charset="0"/>
              </a:rPr>
              <a:t>(parameters, state):</a:t>
            </a:r>
          </a:p>
          <a:p>
            <a:endParaRPr lang="en-US" sz="1600">
              <a:latin typeface="Consolas" panose="020B0609020204030204" pitchFamily="49" charset="0"/>
            </a:endParaRPr>
          </a:p>
          <a:p>
            <a:r>
              <a:rPr lang="en-US" sz="1600">
                <a:latin typeface="Consolas" panose="020B0609020204030204" pitchFamily="49" charset="0"/>
              </a:rPr>
              <a:t>    # Restore the container</a:t>
            </a:r>
          </a:p>
          <a:p>
            <a:r>
              <a:rPr lang="en-US" sz="1600">
                <a:latin typeface="Consolas" panose="020B0609020204030204" pitchFamily="49" charset="0"/>
              </a:rPr>
              <a:t>    container = state['containers'][parameters['</a:t>
            </a:r>
            <a:r>
              <a:rPr lang="en-US" sz="1600" err="1">
                <a:latin typeface="Consolas" panose="020B0609020204030204" pitchFamily="49" charset="0"/>
              </a:rPr>
              <a:t>containerName</a:t>
            </a:r>
            <a:r>
              <a:rPr lang="en-US" sz="1600">
                <a:latin typeface="Consolas" panose="020B0609020204030204" pitchFamily="49" charset="0"/>
              </a:rPr>
              <a:t>']]</a:t>
            </a:r>
          </a:p>
          <a:p>
            <a:r>
              <a:rPr lang="en-US" sz="1600">
                <a:latin typeface="Consolas" panose="020B0609020204030204" pitchFamily="49" charset="0"/>
              </a:rPr>
              <a:t>    container['</a:t>
            </a:r>
            <a:r>
              <a:rPr lang="en-US" sz="1600" err="1">
                <a:latin typeface="Consolas" panose="020B0609020204030204" pitchFamily="49" charset="0"/>
              </a:rPr>
              <a:t>isDeleted</a:t>
            </a:r>
            <a:r>
              <a:rPr lang="en-US" sz="1600">
                <a:latin typeface="Consolas" panose="020B0609020204030204" pitchFamily="49" charset="0"/>
              </a:rPr>
              <a:t>'] = False</a:t>
            </a:r>
          </a:p>
          <a:p>
            <a:r>
              <a:rPr lang="en-US" sz="1600">
                <a:latin typeface="Consolas" panose="020B0609020204030204" pitchFamily="49" charset="0"/>
              </a:rPr>
              <a:t>    container['</a:t>
            </a:r>
            <a:r>
              <a:rPr lang="en-US" sz="1600" err="1">
                <a:latin typeface="Consolas" panose="020B0609020204030204" pitchFamily="49" charset="0"/>
              </a:rPr>
              <a:t>restoreTimestamp</a:t>
            </a:r>
            <a:r>
              <a:rPr lang="en-US" sz="1600">
                <a:latin typeface="Consolas" panose="020B0609020204030204" pitchFamily="49" charset="0"/>
              </a:rPr>
              <a:t>’] = </a:t>
            </a:r>
            <a:r>
              <a:rPr lang="en-US" sz="1600" err="1">
                <a:latin typeface="Consolas" panose="020B0609020204030204" pitchFamily="49" charset="0"/>
              </a:rPr>
              <a:t>datetime.now</a:t>
            </a:r>
            <a:r>
              <a:rPr lang="en-US" sz="1600">
                <a:latin typeface="Consolas" panose="020B0609020204030204" pitchFamily="49" charset="0"/>
              </a:rPr>
              <a:t>(</a:t>
            </a:r>
            <a:r>
              <a:rPr lang="en-US" sz="1600" err="1">
                <a:latin typeface="Consolas" panose="020B0609020204030204" pitchFamily="49" charset="0"/>
              </a:rPr>
              <a:t>pytz.timezone</a:t>
            </a:r>
            <a:r>
              <a:rPr lang="en-US" sz="1600">
                <a:latin typeface="Consolas" panose="020B0609020204030204" pitchFamily="49" charset="0"/>
              </a:rPr>
              <a:t>('GMT')).</a:t>
            </a:r>
          </a:p>
          <a:p>
            <a:r>
              <a:rPr lang="pt-BR" sz="1600">
                <a:latin typeface="Consolas" panose="020B0609020204030204" pitchFamily="49" charset="0"/>
              </a:rPr>
              <a:t>					strftime('%a, %d %b %Y %H:%M:%S GMT')</a:t>
            </a:r>
            <a:endParaRPr lang="en-US" sz="1600">
              <a:latin typeface="Consolas" panose="020B0609020204030204" pitchFamily="49" charset="0"/>
            </a:endParaRPr>
          </a:p>
          <a:p>
            <a:r>
              <a:rPr lang="en-US" sz="1600">
                <a:latin typeface="Consolas" panose="020B0609020204030204" pitchFamily="49" charset="0"/>
              </a:rPr>
              <a:t>    return state</a:t>
            </a:r>
          </a:p>
        </p:txBody>
      </p:sp>
    </p:spTree>
    <p:extLst>
      <p:ext uri="{BB962C8B-B14F-4D97-AF65-F5344CB8AC3E}">
        <p14:creationId xmlns:p14="http://schemas.microsoft.com/office/powerpoint/2010/main" val="34844993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13DB-22C0-CE47-34F8-D304FF5590C0}"/>
              </a:ext>
            </a:extLst>
          </p:cNvPr>
          <p:cNvSpPr>
            <a:spLocks noGrp="1"/>
          </p:cNvSpPr>
          <p:nvPr>
            <p:ph type="title"/>
          </p:nvPr>
        </p:nvSpPr>
        <p:spPr/>
        <p:txBody>
          <a:bodyPr/>
          <a:lstStyle/>
          <a:p>
            <a:r>
              <a:rPr lang="en-US" b="1"/>
              <a:t>Discussion Questions/Challenges</a:t>
            </a:r>
          </a:p>
        </p:txBody>
      </p:sp>
      <p:sp>
        <p:nvSpPr>
          <p:cNvPr id="3" name="Content Placeholder 2">
            <a:extLst>
              <a:ext uri="{FF2B5EF4-FFF2-40B4-BE49-F238E27FC236}">
                <a16:creationId xmlns:a16="http://schemas.microsoft.com/office/drawing/2014/main" id="{D32F7CAD-3212-6BEA-97AB-6C787CD209AA}"/>
              </a:ext>
            </a:extLst>
          </p:cNvPr>
          <p:cNvSpPr>
            <a:spLocks noGrp="1"/>
          </p:cNvSpPr>
          <p:nvPr>
            <p:ph idx="1"/>
          </p:nvPr>
        </p:nvSpPr>
        <p:spPr>
          <a:xfrm>
            <a:off x="838200" y="1457864"/>
            <a:ext cx="10949848" cy="4719099"/>
          </a:xfrm>
        </p:spPr>
        <p:txBody>
          <a:bodyPr/>
          <a:lstStyle/>
          <a:p>
            <a:pPr>
              <a:lnSpc>
                <a:spcPct val="120000"/>
              </a:lnSpc>
            </a:pPr>
            <a:r>
              <a:rPr lang="en-US"/>
              <a:t>LLM-generated pre-conditions and API abstraction are not accurate</a:t>
            </a:r>
          </a:p>
          <a:p>
            <a:pPr>
              <a:lnSpc>
                <a:spcPct val="120000"/>
              </a:lnSpc>
            </a:pPr>
            <a:r>
              <a:rPr lang="en-US"/>
              <a:t>Possible solutions</a:t>
            </a:r>
          </a:p>
          <a:p>
            <a:pPr lvl="1">
              <a:lnSpc>
                <a:spcPct val="120000"/>
              </a:lnSpc>
            </a:pPr>
            <a:r>
              <a:rPr lang="en-US"/>
              <a:t>Pre-conditions: more shots</a:t>
            </a:r>
          </a:p>
          <a:p>
            <a:pPr lvl="1">
              <a:lnSpc>
                <a:spcPct val="120000"/>
              </a:lnSpc>
            </a:pPr>
            <a:r>
              <a:rPr lang="en-US"/>
              <a:t>API abstraction: prompt with sliced source code</a:t>
            </a:r>
          </a:p>
          <a:p>
            <a:pPr lvl="1">
              <a:lnSpc>
                <a:spcPct val="120000"/>
              </a:lnSpc>
            </a:pPr>
            <a:r>
              <a:rPr lang="en-US" b="1"/>
              <a:t>Any suggestions?</a:t>
            </a:r>
          </a:p>
        </p:txBody>
      </p:sp>
      <p:sp>
        <p:nvSpPr>
          <p:cNvPr id="4" name="Slide Number Placeholder 3">
            <a:extLst>
              <a:ext uri="{FF2B5EF4-FFF2-40B4-BE49-F238E27FC236}">
                <a16:creationId xmlns:a16="http://schemas.microsoft.com/office/drawing/2014/main" id="{915B9357-8096-4FDA-A53E-3356DBC72F3E}"/>
              </a:ext>
            </a:extLst>
          </p:cNvPr>
          <p:cNvSpPr>
            <a:spLocks noGrp="1"/>
          </p:cNvSpPr>
          <p:nvPr>
            <p:ph type="sldNum" sz="quarter" idx="12"/>
          </p:nvPr>
        </p:nvSpPr>
        <p:spPr/>
        <p:txBody>
          <a:bodyPr/>
          <a:lstStyle/>
          <a:p>
            <a:fld id="{7E665F2E-D417-4652-A93B-1C961A2010A1}" type="slidenum">
              <a:rPr lang="en-US" smtClean="0"/>
              <a:t>66</a:t>
            </a:fld>
            <a:endParaRPr lang="en-US"/>
          </a:p>
        </p:txBody>
      </p:sp>
    </p:spTree>
    <p:extLst>
      <p:ext uri="{BB962C8B-B14F-4D97-AF65-F5344CB8AC3E}">
        <p14:creationId xmlns:p14="http://schemas.microsoft.com/office/powerpoint/2010/main" val="405252043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E967-7BCB-3B78-93E9-E873F5A9CB37}"/>
              </a:ext>
            </a:extLst>
          </p:cNvPr>
          <p:cNvSpPr>
            <a:spLocks noGrp="1"/>
          </p:cNvSpPr>
          <p:nvPr>
            <p:ph type="title"/>
          </p:nvPr>
        </p:nvSpPr>
        <p:spPr>
          <a:xfrm>
            <a:off x="838199" y="365125"/>
            <a:ext cx="11004933" cy="1092739"/>
          </a:xfrm>
        </p:spPr>
        <p:txBody>
          <a:bodyPr>
            <a:normAutofit/>
          </a:bodyPr>
          <a:lstStyle/>
          <a:p>
            <a:r>
              <a:rPr lang="en-US" b="1"/>
              <a:t>What is next?</a:t>
            </a:r>
          </a:p>
        </p:txBody>
      </p:sp>
      <p:sp>
        <p:nvSpPr>
          <p:cNvPr id="3" name="Content Placeholder 2">
            <a:extLst>
              <a:ext uri="{FF2B5EF4-FFF2-40B4-BE49-F238E27FC236}">
                <a16:creationId xmlns:a16="http://schemas.microsoft.com/office/drawing/2014/main" id="{4228C319-49E4-D3F4-BBA3-E18279FBCE0E}"/>
              </a:ext>
            </a:extLst>
          </p:cNvPr>
          <p:cNvSpPr>
            <a:spLocks noGrp="1"/>
          </p:cNvSpPr>
          <p:nvPr>
            <p:ph idx="1"/>
          </p:nvPr>
        </p:nvSpPr>
        <p:spPr/>
        <p:txBody>
          <a:bodyPr>
            <a:normAutofit lnSpcReduction="10000"/>
          </a:bodyPr>
          <a:lstStyle/>
          <a:p>
            <a:pPr>
              <a:lnSpc>
                <a:spcPct val="120000"/>
              </a:lnSpc>
            </a:pPr>
            <a:r>
              <a:rPr lang="en-US" b="1"/>
              <a:t>Pre-conditions are not sufficient</a:t>
            </a:r>
          </a:p>
          <a:p>
            <a:pPr lvl="1">
              <a:lnSpc>
                <a:spcPct val="120000"/>
              </a:lnSpc>
            </a:pPr>
            <a:r>
              <a:rPr lang="en-US"/>
              <a:t>Synthesizing workloads based on pre-conditions</a:t>
            </a:r>
          </a:p>
          <a:p>
            <a:pPr lvl="2">
              <a:lnSpc>
                <a:spcPct val="120000"/>
              </a:lnSpc>
            </a:pPr>
            <a:r>
              <a:rPr lang="en-US"/>
              <a:t>Only guarantees execution success. </a:t>
            </a:r>
          </a:p>
          <a:p>
            <a:pPr lvl="2">
              <a:lnSpc>
                <a:spcPct val="120000"/>
              </a:lnSpc>
            </a:pPr>
            <a:r>
              <a:rPr lang="en-US"/>
              <a:t>But lacks workload semantic</a:t>
            </a:r>
          </a:p>
          <a:p>
            <a:pPr>
              <a:lnSpc>
                <a:spcPct val="120000"/>
              </a:lnSpc>
            </a:pPr>
            <a:r>
              <a:rPr lang="en-US" b="1"/>
              <a:t>Extend workload synthesis with more semantic</a:t>
            </a:r>
          </a:p>
          <a:p>
            <a:pPr lvl="1">
              <a:lnSpc>
                <a:spcPct val="120000"/>
              </a:lnSpc>
            </a:pPr>
            <a:r>
              <a:rPr lang="en-US"/>
              <a:t>Scenario testing</a:t>
            </a:r>
          </a:p>
          <a:p>
            <a:pPr lvl="2">
              <a:lnSpc>
                <a:spcPct val="120000"/>
              </a:lnSpc>
            </a:pPr>
            <a:r>
              <a:rPr lang="en-US"/>
              <a:t>Each workload corresponds one specific testing scenario</a:t>
            </a:r>
          </a:p>
          <a:p>
            <a:pPr lvl="1">
              <a:lnSpc>
                <a:spcPct val="120000"/>
              </a:lnSpc>
            </a:pPr>
            <a:r>
              <a:rPr lang="en-US"/>
              <a:t>Concurrency testing</a:t>
            </a:r>
          </a:p>
          <a:p>
            <a:pPr lvl="1">
              <a:lnSpc>
                <a:spcPct val="120000"/>
              </a:lnSpc>
            </a:pPr>
            <a:r>
              <a:rPr lang="en-US"/>
              <a:t>Performance testing</a:t>
            </a:r>
          </a:p>
        </p:txBody>
      </p:sp>
      <p:sp>
        <p:nvSpPr>
          <p:cNvPr id="4" name="Slide Number Placeholder 3">
            <a:extLst>
              <a:ext uri="{FF2B5EF4-FFF2-40B4-BE49-F238E27FC236}">
                <a16:creationId xmlns:a16="http://schemas.microsoft.com/office/drawing/2014/main" id="{1F343730-4295-1712-B5EA-4F691CBD577C}"/>
              </a:ext>
            </a:extLst>
          </p:cNvPr>
          <p:cNvSpPr>
            <a:spLocks noGrp="1"/>
          </p:cNvSpPr>
          <p:nvPr>
            <p:ph type="sldNum" sz="quarter" idx="12"/>
          </p:nvPr>
        </p:nvSpPr>
        <p:spPr/>
        <p:txBody>
          <a:bodyPr/>
          <a:lstStyle/>
          <a:p>
            <a:fld id="{7E665F2E-D417-4652-A93B-1C961A2010A1}" type="slidenum">
              <a:rPr lang="en-US" smtClean="0"/>
              <a:t>67</a:t>
            </a:fld>
            <a:endParaRPr lang="en-US"/>
          </a:p>
        </p:txBody>
      </p:sp>
    </p:spTree>
    <p:extLst>
      <p:ext uri="{BB962C8B-B14F-4D97-AF65-F5344CB8AC3E}">
        <p14:creationId xmlns:p14="http://schemas.microsoft.com/office/powerpoint/2010/main" val="42789947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9B5A66F5-1D6A-EEFB-F4C0-6BE0B9ACAF0F}"/>
              </a:ext>
            </a:extLst>
          </p:cNvPr>
          <p:cNvSpPr/>
          <p:nvPr/>
        </p:nvSpPr>
        <p:spPr>
          <a:xfrm>
            <a:off x="4119803" y="4411573"/>
            <a:ext cx="6730525" cy="1919252"/>
          </a:xfrm>
          <a:prstGeom prst="roundRect">
            <a:avLst/>
          </a:prstGeom>
          <a:solidFill>
            <a:schemeClr val="bg1">
              <a:lumMod val="95000"/>
            </a:schemeClr>
          </a:solidFill>
          <a:ln w="9525">
            <a:noFill/>
            <a:prstDash val="dash"/>
          </a:ln>
          <a:effectLst/>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1" name="Rectangle: Rounded Corners 10">
            <a:extLst>
              <a:ext uri="{FF2B5EF4-FFF2-40B4-BE49-F238E27FC236}">
                <a16:creationId xmlns:a16="http://schemas.microsoft.com/office/drawing/2014/main" id="{1E152B36-4A2C-ED5E-4352-1BBC057744BB}"/>
              </a:ext>
            </a:extLst>
          </p:cNvPr>
          <p:cNvSpPr/>
          <p:nvPr/>
        </p:nvSpPr>
        <p:spPr>
          <a:xfrm>
            <a:off x="1378026" y="4411573"/>
            <a:ext cx="2365049" cy="1909986"/>
          </a:xfrm>
          <a:prstGeom prst="roundRect">
            <a:avLst/>
          </a:prstGeom>
          <a:solidFill>
            <a:schemeClr val="bg1">
              <a:lumMod val="95000"/>
            </a:schemeClr>
          </a:solidFill>
          <a:ln w="9525">
            <a:noFill/>
            <a:prstDash val="dash"/>
          </a:ln>
          <a:effectLst/>
        </p:spPr>
        <p:style>
          <a:lnRef idx="2">
            <a:schemeClr val="accent1">
              <a:shade val="15000"/>
            </a:schemeClr>
          </a:lnRef>
          <a:fillRef idx="1">
            <a:schemeClr val="accent1"/>
          </a:fillRef>
          <a:effectRef idx="0">
            <a:schemeClr val="accent1"/>
          </a:effectRef>
          <a:fontRef idx="minor">
            <a:schemeClr val="lt1"/>
          </a:fontRef>
        </p:style>
        <p:txBody>
          <a:bodyPr rtlCol="0" anchor="b" anchorCtr="0"/>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25A9606B-4A05-A254-452F-D4D0291C6EB5}"/>
              </a:ext>
            </a:extLst>
          </p:cNvPr>
          <p:cNvSpPr>
            <a:spLocks noGrp="1"/>
          </p:cNvSpPr>
          <p:nvPr>
            <p:ph type="title"/>
          </p:nvPr>
        </p:nvSpPr>
        <p:spPr/>
        <p:txBody>
          <a:bodyPr/>
          <a:lstStyle/>
          <a:p>
            <a:r>
              <a:rPr lang="en-US" b="1"/>
              <a:t>Summary</a:t>
            </a:r>
          </a:p>
        </p:txBody>
      </p:sp>
      <p:sp>
        <p:nvSpPr>
          <p:cNvPr id="3" name="Content Placeholder 2">
            <a:extLst>
              <a:ext uri="{FF2B5EF4-FFF2-40B4-BE49-F238E27FC236}">
                <a16:creationId xmlns:a16="http://schemas.microsoft.com/office/drawing/2014/main" id="{F80E51F3-24D3-7BF4-5832-B9368706E459}"/>
              </a:ext>
            </a:extLst>
          </p:cNvPr>
          <p:cNvSpPr>
            <a:spLocks noGrp="1"/>
          </p:cNvSpPr>
          <p:nvPr>
            <p:ph idx="1"/>
          </p:nvPr>
        </p:nvSpPr>
        <p:spPr>
          <a:xfrm>
            <a:off x="838199" y="1457863"/>
            <a:ext cx="11037984" cy="3064827"/>
          </a:xfrm>
        </p:spPr>
        <p:txBody>
          <a:bodyPr>
            <a:normAutofit fontScale="92500" lnSpcReduction="10000"/>
          </a:bodyPr>
          <a:lstStyle/>
          <a:p>
            <a:pPr>
              <a:lnSpc>
                <a:spcPct val="110000"/>
              </a:lnSpc>
            </a:pPr>
            <a:r>
              <a:rPr lang="en-US" b="1"/>
              <a:t>Research problem and scope</a:t>
            </a:r>
            <a:endParaRPr lang="en-US"/>
          </a:p>
          <a:p>
            <a:pPr lvl="1">
              <a:lnSpc>
                <a:spcPct val="110000"/>
              </a:lnSpc>
            </a:pPr>
            <a:r>
              <a:rPr lang="en-US"/>
              <a:t>Synthesize </a:t>
            </a:r>
            <a:r>
              <a:rPr lang="en-US" i="1" u="sng">
                <a:solidFill>
                  <a:schemeClr val="accent2">
                    <a:lumMod val="75000"/>
                  </a:schemeClr>
                </a:solidFill>
              </a:rPr>
              <a:t>finite</a:t>
            </a:r>
            <a:r>
              <a:rPr lang="en-US"/>
              <a:t> and </a:t>
            </a:r>
            <a:r>
              <a:rPr lang="en-US" i="1" u="sng">
                <a:solidFill>
                  <a:schemeClr val="accent2">
                    <a:lumMod val="75000"/>
                  </a:schemeClr>
                </a:solidFill>
              </a:rPr>
              <a:t>representative</a:t>
            </a:r>
            <a:r>
              <a:rPr lang="en-US"/>
              <a:t> </a:t>
            </a:r>
            <a:r>
              <a:rPr lang="en-US" i="1" u="sng">
                <a:solidFill>
                  <a:schemeClr val="accent2">
                    <a:lumMod val="75000"/>
                  </a:schemeClr>
                </a:solidFill>
              </a:rPr>
              <a:t>scenario</a:t>
            </a:r>
            <a:r>
              <a:rPr lang="en-US"/>
              <a:t> workloads for cloud services </a:t>
            </a:r>
            <a:r>
              <a:rPr lang="en-US" i="1" u="sng">
                <a:solidFill>
                  <a:schemeClr val="accent2">
                    <a:lumMod val="75000"/>
                  </a:schemeClr>
                </a:solidFill>
              </a:rPr>
              <a:t>offline</a:t>
            </a:r>
            <a:r>
              <a:rPr lang="en-US"/>
              <a:t> to find various types of bugs</a:t>
            </a:r>
          </a:p>
          <a:p>
            <a:pPr>
              <a:lnSpc>
                <a:spcPct val="110000"/>
              </a:lnSpc>
            </a:pPr>
            <a:r>
              <a:rPr lang="en-US" b="1"/>
              <a:t>Solution</a:t>
            </a:r>
          </a:p>
          <a:p>
            <a:pPr lvl="1">
              <a:lnSpc>
                <a:spcPct val="110000"/>
              </a:lnSpc>
            </a:pPr>
            <a:r>
              <a:rPr lang="en-US"/>
              <a:t>Model service as state machine with conditional transition</a:t>
            </a:r>
          </a:p>
          <a:p>
            <a:pPr lvl="1">
              <a:lnSpc>
                <a:spcPct val="110000"/>
              </a:lnSpc>
            </a:pPr>
            <a:r>
              <a:rPr lang="en-US"/>
              <a:t>Enumerate on state machines to generate workloads by solving conditions</a:t>
            </a:r>
          </a:p>
        </p:txBody>
      </p:sp>
      <p:sp>
        <p:nvSpPr>
          <p:cNvPr id="4" name="Rectangle 3">
            <a:extLst>
              <a:ext uri="{FF2B5EF4-FFF2-40B4-BE49-F238E27FC236}">
                <a16:creationId xmlns:a16="http://schemas.microsoft.com/office/drawing/2014/main" id="{ED60D367-1ECE-C3B7-0010-D6719B838C48}"/>
              </a:ext>
            </a:extLst>
          </p:cNvPr>
          <p:cNvSpPr/>
          <p:nvPr/>
        </p:nvSpPr>
        <p:spPr>
          <a:xfrm>
            <a:off x="1505792" y="5010057"/>
            <a:ext cx="2109516" cy="694479"/>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Basic conditions</a:t>
            </a:r>
          </a:p>
          <a:p>
            <a:pPr algn="ctr"/>
            <a:r>
              <a:rPr lang="en-US">
                <a:solidFill>
                  <a:schemeClr val="bg2">
                    <a:lumMod val="25000"/>
                  </a:schemeClr>
                </a:solidFill>
              </a:rPr>
              <a:t>Pre-conditions</a:t>
            </a:r>
          </a:p>
        </p:txBody>
      </p:sp>
      <p:sp>
        <p:nvSpPr>
          <p:cNvPr id="5" name="Rectangle 4">
            <a:extLst>
              <a:ext uri="{FF2B5EF4-FFF2-40B4-BE49-F238E27FC236}">
                <a16:creationId xmlns:a16="http://schemas.microsoft.com/office/drawing/2014/main" id="{9E870D12-404C-7E3F-C30B-F2CC99A59AA9}"/>
              </a:ext>
            </a:extLst>
          </p:cNvPr>
          <p:cNvSpPr/>
          <p:nvPr/>
        </p:nvSpPr>
        <p:spPr>
          <a:xfrm>
            <a:off x="6856594" y="4571233"/>
            <a:ext cx="3842758" cy="454637"/>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rPr>
              <a:t>Scenarios of function testing  </a:t>
            </a:r>
          </a:p>
        </p:txBody>
      </p:sp>
      <p:sp>
        <p:nvSpPr>
          <p:cNvPr id="6" name="Rectangle 5">
            <a:extLst>
              <a:ext uri="{FF2B5EF4-FFF2-40B4-BE49-F238E27FC236}">
                <a16:creationId xmlns:a16="http://schemas.microsoft.com/office/drawing/2014/main" id="{180E7C49-7B82-A693-7F06-6D039C8422B9}"/>
              </a:ext>
            </a:extLst>
          </p:cNvPr>
          <p:cNvSpPr/>
          <p:nvPr/>
        </p:nvSpPr>
        <p:spPr>
          <a:xfrm>
            <a:off x="6856594" y="5129982"/>
            <a:ext cx="3842758" cy="454637"/>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2">
                    <a:lumMod val="25000"/>
                  </a:schemeClr>
                </a:solidFill>
              </a:rPr>
              <a:t>Performance testing</a:t>
            </a:r>
          </a:p>
        </p:txBody>
      </p:sp>
      <p:sp>
        <p:nvSpPr>
          <p:cNvPr id="7" name="Rectangle 6">
            <a:extLst>
              <a:ext uri="{FF2B5EF4-FFF2-40B4-BE49-F238E27FC236}">
                <a16:creationId xmlns:a16="http://schemas.microsoft.com/office/drawing/2014/main" id="{A62ADD19-7D65-DF19-DDB8-F3CA6CA3DD11}"/>
              </a:ext>
            </a:extLst>
          </p:cNvPr>
          <p:cNvSpPr/>
          <p:nvPr/>
        </p:nvSpPr>
        <p:spPr>
          <a:xfrm>
            <a:off x="6856594" y="5688731"/>
            <a:ext cx="3842758" cy="454637"/>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Concurrency testing</a:t>
            </a:r>
          </a:p>
        </p:txBody>
      </p:sp>
      <p:sp>
        <p:nvSpPr>
          <p:cNvPr id="8" name="Left Brace 7">
            <a:extLst>
              <a:ext uri="{FF2B5EF4-FFF2-40B4-BE49-F238E27FC236}">
                <a16:creationId xmlns:a16="http://schemas.microsoft.com/office/drawing/2014/main" id="{D6174E28-450A-CA4F-7728-A61C1FB6CC9E}"/>
              </a:ext>
            </a:extLst>
          </p:cNvPr>
          <p:cNvSpPr/>
          <p:nvPr/>
        </p:nvSpPr>
        <p:spPr>
          <a:xfrm>
            <a:off x="6563188" y="4571233"/>
            <a:ext cx="145278" cy="1572135"/>
          </a:xfrm>
          <a:prstGeom prst="leftBrace">
            <a:avLst/>
          </a:prstGeom>
          <a:ln>
            <a:solidFill>
              <a:schemeClr val="tx1"/>
            </a:solidFill>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9" name="Rectangle 8">
            <a:extLst>
              <a:ext uri="{FF2B5EF4-FFF2-40B4-BE49-F238E27FC236}">
                <a16:creationId xmlns:a16="http://schemas.microsoft.com/office/drawing/2014/main" id="{57B9B38A-DFD8-17B0-31F9-9CDAF048D7E1}"/>
              </a:ext>
            </a:extLst>
          </p:cNvPr>
          <p:cNvSpPr/>
          <p:nvPr/>
        </p:nvSpPr>
        <p:spPr>
          <a:xfrm>
            <a:off x="4219600" y="4735317"/>
            <a:ext cx="2208280" cy="1262497"/>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Advanced semantic conditions</a:t>
            </a:r>
          </a:p>
          <a:p>
            <a:pPr algn="ctr"/>
            <a:r>
              <a:rPr lang="en-US">
                <a:solidFill>
                  <a:schemeClr val="tx1"/>
                </a:solidFill>
              </a:rPr>
              <a:t>Enumeration alg.</a:t>
            </a:r>
          </a:p>
        </p:txBody>
      </p:sp>
      <p:sp>
        <p:nvSpPr>
          <p:cNvPr id="10" name="Arrow: Right 9">
            <a:extLst>
              <a:ext uri="{FF2B5EF4-FFF2-40B4-BE49-F238E27FC236}">
                <a16:creationId xmlns:a16="http://schemas.microsoft.com/office/drawing/2014/main" id="{0101FBE1-6F1E-50F0-C396-E4DE932A0DE0}"/>
              </a:ext>
            </a:extLst>
          </p:cNvPr>
          <p:cNvSpPr/>
          <p:nvPr/>
        </p:nvSpPr>
        <p:spPr>
          <a:xfrm>
            <a:off x="3789460" y="5265430"/>
            <a:ext cx="282012" cy="183735"/>
          </a:xfrm>
          <a:prstGeom prst="rightArrow">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2">
            <a:extLst>
              <a:ext uri="{FF2B5EF4-FFF2-40B4-BE49-F238E27FC236}">
                <a16:creationId xmlns:a16="http://schemas.microsoft.com/office/drawing/2014/main" id="{263B1735-C6DC-8B67-6C53-326A753BC47E}"/>
              </a:ext>
            </a:extLst>
          </p:cNvPr>
          <p:cNvSpPr>
            <a:spLocks noGrp="1"/>
          </p:cNvSpPr>
          <p:nvPr>
            <p:ph type="sldNum" sz="quarter" idx="12"/>
          </p:nvPr>
        </p:nvSpPr>
        <p:spPr/>
        <p:txBody>
          <a:bodyPr/>
          <a:lstStyle/>
          <a:p>
            <a:fld id="{7E665F2E-D417-4652-A93B-1C961A2010A1}" type="slidenum">
              <a:rPr lang="en-US" smtClean="0"/>
              <a:t>68</a:t>
            </a:fld>
            <a:endParaRPr lang="en-US"/>
          </a:p>
        </p:txBody>
      </p:sp>
    </p:spTree>
    <p:extLst>
      <p:ext uri="{BB962C8B-B14F-4D97-AF65-F5344CB8AC3E}">
        <p14:creationId xmlns:p14="http://schemas.microsoft.com/office/powerpoint/2010/main" val="34965967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FD9B1-6B88-9785-1C2C-87CB500653D1}"/>
              </a:ext>
            </a:extLst>
          </p:cNvPr>
          <p:cNvSpPr>
            <a:spLocks noGrp="1"/>
          </p:cNvSpPr>
          <p:nvPr>
            <p:ph type="title"/>
          </p:nvPr>
        </p:nvSpPr>
        <p:spPr/>
        <p:txBody>
          <a:bodyPr/>
          <a:lstStyle/>
          <a:p>
            <a:r>
              <a:rPr lang="en-US" b="1"/>
              <a:t>Summary – Contributions/Novelty</a:t>
            </a:r>
          </a:p>
        </p:txBody>
      </p:sp>
      <p:sp>
        <p:nvSpPr>
          <p:cNvPr id="3" name="Content Placeholder 2">
            <a:extLst>
              <a:ext uri="{FF2B5EF4-FFF2-40B4-BE49-F238E27FC236}">
                <a16:creationId xmlns:a16="http://schemas.microsoft.com/office/drawing/2014/main" id="{D9668F94-69CF-D978-424A-197EEF721CC3}"/>
              </a:ext>
            </a:extLst>
          </p:cNvPr>
          <p:cNvSpPr>
            <a:spLocks noGrp="1"/>
          </p:cNvSpPr>
          <p:nvPr>
            <p:ph idx="1"/>
          </p:nvPr>
        </p:nvSpPr>
        <p:spPr/>
        <p:txBody>
          <a:bodyPr/>
          <a:lstStyle/>
          <a:p>
            <a:pPr>
              <a:lnSpc>
                <a:spcPct val="120000"/>
              </a:lnSpc>
            </a:pPr>
            <a:r>
              <a:rPr lang="en-US" b="1"/>
              <a:t>Existing approach</a:t>
            </a:r>
          </a:p>
          <a:p>
            <a:pPr lvl="1">
              <a:lnSpc>
                <a:spcPct val="120000"/>
              </a:lnSpc>
            </a:pPr>
            <a:r>
              <a:rPr lang="en-US"/>
              <a:t>Limited to satisfy the context-dependent direct pre-conditions</a:t>
            </a:r>
          </a:p>
          <a:p>
            <a:pPr>
              <a:lnSpc>
                <a:spcPct val="120000"/>
              </a:lnSpc>
            </a:pPr>
            <a:r>
              <a:rPr lang="en-US" b="1"/>
              <a:t>Our approach</a:t>
            </a:r>
          </a:p>
          <a:p>
            <a:pPr lvl="1">
              <a:lnSpc>
                <a:spcPct val="120000"/>
              </a:lnSpc>
            </a:pPr>
            <a:r>
              <a:rPr lang="en-US"/>
              <a:t>The state machine model are much more expressive</a:t>
            </a:r>
          </a:p>
          <a:p>
            <a:pPr lvl="1">
              <a:lnSpc>
                <a:spcPct val="120000"/>
              </a:lnSpc>
            </a:pPr>
            <a:r>
              <a:rPr lang="en-US"/>
              <a:t>It can better guide us for generating workloads</a:t>
            </a:r>
          </a:p>
          <a:p>
            <a:pPr lvl="1">
              <a:lnSpc>
                <a:spcPct val="120000"/>
              </a:lnSpc>
            </a:pPr>
            <a:r>
              <a:rPr lang="en-US"/>
              <a:t>We can add advanced semantic constraints on the state machine to generate workloads for specific testing purpose</a:t>
            </a:r>
          </a:p>
        </p:txBody>
      </p:sp>
      <p:sp>
        <p:nvSpPr>
          <p:cNvPr id="4" name="Slide Number Placeholder 3">
            <a:extLst>
              <a:ext uri="{FF2B5EF4-FFF2-40B4-BE49-F238E27FC236}">
                <a16:creationId xmlns:a16="http://schemas.microsoft.com/office/drawing/2014/main" id="{05FD5692-54CF-874C-4D43-B3AF3467762E}"/>
              </a:ext>
            </a:extLst>
          </p:cNvPr>
          <p:cNvSpPr>
            <a:spLocks noGrp="1"/>
          </p:cNvSpPr>
          <p:nvPr>
            <p:ph type="sldNum" sz="quarter" idx="12"/>
          </p:nvPr>
        </p:nvSpPr>
        <p:spPr/>
        <p:txBody>
          <a:bodyPr/>
          <a:lstStyle/>
          <a:p>
            <a:fld id="{7E665F2E-D417-4652-A93B-1C961A2010A1}" type="slidenum">
              <a:rPr lang="en-US" smtClean="0"/>
              <a:t>69</a:t>
            </a:fld>
            <a:endParaRPr lang="en-US"/>
          </a:p>
        </p:txBody>
      </p:sp>
    </p:spTree>
    <p:extLst>
      <p:ext uri="{BB962C8B-B14F-4D97-AF65-F5344CB8AC3E}">
        <p14:creationId xmlns:p14="http://schemas.microsoft.com/office/powerpoint/2010/main" val="140310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E484-891A-4FA6-6B27-FDBCA964411F}"/>
              </a:ext>
            </a:extLst>
          </p:cNvPr>
          <p:cNvSpPr>
            <a:spLocks noGrp="1"/>
          </p:cNvSpPr>
          <p:nvPr>
            <p:ph type="title"/>
          </p:nvPr>
        </p:nvSpPr>
        <p:spPr/>
        <p:txBody>
          <a:bodyPr/>
          <a:lstStyle/>
          <a:p>
            <a:r>
              <a:rPr lang="en-US" b="1">
                <a:ea typeface="Calibri"/>
                <a:cs typeface="Calibri"/>
              </a:rPr>
              <a:t>Current Goal</a:t>
            </a:r>
          </a:p>
        </p:txBody>
      </p:sp>
      <p:sp>
        <p:nvSpPr>
          <p:cNvPr id="3" name="Content Placeholder 2">
            <a:extLst>
              <a:ext uri="{FF2B5EF4-FFF2-40B4-BE49-F238E27FC236}">
                <a16:creationId xmlns:a16="http://schemas.microsoft.com/office/drawing/2014/main" id="{529FE14E-C5F4-7196-62CE-3C73C35098E1}"/>
              </a:ext>
            </a:extLst>
          </p:cNvPr>
          <p:cNvSpPr>
            <a:spLocks noGrp="1"/>
          </p:cNvSpPr>
          <p:nvPr>
            <p:ph idx="1"/>
          </p:nvPr>
        </p:nvSpPr>
        <p:spPr>
          <a:xfrm>
            <a:off x="838200" y="1457864"/>
            <a:ext cx="10862840" cy="4665310"/>
          </a:xfrm>
        </p:spPr>
        <p:txBody>
          <a:bodyPr vert="horz" lIns="91440" tIns="45720" rIns="91440" bIns="45720" rtlCol="0" anchor="t">
            <a:normAutofit/>
          </a:bodyPr>
          <a:lstStyle/>
          <a:p>
            <a:pPr>
              <a:lnSpc>
                <a:spcPct val="150000"/>
              </a:lnSpc>
            </a:pPr>
            <a:r>
              <a:rPr lang="en-US">
                <a:ea typeface="Calibri"/>
                <a:cs typeface="Calibri"/>
              </a:rPr>
              <a:t>Finding the missing dependencies in existing works</a:t>
            </a:r>
          </a:p>
          <a:p>
            <a:pPr lvl="1">
              <a:lnSpc>
                <a:spcPct val="150000"/>
              </a:lnSpc>
              <a:buFont typeface="Courier New,monospace" panose="020B0604020202020204" pitchFamily="34" charset="0"/>
              <a:buChar char="o"/>
            </a:pPr>
            <a:r>
              <a:rPr lang="en-US" sz="1800" b="1">
                <a:ea typeface="Calibri"/>
                <a:cs typeface="Calibri"/>
              </a:rPr>
              <a:t>Orinal plan</a:t>
            </a:r>
            <a:r>
              <a:rPr lang="en-US" sz="1800">
                <a:ea typeface="Calibri"/>
                <a:cs typeface="Calibri"/>
              </a:rPr>
              <a:t>: get the swagger of mail APIs and 3S and then to check if there are non-data dependencies -&gt; a little bit time consuming to manually extract  -&gt; ask LLM to extract, but not precise</a:t>
            </a:r>
          </a:p>
          <a:p>
            <a:pPr lvl="1">
              <a:lnSpc>
                <a:spcPct val="150000"/>
              </a:lnSpc>
              <a:buFont typeface="Courier New" panose="020B0604020202020204" pitchFamily="34" charset="0"/>
              <a:buChar char="o"/>
            </a:pPr>
            <a:r>
              <a:rPr lang="en-US" sz="1800" b="1">
                <a:ea typeface="Calibri"/>
                <a:cs typeface="Calibri"/>
              </a:rPr>
              <a:t>Instead</a:t>
            </a:r>
          </a:p>
          <a:p>
            <a:pPr lvl="2">
              <a:lnSpc>
                <a:spcPct val="150000"/>
              </a:lnSpc>
              <a:buFont typeface="Wingdings" panose="020B0604020202020204" pitchFamily="34" charset="0"/>
              <a:buChar char="§"/>
            </a:pPr>
            <a:r>
              <a:rPr lang="en-US" sz="1800">
                <a:ea typeface="Calibri"/>
                <a:cs typeface="Calibri"/>
              </a:rPr>
              <a:t>Run and re-check existing works (</a:t>
            </a:r>
            <a:r>
              <a:rPr lang="en-US" sz="1800" err="1">
                <a:ea typeface="Calibri"/>
                <a:cs typeface="Calibri"/>
              </a:rPr>
              <a:t>RESTler</a:t>
            </a:r>
            <a:r>
              <a:rPr lang="en-US" sz="1800">
                <a:ea typeface="Calibri"/>
                <a:cs typeface="Calibri"/>
              </a:rPr>
              <a:t> and </a:t>
            </a:r>
            <a:r>
              <a:rPr lang="en-US" sz="1800">
                <a:ea typeface="+mn-lt"/>
                <a:cs typeface="+mn-lt"/>
              </a:rPr>
              <a:t>MINER</a:t>
            </a:r>
            <a:r>
              <a:rPr lang="en-US" sz="1800">
                <a:ea typeface="Calibri"/>
                <a:cs typeface="Calibri"/>
              </a:rPr>
              <a:t>)</a:t>
            </a:r>
          </a:p>
          <a:p>
            <a:pPr lvl="3">
              <a:lnSpc>
                <a:spcPct val="150000"/>
              </a:lnSpc>
            </a:pPr>
            <a:r>
              <a:rPr lang="en-US" b="1">
                <a:ea typeface="Calibri"/>
                <a:cs typeface="Calibri"/>
              </a:rPr>
              <a:t>Statical extraction</a:t>
            </a:r>
            <a:r>
              <a:rPr lang="en-US">
                <a:ea typeface="Calibri"/>
                <a:cs typeface="Calibri"/>
              </a:rPr>
              <a:t>: Return-value-to-argument dependencies</a:t>
            </a:r>
          </a:p>
          <a:p>
            <a:pPr lvl="3">
              <a:lnSpc>
                <a:spcPct val="150000"/>
              </a:lnSpc>
            </a:pPr>
            <a:r>
              <a:rPr lang="en-US" b="1">
                <a:ea typeface="Calibri"/>
                <a:cs typeface="Calibri"/>
              </a:rPr>
              <a:t>Dynamic extraction</a:t>
            </a:r>
            <a:r>
              <a:rPr lang="en-US">
                <a:ea typeface="Calibri"/>
                <a:cs typeface="Calibri"/>
              </a:rPr>
              <a:t>: If B dependes on A, A-&gt;B sequence should return success</a:t>
            </a:r>
          </a:p>
          <a:p>
            <a:pPr lvl="4">
              <a:lnSpc>
                <a:spcPct val="150000"/>
              </a:lnSpc>
              <a:buFont typeface="Courier New" panose="020B0604020202020204" pitchFamily="34" charset="0"/>
              <a:buChar char="o"/>
            </a:pPr>
            <a:r>
              <a:rPr lang="en-US">
                <a:ea typeface="Calibri"/>
                <a:cs typeface="Calibri"/>
              </a:rPr>
              <a:t>This probably can catch most dependencies.</a:t>
            </a:r>
          </a:p>
          <a:p>
            <a:pPr lvl="4">
              <a:lnSpc>
                <a:spcPct val="150000"/>
              </a:lnSpc>
              <a:buFont typeface="Courier New" panose="020B0604020202020204" pitchFamily="34" charset="0"/>
              <a:buChar char="o"/>
            </a:pPr>
            <a:r>
              <a:rPr lang="en-US">
                <a:ea typeface="Calibri"/>
                <a:cs typeface="Calibri"/>
              </a:rPr>
              <a:t>But it's hard to know all dependencies with dynamic extraction as the search space are large</a:t>
            </a:r>
          </a:p>
        </p:txBody>
      </p:sp>
      <p:sp>
        <p:nvSpPr>
          <p:cNvPr id="4" name="Slide Number Placeholder 3">
            <a:extLst>
              <a:ext uri="{FF2B5EF4-FFF2-40B4-BE49-F238E27FC236}">
                <a16:creationId xmlns:a16="http://schemas.microsoft.com/office/drawing/2014/main" id="{A8839254-9ADC-859B-1293-BEF2BC29B1BF}"/>
              </a:ext>
            </a:extLst>
          </p:cNvPr>
          <p:cNvSpPr>
            <a:spLocks noGrp="1"/>
          </p:cNvSpPr>
          <p:nvPr>
            <p:ph type="sldNum" sz="quarter" idx="12"/>
          </p:nvPr>
        </p:nvSpPr>
        <p:spPr/>
        <p:txBody>
          <a:bodyPr/>
          <a:lstStyle/>
          <a:p>
            <a:fld id="{7E665F2E-D417-4652-A93B-1C961A2010A1}" type="slidenum">
              <a:rPr lang="en-US" smtClean="0"/>
              <a:t>7</a:t>
            </a:fld>
            <a:endParaRPr lang="en-US"/>
          </a:p>
        </p:txBody>
      </p:sp>
    </p:spTree>
    <p:extLst>
      <p:ext uri="{BB962C8B-B14F-4D97-AF65-F5344CB8AC3E}">
        <p14:creationId xmlns:p14="http://schemas.microsoft.com/office/powerpoint/2010/main" val="9890952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864C-C54F-DD3B-B3CA-C5E94BC8BEA1}"/>
              </a:ext>
            </a:extLst>
          </p:cNvPr>
          <p:cNvSpPr>
            <a:spLocks noGrp="1"/>
          </p:cNvSpPr>
          <p:nvPr>
            <p:ph type="title"/>
          </p:nvPr>
        </p:nvSpPr>
        <p:spPr>
          <a:xfrm>
            <a:off x="838200" y="365125"/>
            <a:ext cx="11071034" cy="1092739"/>
          </a:xfrm>
        </p:spPr>
        <p:txBody>
          <a:bodyPr>
            <a:normAutofit fontScale="90000"/>
          </a:bodyPr>
          <a:lstStyle/>
          <a:p>
            <a:r>
              <a:rPr lang="en-US" b="1"/>
              <a:t>How is our project different from model checking?</a:t>
            </a:r>
          </a:p>
        </p:txBody>
      </p:sp>
      <p:sp>
        <p:nvSpPr>
          <p:cNvPr id="3" name="Content Placeholder 2">
            <a:extLst>
              <a:ext uri="{FF2B5EF4-FFF2-40B4-BE49-F238E27FC236}">
                <a16:creationId xmlns:a16="http://schemas.microsoft.com/office/drawing/2014/main" id="{643A063D-E3A6-09B6-E6C9-42EE953A0F64}"/>
              </a:ext>
            </a:extLst>
          </p:cNvPr>
          <p:cNvSpPr>
            <a:spLocks noGrp="1"/>
          </p:cNvSpPr>
          <p:nvPr>
            <p:ph idx="1"/>
          </p:nvPr>
        </p:nvSpPr>
        <p:spPr/>
        <p:txBody>
          <a:bodyPr/>
          <a:lstStyle/>
          <a:p>
            <a:r>
              <a:rPr lang="en-US" b="1"/>
              <a:t>Model checking</a:t>
            </a:r>
          </a:p>
          <a:p>
            <a:pPr lvl="1"/>
            <a:r>
              <a:rPr lang="en-US"/>
              <a:t>Model the testing programs with formal languages (e.g., SPIN)</a:t>
            </a:r>
          </a:p>
          <a:p>
            <a:pPr lvl="1"/>
            <a:r>
              <a:rPr lang="en-US"/>
              <a:t>Assume the model == testing program</a:t>
            </a:r>
          </a:p>
          <a:p>
            <a:pPr lvl="1"/>
            <a:r>
              <a:rPr lang="en-US" b="1"/>
              <a:t>Enumerate</a:t>
            </a:r>
            <a:r>
              <a:rPr lang="en-US"/>
              <a:t> on all possible states and </a:t>
            </a:r>
            <a:r>
              <a:rPr lang="en-US" b="1"/>
              <a:t>check properties </a:t>
            </a:r>
            <a:r>
              <a:rPr lang="en-US"/>
              <a:t>to find bugs</a:t>
            </a:r>
          </a:p>
          <a:p>
            <a:r>
              <a:rPr lang="en-US" b="1"/>
              <a:t>This project</a:t>
            </a:r>
          </a:p>
          <a:p>
            <a:pPr lvl="1"/>
            <a:r>
              <a:rPr lang="en-US"/>
              <a:t>Model the testing programs with general programming languages</a:t>
            </a:r>
          </a:p>
          <a:p>
            <a:pPr lvl="1"/>
            <a:r>
              <a:rPr lang="en-US"/>
              <a:t>Assume model </a:t>
            </a:r>
            <a:r>
              <a:rPr lang="en-US">
                <a:latin typeface="Neue Haas Grotesk Text Pro" panose="020B0504020202020204" pitchFamily="34" charset="0"/>
              </a:rPr>
              <a:t>≈</a:t>
            </a:r>
            <a:r>
              <a:rPr lang="en-US"/>
              <a:t> testing programs</a:t>
            </a:r>
          </a:p>
          <a:p>
            <a:pPr lvl="2"/>
            <a:r>
              <a:rPr lang="en-US"/>
              <a:t>The model is just used as a guidance for generating tests not for finding bugs in itself</a:t>
            </a:r>
          </a:p>
          <a:p>
            <a:pPr lvl="1"/>
            <a:r>
              <a:rPr lang="en-US"/>
              <a:t>Enumerate the model to generating tests</a:t>
            </a:r>
          </a:p>
        </p:txBody>
      </p:sp>
      <p:sp>
        <p:nvSpPr>
          <p:cNvPr id="4" name="Slide Number Placeholder 3">
            <a:extLst>
              <a:ext uri="{FF2B5EF4-FFF2-40B4-BE49-F238E27FC236}">
                <a16:creationId xmlns:a16="http://schemas.microsoft.com/office/drawing/2014/main" id="{F3162047-8160-0954-0009-C701127B5A17}"/>
              </a:ext>
            </a:extLst>
          </p:cNvPr>
          <p:cNvSpPr>
            <a:spLocks noGrp="1"/>
          </p:cNvSpPr>
          <p:nvPr>
            <p:ph type="sldNum" sz="quarter" idx="12"/>
          </p:nvPr>
        </p:nvSpPr>
        <p:spPr/>
        <p:txBody>
          <a:bodyPr/>
          <a:lstStyle/>
          <a:p>
            <a:fld id="{7E665F2E-D417-4652-A93B-1C961A2010A1}" type="slidenum">
              <a:rPr lang="en-US" smtClean="0"/>
              <a:t>70</a:t>
            </a:fld>
            <a:endParaRPr lang="en-US"/>
          </a:p>
        </p:txBody>
      </p:sp>
    </p:spTree>
    <p:extLst>
      <p:ext uri="{BB962C8B-B14F-4D97-AF65-F5344CB8AC3E}">
        <p14:creationId xmlns:p14="http://schemas.microsoft.com/office/powerpoint/2010/main" val="3625919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864C-C54F-DD3B-B3CA-C5E94BC8BEA1}"/>
              </a:ext>
            </a:extLst>
          </p:cNvPr>
          <p:cNvSpPr>
            <a:spLocks noGrp="1"/>
          </p:cNvSpPr>
          <p:nvPr>
            <p:ph type="title"/>
          </p:nvPr>
        </p:nvSpPr>
        <p:spPr>
          <a:xfrm>
            <a:off x="838200" y="365125"/>
            <a:ext cx="10916798" cy="1092739"/>
          </a:xfrm>
        </p:spPr>
        <p:txBody>
          <a:bodyPr>
            <a:normAutofit fontScale="90000"/>
          </a:bodyPr>
          <a:lstStyle/>
          <a:p>
            <a:r>
              <a:rPr lang="en-US" b="1"/>
              <a:t>How is our project different from symbolic exe?</a:t>
            </a:r>
          </a:p>
        </p:txBody>
      </p:sp>
      <p:sp>
        <p:nvSpPr>
          <p:cNvPr id="3" name="Content Placeholder 2">
            <a:extLst>
              <a:ext uri="{FF2B5EF4-FFF2-40B4-BE49-F238E27FC236}">
                <a16:creationId xmlns:a16="http://schemas.microsoft.com/office/drawing/2014/main" id="{643A063D-E3A6-09B6-E6C9-42EE953A0F64}"/>
              </a:ext>
            </a:extLst>
          </p:cNvPr>
          <p:cNvSpPr>
            <a:spLocks noGrp="1"/>
          </p:cNvSpPr>
          <p:nvPr>
            <p:ph idx="1"/>
          </p:nvPr>
        </p:nvSpPr>
        <p:spPr/>
        <p:txBody>
          <a:bodyPr>
            <a:normAutofit lnSpcReduction="10000"/>
          </a:bodyPr>
          <a:lstStyle/>
          <a:p>
            <a:r>
              <a:rPr lang="en-US" b="1"/>
              <a:t>Symbolic execution</a:t>
            </a:r>
          </a:p>
          <a:p>
            <a:pPr lvl="1"/>
            <a:r>
              <a:rPr lang="en-US"/>
              <a:t>Symbolize input parameters</a:t>
            </a:r>
          </a:p>
          <a:p>
            <a:pPr lvl="1"/>
            <a:r>
              <a:rPr lang="en-US"/>
              <a:t>Collect constraints on the </a:t>
            </a:r>
            <a:r>
              <a:rPr lang="en-US" b="1"/>
              <a:t>parameters</a:t>
            </a:r>
            <a:r>
              <a:rPr lang="en-US"/>
              <a:t> from program </a:t>
            </a:r>
            <a:r>
              <a:rPr lang="en-US" b="1"/>
              <a:t>source code</a:t>
            </a:r>
          </a:p>
          <a:p>
            <a:pPr lvl="2"/>
            <a:r>
              <a:rPr lang="en-US"/>
              <a:t>Constraints are not related to historical states …. </a:t>
            </a:r>
          </a:p>
          <a:p>
            <a:pPr lvl="1"/>
            <a:r>
              <a:rPr lang="en-US"/>
              <a:t>Solving symbols for getting concrete inputs</a:t>
            </a:r>
          </a:p>
          <a:p>
            <a:pPr lvl="1"/>
            <a:r>
              <a:rPr lang="en-US"/>
              <a:t>If solving our problem, it has to symbolize APIs and their parameters, very large search space</a:t>
            </a:r>
          </a:p>
          <a:p>
            <a:r>
              <a:rPr lang="en-US" b="1"/>
              <a:t>This project</a:t>
            </a:r>
          </a:p>
          <a:p>
            <a:pPr lvl="1"/>
            <a:r>
              <a:rPr lang="en-US"/>
              <a:t>Symbolize API parameters</a:t>
            </a:r>
          </a:p>
          <a:p>
            <a:pPr lvl="1"/>
            <a:r>
              <a:rPr lang="en-US"/>
              <a:t>Collect constraints on the </a:t>
            </a:r>
            <a:r>
              <a:rPr lang="en-US" b="1"/>
              <a:t>parameters and service states </a:t>
            </a:r>
            <a:r>
              <a:rPr lang="en-US"/>
              <a:t>from </a:t>
            </a:r>
            <a:r>
              <a:rPr lang="en-US" b="1"/>
              <a:t>doc</a:t>
            </a:r>
          </a:p>
          <a:p>
            <a:pPr lvl="1"/>
            <a:r>
              <a:rPr lang="en-US"/>
              <a:t>Solving symbols for getting concrete inputs</a:t>
            </a:r>
          </a:p>
        </p:txBody>
      </p:sp>
      <p:sp>
        <p:nvSpPr>
          <p:cNvPr id="4" name="Slide Number Placeholder 3">
            <a:extLst>
              <a:ext uri="{FF2B5EF4-FFF2-40B4-BE49-F238E27FC236}">
                <a16:creationId xmlns:a16="http://schemas.microsoft.com/office/drawing/2014/main" id="{F3162047-8160-0954-0009-C701127B5A17}"/>
              </a:ext>
            </a:extLst>
          </p:cNvPr>
          <p:cNvSpPr>
            <a:spLocks noGrp="1"/>
          </p:cNvSpPr>
          <p:nvPr>
            <p:ph type="sldNum" sz="quarter" idx="12"/>
          </p:nvPr>
        </p:nvSpPr>
        <p:spPr/>
        <p:txBody>
          <a:bodyPr/>
          <a:lstStyle/>
          <a:p>
            <a:fld id="{7E665F2E-D417-4652-A93B-1C961A2010A1}" type="slidenum">
              <a:rPr lang="en-US" smtClean="0"/>
              <a:t>71</a:t>
            </a:fld>
            <a:endParaRPr lang="en-US"/>
          </a:p>
        </p:txBody>
      </p:sp>
    </p:spTree>
    <p:extLst>
      <p:ext uri="{BB962C8B-B14F-4D97-AF65-F5344CB8AC3E}">
        <p14:creationId xmlns:p14="http://schemas.microsoft.com/office/powerpoint/2010/main" val="31657798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2B22A-9F66-D50F-CB8D-B941BB958F3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83C9EA8-0CF3-77B5-F6D8-12796DB5F862}"/>
              </a:ext>
            </a:extLst>
          </p:cNvPr>
          <p:cNvSpPr txBox="1">
            <a:spLocks/>
          </p:cNvSpPr>
          <p:nvPr/>
        </p:nvSpPr>
        <p:spPr>
          <a:xfrm>
            <a:off x="461158" y="1761609"/>
            <a:ext cx="11269683" cy="1997591"/>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20000"/>
              </a:lnSpc>
            </a:pPr>
            <a:r>
              <a:rPr lang="en-US" b="1" dirty="0">
                <a:latin typeface="Book Antiqua" panose="02040602050305030304" pitchFamily="18" charset="0"/>
              </a:rPr>
              <a:t>Scenario-based Workload Generation</a:t>
            </a:r>
          </a:p>
          <a:p>
            <a:pPr algn="ctr">
              <a:lnSpc>
                <a:spcPct val="120000"/>
              </a:lnSpc>
            </a:pPr>
            <a:r>
              <a:rPr lang="en-US" b="1" dirty="0">
                <a:latin typeface="Book Antiqua" panose="02040602050305030304" pitchFamily="18" charset="0"/>
              </a:rPr>
              <a:t>for Cloud Services</a:t>
            </a:r>
          </a:p>
        </p:txBody>
      </p:sp>
      <p:sp>
        <p:nvSpPr>
          <p:cNvPr id="2" name="Slide Number Placeholder 1">
            <a:extLst>
              <a:ext uri="{FF2B5EF4-FFF2-40B4-BE49-F238E27FC236}">
                <a16:creationId xmlns:a16="http://schemas.microsoft.com/office/drawing/2014/main" id="{B3D5C17F-925F-1715-EEFC-5BD51CA959D6}"/>
              </a:ext>
            </a:extLst>
          </p:cNvPr>
          <p:cNvSpPr>
            <a:spLocks noGrp="1"/>
          </p:cNvSpPr>
          <p:nvPr>
            <p:ph type="sldNum" sz="quarter" idx="12"/>
          </p:nvPr>
        </p:nvSpPr>
        <p:spPr/>
        <p:txBody>
          <a:bodyPr/>
          <a:lstStyle/>
          <a:p>
            <a:fld id="{7E665F2E-D417-4652-A93B-1C961A2010A1}" type="slidenum">
              <a:rPr lang="en-US" smtClean="0"/>
              <a:t>72</a:t>
            </a:fld>
            <a:endParaRPr lang="en-US"/>
          </a:p>
        </p:txBody>
      </p:sp>
      <p:sp>
        <p:nvSpPr>
          <p:cNvPr id="3" name="TextBox 2">
            <a:extLst>
              <a:ext uri="{FF2B5EF4-FFF2-40B4-BE49-F238E27FC236}">
                <a16:creationId xmlns:a16="http://schemas.microsoft.com/office/drawing/2014/main" id="{1DB04931-6307-7FDD-2E05-B8E3CB7C45FB}"/>
              </a:ext>
            </a:extLst>
          </p:cNvPr>
          <p:cNvSpPr txBox="1"/>
          <p:nvPr/>
        </p:nvSpPr>
        <p:spPr>
          <a:xfrm>
            <a:off x="3419808" y="3987800"/>
            <a:ext cx="6252314" cy="861774"/>
          </a:xfrm>
          <a:prstGeom prst="rect">
            <a:avLst/>
          </a:prstGeom>
          <a:noFill/>
        </p:spPr>
        <p:txBody>
          <a:bodyPr wrap="square" rtlCol="0">
            <a:spAutoFit/>
          </a:bodyPr>
          <a:lstStyle/>
          <a:p>
            <a:r>
              <a:rPr lang="en-US" sz="2500" b="1" dirty="0">
                <a:latin typeface="+mj-lt"/>
              </a:rPr>
              <a:t>Mentor</a:t>
            </a:r>
            <a:r>
              <a:rPr lang="en-US" sz="2500" dirty="0">
                <a:latin typeface="+mj-lt"/>
              </a:rPr>
              <a:t> :  </a:t>
            </a:r>
            <a:r>
              <a:rPr lang="en-US" sz="2500" dirty="0" err="1">
                <a:solidFill>
                  <a:srgbClr val="111111"/>
                </a:solidFill>
                <a:effectLst/>
                <a:latin typeface="+mj-lt"/>
              </a:rPr>
              <a:t>Tanakorn</a:t>
            </a:r>
            <a:r>
              <a:rPr lang="en-US" sz="2500" dirty="0">
                <a:solidFill>
                  <a:srgbClr val="111111"/>
                </a:solidFill>
                <a:effectLst/>
                <a:latin typeface="+mj-lt"/>
              </a:rPr>
              <a:t> </a:t>
            </a:r>
            <a:r>
              <a:rPr lang="en-US" sz="2500" dirty="0" err="1">
                <a:solidFill>
                  <a:srgbClr val="111111"/>
                </a:solidFill>
                <a:effectLst/>
                <a:latin typeface="+mj-lt"/>
              </a:rPr>
              <a:t>Leesatapornwongsa</a:t>
            </a:r>
            <a:endParaRPr lang="en-US" sz="2500" dirty="0">
              <a:solidFill>
                <a:srgbClr val="111111"/>
              </a:solidFill>
              <a:effectLst/>
              <a:latin typeface="+mj-lt"/>
            </a:endParaRPr>
          </a:p>
          <a:p>
            <a:r>
              <a:rPr lang="en-US" sz="2500" b="1" dirty="0">
                <a:solidFill>
                  <a:srgbClr val="111111"/>
                </a:solidFill>
                <a:latin typeface="+mj-lt"/>
              </a:rPr>
              <a:t>Intern</a:t>
            </a:r>
            <a:r>
              <a:rPr lang="en-US" sz="2500" dirty="0">
                <a:solidFill>
                  <a:srgbClr val="111111"/>
                </a:solidFill>
                <a:latin typeface="+mj-lt"/>
              </a:rPr>
              <a:t>    :  Tao Lyu</a:t>
            </a:r>
            <a:endParaRPr lang="en-US" sz="2500" dirty="0">
              <a:solidFill>
                <a:srgbClr val="111111"/>
              </a:solidFill>
              <a:effectLst/>
              <a:latin typeface="+mj-lt"/>
            </a:endParaRPr>
          </a:p>
        </p:txBody>
      </p:sp>
    </p:spTree>
    <p:extLst>
      <p:ext uri="{BB962C8B-B14F-4D97-AF65-F5344CB8AC3E}">
        <p14:creationId xmlns:p14="http://schemas.microsoft.com/office/powerpoint/2010/main" val="29445543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C9A18-55FE-2EF5-1CE6-3332CD749D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23E6C4-10B2-CF22-C645-0FC908F2CE48}"/>
              </a:ext>
            </a:extLst>
          </p:cNvPr>
          <p:cNvSpPr>
            <a:spLocks noGrp="1"/>
          </p:cNvSpPr>
          <p:nvPr>
            <p:ph type="title"/>
          </p:nvPr>
        </p:nvSpPr>
        <p:spPr/>
        <p:txBody>
          <a:bodyPr/>
          <a:lstStyle/>
          <a:p>
            <a:r>
              <a:rPr lang="en-US" b="1" dirty="0"/>
              <a:t>Outline</a:t>
            </a:r>
          </a:p>
        </p:txBody>
      </p:sp>
      <p:sp>
        <p:nvSpPr>
          <p:cNvPr id="3" name="Content Placeholder 2">
            <a:extLst>
              <a:ext uri="{FF2B5EF4-FFF2-40B4-BE49-F238E27FC236}">
                <a16:creationId xmlns:a16="http://schemas.microsoft.com/office/drawing/2014/main" id="{B8DBFE99-4551-2834-A855-E3D2A56AA311}"/>
              </a:ext>
            </a:extLst>
          </p:cNvPr>
          <p:cNvSpPr>
            <a:spLocks noGrp="1"/>
          </p:cNvSpPr>
          <p:nvPr>
            <p:ph idx="1"/>
          </p:nvPr>
        </p:nvSpPr>
        <p:spPr>
          <a:xfrm>
            <a:off x="838200" y="1457864"/>
            <a:ext cx="11013374" cy="4719099"/>
          </a:xfrm>
        </p:spPr>
        <p:txBody>
          <a:bodyPr/>
          <a:lstStyle/>
          <a:p>
            <a:pPr>
              <a:lnSpc>
                <a:spcPct val="120000"/>
              </a:lnSpc>
            </a:pPr>
            <a:r>
              <a:rPr lang="en-US" b="1" dirty="0"/>
              <a:t>Define the research question</a:t>
            </a:r>
          </a:p>
          <a:p>
            <a:pPr>
              <a:lnSpc>
                <a:spcPct val="120000"/>
              </a:lnSpc>
            </a:pPr>
            <a:r>
              <a:rPr lang="en-US" b="1" dirty="0"/>
              <a:t>Introduce explored solutions</a:t>
            </a:r>
          </a:p>
          <a:p>
            <a:pPr lvl="1">
              <a:lnSpc>
                <a:spcPct val="120000"/>
              </a:lnSpc>
            </a:pPr>
            <a:r>
              <a:rPr lang="en-US" b="1" dirty="0"/>
              <a:t>Solution 1 (S1)</a:t>
            </a:r>
            <a:r>
              <a:rPr lang="en-US" dirty="0"/>
              <a:t>: Generation based on the state machine abstraction</a:t>
            </a:r>
          </a:p>
          <a:p>
            <a:pPr lvl="1">
              <a:lnSpc>
                <a:spcPct val="120000"/>
              </a:lnSpc>
            </a:pPr>
            <a:r>
              <a:rPr lang="en-US" b="1" dirty="0"/>
              <a:t>Solution 2 (S2)</a:t>
            </a:r>
            <a:r>
              <a:rPr lang="en-US" dirty="0"/>
              <a:t>: LLM-assisted enumeration</a:t>
            </a:r>
          </a:p>
          <a:p>
            <a:pPr lvl="1">
              <a:lnSpc>
                <a:spcPct val="120000"/>
              </a:lnSpc>
            </a:pPr>
            <a:r>
              <a:rPr lang="en-US" b="1" dirty="0"/>
              <a:t>Solution 3 (S3)</a:t>
            </a:r>
            <a:r>
              <a:rPr lang="en-US" dirty="0"/>
              <a:t>: Fully LLM-assisted workload generation</a:t>
            </a:r>
          </a:p>
          <a:p>
            <a:pPr>
              <a:lnSpc>
                <a:spcPct val="120000"/>
              </a:lnSpc>
            </a:pPr>
            <a:r>
              <a:rPr lang="en-US" b="1" dirty="0"/>
              <a:t>Lessons learned in prompt engineering</a:t>
            </a:r>
          </a:p>
        </p:txBody>
      </p:sp>
      <p:sp>
        <p:nvSpPr>
          <p:cNvPr id="4" name="Slide Number Placeholder 3">
            <a:extLst>
              <a:ext uri="{FF2B5EF4-FFF2-40B4-BE49-F238E27FC236}">
                <a16:creationId xmlns:a16="http://schemas.microsoft.com/office/drawing/2014/main" id="{5C3B7148-769E-37AA-A19D-36B238C765E7}"/>
              </a:ext>
            </a:extLst>
          </p:cNvPr>
          <p:cNvSpPr>
            <a:spLocks noGrp="1"/>
          </p:cNvSpPr>
          <p:nvPr>
            <p:ph type="sldNum" sz="quarter" idx="12"/>
          </p:nvPr>
        </p:nvSpPr>
        <p:spPr/>
        <p:txBody>
          <a:bodyPr/>
          <a:lstStyle/>
          <a:p>
            <a:fld id="{7E665F2E-D417-4652-A93B-1C961A2010A1}" type="slidenum">
              <a:rPr lang="en-US" smtClean="0"/>
              <a:t>73</a:t>
            </a:fld>
            <a:endParaRPr lang="en-US"/>
          </a:p>
        </p:txBody>
      </p:sp>
    </p:spTree>
    <p:extLst>
      <p:ext uri="{BB962C8B-B14F-4D97-AF65-F5344CB8AC3E}">
        <p14:creationId xmlns:p14="http://schemas.microsoft.com/office/powerpoint/2010/main" val="14651511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612A8-3E34-0A32-2062-0B7E8E994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88746-852E-E760-D44C-F14DD67355E4}"/>
              </a:ext>
            </a:extLst>
          </p:cNvPr>
          <p:cNvSpPr>
            <a:spLocks noGrp="1"/>
          </p:cNvSpPr>
          <p:nvPr>
            <p:ph type="title"/>
          </p:nvPr>
        </p:nvSpPr>
        <p:spPr/>
        <p:txBody>
          <a:bodyPr/>
          <a:lstStyle/>
          <a:p>
            <a:r>
              <a:rPr lang="en-US" b="1" dirty="0"/>
              <a:t>Cloud Service Testing</a:t>
            </a:r>
          </a:p>
        </p:txBody>
      </p:sp>
      <p:sp>
        <p:nvSpPr>
          <p:cNvPr id="4" name="Slide Number Placeholder 3">
            <a:extLst>
              <a:ext uri="{FF2B5EF4-FFF2-40B4-BE49-F238E27FC236}">
                <a16:creationId xmlns:a16="http://schemas.microsoft.com/office/drawing/2014/main" id="{136233B8-22EC-9F0C-AABA-B0930404F889}"/>
              </a:ext>
            </a:extLst>
          </p:cNvPr>
          <p:cNvSpPr>
            <a:spLocks noGrp="1"/>
          </p:cNvSpPr>
          <p:nvPr>
            <p:ph type="sldNum" sz="quarter" idx="12"/>
          </p:nvPr>
        </p:nvSpPr>
        <p:spPr/>
        <p:txBody>
          <a:bodyPr/>
          <a:lstStyle/>
          <a:p>
            <a:fld id="{7E665F2E-D417-4652-A93B-1C961A2010A1}" type="slidenum">
              <a:rPr lang="en-US" smtClean="0"/>
              <a:t>74</a:t>
            </a:fld>
            <a:endParaRPr lang="en-US"/>
          </a:p>
        </p:txBody>
      </p:sp>
      <p:pic>
        <p:nvPicPr>
          <p:cNvPr id="3076" name="Picture 4" descr="Printer icon, outline style 14224691 Vector Art at Vecteezy">
            <a:extLst>
              <a:ext uri="{FF2B5EF4-FFF2-40B4-BE49-F238E27FC236}">
                <a16:creationId xmlns:a16="http://schemas.microsoft.com/office/drawing/2014/main" id="{9BCE9846-CEB0-79D4-A057-151318B13B7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41" t="3810" r="8889" b="4127"/>
          <a:stretch/>
        </p:blipFill>
        <p:spPr bwMode="auto">
          <a:xfrm>
            <a:off x="1326132" y="1831628"/>
            <a:ext cx="964625" cy="1092739"/>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25152A64-1317-E0A3-198D-04385CBE3BA6}"/>
              </a:ext>
            </a:extLst>
          </p:cNvPr>
          <p:cNvGrpSpPr/>
          <p:nvPr/>
        </p:nvGrpSpPr>
        <p:grpSpPr>
          <a:xfrm>
            <a:off x="7033347" y="1864833"/>
            <a:ext cx="3930287" cy="1092739"/>
            <a:chOff x="1576137" y="1457864"/>
            <a:chExt cx="8855242" cy="2650995"/>
          </a:xfrm>
        </p:grpSpPr>
        <p:sp>
          <p:nvSpPr>
            <p:cNvPr id="5" name="Rectangle 4">
              <a:extLst>
                <a:ext uri="{FF2B5EF4-FFF2-40B4-BE49-F238E27FC236}">
                  <a16:creationId xmlns:a16="http://schemas.microsoft.com/office/drawing/2014/main" id="{7DA76544-895E-6B39-95D0-8856A8F1C3A7}"/>
                </a:ext>
              </a:extLst>
            </p:cNvPr>
            <p:cNvSpPr/>
            <p:nvPr/>
          </p:nvSpPr>
          <p:spPr>
            <a:xfrm>
              <a:off x="1576137" y="1457864"/>
              <a:ext cx="8855242" cy="2650995"/>
            </a:xfrm>
            <a:prstGeom prst="rect">
              <a:avLst/>
            </a:prstGeom>
            <a:solidFill>
              <a:schemeClr val="bg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48AC8A7-E5A2-E019-19F7-2AF678095C2E}"/>
                </a:ext>
              </a:extLst>
            </p:cNvPr>
            <p:cNvSpPr/>
            <p:nvPr/>
          </p:nvSpPr>
          <p:spPr>
            <a:xfrm>
              <a:off x="7407897" y="1708484"/>
              <a:ext cx="2698631" cy="2057397"/>
            </a:xfrm>
            <a:prstGeom prst="rect">
              <a:avLst/>
            </a:prstGeom>
            <a:solidFill>
              <a:schemeClr val="bg1"/>
            </a:solid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1207860-091A-1424-F381-019A7BF122E8}"/>
                </a:ext>
              </a:extLst>
            </p:cNvPr>
            <p:cNvSpPr/>
            <p:nvPr/>
          </p:nvSpPr>
          <p:spPr>
            <a:xfrm>
              <a:off x="1888958" y="1708484"/>
              <a:ext cx="5354053" cy="2057397"/>
            </a:xfrm>
            <a:prstGeom prst="rect">
              <a:avLst/>
            </a:prstGeom>
            <a:solidFill>
              <a:schemeClr val="bg1"/>
            </a:solidFill>
            <a:ln>
              <a:solidFill>
                <a:schemeClr val="accent4">
                  <a:lumMod val="40000"/>
                  <a:lumOff val="6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4" descr="Amazon Web Services AWS Logo Transparent PNG - PNG Play">
              <a:extLst>
                <a:ext uri="{FF2B5EF4-FFF2-40B4-BE49-F238E27FC236}">
                  <a16:creationId xmlns:a16="http://schemas.microsoft.com/office/drawing/2014/main" id="{B5530760-DEC9-9AFA-B5B6-D0F4A91CD3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9324" y="2861522"/>
              <a:ext cx="1195775" cy="7174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Microsoft Azure Active Directory - Review 2020 - PCMag UK">
              <a:extLst>
                <a:ext uri="{FF2B5EF4-FFF2-40B4-BE49-F238E27FC236}">
                  <a16:creationId xmlns:a16="http://schemas.microsoft.com/office/drawing/2014/main" id="{05A87785-97D5-B4BF-D97C-9DE790C4D22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37" t="33120" r="5734" b="33853"/>
            <a:stretch/>
          </p:blipFill>
          <p:spPr bwMode="auto">
            <a:xfrm>
              <a:off x="2249906" y="2702806"/>
              <a:ext cx="4887019" cy="10348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Azure Blob Storage | Dandk Organizer">
              <a:extLst>
                <a:ext uri="{FF2B5EF4-FFF2-40B4-BE49-F238E27FC236}">
                  <a16:creationId xmlns:a16="http://schemas.microsoft.com/office/drawing/2014/main" id="{D4CACEFF-6FF0-8FF6-6AA2-1E97238EEF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98554" y="1978363"/>
              <a:ext cx="2723068" cy="65708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2" descr="amazon-lambda - Vallified">
              <a:extLst>
                <a:ext uri="{FF2B5EF4-FFF2-40B4-BE49-F238E27FC236}">
                  <a16:creationId xmlns:a16="http://schemas.microsoft.com/office/drawing/2014/main" id="{4460A33B-708E-E964-A0B6-F90CE3EEFC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54668" y="1990878"/>
              <a:ext cx="617144" cy="63811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8" descr="MicroSoft Office 365">
              <a:extLst>
                <a:ext uri="{FF2B5EF4-FFF2-40B4-BE49-F238E27FC236}">
                  <a16:creationId xmlns:a16="http://schemas.microsoft.com/office/drawing/2014/main" id="{85DAEF4E-934F-FD81-9D50-2F3FA16D890D}"/>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1414" r="81533" b="31182"/>
            <a:stretch/>
          </p:blipFill>
          <p:spPr bwMode="auto">
            <a:xfrm>
              <a:off x="2656232" y="1894916"/>
              <a:ext cx="604326" cy="721566"/>
            </a:xfrm>
            <a:prstGeom prst="rect">
              <a:avLst/>
            </a:prstGeom>
            <a:noFill/>
            <a:extLst>
              <a:ext uri="{909E8E84-426E-40DD-AFC4-6F175D3DCCD1}">
                <a14:hiddenFill xmlns:a14="http://schemas.microsoft.com/office/drawing/2010/main">
                  <a:solidFill>
                    <a:srgbClr val="FFFFFF"/>
                  </a:solidFill>
                </a14:hiddenFill>
              </a:ext>
            </a:extLst>
          </p:spPr>
        </p:pic>
      </p:grpSp>
      <p:sp>
        <p:nvSpPr>
          <p:cNvPr id="14" name="Arrow: Right 13">
            <a:extLst>
              <a:ext uri="{FF2B5EF4-FFF2-40B4-BE49-F238E27FC236}">
                <a16:creationId xmlns:a16="http://schemas.microsoft.com/office/drawing/2014/main" id="{6CC70E0D-33ED-BD3D-763A-B53DAFC4C47E}"/>
              </a:ext>
            </a:extLst>
          </p:cNvPr>
          <p:cNvSpPr/>
          <p:nvPr/>
        </p:nvSpPr>
        <p:spPr>
          <a:xfrm>
            <a:off x="2750002" y="2306581"/>
            <a:ext cx="3930287" cy="695403"/>
          </a:xfrm>
          <a:prstGeom prst="rightArrow">
            <a:avLst/>
          </a:prstGeom>
          <a:solidFill>
            <a:schemeClr val="bg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77A4EEE-515B-7BC5-85AA-736789EC099E}"/>
              </a:ext>
            </a:extLst>
          </p:cNvPr>
          <p:cNvSpPr txBox="1"/>
          <p:nvPr/>
        </p:nvSpPr>
        <p:spPr>
          <a:xfrm>
            <a:off x="3411980" y="1853373"/>
            <a:ext cx="2481770" cy="553998"/>
          </a:xfrm>
          <a:prstGeom prst="rect">
            <a:avLst/>
          </a:prstGeom>
          <a:noFill/>
        </p:spPr>
        <p:txBody>
          <a:bodyPr wrap="none" rtlCol="0">
            <a:spAutoFit/>
          </a:bodyPr>
          <a:lstStyle/>
          <a:p>
            <a:r>
              <a:rPr lang="en-US" sz="3000" b="1" dirty="0"/>
              <a:t>API sequences</a:t>
            </a:r>
          </a:p>
        </p:txBody>
      </p:sp>
      <p:sp>
        <p:nvSpPr>
          <p:cNvPr id="17" name="Rectangle: Rounded Corners 16">
            <a:extLst>
              <a:ext uri="{FF2B5EF4-FFF2-40B4-BE49-F238E27FC236}">
                <a16:creationId xmlns:a16="http://schemas.microsoft.com/office/drawing/2014/main" id="{C52BA701-F5E5-449D-524A-16114FEE7121}"/>
              </a:ext>
            </a:extLst>
          </p:cNvPr>
          <p:cNvSpPr/>
          <p:nvPr/>
        </p:nvSpPr>
        <p:spPr>
          <a:xfrm>
            <a:off x="1082166" y="3276786"/>
            <a:ext cx="10027668" cy="1231399"/>
          </a:xfrm>
          <a:prstGeom prst="roundRect">
            <a:avLst/>
          </a:prstGeom>
          <a:solidFill>
            <a:schemeClr val="bg1">
              <a:alpha val="9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280160" indent="-457200">
              <a:buFontTx/>
              <a:buChar char="-"/>
            </a:pPr>
            <a:r>
              <a:rPr lang="en-US" sz="3000" b="1" dirty="0">
                <a:solidFill>
                  <a:schemeClr val="tx1"/>
                </a:solidFill>
              </a:rPr>
              <a:t>How to select APIs for a testing sequence? </a:t>
            </a:r>
          </a:p>
          <a:p>
            <a:pPr marL="1280160" indent="-457200">
              <a:buFontTx/>
              <a:buChar char="-"/>
            </a:pPr>
            <a:r>
              <a:rPr lang="en-US" sz="3000" b="1" dirty="0">
                <a:solidFill>
                  <a:schemeClr val="tx1"/>
                </a:solidFill>
              </a:rPr>
              <a:t>How to fill API parameters?</a:t>
            </a:r>
          </a:p>
        </p:txBody>
      </p:sp>
      <p:grpSp>
        <p:nvGrpSpPr>
          <p:cNvPr id="27" name="Group 26">
            <a:extLst>
              <a:ext uri="{FF2B5EF4-FFF2-40B4-BE49-F238E27FC236}">
                <a16:creationId xmlns:a16="http://schemas.microsoft.com/office/drawing/2014/main" id="{F48ECD3D-B2D4-3EDB-AD9E-11CD079BDF35}"/>
              </a:ext>
            </a:extLst>
          </p:cNvPr>
          <p:cNvGrpSpPr/>
          <p:nvPr/>
        </p:nvGrpSpPr>
        <p:grpSpPr>
          <a:xfrm>
            <a:off x="854737" y="4650646"/>
            <a:ext cx="10406993" cy="1708160"/>
            <a:chOff x="-569379" y="4066480"/>
            <a:chExt cx="10406993" cy="1708160"/>
          </a:xfrm>
        </p:grpSpPr>
        <p:sp>
          <p:nvSpPr>
            <p:cNvPr id="20" name="TextBox 19">
              <a:extLst>
                <a:ext uri="{FF2B5EF4-FFF2-40B4-BE49-F238E27FC236}">
                  <a16:creationId xmlns:a16="http://schemas.microsoft.com/office/drawing/2014/main" id="{B1349D8F-D7E7-40C0-8C59-F7227BEF7E04}"/>
                </a:ext>
              </a:extLst>
            </p:cNvPr>
            <p:cNvSpPr txBox="1"/>
            <p:nvPr/>
          </p:nvSpPr>
          <p:spPr>
            <a:xfrm>
              <a:off x="-569379" y="4066480"/>
              <a:ext cx="5640779" cy="1323439"/>
            </a:xfrm>
            <a:prstGeom prst="rect">
              <a:avLst/>
            </a:prstGeom>
            <a:noFill/>
          </p:spPr>
          <p:txBody>
            <a:bodyPr wrap="square" rtlCol="0">
              <a:spAutoFit/>
            </a:bodyPr>
            <a:lstStyle/>
            <a:p>
              <a:pPr marL="457200" indent="-457200">
                <a:buFont typeface="Wingdings" panose="05000000000000000000" pitchFamily="2" charset="2"/>
                <a:buChar char="û"/>
              </a:pPr>
              <a:r>
                <a:rPr lang="en-US" sz="3000" b="1" dirty="0"/>
                <a:t>Random testing</a:t>
              </a:r>
            </a:p>
            <a:p>
              <a:pPr marL="914400" lvl="1" indent="-457200">
                <a:buFont typeface="Wingdings" panose="05000000000000000000" pitchFamily="2" charset="2"/>
                <a:buChar char="§"/>
              </a:pPr>
              <a:r>
                <a:rPr lang="en-US" sz="2500" dirty="0"/>
                <a:t>Non-related APIs in a sequences</a:t>
              </a:r>
            </a:p>
            <a:p>
              <a:pPr marL="914400" lvl="1" indent="-457200">
                <a:buFont typeface="Wingdings" panose="05000000000000000000" pitchFamily="2" charset="2"/>
                <a:buChar char="§"/>
              </a:pPr>
              <a:r>
                <a:rPr lang="en-US" sz="2500" dirty="0"/>
                <a:t>Incorrect arguments</a:t>
              </a:r>
            </a:p>
          </p:txBody>
        </p:sp>
        <p:sp>
          <p:nvSpPr>
            <p:cNvPr id="21" name="TextBox 20">
              <a:extLst>
                <a:ext uri="{FF2B5EF4-FFF2-40B4-BE49-F238E27FC236}">
                  <a16:creationId xmlns:a16="http://schemas.microsoft.com/office/drawing/2014/main" id="{03D9C945-9022-AD4B-65E9-8336AFD837AB}"/>
                </a:ext>
              </a:extLst>
            </p:cNvPr>
            <p:cNvSpPr txBox="1"/>
            <p:nvPr/>
          </p:nvSpPr>
          <p:spPr>
            <a:xfrm>
              <a:off x="4864201" y="4066480"/>
              <a:ext cx="4973413" cy="1708160"/>
            </a:xfrm>
            <a:prstGeom prst="rect">
              <a:avLst/>
            </a:prstGeom>
            <a:noFill/>
          </p:spPr>
          <p:txBody>
            <a:bodyPr wrap="none" rtlCol="0">
              <a:spAutoFit/>
            </a:bodyPr>
            <a:lstStyle/>
            <a:p>
              <a:pPr marL="457200" indent="-457200">
                <a:buFont typeface="Wingdings" panose="05000000000000000000" pitchFamily="2" charset="2"/>
                <a:buChar char="ü"/>
              </a:pPr>
              <a:r>
                <a:rPr lang="en-US" sz="3000" b="1" dirty="0">
                  <a:solidFill>
                    <a:schemeClr val="tx2">
                      <a:lumMod val="75000"/>
                      <a:lumOff val="25000"/>
                    </a:schemeClr>
                  </a:solidFill>
                  <a:sym typeface="Wingdings" panose="05000000000000000000" pitchFamily="2" charset="2"/>
                </a:rPr>
                <a:t>Testing with s</a:t>
              </a:r>
              <a:r>
                <a:rPr lang="en-US" sz="3000" b="1" dirty="0">
                  <a:solidFill>
                    <a:schemeClr val="tx2">
                      <a:lumMod val="75000"/>
                      <a:lumOff val="25000"/>
                    </a:schemeClr>
                  </a:solidFill>
                </a:rPr>
                <a:t>emantic</a:t>
              </a:r>
            </a:p>
            <a:p>
              <a:pPr marL="914400" lvl="1" indent="-457200">
                <a:buFont typeface="Wingdings" panose="05000000000000000000" pitchFamily="2" charset="2"/>
                <a:buChar char="§"/>
              </a:pPr>
              <a:r>
                <a:rPr lang="en-US" sz="2500" dirty="0">
                  <a:solidFill>
                    <a:schemeClr val="tx2">
                      <a:lumMod val="75000"/>
                      <a:lumOff val="25000"/>
                    </a:schemeClr>
                  </a:solidFill>
                </a:rPr>
                <a:t>Correlated APIs in a sequence</a:t>
              </a:r>
            </a:p>
            <a:p>
              <a:pPr marL="914400" lvl="1" indent="-457200">
                <a:buFont typeface="Wingdings" panose="05000000000000000000" pitchFamily="2" charset="2"/>
                <a:buChar char="§"/>
              </a:pPr>
              <a:r>
                <a:rPr lang="en-US" sz="2500" dirty="0">
                  <a:solidFill>
                    <a:schemeClr val="tx2">
                      <a:lumMod val="75000"/>
                      <a:lumOff val="25000"/>
                    </a:schemeClr>
                  </a:solidFill>
                </a:rPr>
                <a:t>Valid arguments</a:t>
              </a:r>
            </a:p>
            <a:p>
              <a:pPr marL="914400" lvl="1" indent="-457200">
                <a:buFont typeface="Wingdings" panose="05000000000000000000" pitchFamily="2" charset="2"/>
                <a:buChar char="§"/>
              </a:pPr>
              <a:r>
                <a:rPr lang="en-US" sz="2500" dirty="0">
                  <a:solidFill>
                    <a:schemeClr val="tx2">
                      <a:lumMod val="75000"/>
                      <a:lumOff val="25000"/>
                    </a:schemeClr>
                  </a:solidFill>
                </a:rPr>
                <a:t>Scenario workloads</a:t>
              </a:r>
            </a:p>
          </p:txBody>
        </p:sp>
      </p:grpSp>
    </p:spTree>
    <p:extLst>
      <p:ext uri="{BB962C8B-B14F-4D97-AF65-F5344CB8AC3E}">
        <p14:creationId xmlns:p14="http://schemas.microsoft.com/office/powerpoint/2010/main" val="245411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99D5A-8C19-B845-0F2E-D139A99CD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E3AF4-1C28-6345-BA27-9C046E942D10}"/>
              </a:ext>
            </a:extLst>
          </p:cNvPr>
          <p:cNvSpPr>
            <a:spLocks noGrp="1"/>
          </p:cNvSpPr>
          <p:nvPr>
            <p:ph type="title"/>
          </p:nvPr>
        </p:nvSpPr>
        <p:spPr/>
        <p:txBody>
          <a:bodyPr>
            <a:normAutofit fontScale="90000"/>
          </a:bodyPr>
          <a:lstStyle/>
          <a:p>
            <a:r>
              <a:rPr lang="en-US" b="1" dirty="0"/>
              <a:t>S1: Abstract cloud services as state machines</a:t>
            </a:r>
          </a:p>
        </p:txBody>
      </p:sp>
      <p:sp>
        <p:nvSpPr>
          <p:cNvPr id="3" name="Content Placeholder 2">
            <a:extLst>
              <a:ext uri="{FF2B5EF4-FFF2-40B4-BE49-F238E27FC236}">
                <a16:creationId xmlns:a16="http://schemas.microsoft.com/office/drawing/2014/main" id="{F32E9AD1-73C3-E56E-9D35-A05828328491}"/>
              </a:ext>
            </a:extLst>
          </p:cNvPr>
          <p:cNvSpPr>
            <a:spLocks noGrp="1"/>
          </p:cNvSpPr>
          <p:nvPr>
            <p:ph idx="1"/>
          </p:nvPr>
        </p:nvSpPr>
        <p:spPr>
          <a:xfrm>
            <a:off x="838200" y="1457863"/>
            <a:ext cx="10515600" cy="4898487"/>
          </a:xfrm>
        </p:spPr>
        <p:txBody>
          <a:bodyPr>
            <a:normAutofit/>
          </a:bodyPr>
          <a:lstStyle/>
          <a:p>
            <a:pPr>
              <a:lnSpc>
                <a:spcPct val="100000"/>
              </a:lnSpc>
            </a:pPr>
            <a:r>
              <a:rPr lang="en-US" b="1" dirty="0"/>
              <a:t>States </a:t>
            </a:r>
            <a:r>
              <a:rPr lang="en-US" dirty="0">
                <a:sym typeface="Wingdings" panose="05000000000000000000" pitchFamily="2" charset="2"/>
              </a:rPr>
              <a:t>regarding </a:t>
            </a:r>
            <a:r>
              <a:rPr lang="en-US" u="sng" dirty="0">
                <a:solidFill>
                  <a:schemeClr val="accent2">
                    <a:lumMod val="75000"/>
                  </a:schemeClr>
                </a:solidFill>
                <a:sym typeface="Wingdings" panose="05000000000000000000" pitchFamily="2" charset="2"/>
              </a:rPr>
              <a:t>resource </a:t>
            </a:r>
            <a:r>
              <a:rPr lang="en-US" u="sng" dirty="0">
                <a:solidFill>
                  <a:schemeClr val="accent2">
                    <a:lumMod val="75000"/>
                  </a:schemeClr>
                </a:solidFill>
              </a:rPr>
              <a:t>entities</a:t>
            </a:r>
            <a:r>
              <a:rPr lang="en-US" dirty="0"/>
              <a:t> and </a:t>
            </a:r>
            <a:r>
              <a:rPr lang="en-US" u="sng" dirty="0">
                <a:solidFill>
                  <a:schemeClr val="accent2">
                    <a:lumMod val="75000"/>
                  </a:schemeClr>
                </a:solidFill>
              </a:rPr>
              <a:t>their attributes</a:t>
            </a:r>
          </a:p>
          <a:p>
            <a:pPr lvl="1">
              <a:lnSpc>
                <a:spcPct val="100000"/>
              </a:lnSpc>
            </a:pPr>
            <a:r>
              <a:rPr lang="en-US" sz="2000" dirty="0">
                <a:solidFill>
                  <a:schemeClr val="tx2">
                    <a:lumMod val="75000"/>
                    <a:lumOff val="25000"/>
                  </a:schemeClr>
                </a:solidFill>
                <a:latin typeface="Consolas" panose="020B0609020204030204" pitchFamily="49" charset="0"/>
                <a:sym typeface="Wingdings" panose="05000000000000000000" pitchFamily="2" charset="2"/>
              </a:rPr>
              <a:t>E.g., </a:t>
            </a:r>
            <a:r>
              <a:rPr lang="en-US" sz="1800" i="1" dirty="0">
                <a:solidFill>
                  <a:schemeClr val="tx2">
                    <a:lumMod val="75000"/>
                    <a:lumOff val="25000"/>
                  </a:schemeClr>
                </a:solidFill>
                <a:latin typeface="Consolas" panose="020B0609020204030204" pitchFamily="49" charset="0"/>
                <a:sym typeface="Wingdings" panose="05000000000000000000" pitchFamily="2" charset="2"/>
              </a:rPr>
              <a:t>containers = {“container1”: {</a:t>
            </a:r>
          </a:p>
          <a:p>
            <a:pPr marL="457200" lvl="1" indent="0">
              <a:lnSpc>
                <a:spcPct val="100000"/>
              </a:lnSpc>
              <a:buNone/>
            </a:pPr>
            <a:r>
              <a:rPr lang="en-US" sz="1800" i="1" dirty="0">
                <a:solidFill>
                  <a:schemeClr val="tx2">
                    <a:lumMod val="75000"/>
                    <a:lumOff val="25000"/>
                  </a:schemeClr>
                </a:solidFill>
                <a:latin typeface="Consolas" panose="020B0609020204030204" pitchFamily="49" charset="0"/>
                <a:sym typeface="Wingdings" panose="05000000000000000000" pitchFamily="2" charset="2"/>
              </a:rPr>
              <a:t>			       “</a:t>
            </a:r>
            <a:r>
              <a:rPr lang="en-US" sz="1800" i="1" dirty="0" err="1">
                <a:solidFill>
                  <a:schemeClr val="tx2">
                    <a:lumMod val="75000"/>
                    <a:lumOff val="25000"/>
                  </a:schemeClr>
                </a:solidFill>
                <a:latin typeface="Consolas" panose="020B0609020204030204" pitchFamily="49" charset="0"/>
                <a:sym typeface="Wingdings" panose="05000000000000000000" pitchFamily="2" charset="2"/>
              </a:rPr>
              <a:t>CreationTS</a:t>
            </a:r>
            <a:r>
              <a:rPr lang="en-US" sz="1800" i="1" dirty="0">
                <a:solidFill>
                  <a:schemeClr val="tx2">
                    <a:lumMod val="75000"/>
                    <a:lumOff val="25000"/>
                  </a:schemeClr>
                </a:solidFill>
                <a:latin typeface="Consolas" panose="020B0609020204030204" pitchFamily="49" charset="0"/>
                <a:sym typeface="Wingdings" panose="05000000000000000000" pitchFamily="2" charset="2"/>
              </a:rPr>
              <a:t>”: …,</a:t>
            </a:r>
          </a:p>
          <a:p>
            <a:pPr marL="457200" lvl="1" indent="0">
              <a:lnSpc>
                <a:spcPct val="100000"/>
              </a:lnSpc>
              <a:buNone/>
            </a:pPr>
            <a:r>
              <a:rPr lang="en-US" sz="1800" i="1" dirty="0">
                <a:solidFill>
                  <a:schemeClr val="tx2">
                    <a:lumMod val="75000"/>
                    <a:lumOff val="25000"/>
                  </a:schemeClr>
                </a:solidFill>
                <a:latin typeface="Consolas" panose="020B0609020204030204" pitchFamily="49" charset="0"/>
                <a:sym typeface="Wingdings" panose="05000000000000000000" pitchFamily="2" charset="2"/>
              </a:rPr>
              <a:t>				“</a:t>
            </a:r>
            <a:r>
              <a:rPr lang="en-US" sz="1800" i="1" dirty="0" err="1">
                <a:solidFill>
                  <a:schemeClr val="tx2">
                    <a:lumMod val="75000"/>
                    <a:lumOff val="25000"/>
                  </a:schemeClr>
                </a:solidFill>
                <a:latin typeface="Consolas" panose="020B0609020204030204" pitchFamily="49" charset="0"/>
                <a:sym typeface="Wingdings" panose="05000000000000000000" pitchFamily="2" charset="2"/>
              </a:rPr>
              <a:t>IsDeleted</a:t>
            </a:r>
            <a:r>
              <a:rPr lang="en-US" sz="1800" i="1" dirty="0">
                <a:solidFill>
                  <a:schemeClr val="tx2">
                    <a:lumMod val="75000"/>
                    <a:lumOff val="25000"/>
                  </a:schemeClr>
                </a:solidFill>
                <a:latin typeface="Consolas" panose="020B0609020204030204" pitchFamily="49" charset="0"/>
                <a:sym typeface="Wingdings" panose="05000000000000000000" pitchFamily="2" charset="2"/>
              </a:rPr>
              <a:t>”: …,</a:t>
            </a:r>
          </a:p>
          <a:p>
            <a:pPr marL="457200" lvl="1" indent="0">
              <a:lnSpc>
                <a:spcPct val="100000"/>
              </a:lnSpc>
              <a:buNone/>
            </a:pPr>
            <a:r>
              <a:rPr lang="en-US" sz="1800" i="1" dirty="0">
                <a:solidFill>
                  <a:schemeClr val="tx2">
                    <a:lumMod val="75000"/>
                    <a:lumOff val="25000"/>
                  </a:schemeClr>
                </a:solidFill>
                <a:latin typeface="Consolas" panose="020B0609020204030204" pitchFamily="49" charset="0"/>
                <a:sym typeface="Wingdings" panose="05000000000000000000" pitchFamily="2" charset="2"/>
              </a:rPr>
              <a:t>			   }}</a:t>
            </a:r>
          </a:p>
          <a:p>
            <a:pPr>
              <a:lnSpc>
                <a:spcPct val="100000"/>
              </a:lnSpc>
            </a:pPr>
            <a:r>
              <a:rPr lang="en-US" b="1" dirty="0">
                <a:latin typeface="+mj-lt"/>
              </a:rPr>
              <a:t>Conditional state transition</a:t>
            </a:r>
          </a:p>
          <a:p>
            <a:pPr lvl="1">
              <a:lnSpc>
                <a:spcPct val="100000"/>
              </a:lnSpc>
            </a:pPr>
            <a:r>
              <a:rPr lang="en-US" dirty="0">
                <a:latin typeface="+mj-lt"/>
              </a:rPr>
              <a:t>APIs’ abstraction </a:t>
            </a:r>
            <a:r>
              <a:rPr lang="en-US" dirty="0">
                <a:latin typeface="+mj-lt"/>
                <a:sym typeface="Wingdings" panose="05000000000000000000" pitchFamily="2" charset="2"/>
              </a:rPr>
              <a:t></a:t>
            </a:r>
            <a:r>
              <a:rPr lang="en-US" dirty="0">
                <a:latin typeface="+mj-lt"/>
              </a:rPr>
              <a:t> A set of state reads or writes.</a:t>
            </a:r>
          </a:p>
          <a:p>
            <a:pPr lvl="1">
              <a:lnSpc>
                <a:spcPct val="100000"/>
              </a:lnSpc>
            </a:pPr>
            <a:r>
              <a:rPr lang="en-US" dirty="0">
                <a:latin typeface="+mj-lt"/>
              </a:rPr>
              <a:t>API’s preconditions </a:t>
            </a:r>
            <a:r>
              <a:rPr lang="en-US" dirty="0">
                <a:latin typeface="+mj-lt"/>
                <a:sym typeface="Wingdings" panose="05000000000000000000" pitchFamily="2" charset="2"/>
              </a:rPr>
              <a:t> </a:t>
            </a:r>
            <a:r>
              <a:rPr lang="en-US" dirty="0">
                <a:latin typeface="+mj-lt"/>
              </a:rPr>
              <a:t>Constraints on </a:t>
            </a:r>
            <a:r>
              <a:rPr lang="en-US" b="1" dirty="0">
                <a:latin typeface="+mj-lt"/>
              </a:rPr>
              <a:t>states</a:t>
            </a:r>
            <a:r>
              <a:rPr lang="en-US" dirty="0">
                <a:latin typeface="+mj-lt"/>
              </a:rPr>
              <a:t> and </a:t>
            </a:r>
            <a:r>
              <a:rPr lang="en-US" b="1" dirty="0">
                <a:latin typeface="+mj-lt"/>
              </a:rPr>
              <a:t>API arguments</a:t>
            </a:r>
          </a:p>
        </p:txBody>
      </p:sp>
      <p:sp>
        <p:nvSpPr>
          <p:cNvPr id="4" name="Slide Number Placeholder 3">
            <a:extLst>
              <a:ext uri="{FF2B5EF4-FFF2-40B4-BE49-F238E27FC236}">
                <a16:creationId xmlns:a16="http://schemas.microsoft.com/office/drawing/2014/main" id="{CC79FB5B-F5A3-B357-BAC9-2FCAEA46B29B}"/>
              </a:ext>
            </a:extLst>
          </p:cNvPr>
          <p:cNvSpPr>
            <a:spLocks noGrp="1"/>
          </p:cNvSpPr>
          <p:nvPr>
            <p:ph type="sldNum" sz="quarter" idx="12"/>
          </p:nvPr>
        </p:nvSpPr>
        <p:spPr/>
        <p:txBody>
          <a:bodyPr/>
          <a:lstStyle/>
          <a:p>
            <a:fld id="{7E665F2E-D417-4652-A93B-1C961A2010A1}" type="slidenum">
              <a:rPr lang="en-US" smtClean="0"/>
              <a:t>75</a:t>
            </a:fld>
            <a:endParaRPr lang="en-US"/>
          </a:p>
        </p:txBody>
      </p:sp>
    </p:spTree>
    <p:extLst>
      <p:ext uri="{BB962C8B-B14F-4D97-AF65-F5344CB8AC3E}">
        <p14:creationId xmlns:p14="http://schemas.microsoft.com/office/powerpoint/2010/main" val="266597707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DDB13-5656-209B-3800-A466D8905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FC92E-BCAD-94BF-449D-0288EA0535A2}"/>
              </a:ext>
            </a:extLst>
          </p:cNvPr>
          <p:cNvSpPr>
            <a:spLocks noGrp="1"/>
          </p:cNvSpPr>
          <p:nvPr>
            <p:ph type="title"/>
          </p:nvPr>
        </p:nvSpPr>
        <p:spPr>
          <a:xfrm>
            <a:off x="838200" y="365125"/>
            <a:ext cx="10949848" cy="1092739"/>
          </a:xfrm>
        </p:spPr>
        <p:txBody>
          <a:bodyPr>
            <a:normAutofit/>
          </a:bodyPr>
          <a:lstStyle/>
          <a:p>
            <a:r>
              <a:rPr lang="en-US" b="1" dirty="0"/>
              <a:t>S1: Enumerate on the state machine</a:t>
            </a:r>
          </a:p>
        </p:txBody>
      </p:sp>
      <p:sp>
        <p:nvSpPr>
          <p:cNvPr id="4" name="Slide Number Placeholder 3">
            <a:extLst>
              <a:ext uri="{FF2B5EF4-FFF2-40B4-BE49-F238E27FC236}">
                <a16:creationId xmlns:a16="http://schemas.microsoft.com/office/drawing/2014/main" id="{63491D2D-EC5D-F8C7-952C-4CAB9F523B3E}"/>
              </a:ext>
            </a:extLst>
          </p:cNvPr>
          <p:cNvSpPr>
            <a:spLocks noGrp="1"/>
          </p:cNvSpPr>
          <p:nvPr>
            <p:ph type="sldNum" sz="quarter" idx="12"/>
          </p:nvPr>
        </p:nvSpPr>
        <p:spPr/>
        <p:txBody>
          <a:bodyPr/>
          <a:lstStyle/>
          <a:p>
            <a:fld id="{7E665F2E-D417-4652-A93B-1C961A2010A1}" type="slidenum">
              <a:rPr lang="en-US" smtClean="0"/>
              <a:t>76</a:t>
            </a:fld>
            <a:endParaRPr lang="en-US"/>
          </a:p>
        </p:txBody>
      </p:sp>
      <p:grpSp>
        <p:nvGrpSpPr>
          <p:cNvPr id="3" name="Group 2">
            <a:extLst>
              <a:ext uri="{FF2B5EF4-FFF2-40B4-BE49-F238E27FC236}">
                <a16:creationId xmlns:a16="http://schemas.microsoft.com/office/drawing/2014/main" id="{8C9675D6-BBC9-2206-F82E-21375A566AF0}"/>
              </a:ext>
            </a:extLst>
          </p:cNvPr>
          <p:cNvGrpSpPr/>
          <p:nvPr/>
        </p:nvGrpSpPr>
        <p:grpSpPr>
          <a:xfrm>
            <a:off x="838200" y="1545878"/>
            <a:ext cx="10848309" cy="3140499"/>
            <a:chOff x="626148" y="2858935"/>
            <a:chExt cx="10848309" cy="3140499"/>
          </a:xfrm>
        </p:grpSpPr>
        <p:cxnSp>
          <p:nvCxnSpPr>
            <p:cNvPr id="12" name="Straight Arrow Connector 11">
              <a:extLst>
                <a:ext uri="{FF2B5EF4-FFF2-40B4-BE49-F238E27FC236}">
                  <a16:creationId xmlns:a16="http://schemas.microsoft.com/office/drawing/2014/main" id="{B5E2EB85-3715-8B77-8AEF-57106A8EF836}"/>
                </a:ext>
              </a:extLst>
            </p:cNvPr>
            <p:cNvCxnSpPr>
              <a:cxnSpLocks/>
              <a:stCxn id="7" idx="2"/>
              <a:endCxn id="9" idx="0"/>
            </p:cNvCxnSpPr>
            <p:nvPr/>
          </p:nvCxnSpPr>
          <p:spPr>
            <a:xfrm>
              <a:off x="7402948" y="3547091"/>
              <a:ext cx="37808" cy="16800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289064B3-A39D-D222-8C06-4096DC4CD979}"/>
                </a:ext>
              </a:extLst>
            </p:cNvPr>
            <p:cNvSpPr txBox="1"/>
            <p:nvPr/>
          </p:nvSpPr>
          <p:spPr>
            <a:xfrm>
              <a:off x="6364672" y="3908495"/>
              <a:ext cx="2114361" cy="477054"/>
            </a:xfrm>
            <a:prstGeom prst="rect">
              <a:avLst/>
            </a:prstGeom>
            <a:solidFill>
              <a:schemeClr val="bg1"/>
            </a:solidFill>
          </p:spPr>
          <p:txBody>
            <a:bodyPr wrap="none" rtlCol="0">
              <a:spAutoFit/>
            </a:bodyPr>
            <a:lstStyle/>
            <a:p>
              <a:r>
                <a:rPr lang="en-US" sz="2500" dirty="0"/>
                <a:t>Pre-conditions</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D746DB4-8E8B-E3F0-C2D3-1C8A7501B3F9}"/>
                    </a:ext>
                  </a:extLst>
                </p:cNvPr>
                <p:cNvSpPr/>
                <p:nvPr/>
              </p:nvSpPr>
              <p:spPr>
                <a:xfrm>
                  <a:off x="6656662" y="2858935"/>
                  <a:ext cx="1492572" cy="6881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1" i="1" smtClean="0">
                                <a:solidFill>
                                  <a:schemeClr val="tx1"/>
                                </a:solidFill>
                                <a:latin typeface="Cambria Math" panose="02040503050406030204" pitchFamily="18" charset="0"/>
                              </a:rPr>
                            </m:ctrlPr>
                          </m:sSubPr>
                          <m:e>
                            <m:r>
                              <a:rPr lang="en-US" sz="2500" b="1" i="1" smtClean="0">
                                <a:solidFill>
                                  <a:schemeClr val="tx1"/>
                                </a:solidFill>
                                <a:latin typeface="Cambria Math" panose="02040503050406030204" pitchFamily="18" charset="0"/>
                              </a:rPr>
                              <m:t>𝑺𝒆𝒒</m:t>
                            </m:r>
                          </m:e>
                          <m:sub>
                            <m:r>
                              <a:rPr lang="en-US" sz="2500" b="1" i="1" smtClean="0">
                                <a:solidFill>
                                  <a:schemeClr val="tx1"/>
                                </a:solidFill>
                                <a:latin typeface="Cambria Math" panose="02040503050406030204" pitchFamily="18" charset="0"/>
                              </a:rPr>
                              <m:t>𝒊</m:t>
                            </m:r>
                          </m:sub>
                        </m:sSub>
                      </m:oMath>
                    </m:oMathPara>
                  </a14:m>
                  <a:endParaRPr lang="en-US" sz="2500" b="1" dirty="0">
                    <a:solidFill>
                      <a:schemeClr val="tx1"/>
                    </a:solidFill>
                  </a:endParaRPr>
                </a:p>
              </p:txBody>
            </p:sp>
          </mc:Choice>
          <mc:Fallback xmlns="">
            <p:sp>
              <p:nvSpPr>
                <p:cNvPr id="7" name="Rectangle 6">
                  <a:extLst>
                    <a:ext uri="{FF2B5EF4-FFF2-40B4-BE49-F238E27FC236}">
                      <a16:creationId xmlns:a16="http://schemas.microsoft.com/office/drawing/2014/main" id="{3C227572-3936-F3CB-3FD0-71B5C6A4750B}"/>
                    </a:ext>
                  </a:extLst>
                </p:cNvPr>
                <p:cNvSpPr>
                  <a:spLocks noRot="1" noChangeAspect="1" noMove="1" noResize="1" noEditPoints="1" noAdjustHandles="1" noChangeArrowheads="1" noChangeShapeType="1" noTextEdit="1"/>
                </p:cNvSpPr>
                <p:nvPr/>
              </p:nvSpPr>
              <p:spPr>
                <a:xfrm>
                  <a:off x="6656662" y="2858935"/>
                  <a:ext cx="1492572" cy="688156"/>
                </a:xfrm>
                <a:prstGeom prst="rect">
                  <a:avLst/>
                </a:prstGeom>
                <a:blipFill>
                  <a:blip r:embed="rId3"/>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00587EBC-090D-086A-6C25-705D768DB227}"/>
                </a:ext>
              </a:extLst>
            </p:cNvPr>
            <p:cNvSpPr/>
            <p:nvPr/>
          </p:nvSpPr>
          <p:spPr>
            <a:xfrm>
              <a:off x="3065149" y="5223142"/>
              <a:ext cx="1781666" cy="688156"/>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API-1</a:t>
              </a:r>
            </a:p>
          </p:txBody>
        </p:sp>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1044E2D3-9952-B55A-8A43-04EDDC6BA8B6}"/>
                    </a:ext>
                  </a:extLst>
                </p:cNvPr>
                <p:cNvSpPr/>
                <p:nvPr/>
              </p:nvSpPr>
              <p:spPr>
                <a:xfrm>
                  <a:off x="6549923" y="5227179"/>
                  <a:ext cx="1781666" cy="688156"/>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m:rPr>
                            <m:nor/>
                          </m:rPr>
                          <a:rPr lang="en-US" sz="2500" dirty="0">
                            <a:solidFill>
                              <a:schemeClr val="tx1"/>
                            </a:solidFill>
                          </a:rPr>
                          <m:t>API</m:t>
                        </m:r>
                        <m:r>
                          <m:rPr>
                            <m:nor/>
                          </m:rPr>
                          <a:rPr lang="en-US" sz="2500" dirty="0">
                            <a:solidFill>
                              <a:schemeClr val="tx1"/>
                            </a:solidFill>
                          </a:rPr>
                          <m:t>−2</m:t>
                        </m:r>
                      </m:oMath>
                    </m:oMathPara>
                  </a14:m>
                  <a:endParaRPr lang="en-US" sz="2500">
                    <a:solidFill>
                      <a:schemeClr val="tx1"/>
                    </a:solidFill>
                  </a:endParaRPr>
                </a:p>
              </p:txBody>
            </p:sp>
          </mc:Choice>
          <mc:Fallback xmlns="">
            <p:sp>
              <p:nvSpPr>
                <p:cNvPr id="9" name="Oval 8">
                  <a:extLst>
                    <a:ext uri="{FF2B5EF4-FFF2-40B4-BE49-F238E27FC236}">
                      <a16:creationId xmlns:a16="http://schemas.microsoft.com/office/drawing/2014/main" id="{F9F2852E-B6E2-284A-764F-951775A15418}"/>
                    </a:ext>
                  </a:extLst>
                </p:cNvPr>
                <p:cNvSpPr>
                  <a:spLocks noRot="1" noChangeAspect="1" noMove="1" noResize="1" noEditPoints="1" noAdjustHandles="1" noChangeArrowheads="1" noChangeShapeType="1" noTextEdit="1"/>
                </p:cNvSpPr>
                <p:nvPr/>
              </p:nvSpPr>
              <p:spPr>
                <a:xfrm>
                  <a:off x="6549923" y="5227179"/>
                  <a:ext cx="1781666" cy="688156"/>
                </a:xfrm>
                <a:prstGeom prst="ellipse">
                  <a:avLst/>
                </a:prstGeom>
                <a:blipFill>
                  <a:blip r:embed="rId4"/>
                  <a:stretch>
                    <a:fillRect/>
                  </a:stretch>
                </a:blipFill>
                <a:ln>
                  <a:solidFill>
                    <a:schemeClr val="tx1"/>
                  </a:solidFill>
                </a:ln>
              </p:spPr>
              <p:txBody>
                <a:bodyPr/>
                <a:lstStyle/>
                <a:p>
                  <a:r>
                    <a:rPr lang="en-US">
                      <a:noFill/>
                    </a:rPr>
                    <a:t> </a:t>
                  </a:r>
                </a:p>
              </p:txBody>
            </p:sp>
          </mc:Fallback>
        </mc:AlternateContent>
        <p:sp>
          <p:nvSpPr>
            <p:cNvPr id="10" name="Oval 9">
              <a:extLst>
                <a:ext uri="{FF2B5EF4-FFF2-40B4-BE49-F238E27FC236}">
                  <a16:creationId xmlns:a16="http://schemas.microsoft.com/office/drawing/2014/main" id="{0F4CEE27-28F0-9D77-961F-4410E1EBF179}"/>
                </a:ext>
              </a:extLst>
            </p:cNvPr>
            <p:cNvSpPr/>
            <p:nvPr/>
          </p:nvSpPr>
          <p:spPr>
            <a:xfrm>
              <a:off x="9692791" y="5311278"/>
              <a:ext cx="1781666" cy="688156"/>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500">
                  <a:solidFill>
                    <a:schemeClr val="tx1"/>
                  </a:solidFill>
                </a:rPr>
                <a:t>…</a:t>
              </a:r>
            </a:p>
          </p:txBody>
        </p:sp>
        <p:cxnSp>
          <p:nvCxnSpPr>
            <p:cNvPr id="11" name="Straight Arrow Connector 10">
              <a:extLst>
                <a:ext uri="{FF2B5EF4-FFF2-40B4-BE49-F238E27FC236}">
                  <a16:creationId xmlns:a16="http://schemas.microsoft.com/office/drawing/2014/main" id="{DC23B9D4-3E28-7BAC-0E8B-A6AFDAF4E9A8}"/>
                </a:ext>
              </a:extLst>
            </p:cNvPr>
            <p:cNvCxnSpPr>
              <a:cxnSpLocks/>
              <a:stCxn id="7" idx="2"/>
              <a:endCxn id="8" idx="0"/>
            </p:cNvCxnSpPr>
            <p:nvPr/>
          </p:nvCxnSpPr>
          <p:spPr>
            <a:xfrm flipH="1">
              <a:off x="3955982" y="3547091"/>
              <a:ext cx="3446966" cy="16760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0744A439-3277-FF5A-FACC-BD7E8AAF6B05}"/>
                </a:ext>
              </a:extLst>
            </p:cNvPr>
            <p:cNvCxnSpPr>
              <a:cxnSpLocks/>
              <a:stCxn id="7" idx="2"/>
              <a:endCxn id="10" idx="0"/>
            </p:cNvCxnSpPr>
            <p:nvPr/>
          </p:nvCxnSpPr>
          <p:spPr>
            <a:xfrm>
              <a:off x="7402948" y="3547091"/>
              <a:ext cx="3180676" cy="17641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22DE71D1-C635-4CC0-9324-015B8FAB2949}"/>
                </a:ext>
              </a:extLst>
            </p:cNvPr>
            <p:cNvSpPr txBox="1"/>
            <p:nvPr/>
          </p:nvSpPr>
          <p:spPr>
            <a:xfrm>
              <a:off x="3584009" y="3917874"/>
              <a:ext cx="2114361" cy="477054"/>
            </a:xfrm>
            <a:prstGeom prst="rect">
              <a:avLst/>
            </a:prstGeom>
            <a:solidFill>
              <a:schemeClr val="bg1"/>
            </a:solidFill>
          </p:spPr>
          <p:txBody>
            <a:bodyPr wrap="none" rtlCol="0">
              <a:spAutoFit/>
            </a:bodyPr>
            <a:lstStyle/>
            <a:p>
              <a:r>
                <a:rPr lang="en-US" sz="2500" b="1" dirty="0"/>
                <a:t>Pre-conditions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58341FE-4345-A4C9-A4A8-0E626443C34A}"/>
                    </a:ext>
                  </a:extLst>
                </p:cNvPr>
                <p:cNvSpPr txBox="1"/>
                <p:nvPr/>
              </p:nvSpPr>
              <p:spPr>
                <a:xfrm>
                  <a:off x="626148" y="5328693"/>
                  <a:ext cx="2439001" cy="477054"/>
                </a:xfrm>
                <a:prstGeom prst="rect">
                  <a:avLst/>
                </a:prstGeom>
                <a:noFill/>
              </p:spPr>
              <p:txBody>
                <a:bodyPr wrap="none" rtlCol="0">
                  <a:spAutoFit/>
                </a:bodyPr>
                <a:lstStyle/>
                <a:p>
                  <a:r>
                    <a:rPr lang="en-US" sz="2500" b="1" dirty="0">
                      <a:solidFill>
                        <a:schemeClr val="tx1"/>
                      </a:solidFill>
                    </a:rPr>
                    <a:t>Selecting </a:t>
                  </a:r>
                  <a14:m>
                    <m:oMath xmlns:m="http://schemas.openxmlformats.org/officeDocument/2006/math">
                      <m:sSub>
                        <m:sSubPr>
                          <m:ctrlPr>
                            <a:rPr lang="en-US" sz="2500" b="1" i="1" smtClean="0">
                              <a:solidFill>
                                <a:schemeClr val="tx1"/>
                              </a:solidFill>
                              <a:latin typeface="Cambria Math" panose="02040503050406030204" pitchFamily="18" charset="0"/>
                            </a:rPr>
                          </m:ctrlPr>
                        </m:sSubPr>
                        <m:e>
                          <m:r>
                            <a:rPr lang="en-US" sz="2500" b="1" i="1" smtClean="0">
                              <a:solidFill>
                                <a:schemeClr val="tx1"/>
                              </a:solidFill>
                              <a:latin typeface="Cambria Math" panose="02040503050406030204" pitchFamily="18" charset="0"/>
                            </a:rPr>
                            <m:t>𝑨𝑷𝑰</m:t>
                          </m:r>
                        </m:e>
                        <m:sub>
                          <m:r>
                            <a:rPr lang="en-US" sz="2500" b="1" i="1" smtClean="0">
                              <a:solidFill>
                                <a:schemeClr val="tx1"/>
                              </a:solidFill>
                              <a:latin typeface="Cambria Math" panose="02040503050406030204" pitchFamily="18" charset="0"/>
                            </a:rPr>
                            <m:t>𝒊</m:t>
                          </m:r>
                          <m:r>
                            <a:rPr lang="en-US" sz="2500" b="1" i="1" smtClean="0">
                              <a:solidFill>
                                <a:schemeClr val="tx1"/>
                              </a:solidFill>
                              <a:latin typeface="Cambria Math" panose="02040503050406030204" pitchFamily="18" charset="0"/>
                            </a:rPr>
                            <m:t>+</m:t>
                          </m:r>
                          <m:r>
                            <a:rPr lang="en-US" sz="2500" b="1" i="1" smtClean="0">
                              <a:solidFill>
                                <a:schemeClr val="tx1"/>
                              </a:solidFill>
                              <a:latin typeface="Cambria Math" panose="02040503050406030204" pitchFamily="18" charset="0"/>
                            </a:rPr>
                            <m:t>𝟏</m:t>
                          </m:r>
                        </m:sub>
                      </m:sSub>
                    </m:oMath>
                  </a14:m>
                  <a:endParaRPr lang="en-US" sz="2500" b="1" dirty="0">
                    <a:solidFill>
                      <a:schemeClr val="tx1"/>
                    </a:solidFill>
                  </a:endParaRPr>
                </a:p>
              </p:txBody>
            </p:sp>
          </mc:Choice>
          <mc:Fallback xmlns="">
            <p:sp>
              <p:nvSpPr>
                <p:cNvPr id="30" name="TextBox 29">
                  <a:extLst>
                    <a:ext uri="{FF2B5EF4-FFF2-40B4-BE49-F238E27FC236}">
                      <a16:creationId xmlns:a16="http://schemas.microsoft.com/office/drawing/2014/main" id="{9FA1ADCD-94CE-4956-C823-CB9CE7269932}"/>
                    </a:ext>
                  </a:extLst>
                </p:cNvPr>
                <p:cNvSpPr txBox="1">
                  <a:spLocks noRot="1" noChangeAspect="1" noMove="1" noResize="1" noEditPoints="1" noAdjustHandles="1" noChangeArrowheads="1" noChangeShapeType="1" noTextEdit="1"/>
                </p:cNvSpPr>
                <p:nvPr/>
              </p:nvSpPr>
              <p:spPr>
                <a:xfrm>
                  <a:off x="626148" y="5328693"/>
                  <a:ext cx="2439001" cy="477054"/>
                </a:xfrm>
                <a:prstGeom prst="rect">
                  <a:avLst/>
                </a:prstGeom>
                <a:blipFill>
                  <a:blip r:embed="rId5"/>
                  <a:stretch>
                    <a:fillRect l="-4250" t="-8974" b="-30769"/>
                  </a:stretch>
                </a:blipFill>
              </p:spPr>
              <p:txBody>
                <a:bodyPr/>
                <a:lstStyle/>
                <a:p>
                  <a:r>
                    <a:rPr lang="en-US">
                      <a:noFill/>
                    </a:rPr>
                    <a:t> </a:t>
                  </a:r>
                </a:p>
              </p:txBody>
            </p:sp>
          </mc:Fallback>
        </mc:AlternateContent>
        <p:pic>
          <p:nvPicPr>
            <p:cNvPr id="1030" name="Picture 6" descr="Check Mark And Cross Sign Vector, Check Mark And Cross Sign Icon, Checkmark Icon PNG and Vector ...">
              <a:extLst>
                <a:ext uri="{FF2B5EF4-FFF2-40B4-BE49-F238E27FC236}">
                  <a16:creationId xmlns:a16="http://schemas.microsoft.com/office/drawing/2014/main" id="{9D4B2FCA-7ECB-562C-7F4F-7071718667F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7467" t="32932" r="47429" b="33169"/>
            <a:stretch/>
          </p:blipFill>
          <p:spPr bwMode="auto">
            <a:xfrm>
              <a:off x="4149885" y="4794622"/>
              <a:ext cx="562350" cy="42263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23951629-B10A-D3CC-83E6-4C8726670E28}"/>
                    </a:ext>
                  </a:extLst>
                </p:cNvPr>
                <p:cNvSpPr txBox="1"/>
                <p:nvPr/>
              </p:nvSpPr>
              <p:spPr>
                <a:xfrm>
                  <a:off x="2400519" y="4277082"/>
                  <a:ext cx="3926345" cy="477054"/>
                </a:xfrm>
                <a:prstGeom prst="rect">
                  <a:avLst/>
                </a:prstGeom>
                <a:solidFill>
                  <a:schemeClr val="bg1"/>
                </a:solidFill>
              </p:spPr>
              <p:txBody>
                <a:bodyPr wrap="square" rtlCol="0">
                  <a:spAutoFit/>
                </a:bodyPr>
                <a:lstStyle/>
                <a:p>
                  <a:pPr algn="ctr"/>
                  <a:r>
                    <a:rPr lang="en-US" sz="2500" dirty="0"/>
                    <a:t>Solvable with arguments </a:t>
                  </a:r>
                  <a14:m>
                    <m:oMath xmlns:m="http://schemas.openxmlformats.org/officeDocument/2006/math">
                      <m:r>
                        <a:rPr lang="en-US" sz="2500" b="1" i="1" smtClean="0">
                          <a:solidFill>
                            <a:schemeClr val="tx1"/>
                          </a:solidFill>
                          <a:latin typeface="Cambria Math" panose="02040503050406030204" pitchFamily="18" charset="0"/>
                        </a:rPr>
                        <m:t>𝑿</m:t>
                      </m:r>
                    </m:oMath>
                  </a14:m>
                  <a:endParaRPr lang="en-US" sz="2500" dirty="0">
                    <a:solidFill>
                      <a:schemeClr val="tx1"/>
                    </a:solidFill>
                  </a:endParaRPr>
                </a:p>
              </p:txBody>
            </p:sp>
          </mc:Choice>
          <mc:Fallback>
            <p:sp>
              <p:nvSpPr>
                <p:cNvPr id="47" name="TextBox 46">
                  <a:extLst>
                    <a:ext uri="{FF2B5EF4-FFF2-40B4-BE49-F238E27FC236}">
                      <a16:creationId xmlns:a16="http://schemas.microsoft.com/office/drawing/2014/main" id="{23951629-B10A-D3CC-83E6-4C8726670E28}"/>
                    </a:ext>
                  </a:extLst>
                </p:cNvPr>
                <p:cNvSpPr txBox="1">
                  <a:spLocks noRot="1" noChangeAspect="1" noMove="1" noResize="1" noEditPoints="1" noAdjustHandles="1" noChangeArrowheads="1" noChangeShapeType="1" noTextEdit="1"/>
                </p:cNvSpPr>
                <p:nvPr/>
              </p:nvSpPr>
              <p:spPr>
                <a:xfrm>
                  <a:off x="2400519" y="4277082"/>
                  <a:ext cx="3926345" cy="477054"/>
                </a:xfrm>
                <a:prstGeom prst="rect">
                  <a:avLst/>
                </a:prstGeom>
                <a:blipFill>
                  <a:blip r:embed="rId7"/>
                  <a:stretch>
                    <a:fillRect t="-8974" b="-30769"/>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BA7F64F1-79A7-3CD1-C1E0-674C1ED2FB06}"/>
                </a:ext>
              </a:extLst>
            </p:cNvPr>
            <p:cNvSpPr txBox="1"/>
            <p:nvPr/>
          </p:nvSpPr>
          <p:spPr>
            <a:xfrm>
              <a:off x="6648884" y="4277082"/>
              <a:ext cx="1621085" cy="477054"/>
            </a:xfrm>
            <a:prstGeom prst="rect">
              <a:avLst/>
            </a:prstGeom>
            <a:solidFill>
              <a:schemeClr val="bg1"/>
            </a:solidFill>
          </p:spPr>
          <p:txBody>
            <a:bodyPr wrap="none" rtlCol="0">
              <a:spAutoFit/>
            </a:bodyPr>
            <a:lstStyle/>
            <a:p>
              <a:r>
                <a:rPr lang="en-US" sz="2500" dirty="0"/>
                <a:t>Unsolvable</a:t>
              </a:r>
              <a:endParaRPr lang="en-US" sz="2500" dirty="0">
                <a:solidFill>
                  <a:schemeClr val="tx1"/>
                </a:solidFill>
              </a:endParaRPr>
            </a:p>
          </p:txBody>
        </p:sp>
        <p:pic>
          <p:nvPicPr>
            <p:cNvPr id="46" name="Picture 6" descr="Check Mark And Cross Sign Vector, Check Mark And Cross Sign Icon, Checkmark Icon PNG and Vector ...">
              <a:extLst>
                <a:ext uri="{FF2B5EF4-FFF2-40B4-BE49-F238E27FC236}">
                  <a16:creationId xmlns:a16="http://schemas.microsoft.com/office/drawing/2014/main" id="{807021CA-E0B2-C966-E33E-8F14BE1C1FC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8095" t="32932" r="6751" b="33169"/>
            <a:stretch/>
          </p:blipFill>
          <p:spPr bwMode="auto">
            <a:xfrm>
              <a:off x="7185609" y="4774224"/>
              <a:ext cx="438295" cy="422636"/>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DE4D14D9-C05C-B67A-2E1D-B16E1E70BDC5}"/>
                  </a:ext>
                </a:extLst>
              </p:cNvPr>
              <p:cNvSpPr txBox="1"/>
              <p:nvPr/>
            </p:nvSpPr>
            <p:spPr>
              <a:xfrm>
                <a:off x="931223" y="1545878"/>
                <a:ext cx="2265044" cy="477054"/>
              </a:xfrm>
              <a:prstGeom prst="rect">
                <a:avLst/>
              </a:prstGeom>
              <a:noFill/>
            </p:spPr>
            <p:txBody>
              <a:bodyPr wrap="none" rtlCol="0">
                <a:spAutoFit/>
              </a:bodyPr>
              <a:lstStyle/>
              <a:p>
                <a:r>
                  <a:rPr lang="en-US" sz="2500" b="1" dirty="0">
                    <a:solidFill>
                      <a:schemeClr val="tx1"/>
                    </a:solidFill>
                  </a:rPr>
                  <a:t>Given </a:t>
                </a:r>
                <a14:m>
                  <m:oMath xmlns:m="http://schemas.openxmlformats.org/officeDocument/2006/math">
                    <m:sSub>
                      <m:sSubPr>
                        <m:ctrlPr>
                          <a:rPr lang="en-US" sz="2500" b="1" i="1" smtClean="0">
                            <a:solidFill>
                              <a:schemeClr val="tx1"/>
                            </a:solidFill>
                            <a:latin typeface="Cambria Math" panose="02040503050406030204" pitchFamily="18" charset="0"/>
                          </a:rPr>
                        </m:ctrlPr>
                      </m:sSubPr>
                      <m:e>
                        <m:r>
                          <a:rPr lang="en-US" sz="2500" b="1" i="1" smtClean="0">
                            <a:solidFill>
                              <a:schemeClr val="tx1"/>
                            </a:solidFill>
                            <a:latin typeface="Cambria Math" panose="02040503050406030204" pitchFamily="18" charset="0"/>
                          </a:rPr>
                          <m:t>𝑺𝒆𝒒</m:t>
                        </m:r>
                      </m:e>
                      <m:sub>
                        <m:r>
                          <a:rPr lang="en-US" sz="2500" b="1" i="1" smtClean="0">
                            <a:solidFill>
                              <a:schemeClr val="tx1"/>
                            </a:solidFill>
                            <a:latin typeface="Cambria Math" panose="02040503050406030204" pitchFamily="18" charset="0"/>
                          </a:rPr>
                          <m:t>𝒊</m:t>
                        </m:r>
                      </m:sub>
                    </m:sSub>
                    <m:r>
                      <a:rPr lang="en-US" sz="2500" b="1" i="0" smtClean="0">
                        <a:solidFill>
                          <a:schemeClr val="tx1"/>
                        </a:solidFill>
                        <a:latin typeface="Cambria Math" panose="02040503050406030204" pitchFamily="18" charset="0"/>
                      </a:rPr>
                      <m:t> </m:t>
                    </m:r>
                  </m:oMath>
                </a14:m>
                <a:r>
                  <a:rPr lang="en-US" sz="2500" b="1" dirty="0">
                    <a:solidFill>
                      <a:schemeClr val="tx1"/>
                    </a:solidFill>
                  </a:rPr>
                  <a:t>, </a:t>
                </a:r>
                <a14:m>
                  <m:oMath xmlns:m="http://schemas.openxmlformats.org/officeDocument/2006/math">
                    <m:sSub>
                      <m:sSubPr>
                        <m:ctrlPr>
                          <a:rPr lang="en-US" sz="2500" b="1" i="1" smtClean="0">
                            <a:solidFill>
                              <a:schemeClr val="tx1"/>
                            </a:solidFill>
                            <a:latin typeface="Cambria Math" panose="02040503050406030204" pitchFamily="18" charset="0"/>
                          </a:rPr>
                        </m:ctrlPr>
                      </m:sSubPr>
                      <m:e>
                        <m:r>
                          <a:rPr lang="en-US" sz="2500" b="1" i="1" smtClean="0">
                            <a:solidFill>
                              <a:schemeClr val="tx1"/>
                            </a:solidFill>
                            <a:latin typeface="Cambria Math" panose="02040503050406030204" pitchFamily="18" charset="0"/>
                          </a:rPr>
                          <m:t>𝑺</m:t>
                        </m:r>
                      </m:e>
                      <m:sub>
                        <m:r>
                          <a:rPr lang="en-US" sz="2500" b="1" i="1" smtClean="0">
                            <a:solidFill>
                              <a:schemeClr val="tx1"/>
                            </a:solidFill>
                            <a:latin typeface="Cambria Math" panose="02040503050406030204" pitchFamily="18" charset="0"/>
                          </a:rPr>
                          <m:t>𝒊</m:t>
                        </m:r>
                      </m:sub>
                    </m:sSub>
                  </m:oMath>
                </a14:m>
                <a:endParaRPr lang="en-US" sz="2500" b="1" dirty="0">
                  <a:solidFill>
                    <a:schemeClr val="tx1"/>
                  </a:solidFill>
                </a:endParaRPr>
              </a:p>
            </p:txBody>
          </p:sp>
        </mc:Choice>
        <mc:Fallback>
          <p:sp>
            <p:nvSpPr>
              <p:cNvPr id="15" name="TextBox 14">
                <a:extLst>
                  <a:ext uri="{FF2B5EF4-FFF2-40B4-BE49-F238E27FC236}">
                    <a16:creationId xmlns:a16="http://schemas.microsoft.com/office/drawing/2014/main" id="{DE4D14D9-C05C-B67A-2E1D-B16E1E70BDC5}"/>
                  </a:ext>
                </a:extLst>
              </p:cNvPr>
              <p:cNvSpPr txBox="1">
                <a:spLocks noRot="1" noChangeAspect="1" noMove="1" noResize="1" noEditPoints="1" noAdjustHandles="1" noChangeArrowheads="1" noChangeShapeType="1" noTextEdit="1"/>
              </p:cNvSpPr>
              <p:nvPr/>
            </p:nvSpPr>
            <p:spPr>
              <a:xfrm>
                <a:off x="931223" y="1545878"/>
                <a:ext cx="2265044" cy="477054"/>
              </a:xfrm>
              <a:prstGeom prst="rect">
                <a:avLst/>
              </a:prstGeom>
              <a:blipFill>
                <a:blip r:embed="rId8"/>
                <a:stretch>
                  <a:fillRect l="-4582" t="-10256" b="-30769"/>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5A9D67B4-29F7-6669-4940-8DACB0540DC5}"/>
              </a:ext>
            </a:extLst>
          </p:cNvPr>
          <p:cNvSpPr txBox="1"/>
          <p:nvPr/>
        </p:nvSpPr>
        <p:spPr>
          <a:xfrm>
            <a:off x="7591959" y="-462310"/>
            <a:ext cx="6097978" cy="369332"/>
          </a:xfrm>
          <a:prstGeom prst="rect">
            <a:avLst/>
          </a:prstGeom>
          <a:noFill/>
        </p:spPr>
        <p:txBody>
          <a:bodyPr wrap="square">
            <a:spAutoFit/>
          </a:bodyPr>
          <a:lstStyle/>
          <a:p>
            <a:pPr lvl="2">
              <a:lnSpc>
                <a:spcPct val="100000"/>
              </a:lnSpc>
            </a:pPr>
            <a:r>
              <a:rPr lang="en-US" sz="1800" dirty="0">
                <a:latin typeface="+mj-lt"/>
              </a:rPr>
              <a:t>Solve the constraints to get valid API arguments</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ED6B424-C51F-1057-6D65-907C35A6A097}"/>
                  </a:ext>
                </a:extLst>
              </p:cNvPr>
              <p:cNvSpPr txBox="1"/>
              <p:nvPr/>
            </p:nvSpPr>
            <p:spPr>
              <a:xfrm>
                <a:off x="838200" y="5682521"/>
                <a:ext cx="1531317" cy="477054"/>
              </a:xfrm>
              <a:prstGeom prst="rect">
                <a:avLst/>
              </a:prstGeom>
              <a:noFill/>
            </p:spPr>
            <p:txBody>
              <a:bodyPr wrap="none" rtlCol="0">
                <a:spAutoFit/>
              </a:bodyPr>
              <a:lstStyle/>
              <a:p>
                <a:r>
                  <a:rPr lang="en-US" sz="2500" b="1" dirty="0">
                    <a:solidFill>
                      <a:schemeClr val="tx1"/>
                    </a:solidFill>
                  </a:rPr>
                  <a:t>State </a:t>
                </a:r>
                <a14:m>
                  <m:oMath xmlns:m="http://schemas.openxmlformats.org/officeDocument/2006/math">
                    <m:sSub>
                      <m:sSubPr>
                        <m:ctrlPr>
                          <a:rPr lang="en-US" sz="2500" b="1" i="1" smtClean="0">
                            <a:solidFill>
                              <a:schemeClr val="tx1"/>
                            </a:solidFill>
                            <a:latin typeface="Cambria Math" panose="02040503050406030204" pitchFamily="18" charset="0"/>
                          </a:rPr>
                        </m:ctrlPr>
                      </m:sSubPr>
                      <m:e>
                        <m:r>
                          <a:rPr lang="en-US" sz="2500" b="1" i="1" smtClean="0">
                            <a:solidFill>
                              <a:schemeClr val="tx1"/>
                            </a:solidFill>
                            <a:latin typeface="Cambria Math" panose="02040503050406030204" pitchFamily="18" charset="0"/>
                          </a:rPr>
                          <m:t>𝑺</m:t>
                        </m:r>
                      </m:e>
                      <m:sub>
                        <m:r>
                          <a:rPr lang="en-US" sz="2500" b="1" i="1" smtClean="0">
                            <a:solidFill>
                              <a:schemeClr val="tx1"/>
                            </a:solidFill>
                            <a:latin typeface="Cambria Math" panose="02040503050406030204" pitchFamily="18" charset="0"/>
                          </a:rPr>
                          <m:t>𝒊</m:t>
                        </m:r>
                        <m:r>
                          <a:rPr lang="en-US" sz="2500" b="1" i="1" smtClean="0">
                            <a:solidFill>
                              <a:schemeClr val="tx1"/>
                            </a:solidFill>
                            <a:latin typeface="Cambria Math" panose="02040503050406030204" pitchFamily="18" charset="0"/>
                          </a:rPr>
                          <m:t>+</m:t>
                        </m:r>
                        <m:r>
                          <a:rPr lang="en-US" sz="2500" b="1" i="1" smtClean="0">
                            <a:solidFill>
                              <a:schemeClr val="tx1"/>
                            </a:solidFill>
                            <a:latin typeface="Cambria Math" panose="02040503050406030204" pitchFamily="18" charset="0"/>
                          </a:rPr>
                          <m:t>𝟏</m:t>
                        </m:r>
                      </m:sub>
                    </m:sSub>
                  </m:oMath>
                </a14:m>
                <a:endParaRPr lang="en-US" sz="2500" b="1" dirty="0">
                  <a:solidFill>
                    <a:schemeClr val="tx1"/>
                  </a:solidFill>
                </a:endParaRPr>
              </a:p>
            </p:txBody>
          </p:sp>
        </mc:Choice>
        <mc:Fallback>
          <p:sp>
            <p:nvSpPr>
              <p:cNvPr id="18" name="TextBox 17">
                <a:extLst>
                  <a:ext uri="{FF2B5EF4-FFF2-40B4-BE49-F238E27FC236}">
                    <a16:creationId xmlns:a16="http://schemas.microsoft.com/office/drawing/2014/main" id="{DED6B424-C51F-1057-6D65-907C35A6A097}"/>
                  </a:ext>
                </a:extLst>
              </p:cNvPr>
              <p:cNvSpPr txBox="1">
                <a:spLocks noRot="1" noChangeAspect="1" noMove="1" noResize="1" noEditPoints="1" noAdjustHandles="1" noChangeArrowheads="1" noChangeShapeType="1" noTextEdit="1"/>
              </p:cNvSpPr>
              <p:nvPr/>
            </p:nvSpPr>
            <p:spPr>
              <a:xfrm>
                <a:off x="838200" y="5682521"/>
                <a:ext cx="1531317" cy="477054"/>
              </a:xfrm>
              <a:prstGeom prst="rect">
                <a:avLst/>
              </a:prstGeom>
              <a:blipFill>
                <a:blip r:embed="rId9"/>
                <a:stretch>
                  <a:fillRect l="-6773" t="-8974" b="-3076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10F19D0A-CF04-5D67-D021-355524D91044}"/>
                  </a:ext>
                </a:extLst>
              </p:cNvPr>
              <p:cNvSpPr/>
              <p:nvPr/>
            </p:nvSpPr>
            <p:spPr>
              <a:xfrm>
                <a:off x="3421748" y="5650567"/>
                <a:ext cx="1492572" cy="6881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500" b="1" i="1" smtClean="0">
                              <a:solidFill>
                                <a:schemeClr val="tx1"/>
                              </a:solidFill>
                              <a:latin typeface="Cambria Math" panose="02040503050406030204" pitchFamily="18" charset="0"/>
                            </a:rPr>
                          </m:ctrlPr>
                        </m:sSubPr>
                        <m:e>
                          <m:r>
                            <a:rPr lang="en-US" sz="2500" b="1" i="1" smtClean="0">
                              <a:solidFill>
                                <a:schemeClr val="tx1"/>
                              </a:solidFill>
                              <a:latin typeface="Cambria Math" panose="02040503050406030204" pitchFamily="18" charset="0"/>
                            </a:rPr>
                            <m:t>𝑺𝒆𝒒</m:t>
                          </m:r>
                        </m:e>
                        <m:sub>
                          <m:r>
                            <a:rPr lang="en-US" sz="2500" b="1" i="1" smtClean="0">
                              <a:solidFill>
                                <a:schemeClr val="tx1"/>
                              </a:solidFill>
                              <a:latin typeface="Cambria Math" panose="02040503050406030204" pitchFamily="18" charset="0"/>
                            </a:rPr>
                            <m:t>𝒊</m:t>
                          </m:r>
                        </m:sub>
                      </m:sSub>
                    </m:oMath>
                  </m:oMathPara>
                </a14:m>
                <a:endParaRPr lang="en-US" sz="2500" b="1" dirty="0">
                  <a:solidFill>
                    <a:schemeClr val="tx1"/>
                  </a:solidFill>
                </a:endParaRPr>
              </a:p>
            </p:txBody>
          </p:sp>
        </mc:Choice>
        <mc:Fallback>
          <p:sp>
            <p:nvSpPr>
              <p:cNvPr id="19" name="Rectangle 18">
                <a:extLst>
                  <a:ext uri="{FF2B5EF4-FFF2-40B4-BE49-F238E27FC236}">
                    <a16:creationId xmlns:a16="http://schemas.microsoft.com/office/drawing/2014/main" id="{10F19D0A-CF04-5D67-D021-355524D91044}"/>
                  </a:ext>
                </a:extLst>
              </p:cNvPr>
              <p:cNvSpPr>
                <a:spLocks noRot="1" noChangeAspect="1" noMove="1" noResize="1" noEditPoints="1" noAdjustHandles="1" noChangeArrowheads="1" noChangeShapeType="1" noTextEdit="1"/>
              </p:cNvSpPr>
              <p:nvPr/>
            </p:nvSpPr>
            <p:spPr>
              <a:xfrm>
                <a:off x="3421748" y="5650567"/>
                <a:ext cx="1492572" cy="688156"/>
              </a:xfrm>
              <a:prstGeom prst="rect">
                <a:avLst/>
              </a:prstGeom>
              <a:blipFill>
                <a:blip r:embed="rId10"/>
                <a:stretch>
                  <a:fillRect/>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6D22E7C7-A053-DE60-382A-7AF5AC255A0A}"/>
              </a:ext>
            </a:extLst>
          </p:cNvPr>
          <p:cNvCxnSpPr>
            <a:cxnSpLocks/>
            <a:stCxn id="8" idx="4"/>
            <a:endCxn id="19" idx="0"/>
          </p:cNvCxnSpPr>
          <p:nvPr/>
        </p:nvCxnSpPr>
        <p:spPr>
          <a:xfrm>
            <a:off x="4168034" y="4598241"/>
            <a:ext cx="0" cy="10523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A1B78F5-3CAD-AD8E-8BE9-1E00EB1A5B8B}"/>
              </a:ext>
            </a:extLst>
          </p:cNvPr>
          <p:cNvSpPr txBox="1"/>
          <p:nvPr/>
        </p:nvSpPr>
        <p:spPr>
          <a:xfrm>
            <a:off x="2083825" y="4809343"/>
            <a:ext cx="4229299" cy="477054"/>
          </a:xfrm>
          <a:prstGeom prst="rect">
            <a:avLst/>
          </a:prstGeom>
          <a:solidFill>
            <a:schemeClr val="bg1"/>
          </a:solidFill>
        </p:spPr>
        <p:txBody>
          <a:bodyPr wrap="none" rtlCol="0">
            <a:spAutoFit/>
          </a:bodyPr>
          <a:lstStyle/>
          <a:p>
            <a:r>
              <a:rPr lang="en-US" sz="2500" b="1" dirty="0"/>
              <a:t>Execute API abstraction with X</a:t>
            </a:r>
          </a:p>
        </p:txBody>
      </p:sp>
    </p:spTree>
    <p:extLst>
      <p:ext uri="{BB962C8B-B14F-4D97-AF65-F5344CB8AC3E}">
        <p14:creationId xmlns:p14="http://schemas.microsoft.com/office/powerpoint/2010/main" val="24847338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2FC25-F2D0-F142-ABDA-66528FE27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555FC7-F47F-1C7A-0A9C-EA811BD9942D}"/>
              </a:ext>
            </a:extLst>
          </p:cNvPr>
          <p:cNvSpPr>
            <a:spLocks noGrp="1"/>
          </p:cNvSpPr>
          <p:nvPr>
            <p:ph type="title"/>
          </p:nvPr>
        </p:nvSpPr>
        <p:spPr/>
        <p:txBody>
          <a:bodyPr/>
          <a:lstStyle/>
          <a:p>
            <a:r>
              <a:rPr lang="en-US" b="1" dirty="0"/>
              <a:t>S1: Workflow</a:t>
            </a:r>
          </a:p>
        </p:txBody>
      </p:sp>
      <p:sp>
        <p:nvSpPr>
          <p:cNvPr id="4" name="Slide Number Placeholder 3">
            <a:extLst>
              <a:ext uri="{FF2B5EF4-FFF2-40B4-BE49-F238E27FC236}">
                <a16:creationId xmlns:a16="http://schemas.microsoft.com/office/drawing/2014/main" id="{02044C6B-BF16-E374-4446-C15C6FAFE5BE}"/>
              </a:ext>
            </a:extLst>
          </p:cNvPr>
          <p:cNvSpPr>
            <a:spLocks noGrp="1"/>
          </p:cNvSpPr>
          <p:nvPr>
            <p:ph type="sldNum" sz="quarter" idx="12"/>
          </p:nvPr>
        </p:nvSpPr>
        <p:spPr>
          <a:xfrm>
            <a:off x="8612931" y="6381562"/>
            <a:ext cx="2743200" cy="365125"/>
          </a:xfrm>
        </p:spPr>
        <p:txBody>
          <a:bodyPr/>
          <a:lstStyle/>
          <a:p>
            <a:fld id="{7E665F2E-D417-4652-A93B-1C961A2010A1}" type="slidenum">
              <a:rPr lang="en-US" smtClean="0"/>
              <a:t>77</a:t>
            </a:fld>
            <a:endParaRPr lang="en-US"/>
          </a:p>
        </p:txBody>
      </p:sp>
      <p:sp>
        <p:nvSpPr>
          <p:cNvPr id="7" name="Rectangle: Rounded Corners 6">
            <a:extLst>
              <a:ext uri="{FF2B5EF4-FFF2-40B4-BE49-F238E27FC236}">
                <a16:creationId xmlns:a16="http://schemas.microsoft.com/office/drawing/2014/main" id="{3D8611CF-E371-4959-8790-B35340A46ADE}"/>
              </a:ext>
            </a:extLst>
          </p:cNvPr>
          <p:cNvSpPr/>
          <p:nvPr/>
        </p:nvSpPr>
        <p:spPr>
          <a:xfrm>
            <a:off x="2487653" y="1762901"/>
            <a:ext cx="3090440"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ysClr val="windowText" lastClr="000000"/>
                </a:solidFill>
              </a:rPr>
              <a:t>Pre-conditions</a:t>
            </a:r>
            <a:r>
              <a:rPr lang="en-US" sz="2000">
                <a:solidFill>
                  <a:sysClr val="windowText" lastClr="000000"/>
                </a:solidFill>
              </a:rPr>
              <a:t> in the form of </a:t>
            </a:r>
            <a:r>
              <a:rPr lang="en-US" sz="2000" b="1">
                <a:solidFill>
                  <a:sysClr val="windowText" lastClr="000000"/>
                </a:solidFill>
              </a:rPr>
              <a:t>Python expressions</a:t>
            </a:r>
          </a:p>
        </p:txBody>
      </p:sp>
      <p:sp>
        <p:nvSpPr>
          <p:cNvPr id="8" name="Rectangle: Rounded Corners 7">
            <a:extLst>
              <a:ext uri="{FF2B5EF4-FFF2-40B4-BE49-F238E27FC236}">
                <a16:creationId xmlns:a16="http://schemas.microsoft.com/office/drawing/2014/main" id="{6181F38E-A4EB-A34E-B2A9-B6D3EBBE84D6}"/>
              </a:ext>
            </a:extLst>
          </p:cNvPr>
          <p:cNvSpPr/>
          <p:nvPr/>
        </p:nvSpPr>
        <p:spPr>
          <a:xfrm>
            <a:off x="2487652" y="3510284"/>
            <a:ext cx="3090439"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ysClr val="windowText" lastClr="000000"/>
                </a:solidFill>
              </a:rPr>
              <a:t>API abstraction </a:t>
            </a:r>
            <a:r>
              <a:rPr lang="en-US" sz="2000">
                <a:solidFill>
                  <a:sysClr val="windowText" lastClr="000000"/>
                </a:solidFill>
              </a:rPr>
              <a:t>in the form of </a:t>
            </a:r>
            <a:r>
              <a:rPr lang="en-US" sz="2000" b="1">
                <a:solidFill>
                  <a:sysClr val="windowText" lastClr="000000"/>
                </a:solidFill>
              </a:rPr>
              <a:t>Python functions</a:t>
            </a:r>
          </a:p>
        </p:txBody>
      </p:sp>
      <p:cxnSp>
        <p:nvCxnSpPr>
          <p:cNvPr id="10" name="Connector: Elbow 9">
            <a:extLst>
              <a:ext uri="{FF2B5EF4-FFF2-40B4-BE49-F238E27FC236}">
                <a16:creationId xmlns:a16="http://schemas.microsoft.com/office/drawing/2014/main" id="{A6C79A5F-AAD0-C90A-323A-066E178DD501}"/>
              </a:ext>
            </a:extLst>
          </p:cNvPr>
          <p:cNvCxnSpPr>
            <a:cxnSpLocks/>
            <a:stCxn id="5" idx="3"/>
            <a:endCxn id="7" idx="1"/>
          </p:cNvCxnSpPr>
          <p:nvPr/>
        </p:nvCxnSpPr>
        <p:spPr>
          <a:xfrm flipV="1">
            <a:off x="1237591" y="2309271"/>
            <a:ext cx="1250062" cy="814204"/>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Connector: Elbow 10">
            <a:extLst>
              <a:ext uri="{FF2B5EF4-FFF2-40B4-BE49-F238E27FC236}">
                <a16:creationId xmlns:a16="http://schemas.microsoft.com/office/drawing/2014/main" id="{EA5F04E3-C447-AC4D-33E7-49EC46EA5413}"/>
              </a:ext>
            </a:extLst>
          </p:cNvPr>
          <p:cNvCxnSpPr>
            <a:cxnSpLocks/>
            <a:stCxn id="5" idx="3"/>
            <a:endCxn id="8" idx="1"/>
          </p:cNvCxnSpPr>
          <p:nvPr/>
        </p:nvCxnSpPr>
        <p:spPr>
          <a:xfrm>
            <a:off x="1237591" y="3123475"/>
            <a:ext cx="1250061" cy="933179"/>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F4C101FC-9FE6-1EFA-C120-E604816FAB13}"/>
              </a:ext>
            </a:extLst>
          </p:cNvPr>
          <p:cNvSpPr/>
          <p:nvPr/>
        </p:nvSpPr>
        <p:spPr>
          <a:xfrm>
            <a:off x="6585082" y="1762901"/>
            <a:ext cx="1893418"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Python Z3 solving code</a:t>
            </a:r>
          </a:p>
        </p:txBody>
      </p:sp>
      <p:grpSp>
        <p:nvGrpSpPr>
          <p:cNvPr id="26" name="Group 25">
            <a:extLst>
              <a:ext uri="{FF2B5EF4-FFF2-40B4-BE49-F238E27FC236}">
                <a16:creationId xmlns:a16="http://schemas.microsoft.com/office/drawing/2014/main" id="{11B620A0-8A70-6B44-C2FA-AEEF528933E7}"/>
              </a:ext>
            </a:extLst>
          </p:cNvPr>
          <p:cNvGrpSpPr/>
          <p:nvPr/>
        </p:nvGrpSpPr>
        <p:grpSpPr>
          <a:xfrm>
            <a:off x="329350" y="2836664"/>
            <a:ext cx="1230996" cy="1037617"/>
            <a:chOff x="341826" y="2867058"/>
            <a:chExt cx="1230996" cy="1037617"/>
          </a:xfrm>
        </p:grpSpPr>
        <p:pic>
          <p:nvPicPr>
            <p:cNvPr id="5" name="Picture 30" descr="How To: Generate Swagger REST API Client">
              <a:extLst>
                <a:ext uri="{FF2B5EF4-FFF2-40B4-BE49-F238E27FC236}">
                  <a16:creationId xmlns:a16="http://schemas.microsoft.com/office/drawing/2014/main" id="{F4F4654A-7179-F667-E0BB-CB7A2014053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2" t="4463" r="67789" b="3578"/>
            <a:stretch/>
          </p:blipFill>
          <p:spPr bwMode="auto">
            <a:xfrm>
              <a:off x="664581" y="2867058"/>
              <a:ext cx="585486" cy="57362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30" descr="How To: Generate Swagger REST API Client">
              <a:extLst>
                <a:ext uri="{FF2B5EF4-FFF2-40B4-BE49-F238E27FC236}">
                  <a16:creationId xmlns:a16="http://schemas.microsoft.com/office/drawing/2014/main" id="{56CFD718-B915-EBA9-6FC3-C6B7345A59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764" t="10166" r="4869" b="8869"/>
            <a:stretch/>
          </p:blipFill>
          <p:spPr bwMode="auto">
            <a:xfrm>
              <a:off x="341826" y="3399635"/>
              <a:ext cx="1230996" cy="50504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8" name="Straight Arrow Connector 27">
            <a:extLst>
              <a:ext uri="{FF2B5EF4-FFF2-40B4-BE49-F238E27FC236}">
                <a16:creationId xmlns:a16="http://schemas.microsoft.com/office/drawing/2014/main" id="{491B153C-8AF8-5875-9305-A2507E003DBE}"/>
              </a:ext>
            </a:extLst>
          </p:cNvPr>
          <p:cNvCxnSpPr>
            <a:cxnSpLocks/>
            <a:stCxn id="7" idx="3"/>
            <a:endCxn id="16" idx="1"/>
          </p:cNvCxnSpPr>
          <p:nvPr/>
        </p:nvCxnSpPr>
        <p:spPr>
          <a:xfrm>
            <a:off x="5578093" y="2309271"/>
            <a:ext cx="1006989"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pic>
        <p:nvPicPr>
          <p:cNvPr id="29" name="Picture 28" descr="OpenAI, ChatGPT Logo Icon 22227364 PNG">
            <a:extLst>
              <a:ext uri="{FF2B5EF4-FFF2-40B4-BE49-F238E27FC236}">
                <a16:creationId xmlns:a16="http://schemas.microsoft.com/office/drawing/2014/main" id="{E0389A45-A558-FF2E-4EAD-6A35A6DCDE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525" y="1814279"/>
            <a:ext cx="408060" cy="40806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OpenAI, ChatGPT Logo Icon 22227364 PNG">
            <a:extLst>
              <a:ext uri="{FF2B5EF4-FFF2-40B4-BE49-F238E27FC236}">
                <a16:creationId xmlns:a16="http://schemas.microsoft.com/office/drawing/2014/main" id="{7C96A7AD-BCC0-B16B-4518-93746DA53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4423" y="3590064"/>
            <a:ext cx="408060" cy="40806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OpenAI, ChatGPT Logo Icon 22227364 PNG">
            <a:extLst>
              <a:ext uri="{FF2B5EF4-FFF2-40B4-BE49-F238E27FC236}">
                <a16:creationId xmlns:a16="http://schemas.microsoft.com/office/drawing/2014/main" id="{506307D0-B44F-1922-8022-3F2F02AD4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345" y="1814279"/>
            <a:ext cx="408060" cy="408060"/>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Rounded Corners 31">
            <a:extLst>
              <a:ext uri="{FF2B5EF4-FFF2-40B4-BE49-F238E27FC236}">
                <a16:creationId xmlns:a16="http://schemas.microsoft.com/office/drawing/2014/main" id="{0185071A-5D93-9549-A78A-F22DC12E0389}"/>
              </a:ext>
            </a:extLst>
          </p:cNvPr>
          <p:cNvSpPr/>
          <p:nvPr/>
        </p:nvSpPr>
        <p:spPr>
          <a:xfrm>
            <a:off x="6585082" y="3510283"/>
            <a:ext cx="1893419"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rPr>
              <a:t>Service </a:t>
            </a:r>
          </a:p>
          <a:p>
            <a:pPr algn="ctr"/>
            <a:r>
              <a:rPr lang="en-US" sz="2000">
                <a:solidFill>
                  <a:sysClr val="windowText" lastClr="000000"/>
                </a:solidFill>
              </a:rPr>
              <a:t>state machine</a:t>
            </a:r>
          </a:p>
        </p:txBody>
      </p:sp>
      <p:cxnSp>
        <p:nvCxnSpPr>
          <p:cNvPr id="34" name="Straight Arrow Connector 33">
            <a:extLst>
              <a:ext uri="{FF2B5EF4-FFF2-40B4-BE49-F238E27FC236}">
                <a16:creationId xmlns:a16="http://schemas.microsoft.com/office/drawing/2014/main" id="{F5AEA1C8-89D7-4B8B-888D-6D863F645C5E}"/>
              </a:ext>
            </a:extLst>
          </p:cNvPr>
          <p:cNvCxnSpPr>
            <a:cxnSpLocks/>
            <a:stCxn id="16" idx="2"/>
            <a:endCxn id="32" idx="0"/>
          </p:cNvCxnSpPr>
          <p:nvPr/>
        </p:nvCxnSpPr>
        <p:spPr>
          <a:xfrm>
            <a:off x="7531791" y="2855640"/>
            <a:ext cx="1" cy="65464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8" name="Connector: Elbow 37">
            <a:extLst>
              <a:ext uri="{FF2B5EF4-FFF2-40B4-BE49-F238E27FC236}">
                <a16:creationId xmlns:a16="http://schemas.microsoft.com/office/drawing/2014/main" id="{F1D58CB9-7C4E-6FFA-254B-FA0D1E53598A}"/>
              </a:ext>
            </a:extLst>
          </p:cNvPr>
          <p:cNvCxnSpPr>
            <a:cxnSpLocks/>
            <a:stCxn id="8" idx="3"/>
            <a:endCxn id="32" idx="1"/>
          </p:cNvCxnSpPr>
          <p:nvPr/>
        </p:nvCxnSpPr>
        <p:spPr>
          <a:xfrm flipV="1">
            <a:off x="5578091" y="4056653"/>
            <a:ext cx="1006991" cy="1"/>
          </a:xfrm>
          <a:prstGeom prst="bent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Flowchart: Multidocument 42">
            <a:extLst>
              <a:ext uri="{FF2B5EF4-FFF2-40B4-BE49-F238E27FC236}">
                <a16:creationId xmlns:a16="http://schemas.microsoft.com/office/drawing/2014/main" id="{A1643337-99F1-3D15-2158-C4C6D28EE363}"/>
              </a:ext>
            </a:extLst>
          </p:cNvPr>
          <p:cNvSpPr/>
          <p:nvPr/>
        </p:nvSpPr>
        <p:spPr>
          <a:xfrm>
            <a:off x="10170335" y="3510283"/>
            <a:ext cx="1389927" cy="1092738"/>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Workloads</a:t>
            </a:r>
          </a:p>
          <a:p>
            <a:pPr algn="ctr"/>
            <a:r>
              <a:rPr lang="en-US">
                <a:solidFill>
                  <a:schemeClr val="tx1"/>
                </a:solidFill>
              </a:rPr>
              <a:t>(API seqs)</a:t>
            </a:r>
          </a:p>
        </p:txBody>
      </p:sp>
      <p:cxnSp>
        <p:nvCxnSpPr>
          <p:cNvPr id="66" name="Connector: Elbow 65">
            <a:extLst>
              <a:ext uri="{FF2B5EF4-FFF2-40B4-BE49-F238E27FC236}">
                <a16:creationId xmlns:a16="http://schemas.microsoft.com/office/drawing/2014/main" id="{99FD0414-F549-4B61-58FA-B080E4C30CA2}"/>
              </a:ext>
            </a:extLst>
          </p:cNvPr>
          <p:cNvCxnSpPr>
            <a:cxnSpLocks/>
            <a:stCxn id="32" idx="3"/>
            <a:endCxn id="43" idx="1"/>
          </p:cNvCxnSpPr>
          <p:nvPr/>
        </p:nvCxnSpPr>
        <p:spPr>
          <a:xfrm flipV="1">
            <a:off x="8478501" y="4056652"/>
            <a:ext cx="1691834" cy="1"/>
          </a:xfrm>
          <a:prstGeom prst="bent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2" name="TextBox 71">
            <a:extLst>
              <a:ext uri="{FF2B5EF4-FFF2-40B4-BE49-F238E27FC236}">
                <a16:creationId xmlns:a16="http://schemas.microsoft.com/office/drawing/2014/main" id="{438E3B2A-CE84-0DFD-0AA5-DCBE1B28E267}"/>
              </a:ext>
            </a:extLst>
          </p:cNvPr>
          <p:cNvSpPr txBox="1"/>
          <p:nvPr/>
        </p:nvSpPr>
        <p:spPr>
          <a:xfrm>
            <a:off x="8617880" y="3733486"/>
            <a:ext cx="1413076" cy="646331"/>
          </a:xfrm>
          <a:prstGeom prst="rect">
            <a:avLst/>
          </a:prstGeom>
          <a:noFill/>
        </p:spPr>
        <p:txBody>
          <a:bodyPr wrap="square" rtlCol="0">
            <a:spAutoFit/>
          </a:bodyPr>
          <a:lstStyle/>
          <a:p>
            <a:pPr algn="ctr"/>
            <a:r>
              <a:rPr lang="en-US" dirty="0"/>
              <a:t>Enumeration algorithm</a:t>
            </a:r>
          </a:p>
        </p:txBody>
      </p:sp>
      <p:sp>
        <p:nvSpPr>
          <p:cNvPr id="3" name="TextBox 2">
            <a:extLst>
              <a:ext uri="{FF2B5EF4-FFF2-40B4-BE49-F238E27FC236}">
                <a16:creationId xmlns:a16="http://schemas.microsoft.com/office/drawing/2014/main" id="{EFF37533-E867-AC68-B849-41D2FCCE28F8}"/>
              </a:ext>
            </a:extLst>
          </p:cNvPr>
          <p:cNvSpPr txBox="1"/>
          <p:nvPr/>
        </p:nvSpPr>
        <p:spPr>
          <a:xfrm>
            <a:off x="2843585" y="5234028"/>
            <a:ext cx="4688206" cy="477054"/>
          </a:xfrm>
          <a:prstGeom prst="rect">
            <a:avLst/>
          </a:prstGeom>
          <a:noFill/>
        </p:spPr>
        <p:txBody>
          <a:bodyPr wrap="none" rtlCol="0">
            <a:spAutoFit/>
          </a:bodyPr>
          <a:lstStyle/>
          <a:p>
            <a:r>
              <a:rPr lang="en-US" sz="2500" b="1" dirty="0"/>
              <a:t>LLM-assistant and one-time effort</a:t>
            </a:r>
          </a:p>
        </p:txBody>
      </p:sp>
      <p:sp>
        <p:nvSpPr>
          <p:cNvPr id="6" name="Left Brace 5">
            <a:extLst>
              <a:ext uri="{FF2B5EF4-FFF2-40B4-BE49-F238E27FC236}">
                <a16:creationId xmlns:a16="http://schemas.microsoft.com/office/drawing/2014/main" id="{E760BD35-7A78-6003-1AF8-34D006D7FDC6}"/>
              </a:ext>
            </a:extLst>
          </p:cNvPr>
          <p:cNvSpPr/>
          <p:nvPr/>
        </p:nvSpPr>
        <p:spPr>
          <a:xfrm rot="16200000">
            <a:off x="5050688" y="1687235"/>
            <a:ext cx="188859" cy="6666765"/>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Left Brace 8">
            <a:extLst>
              <a:ext uri="{FF2B5EF4-FFF2-40B4-BE49-F238E27FC236}">
                <a16:creationId xmlns:a16="http://schemas.microsoft.com/office/drawing/2014/main" id="{7EAF53EB-ECC2-5013-BE55-ED3B29DE5DCB}"/>
              </a:ext>
            </a:extLst>
          </p:cNvPr>
          <p:cNvSpPr/>
          <p:nvPr/>
        </p:nvSpPr>
        <p:spPr>
          <a:xfrm rot="16200000">
            <a:off x="10393330" y="3900179"/>
            <a:ext cx="103053" cy="2240876"/>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4533669C-6284-F96F-CF72-82F7F7BD1D9F}"/>
              </a:ext>
            </a:extLst>
          </p:cNvPr>
          <p:cNvSpPr txBox="1"/>
          <p:nvPr/>
        </p:nvSpPr>
        <p:spPr>
          <a:xfrm>
            <a:off x="9058835" y="5234028"/>
            <a:ext cx="2772041" cy="477054"/>
          </a:xfrm>
          <a:prstGeom prst="rect">
            <a:avLst/>
          </a:prstGeom>
          <a:noFill/>
        </p:spPr>
        <p:txBody>
          <a:bodyPr wrap="none" rtlCol="0">
            <a:spAutoFit/>
          </a:bodyPr>
          <a:lstStyle/>
          <a:p>
            <a:r>
              <a:rPr lang="en-US" sz="2500" b="1" dirty="0"/>
              <a:t>Local computations</a:t>
            </a:r>
          </a:p>
        </p:txBody>
      </p:sp>
    </p:spTree>
    <p:extLst>
      <p:ext uri="{BB962C8B-B14F-4D97-AF65-F5344CB8AC3E}">
        <p14:creationId xmlns:p14="http://schemas.microsoft.com/office/powerpoint/2010/main" val="38847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3642A-CCA7-C35A-4A9C-1717C47CD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97184F-535B-AA12-4DDA-B7B78FC11531}"/>
              </a:ext>
            </a:extLst>
          </p:cNvPr>
          <p:cNvSpPr>
            <a:spLocks noGrp="1"/>
          </p:cNvSpPr>
          <p:nvPr>
            <p:ph type="title"/>
          </p:nvPr>
        </p:nvSpPr>
        <p:spPr/>
        <p:txBody>
          <a:bodyPr>
            <a:normAutofit/>
          </a:bodyPr>
          <a:lstStyle/>
          <a:p>
            <a:r>
              <a:rPr lang="en-US" b="1" dirty="0"/>
              <a:t>S1: </a:t>
            </a:r>
            <a:r>
              <a:rPr lang="en-US" b="1" i="0" dirty="0">
                <a:solidFill>
                  <a:srgbClr val="111111"/>
                </a:solidFill>
                <a:effectLst/>
                <a:latin typeface="-apple-system"/>
              </a:rPr>
              <a:t>Identified Issues After Impl.</a:t>
            </a:r>
            <a:endParaRPr lang="en-US" b="1" dirty="0"/>
          </a:p>
        </p:txBody>
      </p:sp>
      <p:sp>
        <p:nvSpPr>
          <p:cNvPr id="3" name="Content Placeholder 2">
            <a:extLst>
              <a:ext uri="{FF2B5EF4-FFF2-40B4-BE49-F238E27FC236}">
                <a16:creationId xmlns:a16="http://schemas.microsoft.com/office/drawing/2014/main" id="{19128CD2-8478-87E9-62ED-FAEF21A70063}"/>
              </a:ext>
            </a:extLst>
          </p:cNvPr>
          <p:cNvSpPr>
            <a:spLocks noGrp="1"/>
          </p:cNvSpPr>
          <p:nvPr>
            <p:ph idx="1"/>
          </p:nvPr>
        </p:nvSpPr>
        <p:spPr>
          <a:xfrm>
            <a:off x="838200" y="1457863"/>
            <a:ext cx="10515600" cy="5035012"/>
          </a:xfrm>
        </p:spPr>
        <p:txBody>
          <a:bodyPr>
            <a:normAutofit/>
          </a:bodyPr>
          <a:lstStyle/>
          <a:p>
            <a:pPr>
              <a:lnSpc>
                <a:spcPct val="130000"/>
              </a:lnSpc>
            </a:pPr>
            <a:r>
              <a:rPr lang="en-US" b="1" dirty="0">
                <a:latin typeface="+mj-lt"/>
              </a:rPr>
              <a:t>LLM makes many mistakes</a:t>
            </a:r>
          </a:p>
          <a:p>
            <a:pPr lvl="1">
              <a:lnSpc>
                <a:spcPct val="130000"/>
              </a:lnSpc>
            </a:pPr>
            <a:r>
              <a:rPr lang="en-US" dirty="0">
                <a:latin typeface="+mj-lt"/>
              </a:rPr>
              <a:t>Loosely organized and incomplete doc </a:t>
            </a:r>
            <a:r>
              <a:rPr lang="en-US" dirty="0">
                <a:latin typeface="+mj-lt"/>
                <a:sym typeface="Wingdings" panose="05000000000000000000" pitchFamily="2" charset="2"/>
              </a:rPr>
              <a:t> Accurate abstraction</a:t>
            </a:r>
          </a:p>
          <a:p>
            <a:pPr lvl="1">
              <a:lnSpc>
                <a:spcPct val="130000"/>
              </a:lnSpc>
            </a:pPr>
            <a:r>
              <a:rPr lang="en-US" dirty="0">
                <a:solidFill>
                  <a:srgbClr val="C00000"/>
                </a:solidFill>
                <a:latin typeface="+mj-lt"/>
                <a:sym typeface="Wingdings" panose="05000000000000000000" pitchFamily="2" charset="2"/>
              </a:rPr>
              <a:t>Reverse logic when generating the precondition solving code</a:t>
            </a:r>
          </a:p>
          <a:p>
            <a:pPr>
              <a:lnSpc>
                <a:spcPct val="130000"/>
              </a:lnSpc>
            </a:pPr>
            <a:r>
              <a:rPr lang="en-US" b="1" dirty="0">
                <a:latin typeface="+mj-lt"/>
                <a:sym typeface="Wingdings" panose="05000000000000000000" pitchFamily="2" charset="2"/>
              </a:rPr>
              <a:t>Possible solutions</a:t>
            </a:r>
          </a:p>
          <a:p>
            <a:pPr lvl="1">
              <a:lnSpc>
                <a:spcPct val="130000"/>
              </a:lnSpc>
            </a:pPr>
            <a:r>
              <a:rPr lang="en-US" dirty="0">
                <a:latin typeface="+mj-lt"/>
                <a:sym typeface="Wingdings" panose="05000000000000000000" pitchFamily="2" charset="2"/>
              </a:rPr>
              <a:t>Prompt with service source code to improve generation accuracy</a:t>
            </a:r>
          </a:p>
          <a:p>
            <a:pPr lvl="1">
              <a:lnSpc>
                <a:spcPct val="130000"/>
              </a:lnSpc>
            </a:pPr>
            <a:r>
              <a:rPr lang="en-US" altLang="zh-CN" dirty="0">
                <a:latin typeface="+mj-lt"/>
                <a:sym typeface="Wingdings" panose="05000000000000000000" pitchFamily="2" charset="2"/>
              </a:rPr>
              <a:t>Avoid generating solving code directly</a:t>
            </a:r>
          </a:p>
          <a:p>
            <a:pPr lvl="2">
              <a:lnSpc>
                <a:spcPct val="130000"/>
              </a:lnSpc>
            </a:pPr>
            <a:r>
              <a:rPr lang="en-US" altLang="zh-CN" dirty="0">
                <a:latin typeface="+mj-lt"/>
                <a:sym typeface="Wingdings" panose="05000000000000000000" pitchFamily="2" charset="2"/>
              </a:rPr>
              <a:t>Generate pre-condition codes and use symbolic executions to know the satisfiability</a:t>
            </a:r>
          </a:p>
          <a:p>
            <a:pPr lvl="2">
              <a:lnSpc>
                <a:spcPct val="130000"/>
              </a:lnSpc>
            </a:pPr>
            <a:r>
              <a:rPr lang="en-US" altLang="zh-CN" dirty="0">
                <a:solidFill>
                  <a:srgbClr val="0070C0"/>
                </a:solidFill>
                <a:latin typeface="+mj-lt"/>
                <a:sym typeface="Wingdings" panose="05000000000000000000" pitchFamily="2" charset="2"/>
              </a:rPr>
              <a:t>Ask LLM to check the satisfiability of preconditions and generate arguments if satisfiable</a:t>
            </a:r>
          </a:p>
        </p:txBody>
      </p:sp>
      <p:sp>
        <p:nvSpPr>
          <p:cNvPr id="4" name="Slide Number Placeholder 3">
            <a:extLst>
              <a:ext uri="{FF2B5EF4-FFF2-40B4-BE49-F238E27FC236}">
                <a16:creationId xmlns:a16="http://schemas.microsoft.com/office/drawing/2014/main" id="{AAC9062E-BDC1-6F52-07E1-46D79B3502F5}"/>
              </a:ext>
            </a:extLst>
          </p:cNvPr>
          <p:cNvSpPr>
            <a:spLocks noGrp="1"/>
          </p:cNvSpPr>
          <p:nvPr>
            <p:ph type="sldNum" sz="quarter" idx="12"/>
          </p:nvPr>
        </p:nvSpPr>
        <p:spPr/>
        <p:txBody>
          <a:bodyPr/>
          <a:lstStyle/>
          <a:p>
            <a:fld id="{7E665F2E-D417-4652-A93B-1C961A2010A1}" type="slidenum">
              <a:rPr lang="en-US" smtClean="0"/>
              <a:t>78</a:t>
            </a:fld>
            <a:endParaRPr lang="en-US"/>
          </a:p>
        </p:txBody>
      </p:sp>
    </p:spTree>
    <p:extLst>
      <p:ext uri="{BB962C8B-B14F-4D97-AF65-F5344CB8AC3E}">
        <p14:creationId xmlns:p14="http://schemas.microsoft.com/office/powerpoint/2010/main" val="2650270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FED85-690C-D958-0EAC-C1ED994A9512}"/>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70AAEBD6-915D-A646-BEA9-86381BF12622}"/>
              </a:ext>
            </a:extLst>
          </p:cNvPr>
          <p:cNvSpPr/>
          <p:nvPr/>
        </p:nvSpPr>
        <p:spPr>
          <a:xfrm>
            <a:off x="7825367" y="1377535"/>
            <a:ext cx="4144158" cy="4928259"/>
          </a:xfrm>
          <a:prstGeom prst="rect">
            <a:avLst/>
          </a:prstGeom>
          <a:solidFill>
            <a:srgbClr val="FB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C9F7AE-0CE9-9347-C10E-F8B83937F410}"/>
              </a:ext>
            </a:extLst>
          </p:cNvPr>
          <p:cNvSpPr>
            <a:spLocks noGrp="1"/>
          </p:cNvSpPr>
          <p:nvPr>
            <p:ph type="title"/>
          </p:nvPr>
        </p:nvSpPr>
        <p:spPr/>
        <p:txBody>
          <a:bodyPr>
            <a:normAutofit/>
          </a:bodyPr>
          <a:lstStyle/>
          <a:p>
            <a:r>
              <a:rPr lang="en-US" b="1" dirty="0"/>
              <a:t>S2: LLM-assisted Enumeration</a:t>
            </a:r>
          </a:p>
        </p:txBody>
      </p:sp>
      <p:sp>
        <p:nvSpPr>
          <p:cNvPr id="4" name="Slide Number Placeholder 3">
            <a:extLst>
              <a:ext uri="{FF2B5EF4-FFF2-40B4-BE49-F238E27FC236}">
                <a16:creationId xmlns:a16="http://schemas.microsoft.com/office/drawing/2014/main" id="{07BB2D05-C0D2-08D9-6FE2-153C67141D16}"/>
              </a:ext>
            </a:extLst>
          </p:cNvPr>
          <p:cNvSpPr>
            <a:spLocks noGrp="1"/>
          </p:cNvSpPr>
          <p:nvPr>
            <p:ph type="sldNum" sz="quarter" idx="12"/>
          </p:nvPr>
        </p:nvSpPr>
        <p:spPr/>
        <p:txBody>
          <a:bodyPr/>
          <a:lstStyle/>
          <a:p>
            <a:fld id="{7E665F2E-D417-4652-A93B-1C961A2010A1}" type="slidenum">
              <a:rPr lang="en-US" smtClean="0"/>
              <a:t>79</a:t>
            </a:fld>
            <a:endParaRPr lang="en-US"/>
          </a:p>
        </p:txBody>
      </p:sp>
      <p:sp>
        <p:nvSpPr>
          <p:cNvPr id="7" name="Rectangle: Rounded Corners 6">
            <a:extLst>
              <a:ext uri="{FF2B5EF4-FFF2-40B4-BE49-F238E27FC236}">
                <a16:creationId xmlns:a16="http://schemas.microsoft.com/office/drawing/2014/main" id="{3E0A04A3-8E9D-BB44-AE1E-D9A89164591E}"/>
              </a:ext>
            </a:extLst>
          </p:cNvPr>
          <p:cNvSpPr/>
          <p:nvPr/>
        </p:nvSpPr>
        <p:spPr>
          <a:xfrm>
            <a:off x="2380778" y="1786651"/>
            <a:ext cx="3090440"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ysClr val="windowText" lastClr="000000"/>
                </a:solidFill>
              </a:rPr>
              <a:t>Pre-conditions</a:t>
            </a:r>
            <a:r>
              <a:rPr lang="en-US" sz="2000">
                <a:solidFill>
                  <a:sysClr val="windowText" lastClr="000000"/>
                </a:solidFill>
              </a:rPr>
              <a:t> in the form of </a:t>
            </a:r>
            <a:r>
              <a:rPr lang="en-US" sz="2000" b="1">
                <a:solidFill>
                  <a:sysClr val="windowText" lastClr="000000"/>
                </a:solidFill>
              </a:rPr>
              <a:t>Python expressions</a:t>
            </a:r>
          </a:p>
        </p:txBody>
      </p:sp>
      <p:sp>
        <p:nvSpPr>
          <p:cNvPr id="8" name="Rectangle: Rounded Corners 7">
            <a:extLst>
              <a:ext uri="{FF2B5EF4-FFF2-40B4-BE49-F238E27FC236}">
                <a16:creationId xmlns:a16="http://schemas.microsoft.com/office/drawing/2014/main" id="{D0AA58CD-1D07-403B-86E2-3697F54115BA}"/>
              </a:ext>
            </a:extLst>
          </p:cNvPr>
          <p:cNvSpPr/>
          <p:nvPr/>
        </p:nvSpPr>
        <p:spPr>
          <a:xfrm>
            <a:off x="2380777" y="3534034"/>
            <a:ext cx="3090439"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a:solidFill>
                  <a:sysClr val="windowText" lastClr="000000"/>
                </a:solidFill>
              </a:rPr>
              <a:t>API abstraction </a:t>
            </a:r>
            <a:r>
              <a:rPr lang="en-US" sz="2000">
                <a:solidFill>
                  <a:sysClr val="windowText" lastClr="000000"/>
                </a:solidFill>
              </a:rPr>
              <a:t>in the form of </a:t>
            </a:r>
            <a:r>
              <a:rPr lang="en-US" sz="2000" b="1">
                <a:solidFill>
                  <a:sysClr val="windowText" lastClr="000000"/>
                </a:solidFill>
              </a:rPr>
              <a:t>Python functions</a:t>
            </a:r>
          </a:p>
        </p:txBody>
      </p:sp>
      <p:cxnSp>
        <p:nvCxnSpPr>
          <p:cNvPr id="9" name="Connector: Elbow 8">
            <a:extLst>
              <a:ext uri="{FF2B5EF4-FFF2-40B4-BE49-F238E27FC236}">
                <a16:creationId xmlns:a16="http://schemas.microsoft.com/office/drawing/2014/main" id="{659772D2-A0D9-BDE8-9298-E2F8B92D1FD3}"/>
              </a:ext>
            </a:extLst>
          </p:cNvPr>
          <p:cNvCxnSpPr>
            <a:cxnSpLocks/>
            <a:stCxn id="13" idx="3"/>
            <a:endCxn id="7" idx="1"/>
          </p:cNvCxnSpPr>
          <p:nvPr/>
        </p:nvCxnSpPr>
        <p:spPr>
          <a:xfrm flipV="1">
            <a:off x="1130716" y="2333021"/>
            <a:ext cx="1250062" cy="814204"/>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9AB71CA4-6ADC-F75A-D16F-19543C2FBED4}"/>
              </a:ext>
            </a:extLst>
          </p:cNvPr>
          <p:cNvCxnSpPr>
            <a:cxnSpLocks/>
            <a:stCxn id="13" idx="3"/>
            <a:endCxn id="8" idx="1"/>
          </p:cNvCxnSpPr>
          <p:nvPr/>
        </p:nvCxnSpPr>
        <p:spPr>
          <a:xfrm>
            <a:off x="1130716" y="3147225"/>
            <a:ext cx="1250061" cy="933179"/>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12" name="Group 11">
            <a:extLst>
              <a:ext uri="{FF2B5EF4-FFF2-40B4-BE49-F238E27FC236}">
                <a16:creationId xmlns:a16="http://schemas.microsoft.com/office/drawing/2014/main" id="{EE90C6D4-A17D-1B4F-BE78-C496D47A124C}"/>
              </a:ext>
            </a:extLst>
          </p:cNvPr>
          <p:cNvGrpSpPr/>
          <p:nvPr/>
        </p:nvGrpSpPr>
        <p:grpSpPr>
          <a:xfrm>
            <a:off x="222475" y="2860414"/>
            <a:ext cx="1230996" cy="1037617"/>
            <a:chOff x="341826" y="2867058"/>
            <a:chExt cx="1230996" cy="1037617"/>
          </a:xfrm>
        </p:grpSpPr>
        <p:pic>
          <p:nvPicPr>
            <p:cNvPr id="13" name="Picture 30" descr="How To: Generate Swagger REST API Client">
              <a:extLst>
                <a:ext uri="{FF2B5EF4-FFF2-40B4-BE49-F238E27FC236}">
                  <a16:creationId xmlns:a16="http://schemas.microsoft.com/office/drawing/2014/main" id="{FE318B33-7092-DA5D-7D66-2B986D9FC1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72" t="4463" r="67789" b="3578"/>
            <a:stretch/>
          </p:blipFill>
          <p:spPr bwMode="auto">
            <a:xfrm>
              <a:off x="664581" y="2867058"/>
              <a:ext cx="585486" cy="5736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0" descr="How To: Generate Swagger REST API Client">
              <a:extLst>
                <a:ext uri="{FF2B5EF4-FFF2-40B4-BE49-F238E27FC236}">
                  <a16:creationId xmlns:a16="http://schemas.microsoft.com/office/drawing/2014/main" id="{E4F8459D-950E-8252-5B6A-E9C29188636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64" t="10166" r="4869" b="8869"/>
            <a:stretch/>
          </p:blipFill>
          <p:spPr bwMode="auto">
            <a:xfrm>
              <a:off x="341826" y="3399635"/>
              <a:ext cx="1230996" cy="505040"/>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5" descr="OpenAI, ChatGPT Logo Icon 22227364 PNG">
            <a:extLst>
              <a:ext uri="{FF2B5EF4-FFF2-40B4-BE49-F238E27FC236}">
                <a16:creationId xmlns:a16="http://schemas.microsoft.com/office/drawing/2014/main" id="{9F94EAD4-76BA-8CBB-D759-C7EFCEC97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2650" y="1838029"/>
            <a:ext cx="408060" cy="4080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OpenAI, ChatGPT Logo Icon 22227364 PNG">
            <a:extLst>
              <a:ext uri="{FF2B5EF4-FFF2-40B4-BE49-F238E27FC236}">
                <a16:creationId xmlns:a16="http://schemas.microsoft.com/office/drawing/2014/main" id="{CC6F6737-ADB7-3210-B34C-59ECEB3D19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7548" y="3613814"/>
            <a:ext cx="408060" cy="408060"/>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Rounded Corners 18">
            <a:extLst>
              <a:ext uri="{FF2B5EF4-FFF2-40B4-BE49-F238E27FC236}">
                <a16:creationId xmlns:a16="http://schemas.microsoft.com/office/drawing/2014/main" id="{5B858A6D-B060-5DF8-6D43-F5CD8A7912FD}"/>
              </a:ext>
            </a:extLst>
          </p:cNvPr>
          <p:cNvSpPr/>
          <p:nvPr/>
        </p:nvSpPr>
        <p:spPr>
          <a:xfrm>
            <a:off x="5753815" y="3534033"/>
            <a:ext cx="1893419"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a:solidFill>
                  <a:sysClr val="windowText" lastClr="000000"/>
                </a:solidFill>
              </a:rPr>
              <a:t>Service </a:t>
            </a:r>
          </a:p>
          <a:p>
            <a:pPr algn="ctr"/>
            <a:r>
              <a:rPr lang="en-US" sz="2000">
                <a:solidFill>
                  <a:sysClr val="windowText" lastClr="000000"/>
                </a:solidFill>
              </a:rPr>
              <a:t>state machine</a:t>
            </a:r>
          </a:p>
        </p:txBody>
      </p:sp>
      <p:cxnSp>
        <p:nvCxnSpPr>
          <p:cNvPr id="21" name="Connector: Elbow 20">
            <a:extLst>
              <a:ext uri="{FF2B5EF4-FFF2-40B4-BE49-F238E27FC236}">
                <a16:creationId xmlns:a16="http://schemas.microsoft.com/office/drawing/2014/main" id="{AD0511EE-1004-509E-F6E6-09F0C16A8297}"/>
              </a:ext>
            </a:extLst>
          </p:cNvPr>
          <p:cNvCxnSpPr>
            <a:cxnSpLocks/>
            <a:stCxn id="8" idx="3"/>
            <a:endCxn id="19" idx="1"/>
          </p:cNvCxnSpPr>
          <p:nvPr/>
        </p:nvCxnSpPr>
        <p:spPr>
          <a:xfrm flipV="1">
            <a:off x="5471216" y="4080403"/>
            <a:ext cx="282599" cy="1"/>
          </a:xfrm>
          <a:prstGeom prst="bent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Flowchart: Multidocument 21">
            <a:extLst>
              <a:ext uri="{FF2B5EF4-FFF2-40B4-BE49-F238E27FC236}">
                <a16:creationId xmlns:a16="http://schemas.microsoft.com/office/drawing/2014/main" id="{0249D521-4AD2-AF3D-45CE-7C91FEFA20CD}"/>
              </a:ext>
            </a:extLst>
          </p:cNvPr>
          <p:cNvSpPr/>
          <p:nvPr/>
        </p:nvSpPr>
        <p:spPr>
          <a:xfrm>
            <a:off x="9671576" y="3534033"/>
            <a:ext cx="1389927" cy="1092738"/>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Workloads</a:t>
            </a:r>
          </a:p>
          <a:p>
            <a:pPr algn="ctr"/>
            <a:r>
              <a:rPr lang="en-US">
                <a:solidFill>
                  <a:schemeClr val="tx1"/>
                </a:solidFill>
              </a:rPr>
              <a:t>(API seqs)</a:t>
            </a:r>
          </a:p>
        </p:txBody>
      </p:sp>
      <p:cxnSp>
        <p:nvCxnSpPr>
          <p:cNvPr id="23" name="Connector: Elbow 22">
            <a:extLst>
              <a:ext uri="{FF2B5EF4-FFF2-40B4-BE49-F238E27FC236}">
                <a16:creationId xmlns:a16="http://schemas.microsoft.com/office/drawing/2014/main" id="{7362E81F-A7C8-37A3-7B8E-BEB0264363E6}"/>
              </a:ext>
            </a:extLst>
          </p:cNvPr>
          <p:cNvCxnSpPr>
            <a:cxnSpLocks/>
            <a:stCxn id="19" idx="3"/>
            <a:endCxn id="22" idx="1"/>
          </p:cNvCxnSpPr>
          <p:nvPr/>
        </p:nvCxnSpPr>
        <p:spPr>
          <a:xfrm flipV="1">
            <a:off x="7647234" y="4080402"/>
            <a:ext cx="2024342" cy="1"/>
          </a:xfrm>
          <a:prstGeom prst="bent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964224D-1543-22F9-C14C-8D3BAD3BE167}"/>
              </a:ext>
            </a:extLst>
          </p:cNvPr>
          <p:cNvSpPr txBox="1"/>
          <p:nvPr/>
        </p:nvSpPr>
        <p:spPr>
          <a:xfrm>
            <a:off x="8119121" y="3757236"/>
            <a:ext cx="1413076" cy="646331"/>
          </a:xfrm>
          <a:prstGeom prst="rect">
            <a:avLst/>
          </a:prstGeom>
          <a:noFill/>
        </p:spPr>
        <p:txBody>
          <a:bodyPr wrap="square" rtlCol="0">
            <a:spAutoFit/>
          </a:bodyPr>
          <a:lstStyle/>
          <a:p>
            <a:pPr algn="ctr"/>
            <a:r>
              <a:rPr lang="en-US" dirty="0"/>
              <a:t>Enumeration algorithm</a:t>
            </a:r>
          </a:p>
        </p:txBody>
      </p:sp>
      <p:sp>
        <p:nvSpPr>
          <p:cNvPr id="25" name="TextBox 24">
            <a:extLst>
              <a:ext uri="{FF2B5EF4-FFF2-40B4-BE49-F238E27FC236}">
                <a16:creationId xmlns:a16="http://schemas.microsoft.com/office/drawing/2014/main" id="{16B099F5-DDDA-0792-283F-FF4E43969639}"/>
              </a:ext>
            </a:extLst>
          </p:cNvPr>
          <p:cNvSpPr txBox="1"/>
          <p:nvPr/>
        </p:nvSpPr>
        <p:spPr>
          <a:xfrm>
            <a:off x="2331944" y="5257778"/>
            <a:ext cx="4688206" cy="477054"/>
          </a:xfrm>
          <a:prstGeom prst="rect">
            <a:avLst/>
          </a:prstGeom>
          <a:noFill/>
        </p:spPr>
        <p:txBody>
          <a:bodyPr wrap="none" rtlCol="0">
            <a:spAutoFit/>
          </a:bodyPr>
          <a:lstStyle/>
          <a:p>
            <a:r>
              <a:rPr lang="en-US" sz="2500" b="1" dirty="0"/>
              <a:t>LLM-assistant and one-time effort</a:t>
            </a:r>
          </a:p>
        </p:txBody>
      </p:sp>
      <p:sp>
        <p:nvSpPr>
          <p:cNvPr id="26" name="Left Brace 25">
            <a:extLst>
              <a:ext uri="{FF2B5EF4-FFF2-40B4-BE49-F238E27FC236}">
                <a16:creationId xmlns:a16="http://schemas.microsoft.com/office/drawing/2014/main" id="{309F0490-9965-F089-230B-5B7B22BDC46F}"/>
              </a:ext>
            </a:extLst>
          </p:cNvPr>
          <p:cNvSpPr/>
          <p:nvPr/>
        </p:nvSpPr>
        <p:spPr>
          <a:xfrm rot="16200000">
            <a:off x="4581618" y="2073180"/>
            <a:ext cx="188859" cy="594237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F3EA0114-E908-7E22-9A72-95051D7CAB20}"/>
              </a:ext>
            </a:extLst>
          </p:cNvPr>
          <p:cNvSpPr/>
          <p:nvPr/>
        </p:nvSpPr>
        <p:spPr>
          <a:xfrm rot="16200000">
            <a:off x="9894571" y="3923929"/>
            <a:ext cx="103053" cy="2240876"/>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04565618-D1EF-3F71-9AB5-6159A8930802}"/>
              </a:ext>
            </a:extLst>
          </p:cNvPr>
          <p:cNvSpPr txBox="1"/>
          <p:nvPr/>
        </p:nvSpPr>
        <p:spPr>
          <a:xfrm>
            <a:off x="8560076" y="5257778"/>
            <a:ext cx="2772041" cy="861774"/>
          </a:xfrm>
          <a:prstGeom prst="rect">
            <a:avLst/>
          </a:prstGeom>
          <a:noFill/>
        </p:spPr>
        <p:txBody>
          <a:bodyPr wrap="none" rtlCol="0">
            <a:spAutoFit/>
          </a:bodyPr>
          <a:lstStyle/>
          <a:p>
            <a:r>
              <a:rPr lang="en-US" sz="2500" b="1" dirty="0"/>
              <a:t>Local computations</a:t>
            </a:r>
          </a:p>
          <a:p>
            <a:pPr algn="ctr"/>
            <a:r>
              <a:rPr lang="en-US" sz="2500" b="1" dirty="0"/>
              <a:t>+ LLM queries</a:t>
            </a:r>
            <a:endParaRPr lang="en-US" sz="2500" b="1" dirty="0">
              <a:solidFill>
                <a:srgbClr val="C00000"/>
              </a:solidFill>
            </a:endParaRPr>
          </a:p>
        </p:txBody>
      </p:sp>
      <p:cxnSp>
        <p:nvCxnSpPr>
          <p:cNvPr id="30" name="Connector: Elbow 29">
            <a:extLst>
              <a:ext uri="{FF2B5EF4-FFF2-40B4-BE49-F238E27FC236}">
                <a16:creationId xmlns:a16="http://schemas.microsoft.com/office/drawing/2014/main" id="{7E73A605-CDD5-9C8E-3E3E-47FDCA5579FF}"/>
              </a:ext>
            </a:extLst>
          </p:cNvPr>
          <p:cNvCxnSpPr>
            <a:cxnSpLocks/>
            <a:stCxn id="7" idx="3"/>
            <a:endCxn id="19" idx="0"/>
          </p:cNvCxnSpPr>
          <p:nvPr/>
        </p:nvCxnSpPr>
        <p:spPr>
          <a:xfrm>
            <a:off x="5471218" y="2333021"/>
            <a:ext cx="1229307" cy="1201012"/>
          </a:xfrm>
          <a:prstGeom prst="bentConnector2">
            <a:avLst/>
          </a:prstGeom>
          <a:ln w="38100">
            <a:tailEnd type="triangle"/>
          </a:ln>
        </p:spPr>
        <p:style>
          <a:lnRef idx="2">
            <a:schemeClr val="dk1"/>
          </a:lnRef>
          <a:fillRef idx="0">
            <a:schemeClr val="dk1"/>
          </a:fillRef>
          <a:effectRef idx="1">
            <a:schemeClr val="dk1"/>
          </a:effectRef>
          <a:fontRef idx="minor">
            <a:schemeClr val="tx1"/>
          </a:fontRef>
        </p:style>
      </p:cxnSp>
      <p:pic>
        <p:nvPicPr>
          <p:cNvPr id="32" name="Picture 31" descr="OpenAI, ChatGPT Logo Icon 22227364 PNG">
            <a:extLst>
              <a:ext uri="{FF2B5EF4-FFF2-40B4-BE49-F238E27FC236}">
                <a16:creationId xmlns:a16="http://schemas.microsoft.com/office/drawing/2014/main" id="{74C68910-AB17-C6E2-FB07-9A5EB45947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21629" y="3322560"/>
            <a:ext cx="408060" cy="40806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81F25550-88BA-2175-F1E5-66E99F58EE6A}"/>
                  </a:ext>
                </a:extLst>
              </p:cNvPr>
              <p:cNvSpPr txBox="1"/>
              <p:nvPr/>
            </p:nvSpPr>
            <p:spPr>
              <a:xfrm>
                <a:off x="7821450" y="1659169"/>
                <a:ext cx="3978666" cy="1431161"/>
              </a:xfrm>
              <a:prstGeom prst="rect">
                <a:avLst/>
              </a:prstGeom>
              <a:noFill/>
            </p:spPr>
            <p:txBody>
              <a:bodyPr wrap="square">
                <a:spAutoFit/>
              </a:bodyPr>
              <a:lstStyle/>
              <a:p>
                <a:pPr algn="ctr"/>
                <a:r>
                  <a:rPr lang="en-US" sz="2500" i="1" dirty="0"/>
                  <a:t>N</a:t>
                </a:r>
                <a:r>
                  <a:rPr lang="en-US" sz="2500" dirty="0"/>
                  <a:t> APIs, </a:t>
                </a:r>
                <a:r>
                  <a:rPr lang="en-US" sz="2500" i="1" dirty="0"/>
                  <a:t>M</a:t>
                </a:r>
                <a:r>
                  <a:rPr lang="en-US" sz="2500" dirty="0"/>
                  <a:t> API per sequence</a:t>
                </a:r>
              </a:p>
              <a:p>
                <a:pPr algn="ctr"/>
                <a:r>
                  <a:rPr lang="en-US" sz="3200" dirty="0">
                    <a:solidFill>
                      <a:schemeClr val="tx1"/>
                    </a:solidFill>
                  </a:rPr>
                  <a:t>= </a:t>
                </a:r>
                <a14:m>
                  <m:oMath xmlns:m="http://schemas.openxmlformats.org/officeDocument/2006/math">
                    <m:sSup>
                      <m:sSupPr>
                        <m:ctrlPr>
                          <a:rPr lang="en-US" sz="3200" i="1" smtClean="0">
                            <a:solidFill>
                              <a:schemeClr val="tx1"/>
                            </a:solidFill>
                            <a:latin typeface="Cambria Math" panose="02040503050406030204" pitchFamily="18" charset="0"/>
                          </a:rPr>
                        </m:ctrlPr>
                      </m:sSupPr>
                      <m:e>
                        <m:r>
                          <a:rPr lang="en-US" sz="3200" b="0" i="1" smtClean="0">
                            <a:solidFill>
                              <a:schemeClr val="tx1"/>
                            </a:solidFill>
                            <a:latin typeface="Cambria Math" panose="02040503050406030204" pitchFamily="18" charset="0"/>
                          </a:rPr>
                          <m:t>𝑁</m:t>
                        </m:r>
                      </m:e>
                      <m:sup>
                        <m:r>
                          <a:rPr lang="en-US" sz="3200" b="0" i="1" smtClean="0">
                            <a:solidFill>
                              <a:schemeClr val="tx1"/>
                            </a:solidFill>
                            <a:latin typeface="Cambria Math" panose="02040503050406030204" pitchFamily="18" charset="0"/>
                          </a:rPr>
                          <m:t>𝑚</m:t>
                        </m:r>
                      </m:sup>
                    </m:sSup>
                    <m:r>
                      <a:rPr lang="en-US" sz="3200" b="0" i="1" smtClean="0">
                        <a:solidFill>
                          <a:schemeClr val="tx1"/>
                        </a:solidFill>
                        <a:latin typeface="Cambria Math" panose="02040503050406030204" pitchFamily="18" charset="0"/>
                      </a:rPr>
                      <m:t> </m:t>
                    </m:r>
                  </m:oMath>
                </a14:m>
                <a:r>
                  <a:rPr lang="en-US" sz="3000" dirty="0">
                    <a:solidFill>
                      <a:schemeClr val="tx1"/>
                    </a:solidFill>
                  </a:rPr>
                  <a:t>LLM queries</a:t>
                </a:r>
                <a:endParaRPr lang="en-US" sz="3000" dirty="0">
                  <a:solidFill>
                    <a:schemeClr val="tx1"/>
                  </a:solidFill>
                  <a:sym typeface="Wingdings" panose="05000000000000000000" pitchFamily="2" charset="2"/>
                </a:endParaRPr>
              </a:p>
              <a:p>
                <a:pPr algn="ctr"/>
                <a:r>
                  <a:rPr lang="en-US" sz="3000" b="1" dirty="0">
                    <a:solidFill>
                      <a:srgbClr val="C00000"/>
                    </a:solidFill>
                  </a:rPr>
                  <a:t>Bottleneck</a:t>
                </a:r>
              </a:p>
            </p:txBody>
          </p:sp>
        </mc:Choice>
        <mc:Fallback>
          <p:sp>
            <p:nvSpPr>
              <p:cNvPr id="34" name="TextBox 33">
                <a:extLst>
                  <a:ext uri="{FF2B5EF4-FFF2-40B4-BE49-F238E27FC236}">
                    <a16:creationId xmlns:a16="http://schemas.microsoft.com/office/drawing/2014/main" id="{81F25550-88BA-2175-F1E5-66E99F58EE6A}"/>
                  </a:ext>
                </a:extLst>
              </p:cNvPr>
              <p:cNvSpPr txBox="1">
                <a:spLocks noRot="1" noChangeAspect="1" noMove="1" noResize="1" noEditPoints="1" noAdjustHandles="1" noChangeArrowheads="1" noChangeShapeType="1" noTextEdit="1"/>
              </p:cNvSpPr>
              <p:nvPr/>
            </p:nvSpPr>
            <p:spPr>
              <a:xfrm>
                <a:off x="7821450" y="1659169"/>
                <a:ext cx="3978666" cy="1431161"/>
              </a:xfrm>
              <a:prstGeom prst="rect">
                <a:avLst/>
              </a:prstGeom>
              <a:blipFill>
                <a:blip r:embed="rId5"/>
                <a:stretch>
                  <a:fillRect t="-2979" b="-12340"/>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00176C56-D915-DBF5-3E08-E77C3ACCE45C}"/>
              </a:ext>
            </a:extLst>
          </p:cNvPr>
          <p:cNvSpPr/>
          <p:nvPr/>
        </p:nvSpPr>
        <p:spPr>
          <a:xfrm>
            <a:off x="222475" y="1377535"/>
            <a:ext cx="7491132" cy="4928259"/>
          </a:xfrm>
          <a:prstGeom prst="rect">
            <a:avLst/>
          </a:prstGeom>
          <a:solidFill>
            <a:schemeClr val="bg1">
              <a:alpha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7771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E484-891A-4FA6-6B27-FDBCA964411F}"/>
              </a:ext>
            </a:extLst>
          </p:cNvPr>
          <p:cNvSpPr>
            <a:spLocks noGrp="1"/>
          </p:cNvSpPr>
          <p:nvPr>
            <p:ph type="title"/>
          </p:nvPr>
        </p:nvSpPr>
        <p:spPr/>
        <p:txBody>
          <a:bodyPr/>
          <a:lstStyle/>
          <a:p>
            <a:r>
              <a:rPr lang="en-US" b="1">
                <a:ea typeface="Calibri"/>
                <a:cs typeface="Calibri"/>
              </a:rPr>
              <a:t>Current Goal</a:t>
            </a:r>
          </a:p>
        </p:txBody>
      </p:sp>
      <p:sp>
        <p:nvSpPr>
          <p:cNvPr id="3" name="Content Placeholder 2">
            <a:extLst>
              <a:ext uri="{FF2B5EF4-FFF2-40B4-BE49-F238E27FC236}">
                <a16:creationId xmlns:a16="http://schemas.microsoft.com/office/drawing/2014/main" id="{529FE14E-C5F4-7196-62CE-3C73C35098E1}"/>
              </a:ext>
            </a:extLst>
          </p:cNvPr>
          <p:cNvSpPr>
            <a:spLocks noGrp="1"/>
          </p:cNvSpPr>
          <p:nvPr>
            <p:ph idx="1"/>
          </p:nvPr>
        </p:nvSpPr>
        <p:spPr>
          <a:xfrm>
            <a:off x="838200" y="1457864"/>
            <a:ext cx="10515600" cy="5176525"/>
          </a:xfrm>
        </p:spPr>
        <p:txBody>
          <a:bodyPr vert="horz" lIns="91440" tIns="45720" rIns="91440" bIns="45720" rtlCol="0" anchor="t">
            <a:normAutofit/>
          </a:bodyPr>
          <a:lstStyle/>
          <a:p>
            <a:pPr>
              <a:lnSpc>
                <a:spcPct val="150000"/>
              </a:lnSpc>
            </a:pPr>
            <a:r>
              <a:rPr lang="en-US">
                <a:ea typeface="Calibri"/>
                <a:cs typeface="Calibri"/>
              </a:rPr>
              <a:t>A few questions regarding our project definition</a:t>
            </a:r>
          </a:p>
          <a:p>
            <a:pPr lvl="1">
              <a:lnSpc>
                <a:spcPct val="150000"/>
              </a:lnSpc>
              <a:buFont typeface="Courier New" panose="020B0604020202020204" pitchFamily="34" charset="0"/>
              <a:buChar char="o"/>
            </a:pPr>
            <a:r>
              <a:rPr lang="en-US" sz="1800">
                <a:ea typeface="+mn-lt"/>
                <a:cs typeface="+mn-lt"/>
              </a:rPr>
              <a:t>Do we want to get the dependency graphs statically before fuzzing?</a:t>
            </a:r>
            <a:endParaRPr lang="en-US" sz="1800">
              <a:ea typeface="Calibri"/>
              <a:cs typeface="Calibri"/>
            </a:endParaRPr>
          </a:p>
          <a:p>
            <a:pPr lvl="1">
              <a:lnSpc>
                <a:spcPct val="150000"/>
              </a:lnSpc>
              <a:buFont typeface="Courier New" panose="020B0604020202020204" pitchFamily="34" charset="0"/>
              <a:buChar char="o"/>
            </a:pPr>
            <a:r>
              <a:rPr lang="en-US" sz="1800">
                <a:ea typeface="Calibri"/>
                <a:cs typeface="Calibri"/>
              </a:rPr>
              <a:t>Send emails -&gt; search emails</a:t>
            </a:r>
          </a:p>
          <a:p>
            <a:pPr lvl="2">
              <a:lnSpc>
                <a:spcPct val="150000"/>
              </a:lnSpc>
              <a:buFont typeface="Wingdings" panose="020B0604020202020204" pitchFamily="34" charset="0"/>
              <a:buChar char="§"/>
            </a:pPr>
            <a:r>
              <a:rPr lang="en-US" sz="1800">
                <a:ea typeface="Calibri"/>
                <a:cs typeface="Calibri"/>
              </a:rPr>
              <a:t>Send x, y emails -&gt; search x emails</a:t>
            </a:r>
          </a:p>
          <a:p>
            <a:pPr lvl="2">
              <a:lnSpc>
                <a:spcPct val="150000"/>
              </a:lnSpc>
              <a:buFont typeface="Wingdings" panose="020B0604020202020204" pitchFamily="34" charset="0"/>
              <a:buChar char="§"/>
            </a:pPr>
            <a:r>
              <a:rPr lang="en-US" sz="1800">
                <a:ea typeface="Calibri"/>
                <a:cs typeface="Calibri"/>
              </a:rPr>
              <a:t>Send x, y emails (A-&gt;B) -&gt; search z email (B)</a:t>
            </a:r>
          </a:p>
          <a:p>
            <a:pPr lvl="2">
              <a:lnSpc>
                <a:spcPct val="150000"/>
              </a:lnSpc>
              <a:buFont typeface="Wingdings" panose="020B0604020202020204" pitchFamily="34" charset="0"/>
              <a:buChar char="§"/>
            </a:pPr>
            <a:r>
              <a:rPr lang="en-US" sz="1800">
                <a:ea typeface="Calibri"/>
                <a:cs typeface="Calibri"/>
              </a:rPr>
              <a:t>Are they both scenarios? According to the previous defintion, the second shouldn't. But it is still possible in real-world. </a:t>
            </a:r>
          </a:p>
          <a:p>
            <a:pPr lvl="2">
              <a:lnSpc>
                <a:spcPct val="150000"/>
              </a:lnSpc>
              <a:buFont typeface="Wingdings" panose="020B0604020202020204" pitchFamily="34" charset="0"/>
              <a:buChar char="§"/>
            </a:pPr>
            <a:r>
              <a:rPr lang="en-US" sz="1800">
                <a:ea typeface="Calibri"/>
                <a:cs typeface="Calibri"/>
              </a:rPr>
              <a:t>Should all scenario testcases return success?</a:t>
            </a:r>
          </a:p>
          <a:p>
            <a:pPr lvl="1">
              <a:lnSpc>
                <a:spcPct val="150000"/>
              </a:lnSpc>
              <a:buFont typeface="Courier New" panose="020B0604020202020204" pitchFamily="34" charset="0"/>
              <a:buChar char="o"/>
            </a:pPr>
            <a:r>
              <a:rPr lang="en-US" sz="1800">
                <a:ea typeface="Calibri"/>
                <a:cs typeface="Calibri"/>
              </a:rPr>
              <a:t>Traces</a:t>
            </a:r>
            <a:endParaRPr lang="en-US"/>
          </a:p>
          <a:p>
            <a:pPr lvl="1">
              <a:lnSpc>
                <a:spcPct val="150000"/>
              </a:lnSpc>
              <a:buFont typeface="Courier New" panose="020B0604020202020204" pitchFamily="34" charset="0"/>
              <a:buChar char="o"/>
            </a:pPr>
            <a:r>
              <a:rPr lang="en-US" sz="1800">
                <a:ea typeface="Calibri"/>
                <a:cs typeface="Calibri"/>
              </a:rPr>
              <a:t>M365 swaggers</a:t>
            </a:r>
          </a:p>
        </p:txBody>
      </p:sp>
      <p:sp>
        <p:nvSpPr>
          <p:cNvPr id="4" name="Slide Number Placeholder 3">
            <a:extLst>
              <a:ext uri="{FF2B5EF4-FFF2-40B4-BE49-F238E27FC236}">
                <a16:creationId xmlns:a16="http://schemas.microsoft.com/office/drawing/2014/main" id="{02677F06-2D2C-DDFE-0B92-5E704307CBCF}"/>
              </a:ext>
            </a:extLst>
          </p:cNvPr>
          <p:cNvSpPr>
            <a:spLocks noGrp="1"/>
          </p:cNvSpPr>
          <p:nvPr>
            <p:ph type="sldNum" sz="quarter" idx="12"/>
          </p:nvPr>
        </p:nvSpPr>
        <p:spPr/>
        <p:txBody>
          <a:bodyPr/>
          <a:lstStyle/>
          <a:p>
            <a:fld id="{7E665F2E-D417-4652-A93B-1C961A2010A1}" type="slidenum">
              <a:rPr lang="en-US" smtClean="0"/>
              <a:t>8</a:t>
            </a:fld>
            <a:endParaRPr lang="en-US"/>
          </a:p>
        </p:txBody>
      </p:sp>
    </p:spTree>
    <p:extLst>
      <p:ext uri="{BB962C8B-B14F-4D97-AF65-F5344CB8AC3E}">
        <p14:creationId xmlns:p14="http://schemas.microsoft.com/office/powerpoint/2010/main" val="25085132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03A3A-2EF8-490B-F3BA-41F10BCCB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8675C-CB2F-31DB-A386-6F002E33CEA1}"/>
              </a:ext>
            </a:extLst>
          </p:cNvPr>
          <p:cNvSpPr>
            <a:spLocks noGrp="1"/>
          </p:cNvSpPr>
          <p:nvPr>
            <p:ph type="title"/>
          </p:nvPr>
        </p:nvSpPr>
        <p:spPr>
          <a:xfrm>
            <a:off x="838200" y="365125"/>
            <a:ext cx="11353800" cy="1092739"/>
          </a:xfrm>
        </p:spPr>
        <p:txBody>
          <a:bodyPr>
            <a:normAutofit/>
          </a:bodyPr>
          <a:lstStyle/>
          <a:p>
            <a:r>
              <a:rPr lang="en-US" b="1" dirty="0"/>
              <a:t>S3: Fully LLM-assisted Workload Generation</a:t>
            </a:r>
          </a:p>
        </p:txBody>
      </p:sp>
      <p:sp>
        <p:nvSpPr>
          <p:cNvPr id="4" name="Slide Number Placeholder 3">
            <a:extLst>
              <a:ext uri="{FF2B5EF4-FFF2-40B4-BE49-F238E27FC236}">
                <a16:creationId xmlns:a16="http://schemas.microsoft.com/office/drawing/2014/main" id="{7F298F45-96B7-3A0D-2AF4-20DD563B4CB0}"/>
              </a:ext>
            </a:extLst>
          </p:cNvPr>
          <p:cNvSpPr>
            <a:spLocks noGrp="1"/>
          </p:cNvSpPr>
          <p:nvPr>
            <p:ph type="sldNum" sz="quarter" idx="12"/>
          </p:nvPr>
        </p:nvSpPr>
        <p:spPr/>
        <p:txBody>
          <a:bodyPr/>
          <a:lstStyle/>
          <a:p>
            <a:fld id="{7E665F2E-D417-4652-A93B-1C961A2010A1}" type="slidenum">
              <a:rPr lang="en-US" smtClean="0"/>
              <a:t>80</a:t>
            </a:fld>
            <a:endParaRPr lang="en-US"/>
          </a:p>
        </p:txBody>
      </p:sp>
      <p:grpSp>
        <p:nvGrpSpPr>
          <p:cNvPr id="12" name="Group 11">
            <a:extLst>
              <a:ext uri="{FF2B5EF4-FFF2-40B4-BE49-F238E27FC236}">
                <a16:creationId xmlns:a16="http://schemas.microsoft.com/office/drawing/2014/main" id="{54FA3B29-814F-1095-8900-1972889009BC}"/>
              </a:ext>
            </a:extLst>
          </p:cNvPr>
          <p:cNvGrpSpPr/>
          <p:nvPr/>
        </p:nvGrpSpPr>
        <p:grpSpPr>
          <a:xfrm>
            <a:off x="593567" y="2770622"/>
            <a:ext cx="1230996" cy="1037617"/>
            <a:chOff x="341826" y="2867058"/>
            <a:chExt cx="1230996" cy="1037617"/>
          </a:xfrm>
        </p:grpSpPr>
        <p:pic>
          <p:nvPicPr>
            <p:cNvPr id="13" name="Picture 30" descr="How To: Generate Swagger REST API Client">
              <a:extLst>
                <a:ext uri="{FF2B5EF4-FFF2-40B4-BE49-F238E27FC236}">
                  <a16:creationId xmlns:a16="http://schemas.microsoft.com/office/drawing/2014/main" id="{678A5A30-68B6-ECFF-EACD-9AF47B01C6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72" t="4463" r="67789" b="3578"/>
            <a:stretch/>
          </p:blipFill>
          <p:spPr bwMode="auto">
            <a:xfrm>
              <a:off x="664581" y="2867058"/>
              <a:ext cx="585486" cy="57362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0" descr="How To: Generate Swagger REST API Client">
              <a:extLst>
                <a:ext uri="{FF2B5EF4-FFF2-40B4-BE49-F238E27FC236}">
                  <a16:creationId xmlns:a16="http://schemas.microsoft.com/office/drawing/2014/main" id="{2BEF2CED-2B7B-FFBB-7616-BE1BE53D716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764" t="10166" r="4869" b="8869"/>
            <a:stretch/>
          </p:blipFill>
          <p:spPr bwMode="auto">
            <a:xfrm>
              <a:off x="341826" y="3399635"/>
              <a:ext cx="1230996" cy="505040"/>
            </a:xfrm>
            <a:prstGeom prst="rect">
              <a:avLst/>
            </a:prstGeom>
            <a:noFill/>
            <a:extLst>
              <a:ext uri="{909E8E84-426E-40DD-AFC4-6F175D3DCCD1}">
                <a14:hiddenFill xmlns:a14="http://schemas.microsoft.com/office/drawing/2010/main">
                  <a:solidFill>
                    <a:srgbClr val="FFFFFF"/>
                  </a:solidFill>
                </a14:hiddenFill>
              </a:ext>
            </a:extLst>
          </p:spPr>
        </p:pic>
      </p:grpSp>
      <p:pic>
        <p:nvPicPr>
          <p:cNvPr id="16" name="Picture 15" descr="OpenAI, ChatGPT Logo Icon 22227364 PNG">
            <a:extLst>
              <a:ext uri="{FF2B5EF4-FFF2-40B4-BE49-F238E27FC236}">
                <a16:creationId xmlns:a16="http://schemas.microsoft.com/office/drawing/2014/main" id="{2777D1A8-1C7A-2666-5E6D-CCF2BB39B0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704" y="1823758"/>
            <a:ext cx="408060" cy="408060"/>
          </a:xfrm>
          <a:prstGeom prst="rect">
            <a:avLst/>
          </a:prstGeom>
          <a:noFill/>
          <a:extLst>
            <a:ext uri="{909E8E84-426E-40DD-AFC4-6F175D3DCCD1}">
              <a14:hiddenFill xmlns:a14="http://schemas.microsoft.com/office/drawing/2010/main">
                <a:solidFill>
                  <a:srgbClr val="FFFFFF"/>
                </a:solidFill>
              </a14:hiddenFill>
            </a:ext>
          </a:extLst>
        </p:spPr>
      </p:pic>
      <p:sp>
        <p:nvSpPr>
          <p:cNvPr id="19" name="Flowchart: Multidocument 18">
            <a:extLst>
              <a:ext uri="{FF2B5EF4-FFF2-40B4-BE49-F238E27FC236}">
                <a16:creationId xmlns:a16="http://schemas.microsoft.com/office/drawing/2014/main" id="{C0FEFCC7-CDE9-37B2-D9B6-A2D833902C3C}"/>
              </a:ext>
            </a:extLst>
          </p:cNvPr>
          <p:cNvSpPr/>
          <p:nvPr/>
        </p:nvSpPr>
        <p:spPr>
          <a:xfrm>
            <a:off x="8366452" y="3344244"/>
            <a:ext cx="1389927" cy="1092738"/>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Workloads</a:t>
            </a:r>
          </a:p>
        </p:txBody>
      </p:sp>
      <p:cxnSp>
        <p:nvCxnSpPr>
          <p:cNvPr id="20" name="Connector: Elbow 19">
            <a:extLst>
              <a:ext uri="{FF2B5EF4-FFF2-40B4-BE49-F238E27FC236}">
                <a16:creationId xmlns:a16="http://schemas.microsoft.com/office/drawing/2014/main" id="{4F0515DB-DBD5-DED3-9C1F-EB5AB7C9811F}"/>
              </a:ext>
            </a:extLst>
          </p:cNvPr>
          <p:cNvCxnSpPr>
            <a:cxnSpLocks/>
            <a:stCxn id="33" idx="3"/>
            <a:endCxn id="19" idx="1"/>
          </p:cNvCxnSpPr>
          <p:nvPr/>
        </p:nvCxnSpPr>
        <p:spPr>
          <a:xfrm flipV="1">
            <a:off x="5653047" y="3890613"/>
            <a:ext cx="2713405" cy="2503"/>
          </a:xfrm>
          <a:prstGeom prst="bentConnector3">
            <a:avLst>
              <a:gd name="adj1" fmla="val 50000"/>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AF22FD61-5C16-47F6-01B0-180B28036D6B}"/>
              </a:ext>
            </a:extLst>
          </p:cNvPr>
          <p:cNvSpPr txBox="1"/>
          <p:nvPr/>
        </p:nvSpPr>
        <p:spPr>
          <a:xfrm>
            <a:off x="1036672" y="5054790"/>
            <a:ext cx="4688206" cy="477054"/>
          </a:xfrm>
          <a:prstGeom prst="rect">
            <a:avLst/>
          </a:prstGeom>
          <a:noFill/>
        </p:spPr>
        <p:txBody>
          <a:bodyPr wrap="none" rtlCol="0">
            <a:spAutoFit/>
          </a:bodyPr>
          <a:lstStyle/>
          <a:p>
            <a:r>
              <a:rPr lang="en-US" sz="2500" b="1" dirty="0"/>
              <a:t>LLM-assistant and one-time effort</a:t>
            </a:r>
          </a:p>
        </p:txBody>
      </p:sp>
      <p:sp>
        <p:nvSpPr>
          <p:cNvPr id="23" name="Left Brace 22">
            <a:extLst>
              <a:ext uri="{FF2B5EF4-FFF2-40B4-BE49-F238E27FC236}">
                <a16:creationId xmlns:a16="http://schemas.microsoft.com/office/drawing/2014/main" id="{5DDB8269-F694-B9F3-D1D3-292E49527925}"/>
              </a:ext>
            </a:extLst>
          </p:cNvPr>
          <p:cNvSpPr/>
          <p:nvPr/>
        </p:nvSpPr>
        <p:spPr>
          <a:xfrm rot="16200000">
            <a:off x="3466750" y="2050596"/>
            <a:ext cx="227147" cy="5543277"/>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EB21FCB1-B3A0-A3C8-31CF-667905355607}"/>
              </a:ext>
            </a:extLst>
          </p:cNvPr>
          <p:cNvSpPr/>
          <p:nvPr/>
        </p:nvSpPr>
        <p:spPr>
          <a:xfrm rot="16200000">
            <a:off x="8616638" y="3389666"/>
            <a:ext cx="149899" cy="2942383"/>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506E3473-176B-E0A7-6D45-03709686FCA4}"/>
              </a:ext>
            </a:extLst>
          </p:cNvPr>
          <p:cNvSpPr txBox="1"/>
          <p:nvPr/>
        </p:nvSpPr>
        <p:spPr>
          <a:xfrm>
            <a:off x="7305566" y="4959802"/>
            <a:ext cx="2772041" cy="861774"/>
          </a:xfrm>
          <a:prstGeom prst="rect">
            <a:avLst/>
          </a:prstGeom>
          <a:noFill/>
        </p:spPr>
        <p:txBody>
          <a:bodyPr wrap="none" rtlCol="0">
            <a:spAutoFit/>
          </a:bodyPr>
          <a:lstStyle/>
          <a:p>
            <a:r>
              <a:rPr lang="en-US" sz="2500" b="1" dirty="0"/>
              <a:t>Local computations</a:t>
            </a:r>
          </a:p>
          <a:p>
            <a:pPr algn="ctr"/>
            <a:r>
              <a:rPr lang="en-US" sz="2500" b="1" dirty="0"/>
              <a:t>+ Less LLM queries</a:t>
            </a:r>
            <a:endParaRPr lang="en-US" sz="2500" b="1" dirty="0">
              <a:solidFill>
                <a:srgbClr val="C00000"/>
              </a:solidFill>
            </a:endParaRPr>
          </a:p>
        </p:txBody>
      </p:sp>
      <p:pic>
        <p:nvPicPr>
          <p:cNvPr id="27" name="Picture 26" descr="OpenAI, ChatGPT Logo Icon 22227364 PNG">
            <a:extLst>
              <a:ext uri="{FF2B5EF4-FFF2-40B4-BE49-F238E27FC236}">
                <a16:creationId xmlns:a16="http://schemas.microsoft.com/office/drawing/2014/main" id="{8A5225D7-3052-A915-A23B-C2B701191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2477" y="3134884"/>
            <a:ext cx="408060" cy="408060"/>
          </a:xfrm>
          <a:prstGeom prst="rect">
            <a:avLst/>
          </a:prstGeom>
          <a:noFill/>
          <a:extLst>
            <a:ext uri="{909E8E84-426E-40DD-AFC4-6F175D3DCCD1}">
              <a14:hiddenFill xmlns:a14="http://schemas.microsoft.com/office/drawing/2010/main">
                <a:solidFill>
                  <a:srgbClr val="FFFFFF"/>
                </a:solidFill>
              </a14:hiddenFill>
            </a:ext>
          </a:extLst>
        </p:spPr>
      </p:pic>
      <p:sp>
        <p:nvSpPr>
          <p:cNvPr id="33" name="Flowchart: Multidocument 32">
            <a:extLst>
              <a:ext uri="{FF2B5EF4-FFF2-40B4-BE49-F238E27FC236}">
                <a16:creationId xmlns:a16="http://schemas.microsoft.com/office/drawing/2014/main" id="{23FEB143-3D5E-C2F8-0D32-9DF692DBE805}"/>
              </a:ext>
            </a:extLst>
          </p:cNvPr>
          <p:cNvSpPr/>
          <p:nvPr/>
        </p:nvSpPr>
        <p:spPr>
          <a:xfrm>
            <a:off x="2961635" y="3299831"/>
            <a:ext cx="2691412" cy="1186570"/>
          </a:xfrm>
          <a:prstGeom prst="flowChartMultidocumen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API sequences with semantics</a:t>
            </a:r>
          </a:p>
        </p:txBody>
      </p:sp>
      <p:sp>
        <p:nvSpPr>
          <p:cNvPr id="42" name="Rectangle: Rounded Corners 41">
            <a:extLst>
              <a:ext uri="{FF2B5EF4-FFF2-40B4-BE49-F238E27FC236}">
                <a16:creationId xmlns:a16="http://schemas.microsoft.com/office/drawing/2014/main" id="{AC0C309A-616A-531F-5982-3B02BE78EF46}"/>
              </a:ext>
            </a:extLst>
          </p:cNvPr>
          <p:cNvSpPr/>
          <p:nvPr/>
        </p:nvSpPr>
        <p:spPr>
          <a:xfrm>
            <a:off x="2966377" y="1769385"/>
            <a:ext cx="3090440" cy="109273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ysClr val="windowText" lastClr="000000"/>
                </a:solidFill>
              </a:rPr>
              <a:t>Pre-conditions</a:t>
            </a:r>
            <a:r>
              <a:rPr lang="en-US" sz="2000" dirty="0">
                <a:solidFill>
                  <a:sysClr val="windowText" lastClr="000000"/>
                </a:solidFill>
              </a:rPr>
              <a:t> in the form of the </a:t>
            </a:r>
            <a:r>
              <a:rPr lang="en-US" sz="2000" b="1" dirty="0">
                <a:solidFill>
                  <a:sysClr val="windowText" lastClr="000000"/>
                </a:solidFill>
              </a:rPr>
              <a:t>natural language</a:t>
            </a:r>
          </a:p>
        </p:txBody>
      </p:sp>
      <p:cxnSp>
        <p:nvCxnSpPr>
          <p:cNvPr id="43" name="Connector: Elbow 42">
            <a:extLst>
              <a:ext uri="{FF2B5EF4-FFF2-40B4-BE49-F238E27FC236}">
                <a16:creationId xmlns:a16="http://schemas.microsoft.com/office/drawing/2014/main" id="{C0118921-7297-F97B-93D3-D7463E57550E}"/>
              </a:ext>
            </a:extLst>
          </p:cNvPr>
          <p:cNvCxnSpPr>
            <a:cxnSpLocks/>
          </p:cNvCxnSpPr>
          <p:nvPr/>
        </p:nvCxnSpPr>
        <p:spPr>
          <a:xfrm flipV="1">
            <a:off x="1711573" y="2311758"/>
            <a:ext cx="1250062" cy="814204"/>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CECB0CFA-7AC6-88C3-EC35-EDB72C750AA1}"/>
              </a:ext>
            </a:extLst>
          </p:cNvPr>
          <p:cNvCxnSpPr>
            <a:cxnSpLocks/>
          </p:cNvCxnSpPr>
          <p:nvPr/>
        </p:nvCxnSpPr>
        <p:spPr>
          <a:xfrm>
            <a:off x="1711574" y="3125806"/>
            <a:ext cx="1250061" cy="933179"/>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48" name="Picture 47" descr="OpenAI, ChatGPT Logo Icon 22227364 PNG">
            <a:extLst>
              <a:ext uri="{FF2B5EF4-FFF2-40B4-BE49-F238E27FC236}">
                <a16:creationId xmlns:a16="http://schemas.microsoft.com/office/drawing/2014/main" id="{340A8EB7-E9E9-4616-B60A-EDEAC63138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0704" y="3537458"/>
            <a:ext cx="408060" cy="408060"/>
          </a:xfrm>
          <a:prstGeom prst="rect">
            <a:avLst/>
          </a:prstGeom>
          <a:noFill/>
          <a:extLst>
            <a:ext uri="{909E8E84-426E-40DD-AFC4-6F175D3DCCD1}">
              <a14:hiddenFill xmlns:a14="http://schemas.microsoft.com/office/drawing/2010/main">
                <a:solidFill>
                  <a:srgbClr val="FFFFFF"/>
                </a:solidFill>
              </a14:hiddenFill>
            </a:ext>
          </a:extLst>
        </p:spPr>
      </p:pic>
      <p:sp>
        <p:nvSpPr>
          <p:cNvPr id="53" name="TextBox 52">
            <a:extLst>
              <a:ext uri="{FF2B5EF4-FFF2-40B4-BE49-F238E27FC236}">
                <a16:creationId xmlns:a16="http://schemas.microsoft.com/office/drawing/2014/main" id="{B7108717-AECB-3078-FD05-17FF097CF592}"/>
              </a:ext>
            </a:extLst>
          </p:cNvPr>
          <p:cNvSpPr txBox="1"/>
          <p:nvPr/>
        </p:nvSpPr>
        <p:spPr>
          <a:xfrm>
            <a:off x="7039632" y="3481553"/>
            <a:ext cx="1413076" cy="734945"/>
          </a:xfrm>
          <a:prstGeom prst="rect">
            <a:avLst/>
          </a:prstGeom>
          <a:noFill/>
        </p:spPr>
        <p:txBody>
          <a:bodyPr wrap="square" rtlCol="0">
            <a:spAutoFit/>
          </a:bodyPr>
          <a:lstStyle/>
          <a:p>
            <a:pPr algn="ctr">
              <a:lnSpc>
                <a:spcPct val="120000"/>
              </a:lnSpc>
            </a:pPr>
            <a:r>
              <a:rPr lang="en-US" dirty="0"/>
              <a:t>Generate Arguments</a:t>
            </a:r>
          </a:p>
        </p:txBody>
      </p:sp>
      <p:cxnSp>
        <p:nvCxnSpPr>
          <p:cNvPr id="54" name="Connector: Elbow 53">
            <a:extLst>
              <a:ext uri="{FF2B5EF4-FFF2-40B4-BE49-F238E27FC236}">
                <a16:creationId xmlns:a16="http://schemas.microsoft.com/office/drawing/2014/main" id="{C9B32574-9E5C-CB41-D84C-01AD645E2437}"/>
              </a:ext>
            </a:extLst>
          </p:cNvPr>
          <p:cNvCxnSpPr>
            <a:cxnSpLocks/>
            <a:stCxn id="42" idx="3"/>
            <a:endCxn id="19" idx="1"/>
          </p:cNvCxnSpPr>
          <p:nvPr/>
        </p:nvCxnSpPr>
        <p:spPr>
          <a:xfrm>
            <a:off x="6056817" y="2315755"/>
            <a:ext cx="2309635" cy="1574858"/>
          </a:xfrm>
          <a:prstGeom prst="bentConnector3">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9B08D182-491B-5B9E-020D-F7C7BAB595FF}"/>
              </a:ext>
            </a:extLst>
          </p:cNvPr>
          <p:cNvCxnSpPr>
            <a:stCxn id="19" idx="0"/>
            <a:endCxn id="19" idx="3"/>
          </p:cNvCxnSpPr>
          <p:nvPr/>
        </p:nvCxnSpPr>
        <p:spPr>
          <a:xfrm rot="16200000" flipH="1">
            <a:off x="9183523" y="3317757"/>
            <a:ext cx="546369" cy="599342"/>
          </a:xfrm>
          <a:prstGeom prst="curvedConnector4">
            <a:avLst>
              <a:gd name="adj1" fmla="val -84685"/>
              <a:gd name="adj2" fmla="val 164994"/>
            </a:avLst>
          </a:prstGeom>
          <a:ln>
            <a:tailEnd type="triangle"/>
          </a:ln>
        </p:spPr>
        <p:style>
          <a:lnRef idx="2">
            <a:schemeClr val="dk1"/>
          </a:lnRef>
          <a:fillRef idx="0">
            <a:schemeClr val="dk1"/>
          </a:fillRef>
          <a:effectRef idx="1">
            <a:schemeClr val="dk1"/>
          </a:effectRef>
          <a:fontRef idx="minor">
            <a:schemeClr val="tx1"/>
          </a:fontRef>
        </p:style>
      </p:cxnSp>
      <p:sp>
        <p:nvSpPr>
          <p:cNvPr id="63" name="TextBox 62">
            <a:extLst>
              <a:ext uri="{FF2B5EF4-FFF2-40B4-BE49-F238E27FC236}">
                <a16:creationId xmlns:a16="http://schemas.microsoft.com/office/drawing/2014/main" id="{7D775B4C-E6E5-9FEF-BB20-9FFDCF8C6A59}"/>
              </a:ext>
            </a:extLst>
          </p:cNvPr>
          <p:cNvSpPr txBox="1"/>
          <p:nvPr/>
        </p:nvSpPr>
        <p:spPr>
          <a:xfrm>
            <a:off x="8770222" y="2175437"/>
            <a:ext cx="2309635" cy="646331"/>
          </a:xfrm>
          <a:prstGeom prst="rect">
            <a:avLst/>
          </a:prstGeom>
          <a:noFill/>
        </p:spPr>
        <p:txBody>
          <a:bodyPr wrap="square" rtlCol="0">
            <a:spAutoFit/>
          </a:bodyPr>
          <a:lstStyle/>
          <a:p>
            <a:pPr algn="ctr"/>
            <a:r>
              <a:rPr lang="en-US" dirty="0"/>
              <a:t>Use service response to correct arguments </a:t>
            </a:r>
          </a:p>
        </p:txBody>
      </p:sp>
      <p:pic>
        <p:nvPicPr>
          <p:cNvPr id="64" name="Picture 63" descr="OpenAI, ChatGPT Logo Icon 22227364 PNG">
            <a:extLst>
              <a:ext uri="{FF2B5EF4-FFF2-40B4-BE49-F238E27FC236}">
                <a16:creationId xmlns:a16="http://schemas.microsoft.com/office/drawing/2014/main" id="{8B820905-1DC5-DED6-2278-EFBD47F10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35277" y="1788608"/>
            <a:ext cx="408060" cy="408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634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8D40A-4160-C7BF-915C-25BFB9542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047288-0447-F674-D881-EE09D4BDD15E}"/>
              </a:ext>
            </a:extLst>
          </p:cNvPr>
          <p:cNvSpPr>
            <a:spLocks noGrp="1"/>
          </p:cNvSpPr>
          <p:nvPr>
            <p:ph type="title"/>
          </p:nvPr>
        </p:nvSpPr>
        <p:spPr/>
        <p:txBody>
          <a:bodyPr>
            <a:normAutofit/>
          </a:bodyPr>
          <a:lstStyle/>
          <a:p>
            <a:r>
              <a:rPr lang="en-US" b="1" dirty="0"/>
              <a:t>S3: Two kinds of corrections</a:t>
            </a:r>
            <a:endParaRPr lang="en-US" dirty="0"/>
          </a:p>
        </p:txBody>
      </p:sp>
      <p:sp>
        <p:nvSpPr>
          <p:cNvPr id="4" name="Slide Number Placeholder 3">
            <a:extLst>
              <a:ext uri="{FF2B5EF4-FFF2-40B4-BE49-F238E27FC236}">
                <a16:creationId xmlns:a16="http://schemas.microsoft.com/office/drawing/2014/main" id="{36B415F0-B765-4F14-186C-F3D24FB07D30}"/>
              </a:ext>
            </a:extLst>
          </p:cNvPr>
          <p:cNvSpPr>
            <a:spLocks noGrp="1"/>
          </p:cNvSpPr>
          <p:nvPr>
            <p:ph type="sldNum" sz="quarter" idx="12"/>
          </p:nvPr>
        </p:nvSpPr>
        <p:spPr/>
        <p:txBody>
          <a:bodyPr/>
          <a:lstStyle/>
          <a:p>
            <a:fld id="{7E665F2E-D417-4652-A93B-1C961A2010A1}" type="slidenum">
              <a:rPr lang="en-US" smtClean="0"/>
              <a:t>81</a:t>
            </a:fld>
            <a:endParaRPr lang="en-US"/>
          </a:p>
        </p:txBody>
      </p:sp>
      <p:sp>
        <p:nvSpPr>
          <p:cNvPr id="15" name="Content Placeholder 2">
            <a:extLst>
              <a:ext uri="{FF2B5EF4-FFF2-40B4-BE49-F238E27FC236}">
                <a16:creationId xmlns:a16="http://schemas.microsoft.com/office/drawing/2014/main" id="{AC89542B-EED3-C29F-91BC-164ABCE59ADF}"/>
              </a:ext>
            </a:extLst>
          </p:cNvPr>
          <p:cNvSpPr>
            <a:spLocks noGrp="1"/>
          </p:cNvSpPr>
          <p:nvPr>
            <p:ph idx="1"/>
          </p:nvPr>
        </p:nvSpPr>
        <p:spPr>
          <a:xfrm>
            <a:off x="838200" y="1457863"/>
            <a:ext cx="11353800" cy="5035012"/>
          </a:xfrm>
        </p:spPr>
        <p:txBody>
          <a:bodyPr>
            <a:normAutofit/>
          </a:bodyPr>
          <a:lstStyle/>
          <a:p>
            <a:pPr>
              <a:lnSpc>
                <a:spcPct val="130000"/>
              </a:lnSpc>
            </a:pPr>
            <a:r>
              <a:rPr lang="en-US" b="1" dirty="0">
                <a:latin typeface="+mj-lt"/>
              </a:rPr>
              <a:t>Context-independent argument correction</a:t>
            </a:r>
          </a:p>
          <a:p>
            <a:pPr marL="0" indent="0">
              <a:lnSpc>
                <a:spcPct val="120000"/>
              </a:lnSpc>
              <a:buNone/>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lang="en-US" sz="1600" b="0" dirty="0" err="1">
                <a:effectLst/>
                <a:latin typeface="Consolas" panose="020B0609020204030204" pitchFamily="49" charset="0"/>
              </a:rPr>
              <a:t>PageBlob_UploadPages</a:t>
            </a:r>
            <a:r>
              <a:rPr lang="en-US" sz="1600" b="0" dirty="0">
                <a:effectLst/>
                <a:latin typeface="Consolas" panose="020B0609020204030204" pitchFamily="49" charset="0"/>
              </a:rPr>
              <a:t>({"Content-Length": </a:t>
            </a:r>
            <a:r>
              <a:rPr lang="en-US" sz="1600" dirty="0">
                <a:latin typeface="Consolas" panose="020B0609020204030204" pitchFamily="49" charset="0"/>
              </a:rPr>
              <a:t>512, </a:t>
            </a:r>
            <a:r>
              <a:rPr lang="en-US" sz="1600" b="0" dirty="0">
                <a:solidFill>
                  <a:srgbClr val="C00000"/>
                </a:solidFill>
                <a:effectLst/>
                <a:latin typeface="Consolas" panose="020B0609020204030204" pitchFamily="49" charset="0"/>
              </a:rPr>
              <a:t>"body": "a"*10,</a:t>
            </a:r>
          </a:p>
          <a:p>
            <a:pPr marL="0" indent="0">
              <a:lnSpc>
                <a:spcPct val="120000"/>
              </a:lnSpc>
              <a:spcBef>
                <a:spcPts val="0"/>
              </a:spcBef>
              <a:buNone/>
            </a:pPr>
            <a:r>
              <a:rPr lang="en-US" sz="1600" dirty="0">
                <a:solidFill>
                  <a:srgbClr val="C00000"/>
                </a:solidFill>
                <a:latin typeface="Consolas" panose="020B0609020204030204" pitchFamily="49" charset="0"/>
              </a:rPr>
              <a:t>		      </a:t>
            </a:r>
            <a:r>
              <a:rPr lang="en-US" sz="1600" b="0" dirty="0">
                <a:solidFill>
                  <a:srgbClr val="C00000"/>
                </a:solidFill>
                <a:effectLst/>
                <a:latin typeface="Consolas" panose="020B0609020204030204" pitchFamily="49" charset="0"/>
              </a:rPr>
              <a:t>"x-</a:t>
            </a:r>
            <a:r>
              <a:rPr lang="en-US" sz="1600" b="0" dirty="0" err="1">
                <a:solidFill>
                  <a:srgbClr val="C00000"/>
                </a:solidFill>
                <a:effectLst/>
                <a:latin typeface="Consolas" panose="020B0609020204030204" pitchFamily="49" charset="0"/>
              </a:rPr>
              <a:t>ms</a:t>
            </a:r>
            <a:r>
              <a:rPr lang="en-US" sz="1600" b="0" dirty="0">
                <a:solidFill>
                  <a:srgbClr val="C00000"/>
                </a:solidFill>
                <a:effectLst/>
                <a:latin typeface="Consolas" panose="020B0609020204030204" pitchFamily="49" charset="0"/>
              </a:rPr>
              <a:t>-range": "bytes=0-5", </a:t>
            </a:r>
            <a:r>
              <a:rPr lang="en-US" sz="1600" b="0" dirty="0">
                <a:effectLst/>
                <a:latin typeface="Consolas" panose="020B0609020204030204" pitchFamily="49" charset="0"/>
              </a:rPr>
              <a:t>…})</a:t>
            </a:r>
            <a:endPar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lang="en-US" sz="1600" dirty="0">
              <a:solidFill>
                <a:prstClr val="black"/>
              </a:solidFill>
              <a:latin typeface="Consolas" panose="020B0609020204030204" pitchFamily="49" charset="0"/>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lang="en-US" sz="1600" dirty="0">
              <a:solidFill>
                <a:prstClr val="black"/>
              </a:solidFill>
              <a:latin typeface="Consolas" panose="020B0609020204030204" pitchFamily="49" charset="0"/>
            </a:endParaRPr>
          </a:p>
          <a:p>
            <a:pPr>
              <a:lnSpc>
                <a:spcPct val="130000"/>
              </a:lnSpc>
            </a:pPr>
            <a:r>
              <a:rPr lang="en-US" b="1" dirty="0">
                <a:latin typeface="+mj-lt"/>
              </a:rPr>
              <a:t>Context-dependent argument correction</a:t>
            </a:r>
          </a:p>
          <a:p>
            <a:pPr marL="0" indent="0">
              <a:lnSpc>
                <a:spcPct val="120000"/>
              </a:lnSpc>
              <a:spcBef>
                <a:spcPts val="0"/>
              </a:spcBef>
              <a:buNone/>
            </a:pPr>
            <a:r>
              <a:rPr lang="en-US" sz="1600" b="0" dirty="0" err="1">
                <a:effectLst/>
                <a:latin typeface="Consolas" panose="020B0609020204030204" pitchFamily="49" charset="0"/>
              </a:rPr>
              <a:t>Container_Delete</a:t>
            </a:r>
            <a:r>
              <a:rPr lang="en-US" sz="1600" b="1" dirty="0">
                <a:effectLst/>
                <a:latin typeface="+mj-lt"/>
                <a:sym typeface="Wingdings" panose="05000000000000000000" pitchFamily="2" charset="2"/>
              </a:rPr>
              <a:t>({</a:t>
            </a:r>
            <a:r>
              <a:rPr lang="en-US" sz="1600" b="0" dirty="0">
                <a:effectLst/>
                <a:latin typeface="Consolas" panose="020B0609020204030204" pitchFamily="49" charset="0"/>
              </a:rPr>
              <a:t>"</a:t>
            </a:r>
            <a:r>
              <a:rPr lang="en-US" sz="1600" b="0" dirty="0" err="1">
                <a:effectLst/>
                <a:latin typeface="Consolas" panose="020B0609020204030204" pitchFamily="49" charset="0"/>
              </a:rPr>
              <a:t>containerName</a:t>
            </a:r>
            <a:r>
              <a:rPr lang="en-US" sz="1600" b="0" dirty="0">
                <a:effectLst/>
                <a:latin typeface="Consolas" panose="020B0609020204030204" pitchFamily="49" charset="0"/>
              </a:rPr>
              <a:t>":"</a:t>
            </a:r>
            <a:r>
              <a:rPr lang="en-US" sz="1600" b="0" dirty="0" err="1">
                <a:effectLst/>
                <a:latin typeface="Consolas" panose="020B0609020204030204" pitchFamily="49" charset="0"/>
              </a:rPr>
              <a:t>testcontainer</a:t>
            </a:r>
            <a:r>
              <a:rPr lang="en-US" sz="1600" b="0" dirty="0">
                <a:effectLst/>
                <a:latin typeface="Consolas" panose="020B0609020204030204" pitchFamily="49" charset="0"/>
              </a:rPr>
              <a:t>", …}</a:t>
            </a:r>
            <a:r>
              <a:rPr lang="en-US" sz="1600" b="1" dirty="0">
                <a:effectLst/>
                <a:latin typeface="+mj-lt"/>
                <a:sym typeface="Wingdings" panose="05000000000000000000" pitchFamily="2" charset="2"/>
              </a:rPr>
              <a:t>)</a:t>
            </a:r>
          </a:p>
          <a:p>
            <a:pPr marL="0" indent="0">
              <a:lnSpc>
                <a:spcPct val="120000"/>
              </a:lnSpc>
              <a:spcBef>
                <a:spcPts val="0"/>
              </a:spcBef>
              <a:buNone/>
            </a:pPr>
            <a:endParaRPr lang="en-US" sz="1600" b="0" dirty="0">
              <a:solidFill>
                <a:srgbClr val="0070C0"/>
              </a:solidFill>
              <a:effectLst/>
              <a:latin typeface="Consolas" panose="020B0609020204030204" pitchFamily="49" charset="0"/>
            </a:endParaRPr>
          </a:p>
          <a:p>
            <a:pPr marL="0" indent="0">
              <a:lnSpc>
                <a:spcPct val="120000"/>
              </a:lnSpc>
              <a:spcBef>
                <a:spcPts val="0"/>
              </a:spcBef>
              <a:buNone/>
            </a:pPr>
            <a:r>
              <a:rPr lang="en-US" sz="1600" b="0" dirty="0" err="1">
                <a:effectLst/>
                <a:latin typeface="Consolas" panose="020B0609020204030204" pitchFamily="49" charset="0"/>
              </a:rPr>
              <a:t>Container_Restore</a:t>
            </a:r>
            <a:r>
              <a:rPr lang="en-US" sz="1600" dirty="0">
                <a:latin typeface="Consolas" panose="020B0609020204030204" pitchFamily="49" charset="0"/>
              </a:rPr>
              <a:t>(</a:t>
            </a:r>
            <a:r>
              <a:rPr lang="en-US" sz="1600" b="0" dirty="0">
                <a:effectLst/>
                <a:latin typeface="Consolas" panose="020B0609020204030204" pitchFamily="49" charset="0"/>
              </a:rPr>
              <a:t>"</a:t>
            </a:r>
            <a:r>
              <a:rPr lang="en-US" sz="1600" b="0" dirty="0" err="1">
                <a:effectLst/>
                <a:latin typeface="Consolas" panose="020B0609020204030204" pitchFamily="49" charset="0"/>
              </a:rPr>
              <a:t>containerName</a:t>
            </a:r>
            <a:r>
              <a:rPr lang="en-US" sz="1600" b="0" dirty="0">
                <a:effectLst/>
                <a:latin typeface="Consolas" panose="020B0609020204030204" pitchFamily="49" charset="0"/>
              </a:rPr>
              <a:t>": "</a:t>
            </a:r>
            <a:r>
              <a:rPr lang="en-US" sz="1600" b="0" dirty="0" err="1">
                <a:effectLst/>
                <a:latin typeface="Consolas" panose="020B0609020204030204" pitchFamily="49" charset="0"/>
              </a:rPr>
              <a:t>testcontainer</a:t>
            </a:r>
            <a:r>
              <a:rPr lang="en-US" sz="1600" b="0" dirty="0">
                <a:effectLst/>
                <a:latin typeface="Consolas" panose="020B0609020204030204" pitchFamily="49" charset="0"/>
              </a:rPr>
              <a:t>",</a:t>
            </a:r>
          </a:p>
          <a:p>
            <a:pPr marL="0" indent="0">
              <a:lnSpc>
                <a:spcPct val="120000"/>
              </a:lnSpc>
              <a:spcBef>
                <a:spcPts val="0"/>
              </a:spcBef>
              <a:buNone/>
            </a:pPr>
            <a:r>
              <a:rPr lang="en-US" sz="1600" b="0" dirty="0">
                <a:solidFill>
                  <a:srgbClr val="0070C0"/>
                </a:solidFill>
                <a:effectLst/>
                <a:latin typeface="Consolas" panose="020B0609020204030204" pitchFamily="49" charset="0"/>
              </a:rPr>
              <a:t>	</a:t>
            </a:r>
            <a:r>
              <a:rPr lang="en-US" sz="1600" b="0" dirty="0">
                <a:solidFill>
                  <a:srgbClr val="C00000"/>
                </a:solidFill>
                <a:effectLst/>
                <a:latin typeface="Consolas" panose="020B0609020204030204" pitchFamily="49" charset="0"/>
              </a:rPr>
              <a:t> "deleted-container-version": "</a:t>
            </a:r>
            <a:r>
              <a:rPr lang="en-US" sz="1600" b="0" dirty="0" err="1">
                <a:solidFill>
                  <a:srgbClr val="C00000"/>
                </a:solidFill>
                <a:effectLst/>
                <a:latin typeface="Consolas" panose="020B0609020204030204" pitchFamily="49" charset="0"/>
              </a:rPr>
              <a:t>deleteversion</a:t>
            </a:r>
            <a:r>
              <a:rPr lang="en-US" sz="1600" b="0" dirty="0">
                <a:solidFill>
                  <a:srgbClr val="C00000"/>
                </a:solidFill>
                <a:effectLst/>
                <a:latin typeface="Consolas" panose="020B0609020204030204" pitchFamily="49" charset="0"/>
              </a:rPr>
              <a:t>",</a:t>
            </a:r>
            <a:r>
              <a:rPr lang="en-US" sz="1600" b="0" dirty="0">
                <a:solidFill>
                  <a:srgbClr val="0070C0"/>
                </a:solidFill>
                <a:effectLst/>
                <a:latin typeface="Consolas" panose="020B0609020204030204" pitchFamily="49" charset="0"/>
              </a:rPr>
              <a:t> </a:t>
            </a:r>
            <a:r>
              <a:rPr lang="en-US" sz="1600" b="0" dirty="0">
                <a:effectLst/>
                <a:latin typeface="Consolas" panose="020B0609020204030204" pitchFamily="49" charset="0"/>
              </a:rPr>
              <a:t>…</a:t>
            </a:r>
            <a:r>
              <a:rPr lang="en-US" sz="1600" dirty="0">
                <a:latin typeface="Consolas" panose="020B0609020204030204" pitchFamily="49" charset="0"/>
              </a:rPr>
              <a:t>)</a:t>
            </a:r>
            <a:endParaRPr lang="en-US" sz="1600" b="1" dirty="0">
              <a:effectLst/>
              <a:latin typeface="+mj-lt"/>
              <a:sym typeface="Wingdings" panose="05000000000000000000" pitchFamily="2" charset="2"/>
            </a:endParaRPr>
          </a:p>
          <a:p>
            <a:pPr marL="0" indent="0">
              <a:lnSpc>
                <a:spcPct val="130000"/>
              </a:lnSpc>
              <a:buNone/>
            </a:pP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1134416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2DA46-EF58-EF45-0E8D-670B76F2A3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E32AE5-D2EF-5474-7368-E03B5D5E30BD}"/>
              </a:ext>
            </a:extLst>
          </p:cNvPr>
          <p:cNvSpPr>
            <a:spLocks noGrp="1"/>
          </p:cNvSpPr>
          <p:nvPr>
            <p:ph type="title"/>
          </p:nvPr>
        </p:nvSpPr>
        <p:spPr/>
        <p:txBody>
          <a:bodyPr>
            <a:normAutofit/>
          </a:bodyPr>
          <a:lstStyle/>
          <a:p>
            <a:r>
              <a:rPr lang="en-US" b="1" dirty="0"/>
              <a:t>S3: Two kinds of corrections</a:t>
            </a:r>
            <a:endParaRPr lang="en-US" dirty="0"/>
          </a:p>
        </p:txBody>
      </p:sp>
      <p:sp>
        <p:nvSpPr>
          <p:cNvPr id="4" name="Slide Number Placeholder 3">
            <a:extLst>
              <a:ext uri="{FF2B5EF4-FFF2-40B4-BE49-F238E27FC236}">
                <a16:creationId xmlns:a16="http://schemas.microsoft.com/office/drawing/2014/main" id="{0129DE78-23DE-6A66-8350-13C546FC8A66}"/>
              </a:ext>
            </a:extLst>
          </p:cNvPr>
          <p:cNvSpPr>
            <a:spLocks noGrp="1"/>
          </p:cNvSpPr>
          <p:nvPr>
            <p:ph type="sldNum" sz="quarter" idx="12"/>
          </p:nvPr>
        </p:nvSpPr>
        <p:spPr/>
        <p:txBody>
          <a:bodyPr/>
          <a:lstStyle/>
          <a:p>
            <a:fld id="{7E665F2E-D417-4652-A93B-1C961A2010A1}" type="slidenum">
              <a:rPr lang="en-US" smtClean="0"/>
              <a:t>82</a:t>
            </a:fld>
            <a:endParaRPr lang="en-US"/>
          </a:p>
        </p:txBody>
      </p:sp>
      <p:sp>
        <p:nvSpPr>
          <p:cNvPr id="15" name="Content Placeholder 2">
            <a:extLst>
              <a:ext uri="{FF2B5EF4-FFF2-40B4-BE49-F238E27FC236}">
                <a16:creationId xmlns:a16="http://schemas.microsoft.com/office/drawing/2014/main" id="{20856723-BFBB-F09E-4891-E9704A3AB165}"/>
              </a:ext>
            </a:extLst>
          </p:cNvPr>
          <p:cNvSpPr>
            <a:spLocks noGrp="1"/>
          </p:cNvSpPr>
          <p:nvPr>
            <p:ph idx="1"/>
          </p:nvPr>
        </p:nvSpPr>
        <p:spPr>
          <a:xfrm>
            <a:off x="838200" y="1457863"/>
            <a:ext cx="11353800" cy="5035012"/>
          </a:xfrm>
        </p:spPr>
        <p:txBody>
          <a:bodyPr>
            <a:normAutofit/>
          </a:bodyPr>
          <a:lstStyle/>
          <a:p>
            <a:pPr>
              <a:lnSpc>
                <a:spcPct val="130000"/>
              </a:lnSpc>
            </a:pPr>
            <a:r>
              <a:rPr lang="en-US" b="1" dirty="0">
                <a:latin typeface="+mj-lt"/>
              </a:rPr>
              <a:t>Context-independent argument correction</a:t>
            </a:r>
          </a:p>
          <a:p>
            <a:pPr marL="0" indent="0">
              <a:lnSpc>
                <a:spcPct val="120000"/>
              </a:lnSpc>
              <a:buNone/>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lang="en-US" sz="1600" b="0" dirty="0" err="1">
                <a:effectLst/>
                <a:latin typeface="Consolas" panose="020B0609020204030204" pitchFamily="49" charset="0"/>
              </a:rPr>
              <a:t>PageBlob_UploadPages</a:t>
            </a:r>
            <a:r>
              <a:rPr lang="en-US" sz="1600" b="0" dirty="0">
                <a:effectLst/>
                <a:latin typeface="Consolas" panose="020B0609020204030204" pitchFamily="49" charset="0"/>
              </a:rPr>
              <a:t>({"Content-Length": </a:t>
            </a:r>
            <a:r>
              <a:rPr lang="en-US" sz="1600" dirty="0">
                <a:latin typeface="Consolas" panose="020B0609020204030204" pitchFamily="49" charset="0"/>
              </a:rPr>
              <a:t>512, </a:t>
            </a:r>
            <a:r>
              <a:rPr lang="en-US" sz="1600" b="0" dirty="0">
                <a:solidFill>
                  <a:srgbClr val="C00000"/>
                </a:solidFill>
                <a:effectLst/>
                <a:latin typeface="Consolas" panose="020B0609020204030204" pitchFamily="49" charset="0"/>
              </a:rPr>
              <a:t>"body": "a"*10,</a:t>
            </a:r>
          </a:p>
          <a:p>
            <a:pPr marL="0" indent="0">
              <a:lnSpc>
                <a:spcPct val="120000"/>
              </a:lnSpc>
              <a:spcBef>
                <a:spcPts val="0"/>
              </a:spcBef>
              <a:buNone/>
            </a:pPr>
            <a:r>
              <a:rPr lang="en-US" sz="1600" dirty="0">
                <a:solidFill>
                  <a:srgbClr val="C00000"/>
                </a:solidFill>
                <a:latin typeface="Consolas" panose="020B0609020204030204" pitchFamily="49" charset="0"/>
              </a:rPr>
              <a:t>		      </a:t>
            </a:r>
            <a:r>
              <a:rPr lang="en-US" sz="1600" b="0" dirty="0">
                <a:solidFill>
                  <a:srgbClr val="C00000"/>
                </a:solidFill>
                <a:effectLst/>
                <a:latin typeface="Consolas" panose="020B0609020204030204" pitchFamily="49" charset="0"/>
              </a:rPr>
              <a:t>"x-</a:t>
            </a:r>
            <a:r>
              <a:rPr lang="en-US" sz="1600" b="0" dirty="0" err="1">
                <a:solidFill>
                  <a:srgbClr val="C00000"/>
                </a:solidFill>
                <a:effectLst/>
                <a:latin typeface="Consolas" panose="020B0609020204030204" pitchFamily="49" charset="0"/>
              </a:rPr>
              <a:t>ms</a:t>
            </a:r>
            <a:r>
              <a:rPr lang="en-US" sz="1600" b="0" dirty="0">
                <a:solidFill>
                  <a:srgbClr val="C00000"/>
                </a:solidFill>
                <a:effectLst/>
                <a:latin typeface="Consolas" panose="020B0609020204030204" pitchFamily="49" charset="0"/>
              </a:rPr>
              <a:t>-range": "bytes=0-5", </a:t>
            </a:r>
            <a:r>
              <a:rPr lang="en-US" sz="1600" b="0" dirty="0">
                <a:effectLst/>
                <a:latin typeface="Consolas" panose="020B0609020204030204" pitchFamily="49" charset="0"/>
              </a:rPr>
              <a:t>…})</a:t>
            </a:r>
            <a:endPar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dirty="0">
                <a:solidFill>
                  <a:prstClr val="black"/>
                </a:solidFill>
                <a:latin typeface="Consolas" panose="020B0609020204030204" pitchFamily="49" charset="0"/>
              </a:rPr>
              <a:t>  </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PageBlob_UploadPages</a:t>
            </a:r>
            <a:r>
              <a:rPr kumimoji="0" lang="en-US" sz="1600" b="0" i="0" u="none" strike="noStrike" kern="1200" cap="none" spc="0" normalizeH="0" baseline="0" noProof="0" dirty="0">
                <a:ln>
                  <a:noFill/>
                </a:ln>
                <a:effectLst/>
                <a:uLnTx/>
                <a:uFillTx/>
                <a:latin typeface="Consolas" panose="020B0609020204030204" pitchFamily="49" charset="0"/>
                <a:ea typeface="+mn-ea"/>
                <a:cs typeface="+mn-cs"/>
              </a:rPr>
              <a:t>({"Content-Length": 512, </a:t>
            </a:r>
            <a:r>
              <a:rPr kumimoji="0" lang="en-US" sz="16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"body": "a"*512, "x-</a:t>
            </a:r>
            <a:r>
              <a:rPr kumimoji="0" lang="en-US" sz="1600" b="0"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ms</a:t>
            </a:r>
            <a:r>
              <a:rPr kumimoji="0" lang="en-US" sz="16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-range": "bytes=0-511",</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dirty="0">
                <a:solidFill>
                  <a:srgbClr val="0070C0"/>
                </a:solidFill>
                <a:latin typeface="Consolas" panose="020B0609020204030204" pitchFamily="49" charset="0"/>
              </a:rPr>
              <a:t>			</a:t>
            </a:r>
            <a:r>
              <a:rPr kumimoji="0" lang="en-US" sz="16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a:t>
            </a:r>
            <a:r>
              <a:rPr lang="en-US" sz="1600" b="0" dirty="0">
                <a:solidFill>
                  <a:srgbClr val="0070C0"/>
                </a:solidFill>
                <a:effectLst/>
                <a:latin typeface="Consolas" panose="020B0609020204030204" pitchFamily="49" charset="0"/>
              </a:rPr>
              <a:t>x-ms-content-crc64</a:t>
            </a:r>
            <a:r>
              <a:rPr kumimoji="0" lang="en-US" sz="16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a:t>
            </a:r>
            <a:r>
              <a:rPr lang="en-US" sz="1600" b="0" dirty="0">
                <a:solidFill>
                  <a:srgbClr val="0070C0"/>
                </a:solidFill>
                <a:effectLst/>
                <a:latin typeface="Consolas" panose="020B0609020204030204" pitchFamily="49" charset="0"/>
              </a:rPr>
              <a:t>: </a:t>
            </a:r>
            <a:r>
              <a:rPr lang="en-US" sz="1600" b="1" dirty="0">
                <a:solidFill>
                  <a:srgbClr val="0070C0"/>
                </a:solidFill>
                <a:effectLst/>
                <a:latin typeface="Consolas" panose="020B0609020204030204" pitchFamily="49" charset="0"/>
              </a:rPr>
              <a:t>crc64iso.crc64(</a:t>
            </a:r>
            <a:r>
              <a:rPr kumimoji="0" lang="en-US" sz="1600" b="1"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"a"*512</a:t>
            </a:r>
            <a:r>
              <a:rPr lang="en-US" sz="1600" b="1" dirty="0">
                <a:solidFill>
                  <a:srgbClr val="0070C0"/>
                </a:solidFill>
                <a:effectLst/>
                <a:latin typeface="Consolas" panose="020B0609020204030204" pitchFamily="49" charset="0"/>
              </a:rPr>
              <a:t>)</a:t>
            </a:r>
            <a:r>
              <a:rPr kumimoji="0" lang="en-US" sz="1600" b="1"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endParaRPr lang="en-US" sz="1600" b="1" dirty="0">
              <a:latin typeface="+mj-lt"/>
            </a:endParaRPr>
          </a:p>
          <a:p>
            <a:pPr>
              <a:lnSpc>
                <a:spcPct val="130000"/>
              </a:lnSpc>
            </a:pPr>
            <a:r>
              <a:rPr lang="en-US" b="1" dirty="0">
                <a:latin typeface="+mj-lt"/>
              </a:rPr>
              <a:t>Context-dependent argument correction</a:t>
            </a:r>
          </a:p>
          <a:p>
            <a:pPr marL="0" indent="0">
              <a:lnSpc>
                <a:spcPct val="120000"/>
              </a:lnSpc>
              <a:spcBef>
                <a:spcPts val="0"/>
              </a:spcBef>
              <a:buNone/>
            </a:pPr>
            <a:r>
              <a:rPr lang="en-US" sz="1600" b="0" dirty="0" err="1">
                <a:effectLst/>
                <a:latin typeface="Consolas" panose="020B0609020204030204" pitchFamily="49" charset="0"/>
              </a:rPr>
              <a:t>Container_Delete</a:t>
            </a:r>
            <a:r>
              <a:rPr lang="en-US" sz="1600" b="1" dirty="0">
                <a:effectLst/>
                <a:latin typeface="+mj-lt"/>
                <a:sym typeface="Wingdings" panose="05000000000000000000" pitchFamily="2" charset="2"/>
              </a:rPr>
              <a:t>({</a:t>
            </a:r>
            <a:r>
              <a:rPr lang="en-US" sz="1600" b="0" dirty="0">
                <a:effectLst/>
                <a:latin typeface="Consolas" panose="020B0609020204030204" pitchFamily="49" charset="0"/>
              </a:rPr>
              <a:t>"</a:t>
            </a:r>
            <a:r>
              <a:rPr lang="en-US" sz="1600" b="0" dirty="0" err="1">
                <a:effectLst/>
                <a:latin typeface="Consolas" panose="020B0609020204030204" pitchFamily="49" charset="0"/>
              </a:rPr>
              <a:t>containerName</a:t>
            </a:r>
            <a:r>
              <a:rPr lang="en-US" sz="1600" b="0" dirty="0">
                <a:effectLst/>
                <a:latin typeface="Consolas" panose="020B0609020204030204" pitchFamily="49" charset="0"/>
              </a:rPr>
              <a:t>":"</a:t>
            </a:r>
            <a:r>
              <a:rPr lang="en-US" sz="1600" b="0" dirty="0" err="1">
                <a:effectLst/>
                <a:latin typeface="Consolas" panose="020B0609020204030204" pitchFamily="49" charset="0"/>
              </a:rPr>
              <a:t>testcontainer</a:t>
            </a:r>
            <a:r>
              <a:rPr lang="en-US" sz="1600" b="0" dirty="0">
                <a:effectLst/>
                <a:latin typeface="Consolas" panose="020B0609020204030204" pitchFamily="49" charset="0"/>
              </a:rPr>
              <a:t>", …}</a:t>
            </a:r>
            <a:r>
              <a:rPr lang="en-US" sz="1600" b="1" dirty="0">
                <a:effectLst/>
                <a:latin typeface="+mj-lt"/>
                <a:sym typeface="Wingdings" panose="05000000000000000000" pitchFamily="2" charset="2"/>
              </a:rPr>
              <a:t>)</a:t>
            </a:r>
          </a:p>
          <a:p>
            <a:pPr marL="0" indent="0">
              <a:lnSpc>
                <a:spcPct val="120000"/>
              </a:lnSpc>
              <a:spcBef>
                <a:spcPts val="0"/>
              </a:spcBef>
              <a:buNone/>
            </a:pPr>
            <a:endParaRPr lang="en-US" sz="1600" b="0" dirty="0">
              <a:solidFill>
                <a:srgbClr val="0070C0"/>
              </a:solidFill>
              <a:effectLst/>
              <a:latin typeface="Consolas" panose="020B0609020204030204" pitchFamily="49" charset="0"/>
            </a:endParaRPr>
          </a:p>
          <a:p>
            <a:pPr marL="0" indent="0">
              <a:lnSpc>
                <a:spcPct val="120000"/>
              </a:lnSpc>
              <a:spcBef>
                <a:spcPts val="0"/>
              </a:spcBef>
              <a:buNone/>
            </a:pPr>
            <a:r>
              <a:rPr lang="en-US" sz="1600" b="0" dirty="0" err="1">
                <a:effectLst/>
                <a:latin typeface="Consolas" panose="020B0609020204030204" pitchFamily="49" charset="0"/>
              </a:rPr>
              <a:t>Container_Restore</a:t>
            </a:r>
            <a:r>
              <a:rPr lang="en-US" sz="1600" dirty="0">
                <a:latin typeface="Consolas" panose="020B0609020204030204" pitchFamily="49" charset="0"/>
              </a:rPr>
              <a:t>(</a:t>
            </a:r>
            <a:r>
              <a:rPr lang="en-US" sz="1600" b="0" dirty="0">
                <a:effectLst/>
                <a:latin typeface="Consolas" panose="020B0609020204030204" pitchFamily="49" charset="0"/>
              </a:rPr>
              <a:t>"</a:t>
            </a:r>
            <a:r>
              <a:rPr lang="en-US" sz="1600" b="0" dirty="0" err="1">
                <a:effectLst/>
                <a:latin typeface="Consolas" panose="020B0609020204030204" pitchFamily="49" charset="0"/>
              </a:rPr>
              <a:t>containerName</a:t>
            </a:r>
            <a:r>
              <a:rPr lang="en-US" sz="1600" b="0" dirty="0">
                <a:effectLst/>
                <a:latin typeface="Consolas" panose="020B0609020204030204" pitchFamily="49" charset="0"/>
              </a:rPr>
              <a:t>": "</a:t>
            </a:r>
            <a:r>
              <a:rPr lang="en-US" sz="1600" b="0" dirty="0" err="1">
                <a:effectLst/>
                <a:latin typeface="Consolas" panose="020B0609020204030204" pitchFamily="49" charset="0"/>
              </a:rPr>
              <a:t>testcontainer</a:t>
            </a:r>
            <a:r>
              <a:rPr lang="en-US" sz="1600" b="0" dirty="0">
                <a:effectLst/>
                <a:latin typeface="Consolas" panose="020B0609020204030204" pitchFamily="49" charset="0"/>
              </a:rPr>
              <a:t>",</a:t>
            </a:r>
          </a:p>
          <a:p>
            <a:pPr marL="0" indent="0">
              <a:lnSpc>
                <a:spcPct val="120000"/>
              </a:lnSpc>
              <a:spcBef>
                <a:spcPts val="0"/>
              </a:spcBef>
              <a:buNone/>
            </a:pPr>
            <a:r>
              <a:rPr lang="en-US" sz="1600" b="0" dirty="0">
                <a:solidFill>
                  <a:srgbClr val="0070C0"/>
                </a:solidFill>
                <a:effectLst/>
                <a:latin typeface="Consolas" panose="020B0609020204030204" pitchFamily="49" charset="0"/>
              </a:rPr>
              <a:t>	</a:t>
            </a:r>
            <a:r>
              <a:rPr lang="en-US" sz="1600" b="0" dirty="0">
                <a:solidFill>
                  <a:srgbClr val="C00000"/>
                </a:solidFill>
                <a:effectLst/>
                <a:latin typeface="Consolas" panose="020B0609020204030204" pitchFamily="49" charset="0"/>
              </a:rPr>
              <a:t> "deleted-container-version": "</a:t>
            </a:r>
            <a:r>
              <a:rPr lang="en-US" sz="1600" b="0" dirty="0" err="1">
                <a:solidFill>
                  <a:srgbClr val="C00000"/>
                </a:solidFill>
                <a:effectLst/>
                <a:latin typeface="Consolas" panose="020B0609020204030204" pitchFamily="49" charset="0"/>
              </a:rPr>
              <a:t>deleteversion</a:t>
            </a:r>
            <a:r>
              <a:rPr lang="en-US" sz="1600" b="0" dirty="0">
                <a:solidFill>
                  <a:srgbClr val="C00000"/>
                </a:solidFill>
                <a:effectLst/>
                <a:latin typeface="Consolas" panose="020B0609020204030204" pitchFamily="49" charset="0"/>
              </a:rPr>
              <a:t>",</a:t>
            </a:r>
            <a:r>
              <a:rPr lang="en-US" sz="1600" b="0" dirty="0">
                <a:solidFill>
                  <a:srgbClr val="0070C0"/>
                </a:solidFill>
                <a:effectLst/>
                <a:latin typeface="Consolas" panose="020B0609020204030204" pitchFamily="49" charset="0"/>
              </a:rPr>
              <a:t> </a:t>
            </a:r>
            <a:r>
              <a:rPr lang="en-US" sz="1600" b="0" dirty="0">
                <a:effectLst/>
                <a:latin typeface="Consolas" panose="020B0609020204030204" pitchFamily="49" charset="0"/>
              </a:rPr>
              <a:t>…</a:t>
            </a:r>
            <a:r>
              <a:rPr lang="en-US" sz="1600" dirty="0">
                <a:latin typeface="Consolas" panose="020B0609020204030204" pitchFamily="49" charset="0"/>
              </a:rPr>
              <a:t>)</a:t>
            </a:r>
            <a:endParaRPr lang="en-US" sz="1600" b="1" dirty="0">
              <a:effectLst/>
              <a:latin typeface="+mj-lt"/>
              <a:sym typeface="Wingdings" panose="05000000000000000000" pitchFamily="2" charset="2"/>
            </a:endParaRPr>
          </a:p>
          <a:p>
            <a:pPr marL="0" indent="0">
              <a:lnSpc>
                <a:spcPct val="130000"/>
              </a:lnSpc>
              <a:buNone/>
            </a:pP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284150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C26A5-C523-981A-3335-DE95561BD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7594C3-6013-914E-EB89-CC262E8060D1}"/>
              </a:ext>
            </a:extLst>
          </p:cNvPr>
          <p:cNvSpPr>
            <a:spLocks noGrp="1"/>
          </p:cNvSpPr>
          <p:nvPr>
            <p:ph type="title"/>
          </p:nvPr>
        </p:nvSpPr>
        <p:spPr/>
        <p:txBody>
          <a:bodyPr>
            <a:normAutofit/>
          </a:bodyPr>
          <a:lstStyle/>
          <a:p>
            <a:r>
              <a:rPr lang="en-US" b="1" dirty="0"/>
              <a:t>S3: Two kinds of corrections</a:t>
            </a:r>
            <a:endParaRPr lang="en-US" dirty="0"/>
          </a:p>
        </p:txBody>
      </p:sp>
      <p:sp>
        <p:nvSpPr>
          <p:cNvPr id="4" name="Slide Number Placeholder 3">
            <a:extLst>
              <a:ext uri="{FF2B5EF4-FFF2-40B4-BE49-F238E27FC236}">
                <a16:creationId xmlns:a16="http://schemas.microsoft.com/office/drawing/2014/main" id="{60B50E93-D13C-3E09-BEA5-6CA634C11C11}"/>
              </a:ext>
            </a:extLst>
          </p:cNvPr>
          <p:cNvSpPr>
            <a:spLocks noGrp="1"/>
          </p:cNvSpPr>
          <p:nvPr>
            <p:ph type="sldNum" sz="quarter" idx="12"/>
          </p:nvPr>
        </p:nvSpPr>
        <p:spPr/>
        <p:txBody>
          <a:bodyPr/>
          <a:lstStyle/>
          <a:p>
            <a:fld id="{7E665F2E-D417-4652-A93B-1C961A2010A1}" type="slidenum">
              <a:rPr lang="en-US" smtClean="0"/>
              <a:t>83</a:t>
            </a:fld>
            <a:endParaRPr lang="en-US"/>
          </a:p>
        </p:txBody>
      </p:sp>
      <p:sp>
        <p:nvSpPr>
          <p:cNvPr id="15" name="Content Placeholder 2">
            <a:extLst>
              <a:ext uri="{FF2B5EF4-FFF2-40B4-BE49-F238E27FC236}">
                <a16:creationId xmlns:a16="http://schemas.microsoft.com/office/drawing/2014/main" id="{3157989A-5C6C-AE63-89E0-9E852E413E3E}"/>
              </a:ext>
            </a:extLst>
          </p:cNvPr>
          <p:cNvSpPr>
            <a:spLocks noGrp="1"/>
          </p:cNvSpPr>
          <p:nvPr>
            <p:ph idx="1"/>
          </p:nvPr>
        </p:nvSpPr>
        <p:spPr>
          <a:xfrm>
            <a:off x="838200" y="1457863"/>
            <a:ext cx="11353800" cy="5035012"/>
          </a:xfrm>
        </p:spPr>
        <p:txBody>
          <a:bodyPr>
            <a:normAutofit/>
          </a:bodyPr>
          <a:lstStyle/>
          <a:p>
            <a:pPr>
              <a:lnSpc>
                <a:spcPct val="130000"/>
              </a:lnSpc>
            </a:pPr>
            <a:r>
              <a:rPr lang="en-US" b="1" dirty="0">
                <a:latin typeface="+mj-lt"/>
              </a:rPr>
              <a:t>Context-independent argument correction</a:t>
            </a:r>
          </a:p>
          <a:p>
            <a:pPr marL="0" indent="0">
              <a:lnSpc>
                <a:spcPct val="120000"/>
              </a:lnSpc>
              <a:buNone/>
            </a:pP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lang="en-US" sz="1600" b="0" dirty="0" err="1">
                <a:effectLst/>
                <a:latin typeface="Consolas" panose="020B0609020204030204" pitchFamily="49" charset="0"/>
              </a:rPr>
              <a:t>PageBlob_UploadPages</a:t>
            </a:r>
            <a:r>
              <a:rPr lang="en-US" sz="1600" b="0" dirty="0">
                <a:effectLst/>
                <a:latin typeface="Consolas" panose="020B0609020204030204" pitchFamily="49" charset="0"/>
              </a:rPr>
              <a:t>({"Content-Length": </a:t>
            </a:r>
            <a:r>
              <a:rPr lang="en-US" sz="1600" dirty="0">
                <a:latin typeface="Consolas" panose="020B0609020204030204" pitchFamily="49" charset="0"/>
              </a:rPr>
              <a:t>512, </a:t>
            </a:r>
            <a:r>
              <a:rPr lang="en-US" sz="1600" b="0" dirty="0">
                <a:solidFill>
                  <a:srgbClr val="C00000"/>
                </a:solidFill>
                <a:effectLst/>
                <a:latin typeface="Consolas" panose="020B0609020204030204" pitchFamily="49" charset="0"/>
              </a:rPr>
              <a:t>"body": "a"*10,</a:t>
            </a:r>
          </a:p>
          <a:p>
            <a:pPr marL="0" indent="0">
              <a:lnSpc>
                <a:spcPct val="120000"/>
              </a:lnSpc>
              <a:spcBef>
                <a:spcPts val="0"/>
              </a:spcBef>
              <a:buNone/>
            </a:pPr>
            <a:r>
              <a:rPr lang="en-US" sz="1600" dirty="0">
                <a:solidFill>
                  <a:srgbClr val="C00000"/>
                </a:solidFill>
                <a:latin typeface="Consolas" panose="020B0609020204030204" pitchFamily="49" charset="0"/>
              </a:rPr>
              <a:t>		      </a:t>
            </a:r>
            <a:r>
              <a:rPr lang="en-US" sz="1600" b="0" dirty="0">
                <a:solidFill>
                  <a:srgbClr val="C00000"/>
                </a:solidFill>
                <a:effectLst/>
                <a:latin typeface="Consolas" panose="020B0609020204030204" pitchFamily="49" charset="0"/>
              </a:rPr>
              <a:t>"x-</a:t>
            </a:r>
            <a:r>
              <a:rPr lang="en-US" sz="1600" b="0" dirty="0" err="1">
                <a:solidFill>
                  <a:srgbClr val="C00000"/>
                </a:solidFill>
                <a:effectLst/>
                <a:latin typeface="Consolas" panose="020B0609020204030204" pitchFamily="49" charset="0"/>
              </a:rPr>
              <a:t>ms</a:t>
            </a:r>
            <a:r>
              <a:rPr lang="en-US" sz="1600" b="0" dirty="0">
                <a:solidFill>
                  <a:srgbClr val="C00000"/>
                </a:solidFill>
                <a:effectLst/>
                <a:latin typeface="Consolas" panose="020B0609020204030204" pitchFamily="49" charset="0"/>
              </a:rPr>
              <a:t>-range": "bytes=0-5", </a:t>
            </a:r>
            <a:r>
              <a:rPr lang="en-US" sz="1600" b="0" dirty="0">
                <a:effectLst/>
                <a:latin typeface="Consolas" panose="020B0609020204030204" pitchFamily="49" charset="0"/>
              </a:rPr>
              <a:t>…})</a:t>
            </a:r>
            <a:endPar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dirty="0">
                <a:solidFill>
                  <a:prstClr val="black"/>
                </a:solidFill>
                <a:latin typeface="Consolas" panose="020B0609020204030204" pitchFamily="49" charset="0"/>
              </a:rPr>
              <a:t>  </a:t>
            </a:r>
            <a:r>
              <a:rPr kumimoji="0" lang="en-US" sz="1600" b="0" i="0"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PageBlob_UploadPages</a:t>
            </a:r>
            <a:r>
              <a:rPr kumimoji="0" lang="en-US" sz="1600" b="0" i="0" u="none" strike="noStrike" kern="1200" cap="none" spc="0" normalizeH="0" baseline="0" noProof="0" dirty="0">
                <a:ln>
                  <a:noFill/>
                </a:ln>
                <a:effectLst/>
                <a:uLnTx/>
                <a:uFillTx/>
                <a:latin typeface="Consolas" panose="020B0609020204030204" pitchFamily="49" charset="0"/>
                <a:ea typeface="+mn-ea"/>
                <a:cs typeface="+mn-cs"/>
              </a:rPr>
              <a:t>({"Content-Length": 512, </a:t>
            </a:r>
            <a:r>
              <a:rPr kumimoji="0" lang="en-US" sz="16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"body": "a"*512, "x-</a:t>
            </a:r>
            <a:r>
              <a:rPr kumimoji="0" lang="en-US" sz="1600" b="0" i="0" u="none" strike="noStrike" kern="1200" cap="none" spc="0" normalizeH="0" baseline="0" noProof="0" dirty="0" err="1">
                <a:ln>
                  <a:noFill/>
                </a:ln>
                <a:solidFill>
                  <a:srgbClr val="0070C0"/>
                </a:solidFill>
                <a:effectLst/>
                <a:uLnTx/>
                <a:uFillTx/>
                <a:latin typeface="Consolas" panose="020B0609020204030204" pitchFamily="49" charset="0"/>
                <a:ea typeface="+mn-ea"/>
                <a:cs typeface="+mn-cs"/>
              </a:rPr>
              <a:t>ms</a:t>
            </a:r>
            <a:r>
              <a:rPr kumimoji="0" lang="en-US" sz="16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-range": "bytes=0-511",</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600" dirty="0">
                <a:solidFill>
                  <a:srgbClr val="0070C0"/>
                </a:solidFill>
                <a:latin typeface="Consolas" panose="020B0609020204030204" pitchFamily="49" charset="0"/>
              </a:rPr>
              <a:t>			</a:t>
            </a:r>
            <a:r>
              <a:rPr kumimoji="0" lang="en-US" sz="16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a:t>
            </a:r>
            <a:r>
              <a:rPr lang="en-US" sz="1600" b="0" dirty="0">
                <a:solidFill>
                  <a:srgbClr val="0070C0"/>
                </a:solidFill>
                <a:effectLst/>
                <a:latin typeface="Consolas" panose="020B0609020204030204" pitchFamily="49" charset="0"/>
              </a:rPr>
              <a:t>x-ms-content-crc64</a:t>
            </a:r>
            <a:r>
              <a:rPr kumimoji="0" lang="en-US" sz="1600" b="0"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a:t>
            </a:r>
            <a:r>
              <a:rPr lang="en-US" sz="1600" b="0" dirty="0">
                <a:solidFill>
                  <a:srgbClr val="0070C0"/>
                </a:solidFill>
                <a:effectLst/>
                <a:latin typeface="Consolas" panose="020B0609020204030204" pitchFamily="49" charset="0"/>
              </a:rPr>
              <a:t>: </a:t>
            </a:r>
            <a:r>
              <a:rPr lang="en-US" sz="1600" b="1" dirty="0">
                <a:solidFill>
                  <a:srgbClr val="0070C0"/>
                </a:solidFill>
                <a:effectLst/>
                <a:latin typeface="Consolas" panose="020B0609020204030204" pitchFamily="49" charset="0"/>
              </a:rPr>
              <a:t>crc64iso.crc64(</a:t>
            </a:r>
            <a:r>
              <a:rPr kumimoji="0" lang="en-US" sz="1600" b="1"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"a"*512</a:t>
            </a:r>
            <a:r>
              <a:rPr lang="en-US" sz="1600" b="1" dirty="0">
                <a:solidFill>
                  <a:srgbClr val="0070C0"/>
                </a:solidFill>
                <a:effectLst/>
                <a:latin typeface="Consolas" panose="020B0609020204030204" pitchFamily="49" charset="0"/>
              </a:rPr>
              <a:t>)</a:t>
            </a:r>
            <a:r>
              <a:rPr kumimoji="0" lang="en-US" sz="1600" b="1" i="0" u="none" strike="noStrike" kern="1200" cap="none" spc="0" normalizeH="0" baseline="0" noProof="0" dirty="0">
                <a:ln>
                  <a:noFill/>
                </a:ln>
                <a:solidFill>
                  <a:srgbClr val="0070C0"/>
                </a:solidFill>
                <a:effectLst/>
                <a:uLnTx/>
                <a:uFillTx/>
                <a:latin typeface="Consolas" panose="020B0609020204030204" pitchFamily="49" charset="0"/>
                <a:ea typeface="+mn-ea"/>
                <a:cs typeface="+mn-cs"/>
              </a:rPr>
              <a:t>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endParaRPr lang="en-US" sz="1600" b="1" dirty="0">
              <a:latin typeface="+mj-lt"/>
            </a:endParaRPr>
          </a:p>
          <a:p>
            <a:pPr>
              <a:lnSpc>
                <a:spcPct val="130000"/>
              </a:lnSpc>
            </a:pPr>
            <a:r>
              <a:rPr lang="en-US" b="1" dirty="0">
                <a:latin typeface="+mj-lt"/>
              </a:rPr>
              <a:t>Context-dependent argument correction</a:t>
            </a:r>
          </a:p>
          <a:p>
            <a:pPr marL="0" indent="0">
              <a:lnSpc>
                <a:spcPct val="120000"/>
              </a:lnSpc>
              <a:spcBef>
                <a:spcPts val="0"/>
              </a:spcBef>
              <a:buNone/>
            </a:pPr>
            <a:r>
              <a:rPr lang="en-US" sz="1600" b="0" dirty="0" err="1">
                <a:effectLst/>
                <a:latin typeface="Consolas" panose="020B0609020204030204" pitchFamily="49" charset="0"/>
              </a:rPr>
              <a:t>Container_Delete</a:t>
            </a:r>
            <a:r>
              <a:rPr lang="en-US" sz="1600" b="1" dirty="0">
                <a:effectLst/>
                <a:latin typeface="+mj-lt"/>
                <a:sym typeface="Wingdings" panose="05000000000000000000" pitchFamily="2" charset="2"/>
              </a:rPr>
              <a:t>({</a:t>
            </a:r>
            <a:r>
              <a:rPr lang="en-US" sz="1600" b="0" dirty="0">
                <a:effectLst/>
                <a:latin typeface="Consolas" panose="020B0609020204030204" pitchFamily="49" charset="0"/>
              </a:rPr>
              <a:t>"</a:t>
            </a:r>
            <a:r>
              <a:rPr lang="en-US" sz="1600" b="0" dirty="0" err="1">
                <a:effectLst/>
                <a:latin typeface="Consolas" panose="020B0609020204030204" pitchFamily="49" charset="0"/>
              </a:rPr>
              <a:t>containerName</a:t>
            </a:r>
            <a:r>
              <a:rPr lang="en-US" sz="1600" b="0" dirty="0">
                <a:effectLst/>
                <a:latin typeface="Consolas" panose="020B0609020204030204" pitchFamily="49" charset="0"/>
              </a:rPr>
              <a:t>":"</a:t>
            </a:r>
            <a:r>
              <a:rPr lang="en-US" sz="1600" b="0" dirty="0" err="1">
                <a:effectLst/>
                <a:latin typeface="Consolas" panose="020B0609020204030204" pitchFamily="49" charset="0"/>
              </a:rPr>
              <a:t>testcontainer</a:t>
            </a:r>
            <a:r>
              <a:rPr lang="en-US" sz="1600" b="0" dirty="0">
                <a:effectLst/>
                <a:latin typeface="Consolas" panose="020B0609020204030204" pitchFamily="49" charset="0"/>
              </a:rPr>
              <a:t>", …}</a:t>
            </a:r>
            <a:r>
              <a:rPr lang="en-US" sz="1600" b="1" dirty="0">
                <a:effectLst/>
                <a:latin typeface="+mj-lt"/>
                <a:sym typeface="Wingdings" panose="05000000000000000000" pitchFamily="2" charset="2"/>
              </a:rPr>
              <a:t>)</a:t>
            </a:r>
          </a:p>
          <a:p>
            <a:pPr marL="0" indent="0">
              <a:lnSpc>
                <a:spcPct val="120000"/>
              </a:lnSpc>
              <a:spcBef>
                <a:spcPts val="0"/>
              </a:spcBef>
              <a:buNone/>
            </a:pPr>
            <a:r>
              <a:rPr lang="en-US" sz="1600" b="0" dirty="0" err="1">
                <a:solidFill>
                  <a:srgbClr val="0070C0"/>
                </a:solidFill>
                <a:effectLst/>
                <a:latin typeface="Consolas" panose="020B0609020204030204" pitchFamily="49" charset="0"/>
              </a:rPr>
              <a:t>Service_ListContainersSegment</a:t>
            </a:r>
            <a:r>
              <a:rPr lang="en-US" sz="1600" dirty="0">
                <a:solidFill>
                  <a:srgbClr val="0070C0"/>
                </a:solidFill>
                <a:latin typeface="Consolas" panose="020B0609020204030204" pitchFamily="49" charset="0"/>
              </a:rPr>
              <a:t>({</a:t>
            </a:r>
            <a:r>
              <a:rPr lang="en-US" sz="1600" b="0" dirty="0">
                <a:solidFill>
                  <a:srgbClr val="0070C0"/>
                </a:solidFill>
                <a:effectLst/>
                <a:latin typeface="Consolas" panose="020B0609020204030204" pitchFamily="49" charset="0"/>
              </a:rPr>
              <a:t>"include": "deleted", …}</a:t>
            </a:r>
            <a:r>
              <a:rPr lang="en-US" sz="1600" dirty="0">
                <a:solidFill>
                  <a:srgbClr val="0070C0"/>
                </a:solidFill>
                <a:latin typeface="Consolas" panose="020B0609020204030204" pitchFamily="49" charset="0"/>
              </a:rPr>
              <a:t>)</a:t>
            </a:r>
            <a:endParaRPr lang="en-US" sz="1600" b="1" dirty="0">
              <a:solidFill>
                <a:srgbClr val="0070C0"/>
              </a:solidFill>
              <a:effectLst/>
              <a:latin typeface="+mj-lt"/>
              <a:sym typeface="Wingdings" panose="05000000000000000000" pitchFamily="2" charset="2"/>
            </a:endParaRPr>
          </a:p>
          <a:p>
            <a:pPr marL="0" indent="0">
              <a:lnSpc>
                <a:spcPct val="120000"/>
              </a:lnSpc>
              <a:spcBef>
                <a:spcPts val="0"/>
              </a:spcBef>
              <a:buNone/>
            </a:pPr>
            <a:r>
              <a:rPr lang="en-US" sz="1600" b="0" dirty="0" err="1">
                <a:effectLst/>
                <a:latin typeface="Consolas" panose="020B0609020204030204" pitchFamily="49" charset="0"/>
              </a:rPr>
              <a:t>Container_Restore</a:t>
            </a:r>
            <a:r>
              <a:rPr lang="en-US" sz="1600" dirty="0">
                <a:latin typeface="Consolas" panose="020B0609020204030204" pitchFamily="49" charset="0"/>
              </a:rPr>
              <a:t>(</a:t>
            </a:r>
            <a:r>
              <a:rPr lang="en-US" sz="1600" b="0" dirty="0">
                <a:effectLst/>
                <a:latin typeface="Consolas" panose="020B0609020204030204" pitchFamily="49" charset="0"/>
              </a:rPr>
              <a:t>"</a:t>
            </a:r>
            <a:r>
              <a:rPr lang="en-US" sz="1600" b="0" dirty="0" err="1">
                <a:effectLst/>
                <a:latin typeface="Consolas" panose="020B0609020204030204" pitchFamily="49" charset="0"/>
              </a:rPr>
              <a:t>containerName</a:t>
            </a:r>
            <a:r>
              <a:rPr lang="en-US" sz="1600" b="0" dirty="0">
                <a:effectLst/>
                <a:latin typeface="Consolas" panose="020B0609020204030204" pitchFamily="49" charset="0"/>
              </a:rPr>
              <a:t>": "</a:t>
            </a:r>
            <a:r>
              <a:rPr lang="en-US" sz="1600" b="0" dirty="0" err="1">
                <a:effectLst/>
                <a:latin typeface="Consolas" panose="020B0609020204030204" pitchFamily="49" charset="0"/>
              </a:rPr>
              <a:t>testcontainer</a:t>
            </a:r>
            <a:r>
              <a:rPr lang="en-US" sz="1600" b="0" dirty="0">
                <a:effectLst/>
                <a:latin typeface="Consolas" panose="020B0609020204030204" pitchFamily="49" charset="0"/>
              </a:rPr>
              <a:t>",</a:t>
            </a:r>
          </a:p>
          <a:p>
            <a:pPr marL="0" indent="0">
              <a:lnSpc>
                <a:spcPct val="120000"/>
              </a:lnSpc>
              <a:spcBef>
                <a:spcPts val="0"/>
              </a:spcBef>
              <a:buNone/>
            </a:pPr>
            <a:r>
              <a:rPr lang="en-US" sz="1600" b="0" dirty="0">
                <a:solidFill>
                  <a:srgbClr val="0070C0"/>
                </a:solidFill>
                <a:effectLst/>
                <a:latin typeface="Consolas" panose="020B0609020204030204" pitchFamily="49" charset="0"/>
              </a:rPr>
              <a:t>	 "deleted-container-version": </a:t>
            </a:r>
            <a:r>
              <a:rPr lang="en-US" sz="1600" dirty="0">
                <a:solidFill>
                  <a:srgbClr val="0070C0"/>
                </a:solidFill>
                <a:effectLst/>
                <a:latin typeface="Consolas" panose="020B0609020204030204" pitchFamily="49" charset="0"/>
              </a:rPr>
              <a:t>"RET2ARG:Service_ListContainersSegment:</a:t>
            </a:r>
          </a:p>
          <a:p>
            <a:pPr marL="0" indent="0">
              <a:lnSpc>
                <a:spcPct val="120000"/>
              </a:lnSpc>
              <a:spcBef>
                <a:spcPts val="0"/>
              </a:spcBef>
              <a:buNone/>
            </a:pPr>
            <a:r>
              <a:rPr lang="en-US" sz="1600" dirty="0">
                <a:solidFill>
                  <a:srgbClr val="0070C0"/>
                </a:solidFill>
                <a:effectLst/>
                <a:latin typeface="Consolas" panose="020B0609020204030204" pitchFamily="49" charset="0"/>
              </a:rPr>
              <a:t>         /Results/Containers/Container[Name='</a:t>
            </a:r>
            <a:r>
              <a:rPr lang="en-US" sz="1600" dirty="0" err="1">
                <a:solidFill>
                  <a:srgbClr val="0070C0"/>
                </a:solidFill>
                <a:effectLst/>
                <a:latin typeface="Consolas" panose="020B0609020204030204" pitchFamily="49" charset="0"/>
              </a:rPr>
              <a:t>testcontainer</a:t>
            </a:r>
            <a:r>
              <a:rPr lang="en-US" sz="1600" dirty="0">
                <a:solidFill>
                  <a:srgbClr val="0070C0"/>
                </a:solidFill>
                <a:effectLst/>
                <a:latin typeface="Consolas" panose="020B0609020204030204" pitchFamily="49" charset="0"/>
              </a:rPr>
              <a:t>' and Deleted='true']/Version/text()", </a:t>
            </a:r>
            <a:r>
              <a:rPr lang="en-US" sz="1600" b="0" dirty="0">
                <a:effectLst/>
                <a:latin typeface="Consolas" panose="020B0609020204030204" pitchFamily="49" charset="0"/>
              </a:rPr>
              <a:t>…</a:t>
            </a:r>
            <a:r>
              <a:rPr lang="en-US" sz="1600" dirty="0">
                <a:latin typeface="Consolas" panose="020B0609020204030204" pitchFamily="49" charset="0"/>
              </a:rPr>
              <a:t>)</a:t>
            </a:r>
            <a:endParaRPr lang="en-US" sz="1600" b="1" dirty="0">
              <a:effectLst/>
              <a:latin typeface="+mj-lt"/>
              <a:sym typeface="Wingdings" panose="05000000000000000000" pitchFamily="2" charset="2"/>
            </a:endParaRPr>
          </a:p>
          <a:p>
            <a:pPr marL="0" indent="0">
              <a:lnSpc>
                <a:spcPct val="130000"/>
              </a:lnSpc>
              <a:buNone/>
            </a:pP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6539943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92DD3-518B-A943-9ECD-989663B11A1C}"/>
              </a:ext>
            </a:extLst>
          </p:cNvPr>
          <p:cNvSpPr>
            <a:spLocks noGrp="1"/>
          </p:cNvSpPr>
          <p:nvPr>
            <p:ph type="title"/>
          </p:nvPr>
        </p:nvSpPr>
        <p:spPr/>
        <p:txBody>
          <a:bodyPr/>
          <a:lstStyle/>
          <a:p>
            <a:r>
              <a:rPr lang="en-US" b="1" dirty="0"/>
              <a:t>Preliminary Result</a:t>
            </a:r>
          </a:p>
        </p:txBody>
      </p:sp>
      <p:sp>
        <p:nvSpPr>
          <p:cNvPr id="3" name="Content Placeholder 2">
            <a:extLst>
              <a:ext uri="{FF2B5EF4-FFF2-40B4-BE49-F238E27FC236}">
                <a16:creationId xmlns:a16="http://schemas.microsoft.com/office/drawing/2014/main" id="{A4E19782-8CE2-B1AA-7546-971F0878950E}"/>
              </a:ext>
            </a:extLst>
          </p:cNvPr>
          <p:cNvSpPr>
            <a:spLocks noGrp="1"/>
          </p:cNvSpPr>
          <p:nvPr>
            <p:ph idx="1"/>
          </p:nvPr>
        </p:nvSpPr>
        <p:spPr/>
        <p:txBody>
          <a:bodyPr>
            <a:normAutofit fontScale="92500" lnSpcReduction="20000"/>
          </a:bodyPr>
          <a:lstStyle/>
          <a:p>
            <a:pPr>
              <a:lnSpc>
                <a:spcPct val="130000"/>
              </a:lnSpc>
            </a:pPr>
            <a:r>
              <a:rPr lang="en-US" b="1" dirty="0"/>
              <a:t>Service under testing</a:t>
            </a:r>
            <a:r>
              <a:rPr lang="en-US" dirty="0"/>
              <a:t>: Azure blob storage service</a:t>
            </a:r>
          </a:p>
          <a:p>
            <a:pPr lvl="1">
              <a:lnSpc>
                <a:spcPct val="130000"/>
              </a:lnSpc>
            </a:pPr>
            <a:r>
              <a:rPr lang="en-US" dirty="0"/>
              <a:t>Resource entities: service, account, container, page/block blob</a:t>
            </a:r>
          </a:p>
          <a:p>
            <a:pPr lvl="1">
              <a:lnSpc>
                <a:spcPct val="130000"/>
              </a:lnSpc>
            </a:pPr>
            <a:r>
              <a:rPr lang="en-US" dirty="0"/>
              <a:t>69 RESTful APIs</a:t>
            </a:r>
          </a:p>
          <a:p>
            <a:pPr>
              <a:lnSpc>
                <a:spcPct val="130000"/>
              </a:lnSpc>
            </a:pPr>
            <a:r>
              <a:rPr lang="en-US" b="1" dirty="0"/>
              <a:t>Generated workloads</a:t>
            </a:r>
          </a:p>
          <a:p>
            <a:pPr lvl="1">
              <a:lnSpc>
                <a:spcPct val="130000"/>
              </a:lnSpc>
            </a:pPr>
            <a:r>
              <a:rPr lang="en-US" dirty="0"/>
              <a:t>145 workloads: 92 successful (200) workloads while 53 failed ones</a:t>
            </a:r>
          </a:p>
          <a:p>
            <a:pPr lvl="2">
              <a:lnSpc>
                <a:spcPct val="130000"/>
              </a:lnSpc>
            </a:pPr>
            <a:r>
              <a:rPr lang="en-US" dirty="0"/>
              <a:t>Arguments are not correct</a:t>
            </a:r>
          </a:p>
          <a:p>
            <a:pPr lvl="2">
              <a:lnSpc>
                <a:spcPct val="130000"/>
              </a:lnSpc>
            </a:pPr>
            <a:r>
              <a:rPr lang="en-US" b="0" i="0" dirty="0">
                <a:solidFill>
                  <a:srgbClr val="111111"/>
                </a:solidFill>
                <a:effectLst/>
                <a:latin typeface="-apple-system"/>
              </a:rPr>
              <a:t>Arguments are valid, and the purpose of the workload is to test failure scenarios</a:t>
            </a:r>
          </a:p>
          <a:p>
            <a:pPr lvl="1">
              <a:lnSpc>
                <a:spcPct val="130000"/>
              </a:lnSpc>
            </a:pPr>
            <a:r>
              <a:rPr lang="en-US" dirty="0">
                <a:solidFill>
                  <a:srgbClr val="111111"/>
                </a:solidFill>
                <a:latin typeface="-apple-system"/>
              </a:rPr>
              <a:t>Length range: 2 - 8 APIs, averagely 4.5</a:t>
            </a:r>
          </a:p>
          <a:p>
            <a:pPr lvl="1">
              <a:lnSpc>
                <a:spcPct val="130000"/>
              </a:lnSpc>
            </a:pPr>
            <a:r>
              <a:rPr lang="en-US" dirty="0">
                <a:latin typeface="-apple-system"/>
              </a:rPr>
              <a:t>Speed: 60 – 270 seconds</a:t>
            </a:r>
            <a:endParaRPr lang="en-US" dirty="0"/>
          </a:p>
        </p:txBody>
      </p:sp>
      <p:sp>
        <p:nvSpPr>
          <p:cNvPr id="4" name="Slide Number Placeholder 3">
            <a:extLst>
              <a:ext uri="{FF2B5EF4-FFF2-40B4-BE49-F238E27FC236}">
                <a16:creationId xmlns:a16="http://schemas.microsoft.com/office/drawing/2014/main" id="{F6FEA3FE-0D5B-8077-56A4-96514CE941C4}"/>
              </a:ext>
            </a:extLst>
          </p:cNvPr>
          <p:cNvSpPr>
            <a:spLocks noGrp="1"/>
          </p:cNvSpPr>
          <p:nvPr>
            <p:ph type="sldNum" sz="quarter" idx="12"/>
          </p:nvPr>
        </p:nvSpPr>
        <p:spPr/>
        <p:txBody>
          <a:bodyPr/>
          <a:lstStyle/>
          <a:p>
            <a:fld id="{7E665F2E-D417-4652-A93B-1C961A2010A1}" type="slidenum">
              <a:rPr lang="en-US" smtClean="0"/>
              <a:t>84</a:t>
            </a:fld>
            <a:endParaRPr lang="en-US"/>
          </a:p>
        </p:txBody>
      </p:sp>
    </p:spTree>
    <p:extLst>
      <p:ext uri="{BB962C8B-B14F-4D97-AF65-F5344CB8AC3E}">
        <p14:creationId xmlns:p14="http://schemas.microsoft.com/office/powerpoint/2010/main" val="908579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A72D-DC17-38BC-B296-9561AF248E01}"/>
              </a:ext>
            </a:extLst>
          </p:cNvPr>
          <p:cNvSpPr>
            <a:spLocks noGrp="1"/>
          </p:cNvSpPr>
          <p:nvPr>
            <p:ph type="title"/>
          </p:nvPr>
        </p:nvSpPr>
        <p:spPr/>
        <p:txBody>
          <a:bodyPr/>
          <a:lstStyle/>
          <a:p>
            <a:r>
              <a:rPr lang="en-US" dirty="0"/>
              <a:t>Difference from Existing Works</a:t>
            </a:r>
          </a:p>
        </p:txBody>
      </p:sp>
      <p:sp>
        <p:nvSpPr>
          <p:cNvPr id="4" name="Slide Number Placeholder 3">
            <a:extLst>
              <a:ext uri="{FF2B5EF4-FFF2-40B4-BE49-F238E27FC236}">
                <a16:creationId xmlns:a16="http://schemas.microsoft.com/office/drawing/2014/main" id="{B61619C4-1307-512A-9FEF-5C46F26670CD}"/>
              </a:ext>
            </a:extLst>
          </p:cNvPr>
          <p:cNvSpPr>
            <a:spLocks noGrp="1"/>
          </p:cNvSpPr>
          <p:nvPr>
            <p:ph type="sldNum" sz="quarter" idx="12"/>
          </p:nvPr>
        </p:nvSpPr>
        <p:spPr/>
        <p:txBody>
          <a:bodyPr/>
          <a:lstStyle/>
          <a:p>
            <a:fld id="{7E665F2E-D417-4652-A93B-1C961A2010A1}" type="slidenum">
              <a:rPr lang="en-US" smtClean="0"/>
              <a:t>85</a:t>
            </a:fld>
            <a:endParaRPr lang="en-US"/>
          </a:p>
        </p:txBody>
      </p:sp>
      <p:sp>
        <p:nvSpPr>
          <p:cNvPr id="7" name="Content Placeholder 2">
            <a:extLst>
              <a:ext uri="{FF2B5EF4-FFF2-40B4-BE49-F238E27FC236}">
                <a16:creationId xmlns:a16="http://schemas.microsoft.com/office/drawing/2014/main" id="{8CE8BA37-083C-8265-7336-2CCF9F858C37}"/>
              </a:ext>
            </a:extLst>
          </p:cNvPr>
          <p:cNvSpPr>
            <a:spLocks noGrp="1"/>
          </p:cNvSpPr>
          <p:nvPr>
            <p:ph idx="1"/>
          </p:nvPr>
        </p:nvSpPr>
        <p:spPr>
          <a:xfrm>
            <a:off x="838200" y="1457864"/>
            <a:ext cx="10515600" cy="3662536"/>
          </a:xfrm>
        </p:spPr>
        <p:txBody>
          <a:bodyPr>
            <a:normAutofit lnSpcReduction="10000"/>
          </a:bodyPr>
          <a:lstStyle/>
          <a:p>
            <a:pPr>
              <a:lnSpc>
                <a:spcPct val="130000"/>
              </a:lnSpc>
            </a:pPr>
            <a:r>
              <a:rPr lang="en-US" dirty="0"/>
              <a:t>Understand the semantic of APIs and its argument pre-conditions</a:t>
            </a:r>
          </a:p>
          <a:p>
            <a:pPr>
              <a:lnSpc>
                <a:spcPct val="130000"/>
              </a:lnSpc>
            </a:pPr>
            <a:r>
              <a:rPr lang="en-US" dirty="0"/>
              <a:t>Directly generate scenario-based API sequences</a:t>
            </a:r>
          </a:p>
          <a:p>
            <a:pPr lvl="1">
              <a:lnSpc>
                <a:spcPct val="130000"/>
              </a:lnSpc>
            </a:pPr>
            <a:r>
              <a:rPr lang="en-US" sz="1800" dirty="0" err="1">
                <a:latin typeface="Consolas" panose="020B0609020204030204" pitchFamily="49" charset="0"/>
              </a:rPr>
              <a:t>create_Container</a:t>
            </a:r>
            <a:r>
              <a:rPr lang="en-US" sz="1800" dirty="0">
                <a:latin typeface="Consolas" panose="020B0609020204030204" pitchFamily="49" charset="0"/>
              </a:rPr>
              <a:t>, </a:t>
            </a:r>
            <a:r>
              <a:rPr lang="en-US" sz="1800" dirty="0" err="1">
                <a:latin typeface="Consolas" panose="020B0609020204030204" pitchFamily="49" charset="0"/>
              </a:rPr>
              <a:t>create_pageBlob</a:t>
            </a:r>
            <a:r>
              <a:rPr lang="en-US" sz="1800" dirty="0">
                <a:latin typeface="Consolas" panose="020B0609020204030204" pitchFamily="49" charset="0"/>
              </a:rPr>
              <a:t>, </a:t>
            </a:r>
            <a:r>
              <a:rPr lang="en-US" sz="1800" dirty="0" err="1">
                <a:latin typeface="Consolas" panose="020B0609020204030204" pitchFamily="49" charset="0"/>
              </a:rPr>
              <a:t>pageBlob_UploadPages</a:t>
            </a:r>
            <a:r>
              <a:rPr lang="en-US" sz="1800" dirty="0">
                <a:latin typeface="Consolas" panose="020B0609020204030204" pitchFamily="49" charset="0"/>
              </a:rPr>
              <a:t>, </a:t>
            </a:r>
            <a:r>
              <a:rPr lang="en-US" sz="1800" dirty="0" err="1">
                <a:latin typeface="Consolas" panose="020B0609020204030204" pitchFamily="49" charset="0"/>
              </a:rPr>
              <a:t>pageBlob_Resize</a:t>
            </a:r>
            <a:r>
              <a:rPr lang="en-US" sz="1800" dirty="0">
                <a:latin typeface="Consolas" panose="020B0609020204030204" pitchFamily="49" charset="0"/>
              </a:rPr>
              <a:t>, </a:t>
            </a:r>
            <a:r>
              <a:rPr lang="en-US" sz="1800" dirty="0" err="1">
                <a:latin typeface="Consolas" panose="020B0609020204030204" pitchFamily="49" charset="0"/>
              </a:rPr>
              <a:t>pageBlob_Download</a:t>
            </a:r>
            <a:r>
              <a:rPr lang="en-US" sz="1800" dirty="0">
                <a:latin typeface="Consolas" panose="020B0609020204030204" pitchFamily="49" charset="0"/>
              </a:rPr>
              <a:t>, and </a:t>
            </a:r>
            <a:r>
              <a:rPr lang="en-US" sz="1800" dirty="0" err="1">
                <a:latin typeface="Consolas" panose="020B0609020204030204" pitchFamily="49" charset="0"/>
              </a:rPr>
              <a:t>delete_Container</a:t>
            </a:r>
            <a:r>
              <a:rPr lang="en-US" sz="1800" dirty="0">
                <a:latin typeface="Consolas" panose="020B0609020204030204" pitchFamily="49" charset="0"/>
              </a:rPr>
              <a:t>, </a:t>
            </a:r>
            <a:r>
              <a:rPr lang="en-US" sz="1800" dirty="0" err="1">
                <a:latin typeface="Consolas" panose="020B0609020204030204" pitchFamily="49" charset="0"/>
              </a:rPr>
              <a:t>restore_Container</a:t>
            </a:r>
            <a:endParaRPr lang="en-US" sz="1800" dirty="0">
              <a:latin typeface="Consolas" panose="020B0609020204030204" pitchFamily="49" charset="0"/>
            </a:endParaRPr>
          </a:p>
          <a:p>
            <a:pPr>
              <a:lnSpc>
                <a:spcPct val="140000"/>
              </a:lnSpc>
              <a:defRPr/>
            </a:pPr>
            <a:r>
              <a:rPr lang="en-US" dirty="0"/>
              <a:t>Generate arguments satisfying pre-conditions</a:t>
            </a:r>
          </a:p>
          <a:p>
            <a:pPr lvl="1">
              <a:lnSpc>
                <a:spcPct val="120000"/>
              </a:lnSpc>
              <a:spcBef>
                <a:spcPts val="0"/>
              </a:spcBef>
              <a:defRPr/>
            </a:pPr>
            <a:r>
              <a:rPr kumimoji="0" lang="en-US" sz="1800" b="0" i="0" u="none" strike="noStrike" kern="1200" cap="none" spc="0" normalizeH="0" baseline="0" noProof="0" dirty="0" err="1">
                <a:ln>
                  <a:noFill/>
                </a:ln>
                <a:effectLst/>
                <a:uLnTx/>
                <a:uFillTx/>
                <a:latin typeface="Consolas" panose="020B0609020204030204" pitchFamily="49" charset="0"/>
                <a:ea typeface="+mn-ea"/>
                <a:cs typeface="+mn-cs"/>
              </a:rPr>
              <a:t>pageBlob_UploadPages</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({"Content-Length": 512, "body": "a"*512,</a:t>
            </a:r>
          </a:p>
          <a:p>
            <a:pPr marL="457200" lvl="1" indent="0">
              <a:lnSpc>
                <a:spcPct val="120000"/>
              </a:lnSpc>
              <a:spcBef>
                <a:spcPts val="0"/>
              </a:spcBef>
              <a:buNone/>
              <a:defRPr/>
            </a:pPr>
            <a:r>
              <a:rPr lang="en-US" sz="1800" dirty="0">
                <a:latin typeface="Consolas" panose="020B0609020204030204" pitchFamily="49" charset="0"/>
              </a:rPr>
              <a:t>			      </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"x-</a:t>
            </a:r>
            <a:r>
              <a:rPr kumimoji="0" lang="en-US" sz="1800" b="0" i="0" u="none" strike="noStrike" kern="1200" cap="none" spc="0" normalizeH="0" baseline="0" noProof="0" dirty="0" err="1">
                <a:ln>
                  <a:noFill/>
                </a:ln>
                <a:effectLst/>
                <a:uLnTx/>
                <a:uFillTx/>
                <a:latin typeface="Consolas" panose="020B0609020204030204" pitchFamily="49" charset="0"/>
                <a:ea typeface="+mn-ea"/>
                <a:cs typeface="+mn-cs"/>
              </a:rPr>
              <a:t>ms</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-range": "</a:t>
            </a:r>
            <a:r>
              <a:rPr kumimoji="0" lang="en-US" sz="1800" b="1" i="0" u="none" strike="noStrike" kern="1200" cap="none" spc="0" normalizeH="0" baseline="0" noProof="0" dirty="0">
                <a:ln>
                  <a:noFill/>
                </a:ln>
                <a:effectLst/>
                <a:uLnTx/>
                <a:uFillTx/>
                <a:latin typeface="Consolas" panose="020B0609020204030204" pitchFamily="49" charset="0"/>
                <a:ea typeface="+mn-ea"/>
                <a:cs typeface="+mn-cs"/>
              </a:rPr>
              <a:t>bytes=0-511</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a:t>
            </a:r>
          </a:p>
          <a:p>
            <a:pPr marL="457200" lvl="1" indent="0">
              <a:lnSpc>
                <a:spcPct val="120000"/>
              </a:lnSpc>
              <a:spcBef>
                <a:spcPts val="0"/>
              </a:spcBef>
              <a:buNone/>
              <a:defRPr/>
            </a:pPr>
            <a:r>
              <a:rPr lang="en-US" sz="1800" dirty="0">
                <a:latin typeface="Consolas" panose="020B0609020204030204" pitchFamily="49" charset="0"/>
              </a:rPr>
              <a:t>				</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"x-ms-content-crc64": </a:t>
            </a:r>
            <a:r>
              <a:rPr kumimoji="0" lang="en-US" sz="1800" b="1" i="0" u="none" strike="noStrike" kern="1200" cap="none" spc="0" normalizeH="0" baseline="0" noProof="0" dirty="0">
                <a:ln>
                  <a:noFill/>
                </a:ln>
                <a:effectLst/>
                <a:uLnTx/>
                <a:uFillTx/>
                <a:latin typeface="Consolas" panose="020B0609020204030204" pitchFamily="49" charset="0"/>
                <a:ea typeface="+mn-ea"/>
                <a:cs typeface="+mn-cs"/>
              </a:rPr>
              <a:t>crc64iso.crc64("a"*512) </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effectLst/>
              <a:uLnTx/>
              <a:uFillTx/>
              <a:latin typeface="Calibri"/>
              <a:ea typeface="+mn-ea"/>
              <a:cs typeface="+mn-cs"/>
            </a:endParaRPr>
          </a:p>
        </p:txBody>
      </p:sp>
    </p:spTree>
    <p:extLst>
      <p:ext uri="{BB962C8B-B14F-4D97-AF65-F5344CB8AC3E}">
        <p14:creationId xmlns:p14="http://schemas.microsoft.com/office/powerpoint/2010/main" val="8906686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22F87-E116-49BA-C8C8-14FDF38726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942D5B-4266-C1D3-279C-3B1EE0D63AB3}"/>
              </a:ext>
            </a:extLst>
          </p:cNvPr>
          <p:cNvSpPr>
            <a:spLocks noGrp="1"/>
          </p:cNvSpPr>
          <p:nvPr>
            <p:ph type="title"/>
          </p:nvPr>
        </p:nvSpPr>
        <p:spPr>
          <a:xfrm>
            <a:off x="838200" y="365125"/>
            <a:ext cx="10916798" cy="1092739"/>
          </a:xfrm>
        </p:spPr>
        <p:txBody>
          <a:bodyPr>
            <a:normAutofit/>
          </a:bodyPr>
          <a:lstStyle/>
          <a:p>
            <a:r>
              <a:rPr lang="en-US" b="1" dirty="0"/>
              <a:t>Lessons Learned in Prompt Engineering</a:t>
            </a:r>
          </a:p>
        </p:txBody>
      </p:sp>
      <p:sp>
        <p:nvSpPr>
          <p:cNvPr id="3" name="Content Placeholder 2">
            <a:extLst>
              <a:ext uri="{FF2B5EF4-FFF2-40B4-BE49-F238E27FC236}">
                <a16:creationId xmlns:a16="http://schemas.microsoft.com/office/drawing/2014/main" id="{7E66A481-1D4C-6494-616A-84E9613D42DF}"/>
              </a:ext>
            </a:extLst>
          </p:cNvPr>
          <p:cNvSpPr>
            <a:spLocks noGrp="1"/>
          </p:cNvSpPr>
          <p:nvPr>
            <p:ph idx="1"/>
          </p:nvPr>
        </p:nvSpPr>
        <p:spPr>
          <a:xfrm>
            <a:off x="838200" y="1457864"/>
            <a:ext cx="10642600" cy="2402936"/>
          </a:xfrm>
        </p:spPr>
        <p:txBody>
          <a:bodyPr>
            <a:normAutofit/>
          </a:bodyPr>
          <a:lstStyle/>
          <a:p>
            <a:pPr>
              <a:lnSpc>
                <a:spcPct val="120000"/>
              </a:lnSpc>
            </a:pPr>
            <a:r>
              <a:rPr lang="en-US" dirty="0"/>
              <a:t>Write prompts with clear logic and use a more </a:t>
            </a:r>
            <a:r>
              <a:rPr lang="en-US" dirty="0">
                <a:solidFill>
                  <a:srgbClr val="111111"/>
                </a:solidFill>
                <a:latin typeface="-apple-system"/>
              </a:rPr>
              <a:t>c</a:t>
            </a:r>
            <a:r>
              <a:rPr lang="en-US" b="0" i="0" dirty="0">
                <a:solidFill>
                  <a:srgbClr val="111111"/>
                </a:solidFill>
                <a:effectLst/>
                <a:latin typeface="-apple-system"/>
              </a:rPr>
              <a:t>ommanding tone</a:t>
            </a:r>
            <a:endParaRPr lang="en-US" dirty="0"/>
          </a:p>
          <a:p>
            <a:pPr>
              <a:lnSpc>
                <a:spcPct val="120000"/>
              </a:lnSpc>
            </a:pPr>
            <a:r>
              <a:rPr lang="en-US" dirty="0"/>
              <a:t>Organize your questions in a way that an LLM can solve effectively</a:t>
            </a:r>
          </a:p>
        </p:txBody>
      </p:sp>
      <p:sp>
        <p:nvSpPr>
          <p:cNvPr id="4" name="Slide Number Placeholder 3">
            <a:extLst>
              <a:ext uri="{FF2B5EF4-FFF2-40B4-BE49-F238E27FC236}">
                <a16:creationId xmlns:a16="http://schemas.microsoft.com/office/drawing/2014/main" id="{CCF48A7E-7A2A-F9D2-05BB-3EB088A9A109}"/>
              </a:ext>
            </a:extLst>
          </p:cNvPr>
          <p:cNvSpPr>
            <a:spLocks noGrp="1"/>
          </p:cNvSpPr>
          <p:nvPr>
            <p:ph type="sldNum" sz="quarter" idx="12"/>
          </p:nvPr>
        </p:nvSpPr>
        <p:spPr/>
        <p:txBody>
          <a:bodyPr/>
          <a:lstStyle/>
          <a:p>
            <a:fld id="{7E665F2E-D417-4652-A93B-1C961A2010A1}" type="slidenum">
              <a:rPr lang="en-US" smtClean="0"/>
              <a:t>86</a:t>
            </a:fld>
            <a:endParaRPr lang="en-US" dirty="0"/>
          </a:p>
        </p:txBody>
      </p:sp>
      <p:sp>
        <p:nvSpPr>
          <p:cNvPr id="9" name="TextBox 8">
            <a:extLst>
              <a:ext uri="{FF2B5EF4-FFF2-40B4-BE49-F238E27FC236}">
                <a16:creationId xmlns:a16="http://schemas.microsoft.com/office/drawing/2014/main" id="{FEFB5AB4-EC2A-8D3F-9F32-C19B84B67468}"/>
              </a:ext>
            </a:extLst>
          </p:cNvPr>
          <p:cNvSpPr txBox="1"/>
          <p:nvPr/>
        </p:nvSpPr>
        <p:spPr>
          <a:xfrm>
            <a:off x="990600" y="3251200"/>
            <a:ext cx="9956800" cy="1067023"/>
          </a:xfrm>
          <a:prstGeom prst="rect">
            <a:avLst/>
          </a:prstGeom>
          <a:noFill/>
          <a:ln>
            <a:solidFill>
              <a:schemeClr val="bg2">
                <a:lumMod val="25000"/>
              </a:schemeClr>
            </a:solidFill>
          </a:ln>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sz="1800" b="1" dirty="0">
                <a:solidFill>
                  <a:prstClr val="black"/>
                </a:solidFill>
                <a:latin typeface="Consolas" panose="020B0609020204030204" pitchFamily="49" charset="0"/>
              </a:rPr>
              <a:t>Pure text generation</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800" dirty="0">
                <a:solidFill>
                  <a:prstClr val="black"/>
                </a:solidFill>
                <a:latin typeface="Consolas" panose="020B0609020204030204" pitchFamily="49" charset="0"/>
              </a:rPr>
              <a:t> </a:t>
            </a:r>
            <a:r>
              <a:rPr kumimoji="0" lang="en-US" sz="1800" b="0" i="0" u="none" strike="noStrike" kern="1200" cap="none" spc="0" normalizeH="0" baseline="0" noProof="0" dirty="0" err="1">
                <a:ln>
                  <a:noFill/>
                </a:ln>
                <a:effectLst/>
                <a:uLnTx/>
                <a:uFillTx/>
                <a:latin typeface="Consolas" panose="020B0609020204030204" pitchFamily="49" charset="0"/>
                <a:ea typeface="+mn-ea"/>
                <a:cs typeface="+mn-cs"/>
              </a:rPr>
              <a:t>PageBlob_UploadPages</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({"Content-Length": </a:t>
            </a:r>
            <a:r>
              <a:rPr kumimoji="0" lang="en-US" sz="1800" b="1" i="0" u="none" strike="noStrike" kern="1200" cap="none" spc="0" normalizeH="0" baseline="0" noProof="0" dirty="0">
                <a:ln>
                  <a:noFill/>
                </a:ln>
                <a:effectLst/>
                <a:uLnTx/>
                <a:uFillTx/>
                <a:latin typeface="Consolas" panose="020B0609020204030204" pitchFamily="49" charset="0"/>
                <a:ea typeface="+mn-ea"/>
                <a:cs typeface="+mn-cs"/>
              </a:rPr>
              <a:t>512</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 "body": "</a:t>
            </a:r>
            <a:r>
              <a:rPr kumimoji="0" lang="en-US" sz="1800" b="1" i="0" u="none" strike="noStrike" kern="1200" cap="none" spc="0" normalizeH="0" baseline="0" noProof="0" dirty="0" err="1">
                <a:ln>
                  <a:noFill/>
                </a:ln>
                <a:effectLst/>
                <a:uLnTx/>
                <a:uFillTx/>
                <a:latin typeface="Consolas" panose="020B0609020204030204" pitchFamily="49" charset="0"/>
                <a:ea typeface="+mn-ea"/>
                <a:cs typeface="+mn-cs"/>
              </a:rPr>
              <a:t>abbcssss</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800" dirty="0">
                <a:latin typeface="Consolas" panose="020B0609020204030204" pitchFamily="49" charset="0"/>
              </a:rPr>
              <a:t>			</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 "</a:t>
            </a:r>
            <a:r>
              <a:rPr lang="en-US" sz="1800" b="0" dirty="0">
                <a:effectLst/>
                <a:latin typeface="Consolas" panose="020B0609020204030204" pitchFamily="49" charset="0"/>
              </a:rPr>
              <a:t>x-ms-content-crc64</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a:t>
            </a:r>
            <a:r>
              <a:rPr lang="en-US" sz="1800" b="0" dirty="0">
                <a:effectLst/>
                <a:latin typeface="Consolas" panose="020B0609020204030204" pitchFamily="49" charset="0"/>
              </a:rPr>
              <a:t>: </a:t>
            </a:r>
            <a:r>
              <a:rPr lang="en-US" sz="1800" b="1" dirty="0">
                <a:effectLst/>
                <a:latin typeface="Consolas" panose="020B0609020204030204" pitchFamily="49" charset="0"/>
              </a:rPr>
              <a:t>4381038504A3D000, </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a:t>
            </a:r>
            <a:endParaRPr lang="en-US" dirty="0"/>
          </a:p>
        </p:txBody>
      </p:sp>
      <p:sp>
        <p:nvSpPr>
          <p:cNvPr id="10" name="TextBox 9">
            <a:extLst>
              <a:ext uri="{FF2B5EF4-FFF2-40B4-BE49-F238E27FC236}">
                <a16:creationId xmlns:a16="http://schemas.microsoft.com/office/drawing/2014/main" id="{D5309078-3E75-2A38-6361-6D9229C99536}"/>
              </a:ext>
            </a:extLst>
          </p:cNvPr>
          <p:cNvSpPr txBox="1"/>
          <p:nvPr/>
        </p:nvSpPr>
        <p:spPr>
          <a:xfrm>
            <a:off x="990600" y="4455300"/>
            <a:ext cx="9956800" cy="1067023"/>
          </a:xfrm>
          <a:prstGeom prst="rect">
            <a:avLst/>
          </a:prstGeom>
          <a:noFill/>
          <a:ln>
            <a:solidFill>
              <a:schemeClr val="bg2">
                <a:lumMod val="25000"/>
              </a:schemeClr>
            </a:solidFill>
          </a:ln>
        </p:spPr>
        <p:txBody>
          <a:bodyPr wrap="square">
            <a:spAutoFit/>
          </a:bodyPr>
          <a:lstStyle/>
          <a:p>
            <a:pPr marL="0" marR="0" lvl="0" indent="0" algn="ctr" defTabSz="914400" rtl="0" eaLnBrk="1" fontAlgn="auto" latinLnBrk="0" hangingPunct="1">
              <a:lnSpc>
                <a:spcPct val="120000"/>
              </a:lnSpc>
              <a:spcBef>
                <a:spcPts val="0"/>
              </a:spcBef>
              <a:spcAft>
                <a:spcPts val="0"/>
              </a:spcAft>
              <a:buClrTx/>
              <a:buSzTx/>
              <a:buFontTx/>
              <a:buNone/>
              <a:tabLst/>
              <a:defRPr/>
            </a:pPr>
            <a:r>
              <a:rPr lang="en-US" sz="1800" b="1" dirty="0">
                <a:solidFill>
                  <a:prstClr val="black"/>
                </a:solidFill>
                <a:latin typeface="Consolas" panose="020B0609020204030204" pitchFamily="49" charset="0"/>
              </a:rPr>
              <a:t>Text plus code generation</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800" dirty="0">
                <a:latin typeface="Consolas" panose="020B0609020204030204" pitchFamily="49" charset="0"/>
              </a:rPr>
              <a:t> </a:t>
            </a:r>
            <a:r>
              <a:rPr kumimoji="0" lang="en-US" sz="1800" b="0" i="0" u="none" strike="noStrike" kern="1200" cap="none" spc="0" normalizeH="0" baseline="0" noProof="0" dirty="0" err="1">
                <a:ln>
                  <a:noFill/>
                </a:ln>
                <a:effectLst/>
                <a:uLnTx/>
                <a:uFillTx/>
                <a:latin typeface="Consolas" panose="020B0609020204030204" pitchFamily="49" charset="0"/>
                <a:ea typeface="+mn-ea"/>
                <a:cs typeface="+mn-cs"/>
              </a:rPr>
              <a:t>PageBlob_UploadPages</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({"Content-Length": </a:t>
            </a:r>
            <a:r>
              <a:rPr kumimoji="0" lang="en-US" sz="1800" b="1" i="0" u="none" strike="noStrike" kern="1200" cap="none" spc="0" normalizeH="0" baseline="0" noProof="0" dirty="0">
                <a:ln>
                  <a:noFill/>
                </a:ln>
                <a:effectLst/>
                <a:uLnTx/>
                <a:uFillTx/>
                <a:latin typeface="Consolas" panose="020B0609020204030204" pitchFamily="49" charset="0"/>
                <a:ea typeface="+mn-ea"/>
                <a:cs typeface="+mn-cs"/>
              </a:rPr>
              <a:t>512</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 "body": "a"*</a:t>
            </a:r>
            <a:r>
              <a:rPr kumimoji="0" lang="en-US" sz="1800" b="1" i="0" u="none" strike="noStrike" kern="1200" cap="none" spc="0" normalizeH="0" baseline="0" noProof="0" dirty="0">
                <a:ln>
                  <a:noFill/>
                </a:ln>
                <a:effectLst/>
                <a:uLnTx/>
                <a:uFillTx/>
                <a:latin typeface="Consolas" panose="020B0609020204030204" pitchFamily="49" charset="0"/>
                <a:ea typeface="+mn-ea"/>
                <a:cs typeface="+mn-cs"/>
              </a:rPr>
              <a:t>512</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a:t>
            </a:r>
          </a:p>
          <a:p>
            <a:pPr marL="0" marR="0" lvl="0" indent="0" algn="l" defTabSz="914400" rtl="0" eaLnBrk="1" fontAlgn="auto" latinLnBrk="0" hangingPunct="1">
              <a:lnSpc>
                <a:spcPct val="120000"/>
              </a:lnSpc>
              <a:spcBef>
                <a:spcPts val="0"/>
              </a:spcBef>
              <a:spcAft>
                <a:spcPts val="0"/>
              </a:spcAft>
              <a:buClrTx/>
              <a:buSzTx/>
              <a:buFontTx/>
              <a:buNone/>
              <a:tabLst/>
              <a:defRPr/>
            </a:pPr>
            <a:r>
              <a:rPr lang="en-US" sz="1800" dirty="0">
                <a:latin typeface="Consolas" panose="020B0609020204030204" pitchFamily="49" charset="0"/>
              </a:rPr>
              <a:t>			</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 "</a:t>
            </a:r>
            <a:r>
              <a:rPr lang="en-US" sz="1800" b="0" dirty="0">
                <a:effectLst/>
                <a:latin typeface="Consolas" panose="020B0609020204030204" pitchFamily="49" charset="0"/>
              </a:rPr>
              <a:t>x-ms-content-crc64</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a:t>
            </a:r>
            <a:r>
              <a:rPr lang="en-US" sz="1800" b="0" dirty="0">
                <a:effectLst/>
                <a:latin typeface="Consolas" panose="020B0609020204030204" pitchFamily="49" charset="0"/>
              </a:rPr>
              <a:t>: </a:t>
            </a:r>
            <a:r>
              <a:rPr lang="en-US" sz="1800" b="1" dirty="0">
                <a:effectLst/>
                <a:latin typeface="Consolas" panose="020B0609020204030204" pitchFamily="49" charset="0"/>
              </a:rPr>
              <a:t>crc64iso.crc64(</a:t>
            </a:r>
            <a:r>
              <a:rPr kumimoji="0" lang="en-US" sz="1800" b="1" i="0" u="none" strike="noStrike" kern="1200" cap="none" spc="0" normalizeH="0" baseline="0" noProof="0" dirty="0">
                <a:ln>
                  <a:noFill/>
                </a:ln>
                <a:effectLst/>
                <a:uLnTx/>
                <a:uFillTx/>
                <a:latin typeface="Consolas" panose="020B0609020204030204" pitchFamily="49" charset="0"/>
                <a:ea typeface="+mn-ea"/>
                <a:cs typeface="+mn-cs"/>
              </a:rPr>
              <a:t>"a"*512</a:t>
            </a:r>
            <a:r>
              <a:rPr lang="en-US" sz="1800" b="1" dirty="0">
                <a:effectLst/>
                <a:latin typeface="Consolas" panose="020B0609020204030204" pitchFamily="49" charset="0"/>
              </a:rPr>
              <a:t>)</a:t>
            </a:r>
            <a:r>
              <a:rPr kumimoji="0" lang="en-US" sz="1800" b="1" i="0" u="none" strike="noStrike" kern="1200" cap="none" spc="0" normalizeH="0" baseline="0" noProof="0" dirty="0">
                <a:ln>
                  <a:noFill/>
                </a:ln>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effectLst/>
                <a:uLnTx/>
                <a:uFillTx/>
                <a:latin typeface="Consolas" panose="020B0609020204030204" pitchFamily="49" charset="0"/>
                <a:ea typeface="+mn-ea"/>
                <a:cs typeface="+mn-cs"/>
              </a:rPr>
              <a:t>…})</a:t>
            </a:r>
            <a:endParaRPr lang="en-US" dirty="0"/>
          </a:p>
        </p:txBody>
      </p:sp>
    </p:spTree>
    <p:extLst>
      <p:ext uri="{BB962C8B-B14F-4D97-AF65-F5344CB8AC3E}">
        <p14:creationId xmlns:p14="http://schemas.microsoft.com/office/powerpoint/2010/main" val="2916876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8E5CF-9319-A4B2-1D65-77EA9FBF5F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039AD-A6CA-F7FA-C974-D547F31130AF}"/>
              </a:ext>
            </a:extLst>
          </p:cNvPr>
          <p:cNvSpPr>
            <a:spLocks noGrp="1"/>
          </p:cNvSpPr>
          <p:nvPr>
            <p:ph type="title"/>
          </p:nvPr>
        </p:nvSpPr>
        <p:spPr>
          <a:xfrm>
            <a:off x="838200" y="365125"/>
            <a:ext cx="10916798" cy="1092739"/>
          </a:xfrm>
        </p:spPr>
        <p:txBody>
          <a:bodyPr>
            <a:normAutofit/>
          </a:bodyPr>
          <a:lstStyle/>
          <a:p>
            <a:r>
              <a:rPr lang="en-US" b="1" dirty="0"/>
              <a:t>Lessons Learned in Prompt Engineering</a:t>
            </a:r>
          </a:p>
        </p:txBody>
      </p:sp>
      <p:sp>
        <p:nvSpPr>
          <p:cNvPr id="3" name="Content Placeholder 2">
            <a:extLst>
              <a:ext uri="{FF2B5EF4-FFF2-40B4-BE49-F238E27FC236}">
                <a16:creationId xmlns:a16="http://schemas.microsoft.com/office/drawing/2014/main" id="{6D78F009-C3CC-AF7A-7C3F-50BAB3D05F8A}"/>
              </a:ext>
            </a:extLst>
          </p:cNvPr>
          <p:cNvSpPr>
            <a:spLocks noGrp="1"/>
          </p:cNvSpPr>
          <p:nvPr>
            <p:ph idx="1"/>
          </p:nvPr>
        </p:nvSpPr>
        <p:spPr>
          <a:xfrm>
            <a:off x="838200" y="1457865"/>
            <a:ext cx="11176000" cy="713835"/>
          </a:xfrm>
        </p:spPr>
        <p:txBody>
          <a:bodyPr>
            <a:normAutofit/>
          </a:bodyPr>
          <a:lstStyle/>
          <a:p>
            <a:r>
              <a:rPr lang="en-US" dirty="0"/>
              <a:t>Break your questions into multiple smaller questions</a:t>
            </a:r>
          </a:p>
        </p:txBody>
      </p:sp>
      <p:sp>
        <p:nvSpPr>
          <p:cNvPr id="4" name="Slide Number Placeholder 3">
            <a:extLst>
              <a:ext uri="{FF2B5EF4-FFF2-40B4-BE49-F238E27FC236}">
                <a16:creationId xmlns:a16="http://schemas.microsoft.com/office/drawing/2014/main" id="{FFC173D7-72BA-450F-A9F5-EB2B1DEF0030}"/>
              </a:ext>
            </a:extLst>
          </p:cNvPr>
          <p:cNvSpPr>
            <a:spLocks noGrp="1"/>
          </p:cNvSpPr>
          <p:nvPr>
            <p:ph type="sldNum" sz="quarter" idx="12"/>
          </p:nvPr>
        </p:nvSpPr>
        <p:spPr/>
        <p:txBody>
          <a:bodyPr/>
          <a:lstStyle/>
          <a:p>
            <a:fld id="{7E665F2E-D417-4652-A93B-1C961A2010A1}" type="slidenum">
              <a:rPr lang="en-US" smtClean="0"/>
              <a:t>87</a:t>
            </a:fld>
            <a:endParaRPr lang="en-US"/>
          </a:p>
        </p:txBody>
      </p:sp>
      <p:pic>
        <p:nvPicPr>
          <p:cNvPr id="6" name="Picture 5">
            <a:extLst>
              <a:ext uri="{FF2B5EF4-FFF2-40B4-BE49-F238E27FC236}">
                <a16:creationId xmlns:a16="http://schemas.microsoft.com/office/drawing/2014/main" id="{5C3C2C0A-1885-C4B2-70E5-4C67855EAA20}"/>
              </a:ext>
            </a:extLst>
          </p:cNvPr>
          <p:cNvPicPr>
            <a:picLocks noChangeAspect="1"/>
          </p:cNvPicPr>
          <p:nvPr/>
        </p:nvPicPr>
        <p:blipFill>
          <a:blip r:embed="rId2"/>
          <a:srcRect b="37186"/>
          <a:stretch/>
        </p:blipFill>
        <p:spPr>
          <a:xfrm>
            <a:off x="406400" y="3018185"/>
            <a:ext cx="3542992" cy="2087463"/>
          </a:xfrm>
          <a:prstGeom prst="rect">
            <a:avLst/>
          </a:prstGeom>
        </p:spPr>
      </p:pic>
      <p:pic>
        <p:nvPicPr>
          <p:cNvPr id="8" name="Picture 7">
            <a:extLst>
              <a:ext uri="{FF2B5EF4-FFF2-40B4-BE49-F238E27FC236}">
                <a16:creationId xmlns:a16="http://schemas.microsoft.com/office/drawing/2014/main" id="{81214A0C-70BC-CB87-FB71-AB5C1E227D06}"/>
              </a:ext>
            </a:extLst>
          </p:cNvPr>
          <p:cNvPicPr>
            <a:picLocks noChangeAspect="1"/>
          </p:cNvPicPr>
          <p:nvPr/>
        </p:nvPicPr>
        <p:blipFill>
          <a:blip r:embed="rId3"/>
          <a:stretch>
            <a:fillRect/>
          </a:stretch>
        </p:blipFill>
        <p:spPr>
          <a:xfrm>
            <a:off x="4265398" y="3018185"/>
            <a:ext cx="3519895" cy="2087463"/>
          </a:xfrm>
          <a:prstGeom prst="rect">
            <a:avLst/>
          </a:prstGeom>
        </p:spPr>
      </p:pic>
      <p:sp>
        <p:nvSpPr>
          <p:cNvPr id="10" name="TextBox 9">
            <a:extLst>
              <a:ext uri="{FF2B5EF4-FFF2-40B4-BE49-F238E27FC236}">
                <a16:creationId xmlns:a16="http://schemas.microsoft.com/office/drawing/2014/main" id="{036730E3-F8CC-565E-E658-0F110A5BE18A}"/>
              </a:ext>
            </a:extLst>
          </p:cNvPr>
          <p:cNvSpPr txBox="1"/>
          <p:nvPr/>
        </p:nvSpPr>
        <p:spPr>
          <a:xfrm>
            <a:off x="8101299" y="3617693"/>
            <a:ext cx="3912901" cy="584775"/>
          </a:xfrm>
          <a:prstGeom prst="rect">
            <a:avLst/>
          </a:prstGeom>
          <a:noFill/>
        </p:spPr>
        <p:txBody>
          <a:bodyPr wrap="square">
            <a:spAutoFit/>
          </a:bodyPr>
          <a:lstStyle/>
          <a:p>
            <a:r>
              <a:rPr lang="en-US" sz="1600" b="0" dirty="0">
                <a:solidFill>
                  <a:srgbClr val="0070C0"/>
                </a:solidFill>
                <a:effectLst/>
                <a:latin typeface="Consolas" panose="020B0609020204030204" pitchFamily="49" charset="0"/>
              </a:rPr>
              <a:t>/Results/Container[Name='</a:t>
            </a:r>
            <a:r>
              <a:rPr lang="en-US" sz="1600" b="0" dirty="0" err="1">
                <a:solidFill>
                  <a:srgbClr val="0070C0"/>
                </a:solidFill>
                <a:effectLst/>
                <a:latin typeface="Consolas" panose="020B0609020204030204" pitchFamily="49" charset="0"/>
              </a:rPr>
              <a:t>testcontainer</a:t>
            </a:r>
            <a:r>
              <a:rPr lang="en-US" sz="1600" b="0" dirty="0">
                <a:solidFill>
                  <a:srgbClr val="0070C0"/>
                </a:solidFill>
                <a:effectLst/>
                <a:latin typeface="Consolas" panose="020B0609020204030204" pitchFamily="49" charset="0"/>
              </a:rPr>
              <a:t>]/Version/text()"</a:t>
            </a:r>
            <a:endParaRPr lang="en-US" sz="1600" dirty="0"/>
          </a:p>
        </p:txBody>
      </p:sp>
      <p:sp>
        <p:nvSpPr>
          <p:cNvPr id="11" name="TextBox 10">
            <a:extLst>
              <a:ext uri="{FF2B5EF4-FFF2-40B4-BE49-F238E27FC236}">
                <a16:creationId xmlns:a16="http://schemas.microsoft.com/office/drawing/2014/main" id="{D30BBA17-A7C6-71E4-1CCB-C30DFC91645B}"/>
              </a:ext>
            </a:extLst>
          </p:cNvPr>
          <p:cNvSpPr txBox="1"/>
          <p:nvPr/>
        </p:nvSpPr>
        <p:spPr>
          <a:xfrm>
            <a:off x="1600200" y="5370568"/>
            <a:ext cx="988989" cy="369332"/>
          </a:xfrm>
          <a:prstGeom prst="rect">
            <a:avLst/>
          </a:prstGeom>
          <a:noFill/>
        </p:spPr>
        <p:txBody>
          <a:bodyPr wrap="none" rtlCol="0">
            <a:spAutoFit/>
          </a:bodyPr>
          <a:lstStyle/>
          <a:p>
            <a:r>
              <a:rPr lang="en-US" b="1" dirty="0"/>
              <a:t>Swagger</a:t>
            </a:r>
          </a:p>
        </p:txBody>
      </p:sp>
      <p:sp>
        <p:nvSpPr>
          <p:cNvPr id="12" name="TextBox 11">
            <a:extLst>
              <a:ext uri="{FF2B5EF4-FFF2-40B4-BE49-F238E27FC236}">
                <a16:creationId xmlns:a16="http://schemas.microsoft.com/office/drawing/2014/main" id="{40E02895-8B4D-2F2A-88A2-F774D207CC78}"/>
              </a:ext>
            </a:extLst>
          </p:cNvPr>
          <p:cNvSpPr txBox="1"/>
          <p:nvPr/>
        </p:nvSpPr>
        <p:spPr>
          <a:xfrm>
            <a:off x="4016398" y="5370568"/>
            <a:ext cx="4084901" cy="369332"/>
          </a:xfrm>
          <a:prstGeom prst="rect">
            <a:avLst/>
          </a:prstGeom>
          <a:noFill/>
        </p:spPr>
        <p:txBody>
          <a:bodyPr wrap="none" rtlCol="0">
            <a:spAutoFit/>
          </a:bodyPr>
          <a:lstStyle/>
          <a:p>
            <a:r>
              <a:rPr lang="en-US" b="1" dirty="0"/>
              <a:t>Generated XML conforms to the swagger</a:t>
            </a:r>
          </a:p>
        </p:txBody>
      </p:sp>
      <p:sp>
        <p:nvSpPr>
          <p:cNvPr id="13" name="TextBox 12">
            <a:extLst>
              <a:ext uri="{FF2B5EF4-FFF2-40B4-BE49-F238E27FC236}">
                <a16:creationId xmlns:a16="http://schemas.microsoft.com/office/drawing/2014/main" id="{C96A7218-189B-620F-A100-3943475BBBD7}"/>
              </a:ext>
            </a:extLst>
          </p:cNvPr>
          <p:cNvSpPr txBox="1"/>
          <p:nvPr/>
        </p:nvSpPr>
        <p:spPr>
          <a:xfrm>
            <a:off x="8550878" y="5370568"/>
            <a:ext cx="2862643" cy="369332"/>
          </a:xfrm>
          <a:prstGeom prst="rect">
            <a:avLst/>
          </a:prstGeom>
          <a:noFill/>
        </p:spPr>
        <p:txBody>
          <a:bodyPr wrap="none" rtlCol="0">
            <a:spAutoFit/>
          </a:bodyPr>
          <a:lstStyle/>
          <a:p>
            <a:r>
              <a:rPr lang="en-US" b="1" dirty="0"/>
              <a:t>Generated </a:t>
            </a:r>
            <a:r>
              <a:rPr lang="en-US" b="1" dirty="0" err="1"/>
              <a:t>Xpath</a:t>
            </a:r>
            <a:r>
              <a:rPr lang="en-US" b="1" dirty="0"/>
              <a:t> expression</a:t>
            </a:r>
          </a:p>
        </p:txBody>
      </p:sp>
      <p:cxnSp>
        <p:nvCxnSpPr>
          <p:cNvPr id="15" name="Connector: Curved 14">
            <a:extLst>
              <a:ext uri="{FF2B5EF4-FFF2-40B4-BE49-F238E27FC236}">
                <a16:creationId xmlns:a16="http://schemas.microsoft.com/office/drawing/2014/main" id="{1CC24FDC-033F-305D-941E-B0D8D1DDB0E2}"/>
              </a:ext>
            </a:extLst>
          </p:cNvPr>
          <p:cNvCxnSpPr>
            <a:stCxn id="6" idx="0"/>
            <a:endCxn id="10" idx="0"/>
          </p:cNvCxnSpPr>
          <p:nvPr/>
        </p:nvCxnSpPr>
        <p:spPr>
          <a:xfrm rot="16200000" flipH="1">
            <a:off x="5818069" y="-621988"/>
            <a:ext cx="599508" cy="7879854"/>
          </a:xfrm>
          <a:prstGeom prst="curvedConnector3">
            <a:avLst>
              <a:gd name="adj1" fmla="val -847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Curved 16">
            <a:extLst>
              <a:ext uri="{FF2B5EF4-FFF2-40B4-BE49-F238E27FC236}">
                <a16:creationId xmlns:a16="http://schemas.microsoft.com/office/drawing/2014/main" id="{72D842A8-784A-C110-040B-85CA9D0E00D4}"/>
              </a:ext>
            </a:extLst>
          </p:cNvPr>
          <p:cNvCxnSpPr>
            <a:cxnSpLocks/>
            <a:stCxn id="11" idx="2"/>
            <a:endCxn id="12" idx="2"/>
          </p:cNvCxnSpPr>
          <p:nvPr/>
        </p:nvCxnSpPr>
        <p:spPr>
          <a:xfrm rot="16200000" flipH="1">
            <a:off x="4076772" y="3757823"/>
            <a:ext cx="12700" cy="3964154"/>
          </a:xfrm>
          <a:prstGeom prst="curved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Connector: Curved 22">
            <a:extLst>
              <a:ext uri="{FF2B5EF4-FFF2-40B4-BE49-F238E27FC236}">
                <a16:creationId xmlns:a16="http://schemas.microsoft.com/office/drawing/2014/main" id="{2575E49F-7841-00B9-1BF9-509A943A27CF}"/>
              </a:ext>
            </a:extLst>
          </p:cNvPr>
          <p:cNvCxnSpPr>
            <a:cxnSpLocks/>
            <a:stCxn id="12" idx="2"/>
            <a:endCxn id="13" idx="2"/>
          </p:cNvCxnSpPr>
          <p:nvPr/>
        </p:nvCxnSpPr>
        <p:spPr>
          <a:xfrm rot="16200000" flipH="1">
            <a:off x="8020524" y="3778224"/>
            <a:ext cx="12700" cy="3923351"/>
          </a:xfrm>
          <a:prstGeom prst="curvedConnector3">
            <a:avLst>
              <a:gd name="adj1" fmla="val 1800000"/>
            </a:avLst>
          </a:prstGeom>
          <a:ln>
            <a:tailEnd type="triangle"/>
          </a:ln>
        </p:spPr>
        <p:style>
          <a:lnRef idx="2">
            <a:schemeClr val="accent1"/>
          </a:lnRef>
          <a:fillRef idx="0">
            <a:schemeClr val="accent1"/>
          </a:fillRef>
          <a:effectRef idx="1">
            <a:schemeClr val="accent1"/>
          </a:effectRef>
          <a:fontRef idx="minor">
            <a:schemeClr val="tx1"/>
          </a:fontRef>
        </p:style>
      </p:cxnSp>
      <p:pic>
        <p:nvPicPr>
          <p:cNvPr id="26" name="Picture 6" descr="Check Mark And Cross Sign Vector, Check Mark And Cross Sign Icon, Checkmark Icon PNG and Vector ...">
            <a:extLst>
              <a:ext uri="{FF2B5EF4-FFF2-40B4-BE49-F238E27FC236}">
                <a16:creationId xmlns:a16="http://schemas.microsoft.com/office/drawing/2014/main" id="{7AB1AF31-BB88-10D6-DDAC-031F8D9181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467" t="32932" r="47429" b="33169"/>
          <a:stretch/>
        </p:blipFill>
        <p:spPr bwMode="auto">
          <a:xfrm>
            <a:off x="5682736" y="5945165"/>
            <a:ext cx="562350" cy="422636"/>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6" descr="Check Mark And Cross Sign Vector, Check Mark And Cross Sign Icon, Checkmark Icon PNG and Vector ...">
            <a:extLst>
              <a:ext uri="{FF2B5EF4-FFF2-40B4-BE49-F238E27FC236}">
                <a16:creationId xmlns:a16="http://schemas.microsoft.com/office/drawing/2014/main" id="{8A7C14C7-A57E-68D0-72F5-E006176B63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8095" t="32932" r="6751" b="33169"/>
          <a:stretch/>
        </p:blipFill>
        <p:spPr bwMode="auto">
          <a:xfrm>
            <a:off x="5744764" y="2259898"/>
            <a:ext cx="438295" cy="422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9977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EEDF9-089A-8E4C-3BCF-C36768A8D1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4295A-E672-FAAF-598B-8A5C3F89B223}"/>
              </a:ext>
            </a:extLst>
          </p:cNvPr>
          <p:cNvSpPr>
            <a:spLocks noGrp="1"/>
          </p:cNvSpPr>
          <p:nvPr>
            <p:ph type="title"/>
          </p:nvPr>
        </p:nvSpPr>
        <p:spPr>
          <a:xfrm>
            <a:off x="838200" y="365125"/>
            <a:ext cx="10916798" cy="1092739"/>
          </a:xfrm>
        </p:spPr>
        <p:txBody>
          <a:bodyPr>
            <a:normAutofit/>
          </a:bodyPr>
          <a:lstStyle/>
          <a:p>
            <a:r>
              <a:rPr lang="en-US" b="1" dirty="0"/>
              <a:t>Lessons Learned in Prompt Engineering</a:t>
            </a:r>
          </a:p>
        </p:txBody>
      </p:sp>
      <p:sp>
        <p:nvSpPr>
          <p:cNvPr id="3" name="Content Placeholder 2">
            <a:extLst>
              <a:ext uri="{FF2B5EF4-FFF2-40B4-BE49-F238E27FC236}">
                <a16:creationId xmlns:a16="http://schemas.microsoft.com/office/drawing/2014/main" id="{E07B4F97-D01B-74A0-5A26-4CB2D0A60422}"/>
              </a:ext>
            </a:extLst>
          </p:cNvPr>
          <p:cNvSpPr>
            <a:spLocks noGrp="1"/>
          </p:cNvSpPr>
          <p:nvPr>
            <p:ph idx="1"/>
          </p:nvPr>
        </p:nvSpPr>
        <p:spPr>
          <a:xfrm>
            <a:off x="838200" y="1457864"/>
            <a:ext cx="10642600" cy="4650836"/>
          </a:xfrm>
        </p:spPr>
        <p:txBody>
          <a:bodyPr>
            <a:normAutofit/>
          </a:bodyPr>
          <a:lstStyle/>
          <a:p>
            <a:pPr>
              <a:lnSpc>
                <a:spcPct val="120000"/>
              </a:lnSpc>
            </a:pPr>
            <a:r>
              <a:rPr lang="en-US" dirty="0"/>
              <a:t>Remove </a:t>
            </a:r>
            <a:r>
              <a:rPr lang="en-US" b="1" dirty="0"/>
              <a:t>prompts</a:t>
            </a:r>
            <a:r>
              <a:rPr lang="en-US" dirty="0"/>
              <a:t> from your performance-critical or repeated computation paths as it can be </a:t>
            </a:r>
            <a:r>
              <a:rPr lang="en-US" b="1" dirty="0"/>
              <a:t>expensive</a:t>
            </a:r>
            <a:r>
              <a:rPr lang="en-US" dirty="0"/>
              <a:t> and a </a:t>
            </a:r>
            <a:r>
              <a:rPr lang="en-US" b="1" dirty="0"/>
              <a:t>bottleneck </a:t>
            </a:r>
          </a:p>
          <a:p>
            <a:pPr>
              <a:lnSpc>
                <a:spcPct val="120000"/>
              </a:lnSpc>
            </a:pPr>
            <a:r>
              <a:rPr lang="en-US" b="1" dirty="0"/>
              <a:t>Structured outputs </a:t>
            </a:r>
            <a:r>
              <a:rPr lang="en-US" dirty="0"/>
              <a:t>enhance accuracy and usability of the results</a:t>
            </a:r>
          </a:p>
          <a:p>
            <a:pPr lvl="1">
              <a:lnSpc>
                <a:spcPct val="120000"/>
              </a:lnSpc>
            </a:pPr>
            <a:r>
              <a:rPr lang="en-US" dirty="0"/>
              <a:t>Use LLM interfaces</a:t>
            </a:r>
          </a:p>
          <a:p>
            <a:pPr lvl="1">
              <a:lnSpc>
                <a:spcPct val="120000"/>
              </a:lnSpc>
            </a:pPr>
            <a:r>
              <a:rPr lang="en-US" dirty="0"/>
              <a:t>Specify the output in the prompt</a:t>
            </a:r>
          </a:p>
        </p:txBody>
      </p:sp>
      <p:sp>
        <p:nvSpPr>
          <p:cNvPr id="4" name="Slide Number Placeholder 3">
            <a:extLst>
              <a:ext uri="{FF2B5EF4-FFF2-40B4-BE49-F238E27FC236}">
                <a16:creationId xmlns:a16="http://schemas.microsoft.com/office/drawing/2014/main" id="{E4E2E631-3F46-5A21-2B2A-7B83FABB7113}"/>
              </a:ext>
            </a:extLst>
          </p:cNvPr>
          <p:cNvSpPr>
            <a:spLocks noGrp="1"/>
          </p:cNvSpPr>
          <p:nvPr>
            <p:ph type="sldNum" sz="quarter" idx="12"/>
          </p:nvPr>
        </p:nvSpPr>
        <p:spPr/>
        <p:txBody>
          <a:bodyPr/>
          <a:lstStyle/>
          <a:p>
            <a:fld id="{7E665F2E-D417-4652-A93B-1C961A2010A1}" type="slidenum">
              <a:rPr lang="en-US" smtClean="0"/>
              <a:t>88</a:t>
            </a:fld>
            <a:endParaRPr lang="en-US" dirty="0"/>
          </a:p>
        </p:txBody>
      </p:sp>
    </p:spTree>
    <p:extLst>
      <p:ext uri="{BB962C8B-B14F-4D97-AF65-F5344CB8AC3E}">
        <p14:creationId xmlns:p14="http://schemas.microsoft.com/office/powerpoint/2010/main" val="40001817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91DD-54B2-4AFE-873F-60B44B3F4440}"/>
              </a:ext>
            </a:extLst>
          </p:cNvPr>
          <p:cNvSpPr>
            <a:spLocks noGrp="1"/>
          </p:cNvSpPr>
          <p:nvPr>
            <p:ph type="title"/>
          </p:nvPr>
        </p:nvSpPr>
        <p:spPr/>
        <p:txBody>
          <a:bodyPr/>
          <a:lstStyle/>
          <a:p>
            <a:r>
              <a:rPr lang="en-US" b="1" dirty="0"/>
              <a:t>Summary</a:t>
            </a:r>
          </a:p>
        </p:txBody>
      </p:sp>
      <p:sp>
        <p:nvSpPr>
          <p:cNvPr id="3" name="Content Placeholder 2">
            <a:extLst>
              <a:ext uri="{FF2B5EF4-FFF2-40B4-BE49-F238E27FC236}">
                <a16:creationId xmlns:a16="http://schemas.microsoft.com/office/drawing/2014/main" id="{4F29D44D-9EC9-F192-05FE-E249CF631404}"/>
              </a:ext>
            </a:extLst>
          </p:cNvPr>
          <p:cNvSpPr>
            <a:spLocks noGrp="1"/>
          </p:cNvSpPr>
          <p:nvPr>
            <p:ph idx="1"/>
          </p:nvPr>
        </p:nvSpPr>
        <p:spPr/>
        <p:txBody>
          <a:bodyPr/>
          <a:lstStyle/>
          <a:p>
            <a:r>
              <a:rPr lang="en-US" dirty="0"/>
              <a:t>Define the research problem</a:t>
            </a:r>
          </a:p>
          <a:p>
            <a:r>
              <a:rPr lang="en-US" dirty="0"/>
              <a:t>Explored and implemented three solutions</a:t>
            </a:r>
          </a:p>
          <a:p>
            <a:r>
              <a:rPr lang="en-US" dirty="0"/>
              <a:t>Run the prototype on one cloud service</a:t>
            </a:r>
          </a:p>
          <a:p>
            <a:r>
              <a:rPr lang="en-US" dirty="0"/>
              <a:t>Thanks everyone for supporting me during the internship!</a:t>
            </a:r>
          </a:p>
        </p:txBody>
      </p:sp>
      <p:sp>
        <p:nvSpPr>
          <p:cNvPr id="4" name="Slide Number Placeholder 3">
            <a:extLst>
              <a:ext uri="{FF2B5EF4-FFF2-40B4-BE49-F238E27FC236}">
                <a16:creationId xmlns:a16="http://schemas.microsoft.com/office/drawing/2014/main" id="{7DFCC8FD-9CFA-C044-4A41-5D7150837677}"/>
              </a:ext>
            </a:extLst>
          </p:cNvPr>
          <p:cNvSpPr>
            <a:spLocks noGrp="1"/>
          </p:cNvSpPr>
          <p:nvPr>
            <p:ph type="sldNum" sz="quarter" idx="12"/>
          </p:nvPr>
        </p:nvSpPr>
        <p:spPr/>
        <p:txBody>
          <a:bodyPr/>
          <a:lstStyle/>
          <a:p>
            <a:fld id="{7E665F2E-D417-4652-A93B-1C961A2010A1}" type="slidenum">
              <a:rPr lang="en-US" smtClean="0"/>
              <a:t>89</a:t>
            </a:fld>
            <a:endParaRPr lang="en-US"/>
          </a:p>
        </p:txBody>
      </p:sp>
    </p:spTree>
    <p:extLst>
      <p:ext uri="{BB962C8B-B14F-4D97-AF65-F5344CB8AC3E}">
        <p14:creationId xmlns:p14="http://schemas.microsoft.com/office/powerpoint/2010/main" val="370394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E484-891A-4FA6-6B27-FDBCA964411F}"/>
              </a:ext>
            </a:extLst>
          </p:cNvPr>
          <p:cNvSpPr>
            <a:spLocks noGrp="1"/>
          </p:cNvSpPr>
          <p:nvPr>
            <p:ph type="title"/>
          </p:nvPr>
        </p:nvSpPr>
        <p:spPr/>
        <p:txBody>
          <a:bodyPr/>
          <a:lstStyle/>
          <a:p>
            <a:r>
              <a:rPr lang="en-US" b="1">
                <a:ea typeface="Calibri"/>
                <a:cs typeface="Calibri"/>
              </a:rPr>
              <a:t>ER and API Dependencies</a:t>
            </a:r>
            <a:endParaRPr lang="en-US"/>
          </a:p>
        </p:txBody>
      </p:sp>
      <p:sp>
        <p:nvSpPr>
          <p:cNvPr id="6" name="Rectangle 5">
            <a:extLst>
              <a:ext uri="{FF2B5EF4-FFF2-40B4-BE49-F238E27FC236}">
                <a16:creationId xmlns:a16="http://schemas.microsoft.com/office/drawing/2014/main" id="{32B8367D-3346-1343-9910-96198EFE758D}"/>
              </a:ext>
            </a:extLst>
          </p:cNvPr>
          <p:cNvSpPr/>
          <p:nvPr/>
        </p:nvSpPr>
        <p:spPr>
          <a:xfrm>
            <a:off x="2303305" y="1760835"/>
            <a:ext cx="2430146" cy="609600"/>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Mail message</a:t>
            </a:r>
          </a:p>
          <a:p>
            <a:pPr algn="ctr"/>
            <a:r>
              <a:rPr lang="en-US">
                <a:ea typeface="Calibri"/>
                <a:cs typeface="Calibri"/>
              </a:rPr>
              <a:t>(entity state, how mails)</a:t>
            </a:r>
          </a:p>
        </p:txBody>
      </p:sp>
      <p:sp>
        <p:nvSpPr>
          <p:cNvPr id="7" name="Rectangle 6">
            <a:extLst>
              <a:ext uri="{FF2B5EF4-FFF2-40B4-BE49-F238E27FC236}">
                <a16:creationId xmlns:a16="http://schemas.microsoft.com/office/drawing/2014/main" id="{045A3B7E-46BC-ED3C-4ACA-64F979A46BDB}"/>
              </a:ext>
            </a:extLst>
          </p:cNvPr>
          <p:cNvSpPr/>
          <p:nvPr/>
        </p:nvSpPr>
        <p:spPr>
          <a:xfrm>
            <a:off x="9458143" y="3740657"/>
            <a:ext cx="1730188" cy="609600"/>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Attachment</a:t>
            </a:r>
            <a:endParaRPr lang="en-US"/>
          </a:p>
        </p:txBody>
      </p:sp>
      <p:sp>
        <p:nvSpPr>
          <p:cNvPr id="8" name="Rectangle 7">
            <a:extLst>
              <a:ext uri="{FF2B5EF4-FFF2-40B4-BE49-F238E27FC236}">
                <a16:creationId xmlns:a16="http://schemas.microsoft.com/office/drawing/2014/main" id="{A51C0B6C-3CE0-C0F7-0631-054278975B5F}"/>
              </a:ext>
            </a:extLst>
          </p:cNvPr>
          <p:cNvSpPr/>
          <p:nvPr/>
        </p:nvSpPr>
        <p:spPr>
          <a:xfrm>
            <a:off x="9778990" y="1435842"/>
            <a:ext cx="1088492" cy="609600"/>
          </a:xfrm>
          <a:prstGeom prst="rect">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OneDrive</a:t>
            </a:r>
            <a:endParaRPr lang="en-US" err="1"/>
          </a:p>
        </p:txBody>
      </p:sp>
      <p:sp>
        <p:nvSpPr>
          <p:cNvPr id="14" name="TextBox 13">
            <a:extLst>
              <a:ext uri="{FF2B5EF4-FFF2-40B4-BE49-F238E27FC236}">
                <a16:creationId xmlns:a16="http://schemas.microsoft.com/office/drawing/2014/main" id="{4DEDF642-1207-DBFA-EAA6-654066475CC9}"/>
              </a:ext>
            </a:extLst>
          </p:cNvPr>
          <p:cNvSpPr txBox="1"/>
          <p:nvPr/>
        </p:nvSpPr>
        <p:spPr>
          <a:xfrm>
            <a:off x="9308629" y="2673407"/>
            <a:ext cx="2029215" cy="369332"/>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List OneDrive files</a:t>
            </a:r>
            <a:endParaRPr lang="en-US"/>
          </a:p>
        </p:txBody>
      </p:sp>
      <p:sp>
        <p:nvSpPr>
          <p:cNvPr id="21" name="TextBox 20">
            <a:extLst>
              <a:ext uri="{FF2B5EF4-FFF2-40B4-BE49-F238E27FC236}">
                <a16:creationId xmlns:a16="http://schemas.microsoft.com/office/drawing/2014/main" id="{B0FD65AF-38DF-C766-75B9-C74C06FB3A16}"/>
              </a:ext>
            </a:extLst>
          </p:cNvPr>
          <p:cNvSpPr txBox="1"/>
          <p:nvPr/>
        </p:nvSpPr>
        <p:spPr>
          <a:xfrm>
            <a:off x="6689342" y="3722291"/>
            <a:ext cx="2366681" cy="646331"/>
          </a:xfrm>
          <a:prstGeom prst="rect">
            <a:avLst/>
          </a:prstGeom>
          <a:solidFill>
            <a:schemeClr val="bg1"/>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Add an attachment A to a mail message M</a:t>
            </a:r>
            <a:endParaRPr lang="en-US"/>
          </a:p>
        </p:txBody>
      </p:sp>
      <p:cxnSp>
        <p:nvCxnSpPr>
          <p:cNvPr id="35" name="Straight Arrow Connector 9">
            <a:extLst>
              <a:ext uri="{FF2B5EF4-FFF2-40B4-BE49-F238E27FC236}">
                <a16:creationId xmlns:a16="http://schemas.microsoft.com/office/drawing/2014/main" id="{AD36A982-CF56-9450-2BBD-312F5915F257}"/>
              </a:ext>
            </a:extLst>
          </p:cNvPr>
          <p:cNvCxnSpPr>
            <a:cxnSpLocks/>
            <a:stCxn id="58" idx="3"/>
            <a:endCxn id="21" idx="1"/>
          </p:cNvCxnSpPr>
          <p:nvPr/>
        </p:nvCxnSpPr>
        <p:spPr>
          <a:xfrm flipV="1">
            <a:off x="5794995" y="4045457"/>
            <a:ext cx="894347" cy="3717"/>
          </a:xfrm>
          <a:prstGeom prst="curvedConnector3">
            <a:avLst>
              <a:gd name="adj1" fmla="val 50000"/>
            </a:avLst>
          </a:prstGeom>
          <a:ln>
            <a:solidFill>
              <a:schemeClr val="accent4">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38" name="TextBox 37">
            <a:extLst>
              <a:ext uri="{FF2B5EF4-FFF2-40B4-BE49-F238E27FC236}">
                <a16:creationId xmlns:a16="http://schemas.microsoft.com/office/drawing/2014/main" id="{43914DAA-46C0-8B6A-59BD-613A02CFF1F4}"/>
              </a:ext>
            </a:extLst>
          </p:cNvPr>
          <p:cNvSpPr txBox="1"/>
          <p:nvPr/>
        </p:nvSpPr>
        <p:spPr>
          <a:xfrm>
            <a:off x="6699239" y="2859874"/>
            <a:ext cx="2366681"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Delete attachments of a mail message M</a:t>
            </a:r>
            <a:endParaRPr lang="en-US"/>
          </a:p>
        </p:txBody>
      </p:sp>
      <p:sp>
        <p:nvSpPr>
          <p:cNvPr id="58" name="TextBox 57">
            <a:extLst>
              <a:ext uri="{FF2B5EF4-FFF2-40B4-BE49-F238E27FC236}">
                <a16:creationId xmlns:a16="http://schemas.microsoft.com/office/drawing/2014/main" id="{C4CD9E33-603E-2E8E-167F-3AEC45B2EBCB}"/>
              </a:ext>
            </a:extLst>
          </p:cNvPr>
          <p:cNvSpPr txBox="1"/>
          <p:nvPr/>
        </p:nvSpPr>
        <p:spPr>
          <a:xfrm>
            <a:off x="3886780" y="3864508"/>
            <a:ext cx="1908215" cy="369332"/>
          </a:xfrm>
          <a:prstGeom prst="rect">
            <a:avLst/>
          </a:prstGeom>
          <a:noFill/>
          <a:ln>
            <a:solidFill>
              <a:schemeClr val="tx1">
                <a:lumMod val="95000"/>
                <a:lumOff val="5000"/>
              </a:schemeClr>
            </a:solidFill>
          </a:ln>
        </p:spPr>
        <p:txBody>
          <a:bodyPr wrap="none" rtlCol="0">
            <a:spAutoFit/>
          </a:bodyPr>
          <a:lstStyle/>
          <a:p>
            <a:r>
              <a:rPr lang="en-US"/>
              <a:t>List mail messages</a:t>
            </a:r>
          </a:p>
        </p:txBody>
      </p:sp>
      <p:sp>
        <p:nvSpPr>
          <p:cNvPr id="59" name="TextBox 58">
            <a:extLst>
              <a:ext uri="{FF2B5EF4-FFF2-40B4-BE49-F238E27FC236}">
                <a16:creationId xmlns:a16="http://schemas.microsoft.com/office/drawing/2014/main" id="{9D9C933E-8234-5540-E15B-273E10C65A95}"/>
              </a:ext>
            </a:extLst>
          </p:cNvPr>
          <p:cNvSpPr txBox="1"/>
          <p:nvPr/>
        </p:nvSpPr>
        <p:spPr>
          <a:xfrm>
            <a:off x="879468" y="3860791"/>
            <a:ext cx="2714589" cy="369332"/>
          </a:xfrm>
          <a:prstGeom prst="rect">
            <a:avLst/>
          </a:prstGeom>
          <a:noFill/>
          <a:ln>
            <a:solidFill>
              <a:schemeClr val="tx1">
                <a:lumMod val="95000"/>
                <a:lumOff val="5000"/>
              </a:schemeClr>
            </a:solidFill>
          </a:ln>
        </p:spPr>
        <p:txBody>
          <a:bodyPr wrap="none" rtlCol="0">
            <a:spAutoFit/>
          </a:bodyPr>
          <a:lstStyle/>
          <a:p>
            <a:r>
              <a:rPr lang="en-US"/>
              <a:t>Create draft mail messages</a:t>
            </a:r>
          </a:p>
        </p:txBody>
      </p:sp>
      <p:sp>
        <p:nvSpPr>
          <p:cNvPr id="60" name="TextBox 59">
            <a:extLst>
              <a:ext uri="{FF2B5EF4-FFF2-40B4-BE49-F238E27FC236}">
                <a16:creationId xmlns:a16="http://schemas.microsoft.com/office/drawing/2014/main" id="{802630FC-4A62-7FB8-A8D7-1A0370C6BE71}"/>
              </a:ext>
            </a:extLst>
          </p:cNvPr>
          <p:cNvSpPr txBox="1"/>
          <p:nvPr/>
        </p:nvSpPr>
        <p:spPr>
          <a:xfrm>
            <a:off x="838201" y="5078198"/>
            <a:ext cx="2371931" cy="369332"/>
          </a:xfrm>
          <a:prstGeom prst="rect">
            <a:avLst/>
          </a:prstGeom>
          <a:noFill/>
          <a:ln>
            <a:solidFill>
              <a:schemeClr val="tx1">
                <a:lumMod val="95000"/>
                <a:lumOff val="5000"/>
              </a:schemeClr>
            </a:solidFill>
          </a:ln>
        </p:spPr>
        <p:txBody>
          <a:bodyPr wrap="square" rtlCol="0">
            <a:spAutoFit/>
          </a:bodyPr>
          <a:lstStyle/>
          <a:p>
            <a:r>
              <a:rPr lang="en-US"/>
              <a:t>Send a draft message</a:t>
            </a:r>
          </a:p>
        </p:txBody>
      </p:sp>
      <p:cxnSp>
        <p:nvCxnSpPr>
          <p:cNvPr id="62" name="Straight Arrow Connector 61">
            <a:extLst>
              <a:ext uri="{FF2B5EF4-FFF2-40B4-BE49-F238E27FC236}">
                <a16:creationId xmlns:a16="http://schemas.microsoft.com/office/drawing/2014/main" id="{BE2B684F-0CFD-FB4D-D634-11E80CA72BF5}"/>
              </a:ext>
            </a:extLst>
          </p:cNvPr>
          <p:cNvCxnSpPr>
            <a:cxnSpLocks/>
            <a:stCxn id="59" idx="2"/>
            <a:endCxn id="60" idx="0"/>
          </p:cNvCxnSpPr>
          <p:nvPr/>
        </p:nvCxnSpPr>
        <p:spPr>
          <a:xfrm flipH="1">
            <a:off x="2024167" y="4230123"/>
            <a:ext cx="212596" cy="8480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85" name="TextBox 84">
            <a:extLst>
              <a:ext uri="{FF2B5EF4-FFF2-40B4-BE49-F238E27FC236}">
                <a16:creationId xmlns:a16="http://schemas.microsoft.com/office/drawing/2014/main" id="{92C81842-CE53-CD8D-DC96-9CEE3208219B}"/>
              </a:ext>
            </a:extLst>
          </p:cNvPr>
          <p:cNvSpPr txBox="1"/>
          <p:nvPr/>
        </p:nvSpPr>
        <p:spPr>
          <a:xfrm>
            <a:off x="4100949" y="5078198"/>
            <a:ext cx="2371931" cy="369332"/>
          </a:xfrm>
          <a:prstGeom prst="rect">
            <a:avLst/>
          </a:prstGeom>
          <a:noFill/>
          <a:ln>
            <a:solidFill>
              <a:schemeClr val="tx1">
                <a:lumMod val="95000"/>
                <a:lumOff val="5000"/>
              </a:schemeClr>
            </a:solidFill>
          </a:ln>
        </p:spPr>
        <p:txBody>
          <a:bodyPr wrap="none" rtlCol="0">
            <a:spAutoFit/>
          </a:bodyPr>
          <a:lstStyle/>
          <a:p>
            <a:r>
              <a:rPr lang="en-US"/>
              <a:t>Delete a mail message</a:t>
            </a:r>
          </a:p>
        </p:txBody>
      </p:sp>
      <p:cxnSp>
        <p:nvCxnSpPr>
          <p:cNvPr id="86" name="Straight Arrow Connector 85">
            <a:extLst>
              <a:ext uri="{FF2B5EF4-FFF2-40B4-BE49-F238E27FC236}">
                <a16:creationId xmlns:a16="http://schemas.microsoft.com/office/drawing/2014/main" id="{CFF451F2-C070-BC8F-9B8A-DD32E710FA05}"/>
              </a:ext>
            </a:extLst>
          </p:cNvPr>
          <p:cNvCxnSpPr>
            <a:cxnSpLocks/>
            <a:stCxn id="59" idx="2"/>
            <a:endCxn id="85" idx="0"/>
          </p:cNvCxnSpPr>
          <p:nvPr/>
        </p:nvCxnSpPr>
        <p:spPr>
          <a:xfrm>
            <a:off x="2236763" y="4230123"/>
            <a:ext cx="3050152" cy="8480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C83C3818-E52A-4050-25D2-038AAE75B2DB}"/>
              </a:ext>
            </a:extLst>
          </p:cNvPr>
          <p:cNvCxnSpPr>
            <a:cxnSpLocks/>
            <a:stCxn id="58" idx="2"/>
            <a:endCxn id="85" idx="0"/>
          </p:cNvCxnSpPr>
          <p:nvPr/>
        </p:nvCxnSpPr>
        <p:spPr>
          <a:xfrm>
            <a:off x="4840888" y="4233840"/>
            <a:ext cx="446027" cy="84435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56" name="TextBox 155">
            <a:extLst>
              <a:ext uri="{FF2B5EF4-FFF2-40B4-BE49-F238E27FC236}">
                <a16:creationId xmlns:a16="http://schemas.microsoft.com/office/drawing/2014/main" id="{49CCF0B8-4984-D8F5-CE79-36A8960CBDA7}"/>
              </a:ext>
            </a:extLst>
          </p:cNvPr>
          <p:cNvSpPr txBox="1"/>
          <p:nvPr/>
        </p:nvSpPr>
        <p:spPr>
          <a:xfrm>
            <a:off x="2092043" y="4431867"/>
            <a:ext cx="3004027" cy="369332"/>
          </a:xfrm>
          <a:prstGeom prst="rect">
            <a:avLst/>
          </a:prstGeom>
          <a:solidFill>
            <a:schemeClr val="bg1"/>
          </a:solidFill>
        </p:spPr>
        <p:txBody>
          <a:bodyPr wrap="none" rtlCol="0">
            <a:spAutoFit/>
          </a:bodyPr>
          <a:lstStyle/>
          <a:p>
            <a:r>
              <a:rPr lang="en-US"/>
              <a:t>Precondition: passing valid ids</a:t>
            </a:r>
          </a:p>
        </p:txBody>
      </p:sp>
      <p:cxnSp>
        <p:nvCxnSpPr>
          <p:cNvPr id="164" name="Straight Arrow Connector 159">
            <a:extLst>
              <a:ext uri="{FF2B5EF4-FFF2-40B4-BE49-F238E27FC236}">
                <a16:creationId xmlns:a16="http://schemas.microsoft.com/office/drawing/2014/main" id="{0C563C00-0572-11B4-94E2-C27B4A9CAA42}"/>
              </a:ext>
            </a:extLst>
          </p:cNvPr>
          <p:cNvCxnSpPr>
            <a:cxnSpLocks/>
            <a:stCxn id="6" idx="3"/>
            <a:endCxn id="58" idx="0"/>
          </p:cNvCxnSpPr>
          <p:nvPr/>
        </p:nvCxnSpPr>
        <p:spPr>
          <a:xfrm>
            <a:off x="4733451" y="2065635"/>
            <a:ext cx="107437" cy="1798873"/>
          </a:xfrm>
          <a:prstGeom prst="curvedConnector2">
            <a:avLst/>
          </a:prstGeom>
          <a:ln>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188" name="TextBox 187">
            <a:extLst>
              <a:ext uri="{FF2B5EF4-FFF2-40B4-BE49-F238E27FC236}">
                <a16:creationId xmlns:a16="http://schemas.microsoft.com/office/drawing/2014/main" id="{DF85416A-5051-CA87-9AD7-215411F0DF8A}"/>
              </a:ext>
            </a:extLst>
          </p:cNvPr>
          <p:cNvSpPr txBox="1"/>
          <p:nvPr/>
        </p:nvSpPr>
        <p:spPr>
          <a:xfrm>
            <a:off x="12781270" y="1544480"/>
            <a:ext cx="4017364" cy="646331"/>
          </a:xfrm>
          <a:prstGeom prst="rect">
            <a:avLst/>
          </a:prstGeom>
          <a:noFill/>
        </p:spPr>
        <p:txBody>
          <a:bodyPr wrap="square" rtlCol="0">
            <a:spAutoFit/>
          </a:bodyPr>
          <a:lstStyle/>
          <a:p>
            <a:pPr marL="285750" indent="-285750">
              <a:buFont typeface="Arial" panose="020B0604020202020204" pitchFamily="34" charset="0"/>
              <a:buChar char="•"/>
            </a:pPr>
            <a:r>
              <a:rPr lang="en-US"/>
              <a:t>Solid line: always together</a:t>
            </a:r>
          </a:p>
          <a:p>
            <a:pPr marL="285750" indent="-285750">
              <a:buFont typeface="Arial" panose="020B0604020202020204" pitchFamily="34" charset="0"/>
              <a:buChar char="•"/>
            </a:pPr>
            <a:r>
              <a:rPr lang="en-US"/>
              <a:t> Dotted line: x</a:t>
            </a:r>
          </a:p>
        </p:txBody>
      </p:sp>
      <p:sp>
        <p:nvSpPr>
          <p:cNvPr id="189" name="TextBox 188">
            <a:extLst>
              <a:ext uri="{FF2B5EF4-FFF2-40B4-BE49-F238E27FC236}">
                <a16:creationId xmlns:a16="http://schemas.microsoft.com/office/drawing/2014/main" id="{79A3EEF8-C665-7A18-4EB6-DEEEADAD53AE}"/>
              </a:ext>
            </a:extLst>
          </p:cNvPr>
          <p:cNvSpPr txBox="1"/>
          <p:nvPr/>
        </p:nvSpPr>
        <p:spPr>
          <a:xfrm>
            <a:off x="12803973" y="2403104"/>
            <a:ext cx="3098797" cy="1754326"/>
          </a:xfrm>
          <a:prstGeom prst="rect">
            <a:avLst/>
          </a:prstGeom>
          <a:solidFill>
            <a:schemeClr val="bg1"/>
          </a:solidFill>
        </p:spPr>
        <p:txBody>
          <a:bodyPr wrap="none" rtlCol="0">
            <a:spAutoFit/>
          </a:bodyPr>
          <a:lstStyle/>
          <a:p>
            <a:r>
              <a:rPr lang="en-US"/>
              <a:t>Reader</a:t>
            </a:r>
          </a:p>
          <a:p>
            <a:r>
              <a:rPr lang="en-US"/>
              <a:t>Producer</a:t>
            </a:r>
          </a:p>
          <a:p>
            <a:r>
              <a:rPr lang="en-US"/>
              <a:t>Consumer</a:t>
            </a:r>
          </a:p>
          <a:p>
            <a:endParaRPr lang="en-US"/>
          </a:p>
          <a:p>
            <a:r>
              <a:rPr lang="en-US"/>
              <a:t>Writer  == create, modify, edit </a:t>
            </a:r>
          </a:p>
          <a:p>
            <a:r>
              <a:rPr lang="en-US"/>
              <a:t>Reader == </a:t>
            </a:r>
          </a:p>
        </p:txBody>
      </p:sp>
      <p:cxnSp>
        <p:nvCxnSpPr>
          <p:cNvPr id="4" name="Straight Arrow Connector 9">
            <a:extLst>
              <a:ext uri="{FF2B5EF4-FFF2-40B4-BE49-F238E27FC236}">
                <a16:creationId xmlns:a16="http://schemas.microsoft.com/office/drawing/2014/main" id="{F15F172D-DEC1-EDA7-C913-78FB9C32CE0F}"/>
              </a:ext>
            </a:extLst>
          </p:cNvPr>
          <p:cNvCxnSpPr>
            <a:cxnSpLocks/>
            <a:stCxn id="7" idx="1"/>
            <a:endCxn id="21" idx="3"/>
          </p:cNvCxnSpPr>
          <p:nvPr/>
        </p:nvCxnSpPr>
        <p:spPr>
          <a:xfrm flipH="1">
            <a:off x="9056023" y="4045457"/>
            <a:ext cx="402120" cy="0"/>
          </a:xfrm>
          <a:prstGeom prst="straightConnector1">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9">
            <a:extLst>
              <a:ext uri="{FF2B5EF4-FFF2-40B4-BE49-F238E27FC236}">
                <a16:creationId xmlns:a16="http://schemas.microsoft.com/office/drawing/2014/main" id="{F8AE59B2-7B86-167D-0179-3995A158F123}"/>
              </a:ext>
            </a:extLst>
          </p:cNvPr>
          <p:cNvCxnSpPr>
            <a:cxnSpLocks/>
            <a:stCxn id="58" idx="3"/>
            <a:endCxn id="93" idx="1"/>
          </p:cNvCxnSpPr>
          <p:nvPr/>
        </p:nvCxnSpPr>
        <p:spPr>
          <a:xfrm flipV="1">
            <a:off x="5794995" y="2249577"/>
            <a:ext cx="899580" cy="1799597"/>
          </a:xfrm>
          <a:prstGeom prst="straightConnector1">
            <a:avLst/>
          </a:prstGeom>
          <a:ln>
            <a:solidFill>
              <a:schemeClr val="accent4">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9">
            <a:extLst>
              <a:ext uri="{FF2B5EF4-FFF2-40B4-BE49-F238E27FC236}">
                <a16:creationId xmlns:a16="http://schemas.microsoft.com/office/drawing/2014/main" id="{A133CDBA-CA0B-0695-FD0B-1CCA73980AB7}"/>
              </a:ext>
            </a:extLst>
          </p:cNvPr>
          <p:cNvCxnSpPr>
            <a:cxnSpLocks/>
            <a:stCxn id="58" idx="3"/>
            <a:endCxn id="38" idx="1"/>
          </p:cNvCxnSpPr>
          <p:nvPr/>
        </p:nvCxnSpPr>
        <p:spPr>
          <a:xfrm flipV="1">
            <a:off x="5794995" y="3183040"/>
            <a:ext cx="904244" cy="866134"/>
          </a:xfrm>
          <a:prstGeom prst="straightConnector1">
            <a:avLst/>
          </a:prstGeom>
          <a:ln>
            <a:solidFill>
              <a:schemeClr val="accent4">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9">
            <a:extLst>
              <a:ext uri="{FF2B5EF4-FFF2-40B4-BE49-F238E27FC236}">
                <a16:creationId xmlns:a16="http://schemas.microsoft.com/office/drawing/2014/main" id="{EEFA65D0-8BF8-4030-77D6-2246CCA95187}"/>
              </a:ext>
            </a:extLst>
          </p:cNvPr>
          <p:cNvCxnSpPr>
            <a:cxnSpLocks/>
            <a:stCxn id="8" idx="2"/>
            <a:endCxn id="14" idx="0"/>
          </p:cNvCxnSpPr>
          <p:nvPr/>
        </p:nvCxnSpPr>
        <p:spPr>
          <a:xfrm rot="16200000" flipH="1">
            <a:off x="10009254" y="2359423"/>
            <a:ext cx="627965" cy="1"/>
          </a:xfrm>
          <a:prstGeom prst="curvedConnector3">
            <a:avLst>
              <a:gd name="adj1" fmla="val 50000"/>
            </a:avLst>
          </a:prstGeom>
          <a:ln>
            <a:prstDash val="dash"/>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9">
            <a:extLst>
              <a:ext uri="{FF2B5EF4-FFF2-40B4-BE49-F238E27FC236}">
                <a16:creationId xmlns:a16="http://schemas.microsoft.com/office/drawing/2014/main" id="{A583CFD3-7FE5-9D0B-E1A7-6D1210885B1B}"/>
              </a:ext>
            </a:extLst>
          </p:cNvPr>
          <p:cNvCxnSpPr>
            <a:cxnSpLocks/>
            <a:stCxn id="14" idx="2"/>
            <a:endCxn id="7" idx="0"/>
          </p:cNvCxnSpPr>
          <p:nvPr/>
        </p:nvCxnSpPr>
        <p:spPr>
          <a:xfrm>
            <a:off x="10323237" y="3042739"/>
            <a:ext cx="0" cy="697918"/>
          </a:xfrm>
          <a:prstGeom prst="straightConnector1">
            <a:avLst/>
          </a:prstGeom>
          <a:ln>
            <a:prstDash val="sysDot"/>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9">
            <a:extLst>
              <a:ext uri="{FF2B5EF4-FFF2-40B4-BE49-F238E27FC236}">
                <a16:creationId xmlns:a16="http://schemas.microsoft.com/office/drawing/2014/main" id="{56E3DF1A-135A-B5B5-E384-E87D035236B9}"/>
              </a:ext>
            </a:extLst>
          </p:cNvPr>
          <p:cNvCxnSpPr>
            <a:cxnSpLocks/>
            <a:stCxn id="59" idx="0"/>
            <a:endCxn id="6" idx="1"/>
          </p:cNvCxnSpPr>
          <p:nvPr/>
        </p:nvCxnSpPr>
        <p:spPr>
          <a:xfrm rot="5400000" flipH="1" flipV="1">
            <a:off x="1372456" y="2929942"/>
            <a:ext cx="1795156" cy="66542"/>
          </a:xfrm>
          <a:prstGeom prst="curvedConnector2">
            <a:avLst/>
          </a:prstGeom>
          <a:ln>
            <a:prstDash val="sysDot"/>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9">
            <a:extLst>
              <a:ext uri="{FF2B5EF4-FFF2-40B4-BE49-F238E27FC236}">
                <a16:creationId xmlns:a16="http://schemas.microsoft.com/office/drawing/2014/main" id="{D6B09C28-AC4A-5A87-C751-4025564ACAA4}"/>
              </a:ext>
            </a:extLst>
          </p:cNvPr>
          <p:cNvCxnSpPr>
            <a:cxnSpLocks/>
            <a:stCxn id="60" idx="1"/>
            <a:endCxn id="6" idx="1"/>
          </p:cNvCxnSpPr>
          <p:nvPr/>
        </p:nvCxnSpPr>
        <p:spPr>
          <a:xfrm rot="10800000" flipH="1">
            <a:off x="838201" y="2065636"/>
            <a:ext cx="1465104" cy="3197229"/>
          </a:xfrm>
          <a:prstGeom prst="curvedConnector3">
            <a:avLst>
              <a:gd name="adj1" fmla="val -15603"/>
            </a:avLst>
          </a:prstGeom>
          <a:ln>
            <a:prstDash val="sysDot"/>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9">
            <a:extLst>
              <a:ext uri="{FF2B5EF4-FFF2-40B4-BE49-F238E27FC236}">
                <a16:creationId xmlns:a16="http://schemas.microsoft.com/office/drawing/2014/main" id="{C7F38E1D-376B-3C86-3B81-260B11EC1EDF}"/>
              </a:ext>
            </a:extLst>
          </p:cNvPr>
          <p:cNvCxnSpPr>
            <a:cxnSpLocks/>
            <a:stCxn id="93" idx="2"/>
            <a:endCxn id="38" idx="0"/>
          </p:cNvCxnSpPr>
          <p:nvPr/>
        </p:nvCxnSpPr>
        <p:spPr>
          <a:xfrm>
            <a:off x="7877916" y="2572742"/>
            <a:ext cx="4664" cy="287132"/>
          </a:xfrm>
          <a:prstGeom prst="straightConnector1">
            <a:avLst/>
          </a:prstGeom>
          <a:ln>
            <a:solidFill>
              <a:schemeClr val="accent4">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93" name="TextBox 92">
            <a:extLst>
              <a:ext uri="{FF2B5EF4-FFF2-40B4-BE49-F238E27FC236}">
                <a16:creationId xmlns:a16="http://schemas.microsoft.com/office/drawing/2014/main" id="{3961DDD4-1962-16D6-C71D-8C003892995D}"/>
              </a:ext>
            </a:extLst>
          </p:cNvPr>
          <p:cNvSpPr txBox="1"/>
          <p:nvPr/>
        </p:nvSpPr>
        <p:spPr>
          <a:xfrm>
            <a:off x="6694575" y="1926411"/>
            <a:ext cx="2366681" cy="64633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Get attachments of a mail message M</a:t>
            </a:r>
            <a:endParaRPr lang="en-US"/>
          </a:p>
        </p:txBody>
      </p:sp>
      <p:cxnSp>
        <p:nvCxnSpPr>
          <p:cNvPr id="136" name="Straight Arrow Connector 135">
            <a:extLst>
              <a:ext uri="{FF2B5EF4-FFF2-40B4-BE49-F238E27FC236}">
                <a16:creationId xmlns:a16="http://schemas.microsoft.com/office/drawing/2014/main" id="{5EAEE90D-4D7D-C918-505D-CA2E443C7209}"/>
              </a:ext>
            </a:extLst>
          </p:cNvPr>
          <p:cNvCxnSpPr>
            <a:cxnSpLocks/>
          </p:cNvCxnSpPr>
          <p:nvPr/>
        </p:nvCxnSpPr>
        <p:spPr>
          <a:xfrm>
            <a:off x="3233878" y="5262865"/>
            <a:ext cx="890817" cy="0"/>
          </a:xfrm>
          <a:prstGeom prst="straightConnector1">
            <a:avLst/>
          </a:prstGeom>
          <a:ln>
            <a:prstDash val="dash"/>
            <a:tailEnd type="triangle"/>
          </a:ln>
        </p:spPr>
        <p:style>
          <a:lnRef idx="3">
            <a:schemeClr val="accent1"/>
          </a:lnRef>
          <a:fillRef idx="0">
            <a:schemeClr val="accent1"/>
          </a:fillRef>
          <a:effectRef idx="2">
            <a:schemeClr val="accent1"/>
          </a:effectRef>
          <a:fontRef idx="minor">
            <a:schemeClr val="tx1"/>
          </a:fontRef>
        </p:style>
      </p:cxnSp>
      <p:sp>
        <p:nvSpPr>
          <p:cNvPr id="137" name="TextBox 136">
            <a:extLst>
              <a:ext uri="{FF2B5EF4-FFF2-40B4-BE49-F238E27FC236}">
                <a16:creationId xmlns:a16="http://schemas.microsoft.com/office/drawing/2014/main" id="{348F40AD-8500-87FF-C44D-D2410073E63E}"/>
              </a:ext>
            </a:extLst>
          </p:cNvPr>
          <p:cNvSpPr txBox="1"/>
          <p:nvPr/>
        </p:nvSpPr>
        <p:spPr>
          <a:xfrm rot="16200000">
            <a:off x="4687303" y="3080247"/>
            <a:ext cx="3004027" cy="369332"/>
          </a:xfrm>
          <a:prstGeom prst="rect">
            <a:avLst/>
          </a:prstGeom>
          <a:solidFill>
            <a:schemeClr val="bg1"/>
          </a:solidFill>
        </p:spPr>
        <p:txBody>
          <a:bodyPr wrap="none" rtlCol="0">
            <a:spAutoFit/>
          </a:bodyPr>
          <a:lstStyle/>
          <a:p>
            <a:r>
              <a:rPr lang="en-US"/>
              <a:t>Precondition: passing valid ids</a:t>
            </a:r>
          </a:p>
        </p:txBody>
      </p:sp>
      <p:sp>
        <p:nvSpPr>
          <p:cNvPr id="144" name="TextBox 143">
            <a:extLst>
              <a:ext uri="{FF2B5EF4-FFF2-40B4-BE49-F238E27FC236}">
                <a16:creationId xmlns:a16="http://schemas.microsoft.com/office/drawing/2014/main" id="{16ED3F59-CAE3-21EF-2D7E-D3D0ABF3507F}"/>
              </a:ext>
            </a:extLst>
          </p:cNvPr>
          <p:cNvSpPr txBox="1"/>
          <p:nvPr/>
        </p:nvSpPr>
        <p:spPr>
          <a:xfrm>
            <a:off x="3571798" y="2818603"/>
            <a:ext cx="2287229" cy="646331"/>
          </a:xfrm>
          <a:prstGeom prst="rect">
            <a:avLst/>
          </a:prstGeom>
          <a:solidFill>
            <a:schemeClr val="bg1"/>
          </a:solidFill>
        </p:spPr>
        <p:txBody>
          <a:bodyPr wrap="none" rtlCol="0">
            <a:spAutoFit/>
          </a:bodyPr>
          <a:lstStyle/>
          <a:p>
            <a:r>
              <a:rPr lang="en-US"/>
              <a:t>If there are </a:t>
            </a:r>
            <a:r>
              <a:rPr lang="en-US" err="1"/>
              <a:t>msgs</a:t>
            </a:r>
            <a:r>
              <a:rPr lang="en-US"/>
              <a:t>, list x</a:t>
            </a:r>
          </a:p>
          <a:p>
            <a:r>
              <a:rPr lang="en-US"/>
              <a:t>Otherwise, Y</a:t>
            </a:r>
          </a:p>
        </p:txBody>
      </p:sp>
      <p:sp>
        <p:nvSpPr>
          <p:cNvPr id="3" name="Slide Number Placeholder 2">
            <a:extLst>
              <a:ext uri="{FF2B5EF4-FFF2-40B4-BE49-F238E27FC236}">
                <a16:creationId xmlns:a16="http://schemas.microsoft.com/office/drawing/2014/main" id="{BB76E18A-6624-DDF9-924D-6CFB04B4763B}"/>
              </a:ext>
            </a:extLst>
          </p:cNvPr>
          <p:cNvSpPr>
            <a:spLocks noGrp="1"/>
          </p:cNvSpPr>
          <p:nvPr>
            <p:ph type="sldNum" sz="quarter" idx="12"/>
          </p:nvPr>
        </p:nvSpPr>
        <p:spPr/>
        <p:txBody>
          <a:bodyPr/>
          <a:lstStyle/>
          <a:p>
            <a:fld id="{7E665F2E-D417-4652-A93B-1C961A2010A1}" type="slidenum">
              <a:rPr lang="en-US" smtClean="0"/>
              <a:t>9</a:t>
            </a:fld>
            <a:endParaRPr lang="en-US"/>
          </a:p>
        </p:txBody>
      </p:sp>
    </p:spTree>
    <p:extLst>
      <p:ext uri="{BB962C8B-B14F-4D97-AF65-F5344CB8AC3E}">
        <p14:creationId xmlns:p14="http://schemas.microsoft.com/office/powerpoint/2010/main" val="4187271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13198</TotalTime>
  <Words>8820</Words>
  <Application>Microsoft Office PowerPoint</Application>
  <PresentationFormat>Widescreen</PresentationFormat>
  <Paragraphs>1190</Paragraphs>
  <Slides>89</Slides>
  <Notes>33</Notes>
  <HiddenSlides>3</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89</vt:i4>
      </vt:variant>
    </vt:vector>
  </HeadingPairs>
  <TitlesOfParts>
    <vt:vector size="104" baseType="lpstr">
      <vt:lpstr>-apple-system</vt:lpstr>
      <vt:lpstr>Courier New,monospace</vt:lpstr>
      <vt:lpstr>Segoe UI VSS (Regular)</vt:lpstr>
      <vt:lpstr>Aptos</vt:lpstr>
      <vt:lpstr>Arial</vt:lpstr>
      <vt:lpstr>Book Antiqua</vt:lpstr>
      <vt:lpstr>Calibri</vt:lpstr>
      <vt:lpstr>Cambria Math</vt:lpstr>
      <vt:lpstr>Consolas</vt:lpstr>
      <vt:lpstr>Courier New</vt:lpstr>
      <vt:lpstr>Neue Haas Grotesk Text Pro</vt:lpstr>
      <vt:lpstr>Roboto</vt:lpstr>
      <vt:lpstr>Segoe UI</vt:lpstr>
      <vt:lpstr>Wingdings</vt:lpstr>
      <vt:lpstr>Office Theme</vt:lpstr>
      <vt:lpstr>Scenario Fuzzing</vt:lpstr>
      <vt:lpstr>Term definition</vt:lpstr>
      <vt:lpstr>Term definition</vt:lpstr>
      <vt:lpstr>Term definition</vt:lpstr>
      <vt:lpstr>Difference from general API fuzzing</vt:lpstr>
      <vt:lpstr>Daily sync</vt:lpstr>
      <vt:lpstr>Current Goal</vt:lpstr>
      <vt:lpstr>Current Goal</vt:lpstr>
      <vt:lpstr>ER and API Dependencies</vt:lpstr>
      <vt:lpstr>APIs Preconditions</vt:lpstr>
      <vt:lpstr>ER and API Dependencies</vt:lpstr>
      <vt:lpstr>Modelling API relations</vt:lpstr>
      <vt:lpstr>Modelling API relations</vt:lpstr>
      <vt:lpstr>Questions for discussion</vt:lpstr>
      <vt:lpstr>Workload requirement for probing</vt:lpstr>
      <vt:lpstr>Workflow to extract pre-conds and semantic</vt:lpstr>
      <vt:lpstr>Questions for discussion</vt:lpstr>
      <vt:lpstr>Project scope</vt:lpstr>
      <vt:lpstr>TODO</vt:lpstr>
      <vt:lpstr>Entity graph generation</vt:lpstr>
      <vt:lpstr>Discussion</vt:lpstr>
      <vt:lpstr>Entity relation</vt:lpstr>
      <vt:lpstr>Discussion</vt:lpstr>
      <vt:lpstr>Discussion</vt:lpstr>
      <vt:lpstr>Entity extraction issues </vt:lpstr>
      <vt:lpstr>Why entities and their relations?</vt:lpstr>
      <vt:lpstr>Discussion</vt:lpstr>
      <vt:lpstr>Pre-condition extraction</vt:lpstr>
      <vt:lpstr>Discussion</vt:lpstr>
      <vt:lpstr>Discussion</vt:lpstr>
      <vt:lpstr>Literature review</vt:lpstr>
      <vt:lpstr>Benchmark and workload</vt:lpstr>
      <vt:lpstr>Workload Generation</vt:lpstr>
      <vt:lpstr>Data dependency</vt:lpstr>
      <vt:lpstr>Discussion</vt:lpstr>
      <vt:lpstr>Discussion</vt:lpstr>
      <vt:lpstr>PowerPoint Presentation</vt:lpstr>
      <vt:lpstr>Discussion</vt:lpstr>
      <vt:lpstr>Discussion</vt:lpstr>
      <vt:lpstr>PowerPoint Presentation</vt:lpstr>
      <vt:lpstr>PowerPoint Presentation</vt:lpstr>
      <vt:lpstr>Project Overview</vt:lpstr>
      <vt:lpstr>Add high-level novelties and challenges</vt:lpstr>
      <vt:lpstr>Categorize API Pre-conditions</vt:lpstr>
      <vt:lpstr>Where can we find API pre-conditions?</vt:lpstr>
      <vt:lpstr>Holistically express all of pre-conditions?</vt:lpstr>
      <vt:lpstr>Abstract cloud services as state machines</vt:lpstr>
      <vt:lpstr>Workflow</vt:lpstr>
      <vt:lpstr>Enumeration alg. Or Entity Relation Graph</vt:lpstr>
      <vt:lpstr>Question about the design</vt:lpstr>
      <vt:lpstr>Pinned TODO List</vt:lpstr>
      <vt:lpstr>PowerPoint Presentation</vt:lpstr>
      <vt:lpstr>Outline</vt:lpstr>
      <vt:lpstr>Cloud Services and RESTful APIs</vt:lpstr>
      <vt:lpstr>Unfortunately, cloud services can be buggy :(</vt:lpstr>
      <vt:lpstr>Let’s test them! </vt:lpstr>
      <vt:lpstr>What do we need for controlled generation?</vt:lpstr>
      <vt:lpstr>Categorize API Pre-conditions</vt:lpstr>
      <vt:lpstr>Where can we find API pre-conditions?</vt:lpstr>
      <vt:lpstr>Extract pre-conditions from doc with LLM</vt:lpstr>
      <vt:lpstr>Abstract cloud services as state machines</vt:lpstr>
      <vt:lpstr>But wait, how to know instantiated states?</vt:lpstr>
      <vt:lpstr>Workflow</vt:lpstr>
      <vt:lpstr>Example results – Pre-conditions</vt:lpstr>
      <vt:lpstr>Example results – API Abstraction</vt:lpstr>
      <vt:lpstr>Discussion Questions/Challenges</vt:lpstr>
      <vt:lpstr>What is next?</vt:lpstr>
      <vt:lpstr>Summary</vt:lpstr>
      <vt:lpstr>Summary – Contributions/Novelty</vt:lpstr>
      <vt:lpstr>How is our project different from model checking?</vt:lpstr>
      <vt:lpstr>How is our project different from symbolic exe?</vt:lpstr>
      <vt:lpstr>PowerPoint Presentation</vt:lpstr>
      <vt:lpstr>Outline</vt:lpstr>
      <vt:lpstr>Cloud Service Testing</vt:lpstr>
      <vt:lpstr>S1: Abstract cloud services as state machines</vt:lpstr>
      <vt:lpstr>S1: Enumerate on the state machine</vt:lpstr>
      <vt:lpstr>S1: Workflow</vt:lpstr>
      <vt:lpstr>S1: Identified Issues After Impl.</vt:lpstr>
      <vt:lpstr>S2: LLM-assisted Enumeration</vt:lpstr>
      <vt:lpstr>S3: Fully LLM-assisted Workload Generation</vt:lpstr>
      <vt:lpstr>S3: Two kinds of corrections</vt:lpstr>
      <vt:lpstr>S3: Two kinds of corrections</vt:lpstr>
      <vt:lpstr>S3: Two kinds of corrections</vt:lpstr>
      <vt:lpstr>Preliminary Result</vt:lpstr>
      <vt:lpstr>Difference from Existing Works</vt:lpstr>
      <vt:lpstr>Lessons Learned in Prompt Engineering</vt:lpstr>
      <vt:lpstr>Lessons Learned in Prompt Engineering</vt:lpstr>
      <vt:lpstr>Lessons Learned in Prompt Engineering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Scenario Fuzzing</dc:title>
  <dc:creator>Tao Lyu</dc:creator>
  <cp:lastModifiedBy>Tao Lyu</cp:lastModifiedBy>
  <cp:revision>2</cp:revision>
  <dcterms:created xsi:type="dcterms:W3CDTF">2024-06-26T15:56:42Z</dcterms:created>
  <dcterms:modified xsi:type="dcterms:W3CDTF">2024-09-05T22:46:22Z</dcterms:modified>
</cp:coreProperties>
</file>