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59" r:id="rId4"/>
    <p:sldId id="260" r:id="rId5"/>
    <p:sldId id="266" r:id="rId6"/>
    <p:sldId id="267" r:id="rId7"/>
    <p:sldId id="268" r:id="rId8"/>
    <p:sldId id="269" r:id="rId9"/>
    <p:sldId id="272" r:id="rId10"/>
    <p:sldId id="273" r:id="rId11"/>
    <p:sldId id="271" r:id="rId12"/>
    <p:sldId id="286" r:id="rId13"/>
    <p:sldId id="274" r:id="rId14"/>
    <p:sldId id="276" r:id="rId15"/>
    <p:sldId id="284" r:id="rId16"/>
    <p:sldId id="285" r:id="rId17"/>
    <p:sldId id="277" r:id="rId18"/>
    <p:sldId id="280" r:id="rId19"/>
    <p:sldId id="281" r:id="rId20"/>
    <p:sldId id="282" r:id="rId21"/>
    <p:sldId id="283" r:id="rId22"/>
    <p:sldId id="278" r:id="rId23"/>
    <p:sldId id="26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6C748-B7D7-4D54-B38D-EADBFADF1DD4}" type="datetimeFigureOut">
              <a:rPr lang="zh-CN" altLang="en-US" smtClean="0"/>
              <a:t>2020/3/21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3E277-DD35-4D82-BD8A-ACCCC08C1A28}" type="slidenum">
              <a:rPr lang="zh-CN" altLang="en-US" smtClean="0"/>
              <a:t>‹#›</a:t>
            </a:fld>
            <a:endParaRPr lang="zh-CN" altLang="en-US"/>
          </a:p>
        </p:txBody>
      </p:sp>
    </p:spTree>
    <p:extLst>
      <p:ext uri="{BB962C8B-B14F-4D97-AF65-F5344CB8AC3E}">
        <p14:creationId xmlns:p14="http://schemas.microsoft.com/office/powerpoint/2010/main" val="264500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感谢子煜的投稿</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36527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37172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33708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58634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5086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8718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81196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11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44177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64919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8756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26130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81137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3139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16202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3822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07198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30310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22996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9102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455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268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EB3709-D926-420C-B233-39C5616EAE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834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5FED-A3EA-4119-BB5B-DA227F7AC4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82F6BA-C320-49C5-983E-F95610B2BC4F}"/>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8E0F4B-2731-420D-B8C7-1969B5D4DE0E}"/>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16FC8E7C-1413-49C3-AFC0-BDB2F54287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71A10-3301-42FB-9326-C8B06E55D3AC}"/>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507880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6EEBE-ED3C-4894-9EBD-CE0D23A162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D25431-8520-43D1-9F64-2485FF7984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1750AF-776D-4EBA-8BA9-A9BAB97196F1}"/>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07BFBE0F-DB4B-451F-B10B-C6655DCE6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C12D9E-ECBF-4431-897D-C0DBF8B7472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04410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D7CE91-0164-47B2-95E5-6CF7FB97A5E3}"/>
              </a:ext>
            </a:extLst>
          </p:cNvPr>
          <p:cNvSpPr>
            <a:spLocks noGrp="1"/>
          </p:cNvSpPr>
          <p:nvPr>
            <p:ph type="title" orient="vert"/>
          </p:nvPr>
        </p:nvSpPr>
        <p:spPr>
          <a:xfrm>
            <a:off x="8724901" y="365126"/>
            <a:ext cx="2628900" cy="581183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81A2A1-4DB2-42D5-85DE-CBAC2D1917EE}"/>
              </a:ext>
            </a:extLst>
          </p:cNvPr>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58EF8A-69C2-4C05-B472-86BBD7E3258B}"/>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1AF9EA55-E424-43AD-969F-AC96183A8E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0D6677-53EF-4403-BAD2-C0ABA361B6A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34997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6EAE8-EC9E-4C33-8B56-AFD1526E3C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BA0651-DDE0-47E9-901D-4BA745A8112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DB356E-930B-440B-8D26-9571444CE4AF}"/>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BFC3186B-BEDC-4F0C-8961-EA796FE8EB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CE1CB8-D35F-4ECD-A2AF-03D3B3AA9882}"/>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35952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A02D6-FD60-4E5F-B6FD-AD60647A351C}"/>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C989FE-73C2-4C35-9EC8-44FAE9952B3D}"/>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C9F3666-516C-4548-ABD3-886BF84BC908}"/>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7DAE2BB3-A6B2-44FF-926B-50D609E49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2EA07-77BE-471C-BF58-9FD88D9B4DF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405228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A5A9F-F24E-4AD8-8B71-D7B2C37A24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A5972E-1187-44FB-BF04-8B7AEACC83A1}"/>
              </a:ext>
            </a:extLst>
          </p:cNvPr>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74C9A3-69BE-4D7D-8BB1-63852BDA7E5D}"/>
              </a:ext>
            </a:extLst>
          </p:cNvPr>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E10FDE4-2299-496F-94E8-B7FD43A3FF94}"/>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6" name="页脚占位符 5">
            <a:extLst>
              <a:ext uri="{FF2B5EF4-FFF2-40B4-BE49-F238E27FC236}">
                <a16:creationId xmlns:a16="http://schemas.microsoft.com/office/drawing/2014/main" id="{92743A53-742E-42D9-A84B-2970812759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B48DD5-3FFA-4970-A976-5D91C0C1548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410827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33A74-4729-4AD1-8303-A23AA585FC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454556-4265-4CA8-B1DB-30318DCF7BF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673BB42-76FF-436C-BFF6-76586C0B6BC4}"/>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9D8A39-31FB-4866-956D-5BCD2EE36ED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33340EB-FF17-4604-ADF3-EC2FA4C83F5C}"/>
              </a:ext>
            </a:extLst>
          </p:cNvPr>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6CCC224-D563-4089-8302-C1FDF53E2998}"/>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8" name="页脚占位符 7">
            <a:extLst>
              <a:ext uri="{FF2B5EF4-FFF2-40B4-BE49-F238E27FC236}">
                <a16:creationId xmlns:a16="http://schemas.microsoft.com/office/drawing/2014/main" id="{E4676D79-22C2-4AE9-9545-9E32227EA0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3B67C9-271A-46BF-B08A-56D397AC9354}"/>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413538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196A5-3992-41E6-9E62-FE85389688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719085-DC49-4410-9162-3E9F788A9B89}"/>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4" name="页脚占位符 3">
            <a:extLst>
              <a:ext uri="{FF2B5EF4-FFF2-40B4-BE49-F238E27FC236}">
                <a16:creationId xmlns:a16="http://schemas.microsoft.com/office/drawing/2014/main" id="{F1E05355-2F75-409F-9287-FC9D3C773F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9CF2D8-C8A3-4D1A-883F-CD65F9BFD9A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92330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75DAB8-0B9B-4421-BE4A-731DCF864358}"/>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3" name="页脚占位符 2">
            <a:extLst>
              <a:ext uri="{FF2B5EF4-FFF2-40B4-BE49-F238E27FC236}">
                <a16:creationId xmlns:a16="http://schemas.microsoft.com/office/drawing/2014/main" id="{9902D034-32A7-479A-AE02-739AA5EB62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875FCC-7B3C-4B29-B141-AFC757E17A7A}"/>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1392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23587-F912-43C6-AF00-2A5ADF466B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34D082-A815-469A-ABD9-F33895D86D1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B92DECF-8798-442F-85A4-5D5711A73043}"/>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BCB088-02D5-4765-BF97-FE9476E06F91}"/>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6" name="页脚占位符 5">
            <a:extLst>
              <a:ext uri="{FF2B5EF4-FFF2-40B4-BE49-F238E27FC236}">
                <a16:creationId xmlns:a16="http://schemas.microsoft.com/office/drawing/2014/main" id="{C3AB1EAB-EFD9-4061-9CEF-73E75688A2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A759D2-7D25-4714-8E0E-9C08623047B9}"/>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1680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D4563-1F7B-4582-B82D-820DCD73EF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64B3BF-64DD-49B4-8AB6-CF73FA165A2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C4BE060-5FA8-4F62-9119-0B0457F8B5B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2B1889-7787-43CB-A1E7-F2DB0F67EEE7}"/>
              </a:ext>
            </a:extLst>
          </p:cNvPr>
          <p:cNvSpPr>
            <a:spLocks noGrp="1"/>
          </p:cNvSpPr>
          <p:nvPr>
            <p:ph type="dt" sz="half" idx="10"/>
          </p:nvPr>
        </p:nvSpPr>
        <p:spPr/>
        <p:txBody>
          <a:bodyPr/>
          <a:lstStyle/>
          <a:p>
            <a:fld id="{42DF1591-7B17-44A4-9EBB-127D5B0D0BCE}" type="datetimeFigureOut">
              <a:rPr lang="zh-CN" altLang="en-US" smtClean="0"/>
              <a:t>2020/3/21</a:t>
            </a:fld>
            <a:endParaRPr lang="zh-CN" altLang="en-US"/>
          </a:p>
        </p:txBody>
      </p:sp>
      <p:sp>
        <p:nvSpPr>
          <p:cNvPr id="6" name="页脚占位符 5">
            <a:extLst>
              <a:ext uri="{FF2B5EF4-FFF2-40B4-BE49-F238E27FC236}">
                <a16:creationId xmlns:a16="http://schemas.microsoft.com/office/drawing/2014/main" id="{7CAE394E-D20A-4234-A855-0F6A2E8765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E37C38-E2A7-4847-B376-D65FE9AF03A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47740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090DCB-FD10-40BD-9948-2F76B66CF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28F3CC-B05C-439C-84A5-72E54FAF1CCA}"/>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76DE44-9246-41A6-AE1C-522361ECD28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1591-7B17-44A4-9EBB-127D5B0D0BCE}" type="datetimeFigureOut">
              <a:rPr lang="zh-CN" altLang="en-US" smtClean="0"/>
              <a:t>2020/3/21</a:t>
            </a:fld>
            <a:endParaRPr lang="zh-CN" altLang="en-US"/>
          </a:p>
        </p:txBody>
      </p:sp>
      <p:sp>
        <p:nvSpPr>
          <p:cNvPr id="5" name="页脚占位符 4">
            <a:extLst>
              <a:ext uri="{FF2B5EF4-FFF2-40B4-BE49-F238E27FC236}">
                <a16:creationId xmlns:a16="http://schemas.microsoft.com/office/drawing/2014/main" id="{77653BA1-0862-4129-A790-802B5629EF7B}"/>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6B85CA-F4B1-4285-BD68-7179525485C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937011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6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355600" y="504355"/>
            <a:ext cx="11310547" cy="5991532"/>
          </a:xfrm>
          <a:prstGeom prst="roundRect">
            <a:avLst>
              <a:gd name="adj" fmla="val 6463"/>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E6E6E6"/>
                </a:solid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C610DC08-9E46-4620-A877-59F3470A8DEE}"/>
              </a:ext>
            </a:extLst>
          </p:cNvPr>
          <p:cNvSpPr txBox="1"/>
          <p:nvPr/>
        </p:nvSpPr>
        <p:spPr>
          <a:xfrm>
            <a:off x="1436824" y="2636527"/>
            <a:ext cx="9148097" cy="1569660"/>
          </a:xfrm>
          <a:prstGeom prst="rect">
            <a:avLst/>
          </a:prstGeom>
          <a:noFill/>
        </p:spPr>
        <p:txBody>
          <a:bodyPr wrap="square" rtlCol="0">
            <a:spAutoFit/>
          </a:bodyPr>
          <a:lstStyle/>
          <a:p>
            <a:pPr lvl="0" algn="ctr" defTabSz="914377">
              <a:defRPr/>
            </a:pPr>
            <a:r>
              <a:rPr lang="en-US" altLang="zh-CN" sz="4800" b="1" dirty="0">
                <a:solidFill>
                  <a:srgbClr val="284760"/>
                </a:solidFill>
                <a:latin typeface="微软雅黑" panose="020B0503020204020204" pitchFamily="34" charset="-122"/>
                <a:ea typeface="微软雅黑" panose="020B0503020204020204" pitchFamily="34" charset="-122"/>
              </a:rPr>
              <a:t>《</a:t>
            </a:r>
            <a:r>
              <a:rPr lang="zh-CN" altLang="en-US" sz="4800" b="1" dirty="0">
                <a:solidFill>
                  <a:srgbClr val="284760"/>
                </a:solidFill>
                <a:latin typeface="微软雅黑" panose="020B0503020204020204" pitchFamily="34" charset="-122"/>
                <a:ea typeface="微软雅黑" panose="020B0503020204020204" pitchFamily="34" charset="-122"/>
              </a:rPr>
              <a:t>学在华大</a:t>
            </a:r>
            <a:r>
              <a:rPr lang="en-US" altLang="zh-CN" sz="4800" b="1" dirty="0">
                <a:solidFill>
                  <a:srgbClr val="284760"/>
                </a:solidFill>
                <a:latin typeface="微软雅黑" panose="020B0503020204020204" pitchFamily="34" charset="-122"/>
                <a:ea typeface="微软雅黑" panose="020B0503020204020204" pitchFamily="34" charset="-122"/>
              </a:rPr>
              <a:t>》</a:t>
            </a:r>
            <a:r>
              <a:rPr lang="zh-CN" altLang="en-US" sz="4800" b="1" dirty="0">
                <a:solidFill>
                  <a:srgbClr val="284760"/>
                </a:solidFill>
                <a:latin typeface="微软雅黑" panose="020B0503020204020204" pitchFamily="34" charset="-122"/>
                <a:ea typeface="微软雅黑" panose="020B0503020204020204" pitchFamily="34" charset="-122"/>
              </a:rPr>
              <a:t>华文智能教学辅助系统的设计与实现</a:t>
            </a:r>
            <a:r>
              <a:rPr lang="en-US" altLang="zh-CN" sz="4800" b="1" dirty="0">
                <a:solidFill>
                  <a:srgbClr val="284760"/>
                </a:solidFill>
                <a:latin typeface="微软雅黑" panose="020B0503020204020204" pitchFamily="34" charset="-122"/>
                <a:ea typeface="微软雅黑" panose="020B0503020204020204" pitchFamily="34" charset="-122"/>
              </a:rPr>
              <a:t>–</a:t>
            </a:r>
            <a:r>
              <a:rPr lang="zh-CN" altLang="en-US" sz="4800" b="1" dirty="0">
                <a:solidFill>
                  <a:srgbClr val="284760"/>
                </a:solidFill>
                <a:latin typeface="微软雅黑" panose="020B0503020204020204" pitchFamily="34" charset="-122"/>
                <a:ea typeface="微软雅黑" panose="020B0503020204020204" pitchFamily="34" charset="-122"/>
              </a:rPr>
              <a:t>学生端</a:t>
            </a:r>
            <a:endParaRPr kumimoji="0" lang="zh-CN" altLang="en-US" sz="4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grpSp>
        <p:nvGrpSpPr>
          <p:cNvPr id="62" name="组合 61">
            <a:extLst>
              <a:ext uri="{FF2B5EF4-FFF2-40B4-BE49-F238E27FC236}">
                <a16:creationId xmlns:a16="http://schemas.microsoft.com/office/drawing/2014/main" id="{17CDEF38-4114-4BB2-8F19-33CC3426B5BC}"/>
              </a:ext>
            </a:extLst>
          </p:cNvPr>
          <p:cNvGrpSpPr/>
          <p:nvPr/>
        </p:nvGrpSpPr>
        <p:grpSpPr>
          <a:xfrm>
            <a:off x="5422358" y="1104991"/>
            <a:ext cx="1355815" cy="1355815"/>
            <a:chOff x="6556718" y="953111"/>
            <a:chExt cx="913176" cy="913176"/>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6556718" y="953111"/>
              <a:ext cx="913176" cy="913176"/>
            </a:xfrm>
            <a:prstGeom prst="ellipse">
              <a:avLst/>
            </a:prstGeom>
            <a:noFill/>
            <a:ln w="34925">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6700205" y="1174454"/>
              <a:ext cx="626203" cy="470490"/>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no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grpSp>
      <p:sp>
        <p:nvSpPr>
          <p:cNvPr id="3" name="矩形: 圆角 2">
            <a:extLst>
              <a:ext uri="{FF2B5EF4-FFF2-40B4-BE49-F238E27FC236}">
                <a16:creationId xmlns:a16="http://schemas.microsoft.com/office/drawing/2014/main" id="{7CC5AA6D-CD9C-456E-A2C3-D5AA30F60DFE}"/>
              </a:ext>
            </a:extLst>
          </p:cNvPr>
          <p:cNvSpPr/>
          <p:nvPr/>
        </p:nvSpPr>
        <p:spPr>
          <a:xfrm>
            <a:off x="4662523" y="4575259"/>
            <a:ext cx="2866954" cy="136888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姓       名：吕彤</a:t>
            </a:r>
            <a:endParaRPr lang="en-US" altLang="zh-CN" dirty="0"/>
          </a:p>
          <a:p>
            <a:r>
              <a:rPr lang="zh-CN" altLang="en-US" dirty="0"/>
              <a:t>专业班级：软件工程</a:t>
            </a:r>
            <a:r>
              <a:rPr lang="en-US" altLang="zh-CN" dirty="0"/>
              <a:t>2</a:t>
            </a:r>
            <a:r>
              <a:rPr lang="zh-CN" altLang="en-US" dirty="0"/>
              <a:t>班</a:t>
            </a:r>
            <a:endParaRPr lang="en-US" altLang="zh-CN" dirty="0"/>
          </a:p>
          <a:p>
            <a:r>
              <a:rPr lang="zh-CN" altLang="en-US" dirty="0"/>
              <a:t>年       级</a:t>
            </a:r>
            <a:r>
              <a:rPr lang="en-US" altLang="zh-CN" dirty="0"/>
              <a:t>:   2016</a:t>
            </a:r>
          </a:p>
          <a:p>
            <a:r>
              <a:rPr lang="zh-CN" altLang="en-US" dirty="0"/>
              <a:t>学      号：</a:t>
            </a:r>
            <a:r>
              <a:rPr lang="en-US" altLang="zh-CN" dirty="0"/>
              <a:t> 1625122023</a:t>
            </a:r>
          </a:p>
          <a:p>
            <a:r>
              <a:rPr lang="zh-CN" altLang="en-US" dirty="0"/>
              <a:t>指导老师：廖永新</a:t>
            </a:r>
          </a:p>
        </p:txBody>
      </p:sp>
      <p:sp>
        <p:nvSpPr>
          <p:cNvPr id="4" name="矩形 3">
            <a:extLst>
              <a:ext uri="{FF2B5EF4-FFF2-40B4-BE49-F238E27FC236}">
                <a16:creationId xmlns:a16="http://schemas.microsoft.com/office/drawing/2014/main" id="{1C1DFF7D-A98A-4CF3-8318-E55FFA856B31}"/>
              </a:ext>
            </a:extLst>
          </p:cNvPr>
          <p:cNvSpPr/>
          <p:nvPr/>
        </p:nvSpPr>
        <p:spPr>
          <a:xfrm>
            <a:off x="8981440" y="630639"/>
            <a:ext cx="2374358"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2020</a:t>
            </a:r>
            <a:r>
              <a:rPr lang="zh-CN" altLang="en-US" dirty="0"/>
              <a:t>届本科毕业设计中期答辩</a:t>
            </a:r>
          </a:p>
        </p:txBody>
      </p:sp>
      <p:pic>
        <p:nvPicPr>
          <p:cNvPr id="70" name="图片 69">
            <a:extLst>
              <a:ext uri="{FF2B5EF4-FFF2-40B4-BE49-F238E27FC236}">
                <a16:creationId xmlns:a16="http://schemas.microsoft.com/office/drawing/2014/main" id="{62020035-4967-41A5-BB57-95B2A1A13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 y="-381432"/>
            <a:ext cx="2918778" cy="2185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43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33234"/>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研究成果</a:t>
            </a:r>
            <a:endParaRPr lang="zh-CN" altLang="en-US" sz="4000" b="1" dirty="0">
              <a:solidFill>
                <a:srgbClr val="284760"/>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D13839BC-196D-4D59-B30E-EB793BB5EA57}"/>
              </a:ext>
            </a:extLst>
          </p:cNvPr>
          <p:cNvGrpSpPr/>
          <p:nvPr/>
        </p:nvGrpSpPr>
        <p:grpSpPr>
          <a:xfrm>
            <a:off x="590723" y="1388459"/>
            <a:ext cx="2565936" cy="4900678"/>
            <a:chOff x="590723" y="1388459"/>
            <a:chExt cx="2565936" cy="4900678"/>
          </a:xfrm>
        </p:grpSpPr>
        <p:sp>
          <p:nvSpPr>
            <p:cNvPr id="13" name="iśliḓê">
              <a:extLst>
                <a:ext uri="{FF2B5EF4-FFF2-40B4-BE49-F238E27FC236}">
                  <a16:creationId xmlns:a16="http://schemas.microsoft.com/office/drawing/2014/main" id="{65C1E354-799E-4A3F-9693-9645811998B5}"/>
                </a:ext>
              </a:extLst>
            </p:cNvPr>
            <p:cNvSpPr/>
            <p:nvPr/>
          </p:nvSpPr>
          <p:spPr>
            <a:xfrm>
              <a:off x="590723" y="1821251"/>
              <a:ext cx="2565936" cy="446788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r>
                <a:rPr lang="zh-CN" altLang="en-US" dirty="0">
                  <a:solidFill>
                    <a:schemeClr val="tx1"/>
                  </a:solidFill>
                  <a:latin typeface="微软雅黑" panose="020B0503020204020204" pitchFamily="34" charset="-122"/>
                  <a:ea typeface="微软雅黑" panose="020B0503020204020204" pitchFamily="34" charset="-122"/>
                </a:rPr>
                <a:t>领域模型是教学系统中教学内容的集合，主要包括试题、知识点、课程字词、课程资料等内容。试题、字词、资料来自于老师手动录入和批量录入。知识点来自于人工录入和智能匹配。</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4" name="isḻîḓé">
              <a:extLst>
                <a:ext uri="{FF2B5EF4-FFF2-40B4-BE49-F238E27FC236}">
                  <a16:creationId xmlns:a16="http://schemas.microsoft.com/office/drawing/2014/main" id="{3A98F470-0213-46C8-A6B1-8F07E8CEF6ED}"/>
                </a:ext>
              </a:extLst>
            </p:cNvPr>
            <p:cNvSpPr/>
            <p:nvPr/>
          </p:nvSpPr>
          <p:spPr>
            <a:xfrm>
              <a:off x="590723" y="1388459"/>
              <a:ext cx="2565936" cy="4136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领域模型</a:t>
              </a:r>
              <a:endParaRPr b="1" dirty="0"/>
            </a:p>
          </p:txBody>
        </p:sp>
      </p:grpSp>
      <p:grpSp>
        <p:nvGrpSpPr>
          <p:cNvPr id="8" name="组合 7">
            <a:extLst>
              <a:ext uri="{FF2B5EF4-FFF2-40B4-BE49-F238E27FC236}">
                <a16:creationId xmlns:a16="http://schemas.microsoft.com/office/drawing/2014/main" id="{C276355A-967C-4C70-A392-692D537B7FF3}"/>
              </a:ext>
            </a:extLst>
          </p:cNvPr>
          <p:cNvGrpSpPr/>
          <p:nvPr/>
        </p:nvGrpSpPr>
        <p:grpSpPr>
          <a:xfrm>
            <a:off x="3390159" y="1388459"/>
            <a:ext cx="2565936" cy="4900678"/>
            <a:chOff x="3306656" y="1388459"/>
            <a:chExt cx="2565936" cy="4900678"/>
          </a:xfrm>
        </p:grpSpPr>
        <p:sp>
          <p:nvSpPr>
            <p:cNvPr id="15" name="iśliḓê">
              <a:extLst>
                <a:ext uri="{FF2B5EF4-FFF2-40B4-BE49-F238E27FC236}">
                  <a16:creationId xmlns:a16="http://schemas.microsoft.com/office/drawing/2014/main" id="{4CC350ED-4B4B-460E-B93A-3F1E566960AA}"/>
                </a:ext>
              </a:extLst>
            </p:cNvPr>
            <p:cNvSpPr/>
            <p:nvPr/>
          </p:nvSpPr>
          <p:spPr>
            <a:xfrm>
              <a:off x="3306656" y="1821251"/>
              <a:ext cx="2565936" cy="446788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pPr>
                <a:lnSpc>
                  <a:spcPct val="150000"/>
                </a:lnSpc>
              </a:pPr>
              <a:endParaRPr lang="en-US" altLang="zh-CN" sz="1100" dirty="0">
                <a:solidFill>
                  <a:schemeClr val="tx1"/>
                </a:solidFill>
              </a:endParaRPr>
            </a:p>
          </p:txBody>
        </p:sp>
        <p:sp>
          <p:nvSpPr>
            <p:cNvPr id="16" name="isḻîḓé">
              <a:extLst>
                <a:ext uri="{FF2B5EF4-FFF2-40B4-BE49-F238E27FC236}">
                  <a16:creationId xmlns:a16="http://schemas.microsoft.com/office/drawing/2014/main" id="{948E90B2-73E2-4408-96F7-0052567EF423}"/>
                </a:ext>
              </a:extLst>
            </p:cNvPr>
            <p:cNvSpPr/>
            <p:nvPr/>
          </p:nvSpPr>
          <p:spPr>
            <a:xfrm>
              <a:off x="3306656" y="1388459"/>
              <a:ext cx="2565936" cy="4136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教师模型</a:t>
              </a:r>
              <a:endParaRPr b="1" dirty="0"/>
            </a:p>
          </p:txBody>
        </p:sp>
      </p:grpSp>
      <p:grpSp>
        <p:nvGrpSpPr>
          <p:cNvPr id="9" name="组合 8">
            <a:extLst>
              <a:ext uri="{FF2B5EF4-FFF2-40B4-BE49-F238E27FC236}">
                <a16:creationId xmlns:a16="http://schemas.microsoft.com/office/drawing/2014/main" id="{AC5A99F3-399D-48DF-AEA8-49F86E3CDE49}"/>
              </a:ext>
            </a:extLst>
          </p:cNvPr>
          <p:cNvGrpSpPr/>
          <p:nvPr/>
        </p:nvGrpSpPr>
        <p:grpSpPr>
          <a:xfrm>
            <a:off x="6189595" y="1388459"/>
            <a:ext cx="2565936" cy="4900678"/>
            <a:chOff x="6022589" y="1388459"/>
            <a:chExt cx="2565936" cy="4900678"/>
          </a:xfrm>
        </p:grpSpPr>
        <p:sp>
          <p:nvSpPr>
            <p:cNvPr id="18" name="iśliḓê">
              <a:extLst>
                <a:ext uri="{FF2B5EF4-FFF2-40B4-BE49-F238E27FC236}">
                  <a16:creationId xmlns:a16="http://schemas.microsoft.com/office/drawing/2014/main" id="{CE030646-D4F2-4FA0-8432-A863D6ECF8A4}"/>
                </a:ext>
              </a:extLst>
            </p:cNvPr>
            <p:cNvSpPr/>
            <p:nvPr/>
          </p:nvSpPr>
          <p:spPr>
            <a:xfrm>
              <a:off x="6022589" y="1821251"/>
              <a:ext cx="2565936" cy="446788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r>
                <a:rPr lang="zh-CN" altLang="en-US" dirty="0">
                  <a:solidFill>
                    <a:schemeClr val="tx1"/>
                  </a:solidFill>
                  <a:latin typeface="微软雅黑" panose="020B0503020204020204" pitchFamily="34" charset="-122"/>
                  <a:ea typeface="微软雅黑" panose="020B0503020204020204" pitchFamily="34" charset="-122"/>
                </a:rPr>
                <a:t>系统通过学生模块建立对学生的了解，通过学生模型建立对学生的认知，包括学生的知识状态、认知特点和个性特点等。</a:t>
              </a:r>
            </a:p>
          </p:txBody>
        </p:sp>
        <p:sp>
          <p:nvSpPr>
            <p:cNvPr id="21" name="isḻîḓé">
              <a:extLst>
                <a:ext uri="{FF2B5EF4-FFF2-40B4-BE49-F238E27FC236}">
                  <a16:creationId xmlns:a16="http://schemas.microsoft.com/office/drawing/2014/main" id="{21027C57-2649-4F7D-87B1-9B9F77861112}"/>
                </a:ext>
              </a:extLst>
            </p:cNvPr>
            <p:cNvSpPr/>
            <p:nvPr/>
          </p:nvSpPr>
          <p:spPr>
            <a:xfrm>
              <a:off x="6022589" y="1388459"/>
              <a:ext cx="2565936" cy="4136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学生模型</a:t>
              </a:r>
              <a:endParaRPr b="1" dirty="0"/>
            </a:p>
          </p:txBody>
        </p:sp>
      </p:grpSp>
      <p:grpSp>
        <p:nvGrpSpPr>
          <p:cNvPr id="10" name="组合 9">
            <a:extLst>
              <a:ext uri="{FF2B5EF4-FFF2-40B4-BE49-F238E27FC236}">
                <a16:creationId xmlns:a16="http://schemas.microsoft.com/office/drawing/2014/main" id="{5FCC80F1-0233-4113-A249-D092659EBFCD}"/>
              </a:ext>
            </a:extLst>
          </p:cNvPr>
          <p:cNvGrpSpPr/>
          <p:nvPr/>
        </p:nvGrpSpPr>
        <p:grpSpPr>
          <a:xfrm>
            <a:off x="8989032" y="1388459"/>
            <a:ext cx="2565936" cy="4900678"/>
            <a:chOff x="8738522" y="1388459"/>
            <a:chExt cx="2565936" cy="4900678"/>
          </a:xfrm>
        </p:grpSpPr>
        <p:sp>
          <p:nvSpPr>
            <p:cNvPr id="22" name="iśliḓê">
              <a:extLst>
                <a:ext uri="{FF2B5EF4-FFF2-40B4-BE49-F238E27FC236}">
                  <a16:creationId xmlns:a16="http://schemas.microsoft.com/office/drawing/2014/main" id="{515F3D25-D330-451C-B37C-675DF98F8120}"/>
                </a:ext>
              </a:extLst>
            </p:cNvPr>
            <p:cNvSpPr/>
            <p:nvPr/>
          </p:nvSpPr>
          <p:spPr>
            <a:xfrm>
              <a:off x="8738522" y="1821251"/>
              <a:ext cx="2565936" cy="446788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Autofit/>
            </a:bodyPr>
            <a:lstStyle/>
            <a:p>
              <a:r>
                <a:rPr lang="zh-CN" altLang="en-US" dirty="0">
                  <a:solidFill>
                    <a:schemeClr val="tx1"/>
                  </a:solidFill>
                  <a:latin typeface="微软雅黑" panose="020B0503020204020204" pitchFamily="34" charset="-122"/>
                  <a:ea typeface="微软雅黑" panose="020B0503020204020204" pitchFamily="34" charset="-122"/>
                </a:rPr>
                <a:t>人机接口作为系统与用户交互作用的部件，是为其它各个模块提供多媒体知识智能输入、用户信息和行为获取、知识智能输出的广泛途径。本系统中，人机接口包括</a:t>
              </a:r>
              <a:r>
                <a:rPr lang="en-US" altLang="zh-CN" dirty="0">
                  <a:solidFill>
                    <a:schemeClr val="tx1"/>
                  </a:solidFill>
                  <a:latin typeface="微软雅黑" panose="020B0503020204020204" pitchFamily="34" charset="-122"/>
                  <a:ea typeface="微软雅黑" panose="020B0503020204020204" pitchFamily="34" charset="-122"/>
                </a:rPr>
                <a:t>APP</a:t>
              </a:r>
              <a:r>
                <a:rPr lang="zh-CN" altLang="en-US" dirty="0">
                  <a:solidFill>
                    <a:schemeClr val="tx1"/>
                  </a:solidFill>
                  <a:latin typeface="微软雅黑" panose="020B0503020204020204" pitchFamily="34" charset="-122"/>
                  <a:ea typeface="微软雅黑" panose="020B0503020204020204" pitchFamily="34" charset="-122"/>
                </a:rPr>
                <a:t>和网站。学生通过</a:t>
              </a:r>
              <a:r>
                <a:rPr lang="en-US" altLang="zh-CN" dirty="0">
                  <a:solidFill>
                    <a:schemeClr val="tx1"/>
                  </a:solidFill>
                  <a:latin typeface="微软雅黑" panose="020B0503020204020204" pitchFamily="34" charset="-122"/>
                  <a:ea typeface="微软雅黑" panose="020B0503020204020204" pitchFamily="34" charset="-122"/>
                </a:rPr>
                <a:t>APP</a:t>
              </a:r>
              <a:r>
                <a:rPr lang="zh-CN" altLang="en-US" dirty="0">
                  <a:solidFill>
                    <a:schemeClr val="tx1"/>
                  </a:solidFill>
                  <a:latin typeface="微软雅黑" panose="020B0503020204020204" pitchFamily="34" charset="-122"/>
                  <a:ea typeface="微软雅黑" panose="020B0503020204020204" pitchFamily="34" charset="-122"/>
                </a:rPr>
                <a:t>实现修改个人信息、学习等功能。教师通过网站实现试卷管理、学生管理、班级管理、数据统计等功能。</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3" name="isḻîḓé">
              <a:extLst>
                <a:ext uri="{FF2B5EF4-FFF2-40B4-BE49-F238E27FC236}">
                  <a16:creationId xmlns:a16="http://schemas.microsoft.com/office/drawing/2014/main" id="{548F8C0D-6F27-4BBB-8E47-598706A8B8D0}"/>
                </a:ext>
              </a:extLst>
            </p:cNvPr>
            <p:cNvSpPr/>
            <p:nvPr/>
          </p:nvSpPr>
          <p:spPr>
            <a:xfrm>
              <a:off x="8738522" y="1388459"/>
              <a:ext cx="2565936" cy="4136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t>人机接口</a:t>
              </a:r>
              <a:endParaRPr b="1" dirty="0"/>
            </a:p>
          </p:txBody>
        </p:sp>
      </p:grpSp>
    </p:spTree>
    <p:extLst>
      <p:ext uri="{BB962C8B-B14F-4D97-AF65-F5344CB8AC3E}">
        <p14:creationId xmlns:p14="http://schemas.microsoft.com/office/powerpoint/2010/main" val="94188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26658" y="335902"/>
            <a:ext cx="11310547" cy="6088864"/>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r>
              <a:rPr lang="zh-CN" altLang="en-US" b="1" dirty="0">
                <a:solidFill>
                  <a:srgbClr val="284760"/>
                </a:solidFill>
                <a:latin typeface="微软雅黑" panose="020B0503020204020204" pitchFamily="34" charset="-122"/>
                <a:ea typeface="微软雅黑" panose="020B0503020204020204" pitchFamily="34" charset="-122"/>
              </a:rPr>
              <a:t>二、研究来华留学生的学习过程和教学模式</a:t>
            </a:r>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zh-CN" altLang="en-US" sz="16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603164" y="43422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450764" y="1091092"/>
            <a:ext cx="11175179"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167426" y="43323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研究成果</a:t>
            </a:r>
            <a:endParaRPr lang="zh-CN" altLang="en-US" sz="4000" b="1" dirty="0">
              <a:solidFill>
                <a:srgbClr val="284760"/>
              </a:solidFill>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A6EDA151-24D4-469B-94B4-BD811775EAAF}"/>
              </a:ext>
            </a:extLst>
          </p:cNvPr>
          <p:cNvGrpSpPr/>
          <p:nvPr/>
        </p:nvGrpSpPr>
        <p:grpSpPr>
          <a:xfrm>
            <a:off x="603164" y="1547161"/>
            <a:ext cx="5417976" cy="4648670"/>
            <a:chOff x="590723" y="1388459"/>
            <a:chExt cx="5417976" cy="4648670"/>
          </a:xfrm>
        </p:grpSpPr>
        <p:sp>
          <p:nvSpPr>
            <p:cNvPr id="15" name="iśliḓê">
              <a:extLst>
                <a:ext uri="{FF2B5EF4-FFF2-40B4-BE49-F238E27FC236}">
                  <a16:creationId xmlns:a16="http://schemas.microsoft.com/office/drawing/2014/main" id="{57E67B6B-4CF9-4CD5-BB41-05AE802747FB}"/>
                </a:ext>
              </a:extLst>
            </p:cNvPr>
            <p:cNvSpPr/>
            <p:nvPr/>
          </p:nvSpPr>
          <p:spPr>
            <a:xfrm>
              <a:off x="590723" y="1821251"/>
              <a:ext cx="5417976" cy="421587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本项目的主要面向的学生用户群体为我校预科学院的外国留学生，该用户群体的主要特点是第一语言都不是汉语，汉语作为第二语言。</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调查显示，发音问题是阻碍汉语学习的首位困难。因此，需要为用户提供正确标准的读音。在本系统中，课程字词中包含了字词读音。</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3.</a:t>
              </a:r>
              <a:r>
                <a:rPr lang="zh-CN" altLang="en-US" dirty="0">
                  <a:solidFill>
                    <a:schemeClr val="tx1"/>
                  </a:solidFill>
                  <a:latin typeface="微软雅黑" panose="020B0503020204020204" pitchFamily="34" charset="-122"/>
                  <a:ea typeface="微软雅黑" panose="020B0503020204020204" pitchFamily="34" charset="-122"/>
                </a:rPr>
                <a:t>考虑到用户群体的特殊性，用户可视的部分，尽量采用易懂词语描述。</a:t>
              </a:r>
              <a:endParaRPr lang="en-US" altLang="zh-CN" dirty="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由于语言教学主要是以知识点关联的题目，所以设计来知识点出题，来帮助学生进行专项练习。</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6" name="isḻîḓé">
              <a:extLst>
                <a:ext uri="{FF2B5EF4-FFF2-40B4-BE49-F238E27FC236}">
                  <a16:creationId xmlns:a16="http://schemas.microsoft.com/office/drawing/2014/main" id="{3AD0B072-1E5E-4014-9841-267B780E10A4}"/>
                </a:ext>
              </a:extLst>
            </p:cNvPr>
            <p:cNvSpPr/>
            <p:nvPr/>
          </p:nvSpPr>
          <p:spPr>
            <a:xfrm>
              <a:off x="590723" y="1388459"/>
              <a:ext cx="2565936" cy="4136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r>
                <a:rPr lang="zh-CN" altLang="zh-CN" b="1" dirty="0">
                  <a:latin typeface="微软雅黑" panose="020B0503020204020204" pitchFamily="34" charset="-122"/>
                  <a:ea typeface="微软雅黑" panose="020B0503020204020204" pitchFamily="34" charset="-122"/>
                </a:rPr>
                <a:t>用户群体的特殊性与关键需求</a:t>
              </a:r>
              <a:endParaRPr b="1"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F5F36948-C2AB-49B6-A2C1-64AA2E27488B}"/>
              </a:ext>
            </a:extLst>
          </p:cNvPr>
          <p:cNvGrpSpPr/>
          <p:nvPr/>
        </p:nvGrpSpPr>
        <p:grpSpPr>
          <a:xfrm>
            <a:off x="6096000" y="1546719"/>
            <a:ext cx="5417976" cy="4649112"/>
            <a:chOff x="590722" y="1388017"/>
            <a:chExt cx="5417976" cy="4649112"/>
          </a:xfrm>
        </p:grpSpPr>
        <p:sp>
          <p:nvSpPr>
            <p:cNvPr id="21" name="iśliḓê">
              <a:extLst>
                <a:ext uri="{FF2B5EF4-FFF2-40B4-BE49-F238E27FC236}">
                  <a16:creationId xmlns:a16="http://schemas.microsoft.com/office/drawing/2014/main" id="{592A0294-1E37-4DE0-B9DB-6F45F487575C}"/>
                </a:ext>
              </a:extLst>
            </p:cNvPr>
            <p:cNvSpPr/>
            <p:nvPr/>
          </p:nvSpPr>
          <p:spPr>
            <a:xfrm>
              <a:off x="590722" y="1821251"/>
              <a:ext cx="5417976" cy="421587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anchor="t">
              <a:normAutofit/>
            </a:bodyPr>
            <a:lstStyle/>
            <a:p>
              <a:pPr lvl="0"/>
              <a:r>
                <a:rPr lang="en-US" altLang="zh-CN" b="1" dirty="0">
                  <a:solidFill>
                    <a:schemeClr val="tx1"/>
                  </a:solidFill>
                  <a:latin typeface="微软雅黑" panose="020B0503020204020204" pitchFamily="34" charset="-122"/>
                  <a:ea typeface="微软雅黑" panose="020B0503020204020204" pitchFamily="34" charset="-122"/>
                </a:rPr>
                <a:t>1.</a:t>
              </a:r>
              <a:r>
                <a:rPr lang="zh-CN" altLang="en-US" b="1" dirty="0">
                  <a:solidFill>
                    <a:schemeClr val="tx1"/>
                  </a:solidFill>
                  <a:latin typeface="微软雅黑" panose="020B0503020204020204" pitchFamily="34" charset="-122"/>
                  <a:ea typeface="微软雅黑" panose="020B0503020204020204" pitchFamily="34" charset="-122"/>
                </a:rPr>
                <a:t>词汇教学为中心</a:t>
              </a:r>
              <a:endParaRPr lang="en-US" altLang="zh-CN" b="1" dirty="0">
                <a:solidFill>
                  <a:schemeClr val="tx1"/>
                </a:solidFill>
                <a:latin typeface="微软雅黑" panose="020B0503020204020204" pitchFamily="34" charset="-122"/>
                <a:ea typeface="微软雅黑" panose="020B0503020204020204" pitchFamily="34" charset="-122"/>
              </a:endParaRPr>
            </a:p>
            <a:p>
              <a:pPr lvl="0"/>
              <a:r>
                <a:rPr lang="zh-CN" altLang="en-US" dirty="0">
                  <a:solidFill>
                    <a:schemeClr val="tx1"/>
                  </a:solidFill>
                  <a:latin typeface="微软雅黑" panose="020B0503020204020204" pitchFamily="34" charset="-122"/>
                  <a:ea typeface="微软雅黑" panose="020B0503020204020204" pitchFamily="34" charset="-122"/>
                </a:rPr>
                <a:t>汉语的许多语音变化是和词语相结合的，语音学习是要通过词语和句子才能学到的，以词汇教学为中心就是要把词汇教学置于汉语教学的主要地位，贯穿教学的各个阶段。在本项目中，在课程内设计了课程字词的功能，学生可以通过本功能看到当前课程的所有字词，并且可以看到字词的详细信息。</a:t>
              </a:r>
              <a:endParaRPr lang="en-US" altLang="zh-CN" dirty="0">
                <a:solidFill>
                  <a:schemeClr val="tx1"/>
                </a:solidFill>
                <a:latin typeface="微软雅黑" panose="020B0503020204020204" pitchFamily="34" charset="-122"/>
                <a:ea typeface="微软雅黑" panose="020B0503020204020204" pitchFamily="34" charset="-122"/>
              </a:endParaRPr>
            </a:p>
            <a:p>
              <a:pPr lvl="0"/>
              <a:r>
                <a:rPr lang="en-US" altLang="zh-CN" b="1" dirty="0">
                  <a:solidFill>
                    <a:schemeClr val="tx1"/>
                  </a:solidFill>
                  <a:latin typeface="微软雅黑" panose="020B0503020204020204" pitchFamily="34" charset="-122"/>
                  <a:ea typeface="微软雅黑" panose="020B0503020204020204" pitchFamily="34" charset="-122"/>
                </a:rPr>
                <a:t>2.</a:t>
              </a:r>
              <a:r>
                <a:rPr lang="zh-CN" altLang="en-US" b="1" dirty="0">
                  <a:solidFill>
                    <a:schemeClr val="tx1"/>
                  </a:solidFill>
                  <a:latin typeface="微软雅黑" panose="020B0503020204020204" pitchFamily="34" charset="-122"/>
                  <a:ea typeface="微软雅黑" panose="020B0503020204020204" pitchFamily="34" charset="-122"/>
                </a:rPr>
                <a:t>汉语水平测试</a:t>
              </a:r>
              <a:endParaRPr lang="en-US" altLang="zh-CN" b="1" dirty="0">
                <a:solidFill>
                  <a:schemeClr val="tx1"/>
                </a:solidFill>
                <a:latin typeface="微软雅黑" panose="020B0503020204020204" pitchFamily="34" charset="-122"/>
                <a:ea typeface="微软雅黑" panose="020B0503020204020204" pitchFamily="34" charset="-122"/>
              </a:endParaRPr>
            </a:p>
            <a:p>
              <a:pPr lvl="0"/>
              <a:r>
                <a:rPr lang="zh-CN" altLang="en-US" dirty="0">
                  <a:solidFill>
                    <a:schemeClr val="tx1"/>
                  </a:solidFill>
                  <a:latin typeface="微软雅黑" panose="020B0503020204020204" pitchFamily="34" charset="-122"/>
                  <a:ea typeface="微软雅黑" panose="020B0503020204020204" pitchFamily="34" charset="-122"/>
                </a:rPr>
                <a:t>汉语水平测试广泛应用于汉语教学的各个阶段，用来帮助教师了解学生的整体水平，进而调整教学内容深度。在本项目中，我们设计了识字量测试功能，学生可以时刻进行练习</a:t>
              </a:r>
              <a:endParaRPr lang="en-US" altLang="zh-CN" dirty="0">
                <a:solidFill>
                  <a:schemeClr val="tx1"/>
                </a:solidFill>
                <a:latin typeface="微软雅黑" panose="020B0503020204020204" pitchFamily="34" charset="-122"/>
                <a:ea typeface="微软雅黑" panose="020B0503020204020204" pitchFamily="34" charset="-122"/>
              </a:endParaRPr>
            </a:p>
            <a:p>
              <a:pPr lvl="0"/>
              <a:r>
                <a:rPr lang="en-US" altLang="zh-CN" b="1" dirty="0">
                  <a:solidFill>
                    <a:schemeClr val="tx1"/>
                  </a:solidFill>
                  <a:latin typeface="微软雅黑" panose="020B0503020204020204" pitchFamily="34" charset="-122"/>
                  <a:ea typeface="微软雅黑" panose="020B0503020204020204" pitchFamily="34" charset="-122"/>
                </a:rPr>
                <a:t>3.</a:t>
              </a:r>
              <a:r>
                <a:rPr lang="zh-CN" altLang="en-US" b="1" dirty="0">
                  <a:solidFill>
                    <a:schemeClr val="tx1"/>
                  </a:solidFill>
                  <a:latin typeface="微软雅黑" panose="020B0503020204020204" pitchFamily="34" charset="-122"/>
                  <a:ea typeface="微软雅黑" panose="020B0503020204020204" pitchFamily="34" charset="-122"/>
                </a:rPr>
                <a:t>学科意识、分学科教学</a:t>
              </a:r>
              <a:endParaRPr lang="en-US" altLang="zh-CN" b="1" dirty="0">
                <a:solidFill>
                  <a:schemeClr val="tx1"/>
                </a:solidFill>
                <a:latin typeface="微软雅黑" panose="020B0503020204020204" pitchFamily="34" charset="-122"/>
                <a:ea typeface="微软雅黑" panose="020B0503020204020204" pitchFamily="34" charset="-122"/>
              </a:endParaRPr>
            </a:p>
            <a:p>
              <a:pPr lvl="0"/>
              <a:r>
                <a:rPr lang="zh-CN" altLang="en-US" dirty="0">
                  <a:solidFill>
                    <a:schemeClr val="tx1"/>
                  </a:solidFill>
                  <a:latin typeface="微软雅黑" panose="020B0503020204020204" pitchFamily="34" charset="-122"/>
                  <a:ea typeface="微软雅黑" panose="020B0503020204020204" pitchFamily="34" charset="-122"/>
                </a:rPr>
                <a:t>华文教学除了语言教学，还有专业课程教学，为满足</a:t>
              </a:r>
              <a:endParaRPr lang="en-US" altLang="zh-CN" dirty="0">
                <a:solidFill>
                  <a:schemeClr val="tx1"/>
                </a:solidFill>
                <a:latin typeface="微软雅黑" panose="020B0503020204020204" pitchFamily="34" charset="-122"/>
                <a:ea typeface="微软雅黑" panose="020B0503020204020204" pitchFamily="34" charset="-122"/>
              </a:endParaRPr>
            </a:p>
            <a:p>
              <a:pPr lvl="0"/>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2" name="isḻîḓé">
              <a:extLst>
                <a:ext uri="{FF2B5EF4-FFF2-40B4-BE49-F238E27FC236}">
                  <a16:creationId xmlns:a16="http://schemas.microsoft.com/office/drawing/2014/main" id="{A9FF06CB-1147-4EF9-94FB-3F7FC347FD5D}"/>
                </a:ext>
              </a:extLst>
            </p:cNvPr>
            <p:cNvSpPr/>
            <p:nvPr/>
          </p:nvSpPr>
          <p:spPr>
            <a:xfrm>
              <a:off x="590723" y="1388017"/>
              <a:ext cx="2565936" cy="414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r>
                <a:rPr lang="zh-CN" altLang="en-US" b="1" dirty="0">
                  <a:latin typeface="微软雅黑" panose="020B0503020204020204" pitchFamily="34" charset="-122"/>
                  <a:ea typeface="微软雅黑" panose="020B0503020204020204" pitchFamily="34" charset="-122"/>
                </a:rPr>
                <a:t>华文教学的特殊性与一般做法</a:t>
              </a:r>
              <a:endParaRPr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55147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26658" y="335902"/>
            <a:ext cx="11310547" cy="6088864"/>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r>
              <a:rPr lang="zh-CN" altLang="en-US" b="1" dirty="0">
                <a:solidFill>
                  <a:srgbClr val="284760"/>
                </a:solidFill>
                <a:latin typeface="微软雅黑" panose="020B0503020204020204" pitchFamily="34" charset="-122"/>
                <a:ea typeface="微软雅黑" panose="020B0503020204020204" pitchFamily="34" charset="-122"/>
              </a:rPr>
              <a:t>二、开发文档与毕业论文进度</a:t>
            </a:r>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en-US" altLang="zh-CN" b="1" dirty="0">
              <a:solidFill>
                <a:srgbClr val="284760"/>
              </a:solidFill>
              <a:latin typeface="微软雅黑" panose="020B0503020204020204" pitchFamily="34" charset="-122"/>
              <a:ea typeface="微软雅黑" panose="020B0503020204020204" pitchFamily="34" charset="-122"/>
            </a:endParaRPr>
          </a:p>
          <a:p>
            <a:pPr lvl="0"/>
            <a:endParaRPr lang="zh-CN" altLang="en-US" sz="16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603164" y="43422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450764" y="1091092"/>
            <a:ext cx="11175179"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167426" y="43323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开发进展</a:t>
            </a:r>
            <a:endPar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A4323A7-EA69-4DF3-8962-9F08FBB3FB3E}"/>
              </a:ext>
            </a:extLst>
          </p:cNvPr>
          <p:cNvPicPr>
            <a:picLocks noChangeAspect="1"/>
          </p:cNvPicPr>
          <p:nvPr/>
        </p:nvPicPr>
        <p:blipFill rotWithShape="1">
          <a:blip r:embed="rId4"/>
          <a:srcRect r="19052"/>
          <a:stretch/>
        </p:blipFill>
        <p:spPr>
          <a:xfrm>
            <a:off x="8629455" y="1651867"/>
            <a:ext cx="3107750" cy="3760047"/>
          </a:xfrm>
          <a:prstGeom prst="rect">
            <a:avLst/>
          </a:prstGeom>
        </p:spPr>
      </p:pic>
      <p:sp>
        <p:nvSpPr>
          <p:cNvPr id="4" name="文本框 3">
            <a:extLst>
              <a:ext uri="{FF2B5EF4-FFF2-40B4-BE49-F238E27FC236}">
                <a16:creationId xmlns:a16="http://schemas.microsoft.com/office/drawing/2014/main" id="{7717B3AE-CC05-4870-A4DE-AE30E9CED1ED}"/>
              </a:ext>
            </a:extLst>
          </p:cNvPr>
          <p:cNvSpPr txBox="1"/>
          <p:nvPr/>
        </p:nvSpPr>
        <p:spPr>
          <a:xfrm>
            <a:off x="727789" y="1836805"/>
            <a:ext cx="4152122" cy="4247317"/>
          </a:xfrm>
          <a:prstGeom prst="rect">
            <a:avLst/>
          </a:prstGeom>
          <a:solidFill>
            <a:schemeClr val="bg1"/>
          </a:solid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开发文档规划：</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可行性分析报告</a:t>
            </a:r>
          </a:p>
          <a:p>
            <a:r>
              <a:rPr lang="zh-CN" altLang="en-US" dirty="0">
                <a:latin typeface="微软雅黑" panose="020B0503020204020204" pitchFamily="34" charset="-122"/>
                <a:ea typeface="微软雅黑" panose="020B0503020204020204" pitchFamily="34" charset="-122"/>
              </a:rPr>
              <a:t>软件需求规格说明书</a:t>
            </a:r>
          </a:p>
          <a:p>
            <a:r>
              <a:rPr lang="zh-CN" altLang="en-US" dirty="0">
                <a:latin typeface="微软雅黑" panose="020B0503020204020204" pitchFamily="34" charset="-122"/>
                <a:ea typeface="微软雅黑" panose="020B0503020204020204" pitchFamily="34" charset="-122"/>
              </a:rPr>
              <a:t>需求文档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面向开发</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项目进度规划</a:t>
            </a:r>
          </a:p>
          <a:p>
            <a:r>
              <a:rPr lang="zh-CN" altLang="en-US" dirty="0">
                <a:latin typeface="微软雅黑" panose="020B0503020204020204" pitchFamily="34" charset="-122"/>
                <a:ea typeface="微软雅黑" panose="020B0503020204020204" pitchFamily="34" charset="-122"/>
              </a:rPr>
              <a:t>软件测试计划</a:t>
            </a:r>
          </a:p>
          <a:p>
            <a:r>
              <a:rPr lang="zh-CN" altLang="en-US" dirty="0">
                <a:latin typeface="微软雅黑" panose="020B0503020204020204" pitchFamily="34" charset="-122"/>
                <a:ea typeface="微软雅黑" panose="020B0503020204020204" pitchFamily="34" charset="-122"/>
              </a:rPr>
              <a:t>软件测试用例</a:t>
            </a:r>
          </a:p>
          <a:p>
            <a:r>
              <a:rPr lang="zh-CN" altLang="en-US" dirty="0">
                <a:latin typeface="微软雅黑" panose="020B0503020204020204" pitchFamily="34" charset="-122"/>
                <a:ea typeface="微软雅黑" panose="020B0503020204020204" pitchFamily="34" charset="-122"/>
              </a:rPr>
              <a:t>软件测试报告</a:t>
            </a:r>
          </a:p>
          <a:p>
            <a:r>
              <a:rPr lang="zh-CN" altLang="en-US" dirty="0">
                <a:latin typeface="微软雅黑" panose="020B0503020204020204" pitchFamily="34" charset="-122"/>
                <a:ea typeface="微软雅黑" panose="020B0503020204020204" pitchFamily="34" charset="-122"/>
              </a:rPr>
              <a:t>用户手册</a:t>
            </a:r>
          </a:p>
          <a:p>
            <a:r>
              <a:rPr lang="zh-CN" altLang="en-US" dirty="0">
                <a:latin typeface="微软雅黑" panose="020B0503020204020204" pitchFamily="34" charset="-122"/>
                <a:ea typeface="微软雅黑" panose="020B0503020204020204" pitchFamily="34" charset="-122"/>
              </a:rPr>
              <a:t>项目总结报告</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当前已完成：</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可行性分析报告</a:t>
            </a:r>
          </a:p>
          <a:p>
            <a:r>
              <a:rPr lang="zh-CN" altLang="en-US" dirty="0">
                <a:latin typeface="微软雅黑" panose="020B0503020204020204" pitchFamily="34" charset="-122"/>
                <a:ea typeface="微软雅黑" panose="020B0503020204020204" pitchFamily="34" charset="-122"/>
              </a:rPr>
              <a:t>软件需求规格说明书</a:t>
            </a:r>
          </a:p>
          <a:p>
            <a:r>
              <a:rPr lang="zh-CN" altLang="en-US" dirty="0">
                <a:latin typeface="微软雅黑" panose="020B0503020204020204" pitchFamily="34" charset="-122"/>
                <a:ea typeface="微软雅黑" panose="020B0503020204020204" pitchFamily="34" charset="-122"/>
              </a:rPr>
              <a:t>需求文档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面向开发</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项目进度规划</a:t>
            </a:r>
          </a:p>
        </p:txBody>
      </p:sp>
      <p:pic>
        <p:nvPicPr>
          <p:cNvPr id="9" name="图片 8">
            <a:extLst>
              <a:ext uri="{FF2B5EF4-FFF2-40B4-BE49-F238E27FC236}">
                <a16:creationId xmlns:a16="http://schemas.microsoft.com/office/drawing/2014/main" id="{76830AF9-BBF1-402D-BA6F-685BFF91DF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9652" y="454615"/>
            <a:ext cx="3107750" cy="5970151"/>
          </a:xfrm>
          <a:prstGeom prst="rect">
            <a:avLst/>
          </a:prstGeom>
        </p:spPr>
      </p:pic>
    </p:spTree>
    <p:extLst>
      <p:ext uri="{BB962C8B-B14F-4D97-AF65-F5344CB8AC3E}">
        <p14:creationId xmlns:p14="http://schemas.microsoft.com/office/powerpoint/2010/main" val="426439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pic>
        <p:nvPicPr>
          <p:cNvPr id="4" name="图片 3">
            <a:extLst>
              <a:ext uri="{FF2B5EF4-FFF2-40B4-BE49-F238E27FC236}">
                <a16:creationId xmlns:a16="http://schemas.microsoft.com/office/drawing/2014/main" id="{2B890F81-3049-46B0-9D32-72BF24E42E6E}"/>
              </a:ext>
            </a:extLst>
          </p:cNvPr>
          <p:cNvPicPr>
            <a:picLocks noChangeAspect="1"/>
          </p:cNvPicPr>
          <p:nvPr/>
        </p:nvPicPr>
        <p:blipFill>
          <a:blip r:embed="rId3"/>
          <a:stretch>
            <a:fillRect/>
          </a:stretch>
        </p:blipFill>
        <p:spPr>
          <a:xfrm>
            <a:off x="7118682" y="2085024"/>
            <a:ext cx="2415749" cy="3025402"/>
          </a:xfrm>
          <a:prstGeom prst="rect">
            <a:avLst/>
          </a:prstGeom>
        </p:spPr>
      </p:pic>
      <p:pic>
        <p:nvPicPr>
          <p:cNvPr id="6" name="图片 5">
            <a:extLst>
              <a:ext uri="{FF2B5EF4-FFF2-40B4-BE49-F238E27FC236}">
                <a16:creationId xmlns:a16="http://schemas.microsoft.com/office/drawing/2014/main" id="{8FB319CA-C871-46F9-A832-70616A5850F7}"/>
              </a:ext>
            </a:extLst>
          </p:cNvPr>
          <p:cNvPicPr>
            <a:picLocks noChangeAspect="1"/>
          </p:cNvPicPr>
          <p:nvPr/>
        </p:nvPicPr>
        <p:blipFill>
          <a:blip r:embed="rId4"/>
          <a:stretch>
            <a:fillRect/>
          </a:stretch>
        </p:blipFill>
        <p:spPr>
          <a:xfrm>
            <a:off x="9534431" y="2085024"/>
            <a:ext cx="2392887" cy="3802710"/>
          </a:xfrm>
          <a:prstGeom prst="rect">
            <a:avLst/>
          </a:prstGeom>
        </p:spPr>
      </p:pic>
      <p:sp>
        <p:nvSpPr>
          <p:cNvPr id="14" name="isḻîḓé">
            <a:extLst>
              <a:ext uri="{FF2B5EF4-FFF2-40B4-BE49-F238E27FC236}">
                <a16:creationId xmlns:a16="http://schemas.microsoft.com/office/drawing/2014/main" id="{9AA1292E-C16E-4BD1-8E6F-78568ED979A9}"/>
              </a:ext>
            </a:extLst>
          </p:cNvPr>
          <p:cNvSpPr/>
          <p:nvPr/>
        </p:nvSpPr>
        <p:spPr>
          <a:xfrm>
            <a:off x="0" y="-23537"/>
            <a:ext cx="4030824" cy="4136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zh-CN" altLang="en-US" b="1" dirty="0">
                <a:latin typeface="微软雅黑" panose="020B0503020204020204" pitchFamily="34" charset="-122"/>
                <a:ea typeface="微软雅黑" panose="020B0503020204020204" pitchFamily="34" charset="-122"/>
              </a:rPr>
              <a:t>可行性分析、需求分析、原型设计</a:t>
            </a:r>
            <a:endParaRPr b="1"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F033E76-6AB3-497A-A4D6-1890FFC2A19C}"/>
              </a:ext>
            </a:extLst>
          </p:cNvPr>
          <p:cNvPicPr>
            <a:picLocks noChangeAspect="1"/>
          </p:cNvPicPr>
          <p:nvPr/>
        </p:nvPicPr>
        <p:blipFill>
          <a:blip r:embed="rId5"/>
          <a:stretch>
            <a:fillRect/>
          </a:stretch>
        </p:blipFill>
        <p:spPr>
          <a:xfrm>
            <a:off x="52681" y="471887"/>
            <a:ext cx="2423370" cy="6386113"/>
          </a:xfrm>
          <a:prstGeom prst="rect">
            <a:avLst/>
          </a:prstGeom>
        </p:spPr>
      </p:pic>
      <p:pic>
        <p:nvPicPr>
          <p:cNvPr id="9" name="图片 8">
            <a:extLst>
              <a:ext uri="{FF2B5EF4-FFF2-40B4-BE49-F238E27FC236}">
                <a16:creationId xmlns:a16="http://schemas.microsoft.com/office/drawing/2014/main" id="{319C24AF-B0A0-43FB-80E9-E0007877386A}"/>
              </a:ext>
            </a:extLst>
          </p:cNvPr>
          <p:cNvPicPr>
            <a:picLocks noChangeAspect="1"/>
          </p:cNvPicPr>
          <p:nvPr/>
        </p:nvPicPr>
        <p:blipFill rotWithShape="1">
          <a:blip r:embed="rId6"/>
          <a:srcRect r="35790"/>
          <a:stretch/>
        </p:blipFill>
        <p:spPr>
          <a:xfrm>
            <a:off x="2476051" y="829484"/>
            <a:ext cx="2045364" cy="4991533"/>
          </a:xfrm>
          <a:prstGeom prst="rect">
            <a:avLst/>
          </a:prstGeom>
        </p:spPr>
      </p:pic>
      <p:pic>
        <p:nvPicPr>
          <p:cNvPr id="10" name="图片 9">
            <a:extLst>
              <a:ext uri="{FF2B5EF4-FFF2-40B4-BE49-F238E27FC236}">
                <a16:creationId xmlns:a16="http://schemas.microsoft.com/office/drawing/2014/main" id="{9914911A-52EE-4F60-82B6-3BFEA6AACE24}"/>
              </a:ext>
            </a:extLst>
          </p:cNvPr>
          <p:cNvPicPr>
            <a:picLocks noChangeAspect="1"/>
          </p:cNvPicPr>
          <p:nvPr/>
        </p:nvPicPr>
        <p:blipFill>
          <a:blip r:embed="rId7"/>
          <a:stretch>
            <a:fillRect/>
          </a:stretch>
        </p:blipFill>
        <p:spPr>
          <a:xfrm>
            <a:off x="4565761" y="67992"/>
            <a:ext cx="2552921" cy="6790008"/>
          </a:xfrm>
          <a:prstGeom prst="rect">
            <a:avLst/>
          </a:prstGeom>
        </p:spPr>
      </p:pic>
    </p:spTree>
    <p:extLst>
      <p:ext uri="{BB962C8B-B14F-4D97-AF65-F5344CB8AC3E}">
        <p14:creationId xmlns:p14="http://schemas.microsoft.com/office/powerpoint/2010/main" val="422158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05098"/>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b="1" dirty="0">
              <a:solidFill>
                <a:srgbClr val="284760"/>
              </a:solidFill>
              <a:latin typeface="微软雅黑" panose="020B0503020204020204" pitchFamily="34" charset="-122"/>
              <a:ea typeface="微软雅黑" panose="020B0503020204020204" pitchFamily="34" charset="-122"/>
            </a:endParaRPr>
          </a:p>
          <a:p>
            <a:pPr lvl="0"/>
            <a:r>
              <a:rPr lang="zh-CN" altLang="en-US" sz="2400" b="1" dirty="0">
                <a:solidFill>
                  <a:srgbClr val="284760"/>
                </a:solidFill>
                <a:latin typeface="微软雅黑" panose="020B0503020204020204" pitchFamily="34" charset="-122"/>
                <a:ea typeface="微软雅黑" panose="020B0503020204020204" pitchFamily="34" charset="-122"/>
              </a:rPr>
              <a:t>三</a:t>
            </a:r>
            <a:r>
              <a:rPr lang="zh-CN" altLang="en-US" sz="2800" b="1" dirty="0">
                <a:solidFill>
                  <a:srgbClr val="284760"/>
                </a:solidFill>
                <a:latin typeface="微软雅黑" panose="020B0503020204020204" pitchFamily="34" charset="-122"/>
                <a:ea typeface="微软雅黑" panose="020B0503020204020204" pitchFamily="34" charset="-122"/>
              </a:rPr>
              <a:t>、新体系介绍</a:t>
            </a:r>
            <a:endParaRPr lang="en-US" altLang="zh-CN" sz="2800" b="1" dirty="0">
              <a:solidFill>
                <a:srgbClr val="284760"/>
              </a:solidFill>
              <a:latin typeface="微软雅黑" panose="020B0503020204020204" pitchFamily="34" charset="-122"/>
              <a:ea typeface="微软雅黑" panose="020B0503020204020204" pitchFamily="34" charset="-122"/>
            </a:endParaRPr>
          </a:p>
          <a:p>
            <a:pPr lvl="0"/>
            <a:r>
              <a:rPr lang="zh-CN" altLang="en-US" sz="2000" b="1" dirty="0">
                <a:solidFill>
                  <a:srgbClr val="284760"/>
                </a:solidFill>
                <a:latin typeface="微软雅黑" panose="020B0503020204020204" pitchFamily="34" charset="-122"/>
                <a:ea typeface="微软雅黑" panose="020B0503020204020204" pitchFamily="34" charset="-122"/>
              </a:rPr>
              <a:t>测试题分为四个部分分别为</a:t>
            </a:r>
            <a:r>
              <a:rPr lang="en-US" altLang="zh-CN" sz="2000" b="1" dirty="0">
                <a:solidFill>
                  <a:srgbClr val="284760"/>
                </a:solidFill>
                <a:latin typeface="微软雅黑" panose="020B0503020204020204" pitchFamily="34" charset="-122"/>
                <a:ea typeface="微软雅黑" panose="020B0503020204020204" pitchFamily="34" charset="-122"/>
              </a:rPr>
              <a:t>Verbal Comprehension Index(VCI), Visual Spatial Index(VSI), Working Memory Index(WMI), </a:t>
            </a:r>
            <a:r>
              <a:rPr lang="zh-CN" altLang="en-US" sz="2000" b="1" dirty="0">
                <a:solidFill>
                  <a:srgbClr val="284760"/>
                </a:solidFill>
                <a:latin typeface="微软雅黑" panose="020B0503020204020204" pitchFamily="34" charset="-122"/>
                <a:ea typeface="微软雅黑" panose="020B0503020204020204" pitchFamily="34" charset="-122"/>
              </a:rPr>
              <a:t>和</a:t>
            </a:r>
            <a:r>
              <a:rPr lang="en-US" altLang="zh-CN" sz="2000" b="1" dirty="0">
                <a:solidFill>
                  <a:srgbClr val="284760"/>
                </a:solidFill>
                <a:latin typeface="微软雅黑" panose="020B0503020204020204" pitchFamily="34" charset="-122"/>
                <a:ea typeface="微软雅黑" panose="020B0503020204020204" pitchFamily="34" charset="-122"/>
              </a:rPr>
              <a:t>Innovation Ability Index</a:t>
            </a:r>
            <a:r>
              <a:rPr lang="zh-CN" altLang="en-US" sz="2000" b="1" dirty="0">
                <a:solidFill>
                  <a:srgbClr val="284760"/>
                </a:solidFill>
                <a:latin typeface="微软雅黑" panose="020B0503020204020204" pitchFamily="34" charset="-122"/>
                <a:ea typeface="微软雅黑" panose="020B0503020204020204" pitchFamily="34" charset="-122"/>
              </a:rPr>
              <a:t>（</a:t>
            </a:r>
            <a:r>
              <a:rPr lang="en-US" altLang="zh-CN" sz="2000" b="1" dirty="0">
                <a:solidFill>
                  <a:srgbClr val="284760"/>
                </a:solidFill>
                <a:latin typeface="微软雅黑" panose="020B0503020204020204" pitchFamily="34" charset="-122"/>
                <a:ea typeface="微软雅黑" panose="020B0503020204020204" pitchFamily="34" charset="-122"/>
              </a:rPr>
              <a:t>IAI)</a:t>
            </a:r>
            <a:r>
              <a:rPr lang="zh-CN" altLang="en-US" sz="2000" b="1" dirty="0">
                <a:solidFill>
                  <a:srgbClr val="284760"/>
                </a:solidFill>
                <a:latin typeface="微软雅黑" panose="020B0503020204020204" pitchFamily="34" charset="-122"/>
                <a:ea typeface="微软雅黑" panose="020B0503020204020204" pitchFamily="34" charset="-122"/>
              </a:rPr>
              <a:t>。 其中，</a:t>
            </a:r>
            <a:r>
              <a:rPr lang="en-US" altLang="zh-CN" sz="2000" b="1" dirty="0">
                <a:solidFill>
                  <a:srgbClr val="284760"/>
                </a:solidFill>
                <a:latin typeface="微软雅黑" panose="020B0503020204020204" pitchFamily="34" charset="-122"/>
                <a:ea typeface="微软雅黑" panose="020B0503020204020204" pitchFamily="34" charset="-122"/>
              </a:rPr>
              <a:t>VCI</a:t>
            </a:r>
            <a:r>
              <a:rPr lang="zh-CN" altLang="en-US" sz="2000" b="1" dirty="0">
                <a:solidFill>
                  <a:srgbClr val="284760"/>
                </a:solidFill>
                <a:latin typeface="微软雅黑" panose="020B0503020204020204" pitchFamily="34" charset="-122"/>
                <a:ea typeface="微软雅黑" panose="020B0503020204020204" pitchFamily="34" charset="-122"/>
              </a:rPr>
              <a:t>和</a:t>
            </a:r>
            <a:r>
              <a:rPr lang="en-US" altLang="zh-CN" sz="2000" b="1" dirty="0">
                <a:solidFill>
                  <a:srgbClr val="284760"/>
                </a:solidFill>
                <a:latin typeface="微软雅黑" panose="020B0503020204020204" pitchFamily="34" charset="-122"/>
                <a:ea typeface="微软雅黑" panose="020B0503020204020204" pitchFamily="34" charset="-122"/>
              </a:rPr>
              <a:t>WMI</a:t>
            </a:r>
            <a:r>
              <a:rPr lang="zh-CN" altLang="en-US" sz="2000" b="1" dirty="0">
                <a:solidFill>
                  <a:srgbClr val="284760"/>
                </a:solidFill>
                <a:latin typeface="微软雅黑" panose="020B0503020204020204" pitchFamily="34" charset="-122"/>
                <a:ea typeface="微软雅黑" panose="020B0503020204020204" pitchFamily="34" charset="-122"/>
              </a:rPr>
              <a:t> 将采用文字或是语音的形式对被测试对象进行提问。并用如下公式计算这两项的智商水平。  </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r>
              <a:rPr lang="zh-CN" altLang="en-US" sz="2000" b="1" dirty="0">
                <a:solidFill>
                  <a:srgbClr val="284760"/>
                </a:solidFill>
                <a:latin typeface="微软雅黑" panose="020B0503020204020204" pitchFamily="34" charset="-122"/>
                <a:ea typeface="微软雅黑" panose="020B0503020204020204" pitchFamily="34" charset="-122"/>
              </a:rPr>
              <a:t>其中，</a:t>
            </a:r>
            <a:r>
              <a:rPr lang="en-US" altLang="zh-CN" sz="2000" b="1" dirty="0">
                <a:solidFill>
                  <a:srgbClr val="284760"/>
                </a:solidFill>
                <a:latin typeface="微软雅黑" panose="020B0503020204020204" pitchFamily="34" charset="-122"/>
                <a:ea typeface="微软雅黑" panose="020B0503020204020204" pitchFamily="34" charset="-122"/>
              </a:rPr>
              <a:t>VCI</a:t>
            </a:r>
            <a:r>
              <a:rPr lang="zh-CN" altLang="en-US" sz="2000" b="1" dirty="0">
                <a:solidFill>
                  <a:srgbClr val="284760"/>
                </a:solidFill>
                <a:latin typeface="微软雅黑" panose="020B0503020204020204" pitchFamily="34" charset="-122"/>
                <a:ea typeface="微软雅黑" panose="020B0503020204020204" pitchFamily="34" charset="-122"/>
              </a:rPr>
              <a:t>和</a:t>
            </a:r>
            <a:r>
              <a:rPr lang="en-US" altLang="zh-CN" sz="2000" b="1" dirty="0">
                <a:solidFill>
                  <a:srgbClr val="284760"/>
                </a:solidFill>
                <a:latin typeface="微软雅黑" panose="020B0503020204020204" pitchFamily="34" charset="-122"/>
                <a:ea typeface="微软雅黑" panose="020B0503020204020204" pitchFamily="34" charset="-122"/>
              </a:rPr>
              <a:t>WMI</a:t>
            </a:r>
            <a:r>
              <a:rPr lang="zh-CN" altLang="en-US" sz="2000" b="1" dirty="0">
                <a:solidFill>
                  <a:srgbClr val="284760"/>
                </a:solidFill>
                <a:latin typeface="微软雅黑" panose="020B0503020204020204" pitchFamily="34" charset="-122"/>
                <a:ea typeface="微软雅黑" panose="020B0503020204020204" pitchFamily="34" charset="-122"/>
              </a:rPr>
              <a:t>的测试题与人类智商测试题相似度极大。篇幅有限，这里不做赘述。特别值得注意的是，相对人类智商测试而言，互联网大脑的</a:t>
            </a:r>
            <a:r>
              <a:rPr lang="en-US" altLang="zh-CN" sz="2000" b="1" dirty="0">
                <a:solidFill>
                  <a:srgbClr val="284760"/>
                </a:solidFill>
                <a:latin typeface="微软雅黑" panose="020B0503020204020204" pitchFamily="34" charset="-122"/>
                <a:ea typeface="微软雅黑" panose="020B0503020204020204" pitchFamily="34" charset="-122"/>
              </a:rPr>
              <a:t>VCI</a:t>
            </a:r>
            <a:r>
              <a:rPr lang="zh-CN" altLang="en-US" sz="2000" b="1" dirty="0">
                <a:solidFill>
                  <a:srgbClr val="284760"/>
                </a:solidFill>
                <a:latin typeface="微软雅黑" panose="020B0503020204020204" pitchFamily="34" charset="-122"/>
                <a:ea typeface="微软雅黑" panose="020B0503020204020204" pitchFamily="34" charset="-122"/>
              </a:rPr>
              <a:t>和</a:t>
            </a:r>
            <a:r>
              <a:rPr lang="en-US" altLang="zh-CN" sz="2000" b="1" dirty="0">
                <a:solidFill>
                  <a:srgbClr val="284760"/>
                </a:solidFill>
                <a:latin typeface="微软雅黑" panose="020B0503020204020204" pitchFamily="34" charset="-122"/>
                <a:ea typeface="微软雅黑" panose="020B0503020204020204" pitchFamily="34" charset="-122"/>
              </a:rPr>
              <a:t>WMI</a:t>
            </a:r>
            <a:r>
              <a:rPr lang="zh-CN" altLang="en-US" sz="2000" b="1" dirty="0">
                <a:solidFill>
                  <a:srgbClr val="284760"/>
                </a:solidFill>
                <a:latin typeface="微软雅黑" panose="020B0503020204020204" pitchFamily="34" charset="-122"/>
                <a:ea typeface="微软雅黑" panose="020B0503020204020204" pitchFamily="34" charset="-122"/>
              </a:rPr>
              <a:t>这两部分智商测试题库以及单次测试的题目要尽可能的大，以防止类似</a:t>
            </a:r>
            <a:r>
              <a:rPr lang="en-US" altLang="zh-CN" sz="2000" b="1" dirty="0">
                <a:solidFill>
                  <a:srgbClr val="284760"/>
                </a:solidFill>
                <a:latin typeface="微软雅黑" panose="020B0503020204020204" pitchFamily="34" charset="-122"/>
                <a:ea typeface="微软雅黑" panose="020B0503020204020204" pitchFamily="34" charset="-122"/>
              </a:rPr>
              <a:t>Sophia</a:t>
            </a:r>
            <a:r>
              <a:rPr lang="zh-CN" altLang="en-US" sz="2000" b="1" dirty="0">
                <a:solidFill>
                  <a:srgbClr val="284760"/>
                </a:solidFill>
                <a:latin typeface="微软雅黑" panose="020B0503020204020204" pitchFamily="34" charset="-122"/>
                <a:ea typeface="微软雅黑" panose="020B0503020204020204" pitchFamily="34" charset="-122"/>
              </a:rPr>
              <a:t>的问答机器人</a:t>
            </a:r>
            <a:r>
              <a:rPr lang="en-US" altLang="zh-CN" sz="2000" b="1" dirty="0">
                <a:solidFill>
                  <a:srgbClr val="284760"/>
                </a:solidFill>
                <a:latin typeface="微软雅黑" panose="020B0503020204020204" pitchFamily="34" charset="-122"/>
                <a:ea typeface="微软雅黑" panose="020B0503020204020204" pitchFamily="34" charset="-122"/>
              </a:rPr>
              <a:t>(chatbot using simple template matching rules)</a:t>
            </a:r>
            <a:r>
              <a:rPr lang="zh-CN" altLang="en-US" sz="2000" b="1" dirty="0">
                <a:solidFill>
                  <a:srgbClr val="284760"/>
                </a:solidFill>
                <a:latin typeface="微软雅黑" panose="020B0503020204020204" pitchFamily="34" charset="-122"/>
                <a:ea typeface="微软雅黑" panose="020B0503020204020204" pitchFamily="34" charset="-122"/>
              </a:rPr>
              <a:t>获得不正常的高分。同时被测试对象的</a:t>
            </a:r>
            <a:r>
              <a:rPr lang="en-US" altLang="zh-CN" sz="2000" b="1" dirty="0">
                <a:solidFill>
                  <a:srgbClr val="284760"/>
                </a:solidFill>
                <a:latin typeface="微软雅黑" panose="020B0503020204020204" pitchFamily="34" charset="-122"/>
                <a:ea typeface="微软雅黑" panose="020B0503020204020204" pitchFamily="34" charset="-122"/>
              </a:rPr>
              <a:t>WM</a:t>
            </a:r>
            <a:r>
              <a:rPr lang="zh-CN" altLang="en-US" sz="2000" b="1" dirty="0">
                <a:solidFill>
                  <a:srgbClr val="284760"/>
                </a:solidFill>
                <a:latin typeface="微软雅黑" panose="020B0503020204020204" pitchFamily="34" charset="-122"/>
                <a:ea typeface="微软雅黑" panose="020B0503020204020204" pitchFamily="34" charset="-122"/>
              </a:rPr>
              <a:t>和</a:t>
            </a:r>
            <a:r>
              <a:rPr lang="en-US" altLang="zh-CN" sz="2000" b="1" dirty="0">
                <a:solidFill>
                  <a:srgbClr val="284760"/>
                </a:solidFill>
                <a:latin typeface="微软雅黑" panose="020B0503020204020204" pitchFamily="34" charset="-122"/>
                <a:ea typeface="微软雅黑" panose="020B0503020204020204" pitchFamily="34" charset="-122"/>
              </a:rPr>
              <a:t>VC</a:t>
            </a:r>
            <a:r>
              <a:rPr lang="zh-CN" altLang="en-US" sz="2000" b="1" dirty="0">
                <a:solidFill>
                  <a:srgbClr val="284760"/>
                </a:solidFill>
                <a:latin typeface="微软雅黑" panose="020B0503020204020204" pitchFamily="34" charset="-122"/>
                <a:ea typeface="微软雅黑" panose="020B0503020204020204" pitchFamily="34" charset="-122"/>
              </a:rPr>
              <a:t>智商远高于</a:t>
            </a:r>
            <a:r>
              <a:rPr lang="en-US" altLang="zh-CN" sz="2000" b="1" dirty="0">
                <a:solidFill>
                  <a:srgbClr val="284760"/>
                </a:solidFill>
                <a:latin typeface="微软雅黑" panose="020B0503020204020204" pitchFamily="34" charset="-122"/>
                <a:ea typeface="微软雅黑" panose="020B0503020204020204" pitchFamily="34" charset="-122"/>
              </a:rPr>
              <a:t>IA</a:t>
            </a:r>
            <a:r>
              <a:rPr lang="zh-CN" altLang="en-US" sz="2000" b="1" dirty="0">
                <a:solidFill>
                  <a:srgbClr val="284760"/>
                </a:solidFill>
                <a:latin typeface="微软雅黑" panose="020B0503020204020204" pitchFamily="34" charset="-122"/>
                <a:ea typeface="微软雅黑" panose="020B0503020204020204" pitchFamily="34" charset="-122"/>
              </a:rPr>
              <a:t>和</a:t>
            </a:r>
            <a:r>
              <a:rPr lang="en-US" altLang="zh-CN" sz="2000" b="1" dirty="0">
                <a:solidFill>
                  <a:srgbClr val="284760"/>
                </a:solidFill>
                <a:latin typeface="微软雅黑" panose="020B0503020204020204" pitchFamily="34" charset="-122"/>
                <a:ea typeface="微软雅黑" panose="020B0503020204020204" pitchFamily="34" charset="-122"/>
              </a:rPr>
              <a:t>VS</a:t>
            </a:r>
            <a:r>
              <a:rPr lang="zh-CN" altLang="en-US" sz="2000" b="1" dirty="0">
                <a:solidFill>
                  <a:srgbClr val="284760"/>
                </a:solidFill>
                <a:latin typeface="微软雅黑" panose="020B0503020204020204" pitchFamily="34" charset="-122"/>
                <a:ea typeface="微软雅黑" panose="020B0503020204020204" pitchFamily="34" charset="-122"/>
              </a:rPr>
              <a:t>智商时，应当适当降低它的评分。</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r>
              <a:rPr lang="zh-CN" altLang="en-US" sz="2000" b="1" dirty="0">
                <a:solidFill>
                  <a:srgbClr val="284760"/>
                </a:solidFill>
                <a:latin typeface="微软雅黑" panose="020B0503020204020204" pitchFamily="34" charset="-122"/>
                <a:ea typeface="微软雅黑" panose="020B0503020204020204" pitchFamily="34" charset="-122"/>
              </a:rPr>
              <a:t>而</a:t>
            </a:r>
            <a:r>
              <a:rPr lang="en-US" altLang="zh-CN" sz="2000" b="1" dirty="0">
                <a:solidFill>
                  <a:srgbClr val="284760"/>
                </a:solidFill>
                <a:latin typeface="微软雅黑" panose="020B0503020204020204" pitchFamily="34" charset="-122"/>
                <a:ea typeface="微软雅黑" panose="020B0503020204020204" pitchFamily="34" charset="-122"/>
              </a:rPr>
              <a:t>IAI</a:t>
            </a:r>
            <a:r>
              <a:rPr lang="zh-CN" altLang="en-US" sz="2000" b="1" dirty="0">
                <a:solidFill>
                  <a:srgbClr val="284760"/>
                </a:solidFill>
                <a:latin typeface="微软雅黑" panose="020B0503020204020204" pitchFamily="34" charset="-122"/>
                <a:ea typeface="微软雅黑" panose="020B0503020204020204" pitchFamily="34" charset="-122"/>
              </a:rPr>
              <a:t>能力则通过包括对话与数学题在内的题目进行测试，例如得出数列</a:t>
            </a:r>
            <a:r>
              <a:rPr lang="en-US" altLang="zh-CN" sz="2000" b="1" dirty="0">
                <a:solidFill>
                  <a:srgbClr val="284760"/>
                </a:solidFill>
                <a:latin typeface="微软雅黑" panose="020B0503020204020204" pitchFamily="34" charset="-122"/>
                <a:ea typeface="微软雅黑" panose="020B0503020204020204" pitchFamily="34" charset="-122"/>
              </a:rPr>
              <a:t>1,2,4,7,11,16</a:t>
            </a:r>
            <a:r>
              <a:rPr lang="zh-CN" altLang="en-US" sz="2000" b="1" dirty="0">
                <a:solidFill>
                  <a:srgbClr val="284760"/>
                </a:solidFill>
                <a:latin typeface="微软雅黑" panose="020B0503020204020204" pitchFamily="34" charset="-122"/>
                <a:ea typeface="微软雅黑" panose="020B0503020204020204" pitchFamily="34" charset="-122"/>
              </a:rPr>
              <a:t>的第七项，或是进行联想（</a:t>
            </a:r>
            <a:r>
              <a:rPr lang="en-US" altLang="zh-CN" sz="2000" b="1" dirty="0">
                <a:solidFill>
                  <a:srgbClr val="284760"/>
                </a:solidFill>
                <a:latin typeface="微软雅黑" panose="020B0503020204020204" pitchFamily="34" charset="-122"/>
                <a:ea typeface="微软雅黑" panose="020B0503020204020204" pitchFamily="34" charset="-122"/>
              </a:rPr>
              <a:t>foot as for hand, is equivalent to leg as for what? </a:t>
            </a:r>
            <a:r>
              <a:rPr lang="zh-CN" altLang="en-US" sz="2000" b="1" dirty="0">
                <a:solidFill>
                  <a:srgbClr val="284760"/>
                </a:solidFill>
                <a:latin typeface="微软雅黑" panose="020B0503020204020204" pitchFamily="34" charset="-122"/>
                <a:ea typeface="微软雅黑" panose="020B0503020204020204" pitchFamily="34" charset="-122"/>
              </a:rPr>
              <a:t>）以及要求它在限定条件下编故事等。</a:t>
            </a:r>
            <a:endParaRPr lang="en-US" altLang="zh-CN" sz="20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技术成果及进展</a:t>
            </a:r>
            <a:endPar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pic>
        <p:nvPicPr>
          <p:cNvPr id="6" name="图片 5">
            <a:extLst>
              <a:ext uri="{FF2B5EF4-FFF2-40B4-BE49-F238E27FC236}">
                <a16:creationId xmlns:a16="http://schemas.microsoft.com/office/drawing/2014/main" id="{BCC9E156-97D3-49F8-A0E9-7BB2488794BE}"/>
              </a:ext>
            </a:extLst>
          </p:cNvPr>
          <p:cNvPicPr>
            <a:picLocks noChangeAspect="1"/>
          </p:cNvPicPr>
          <p:nvPr/>
        </p:nvPicPr>
        <p:blipFill>
          <a:blip r:embed="rId4"/>
          <a:stretch>
            <a:fillRect/>
          </a:stretch>
        </p:blipFill>
        <p:spPr>
          <a:xfrm>
            <a:off x="4560652" y="2756451"/>
            <a:ext cx="1331494" cy="517804"/>
          </a:xfrm>
          <a:prstGeom prst="rect">
            <a:avLst/>
          </a:prstGeom>
        </p:spPr>
      </p:pic>
    </p:spTree>
    <p:extLst>
      <p:ext uri="{BB962C8B-B14F-4D97-AF65-F5344CB8AC3E}">
        <p14:creationId xmlns:p14="http://schemas.microsoft.com/office/powerpoint/2010/main" val="237250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05098"/>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r>
              <a:rPr lang="en-US" altLang="zh-CN" sz="2800" b="1" dirty="0">
                <a:solidFill>
                  <a:srgbClr val="284760"/>
                </a:solidFill>
                <a:latin typeface="微软雅黑" panose="020B0503020204020204" pitchFamily="34" charset="-122"/>
                <a:ea typeface="微软雅黑" panose="020B0503020204020204" pitchFamily="34" charset="-122"/>
              </a:rPr>
              <a:t>                   </a:t>
            </a:r>
            <a:r>
              <a:rPr lang="en-US" altLang="zh-CN" sz="2000" b="1" dirty="0">
                <a:solidFill>
                  <a:srgbClr val="284760"/>
                </a:solidFill>
                <a:latin typeface="微软雅黑" panose="020B0503020204020204" pitchFamily="34" charset="-122"/>
                <a:ea typeface="微软雅黑" panose="020B0503020204020204" pitchFamily="34" charset="-122"/>
              </a:rPr>
              <a:t>CVI</a:t>
            </a:r>
            <a:r>
              <a:rPr lang="zh-CN" altLang="en-US" sz="2000" b="1" dirty="0">
                <a:solidFill>
                  <a:srgbClr val="284760"/>
                </a:solidFill>
                <a:latin typeface="微软雅黑" panose="020B0503020204020204" pitchFamily="34" charset="-122"/>
                <a:ea typeface="微软雅黑" panose="020B0503020204020204" pitchFamily="34" charset="-122"/>
              </a:rPr>
              <a:t>部分                                                                         </a:t>
            </a:r>
            <a:r>
              <a:rPr lang="en-US" altLang="zh-CN" sz="2000" b="1" dirty="0">
                <a:solidFill>
                  <a:srgbClr val="284760"/>
                </a:solidFill>
                <a:latin typeface="微软雅黑" panose="020B0503020204020204" pitchFamily="34" charset="-122"/>
                <a:ea typeface="微软雅黑" panose="020B0503020204020204" pitchFamily="34" charset="-122"/>
              </a:rPr>
              <a:t>WMI</a:t>
            </a:r>
            <a:r>
              <a:rPr lang="zh-CN" altLang="en-US" sz="2000" b="1" dirty="0">
                <a:solidFill>
                  <a:srgbClr val="284760"/>
                </a:solidFill>
                <a:latin typeface="微软雅黑" panose="020B0503020204020204" pitchFamily="34" charset="-122"/>
                <a:ea typeface="微软雅黑" panose="020B0503020204020204" pitchFamily="34" charset="-122"/>
              </a:rPr>
              <a:t>部分</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技术成果及进展</a:t>
            </a:r>
            <a:endPar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66A5FB92-5A03-4735-8475-D93B717DB9A7}"/>
              </a:ext>
            </a:extLst>
          </p:cNvPr>
          <p:cNvPicPr>
            <a:picLocks noChangeAspect="1"/>
          </p:cNvPicPr>
          <p:nvPr/>
        </p:nvPicPr>
        <p:blipFill>
          <a:blip r:embed="rId4"/>
          <a:stretch>
            <a:fillRect/>
          </a:stretch>
        </p:blipFill>
        <p:spPr>
          <a:xfrm>
            <a:off x="786142" y="1221770"/>
            <a:ext cx="5081588" cy="4719848"/>
          </a:xfrm>
          <a:prstGeom prst="rect">
            <a:avLst/>
          </a:prstGeom>
        </p:spPr>
      </p:pic>
      <p:pic>
        <p:nvPicPr>
          <p:cNvPr id="4" name="图片 3">
            <a:extLst>
              <a:ext uri="{FF2B5EF4-FFF2-40B4-BE49-F238E27FC236}">
                <a16:creationId xmlns:a16="http://schemas.microsoft.com/office/drawing/2014/main" id="{D0DC18BC-477F-4BD9-BDF5-52C6E3C31A86}"/>
              </a:ext>
            </a:extLst>
          </p:cNvPr>
          <p:cNvPicPr>
            <a:picLocks noChangeAspect="1"/>
          </p:cNvPicPr>
          <p:nvPr/>
        </p:nvPicPr>
        <p:blipFill>
          <a:blip r:embed="rId5"/>
          <a:stretch>
            <a:fillRect/>
          </a:stretch>
        </p:blipFill>
        <p:spPr>
          <a:xfrm>
            <a:off x="6883335" y="1221770"/>
            <a:ext cx="4990476" cy="4723809"/>
          </a:xfrm>
          <a:prstGeom prst="rect">
            <a:avLst/>
          </a:prstGeom>
        </p:spPr>
      </p:pic>
    </p:spTree>
    <p:extLst>
      <p:ext uri="{BB962C8B-B14F-4D97-AF65-F5344CB8AC3E}">
        <p14:creationId xmlns:p14="http://schemas.microsoft.com/office/powerpoint/2010/main" val="11763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05098"/>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dirty="0">
                <a:solidFill>
                  <a:srgbClr val="284760"/>
                </a:solidFill>
                <a:latin typeface="微软雅黑" panose="020B0503020204020204" pitchFamily="34" charset="-122"/>
                <a:ea typeface="微软雅黑" panose="020B0503020204020204" pitchFamily="34" charset="-122"/>
              </a:rPr>
              <a:t>IAI</a:t>
            </a:r>
            <a:r>
              <a:rPr lang="zh-CN" altLang="en-US" sz="2000" b="1" dirty="0">
                <a:solidFill>
                  <a:srgbClr val="284760"/>
                </a:solidFill>
                <a:latin typeface="微软雅黑" panose="020B0503020204020204" pitchFamily="34" charset="-122"/>
                <a:ea typeface="微软雅黑" panose="020B0503020204020204" pitchFamily="34" charset="-122"/>
              </a:rPr>
              <a:t>综合采用</a:t>
            </a:r>
            <a:r>
              <a:rPr lang="en-US" altLang="zh-CN" sz="2000" b="1" dirty="0">
                <a:solidFill>
                  <a:srgbClr val="284760"/>
                </a:solidFill>
                <a:latin typeface="微软雅黑" panose="020B0503020204020204" pitchFamily="34" charset="-122"/>
                <a:ea typeface="微软雅黑" panose="020B0503020204020204" pitchFamily="34" charset="-122"/>
              </a:rPr>
              <a:t>LoveLace2.0</a:t>
            </a:r>
            <a:r>
              <a:rPr lang="zh-CN" altLang="en-US" sz="2000" b="1" dirty="0">
                <a:solidFill>
                  <a:srgbClr val="284760"/>
                </a:solidFill>
                <a:latin typeface="微软雅黑" panose="020B0503020204020204" pitchFamily="34" charset="-122"/>
                <a:ea typeface="微软雅黑" panose="020B0503020204020204" pitchFamily="34" charset="-122"/>
              </a:rPr>
              <a:t>和中科大“标准智商模型中”测试创新能力题型。在题型上除了包括</a:t>
            </a:r>
            <a:r>
              <a:rPr lang="en-US" altLang="zh-CN" sz="2000" b="1" dirty="0">
                <a:solidFill>
                  <a:srgbClr val="284760"/>
                </a:solidFill>
                <a:latin typeface="微软雅黑" panose="020B0503020204020204" pitchFamily="34" charset="-122"/>
                <a:ea typeface="微软雅黑" panose="020B0503020204020204" pitchFamily="34" charset="-122"/>
              </a:rPr>
              <a:t>Lovelace2.0</a:t>
            </a:r>
            <a:r>
              <a:rPr lang="zh-CN" altLang="en-US" sz="2000" b="1" dirty="0">
                <a:solidFill>
                  <a:srgbClr val="284760"/>
                </a:solidFill>
                <a:latin typeface="微软雅黑" panose="020B0503020204020204" pitchFamily="34" charset="-122"/>
                <a:ea typeface="微软雅黑" panose="020B0503020204020204" pitchFamily="34" charset="-122"/>
              </a:rPr>
              <a:t>的核心部分即在条件被限定的情况下进行创作，还加入了逻辑推理相关题目，</a:t>
            </a:r>
            <a:r>
              <a:rPr lang="en-US" altLang="zh-CN" sz="2000" b="1" dirty="0">
                <a:solidFill>
                  <a:srgbClr val="284760"/>
                </a:solidFill>
                <a:latin typeface="微软雅黑" panose="020B0503020204020204" pitchFamily="34" charset="-122"/>
                <a:ea typeface="微软雅黑" panose="020B0503020204020204" pitchFamily="34" charset="-122"/>
              </a:rPr>
              <a:t>IAI</a:t>
            </a:r>
            <a:r>
              <a:rPr lang="zh-CN" altLang="en-US" sz="2000" b="1" dirty="0">
                <a:solidFill>
                  <a:srgbClr val="284760"/>
                </a:solidFill>
                <a:latin typeface="微软雅黑" panose="020B0503020204020204" pitchFamily="34" charset="-122"/>
                <a:ea typeface="微软雅黑" panose="020B0503020204020204" pitchFamily="34" charset="-122"/>
              </a:rPr>
              <a:t>部分如下图所示：</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r>
              <a:rPr lang="en-US" altLang="zh-CN" sz="2000" b="1" dirty="0">
                <a:solidFill>
                  <a:srgbClr val="284760"/>
                </a:solidFill>
                <a:latin typeface="微软雅黑" panose="020B0503020204020204" pitchFamily="34" charset="-122"/>
                <a:ea typeface="微软雅黑" panose="020B0503020204020204" pitchFamily="34" charset="-122"/>
              </a:rPr>
              <a:t>       </a:t>
            </a: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r>
              <a:rPr lang="en-US" altLang="zh-CN" sz="2000" b="1" dirty="0">
                <a:solidFill>
                  <a:srgbClr val="284760"/>
                </a:solidFill>
                <a:latin typeface="微软雅黑" panose="020B0503020204020204" pitchFamily="34" charset="-122"/>
                <a:ea typeface="微软雅黑" panose="020B0503020204020204" pitchFamily="34" charset="-122"/>
              </a:rPr>
              <a:t> </a:t>
            </a:r>
          </a:p>
          <a:p>
            <a:pPr lvl="0"/>
            <a:r>
              <a:rPr lang="zh-CN" altLang="en-US" sz="2000" b="1" dirty="0">
                <a:solidFill>
                  <a:srgbClr val="284760"/>
                </a:solidFill>
                <a:latin typeface="微软雅黑" panose="020B0503020204020204" pitchFamily="34" charset="-122"/>
                <a:ea typeface="微软雅黑" panose="020B0503020204020204" pitchFamily="34" charset="-122"/>
              </a:rPr>
              <a:t>              创作能力测试模块                                          逻辑能力测试模块</a:t>
            </a:r>
            <a:endParaRPr lang="en-US" altLang="zh-CN" sz="20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技术成果及进展</a:t>
            </a:r>
            <a:endPar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pic>
        <p:nvPicPr>
          <p:cNvPr id="6" name="图片 5">
            <a:extLst>
              <a:ext uri="{FF2B5EF4-FFF2-40B4-BE49-F238E27FC236}">
                <a16:creationId xmlns:a16="http://schemas.microsoft.com/office/drawing/2014/main" id="{CF1636DD-C3AA-4388-8E79-452C6201FCAC}"/>
              </a:ext>
            </a:extLst>
          </p:cNvPr>
          <p:cNvPicPr>
            <a:picLocks noChangeAspect="1"/>
          </p:cNvPicPr>
          <p:nvPr/>
        </p:nvPicPr>
        <p:blipFill>
          <a:blip r:embed="rId4"/>
          <a:stretch>
            <a:fillRect/>
          </a:stretch>
        </p:blipFill>
        <p:spPr>
          <a:xfrm>
            <a:off x="979934" y="3589004"/>
            <a:ext cx="4019048" cy="685714"/>
          </a:xfrm>
          <a:prstGeom prst="rect">
            <a:avLst/>
          </a:prstGeom>
        </p:spPr>
      </p:pic>
      <p:pic>
        <p:nvPicPr>
          <p:cNvPr id="8" name="图片 7">
            <a:extLst>
              <a:ext uri="{FF2B5EF4-FFF2-40B4-BE49-F238E27FC236}">
                <a16:creationId xmlns:a16="http://schemas.microsoft.com/office/drawing/2014/main" id="{1F800C80-9948-4C4C-B1F8-19DD3B69B045}"/>
              </a:ext>
            </a:extLst>
          </p:cNvPr>
          <p:cNvPicPr>
            <a:picLocks noChangeAspect="1"/>
          </p:cNvPicPr>
          <p:nvPr/>
        </p:nvPicPr>
        <p:blipFill>
          <a:blip r:embed="rId5"/>
          <a:stretch>
            <a:fillRect/>
          </a:stretch>
        </p:blipFill>
        <p:spPr>
          <a:xfrm>
            <a:off x="979934" y="4274719"/>
            <a:ext cx="4066667" cy="638095"/>
          </a:xfrm>
          <a:prstGeom prst="rect">
            <a:avLst/>
          </a:prstGeom>
        </p:spPr>
      </p:pic>
      <p:pic>
        <p:nvPicPr>
          <p:cNvPr id="12" name="图片 11">
            <a:extLst>
              <a:ext uri="{FF2B5EF4-FFF2-40B4-BE49-F238E27FC236}">
                <a16:creationId xmlns:a16="http://schemas.microsoft.com/office/drawing/2014/main" id="{C3579AD2-47BA-4D3C-B7BD-98ABEE9A0DF9}"/>
              </a:ext>
            </a:extLst>
          </p:cNvPr>
          <p:cNvPicPr>
            <a:picLocks noChangeAspect="1"/>
          </p:cNvPicPr>
          <p:nvPr/>
        </p:nvPicPr>
        <p:blipFill>
          <a:blip r:embed="rId6"/>
          <a:stretch>
            <a:fillRect/>
          </a:stretch>
        </p:blipFill>
        <p:spPr>
          <a:xfrm>
            <a:off x="5609619" y="3378782"/>
            <a:ext cx="5161905" cy="752381"/>
          </a:xfrm>
          <a:prstGeom prst="rect">
            <a:avLst/>
          </a:prstGeom>
        </p:spPr>
      </p:pic>
      <p:pic>
        <p:nvPicPr>
          <p:cNvPr id="13" name="图片 12">
            <a:extLst>
              <a:ext uri="{FF2B5EF4-FFF2-40B4-BE49-F238E27FC236}">
                <a16:creationId xmlns:a16="http://schemas.microsoft.com/office/drawing/2014/main" id="{8C70F799-7A3E-44DB-BBBF-4A0FAC52C0F9}"/>
              </a:ext>
            </a:extLst>
          </p:cNvPr>
          <p:cNvPicPr>
            <a:picLocks noChangeAspect="1"/>
          </p:cNvPicPr>
          <p:nvPr/>
        </p:nvPicPr>
        <p:blipFill>
          <a:blip r:embed="rId7"/>
          <a:stretch>
            <a:fillRect/>
          </a:stretch>
        </p:blipFill>
        <p:spPr>
          <a:xfrm>
            <a:off x="5609619" y="4131164"/>
            <a:ext cx="5180952" cy="704762"/>
          </a:xfrm>
          <a:prstGeom prst="rect">
            <a:avLst/>
          </a:prstGeom>
        </p:spPr>
      </p:pic>
    </p:spTree>
    <p:extLst>
      <p:ext uri="{BB962C8B-B14F-4D97-AF65-F5344CB8AC3E}">
        <p14:creationId xmlns:p14="http://schemas.microsoft.com/office/powerpoint/2010/main" val="390871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05098"/>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b="1" dirty="0">
                <a:solidFill>
                  <a:srgbClr val="284760"/>
                </a:solidFill>
                <a:latin typeface="微软雅黑" panose="020B0503020204020204" pitchFamily="34" charset="-122"/>
                <a:ea typeface="微软雅黑" panose="020B0503020204020204" pitchFamily="34" charset="-122"/>
              </a:rPr>
              <a:t>需要重点介绍的是互联网大脑的</a:t>
            </a:r>
            <a:r>
              <a:rPr lang="en-US" altLang="zh-CN" sz="2000" b="1" dirty="0">
                <a:solidFill>
                  <a:srgbClr val="284760"/>
                </a:solidFill>
                <a:latin typeface="微软雅黑" panose="020B0503020204020204" pitchFamily="34" charset="-122"/>
                <a:ea typeface="微软雅黑" panose="020B0503020204020204" pitchFamily="34" charset="-122"/>
              </a:rPr>
              <a:t>VS</a:t>
            </a:r>
            <a:r>
              <a:rPr lang="zh-CN" altLang="en-US" sz="2000" b="1" dirty="0">
                <a:solidFill>
                  <a:srgbClr val="284760"/>
                </a:solidFill>
                <a:latin typeface="微软雅黑" panose="020B0503020204020204" pitchFamily="34" charset="-122"/>
                <a:ea typeface="微软雅黑" panose="020B0503020204020204" pitchFamily="34" charset="-122"/>
              </a:rPr>
              <a:t>智商测试，在设计上不但承担检测被测试对象图形理解能力的作用，还承担着判定被测试对象是否是简单的聊天机器人的功能。这一测试类似</a:t>
            </a:r>
            <a:r>
              <a:rPr lang="en-US" altLang="zh-CN" sz="2000" b="1" dirty="0">
                <a:solidFill>
                  <a:srgbClr val="284760"/>
                </a:solidFill>
                <a:latin typeface="微软雅黑" panose="020B0503020204020204" pitchFamily="34" charset="-122"/>
                <a:ea typeface="微软雅黑" panose="020B0503020204020204" pitchFamily="34" charset="-122"/>
              </a:rPr>
              <a:t>VTT</a:t>
            </a:r>
            <a:r>
              <a:rPr lang="zh-CN" altLang="en-US" sz="2000" b="1" dirty="0">
                <a:solidFill>
                  <a:srgbClr val="284760"/>
                </a:solidFill>
                <a:latin typeface="微软雅黑" panose="020B0503020204020204" pitchFamily="34" charset="-122"/>
                <a:ea typeface="微软雅黑" panose="020B0503020204020204" pitchFamily="34" charset="-122"/>
              </a:rPr>
              <a:t>测试，但是相较于约翰霍普金斯大学</a:t>
            </a:r>
            <a:r>
              <a:rPr lang="en-US" altLang="zh-CN" sz="2000" b="1" dirty="0">
                <a:solidFill>
                  <a:srgbClr val="284760"/>
                </a:solidFill>
                <a:latin typeface="微软雅黑" panose="020B0503020204020204" pitchFamily="34" charset="-122"/>
                <a:ea typeface="微软雅黑" panose="020B0503020204020204" pitchFamily="34" charset="-122"/>
              </a:rPr>
              <a:t>Donald </a:t>
            </a:r>
            <a:r>
              <a:rPr lang="en-US" altLang="zh-CN" sz="2000" b="1" dirty="0" err="1">
                <a:solidFill>
                  <a:srgbClr val="284760"/>
                </a:solidFill>
                <a:latin typeface="微软雅黑" panose="020B0503020204020204" pitchFamily="34" charset="-122"/>
                <a:ea typeface="微软雅黑" panose="020B0503020204020204" pitchFamily="34" charset="-122"/>
              </a:rPr>
              <a:t>Geman</a:t>
            </a:r>
            <a:r>
              <a:rPr lang="zh-CN" altLang="en-US" sz="2000" b="1" dirty="0">
                <a:solidFill>
                  <a:srgbClr val="284760"/>
                </a:solidFill>
                <a:latin typeface="微软雅黑" panose="020B0503020204020204" pitchFamily="34" charset="-122"/>
                <a:ea typeface="微软雅黑" panose="020B0503020204020204" pitchFamily="34" charset="-122"/>
              </a:rPr>
              <a:t>教授提出的最初版本。进行了多处改进。</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lvl="0" indent="-514350">
              <a:buFont typeface="+mj-ea"/>
              <a:buAutoNum type="ea1JpnChsDbPeriod"/>
            </a:pPr>
            <a:r>
              <a:rPr lang="zh-CN" altLang="en-US" sz="2000" b="1" dirty="0">
                <a:solidFill>
                  <a:srgbClr val="284760"/>
                </a:solidFill>
                <a:latin typeface="微软雅黑" panose="020B0503020204020204" pitchFamily="34" charset="-122"/>
                <a:ea typeface="微软雅黑" panose="020B0503020204020204" pitchFamily="34" charset="-122"/>
              </a:rPr>
              <a:t>测试使用的数据集并非简单的街景照片。而是使用</a:t>
            </a:r>
            <a:r>
              <a:rPr lang="en-US" altLang="zh-CN" sz="2000" b="1" dirty="0">
                <a:solidFill>
                  <a:srgbClr val="284760"/>
                </a:solidFill>
                <a:latin typeface="微软雅黑" panose="020B0503020204020204" pitchFamily="34" charset="-122"/>
                <a:ea typeface="微软雅黑" panose="020B0503020204020204" pitchFamily="34" charset="-122"/>
              </a:rPr>
              <a:t>Open Images Dataset V4</a:t>
            </a:r>
            <a:r>
              <a:rPr lang="zh-CN" altLang="en-US" sz="2000" b="1" dirty="0">
                <a:solidFill>
                  <a:srgbClr val="284760"/>
                </a:solidFill>
                <a:latin typeface="微软雅黑" panose="020B0503020204020204" pitchFamily="34" charset="-122"/>
                <a:ea typeface="微软雅黑" panose="020B0503020204020204" pitchFamily="34" charset="-122"/>
              </a:rPr>
              <a:t>数据集（已于</a:t>
            </a:r>
            <a:r>
              <a:rPr lang="en-US" altLang="zh-CN" sz="2000" b="1" dirty="0">
                <a:solidFill>
                  <a:srgbClr val="284760"/>
                </a:solidFill>
                <a:latin typeface="微软雅黑" panose="020B0503020204020204" pitchFamily="34" charset="-122"/>
                <a:ea typeface="微软雅黑" panose="020B0503020204020204" pitchFamily="34" charset="-122"/>
              </a:rPr>
              <a:t>2018</a:t>
            </a:r>
            <a:r>
              <a:rPr lang="zh-CN" altLang="en-US" sz="2000" b="1" dirty="0">
                <a:solidFill>
                  <a:srgbClr val="284760"/>
                </a:solidFill>
                <a:latin typeface="微软雅黑" panose="020B0503020204020204" pitchFamily="34" charset="-122"/>
                <a:ea typeface="微软雅黑" panose="020B0503020204020204" pitchFamily="34" charset="-122"/>
              </a:rPr>
              <a:t>年五月二日获得</a:t>
            </a:r>
            <a:r>
              <a:rPr lang="en-US" altLang="zh-CN" sz="2000" b="1" dirty="0">
                <a:solidFill>
                  <a:srgbClr val="284760"/>
                </a:solidFill>
                <a:latin typeface="微软雅黑" panose="020B0503020204020204" pitchFamily="34" charset="-122"/>
                <a:ea typeface="微软雅黑" panose="020B0503020204020204" pitchFamily="34" charset="-122"/>
              </a:rPr>
              <a:t>Google</a:t>
            </a:r>
            <a:r>
              <a:rPr lang="zh-CN" altLang="en-US" sz="2000" b="1" dirty="0">
                <a:solidFill>
                  <a:srgbClr val="284760"/>
                </a:solidFill>
                <a:latin typeface="微软雅黑" panose="020B0503020204020204" pitchFamily="34" charset="-122"/>
                <a:ea typeface="微软雅黑" panose="020B0503020204020204" pitchFamily="34" charset="-122"/>
              </a:rPr>
              <a:t>授权，被允许在学术领域使用该数据集）。</a:t>
            </a:r>
            <a:r>
              <a:rPr lang="en-US" altLang="zh-CN" sz="2000" b="1" dirty="0">
                <a:solidFill>
                  <a:srgbClr val="284760"/>
                </a:solidFill>
                <a:latin typeface="微软雅黑" panose="020B0503020204020204" pitchFamily="34" charset="-122"/>
                <a:ea typeface="微软雅黑" panose="020B0503020204020204" pitchFamily="34" charset="-122"/>
              </a:rPr>
              <a:t>Open Images Dataset V4</a:t>
            </a:r>
            <a:r>
              <a:rPr lang="zh-CN" altLang="en-US" sz="2000" b="1" dirty="0">
                <a:solidFill>
                  <a:srgbClr val="284760"/>
                </a:solidFill>
                <a:latin typeface="微软雅黑" panose="020B0503020204020204" pitchFamily="34" charset="-122"/>
                <a:ea typeface="微软雅黑" panose="020B0503020204020204" pitchFamily="34" charset="-122"/>
              </a:rPr>
              <a:t>包括超过九百万张被详细分类并被注释的超过五百个不同类别的高清图片。因此能够度量被测试对象在多个方面对图形识别的能力，增大测试的可靠性。</a:t>
            </a:r>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lvl="0" indent="-514350">
              <a:buFont typeface="+mj-ea"/>
              <a:buAutoNum type="ea1JpnChsDbPeriod"/>
            </a:pPr>
            <a:r>
              <a:rPr lang="zh-CN" altLang="en-US" sz="2000" b="1" dirty="0">
                <a:solidFill>
                  <a:srgbClr val="284760"/>
                </a:solidFill>
                <a:latin typeface="微软雅黑" panose="020B0503020204020204" pitchFamily="34" charset="-122"/>
                <a:ea typeface="微软雅黑" panose="020B0503020204020204" pitchFamily="34" charset="-122"/>
              </a:rPr>
              <a:t>由于该数据集被详细分类，因此，能够详细的分析被测试对象在各个方面的能力。而非像初版</a:t>
            </a:r>
            <a:r>
              <a:rPr lang="en-US" altLang="zh-CN" sz="2000" b="1" dirty="0">
                <a:solidFill>
                  <a:srgbClr val="284760"/>
                </a:solidFill>
                <a:latin typeface="微软雅黑" panose="020B0503020204020204" pitchFamily="34" charset="-122"/>
                <a:ea typeface="微软雅黑" panose="020B0503020204020204" pitchFamily="34" charset="-122"/>
              </a:rPr>
              <a:t>VTT</a:t>
            </a:r>
            <a:r>
              <a:rPr lang="zh-CN" altLang="en-US" sz="2000" b="1" dirty="0">
                <a:solidFill>
                  <a:srgbClr val="284760"/>
                </a:solidFill>
                <a:latin typeface="微软雅黑" panose="020B0503020204020204" pitchFamily="34" charset="-122"/>
                <a:ea typeface="微软雅黑" panose="020B0503020204020204" pitchFamily="34" charset="-122"/>
              </a:rPr>
              <a:t>那样只能得出一个笼统的评价。</a:t>
            </a:r>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lvl="0" indent="-514350">
              <a:buFont typeface="+mj-ea"/>
              <a:buAutoNum type="ea1JpnChsDbPeriod"/>
            </a:pPr>
            <a:r>
              <a:rPr lang="zh-CN" altLang="en-US" sz="2000" b="1" dirty="0">
                <a:solidFill>
                  <a:srgbClr val="284760"/>
                </a:solidFill>
                <a:latin typeface="微软雅黑" panose="020B0503020204020204" pitchFamily="34" charset="-122"/>
                <a:ea typeface="微软雅黑" panose="020B0503020204020204" pitchFamily="34" charset="-122"/>
              </a:rPr>
              <a:t>每张图片中都包含多个对象，使得测试的区分度更为明显。</a:t>
            </a:r>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lvl="0" indent="-514350">
              <a:buFont typeface="+mj-ea"/>
              <a:buAutoNum type="ea1JpnChsDbPeriod"/>
            </a:pPr>
            <a:r>
              <a:rPr lang="zh-CN" altLang="en-US" sz="2000" b="1" dirty="0">
                <a:solidFill>
                  <a:srgbClr val="284760"/>
                </a:solidFill>
                <a:latin typeface="微软雅黑" panose="020B0503020204020204" pitchFamily="34" charset="-122"/>
                <a:ea typeface="微软雅黑" panose="020B0503020204020204" pitchFamily="34" charset="-122"/>
              </a:rPr>
              <a:t>由于这一测试并非简单的测试被测试对象的图形识别能力，要求它对该图片进行联想。以便于测试它的联想能力。</a:t>
            </a:r>
            <a:endParaRPr lang="en-US" altLang="zh-CN" sz="20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技术成果及进展</a:t>
            </a:r>
            <a:endPar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2011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05098"/>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r>
              <a:rPr lang="en-US" altLang="zh-CN" sz="1600" b="1" dirty="0">
                <a:solidFill>
                  <a:srgbClr val="284760"/>
                </a:solidFill>
                <a:latin typeface="微软雅黑" panose="020B0503020204020204" pitchFamily="34" charset="-122"/>
                <a:ea typeface="微软雅黑" panose="020B0503020204020204" pitchFamily="34" charset="-122"/>
              </a:rPr>
              <a:t>     Open Image Database V4</a:t>
            </a:r>
            <a:r>
              <a:rPr lang="zh-CN" altLang="en-US" sz="1600" b="1" dirty="0">
                <a:solidFill>
                  <a:srgbClr val="284760"/>
                </a:solidFill>
                <a:latin typeface="微软雅黑" panose="020B0503020204020204" pitchFamily="34" charset="-122"/>
                <a:ea typeface="微软雅黑" panose="020B0503020204020204" pitchFamily="34" charset="-122"/>
              </a:rPr>
              <a:t>数据集图片（标注后）                                     </a:t>
            </a:r>
            <a:r>
              <a:rPr lang="en-US" altLang="zh-CN" sz="1600" b="1" dirty="0">
                <a:solidFill>
                  <a:srgbClr val="284760"/>
                </a:solidFill>
                <a:latin typeface="微软雅黑" panose="020B0503020204020204" pitchFamily="34" charset="-122"/>
                <a:ea typeface="微软雅黑" panose="020B0503020204020204" pitchFamily="34" charset="-122"/>
              </a:rPr>
              <a:t>Open Image Database V4</a:t>
            </a:r>
            <a:r>
              <a:rPr lang="zh-CN" altLang="en-US" sz="1600" b="1" dirty="0">
                <a:solidFill>
                  <a:srgbClr val="284760"/>
                </a:solidFill>
                <a:latin typeface="微软雅黑" panose="020B0503020204020204" pitchFamily="34" charset="-122"/>
                <a:ea typeface="微软雅黑" panose="020B0503020204020204" pitchFamily="34" charset="-122"/>
              </a:rPr>
              <a:t>数据集原图</a:t>
            </a:r>
            <a:endParaRPr lang="en-US" altLang="zh-CN" sz="16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技术成果及进展</a:t>
            </a:r>
            <a:endPar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FCD7DE09-3661-4886-97DA-B8C0FD558065}"/>
              </a:ext>
            </a:extLst>
          </p:cNvPr>
          <p:cNvPicPr>
            <a:picLocks noChangeAspect="1"/>
          </p:cNvPicPr>
          <p:nvPr/>
        </p:nvPicPr>
        <p:blipFill>
          <a:blip r:embed="rId4"/>
          <a:stretch>
            <a:fillRect/>
          </a:stretch>
        </p:blipFill>
        <p:spPr>
          <a:xfrm>
            <a:off x="1356610" y="1314966"/>
            <a:ext cx="3114286" cy="4133333"/>
          </a:xfrm>
          <a:prstGeom prst="rect">
            <a:avLst/>
          </a:prstGeom>
        </p:spPr>
      </p:pic>
      <p:pic>
        <p:nvPicPr>
          <p:cNvPr id="8" name="图片 7" descr="图片包含 人员, 男士, 音乐&#10;&#10;已生成极高可信度的说明">
            <a:extLst>
              <a:ext uri="{FF2B5EF4-FFF2-40B4-BE49-F238E27FC236}">
                <a16:creationId xmlns:a16="http://schemas.microsoft.com/office/drawing/2014/main" id="{FBB67D8E-E153-4B8A-8707-26B067956A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1104" y="1314966"/>
            <a:ext cx="3114286" cy="4133332"/>
          </a:xfrm>
          <a:prstGeom prst="rect">
            <a:avLst/>
          </a:prstGeom>
        </p:spPr>
      </p:pic>
    </p:spTree>
    <p:extLst>
      <p:ext uri="{BB962C8B-B14F-4D97-AF65-F5344CB8AC3E}">
        <p14:creationId xmlns:p14="http://schemas.microsoft.com/office/powerpoint/2010/main" val="393252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05098"/>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r>
              <a:rPr lang="en-US" altLang="zh-CN" sz="1600" b="1" dirty="0">
                <a:solidFill>
                  <a:srgbClr val="284760"/>
                </a:solidFill>
                <a:latin typeface="微软雅黑" panose="020B0503020204020204" pitchFamily="34" charset="-122"/>
                <a:ea typeface="微软雅黑" panose="020B0503020204020204" pitchFamily="34" charset="-122"/>
              </a:rPr>
              <a:t>                                                                        </a:t>
            </a:r>
            <a:r>
              <a:rPr lang="zh-CN" altLang="en-US" sz="1600" b="1" dirty="0">
                <a:solidFill>
                  <a:srgbClr val="284760"/>
                </a:solidFill>
                <a:latin typeface="微软雅黑" panose="020B0503020204020204" pitchFamily="34" charset="-122"/>
                <a:ea typeface="微软雅黑" panose="020B0503020204020204" pitchFamily="34" charset="-122"/>
              </a:rPr>
              <a:t>测试中的</a:t>
            </a:r>
            <a:r>
              <a:rPr lang="en-US" altLang="zh-CN" sz="1600" b="1" dirty="0">
                <a:solidFill>
                  <a:srgbClr val="284760"/>
                </a:solidFill>
                <a:latin typeface="微软雅黑" panose="020B0503020204020204" pitchFamily="34" charset="-122"/>
                <a:ea typeface="微软雅黑" panose="020B0503020204020204" pitchFamily="34" charset="-122"/>
              </a:rPr>
              <a:t>Open image Database</a:t>
            </a:r>
            <a:r>
              <a:rPr lang="zh-CN" altLang="en-US" sz="1600" b="1" dirty="0">
                <a:solidFill>
                  <a:srgbClr val="284760"/>
                </a:solidFill>
                <a:latin typeface="微软雅黑" panose="020B0503020204020204" pitchFamily="34" charset="-122"/>
                <a:ea typeface="微软雅黑" panose="020B0503020204020204" pitchFamily="34" charset="-122"/>
              </a:rPr>
              <a:t>图片</a:t>
            </a:r>
            <a:endParaRPr lang="en-US" altLang="zh-CN" sz="16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技术成果及进展</a:t>
            </a:r>
            <a:endPar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3D61B219-280E-4644-9523-E139E22E3966}"/>
              </a:ext>
            </a:extLst>
          </p:cNvPr>
          <p:cNvPicPr>
            <a:picLocks noChangeAspect="1"/>
          </p:cNvPicPr>
          <p:nvPr/>
        </p:nvPicPr>
        <p:blipFill>
          <a:blip r:embed="rId4"/>
          <a:stretch>
            <a:fillRect/>
          </a:stretch>
        </p:blipFill>
        <p:spPr>
          <a:xfrm>
            <a:off x="590723" y="1274074"/>
            <a:ext cx="6333333" cy="4171429"/>
          </a:xfrm>
          <a:prstGeom prst="rect">
            <a:avLst/>
          </a:prstGeom>
        </p:spPr>
      </p:pic>
      <p:pic>
        <p:nvPicPr>
          <p:cNvPr id="6" name="图片 5">
            <a:extLst>
              <a:ext uri="{FF2B5EF4-FFF2-40B4-BE49-F238E27FC236}">
                <a16:creationId xmlns:a16="http://schemas.microsoft.com/office/drawing/2014/main" id="{0B2EE347-2F76-41FE-A0EC-5D6E1708F6B9}"/>
              </a:ext>
            </a:extLst>
          </p:cNvPr>
          <p:cNvPicPr>
            <a:picLocks noChangeAspect="1"/>
          </p:cNvPicPr>
          <p:nvPr/>
        </p:nvPicPr>
        <p:blipFill>
          <a:blip r:embed="rId5"/>
          <a:stretch>
            <a:fillRect/>
          </a:stretch>
        </p:blipFill>
        <p:spPr>
          <a:xfrm>
            <a:off x="6919294" y="1276869"/>
            <a:ext cx="2668550" cy="4171426"/>
          </a:xfrm>
          <a:prstGeom prst="rect">
            <a:avLst/>
          </a:prstGeom>
        </p:spPr>
      </p:pic>
      <p:pic>
        <p:nvPicPr>
          <p:cNvPr id="9" name="图片 8">
            <a:extLst>
              <a:ext uri="{FF2B5EF4-FFF2-40B4-BE49-F238E27FC236}">
                <a16:creationId xmlns:a16="http://schemas.microsoft.com/office/drawing/2014/main" id="{FBABB3F3-9ADB-4E7D-A5BA-3E24750AA06F}"/>
              </a:ext>
            </a:extLst>
          </p:cNvPr>
          <p:cNvPicPr>
            <a:picLocks noChangeAspect="1"/>
          </p:cNvPicPr>
          <p:nvPr/>
        </p:nvPicPr>
        <p:blipFill>
          <a:blip r:embed="rId6"/>
          <a:stretch>
            <a:fillRect/>
          </a:stretch>
        </p:blipFill>
        <p:spPr>
          <a:xfrm>
            <a:off x="9587844" y="1276865"/>
            <a:ext cx="2163429" cy="4171424"/>
          </a:xfrm>
          <a:prstGeom prst="rect">
            <a:avLst/>
          </a:prstGeom>
        </p:spPr>
      </p:pic>
    </p:spTree>
    <p:extLst>
      <p:ext uri="{BB962C8B-B14F-4D97-AF65-F5344CB8AC3E}">
        <p14:creationId xmlns:p14="http://schemas.microsoft.com/office/powerpoint/2010/main" val="176174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2A43629-C877-4F5B-AE54-0A37BE9F0483}"/>
              </a:ext>
            </a:extLst>
          </p:cNvPr>
          <p:cNvGrpSpPr/>
          <p:nvPr/>
        </p:nvGrpSpPr>
        <p:grpSpPr>
          <a:xfrm flipV="1">
            <a:off x="0" y="1"/>
            <a:ext cx="12192000" cy="6858001"/>
            <a:chOff x="0" y="0"/>
            <a:chExt cx="12192000" cy="6858001"/>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0"/>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2"/>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矩形: 圆角 19">
            <a:extLst>
              <a:ext uri="{FF2B5EF4-FFF2-40B4-BE49-F238E27FC236}">
                <a16:creationId xmlns:a16="http://schemas.microsoft.com/office/drawing/2014/main" id="{24EBDCF2-D65B-4C60-B1BC-079AE49DCC1D}"/>
              </a:ext>
            </a:extLst>
          </p:cNvPr>
          <p:cNvSpPr/>
          <p:nvPr/>
        </p:nvSpPr>
        <p:spPr>
          <a:xfrm>
            <a:off x="546101" y="685800"/>
            <a:ext cx="11099800" cy="5486400"/>
          </a:xfrm>
          <a:prstGeom prst="roundRect">
            <a:avLst>
              <a:gd name="adj" fmla="val 6463"/>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E6E6E6"/>
                </a:solidFill>
              </a:ln>
              <a:solidFill>
                <a:prstClr val="white"/>
              </a:solidFill>
              <a:effectLst/>
              <a:uLnTx/>
              <a:uFillTx/>
              <a:latin typeface="等线" panose="020F0502020204030204"/>
              <a:ea typeface="等线" panose="02010600030101010101" pitchFamily="2" charset="-122"/>
              <a:cs typeface="+mn-cs"/>
            </a:endParaRPr>
          </a:p>
        </p:txBody>
      </p:sp>
      <p:sp>
        <p:nvSpPr>
          <p:cNvPr id="101" name="任意多边形: 形状 100">
            <a:extLst>
              <a:ext uri="{FF2B5EF4-FFF2-40B4-BE49-F238E27FC236}">
                <a16:creationId xmlns:a16="http://schemas.microsoft.com/office/drawing/2014/main" id="{E9640C39-D4E6-4A51-80D4-DFB72A672797}"/>
              </a:ext>
            </a:extLst>
          </p:cNvPr>
          <p:cNvSpPr/>
          <p:nvPr/>
        </p:nvSpPr>
        <p:spPr>
          <a:xfrm>
            <a:off x="3886200" y="457795"/>
            <a:ext cx="4419600" cy="951904"/>
          </a:xfrm>
          <a:custGeom>
            <a:avLst/>
            <a:gdLst>
              <a:gd name="connsiteX0" fmla="*/ 2406 w 4419600"/>
              <a:gd name="connsiteY0" fmla="*/ 0 h 1393356"/>
              <a:gd name="connsiteX1" fmla="*/ 4419600 w 4419600"/>
              <a:gd name="connsiteY1" fmla="*/ 0 h 1393356"/>
              <a:gd name="connsiteX2" fmla="*/ 4419600 w 4419600"/>
              <a:gd name="connsiteY2" fmla="*/ 263604 h 1393356"/>
              <a:gd name="connsiteX3" fmla="*/ 4419600 w 4419600"/>
              <a:gd name="connsiteY3" fmla="*/ 433137 h 1393356"/>
              <a:gd name="connsiteX4" fmla="*/ 4419600 w 4419600"/>
              <a:gd name="connsiteY4" fmla="*/ 1167400 h 1393356"/>
              <a:gd name="connsiteX5" fmla="*/ 4193644 w 4419600"/>
              <a:gd name="connsiteY5" fmla="*/ 1393356 h 1393356"/>
              <a:gd name="connsiteX6" fmla="*/ 225956 w 4419600"/>
              <a:gd name="connsiteY6" fmla="*/ 1393356 h 1393356"/>
              <a:gd name="connsiteX7" fmla="*/ 0 w 4419600"/>
              <a:gd name="connsiteY7" fmla="*/ 1167400 h 1393356"/>
              <a:gd name="connsiteX8" fmla="*/ 0 w 4419600"/>
              <a:gd name="connsiteY8" fmla="*/ 263604 h 1393356"/>
              <a:gd name="connsiteX9" fmla="*/ 2406 w 4419600"/>
              <a:gd name="connsiteY9" fmla="*/ 251687 h 139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19600" h="1393356">
                <a:moveTo>
                  <a:pt x="2406" y="0"/>
                </a:moveTo>
                <a:lnTo>
                  <a:pt x="4419600" y="0"/>
                </a:lnTo>
                <a:lnTo>
                  <a:pt x="4419600" y="263604"/>
                </a:lnTo>
                <a:lnTo>
                  <a:pt x="4419600" y="433137"/>
                </a:lnTo>
                <a:lnTo>
                  <a:pt x="4419600" y="1167400"/>
                </a:lnTo>
                <a:cubicBezTo>
                  <a:pt x="4419600" y="1292192"/>
                  <a:pt x="4318436" y="1393356"/>
                  <a:pt x="4193644" y="1393356"/>
                </a:cubicBezTo>
                <a:lnTo>
                  <a:pt x="225956" y="1393356"/>
                </a:lnTo>
                <a:cubicBezTo>
                  <a:pt x="101164" y="1393356"/>
                  <a:pt x="0" y="1292192"/>
                  <a:pt x="0" y="1167400"/>
                </a:cubicBezTo>
                <a:lnTo>
                  <a:pt x="0" y="263604"/>
                </a:lnTo>
                <a:lnTo>
                  <a:pt x="2406" y="251687"/>
                </a:lnTo>
                <a:close/>
              </a:path>
            </a:pathLst>
          </a:cu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等腰三角形 8">
            <a:extLst>
              <a:ext uri="{FF2B5EF4-FFF2-40B4-BE49-F238E27FC236}">
                <a16:creationId xmlns:a16="http://schemas.microsoft.com/office/drawing/2014/main" id="{600D9887-203D-43A5-A330-956722E3CC20}"/>
              </a:ext>
            </a:extLst>
          </p:cNvPr>
          <p:cNvSpPr/>
          <p:nvPr/>
        </p:nvSpPr>
        <p:spPr>
          <a:xfrm>
            <a:off x="8305800" y="457795"/>
            <a:ext cx="328061" cy="245252"/>
          </a:xfrm>
          <a:prstGeom prst="triangle">
            <a:avLst>
              <a:gd name="adj" fmla="val 0"/>
            </a:avLst>
          </a:pr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2" name="等腰三角形 101">
            <a:extLst>
              <a:ext uri="{FF2B5EF4-FFF2-40B4-BE49-F238E27FC236}">
                <a16:creationId xmlns:a16="http://schemas.microsoft.com/office/drawing/2014/main" id="{D6A417E7-65AE-44B8-A220-405CB77691B4}"/>
              </a:ext>
            </a:extLst>
          </p:cNvPr>
          <p:cNvSpPr/>
          <p:nvPr/>
        </p:nvSpPr>
        <p:spPr>
          <a:xfrm flipH="1">
            <a:off x="3558140" y="456239"/>
            <a:ext cx="328061" cy="245252"/>
          </a:xfrm>
          <a:prstGeom prst="triangle">
            <a:avLst>
              <a:gd name="adj" fmla="val 0"/>
            </a:avLst>
          </a:pr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4DE9E5A-F0E1-4E4B-AFFC-8F385776FAC8}"/>
              </a:ext>
            </a:extLst>
          </p:cNvPr>
          <p:cNvSpPr txBox="1"/>
          <p:nvPr/>
        </p:nvSpPr>
        <p:spPr>
          <a:xfrm>
            <a:off x="4036866" y="614202"/>
            <a:ext cx="4118271" cy="707886"/>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blipFill>
                  <a:blip r:embed="rId3"/>
                  <a:stretch>
                    <a:fillRect/>
                  </a:stretch>
                </a:blipFill>
                <a:effectLst/>
                <a:uLnTx/>
                <a:uFillTx/>
                <a:latin typeface="微软雅黑" panose="020B0503020204020204" pitchFamily="34" charset="-122"/>
                <a:ea typeface="微软雅黑" panose="020B0503020204020204" pitchFamily="34" charset="-122"/>
                <a:cs typeface="+mn-cs"/>
              </a:rPr>
              <a:t>主要内容</a:t>
            </a:r>
          </a:p>
        </p:txBody>
      </p:sp>
      <p:grpSp>
        <p:nvGrpSpPr>
          <p:cNvPr id="41" name="组合 40">
            <a:extLst>
              <a:ext uri="{FF2B5EF4-FFF2-40B4-BE49-F238E27FC236}">
                <a16:creationId xmlns:a16="http://schemas.microsoft.com/office/drawing/2014/main" id="{9D7203E2-3281-4300-B336-A753C23A5DD3}"/>
              </a:ext>
            </a:extLst>
          </p:cNvPr>
          <p:cNvGrpSpPr/>
          <p:nvPr/>
        </p:nvGrpSpPr>
        <p:grpSpPr>
          <a:xfrm>
            <a:off x="1837817" y="2655211"/>
            <a:ext cx="802840" cy="994696"/>
            <a:chOff x="4459288" y="1546225"/>
            <a:chExt cx="431800" cy="534988"/>
          </a:xfrm>
          <a:solidFill>
            <a:srgbClr val="284760"/>
          </a:solidFill>
        </p:grpSpPr>
        <p:sp>
          <p:nvSpPr>
            <p:cNvPr id="42" name="Freeform 14">
              <a:extLst>
                <a:ext uri="{FF2B5EF4-FFF2-40B4-BE49-F238E27FC236}">
                  <a16:creationId xmlns:a16="http://schemas.microsoft.com/office/drawing/2014/main" id="{FF81770F-70D7-46E5-A6AA-DD9D4199B71D}"/>
                </a:ext>
              </a:extLst>
            </p:cNvPr>
            <p:cNvSpPr>
              <a:spLocks/>
            </p:cNvSpPr>
            <p:nvPr/>
          </p:nvSpPr>
          <p:spPr bwMode="auto">
            <a:xfrm>
              <a:off x="4500563" y="1546225"/>
              <a:ext cx="390525" cy="485775"/>
            </a:xfrm>
            <a:custGeom>
              <a:avLst/>
              <a:gdLst>
                <a:gd name="T0" fmla="*/ 91 w 104"/>
                <a:gd name="T1" fmla="*/ 0 h 129"/>
                <a:gd name="T2" fmla="*/ 12 w 104"/>
                <a:gd name="T3" fmla="*/ 0 h 129"/>
                <a:gd name="T4" fmla="*/ 0 w 104"/>
                <a:gd name="T5" fmla="*/ 8 h 129"/>
                <a:gd name="T6" fmla="*/ 2 w 104"/>
                <a:gd name="T7" fmla="*/ 8 h 129"/>
                <a:gd name="T8" fmla="*/ 81 w 104"/>
                <a:gd name="T9" fmla="*/ 8 h 129"/>
                <a:gd name="T10" fmla="*/ 97 w 104"/>
                <a:gd name="T11" fmla="*/ 24 h 129"/>
                <a:gd name="T12" fmla="*/ 97 w 104"/>
                <a:gd name="T13" fmla="*/ 129 h 129"/>
                <a:gd name="T14" fmla="*/ 104 w 104"/>
                <a:gd name="T15" fmla="*/ 118 h 129"/>
                <a:gd name="T16" fmla="*/ 104 w 104"/>
                <a:gd name="T17" fmla="*/ 13 h 129"/>
                <a:gd name="T18" fmla="*/ 91 w 104"/>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29">
                  <a:moveTo>
                    <a:pt x="91" y="0"/>
                  </a:moveTo>
                  <a:cubicBezTo>
                    <a:pt x="12" y="0"/>
                    <a:pt x="12" y="0"/>
                    <a:pt x="12" y="0"/>
                  </a:cubicBezTo>
                  <a:cubicBezTo>
                    <a:pt x="7" y="0"/>
                    <a:pt x="2" y="4"/>
                    <a:pt x="0" y="8"/>
                  </a:cubicBezTo>
                  <a:cubicBezTo>
                    <a:pt x="1" y="8"/>
                    <a:pt x="1" y="8"/>
                    <a:pt x="2" y="8"/>
                  </a:cubicBezTo>
                  <a:cubicBezTo>
                    <a:pt x="81" y="8"/>
                    <a:pt x="81" y="8"/>
                    <a:pt x="81" y="8"/>
                  </a:cubicBezTo>
                  <a:cubicBezTo>
                    <a:pt x="90" y="8"/>
                    <a:pt x="97" y="15"/>
                    <a:pt x="97" y="24"/>
                  </a:cubicBezTo>
                  <a:cubicBezTo>
                    <a:pt x="97" y="129"/>
                    <a:pt x="97" y="129"/>
                    <a:pt x="97" y="129"/>
                  </a:cubicBezTo>
                  <a:cubicBezTo>
                    <a:pt x="101" y="127"/>
                    <a:pt x="104" y="123"/>
                    <a:pt x="104" y="118"/>
                  </a:cubicBezTo>
                  <a:cubicBezTo>
                    <a:pt x="104" y="13"/>
                    <a:pt x="104" y="13"/>
                    <a:pt x="104" y="13"/>
                  </a:cubicBezTo>
                  <a:cubicBezTo>
                    <a:pt x="104" y="6"/>
                    <a:pt x="98" y="0"/>
                    <a:pt x="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3" name="Freeform 15">
              <a:extLst>
                <a:ext uri="{FF2B5EF4-FFF2-40B4-BE49-F238E27FC236}">
                  <a16:creationId xmlns:a16="http://schemas.microsoft.com/office/drawing/2014/main" id="{B43A9EF0-01AA-4ABF-848D-21A8724A55A2}"/>
                </a:ext>
              </a:extLst>
            </p:cNvPr>
            <p:cNvSpPr>
              <a:spLocks/>
            </p:cNvSpPr>
            <p:nvPr/>
          </p:nvSpPr>
          <p:spPr bwMode="auto">
            <a:xfrm>
              <a:off x="4608513" y="1743075"/>
              <a:ext cx="38100" cy="25400"/>
            </a:xfrm>
            <a:custGeom>
              <a:avLst/>
              <a:gdLst>
                <a:gd name="T0" fmla="*/ 0 w 10"/>
                <a:gd name="T1" fmla="*/ 7 h 7"/>
                <a:gd name="T2" fmla="*/ 10 w 10"/>
                <a:gd name="T3" fmla="*/ 7 h 7"/>
                <a:gd name="T4" fmla="*/ 10 w 10"/>
                <a:gd name="T5" fmla="*/ 2 h 7"/>
                <a:gd name="T6" fmla="*/ 1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10" y="7"/>
                    <a:pt x="10" y="7"/>
                    <a:pt x="10" y="7"/>
                  </a:cubicBezTo>
                  <a:cubicBezTo>
                    <a:pt x="10" y="2"/>
                    <a:pt x="10" y="2"/>
                    <a:pt x="10" y="2"/>
                  </a:cubicBezTo>
                  <a:cubicBezTo>
                    <a:pt x="7" y="2"/>
                    <a:pt x="4" y="1"/>
                    <a:pt x="1" y="0"/>
                  </a:cubicBezTo>
                  <a:cubicBezTo>
                    <a:pt x="0" y="2"/>
                    <a:pt x="0"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4" name="Freeform 16">
              <a:extLst>
                <a:ext uri="{FF2B5EF4-FFF2-40B4-BE49-F238E27FC236}">
                  <a16:creationId xmlns:a16="http://schemas.microsoft.com/office/drawing/2014/main" id="{A833A3EB-F1A4-4499-9D39-524F95D70EFE}"/>
                </a:ext>
              </a:extLst>
            </p:cNvPr>
            <p:cNvSpPr>
              <a:spLocks/>
            </p:cNvSpPr>
            <p:nvPr/>
          </p:nvSpPr>
          <p:spPr bwMode="auto">
            <a:xfrm>
              <a:off x="4608513" y="1787525"/>
              <a:ext cx="38100" cy="30163"/>
            </a:xfrm>
            <a:custGeom>
              <a:avLst/>
              <a:gdLst>
                <a:gd name="T0" fmla="*/ 1 w 10"/>
                <a:gd name="T1" fmla="*/ 8 h 8"/>
                <a:gd name="T2" fmla="*/ 10 w 10"/>
                <a:gd name="T3" fmla="*/ 6 h 8"/>
                <a:gd name="T4" fmla="*/ 10 w 10"/>
                <a:gd name="T5" fmla="*/ 0 h 8"/>
                <a:gd name="T6" fmla="*/ 0 w 10"/>
                <a:gd name="T7" fmla="*/ 0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7"/>
                    <a:pt x="7" y="6"/>
                    <a:pt x="10" y="6"/>
                  </a:cubicBezTo>
                  <a:cubicBezTo>
                    <a:pt x="10" y="0"/>
                    <a:pt x="10" y="0"/>
                    <a:pt x="10" y="0"/>
                  </a:cubicBezTo>
                  <a:cubicBezTo>
                    <a:pt x="0" y="0"/>
                    <a:pt x="0" y="0"/>
                    <a:pt x="0" y="0"/>
                  </a:cubicBezTo>
                  <a:cubicBezTo>
                    <a:pt x="0" y="3"/>
                    <a:pt x="0" y="6"/>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9" name="Freeform 17">
              <a:extLst>
                <a:ext uri="{FF2B5EF4-FFF2-40B4-BE49-F238E27FC236}">
                  <a16:creationId xmlns:a16="http://schemas.microsoft.com/office/drawing/2014/main" id="{DF67D3D0-6C68-4BFE-BC00-7DB341F03A8D}"/>
                </a:ext>
              </a:extLst>
            </p:cNvPr>
            <p:cNvSpPr>
              <a:spLocks/>
            </p:cNvSpPr>
            <p:nvPr/>
          </p:nvSpPr>
          <p:spPr bwMode="auto">
            <a:xfrm>
              <a:off x="4616451" y="1682750"/>
              <a:ext cx="30163" cy="49213"/>
            </a:xfrm>
            <a:custGeom>
              <a:avLst/>
              <a:gdLst>
                <a:gd name="T0" fmla="*/ 8 w 8"/>
                <a:gd name="T1" fmla="*/ 0 h 13"/>
                <a:gd name="T2" fmla="*/ 0 w 8"/>
                <a:gd name="T3" fmla="*/ 11 h 13"/>
                <a:gd name="T4" fmla="*/ 8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5" y="1"/>
                    <a:pt x="2" y="5"/>
                    <a:pt x="0" y="11"/>
                  </a:cubicBezTo>
                  <a:cubicBezTo>
                    <a:pt x="2" y="12"/>
                    <a:pt x="5" y="13"/>
                    <a:pt x="8"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0" name="Freeform 18">
              <a:extLst>
                <a:ext uri="{FF2B5EF4-FFF2-40B4-BE49-F238E27FC236}">
                  <a16:creationId xmlns:a16="http://schemas.microsoft.com/office/drawing/2014/main" id="{C8C8DDE9-69E0-4ABB-96AD-6DFC7411C48F}"/>
                </a:ext>
              </a:extLst>
            </p:cNvPr>
            <p:cNvSpPr>
              <a:spLocks/>
            </p:cNvSpPr>
            <p:nvPr/>
          </p:nvSpPr>
          <p:spPr bwMode="auto">
            <a:xfrm>
              <a:off x="4718051" y="1724025"/>
              <a:ext cx="38100" cy="44450"/>
            </a:xfrm>
            <a:custGeom>
              <a:avLst/>
              <a:gdLst>
                <a:gd name="T0" fmla="*/ 1 w 10"/>
                <a:gd name="T1" fmla="*/ 12 h 12"/>
                <a:gd name="T2" fmla="*/ 10 w 10"/>
                <a:gd name="T3" fmla="*/ 12 h 12"/>
                <a:gd name="T4" fmla="*/ 5 w 10"/>
                <a:gd name="T5" fmla="*/ 0 h 12"/>
                <a:gd name="T6" fmla="*/ 0 w 10"/>
                <a:gd name="T7" fmla="*/ 3 h 12"/>
                <a:gd name="T8" fmla="*/ 1 w 10"/>
                <a:gd name="T9" fmla="*/ 12 h 12"/>
              </a:gdLst>
              <a:ahLst/>
              <a:cxnLst>
                <a:cxn ang="0">
                  <a:pos x="T0" y="T1"/>
                </a:cxn>
                <a:cxn ang="0">
                  <a:pos x="T2" y="T3"/>
                </a:cxn>
                <a:cxn ang="0">
                  <a:pos x="T4" y="T5"/>
                </a:cxn>
                <a:cxn ang="0">
                  <a:pos x="T6" y="T7"/>
                </a:cxn>
                <a:cxn ang="0">
                  <a:pos x="T8" y="T9"/>
                </a:cxn>
              </a:cxnLst>
              <a:rect l="0" t="0" r="r" b="b"/>
              <a:pathLst>
                <a:path w="10" h="12">
                  <a:moveTo>
                    <a:pt x="1" y="12"/>
                  </a:moveTo>
                  <a:cubicBezTo>
                    <a:pt x="10" y="12"/>
                    <a:pt x="10" y="12"/>
                    <a:pt x="10" y="12"/>
                  </a:cubicBezTo>
                  <a:cubicBezTo>
                    <a:pt x="9" y="8"/>
                    <a:pt x="7" y="3"/>
                    <a:pt x="5" y="0"/>
                  </a:cubicBezTo>
                  <a:cubicBezTo>
                    <a:pt x="3" y="1"/>
                    <a:pt x="1" y="2"/>
                    <a:pt x="0" y="3"/>
                  </a:cubicBezTo>
                  <a:cubicBezTo>
                    <a:pt x="0" y="6"/>
                    <a:pt x="1" y="9"/>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1" name="Freeform 19">
              <a:extLst>
                <a:ext uri="{FF2B5EF4-FFF2-40B4-BE49-F238E27FC236}">
                  <a16:creationId xmlns:a16="http://schemas.microsoft.com/office/drawing/2014/main" id="{C506DFEB-FBFE-442B-80C9-37B15F8152AF}"/>
                </a:ext>
              </a:extLst>
            </p:cNvPr>
            <p:cNvSpPr>
              <a:spLocks/>
            </p:cNvSpPr>
            <p:nvPr/>
          </p:nvSpPr>
          <p:spPr bwMode="auto">
            <a:xfrm>
              <a:off x="4586288" y="1689100"/>
              <a:ext cx="26988" cy="26988"/>
            </a:xfrm>
            <a:custGeom>
              <a:avLst/>
              <a:gdLst>
                <a:gd name="T0" fmla="*/ 7 w 7"/>
                <a:gd name="T1" fmla="*/ 0 h 7"/>
                <a:gd name="T2" fmla="*/ 0 w 7"/>
                <a:gd name="T3" fmla="*/ 5 h 7"/>
                <a:gd name="T4" fmla="*/ 3 w 7"/>
                <a:gd name="T5" fmla="*/ 7 h 7"/>
                <a:gd name="T6" fmla="*/ 7 w 7"/>
                <a:gd name="T7" fmla="*/ 0 h 7"/>
              </a:gdLst>
              <a:ahLst/>
              <a:cxnLst>
                <a:cxn ang="0">
                  <a:pos x="T0" y="T1"/>
                </a:cxn>
                <a:cxn ang="0">
                  <a:pos x="T2" y="T3"/>
                </a:cxn>
                <a:cxn ang="0">
                  <a:pos x="T4" y="T5"/>
                </a:cxn>
                <a:cxn ang="0">
                  <a:pos x="T6" y="T7"/>
                </a:cxn>
              </a:cxnLst>
              <a:rect l="0" t="0" r="r" b="b"/>
              <a:pathLst>
                <a:path w="7" h="7">
                  <a:moveTo>
                    <a:pt x="7" y="0"/>
                  </a:moveTo>
                  <a:cubicBezTo>
                    <a:pt x="4" y="1"/>
                    <a:pt x="2" y="3"/>
                    <a:pt x="0" y="5"/>
                  </a:cubicBezTo>
                  <a:cubicBezTo>
                    <a:pt x="1" y="6"/>
                    <a:pt x="2" y="7"/>
                    <a:pt x="3" y="7"/>
                  </a:cubicBezTo>
                  <a:cubicBezTo>
                    <a:pt x="4" y="5"/>
                    <a:pt x="5" y="2"/>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2" name="Freeform 20">
              <a:extLst>
                <a:ext uri="{FF2B5EF4-FFF2-40B4-BE49-F238E27FC236}">
                  <a16:creationId xmlns:a16="http://schemas.microsoft.com/office/drawing/2014/main" id="{A108B7A9-0FB0-4D8C-992B-D721D02535F5}"/>
                </a:ext>
              </a:extLst>
            </p:cNvPr>
            <p:cNvSpPr>
              <a:spLocks/>
            </p:cNvSpPr>
            <p:nvPr/>
          </p:nvSpPr>
          <p:spPr bwMode="auto">
            <a:xfrm>
              <a:off x="4616451" y="1828800"/>
              <a:ext cx="30163" cy="49213"/>
            </a:xfrm>
            <a:custGeom>
              <a:avLst/>
              <a:gdLst>
                <a:gd name="T0" fmla="*/ 8 w 8"/>
                <a:gd name="T1" fmla="*/ 13 h 13"/>
                <a:gd name="T2" fmla="*/ 8 w 8"/>
                <a:gd name="T3" fmla="*/ 0 h 13"/>
                <a:gd name="T4" fmla="*/ 0 w 8"/>
                <a:gd name="T5" fmla="*/ 2 h 13"/>
                <a:gd name="T6" fmla="*/ 8 w 8"/>
                <a:gd name="T7" fmla="*/ 13 h 13"/>
              </a:gdLst>
              <a:ahLst/>
              <a:cxnLst>
                <a:cxn ang="0">
                  <a:pos x="T0" y="T1"/>
                </a:cxn>
                <a:cxn ang="0">
                  <a:pos x="T2" y="T3"/>
                </a:cxn>
                <a:cxn ang="0">
                  <a:pos x="T4" y="T5"/>
                </a:cxn>
                <a:cxn ang="0">
                  <a:pos x="T6" y="T7"/>
                </a:cxn>
              </a:cxnLst>
              <a:rect l="0" t="0" r="r" b="b"/>
              <a:pathLst>
                <a:path w="8" h="13">
                  <a:moveTo>
                    <a:pt x="8" y="13"/>
                  </a:moveTo>
                  <a:cubicBezTo>
                    <a:pt x="8" y="0"/>
                    <a:pt x="8" y="0"/>
                    <a:pt x="8" y="0"/>
                  </a:cubicBezTo>
                  <a:cubicBezTo>
                    <a:pt x="5" y="0"/>
                    <a:pt x="2" y="1"/>
                    <a:pt x="0" y="2"/>
                  </a:cubicBezTo>
                  <a:cubicBezTo>
                    <a:pt x="2" y="7"/>
                    <a:pt x="5" y="11"/>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3" name="Freeform 21">
              <a:extLst>
                <a:ext uri="{FF2B5EF4-FFF2-40B4-BE49-F238E27FC236}">
                  <a16:creationId xmlns:a16="http://schemas.microsoft.com/office/drawing/2014/main" id="{9BFD9876-55B1-4231-B4AB-9B3538ACD232}"/>
                </a:ext>
              </a:extLst>
            </p:cNvPr>
            <p:cNvSpPr>
              <a:spLocks/>
            </p:cNvSpPr>
            <p:nvPr/>
          </p:nvSpPr>
          <p:spPr bwMode="auto">
            <a:xfrm>
              <a:off x="4665663" y="1682750"/>
              <a:ext cx="30163" cy="49213"/>
            </a:xfrm>
            <a:custGeom>
              <a:avLst/>
              <a:gdLst>
                <a:gd name="T0" fmla="*/ 0 w 8"/>
                <a:gd name="T1" fmla="*/ 0 h 13"/>
                <a:gd name="T2" fmla="*/ 0 w 8"/>
                <a:gd name="T3" fmla="*/ 13 h 13"/>
                <a:gd name="T4" fmla="*/ 8 w 8"/>
                <a:gd name="T5" fmla="*/ 11 h 13"/>
                <a:gd name="T6" fmla="*/ 0 w 8"/>
                <a:gd name="T7" fmla="*/ 0 h 13"/>
              </a:gdLst>
              <a:ahLst/>
              <a:cxnLst>
                <a:cxn ang="0">
                  <a:pos x="T0" y="T1"/>
                </a:cxn>
                <a:cxn ang="0">
                  <a:pos x="T2" y="T3"/>
                </a:cxn>
                <a:cxn ang="0">
                  <a:pos x="T4" y="T5"/>
                </a:cxn>
                <a:cxn ang="0">
                  <a:pos x="T6" y="T7"/>
                </a:cxn>
              </a:cxnLst>
              <a:rect l="0" t="0" r="r" b="b"/>
              <a:pathLst>
                <a:path w="8" h="13">
                  <a:moveTo>
                    <a:pt x="0" y="0"/>
                  </a:moveTo>
                  <a:cubicBezTo>
                    <a:pt x="0" y="13"/>
                    <a:pt x="0" y="13"/>
                    <a:pt x="0" y="13"/>
                  </a:cubicBezTo>
                  <a:cubicBezTo>
                    <a:pt x="3" y="13"/>
                    <a:pt x="5" y="12"/>
                    <a:pt x="8" y="11"/>
                  </a:cubicBezTo>
                  <a:cubicBezTo>
                    <a:pt x="6" y="5"/>
                    <a:pt x="3"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4" name="Freeform 22">
              <a:extLst>
                <a:ext uri="{FF2B5EF4-FFF2-40B4-BE49-F238E27FC236}">
                  <a16:creationId xmlns:a16="http://schemas.microsoft.com/office/drawing/2014/main" id="{436239C9-8F4C-4266-A0D2-E6082425638D}"/>
                </a:ext>
              </a:extLst>
            </p:cNvPr>
            <p:cNvSpPr>
              <a:spLocks/>
            </p:cNvSpPr>
            <p:nvPr/>
          </p:nvSpPr>
          <p:spPr bwMode="auto">
            <a:xfrm>
              <a:off x="4556126" y="1787525"/>
              <a:ext cx="38100" cy="49213"/>
            </a:xfrm>
            <a:custGeom>
              <a:avLst/>
              <a:gdLst>
                <a:gd name="T0" fmla="*/ 10 w 10"/>
                <a:gd name="T1" fmla="*/ 10 h 13"/>
                <a:gd name="T2" fmla="*/ 9 w 10"/>
                <a:gd name="T3" fmla="*/ 0 h 13"/>
                <a:gd name="T4" fmla="*/ 0 w 10"/>
                <a:gd name="T5" fmla="*/ 0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7"/>
                    <a:pt x="9" y="4"/>
                    <a:pt x="9" y="0"/>
                  </a:cubicBezTo>
                  <a:cubicBezTo>
                    <a:pt x="0" y="0"/>
                    <a:pt x="0" y="0"/>
                    <a:pt x="0" y="0"/>
                  </a:cubicBezTo>
                  <a:cubicBezTo>
                    <a:pt x="1" y="5"/>
                    <a:pt x="2" y="10"/>
                    <a:pt x="5" y="13"/>
                  </a:cubicBezTo>
                  <a:cubicBezTo>
                    <a:pt x="7" y="12"/>
                    <a:pt x="8" y="11"/>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5" name="Freeform 23">
              <a:extLst>
                <a:ext uri="{FF2B5EF4-FFF2-40B4-BE49-F238E27FC236}">
                  <a16:creationId xmlns:a16="http://schemas.microsoft.com/office/drawing/2014/main" id="{4974BA68-0A90-4636-B45F-9DC6B2469BDA}"/>
                </a:ext>
              </a:extLst>
            </p:cNvPr>
            <p:cNvSpPr>
              <a:spLocks/>
            </p:cNvSpPr>
            <p:nvPr/>
          </p:nvSpPr>
          <p:spPr bwMode="auto">
            <a:xfrm>
              <a:off x="4665663" y="1743075"/>
              <a:ext cx="38100" cy="25400"/>
            </a:xfrm>
            <a:custGeom>
              <a:avLst/>
              <a:gdLst>
                <a:gd name="T0" fmla="*/ 9 w 10"/>
                <a:gd name="T1" fmla="*/ 0 h 7"/>
                <a:gd name="T2" fmla="*/ 0 w 10"/>
                <a:gd name="T3" fmla="*/ 2 h 7"/>
                <a:gd name="T4" fmla="*/ 0 w 10"/>
                <a:gd name="T5" fmla="*/ 7 h 7"/>
                <a:gd name="T6" fmla="*/ 10 w 10"/>
                <a:gd name="T7" fmla="*/ 7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2"/>
                    <a:pt x="0" y="2"/>
                  </a:cubicBezTo>
                  <a:cubicBezTo>
                    <a:pt x="0" y="7"/>
                    <a:pt x="0" y="7"/>
                    <a:pt x="0" y="7"/>
                  </a:cubicBezTo>
                  <a:cubicBezTo>
                    <a:pt x="10" y="7"/>
                    <a:pt x="10" y="7"/>
                    <a:pt x="10" y="7"/>
                  </a:cubicBezTo>
                  <a:cubicBezTo>
                    <a:pt x="10" y="5"/>
                    <a:pt x="10"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6" name="Freeform 24">
              <a:extLst>
                <a:ext uri="{FF2B5EF4-FFF2-40B4-BE49-F238E27FC236}">
                  <a16:creationId xmlns:a16="http://schemas.microsoft.com/office/drawing/2014/main" id="{34769CD6-07A4-48AF-B192-A595B54EC6B5}"/>
                </a:ext>
              </a:extLst>
            </p:cNvPr>
            <p:cNvSpPr>
              <a:spLocks/>
            </p:cNvSpPr>
            <p:nvPr/>
          </p:nvSpPr>
          <p:spPr bwMode="auto">
            <a:xfrm>
              <a:off x="4586288" y="1844675"/>
              <a:ext cx="26988" cy="25400"/>
            </a:xfrm>
            <a:custGeom>
              <a:avLst/>
              <a:gdLst>
                <a:gd name="T0" fmla="*/ 0 w 7"/>
                <a:gd name="T1" fmla="*/ 2 h 7"/>
                <a:gd name="T2" fmla="*/ 7 w 7"/>
                <a:gd name="T3" fmla="*/ 7 h 7"/>
                <a:gd name="T4" fmla="*/ 4 w 7"/>
                <a:gd name="T5" fmla="*/ 0 h 7"/>
                <a:gd name="T6" fmla="*/ 0 w 7"/>
                <a:gd name="T7" fmla="*/ 2 h 7"/>
              </a:gdLst>
              <a:ahLst/>
              <a:cxnLst>
                <a:cxn ang="0">
                  <a:pos x="T0" y="T1"/>
                </a:cxn>
                <a:cxn ang="0">
                  <a:pos x="T2" y="T3"/>
                </a:cxn>
                <a:cxn ang="0">
                  <a:pos x="T4" y="T5"/>
                </a:cxn>
                <a:cxn ang="0">
                  <a:pos x="T6" y="T7"/>
                </a:cxn>
              </a:cxnLst>
              <a:rect l="0" t="0" r="r" b="b"/>
              <a:pathLst>
                <a:path w="7" h="7">
                  <a:moveTo>
                    <a:pt x="0" y="2"/>
                  </a:moveTo>
                  <a:cubicBezTo>
                    <a:pt x="2" y="4"/>
                    <a:pt x="4" y="5"/>
                    <a:pt x="7" y="7"/>
                  </a:cubicBezTo>
                  <a:cubicBezTo>
                    <a:pt x="6" y="5"/>
                    <a:pt x="4" y="2"/>
                    <a:pt x="4" y="0"/>
                  </a:cubicBezTo>
                  <a:cubicBezTo>
                    <a:pt x="2" y="1"/>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7" name="Freeform 25">
              <a:extLst>
                <a:ext uri="{FF2B5EF4-FFF2-40B4-BE49-F238E27FC236}">
                  <a16:creationId xmlns:a16="http://schemas.microsoft.com/office/drawing/2014/main" id="{0FBA3A9A-ED46-4709-BDE8-08AA420AD4C9}"/>
                </a:ext>
              </a:extLst>
            </p:cNvPr>
            <p:cNvSpPr>
              <a:spLocks/>
            </p:cNvSpPr>
            <p:nvPr/>
          </p:nvSpPr>
          <p:spPr bwMode="auto">
            <a:xfrm>
              <a:off x="4699001" y="1689100"/>
              <a:ext cx="26988" cy="26988"/>
            </a:xfrm>
            <a:custGeom>
              <a:avLst/>
              <a:gdLst>
                <a:gd name="T0" fmla="*/ 7 w 7"/>
                <a:gd name="T1" fmla="*/ 5 h 7"/>
                <a:gd name="T2" fmla="*/ 0 w 7"/>
                <a:gd name="T3" fmla="*/ 0 h 7"/>
                <a:gd name="T4" fmla="*/ 3 w 7"/>
                <a:gd name="T5" fmla="*/ 7 h 7"/>
                <a:gd name="T6" fmla="*/ 7 w 7"/>
                <a:gd name="T7" fmla="*/ 5 h 7"/>
              </a:gdLst>
              <a:ahLst/>
              <a:cxnLst>
                <a:cxn ang="0">
                  <a:pos x="T0" y="T1"/>
                </a:cxn>
                <a:cxn ang="0">
                  <a:pos x="T2" y="T3"/>
                </a:cxn>
                <a:cxn ang="0">
                  <a:pos x="T4" y="T5"/>
                </a:cxn>
                <a:cxn ang="0">
                  <a:pos x="T6" y="T7"/>
                </a:cxn>
              </a:cxnLst>
              <a:rect l="0" t="0" r="r" b="b"/>
              <a:pathLst>
                <a:path w="7" h="7">
                  <a:moveTo>
                    <a:pt x="7" y="5"/>
                  </a:moveTo>
                  <a:cubicBezTo>
                    <a:pt x="5" y="3"/>
                    <a:pt x="2" y="1"/>
                    <a:pt x="0" y="0"/>
                  </a:cubicBezTo>
                  <a:cubicBezTo>
                    <a:pt x="1" y="2"/>
                    <a:pt x="2" y="5"/>
                    <a:pt x="3" y="7"/>
                  </a:cubicBezTo>
                  <a:cubicBezTo>
                    <a:pt x="4" y="7"/>
                    <a:pt x="5" y="6"/>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8" name="Freeform 26">
              <a:extLst>
                <a:ext uri="{FF2B5EF4-FFF2-40B4-BE49-F238E27FC236}">
                  <a16:creationId xmlns:a16="http://schemas.microsoft.com/office/drawing/2014/main" id="{BF1E389B-2FB8-4B0D-8342-FD9236206CAD}"/>
                </a:ext>
              </a:extLst>
            </p:cNvPr>
            <p:cNvSpPr>
              <a:spLocks/>
            </p:cNvSpPr>
            <p:nvPr/>
          </p:nvSpPr>
          <p:spPr bwMode="auto">
            <a:xfrm>
              <a:off x="4665663" y="1787525"/>
              <a:ext cx="38100" cy="30163"/>
            </a:xfrm>
            <a:custGeom>
              <a:avLst/>
              <a:gdLst>
                <a:gd name="T0" fmla="*/ 10 w 10"/>
                <a:gd name="T1" fmla="*/ 0 h 8"/>
                <a:gd name="T2" fmla="*/ 0 w 10"/>
                <a:gd name="T3" fmla="*/ 0 h 8"/>
                <a:gd name="T4" fmla="*/ 0 w 10"/>
                <a:gd name="T5" fmla="*/ 6 h 8"/>
                <a:gd name="T6" fmla="*/ 9 w 10"/>
                <a:gd name="T7" fmla="*/ 8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0" y="0"/>
                    <a:pt x="0" y="0"/>
                    <a:pt x="0" y="0"/>
                  </a:cubicBezTo>
                  <a:cubicBezTo>
                    <a:pt x="0" y="6"/>
                    <a:pt x="0" y="6"/>
                    <a:pt x="0" y="6"/>
                  </a:cubicBezTo>
                  <a:cubicBezTo>
                    <a:pt x="3" y="6"/>
                    <a:pt x="6" y="7"/>
                    <a:pt x="9" y="8"/>
                  </a:cubicBezTo>
                  <a:cubicBezTo>
                    <a:pt x="10" y="6"/>
                    <a:pt x="10" y="3"/>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9" name="Freeform 27">
              <a:extLst>
                <a:ext uri="{FF2B5EF4-FFF2-40B4-BE49-F238E27FC236}">
                  <a16:creationId xmlns:a16="http://schemas.microsoft.com/office/drawing/2014/main" id="{4CF8292A-41B2-49D5-876C-F4F0498B7A95}"/>
                </a:ext>
              </a:extLst>
            </p:cNvPr>
            <p:cNvSpPr>
              <a:spLocks/>
            </p:cNvSpPr>
            <p:nvPr/>
          </p:nvSpPr>
          <p:spPr bwMode="auto">
            <a:xfrm>
              <a:off x="4665663" y="1828800"/>
              <a:ext cx="30163" cy="49213"/>
            </a:xfrm>
            <a:custGeom>
              <a:avLst/>
              <a:gdLst>
                <a:gd name="T0" fmla="*/ 8 w 8"/>
                <a:gd name="T1" fmla="*/ 2 h 13"/>
                <a:gd name="T2" fmla="*/ 0 w 8"/>
                <a:gd name="T3" fmla="*/ 0 h 13"/>
                <a:gd name="T4" fmla="*/ 0 w 8"/>
                <a:gd name="T5" fmla="*/ 13 h 13"/>
                <a:gd name="T6" fmla="*/ 8 w 8"/>
                <a:gd name="T7" fmla="*/ 2 h 13"/>
              </a:gdLst>
              <a:ahLst/>
              <a:cxnLst>
                <a:cxn ang="0">
                  <a:pos x="T0" y="T1"/>
                </a:cxn>
                <a:cxn ang="0">
                  <a:pos x="T2" y="T3"/>
                </a:cxn>
                <a:cxn ang="0">
                  <a:pos x="T4" y="T5"/>
                </a:cxn>
                <a:cxn ang="0">
                  <a:pos x="T6" y="T7"/>
                </a:cxn>
              </a:cxnLst>
              <a:rect l="0" t="0" r="r" b="b"/>
              <a:pathLst>
                <a:path w="8" h="13">
                  <a:moveTo>
                    <a:pt x="8" y="2"/>
                  </a:moveTo>
                  <a:cubicBezTo>
                    <a:pt x="5" y="1"/>
                    <a:pt x="3" y="0"/>
                    <a:pt x="0" y="0"/>
                  </a:cubicBezTo>
                  <a:cubicBezTo>
                    <a:pt x="0" y="13"/>
                    <a:pt x="0" y="13"/>
                    <a:pt x="0" y="13"/>
                  </a:cubicBezTo>
                  <a:cubicBezTo>
                    <a:pt x="3" y="11"/>
                    <a:pt x="6" y="7"/>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65" name="Freeform 28">
              <a:extLst>
                <a:ext uri="{FF2B5EF4-FFF2-40B4-BE49-F238E27FC236}">
                  <a16:creationId xmlns:a16="http://schemas.microsoft.com/office/drawing/2014/main" id="{4D8769CB-D19A-4556-8AAF-B0C2D9EA63B8}"/>
                </a:ext>
              </a:extLst>
            </p:cNvPr>
            <p:cNvSpPr>
              <a:spLocks/>
            </p:cNvSpPr>
            <p:nvPr/>
          </p:nvSpPr>
          <p:spPr bwMode="auto">
            <a:xfrm>
              <a:off x="4556126" y="1724025"/>
              <a:ext cx="38100" cy="44450"/>
            </a:xfrm>
            <a:custGeom>
              <a:avLst/>
              <a:gdLst>
                <a:gd name="T0" fmla="*/ 10 w 10"/>
                <a:gd name="T1" fmla="*/ 3 h 12"/>
                <a:gd name="T2" fmla="*/ 5 w 10"/>
                <a:gd name="T3" fmla="*/ 0 h 12"/>
                <a:gd name="T4" fmla="*/ 0 w 10"/>
                <a:gd name="T5" fmla="*/ 12 h 12"/>
                <a:gd name="T6" fmla="*/ 9 w 10"/>
                <a:gd name="T7" fmla="*/ 12 h 12"/>
                <a:gd name="T8" fmla="*/ 10 w 10"/>
                <a:gd name="T9" fmla="*/ 3 h 12"/>
              </a:gdLst>
              <a:ahLst/>
              <a:cxnLst>
                <a:cxn ang="0">
                  <a:pos x="T0" y="T1"/>
                </a:cxn>
                <a:cxn ang="0">
                  <a:pos x="T2" y="T3"/>
                </a:cxn>
                <a:cxn ang="0">
                  <a:pos x="T4" y="T5"/>
                </a:cxn>
                <a:cxn ang="0">
                  <a:pos x="T6" y="T7"/>
                </a:cxn>
                <a:cxn ang="0">
                  <a:pos x="T8" y="T9"/>
                </a:cxn>
              </a:cxnLst>
              <a:rect l="0" t="0" r="r" b="b"/>
              <a:pathLst>
                <a:path w="10" h="12">
                  <a:moveTo>
                    <a:pt x="10" y="3"/>
                  </a:moveTo>
                  <a:cubicBezTo>
                    <a:pt x="8" y="2"/>
                    <a:pt x="7" y="1"/>
                    <a:pt x="5" y="0"/>
                  </a:cubicBezTo>
                  <a:cubicBezTo>
                    <a:pt x="2" y="3"/>
                    <a:pt x="1" y="8"/>
                    <a:pt x="0" y="12"/>
                  </a:cubicBezTo>
                  <a:cubicBezTo>
                    <a:pt x="9" y="12"/>
                    <a:pt x="9" y="12"/>
                    <a:pt x="9" y="12"/>
                  </a:cubicBezTo>
                  <a:cubicBezTo>
                    <a:pt x="9" y="9"/>
                    <a:pt x="9" y="6"/>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66" name="Freeform 29">
              <a:extLst>
                <a:ext uri="{FF2B5EF4-FFF2-40B4-BE49-F238E27FC236}">
                  <a16:creationId xmlns:a16="http://schemas.microsoft.com/office/drawing/2014/main" id="{BB3F83CC-9EB7-49CF-8204-99A0BB25C481}"/>
                </a:ext>
              </a:extLst>
            </p:cNvPr>
            <p:cNvSpPr>
              <a:spLocks/>
            </p:cNvSpPr>
            <p:nvPr/>
          </p:nvSpPr>
          <p:spPr bwMode="auto">
            <a:xfrm>
              <a:off x="46624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1" y="0"/>
                    <a:pt x="0" y="0"/>
                  </a:cubicBezTo>
                  <a:cubicBezTo>
                    <a:pt x="0" y="3"/>
                    <a:pt x="0" y="3"/>
                    <a:pt x="0" y="3"/>
                  </a:cubicBezTo>
                  <a:cubicBezTo>
                    <a:pt x="1" y="4"/>
                    <a:pt x="1" y="4"/>
                    <a:pt x="1" y="4"/>
                  </a:cubicBezTo>
                  <a:cubicBezTo>
                    <a:pt x="3"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67" name="Freeform 30">
              <a:extLst>
                <a:ext uri="{FF2B5EF4-FFF2-40B4-BE49-F238E27FC236}">
                  <a16:creationId xmlns:a16="http://schemas.microsoft.com/office/drawing/2014/main" id="{5445F34A-BDD1-4ECF-B77F-D51CBFB46532}"/>
                </a:ext>
              </a:extLst>
            </p:cNvPr>
            <p:cNvSpPr>
              <a:spLocks noEditPoints="1"/>
            </p:cNvSpPr>
            <p:nvPr/>
          </p:nvSpPr>
          <p:spPr bwMode="auto">
            <a:xfrm>
              <a:off x="4459288" y="1592263"/>
              <a:ext cx="393700" cy="488950"/>
            </a:xfrm>
            <a:custGeom>
              <a:avLst/>
              <a:gdLst>
                <a:gd name="T0" fmla="*/ 13 w 105"/>
                <a:gd name="T1" fmla="*/ 0 h 130"/>
                <a:gd name="T2" fmla="*/ 0 w 105"/>
                <a:gd name="T3" fmla="*/ 117 h 130"/>
                <a:gd name="T4" fmla="*/ 92 w 105"/>
                <a:gd name="T5" fmla="*/ 130 h 130"/>
                <a:gd name="T6" fmla="*/ 105 w 105"/>
                <a:gd name="T7" fmla="*/ 12 h 130"/>
                <a:gd name="T8" fmla="*/ 52 w 105"/>
                <a:gd name="T9" fmla="*/ 19 h 130"/>
                <a:gd name="T10" fmla="*/ 52 w 105"/>
                <a:gd name="T11" fmla="*/ 81 h 130"/>
                <a:gd name="T12" fmla="*/ 52 w 105"/>
                <a:gd name="T13" fmla="*/ 19 h 130"/>
                <a:gd name="T14" fmla="*/ 17 w 105"/>
                <a:gd name="T15" fmla="*/ 106 h 130"/>
                <a:gd name="T16" fmla="*/ 15 w 105"/>
                <a:gd name="T17" fmla="*/ 110 h 130"/>
                <a:gd name="T18" fmla="*/ 18 w 105"/>
                <a:gd name="T19" fmla="*/ 99 h 130"/>
                <a:gd name="T20" fmla="*/ 23 w 105"/>
                <a:gd name="T21" fmla="*/ 103 h 130"/>
                <a:gd name="T22" fmla="*/ 18 w 105"/>
                <a:gd name="T23" fmla="*/ 106 h 130"/>
                <a:gd name="T24" fmla="*/ 29 w 105"/>
                <a:gd name="T25" fmla="*/ 108 h 130"/>
                <a:gd name="T26" fmla="*/ 25 w 105"/>
                <a:gd name="T27" fmla="*/ 110 h 130"/>
                <a:gd name="T28" fmla="*/ 26 w 105"/>
                <a:gd name="T29" fmla="*/ 99 h 130"/>
                <a:gd name="T30" fmla="*/ 33 w 105"/>
                <a:gd name="T31" fmla="*/ 110 h 130"/>
                <a:gd name="T32" fmla="*/ 37 w 105"/>
                <a:gd name="T33" fmla="*/ 111 h 130"/>
                <a:gd name="T34" fmla="*/ 34 w 105"/>
                <a:gd name="T35" fmla="*/ 108 h 130"/>
                <a:gd name="T36" fmla="*/ 39 w 105"/>
                <a:gd name="T37" fmla="*/ 107 h 130"/>
                <a:gd name="T38" fmla="*/ 34 w 105"/>
                <a:gd name="T39" fmla="*/ 102 h 130"/>
                <a:gd name="T40" fmla="*/ 41 w 105"/>
                <a:gd name="T41" fmla="*/ 100 h 130"/>
                <a:gd name="T42" fmla="*/ 38 w 105"/>
                <a:gd name="T43" fmla="*/ 101 h 130"/>
                <a:gd name="T44" fmla="*/ 38 w 105"/>
                <a:gd name="T45" fmla="*/ 104 h 130"/>
                <a:gd name="T46" fmla="*/ 37 w 105"/>
                <a:gd name="T47" fmla="*/ 111 h 130"/>
                <a:gd name="T48" fmla="*/ 43 w 105"/>
                <a:gd name="T49" fmla="*/ 110 h 130"/>
                <a:gd name="T50" fmla="*/ 46 w 105"/>
                <a:gd name="T51" fmla="*/ 108 h 130"/>
                <a:gd name="T52" fmla="*/ 46 w 105"/>
                <a:gd name="T53" fmla="*/ 106 h 130"/>
                <a:gd name="T54" fmla="*/ 47 w 105"/>
                <a:gd name="T55" fmla="*/ 99 h 130"/>
                <a:gd name="T56" fmla="*/ 49 w 105"/>
                <a:gd name="T57" fmla="*/ 102 h 130"/>
                <a:gd name="T58" fmla="*/ 45 w 105"/>
                <a:gd name="T59" fmla="*/ 102 h 130"/>
                <a:gd name="T60" fmla="*/ 50 w 105"/>
                <a:gd name="T61" fmla="*/ 107 h 130"/>
                <a:gd name="T62" fmla="*/ 59 w 105"/>
                <a:gd name="T63" fmla="*/ 105 h 130"/>
                <a:gd name="T64" fmla="*/ 54 w 105"/>
                <a:gd name="T65" fmla="*/ 106 h 130"/>
                <a:gd name="T66" fmla="*/ 52 w 105"/>
                <a:gd name="T67" fmla="*/ 110 h 130"/>
                <a:gd name="T68" fmla="*/ 55 w 105"/>
                <a:gd name="T69" fmla="*/ 99 h 130"/>
                <a:gd name="T70" fmla="*/ 60 w 105"/>
                <a:gd name="T71" fmla="*/ 103 h 130"/>
                <a:gd name="T72" fmla="*/ 66 w 105"/>
                <a:gd name="T73" fmla="*/ 111 h 130"/>
                <a:gd name="T74" fmla="*/ 66 w 105"/>
                <a:gd name="T75" fmla="*/ 99 h 130"/>
                <a:gd name="T76" fmla="*/ 66 w 105"/>
                <a:gd name="T77" fmla="*/ 111 h 130"/>
                <a:gd name="T78" fmla="*/ 78 w 105"/>
                <a:gd name="T79" fmla="*/ 108 h 130"/>
                <a:gd name="T80" fmla="*/ 76 w 105"/>
                <a:gd name="T81" fmla="*/ 106 h 130"/>
                <a:gd name="T82" fmla="*/ 73 w 105"/>
                <a:gd name="T83" fmla="*/ 110 h 130"/>
                <a:gd name="T84" fmla="*/ 77 w 105"/>
                <a:gd name="T85" fmla="*/ 99 h 130"/>
                <a:gd name="T86" fmla="*/ 81 w 105"/>
                <a:gd name="T87" fmla="*/ 102 h 130"/>
                <a:gd name="T88" fmla="*/ 79 w 105"/>
                <a:gd name="T89" fmla="*/ 105 h 130"/>
                <a:gd name="T90" fmla="*/ 82 w 105"/>
                <a:gd name="T91" fmla="*/ 110 h 130"/>
                <a:gd name="T92" fmla="*/ 91 w 105"/>
                <a:gd name="T93" fmla="*/ 101 h 130"/>
                <a:gd name="T94" fmla="*/ 88 w 105"/>
                <a:gd name="T95" fmla="*/ 110 h 130"/>
                <a:gd name="T96" fmla="*/ 85 w 105"/>
                <a:gd name="T97" fmla="*/ 101 h 130"/>
                <a:gd name="T98" fmla="*/ 82 w 105"/>
                <a:gd name="T99" fmla="*/ 99 h 130"/>
                <a:gd name="T100" fmla="*/ 91 w 105"/>
                <a:gd name="T101"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30">
                  <a:moveTo>
                    <a:pt x="92" y="0"/>
                  </a:moveTo>
                  <a:cubicBezTo>
                    <a:pt x="13" y="0"/>
                    <a:pt x="13" y="0"/>
                    <a:pt x="13" y="0"/>
                  </a:cubicBezTo>
                  <a:cubicBezTo>
                    <a:pt x="6" y="0"/>
                    <a:pt x="0" y="5"/>
                    <a:pt x="0" y="12"/>
                  </a:cubicBezTo>
                  <a:cubicBezTo>
                    <a:pt x="0" y="117"/>
                    <a:pt x="0" y="117"/>
                    <a:pt x="0" y="117"/>
                  </a:cubicBezTo>
                  <a:cubicBezTo>
                    <a:pt x="0" y="124"/>
                    <a:pt x="6" y="130"/>
                    <a:pt x="13" y="130"/>
                  </a:cubicBezTo>
                  <a:cubicBezTo>
                    <a:pt x="92" y="130"/>
                    <a:pt x="92" y="130"/>
                    <a:pt x="92" y="130"/>
                  </a:cubicBezTo>
                  <a:cubicBezTo>
                    <a:pt x="99" y="130"/>
                    <a:pt x="105" y="124"/>
                    <a:pt x="105" y="117"/>
                  </a:cubicBezTo>
                  <a:cubicBezTo>
                    <a:pt x="105" y="12"/>
                    <a:pt x="105" y="12"/>
                    <a:pt x="105" y="12"/>
                  </a:cubicBezTo>
                  <a:cubicBezTo>
                    <a:pt x="105" y="5"/>
                    <a:pt x="99" y="0"/>
                    <a:pt x="92" y="0"/>
                  </a:cubicBezTo>
                  <a:close/>
                  <a:moveTo>
                    <a:pt x="52" y="19"/>
                  </a:moveTo>
                  <a:cubicBezTo>
                    <a:pt x="69" y="19"/>
                    <a:pt x="83" y="33"/>
                    <a:pt x="83" y="50"/>
                  </a:cubicBezTo>
                  <a:cubicBezTo>
                    <a:pt x="83" y="67"/>
                    <a:pt x="69" y="81"/>
                    <a:pt x="52" y="81"/>
                  </a:cubicBezTo>
                  <a:cubicBezTo>
                    <a:pt x="35" y="81"/>
                    <a:pt x="21" y="67"/>
                    <a:pt x="21" y="50"/>
                  </a:cubicBezTo>
                  <a:cubicBezTo>
                    <a:pt x="21" y="33"/>
                    <a:pt x="35" y="19"/>
                    <a:pt x="52" y="19"/>
                  </a:cubicBezTo>
                  <a:close/>
                  <a:moveTo>
                    <a:pt x="18" y="106"/>
                  </a:moveTo>
                  <a:cubicBezTo>
                    <a:pt x="18" y="106"/>
                    <a:pt x="17" y="106"/>
                    <a:pt x="17" y="106"/>
                  </a:cubicBezTo>
                  <a:cubicBezTo>
                    <a:pt x="17" y="110"/>
                    <a:pt x="17" y="110"/>
                    <a:pt x="17" y="110"/>
                  </a:cubicBezTo>
                  <a:cubicBezTo>
                    <a:pt x="15" y="110"/>
                    <a:pt x="15" y="110"/>
                    <a:pt x="15" y="110"/>
                  </a:cubicBezTo>
                  <a:cubicBezTo>
                    <a:pt x="15" y="99"/>
                    <a:pt x="15" y="99"/>
                    <a:pt x="15" y="99"/>
                  </a:cubicBezTo>
                  <a:cubicBezTo>
                    <a:pt x="16" y="99"/>
                    <a:pt x="17" y="99"/>
                    <a:pt x="18" y="99"/>
                  </a:cubicBezTo>
                  <a:cubicBezTo>
                    <a:pt x="20" y="99"/>
                    <a:pt x="21" y="99"/>
                    <a:pt x="22" y="100"/>
                  </a:cubicBezTo>
                  <a:cubicBezTo>
                    <a:pt x="22" y="101"/>
                    <a:pt x="23" y="102"/>
                    <a:pt x="23" y="103"/>
                  </a:cubicBezTo>
                  <a:cubicBezTo>
                    <a:pt x="23" y="104"/>
                    <a:pt x="22" y="105"/>
                    <a:pt x="22" y="105"/>
                  </a:cubicBezTo>
                  <a:cubicBezTo>
                    <a:pt x="21" y="106"/>
                    <a:pt x="20" y="106"/>
                    <a:pt x="18" y="106"/>
                  </a:cubicBezTo>
                  <a:close/>
                  <a:moveTo>
                    <a:pt x="30" y="110"/>
                  </a:moveTo>
                  <a:cubicBezTo>
                    <a:pt x="29" y="108"/>
                    <a:pt x="29" y="108"/>
                    <a:pt x="29" y="108"/>
                  </a:cubicBezTo>
                  <a:cubicBezTo>
                    <a:pt x="26" y="108"/>
                    <a:pt x="26" y="108"/>
                    <a:pt x="26" y="108"/>
                  </a:cubicBezTo>
                  <a:cubicBezTo>
                    <a:pt x="25" y="110"/>
                    <a:pt x="25" y="110"/>
                    <a:pt x="25" y="110"/>
                  </a:cubicBezTo>
                  <a:cubicBezTo>
                    <a:pt x="23" y="110"/>
                    <a:pt x="23" y="110"/>
                    <a:pt x="23" y="110"/>
                  </a:cubicBezTo>
                  <a:cubicBezTo>
                    <a:pt x="26" y="99"/>
                    <a:pt x="26" y="99"/>
                    <a:pt x="26" y="99"/>
                  </a:cubicBezTo>
                  <a:cubicBezTo>
                    <a:pt x="29" y="99"/>
                    <a:pt x="29" y="99"/>
                    <a:pt x="29" y="99"/>
                  </a:cubicBezTo>
                  <a:cubicBezTo>
                    <a:pt x="33" y="110"/>
                    <a:pt x="33" y="110"/>
                    <a:pt x="33" y="110"/>
                  </a:cubicBezTo>
                  <a:lnTo>
                    <a:pt x="30" y="110"/>
                  </a:lnTo>
                  <a:close/>
                  <a:moveTo>
                    <a:pt x="37" y="111"/>
                  </a:moveTo>
                  <a:cubicBezTo>
                    <a:pt x="36" y="111"/>
                    <a:pt x="34" y="110"/>
                    <a:pt x="34" y="110"/>
                  </a:cubicBezTo>
                  <a:cubicBezTo>
                    <a:pt x="34" y="108"/>
                    <a:pt x="34" y="108"/>
                    <a:pt x="34" y="108"/>
                  </a:cubicBezTo>
                  <a:cubicBezTo>
                    <a:pt x="35" y="108"/>
                    <a:pt x="36" y="108"/>
                    <a:pt x="37" y="108"/>
                  </a:cubicBezTo>
                  <a:cubicBezTo>
                    <a:pt x="38" y="108"/>
                    <a:pt x="39" y="108"/>
                    <a:pt x="39" y="107"/>
                  </a:cubicBezTo>
                  <a:cubicBezTo>
                    <a:pt x="39" y="107"/>
                    <a:pt x="38" y="106"/>
                    <a:pt x="37" y="106"/>
                  </a:cubicBezTo>
                  <a:cubicBezTo>
                    <a:pt x="35" y="105"/>
                    <a:pt x="34" y="104"/>
                    <a:pt x="34" y="102"/>
                  </a:cubicBezTo>
                  <a:cubicBezTo>
                    <a:pt x="34" y="101"/>
                    <a:pt x="35" y="99"/>
                    <a:pt x="38" y="99"/>
                  </a:cubicBezTo>
                  <a:cubicBezTo>
                    <a:pt x="39" y="99"/>
                    <a:pt x="40" y="99"/>
                    <a:pt x="41" y="100"/>
                  </a:cubicBezTo>
                  <a:cubicBezTo>
                    <a:pt x="40" y="102"/>
                    <a:pt x="40" y="102"/>
                    <a:pt x="40" y="102"/>
                  </a:cubicBezTo>
                  <a:cubicBezTo>
                    <a:pt x="40" y="101"/>
                    <a:pt x="39" y="101"/>
                    <a:pt x="38" y="101"/>
                  </a:cubicBezTo>
                  <a:cubicBezTo>
                    <a:pt x="37" y="101"/>
                    <a:pt x="36" y="102"/>
                    <a:pt x="36" y="102"/>
                  </a:cubicBezTo>
                  <a:cubicBezTo>
                    <a:pt x="36" y="103"/>
                    <a:pt x="37" y="103"/>
                    <a:pt x="38" y="104"/>
                  </a:cubicBezTo>
                  <a:cubicBezTo>
                    <a:pt x="40" y="105"/>
                    <a:pt x="41" y="106"/>
                    <a:pt x="41" y="107"/>
                  </a:cubicBezTo>
                  <a:cubicBezTo>
                    <a:pt x="41" y="109"/>
                    <a:pt x="40" y="111"/>
                    <a:pt x="37" y="111"/>
                  </a:cubicBezTo>
                  <a:close/>
                  <a:moveTo>
                    <a:pt x="46" y="111"/>
                  </a:moveTo>
                  <a:cubicBezTo>
                    <a:pt x="44" y="111"/>
                    <a:pt x="43" y="110"/>
                    <a:pt x="43" y="110"/>
                  </a:cubicBezTo>
                  <a:cubicBezTo>
                    <a:pt x="43" y="108"/>
                    <a:pt x="43" y="108"/>
                    <a:pt x="43" y="108"/>
                  </a:cubicBezTo>
                  <a:cubicBezTo>
                    <a:pt x="44" y="108"/>
                    <a:pt x="45" y="108"/>
                    <a:pt x="46" y="108"/>
                  </a:cubicBezTo>
                  <a:cubicBezTo>
                    <a:pt x="47" y="108"/>
                    <a:pt x="48" y="108"/>
                    <a:pt x="48" y="107"/>
                  </a:cubicBezTo>
                  <a:cubicBezTo>
                    <a:pt x="48" y="107"/>
                    <a:pt x="47" y="106"/>
                    <a:pt x="46" y="106"/>
                  </a:cubicBezTo>
                  <a:cubicBezTo>
                    <a:pt x="44" y="105"/>
                    <a:pt x="43" y="104"/>
                    <a:pt x="43" y="102"/>
                  </a:cubicBezTo>
                  <a:cubicBezTo>
                    <a:pt x="43" y="101"/>
                    <a:pt x="44" y="99"/>
                    <a:pt x="47" y="99"/>
                  </a:cubicBezTo>
                  <a:cubicBezTo>
                    <a:pt x="48" y="99"/>
                    <a:pt x="49" y="99"/>
                    <a:pt x="50" y="100"/>
                  </a:cubicBezTo>
                  <a:cubicBezTo>
                    <a:pt x="49" y="102"/>
                    <a:pt x="49" y="102"/>
                    <a:pt x="49" y="102"/>
                  </a:cubicBezTo>
                  <a:cubicBezTo>
                    <a:pt x="49" y="101"/>
                    <a:pt x="48" y="101"/>
                    <a:pt x="47" y="101"/>
                  </a:cubicBezTo>
                  <a:cubicBezTo>
                    <a:pt x="46" y="101"/>
                    <a:pt x="45" y="102"/>
                    <a:pt x="45" y="102"/>
                  </a:cubicBezTo>
                  <a:cubicBezTo>
                    <a:pt x="45" y="103"/>
                    <a:pt x="46" y="103"/>
                    <a:pt x="47" y="104"/>
                  </a:cubicBezTo>
                  <a:cubicBezTo>
                    <a:pt x="49" y="105"/>
                    <a:pt x="50" y="106"/>
                    <a:pt x="50" y="107"/>
                  </a:cubicBezTo>
                  <a:cubicBezTo>
                    <a:pt x="50" y="109"/>
                    <a:pt x="49" y="111"/>
                    <a:pt x="46" y="111"/>
                  </a:cubicBezTo>
                  <a:close/>
                  <a:moveTo>
                    <a:pt x="59" y="105"/>
                  </a:moveTo>
                  <a:cubicBezTo>
                    <a:pt x="58" y="106"/>
                    <a:pt x="57" y="106"/>
                    <a:pt x="55" y="106"/>
                  </a:cubicBezTo>
                  <a:cubicBezTo>
                    <a:pt x="55" y="106"/>
                    <a:pt x="55" y="106"/>
                    <a:pt x="54" y="106"/>
                  </a:cubicBezTo>
                  <a:cubicBezTo>
                    <a:pt x="54" y="110"/>
                    <a:pt x="54" y="110"/>
                    <a:pt x="54" y="110"/>
                  </a:cubicBezTo>
                  <a:cubicBezTo>
                    <a:pt x="52" y="110"/>
                    <a:pt x="52" y="110"/>
                    <a:pt x="52" y="110"/>
                  </a:cubicBezTo>
                  <a:cubicBezTo>
                    <a:pt x="52" y="99"/>
                    <a:pt x="52" y="99"/>
                    <a:pt x="52" y="99"/>
                  </a:cubicBezTo>
                  <a:cubicBezTo>
                    <a:pt x="53" y="99"/>
                    <a:pt x="54" y="99"/>
                    <a:pt x="55" y="99"/>
                  </a:cubicBezTo>
                  <a:cubicBezTo>
                    <a:pt x="57" y="99"/>
                    <a:pt x="58" y="99"/>
                    <a:pt x="59" y="100"/>
                  </a:cubicBezTo>
                  <a:cubicBezTo>
                    <a:pt x="59" y="101"/>
                    <a:pt x="60" y="102"/>
                    <a:pt x="60" y="103"/>
                  </a:cubicBezTo>
                  <a:cubicBezTo>
                    <a:pt x="60" y="104"/>
                    <a:pt x="60" y="105"/>
                    <a:pt x="59" y="105"/>
                  </a:cubicBezTo>
                  <a:close/>
                  <a:moveTo>
                    <a:pt x="66" y="111"/>
                  </a:moveTo>
                  <a:cubicBezTo>
                    <a:pt x="63" y="111"/>
                    <a:pt x="61" y="108"/>
                    <a:pt x="61" y="105"/>
                  </a:cubicBezTo>
                  <a:cubicBezTo>
                    <a:pt x="61" y="102"/>
                    <a:pt x="63" y="99"/>
                    <a:pt x="66" y="99"/>
                  </a:cubicBezTo>
                  <a:cubicBezTo>
                    <a:pt x="70" y="99"/>
                    <a:pt x="72" y="102"/>
                    <a:pt x="72" y="105"/>
                  </a:cubicBezTo>
                  <a:cubicBezTo>
                    <a:pt x="72" y="108"/>
                    <a:pt x="69" y="111"/>
                    <a:pt x="66" y="111"/>
                  </a:cubicBezTo>
                  <a:close/>
                  <a:moveTo>
                    <a:pt x="79" y="110"/>
                  </a:moveTo>
                  <a:cubicBezTo>
                    <a:pt x="79" y="110"/>
                    <a:pt x="79" y="109"/>
                    <a:pt x="78" y="108"/>
                  </a:cubicBezTo>
                  <a:cubicBezTo>
                    <a:pt x="78" y="106"/>
                    <a:pt x="78" y="106"/>
                    <a:pt x="77" y="106"/>
                  </a:cubicBezTo>
                  <a:cubicBezTo>
                    <a:pt x="76" y="106"/>
                    <a:pt x="76" y="106"/>
                    <a:pt x="76" y="106"/>
                  </a:cubicBezTo>
                  <a:cubicBezTo>
                    <a:pt x="76" y="110"/>
                    <a:pt x="76" y="110"/>
                    <a:pt x="76" y="110"/>
                  </a:cubicBezTo>
                  <a:cubicBezTo>
                    <a:pt x="73" y="110"/>
                    <a:pt x="73" y="110"/>
                    <a:pt x="73" y="110"/>
                  </a:cubicBezTo>
                  <a:cubicBezTo>
                    <a:pt x="73" y="99"/>
                    <a:pt x="73" y="99"/>
                    <a:pt x="73" y="99"/>
                  </a:cubicBezTo>
                  <a:cubicBezTo>
                    <a:pt x="74" y="99"/>
                    <a:pt x="75" y="99"/>
                    <a:pt x="77" y="99"/>
                  </a:cubicBezTo>
                  <a:cubicBezTo>
                    <a:pt x="78" y="99"/>
                    <a:pt x="79" y="99"/>
                    <a:pt x="80" y="100"/>
                  </a:cubicBezTo>
                  <a:cubicBezTo>
                    <a:pt x="81" y="101"/>
                    <a:pt x="81" y="101"/>
                    <a:pt x="81" y="102"/>
                  </a:cubicBezTo>
                  <a:cubicBezTo>
                    <a:pt x="81" y="104"/>
                    <a:pt x="80" y="105"/>
                    <a:pt x="79" y="105"/>
                  </a:cubicBezTo>
                  <a:cubicBezTo>
                    <a:pt x="79" y="105"/>
                    <a:pt x="79" y="105"/>
                    <a:pt x="79" y="105"/>
                  </a:cubicBezTo>
                  <a:cubicBezTo>
                    <a:pt x="80" y="105"/>
                    <a:pt x="80" y="106"/>
                    <a:pt x="81" y="107"/>
                  </a:cubicBezTo>
                  <a:cubicBezTo>
                    <a:pt x="81" y="108"/>
                    <a:pt x="81" y="110"/>
                    <a:pt x="82" y="110"/>
                  </a:cubicBezTo>
                  <a:lnTo>
                    <a:pt x="79" y="110"/>
                  </a:lnTo>
                  <a:close/>
                  <a:moveTo>
                    <a:pt x="91" y="101"/>
                  </a:moveTo>
                  <a:cubicBezTo>
                    <a:pt x="88" y="101"/>
                    <a:pt x="88" y="101"/>
                    <a:pt x="88" y="101"/>
                  </a:cubicBezTo>
                  <a:cubicBezTo>
                    <a:pt x="88" y="110"/>
                    <a:pt x="88" y="110"/>
                    <a:pt x="88" y="110"/>
                  </a:cubicBezTo>
                  <a:cubicBezTo>
                    <a:pt x="85" y="110"/>
                    <a:pt x="85" y="110"/>
                    <a:pt x="85" y="110"/>
                  </a:cubicBezTo>
                  <a:cubicBezTo>
                    <a:pt x="85" y="101"/>
                    <a:pt x="85" y="101"/>
                    <a:pt x="85" y="101"/>
                  </a:cubicBezTo>
                  <a:cubicBezTo>
                    <a:pt x="82" y="101"/>
                    <a:pt x="82" y="101"/>
                    <a:pt x="82" y="101"/>
                  </a:cubicBezTo>
                  <a:cubicBezTo>
                    <a:pt x="82" y="99"/>
                    <a:pt x="82" y="99"/>
                    <a:pt x="82" y="99"/>
                  </a:cubicBezTo>
                  <a:cubicBezTo>
                    <a:pt x="91" y="99"/>
                    <a:pt x="91" y="99"/>
                    <a:pt x="91" y="99"/>
                  </a:cubicBezTo>
                  <a:lnTo>
                    <a:pt x="91"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68" name="Freeform 31">
              <a:extLst>
                <a:ext uri="{FF2B5EF4-FFF2-40B4-BE49-F238E27FC236}">
                  <a16:creationId xmlns:a16="http://schemas.microsoft.com/office/drawing/2014/main" id="{4A72DC70-702A-4311-9D05-13CC3B906A12}"/>
                </a:ext>
              </a:extLst>
            </p:cNvPr>
            <p:cNvSpPr>
              <a:spLocks/>
            </p:cNvSpPr>
            <p:nvPr/>
          </p:nvSpPr>
          <p:spPr bwMode="auto">
            <a:xfrm>
              <a:off x="4745038" y="1971675"/>
              <a:ext cx="11113" cy="11113"/>
            </a:xfrm>
            <a:custGeom>
              <a:avLst/>
              <a:gdLst>
                <a:gd name="T0" fmla="*/ 1 w 3"/>
                <a:gd name="T1" fmla="*/ 0 h 3"/>
                <a:gd name="T2" fmla="*/ 0 w 3"/>
                <a:gd name="T3" fmla="*/ 0 h 3"/>
                <a:gd name="T4" fmla="*/ 0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0"/>
                  </a:cubicBezTo>
                  <a:cubicBezTo>
                    <a:pt x="0" y="3"/>
                    <a:pt x="0" y="3"/>
                    <a:pt x="0" y="3"/>
                  </a:cubicBezTo>
                  <a:cubicBezTo>
                    <a:pt x="1" y="3"/>
                    <a:pt x="1" y="3"/>
                    <a:pt x="1" y="3"/>
                  </a:cubicBezTo>
                  <a:cubicBezTo>
                    <a:pt x="2" y="3"/>
                    <a:pt x="3" y="3"/>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69" name="Oval 32">
              <a:extLst>
                <a:ext uri="{FF2B5EF4-FFF2-40B4-BE49-F238E27FC236}">
                  <a16:creationId xmlns:a16="http://schemas.microsoft.com/office/drawing/2014/main" id="{DC9893FD-7334-4AD5-B691-8DFEC6CBD38F}"/>
                </a:ext>
              </a:extLst>
            </p:cNvPr>
            <p:cNvSpPr>
              <a:spLocks noChangeArrowheads="1"/>
            </p:cNvSpPr>
            <p:nvPr/>
          </p:nvSpPr>
          <p:spPr bwMode="auto">
            <a:xfrm>
              <a:off x="4699001" y="1971675"/>
              <a:ext cx="190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70" name="Freeform 33">
              <a:extLst>
                <a:ext uri="{FF2B5EF4-FFF2-40B4-BE49-F238E27FC236}">
                  <a16:creationId xmlns:a16="http://schemas.microsoft.com/office/drawing/2014/main" id="{1C86631D-CEB6-4B1C-9A52-3268F030EDE0}"/>
                </a:ext>
              </a:extLst>
            </p:cNvPr>
            <p:cNvSpPr>
              <a:spLocks/>
            </p:cNvSpPr>
            <p:nvPr/>
          </p:nvSpPr>
          <p:spPr bwMode="auto">
            <a:xfrm>
              <a:off x="4699001" y="1844675"/>
              <a:ext cx="22225" cy="25400"/>
            </a:xfrm>
            <a:custGeom>
              <a:avLst/>
              <a:gdLst>
                <a:gd name="T0" fmla="*/ 0 w 6"/>
                <a:gd name="T1" fmla="*/ 7 h 7"/>
                <a:gd name="T2" fmla="*/ 6 w 6"/>
                <a:gd name="T3" fmla="*/ 2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2" y="5"/>
                    <a:pt x="4" y="4"/>
                    <a:pt x="6" y="2"/>
                  </a:cubicBezTo>
                  <a:cubicBezTo>
                    <a:pt x="5" y="1"/>
                    <a:pt x="4" y="1"/>
                    <a:pt x="3" y="0"/>
                  </a:cubicBezTo>
                  <a:cubicBezTo>
                    <a:pt x="2" y="2"/>
                    <a:pt x="1"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71" name="Freeform 34">
              <a:extLst>
                <a:ext uri="{FF2B5EF4-FFF2-40B4-BE49-F238E27FC236}">
                  <a16:creationId xmlns:a16="http://schemas.microsoft.com/office/drawing/2014/main" id="{C91F93AB-1DCB-44A1-889F-B4711388FF47}"/>
                </a:ext>
              </a:extLst>
            </p:cNvPr>
            <p:cNvSpPr>
              <a:spLocks/>
            </p:cNvSpPr>
            <p:nvPr/>
          </p:nvSpPr>
          <p:spPr bwMode="auto">
            <a:xfrm>
              <a:off x="4718051" y="1787525"/>
              <a:ext cx="38100" cy="49213"/>
            </a:xfrm>
            <a:custGeom>
              <a:avLst/>
              <a:gdLst>
                <a:gd name="T0" fmla="*/ 0 w 10"/>
                <a:gd name="T1" fmla="*/ 10 h 13"/>
                <a:gd name="T2" fmla="*/ 5 w 10"/>
                <a:gd name="T3" fmla="*/ 13 h 13"/>
                <a:gd name="T4" fmla="*/ 10 w 10"/>
                <a:gd name="T5" fmla="*/ 0 h 13"/>
                <a:gd name="T6" fmla="*/ 1 w 10"/>
                <a:gd name="T7" fmla="*/ 0 h 13"/>
                <a:gd name="T8" fmla="*/ 0 w 10"/>
                <a:gd name="T9" fmla="*/ 10 h 13"/>
              </a:gdLst>
              <a:ahLst/>
              <a:cxnLst>
                <a:cxn ang="0">
                  <a:pos x="T0" y="T1"/>
                </a:cxn>
                <a:cxn ang="0">
                  <a:pos x="T2" y="T3"/>
                </a:cxn>
                <a:cxn ang="0">
                  <a:pos x="T4" y="T5"/>
                </a:cxn>
                <a:cxn ang="0">
                  <a:pos x="T6" y="T7"/>
                </a:cxn>
                <a:cxn ang="0">
                  <a:pos x="T8" y="T9"/>
                </a:cxn>
              </a:cxnLst>
              <a:rect l="0" t="0" r="r" b="b"/>
              <a:pathLst>
                <a:path w="10" h="13">
                  <a:moveTo>
                    <a:pt x="0" y="10"/>
                  </a:moveTo>
                  <a:cubicBezTo>
                    <a:pt x="1" y="11"/>
                    <a:pt x="3" y="12"/>
                    <a:pt x="5" y="13"/>
                  </a:cubicBezTo>
                  <a:cubicBezTo>
                    <a:pt x="7" y="10"/>
                    <a:pt x="9" y="5"/>
                    <a:pt x="10" y="0"/>
                  </a:cubicBezTo>
                  <a:cubicBezTo>
                    <a:pt x="1" y="0"/>
                    <a:pt x="1" y="0"/>
                    <a:pt x="1" y="0"/>
                  </a:cubicBezTo>
                  <a:cubicBezTo>
                    <a:pt x="1" y="4"/>
                    <a:pt x="0" y="7"/>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72" name="Freeform 35">
              <a:extLst>
                <a:ext uri="{FF2B5EF4-FFF2-40B4-BE49-F238E27FC236}">
                  <a16:creationId xmlns:a16="http://schemas.microsoft.com/office/drawing/2014/main" id="{64092C39-FB9C-4F7A-8233-180F4732830A}"/>
                </a:ext>
              </a:extLst>
            </p:cNvPr>
            <p:cNvSpPr>
              <a:spLocks/>
            </p:cNvSpPr>
            <p:nvPr/>
          </p:nvSpPr>
          <p:spPr bwMode="auto">
            <a:xfrm>
              <a:off x="4556126" y="1971675"/>
              <a:ext cx="11113" cy="19050"/>
            </a:xfrm>
            <a:custGeom>
              <a:avLst/>
              <a:gdLst>
                <a:gd name="T0" fmla="*/ 2 w 3"/>
                <a:gd name="T1" fmla="*/ 0 h 5"/>
                <a:gd name="T2" fmla="*/ 1 w 3"/>
                <a:gd name="T3" fmla="*/ 0 h 5"/>
                <a:gd name="T4" fmla="*/ 1 w 3"/>
                <a:gd name="T5" fmla="*/ 2 h 5"/>
                <a:gd name="T6" fmla="*/ 0 w 3"/>
                <a:gd name="T7" fmla="*/ 5 h 5"/>
                <a:gd name="T8" fmla="*/ 3 w 3"/>
                <a:gd name="T9" fmla="*/ 5 h 5"/>
                <a:gd name="T10" fmla="*/ 2 w 3"/>
                <a:gd name="T11" fmla="*/ 2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1" y="0"/>
                    <a:pt x="1" y="0"/>
                    <a:pt x="1" y="0"/>
                  </a:cubicBezTo>
                  <a:cubicBezTo>
                    <a:pt x="1" y="1"/>
                    <a:pt x="1" y="2"/>
                    <a:pt x="1" y="2"/>
                  </a:cubicBezTo>
                  <a:cubicBezTo>
                    <a:pt x="0" y="5"/>
                    <a:pt x="0" y="5"/>
                    <a:pt x="0" y="5"/>
                  </a:cubicBezTo>
                  <a:cubicBezTo>
                    <a:pt x="3" y="5"/>
                    <a:pt x="3" y="5"/>
                    <a:pt x="3" y="5"/>
                  </a:cubicBezTo>
                  <a:cubicBezTo>
                    <a:pt x="2" y="2"/>
                    <a:pt x="2" y="2"/>
                    <a:pt x="2" y="2"/>
                  </a:cubicBezTo>
                  <a:cubicBezTo>
                    <a:pt x="2" y="2"/>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73" name="Freeform 36">
              <a:extLst>
                <a:ext uri="{FF2B5EF4-FFF2-40B4-BE49-F238E27FC236}">
                  <a16:creationId xmlns:a16="http://schemas.microsoft.com/office/drawing/2014/main" id="{2609648B-A93B-481E-AF41-F02734450DA0}"/>
                </a:ext>
              </a:extLst>
            </p:cNvPr>
            <p:cNvSpPr>
              <a:spLocks/>
            </p:cNvSpPr>
            <p:nvPr/>
          </p:nvSpPr>
          <p:spPr bwMode="auto">
            <a:xfrm>
              <a:off x="45227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0"/>
                  </a:cubicBezTo>
                  <a:cubicBezTo>
                    <a:pt x="0" y="3"/>
                    <a:pt x="0" y="3"/>
                    <a:pt x="0" y="3"/>
                  </a:cubicBezTo>
                  <a:cubicBezTo>
                    <a:pt x="0" y="4"/>
                    <a:pt x="1" y="4"/>
                    <a:pt x="1" y="4"/>
                  </a:cubicBezTo>
                  <a:cubicBezTo>
                    <a:pt x="2"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grpSp>
      <p:grpSp>
        <p:nvGrpSpPr>
          <p:cNvPr id="75" name="组合 74">
            <a:extLst>
              <a:ext uri="{FF2B5EF4-FFF2-40B4-BE49-F238E27FC236}">
                <a16:creationId xmlns:a16="http://schemas.microsoft.com/office/drawing/2014/main" id="{A93B0D4E-C07E-4592-9640-FE0B879B9962}"/>
              </a:ext>
            </a:extLst>
          </p:cNvPr>
          <p:cNvGrpSpPr/>
          <p:nvPr/>
        </p:nvGrpSpPr>
        <p:grpSpPr>
          <a:xfrm>
            <a:off x="4343231" y="2633235"/>
            <a:ext cx="758752" cy="1038648"/>
            <a:chOff x="10171113" y="1519238"/>
            <a:chExt cx="357188" cy="488951"/>
          </a:xfrm>
          <a:solidFill>
            <a:srgbClr val="284760"/>
          </a:solidFill>
        </p:grpSpPr>
        <p:sp>
          <p:nvSpPr>
            <p:cNvPr id="76" name="Rectangle 112">
              <a:extLst>
                <a:ext uri="{FF2B5EF4-FFF2-40B4-BE49-F238E27FC236}">
                  <a16:creationId xmlns:a16="http://schemas.microsoft.com/office/drawing/2014/main" id="{05A615E1-54D5-46BD-A415-7C1183C612ED}"/>
                </a:ext>
              </a:extLst>
            </p:cNvPr>
            <p:cNvSpPr>
              <a:spLocks noChangeArrowheads="1"/>
            </p:cNvSpPr>
            <p:nvPr/>
          </p:nvSpPr>
          <p:spPr bwMode="auto">
            <a:xfrm>
              <a:off x="10226675" y="1616076"/>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77" name="Rectangle 113">
              <a:extLst>
                <a:ext uri="{FF2B5EF4-FFF2-40B4-BE49-F238E27FC236}">
                  <a16:creationId xmlns:a16="http://schemas.microsoft.com/office/drawing/2014/main" id="{0E0188FB-2D4C-4593-9C7D-E58724156A29}"/>
                </a:ext>
              </a:extLst>
            </p:cNvPr>
            <p:cNvSpPr>
              <a:spLocks noChangeArrowheads="1"/>
            </p:cNvSpPr>
            <p:nvPr/>
          </p:nvSpPr>
          <p:spPr bwMode="auto">
            <a:xfrm>
              <a:off x="10226675" y="1736726"/>
              <a:ext cx="2032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78" name="Rectangle 114">
              <a:extLst>
                <a:ext uri="{FF2B5EF4-FFF2-40B4-BE49-F238E27FC236}">
                  <a16:creationId xmlns:a16="http://schemas.microsoft.com/office/drawing/2014/main" id="{846D440F-641D-4AC8-8A7D-08826F08C175}"/>
                </a:ext>
              </a:extLst>
            </p:cNvPr>
            <p:cNvSpPr>
              <a:spLocks noChangeArrowheads="1"/>
            </p:cNvSpPr>
            <p:nvPr/>
          </p:nvSpPr>
          <p:spPr bwMode="auto">
            <a:xfrm>
              <a:off x="10226675" y="1789113"/>
              <a:ext cx="2032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79" name="Rectangle 115">
              <a:extLst>
                <a:ext uri="{FF2B5EF4-FFF2-40B4-BE49-F238E27FC236}">
                  <a16:creationId xmlns:a16="http://schemas.microsoft.com/office/drawing/2014/main" id="{7A399011-2AEA-4272-AFD3-4CA453B8B34A}"/>
                </a:ext>
              </a:extLst>
            </p:cNvPr>
            <p:cNvSpPr>
              <a:spLocks noChangeArrowheads="1"/>
            </p:cNvSpPr>
            <p:nvPr/>
          </p:nvSpPr>
          <p:spPr bwMode="auto">
            <a:xfrm>
              <a:off x="10226675" y="1841501"/>
              <a:ext cx="1143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80" name="Freeform 116">
              <a:extLst>
                <a:ext uri="{FF2B5EF4-FFF2-40B4-BE49-F238E27FC236}">
                  <a16:creationId xmlns:a16="http://schemas.microsoft.com/office/drawing/2014/main" id="{CD601D9F-9A26-451E-BDFA-097388C65F72}"/>
                </a:ext>
              </a:extLst>
            </p:cNvPr>
            <p:cNvSpPr>
              <a:spLocks/>
            </p:cNvSpPr>
            <p:nvPr/>
          </p:nvSpPr>
          <p:spPr bwMode="auto">
            <a:xfrm>
              <a:off x="10171113" y="1519238"/>
              <a:ext cx="357188" cy="458788"/>
            </a:xfrm>
            <a:custGeom>
              <a:avLst/>
              <a:gdLst>
                <a:gd name="T0" fmla="*/ 49 w 95"/>
                <a:gd name="T1" fmla="*/ 0 h 122"/>
                <a:gd name="T2" fmla="*/ 19 w 95"/>
                <a:gd name="T3" fmla="*/ 0 h 122"/>
                <a:gd name="T4" fmla="*/ 0 w 95"/>
                <a:gd name="T5" fmla="*/ 19 h 122"/>
                <a:gd name="T6" fmla="*/ 0 w 95"/>
                <a:gd name="T7" fmla="*/ 103 h 122"/>
                <a:gd name="T8" fmla="*/ 19 w 95"/>
                <a:gd name="T9" fmla="*/ 122 h 122"/>
                <a:gd name="T10" fmla="*/ 51 w 95"/>
                <a:gd name="T11" fmla="*/ 122 h 122"/>
                <a:gd name="T12" fmla="*/ 51 w 95"/>
                <a:gd name="T13" fmla="*/ 113 h 122"/>
                <a:gd name="T14" fmla="*/ 19 w 95"/>
                <a:gd name="T15" fmla="*/ 113 h 122"/>
                <a:gd name="T16" fmla="*/ 9 w 95"/>
                <a:gd name="T17" fmla="*/ 103 h 122"/>
                <a:gd name="T18" fmla="*/ 9 w 95"/>
                <a:gd name="T19" fmla="*/ 19 h 122"/>
                <a:gd name="T20" fmla="*/ 19 w 95"/>
                <a:gd name="T21" fmla="*/ 9 h 122"/>
                <a:gd name="T22" fmla="*/ 44 w 95"/>
                <a:gd name="T23" fmla="*/ 9 h 122"/>
                <a:gd name="T24" fmla="*/ 44 w 95"/>
                <a:gd name="T25" fmla="*/ 37 h 122"/>
                <a:gd name="T26" fmla="*/ 59 w 95"/>
                <a:gd name="T27" fmla="*/ 52 h 122"/>
                <a:gd name="T28" fmla="*/ 86 w 95"/>
                <a:gd name="T29" fmla="*/ 52 h 122"/>
                <a:gd name="T30" fmla="*/ 86 w 95"/>
                <a:gd name="T31" fmla="*/ 103 h 122"/>
                <a:gd name="T32" fmla="*/ 80 w 95"/>
                <a:gd name="T33" fmla="*/ 113 h 122"/>
                <a:gd name="T34" fmla="*/ 80 w 95"/>
                <a:gd name="T35" fmla="*/ 122 h 122"/>
                <a:gd name="T36" fmla="*/ 95 w 95"/>
                <a:gd name="T37" fmla="*/ 103 h 122"/>
                <a:gd name="T38" fmla="*/ 95 w 95"/>
                <a:gd name="T39" fmla="*/ 46 h 122"/>
                <a:gd name="T40" fmla="*/ 49 w 95"/>
                <a:gd name="T4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122">
                  <a:moveTo>
                    <a:pt x="49" y="0"/>
                  </a:moveTo>
                  <a:cubicBezTo>
                    <a:pt x="19" y="0"/>
                    <a:pt x="19" y="0"/>
                    <a:pt x="19" y="0"/>
                  </a:cubicBezTo>
                  <a:cubicBezTo>
                    <a:pt x="8" y="0"/>
                    <a:pt x="0" y="9"/>
                    <a:pt x="0" y="19"/>
                  </a:cubicBezTo>
                  <a:cubicBezTo>
                    <a:pt x="0" y="103"/>
                    <a:pt x="0" y="103"/>
                    <a:pt x="0" y="103"/>
                  </a:cubicBezTo>
                  <a:cubicBezTo>
                    <a:pt x="0" y="114"/>
                    <a:pt x="8" y="122"/>
                    <a:pt x="19" y="122"/>
                  </a:cubicBezTo>
                  <a:cubicBezTo>
                    <a:pt x="51" y="122"/>
                    <a:pt x="51" y="122"/>
                    <a:pt x="51" y="122"/>
                  </a:cubicBezTo>
                  <a:cubicBezTo>
                    <a:pt x="51" y="113"/>
                    <a:pt x="51" y="113"/>
                    <a:pt x="51" y="113"/>
                  </a:cubicBezTo>
                  <a:cubicBezTo>
                    <a:pt x="19" y="113"/>
                    <a:pt x="19" y="113"/>
                    <a:pt x="19" y="113"/>
                  </a:cubicBezTo>
                  <a:cubicBezTo>
                    <a:pt x="13" y="113"/>
                    <a:pt x="9" y="109"/>
                    <a:pt x="9" y="103"/>
                  </a:cubicBezTo>
                  <a:cubicBezTo>
                    <a:pt x="9" y="19"/>
                    <a:pt x="9" y="19"/>
                    <a:pt x="9" y="19"/>
                  </a:cubicBezTo>
                  <a:cubicBezTo>
                    <a:pt x="9" y="14"/>
                    <a:pt x="13" y="9"/>
                    <a:pt x="19" y="9"/>
                  </a:cubicBezTo>
                  <a:cubicBezTo>
                    <a:pt x="44" y="9"/>
                    <a:pt x="44" y="9"/>
                    <a:pt x="44" y="9"/>
                  </a:cubicBezTo>
                  <a:cubicBezTo>
                    <a:pt x="44" y="37"/>
                    <a:pt x="44" y="37"/>
                    <a:pt x="44" y="37"/>
                  </a:cubicBezTo>
                  <a:cubicBezTo>
                    <a:pt x="44" y="45"/>
                    <a:pt x="50" y="52"/>
                    <a:pt x="59" y="52"/>
                  </a:cubicBezTo>
                  <a:cubicBezTo>
                    <a:pt x="86" y="52"/>
                    <a:pt x="86" y="52"/>
                    <a:pt x="86" y="52"/>
                  </a:cubicBezTo>
                  <a:cubicBezTo>
                    <a:pt x="86" y="103"/>
                    <a:pt x="86" y="103"/>
                    <a:pt x="86" y="103"/>
                  </a:cubicBezTo>
                  <a:cubicBezTo>
                    <a:pt x="86" y="108"/>
                    <a:pt x="83" y="111"/>
                    <a:pt x="80" y="113"/>
                  </a:cubicBezTo>
                  <a:cubicBezTo>
                    <a:pt x="80" y="122"/>
                    <a:pt x="80" y="122"/>
                    <a:pt x="80" y="122"/>
                  </a:cubicBezTo>
                  <a:cubicBezTo>
                    <a:pt x="88" y="120"/>
                    <a:pt x="95" y="113"/>
                    <a:pt x="95" y="103"/>
                  </a:cubicBezTo>
                  <a:cubicBezTo>
                    <a:pt x="95" y="46"/>
                    <a:pt x="95" y="46"/>
                    <a:pt x="95" y="46"/>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81" name="Freeform 117">
              <a:extLst>
                <a:ext uri="{FF2B5EF4-FFF2-40B4-BE49-F238E27FC236}">
                  <a16:creationId xmlns:a16="http://schemas.microsoft.com/office/drawing/2014/main" id="{C45B3F0F-ECA3-4B19-9953-EB0AA54E50CF}"/>
                </a:ext>
              </a:extLst>
            </p:cNvPr>
            <p:cNvSpPr>
              <a:spLocks/>
            </p:cNvSpPr>
            <p:nvPr/>
          </p:nvSpPr>
          <p:spPr bwMode="auto">
            <a:xfrm>
              <a:off x="10382250" y="1939926"/>
              <a:ext cx="71438" cy="68263"/>
            </a:xfrm>
            <a:custGeom>
              <a:avLst/>
              <a:gdLst>
                <a:gd name="T0" fmla="*/ 18 w 19"/>
                <a:gd name="T1" fmla="*/ 0 h 18"/>
                <a:gd name="T2" fmla="*/ 17 w 19"/>
                <a:gd name="T3" fmla="*/ 1 h 18"/>
                <a:gd name="T4" fmla="*/ 14 w 19"/>
                <a:gd name="T5" fmla="*/ 4 h 18"/>
                <a:gd name="T6" fmla="*/ 13 w 19"/>
                <a:gd name="T7" fmla="*/ 4 h 18"/>
                <a:gd name="T8" fmla="*/ 10 w 19"/>
                <a:gd name="T9" fmla="*/ 3 h 18"/>
                <a:gd name="T10" fmla="*/ 9 w 19"/>
                <a:gd name="T11" fmla="*/ 3 h 18"/>
                <a:gd name="T12" fmla="*/ 8 w 19"/>
                <a:gd name="T13" fmla="*/ 3 h 18"/>
                <a:gd name="T14" fmla="*/ 5 w 19"/>
                <a:gd name="T15" fmla="*/ 4 h 18"/>
                <a:gd name="T16" fmla="*/ 5 w 19"/>
                <a:gd name="T17" fmla="*/ 4 h 18"/>
                <a:gd name="T18" fmla="*/ 4 w 19"/>
                <a:gd name="T19" fmla="*/ 4 h 18"/>
                <a:gd name="T20" fmla="*/ 1 w 19"/>
                <a:gd name="T21" fmla="*/ 1 h 18"/>
                <a:gd name="T22" fmla="*/ 1 w 19"/>
                <a:gd name="T23" fmla="*/ 0 h 18"/>
                <a:gd name="T24" fmla="*/ 0 w 19"/>
                <a:gd name="T25" fmla="*/ 0 h 18"/>
                <a:gd name="T26" fmla="*/ 0 w 19"/>
                <a:gd name="T27" fmla="*/ 0 h 18"/>
                <a:gd name="T28" fmla="*/ 0 w 19"/>
                <a:gd name="T29" fmla="*/ 18 h 18"/>
                <a:gd name="T30" fmla="*/ 9 w 19"/>
                <a:gd name="T31" fmla="*/ 12 h 18"/>
                <a:gd name="T32" fmla="*/ 19 w 19"/>
                <a:gd name="T33" fmla="*/ 18 h 18"/>
                <a:gd name="T34" fmla="*/ 19 w 19"/>
                <a:gd name="T35" fmla="*/ 0 h 18"/>
                <a:gd name="T36" fmla="*/ 18 w 19"/>
                <a:gd name="T37" fmla="*/ 0 h 18"/>
                <a:gd name="T38" fmla="*/ 18 w 19"/>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8">
                  <a:moveTo>
                    <a:pt x="18" y="0"/>
                  </a:moveTo>
                  <a:cubicBezTo>
                    <a:pt x="17" y="0"/>
                    <a:pt x="17" y="1"/>
                    <a:pt x="17" y="1"/>
                  </a:cubicBezTo>
                  <a:cubicBezTo>
                    <a:pt x="17" y="2"/>
                    <a:pt x="16" y="4"/>
                    <a:pt x="14" y="4"/>
                  </a:cubicBezTo>
                  <a:cubicBezTo>
                    <a:pt x="14" y="4"/>
                    <a:pt x="13" y="4"/>
                    <a:pt x="13" y="4"/>
                  </a:cubicBezTo>
                  <a:cubicBezTo>
                    <a:pt x="12" y="4"/>
                    <a:pt x="11" y="4"/>
                    <a:pt x="10" y="3"/>
                  </a:cubicBezTo>
                  <a:cubicBezTo>
                    <a:pt x="10" y="3"/>
                    <a:pt x="9" y="3"/>
                    <a:pt x="9" y="3"/>
                  </a:cubicBezTo>
                  <a:cubicBezTo>
                    <a:pt x="9" y="3"/>
                    <a:pt x="9" y="3"/>
                    <a:pt x="8" y="3"/>
                  </a:cubicBezTo>
                  <a:cubicBezTo>
                    <a:pt x="8" y="4"/>
                    <a:pt x="7" y="4"/>
                    <a:pt x="5" y="4"/>
                  </a:cubicBezTo>
                  <a:cubicBezTo>
                    <a:pt x="5" y="4"/>
                    <a:pt x="5" y="4"/>
                    <a:pt x="5" y="4"/>
                  </a:cubicBezTo>
                  <a:cubicBezTo>
                    <a:pt x="5" y="4"/>
                    <a:pt x="5" y="4"/>
                    <a:pt x="4" y="4"/>
                  </a:cubicBezTo>
                  <a:cubicBezTo>
                    <a:pt x="3" y="4"/>
                    <a:pt x="2" y="2"/>
                    <a:pt x="1" y="1"/>
                  </a:cubicBezTo>
                  <a:cubicBezTo>
                    <a:pt x="1" y="1"/>
                    <a:pt x="1" y="0"/>
                    <a:pt x="1" y="0"/>
                  </a:cubicBezTo>
                  <a:cubicBezTo>
                    <a:pt x="1" y="0"/>
                    <a:pt x="0" y="0"/>
                    <a:pt x="0" y="0"/>
                  </a:cubicBezTo>
                  <a:cubicBezTo>
                    <a:pt x="0" y="0"/>
                    <a:pt x="0" y="0"/>
                    <a:pt x="0" y="0"/>
                  </a:cubicBezTo>
                  <a:cubicBezTo>
                    <a:pt x="0" y="18"/>
                    <a:pt x="0" y="18"/>
                    <a:pt x="0" y="18"/>
                  </a:cubicBezTo>
                  <a:cubicBezTo>
                    <a:pt x="9" y="12"/>
                    <a:pt x="9" y="12"/>
                    <a:pt x="9" y="12"/>
                  </a:cubicBezTo>
                  <a:cubicBezTo>
                    <a:pt x="19" y="18"/>
                    <a:pt x="19" y="18"/>
                    <a:pt x="19" y="18"/>
                  </a:cubicBezTo>
                  <a:cubicBezTo>
                    <a:pt x="19" y="0"/>
                    <a:pt x="19" y="0"/>
                    <a:pt x="19" y="0"/>
                  </a:cubicBezTo>
                  <a:cubicBezTo>
                    <a:pt x="19" y="0"/>
                    <a:pt x="18" y="0"/>
                    <a:pt x="18" y="0"/>
                  </a:cubicBezTo>
                  <a:cubicBezTo>
                    <a:pt x="18" y="0"/>
                    <a:pt x="18"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82" name="Oval 118">
              <a:extLst>
                <a:ext uri="{FF2B5EF4-FFF2-40B4-BE49-F238E27FC236}">
                  <a16:creationId xmlns:a16="http://schemas.microsoft.com/office/drawing/2014/main" id="{2F8B5BEC-4125-4240-A312-D06D8632F383}"/>
                </a:ext>
              </a:extLst>
            </p:cNvPr>
            <p:cNvSpPr>
              <a:spLocks noChangeArrowheads="1"/>
            </p:cNvSpPr>
            <p:nvPr/>
          </p:nvSpPr>
          <p:spPr bwMode="auto">
            <a:xfrm>
              <a:off x="10393363" y="1876426"/>
              <a:ext cx="44450" cy="412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83" name="Freeform 119">
              <a:extLst>
                <a:ext uri="{FF2B5EF4-FFF2-40B4-BE49-F238E27FC236}">
                  <a16:creationId xmlns:a16="http://schemas.microsoft.com/office/drawing/2014/main" id="{A914502F-B37D-4202-9F4D-32E7BC8C58E8}"/>
                </a:ext>
              </a:extLst>
            </p:cNvPr>
            <p:cNvSpPr>
              <a:spLocks noEditPoints="1"/>
            </p:cNvSpPr>
            <p:nvPr/>
          </p:nvSpPr>
          <p:spPr bwMode="auto">
            <a:xfrm>
              <a:off x="10366375" y="1846263"/>
              <a:ext cx="101600" cy="101600"/>
            </a:xfrm>
            <a:custGeom>
              <a:avLst/>
              <a:gdLst>
                <a:gd name="T0" fmla="*/ 24 w 27"/>
                <a:gd name="T1" fmla="*/ 10 h 27"/>
                <a:gd name="T2" fmla="*/ 24 w 27"/>
                <a:gd name="T3" fmla="*/ 6 h 27"/>
                <a:gd name="T4" fmla="*/ 20 w 27"/>
                <a:gd name="T5" fmla="*/ 4 h 27"/>
                <a:gd name="T6" fmla="*/ 18 w 27"/>
                <a:gd name="T7" fmla="*/ 1 h 27"/>
                <a:gd name="T8" fmla="*/ 13 w 27"/>
                <a:gd name="T9" fmla="*/ 2 h 27"/>
                <a:gd name="T10" fmla="*/ 9 w 27"/>
                <a:gd name="T11" fmla="*/ 1 h 27"/>
                <a:gd name="T12" fmla="*/ 6 w 27"/>
                <a:gd name="T13" fmla="*/ 4 h 27"/>
                <a:gd name="T14" fmla="*/ 2 w 27"/>
                <a:gd name="T15" fmla="*/ 6 h 27"/>
                <a:gd name="T16" fmla="*/ 2 w 27"/>
                <a:gd name="T17" fmla="*/ 10 h 27"/>
                <a:gd name="T18" fmla="*/ 0 w 27"/>
                <a:gd name="T19" fmla="*/ 14 h 27"/>
                <a:gd name="T20" fmla="*/ 2 w 27"/>
                <a:gd name="T21" fmla="*/ 17 h 27"/>
                <a:gd name="T22" fmla="*/ 2 w 27"/>
                <a:gd name="T23" fmla="*/ 22 h 27"/>
                <a:gd name="T24" fmla="*/ 6 w 27"/>
                <a:gd name="T25" fmla="*/ 23 h 27"/>
                <a:gd name="T26" fmla="*/ 9 w 27"/>
                <a:gd name="T27" fmla="*/ 27 h 27"/>
                <a:gd name="T28" fmla="*/ 13 w 27"/>
                <a:gd name="T29" fmla="*/ 25 h 27"/>
                <a:gd name="T30" fmla="*/ 18 w 27"/>
                <a:gd name="T31" fmla="*/ 27 h 27"/>
                <a:gd name="T32" fmla="*/ 20 w 27"/>
                <a:gd name="T33" fmla="*/ 23 h 27"/>
                <a:gd name="T34" fmla="*/ 24 w 27"/>
                <a:gd name="T35" fmla="*/ 22 h 27"/>
                <a:gd name="T36" fmla="*/ 24 w 27"/>
                <a:gd name="T37" fmla="*/ 17 h 27"/>
                <a:gd name="T38" fmla="*/ 27 w 27"/>
                <a:gd name="T39" fmla="*/ 14 h 27"/>
                <a:gd name="T40" fmla="*/ 24 w 27"/>
                <a:gd name="T41" fmla="*/ 10 h 27"/>
                <a:gd name="T42" fmla="*/ 13 w 27"/>
                <a:gd name="T43" fmla="*/ 21 h 27"/>
                <a:gd name="T44" fmla="*/ 6 w 27"/>
                <a:gd name="T45" fmla="*/ 14 h 27"/>
                <a:gd name="T46" fmla="*/ 13 w 27"/>
                <a:gd name="T47" fmla="*/ 6 h 27"/>
                <a:gd name="T48" fmla="*/ 20 w 27"/>
                <a:gd name="T49" fmla="*/ 14 h 27"/>
                <a:gd name="T50" fmla="*/ 13 w 27"/>
                <a:gd name="T51"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27">
                  <a:moveTo>
                    <a:pt x="24" y="10"/>
                  </a:moveTo>
                  <a:cubicBezTo>
                    <a:pt x="24" y="9"/>
                    <a:pt x="25" y="7"/>
                    <a:pt x="24" y="6"/>
                  </a:cubicBezTo>
                  <a:cubicBezTo>
                    <a:pt x="24" y="4"/>
                    <a:pt x="21" y="5"/>
                    <a:pt x="20" y="4"/>
                  </a:cubicBezTo>
                  <a:cubicBezTo>
                    <a:pt x="19" y="3"/>
                    <a:pt x="19" y="1"/>
                    <a:pt x="18" y="1"/>
                  </a:cubicBezTo>
                  <a:cubicBezTo>
                    <a:pt x="16" y="0"/>
                    <a:pt x="15" y="2"/>
                    <a:pt x="13" y="2"/>
                  </a:cubicBezTo>
                  <a:cubicBezTo>
                    <a:pt x="12" y="2"/>
                    <a:pt x="10" y="0"/>
                    <a:pt x="9" y="1"/>
                  </a:cubicBezTo>
                  <a:cubicBezTo>
                    <a:pt x="8" y="1"/>
                    <a:pt x="7" y="3"/>
                    <a:pt x="6" y="4"/>
                  </a:cubicBezTo>
                  <a:cubicBezTo>
                    <a:pt x="5" y="5"/>
                    <a:pt x="3" y="4"/>
                    <a:pt x="2" y="6"/>
                  </a:cubicBezTo>
                  <a:cubicBezTo>
                    <a:pt x="1" y="7"/>
                    <a:pt x="3" y="9"/>
                    <a:pt x="2" y="10"/>
                  </a:cubicBezTo>
                  <a:cubicBezTo>
                    <a:pt x="2" y="11"/>
                    <a:pt x="0" y="12"/>
                    <a:pt x="0" y="14"/>
                  </a:cubicBezTo>
                  <a:cubicBezTo>
                    <a:pt x="0" y="15"/>
                    <a:pt x="2" y="16"/>
                    <a:pt x="2" y="17"/>
                  </a:cubicBezTo>
                  <a:cubicBezTo>
                    <a:pt x="3" y="18"/>
                    <a:pt x="1" y="21"/>
                    <a:pt x="2" y="22"/>
                  </a:cubicBezTo>
                  <a:cubicBezTo>
                    <a:pt x="3" y="23"/>
                    <a:pt x="5" y="22"/>
                    <a:pt x="6" y="23"/>
                  </a:cubicBezTo>
                  <a:cubicBezTo>
                    <a:pt x="7" y="24"/>
                    <a:pt x="8" y="26"/>
                    <a:pt x="9" y="27"/>
                  </a:cubicBezTo>
                  <a:cubicBezTo>
                    <a:pt x="10" y="27"/>
                    <a:pt x="12" y="25"/>
                    <a:pt x="13" y="25"/>
                  </a:cubicBezTo>
                  <a:cubicBezTo>
                    <a:pt x="15" y="25"/>
                    <a:pt x="16" y="27"/>
                    <a:pt x="18" y="27"/>
                  </a:cubicBezTo>
                  <a:cubicBezTo>
                    <a:pt x="19" y="26"/>
                    <a:pt x="19" y="24"/>
                    <a:pt x="20" y="23"/>
                  </a:cubicBezTo>
                  <a:cubicBezTo>
                    <a:pt x="21" y="22"/>
                    <a:pt x="24" y="23"/>
                    <a:pt x="24" y="22"/>
                  </a:cubicBezTo>
                  <a:cubicBezTo>
                    <a:pt x="25" y="21"/>
                    <a:pt x="24" y="18"/>
                    <a:pt x="24" y="17"/>
                  </a:cubicBezTo>
                  <a:cubicBezTo>
                    <a:pt x="25" y="16"/>
                    <a:pt x="27" y="15"/>
                    <a:pt x="27" y="14"/>
                  </a:cubicBezTo>
                  <a:cubicBezTo>
                    <a:pt x="27" y="12"/>
                    <a:pt x="25" y="11"/>
                    <a:pt x="24" y="10"/>
                  </a:cubicBezTo>
                  <a:close/>
                  <a:moveTo>
                    <a:pt x="13" y="21"/>
                  </a:moveTo>
                  <a:cubicBezTo>
                    <a:pt x="9" y="21"/>
                    <a:pt x="6" y="18"/>
                    <a:pt x="6" y="14"/>
                  </a:cubicBezTo>
                  <a:cubicBezTo>
                    <a:pt x="6" y="10"/>
                    <a:pt x="9" y="6"/>
                    <a:pt x="13" y="6"/>
                  </a:cubicBezTo>
                  <a:cubicBezTo>
                    <a:pt x="17" y="6"/>
                    <a:pt x="20" y="10"/>
                    <a:pt x="20" y="14"/>
                  </a:cubicBezTo>
                  <a:cubicBezTo>
                    <a:pt x="20" y="18"/>
                    <a:pt x="17" y="21"/>
                    <a:pt x="13"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grpSp>
      <p:grpSp>
        <p:nvGrpSpPr>
          <p:cNvPr id="85" name="组合 84">
            <a:extLst>
              <a:ext uri="{FF2B5EF4-FFF2-40B4-BE49-F238E27FC236}">
                <a16:creationId xmlns:a16="http://schemas.microsoft.com/office/drawing/2014/main" id="{3B673674-0B0E-4886-BA23-DB2ECFD4B7B3}"/>
              </a:ext>
            </a:extLst>
          </p:cNvPr>
          <p:cNvGrpSpPr/>
          <p:nvPr/>
        </p:nvGrpSpPr>
        <p:grpSpPr>
          <a:xfrm>
            <a:off x="6757270" y="2680754"/>
            <a:ext cx="937085" cy="943615"/>
            <a:chOff x="9009063" y="3759201"/>
            <a:chExt cx="455613" cy="458788"/>
          </a:xfrm>
          <a:solidFill>
            <a:srgbClr val="284760"/>
          </a:solidFill>
        </p:grpSpPr>
        <p:sp>
          <p:nvSpPr>
            <p:cNvPr id="86" name="Rectangle 140">
              <a:extLst>
                <a:ext uri="{FF2B5EF4-FFF2-40B4-BE49-F238E27FC236}">
                  <a16:creationId xmlns:a16="http://schemas.microsoft.com/office/drawing/2014/main" id="{BE4818E5-EEEE-4579-9964-E60BDC557F36}"/>
                </a:ext>
              </a:extLst>
            </p:cNvPr>
            <p:cNvSpPr>
              <a:spLocks noChangeArrowheads="1"/>
            </p:cNvSpPr>
            <p:nvPr/>
          </p:nvSpPr>
          <p:spPr bwMode="auto">
            <a:xfrm>
              <a:off x="9099550" y="4033838"/>
              <a:ext cx="2698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87" name="Rectangle 141">
              <a:extLst>
                <a:ext uri="{FF2B5EF4-FFF2-40B4-BE49-F238E27FC236}">
                  <a16:creationId xmlns:a16="http://schemas.microsoft.com/office/drawing/2014/main" id="{B19E4EF1-BC37-49D6-89D8-AB15200759B5}"/>
                </a:ext>
              </a:extLst>
            </p:cNvPr>
            <p:cNvSpPr>
              <a:spLocks noChangeArrowheads="1"/>
            </p:cNvSpPr>
            <p:nvPr/>
          </p:nvSpPr>
          <p:spPr bwMode="auto">
            <a:xfrm>
              <a:off x="9099550" y="3944938"/>
              <a:ext cx="52388" cy="77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88" name="Rectangle 142">
              <a:extLst>
                <a:ext uri="{FF2B5EF4-FFF2-40B4-BE49-F238E27FC236}">
                  <a16:creationId xmlns:a16="http://schemas.microsoft.com/office/drawing/2014/main" id="{A5274B01-9A13-4E7A-84E8-65B19A7E19BE}"/>
                </a:ext>
              </a:extLst>
            </p:cNvPr>
            <p:cNvSpPr>
              <a:spLocks noChangeArrowheads="1"/>
            </p:cNvSpPr>
            <p:nvPr/>
          </p:nvSpPr>
          <p:spPr bwMode="auto">
            <a:xfrm>
              <a:off x="9174163" y="3906838"/>
              <a:ext cx="52388" cy="115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89" name="Rectangle 143">
              <a:extLst>
                <a:ext uri="{FF2B5EF4-FFF2-40B4-BE49-F238E27FC236}">
                  <a16:creationId xmlns:a16="http://schemas.microsoft.com/office/drawing/2014/main" id="{89470BF7-874E-40C0-AFD8-AEFE571D9C52}"/>
                </a:ext>
              </a:extLst>
            </p:cNvPr>
            <p:cNvSpPr>
              <a:spLocks noChangeArrowheads="1"/>
            </p:cNvSpPr>
            <p:nvPr/>
          </p:nvSpPr>
          <p:spPr bwMode="auto">
            <a:xfrm>
              <a:off x="9245600" y="3860801"/>
              <a:ext cx="52388" cy="161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90" name="Rectangle 144">
              <a:extLst>
                <a:ext uri="{FF2B5EF4-FFF2-40B4-BE49-F238E27FC236}">
                  <a16:creationId xmlns:a16="http://schemas.microsoft.com/office/drawing/2014/main" id="{6FA28829-D913-42E7-9231-DBB68BE5BE49}"/>
                </a:ext>
              </a:extLst>
            </p:cNvPr>
            <p:cNvSpPr>
              <a:spLocks noChangeArrowheads="1"/>
            </p:cNvSpPr>
            <p:nvPr/>
          </p:nvSpPr>
          <p:spPr bwMode="auto">
            <a:xfrm>
              <a:off x="9321800" y="3921126"/>
              <a:ext cx="52388" cy="1016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91" name="Freeform 145">
              <a:extLst>
                <a:ext uri="{FF2B5EF4-FFF2-40B4-BE49-F238E27FC236}">
                  <a16:creationId xmlns:a16="http://schemas.microsoft.com/office/drawing/2014/main" id="{913AB95D-E9C3-4CC5-B465-E7EC9B51D1BA}"/>
                </a:ext>
              </a:extLst>
            </p:cNvPr>
            <p:cNvSpPr>
              <a:spLocks noEditPoints="1"/>
            </p:cNvSpPr>
            <p:nvPr/>
          </p:nvSpPr>
          <p:spPr bwMode="auto">
            <a:xfrm>
              <a:off x="9009063" y="3759201"/>
              <a:ext cx="455613" cy="365125"/>
            </a:xfrm>
            <a:custGeom>
              <a:avLst/>
              <a:gdLst>
                <a:gd name="T0" fmla="*/ 105 w 121"/>
                <a:gd name="T1" fmla="*/ 6 h 97"/>
                <a:gd name="T2" fmla="*/ 81 w 121"/>
                <a:gd name="T3" fmla="*/ 6 h 97"/>
                <a:gd name="T4" fmla="*/ 73 w 121"/>
                <a:gd name="T5" fmla="*/ 0 h 97"/>
                <a:gd name="T6" fmla="*/ 48 w 121"/>
                <a:gd name="T7" fmla="*/ 0 h 97"/>
                <a:gd name="T8" fmla="*/ 40 w 121"/>
                <a:gd name="T9" fmla="*/ 6 h 97"/>
                <a:gd name="T10" fmla="*/ 16 w 121"/>
                <a:gd name="T11" fmla="*/ 6 h 97"/>
                <a:gd name="T12" fmla="*/ 0 w 121"/>
                <a:gd name="T13" fmla="*/ 23 h 97"/>
                <a:gd name="T14" fmla="*/ 0 w 121"/>
                <a:gd name="T15" fmla="*/ 81 h 97"/>
                <a:gd name="T16" fmla="*/ 16 w 121"/>
                <a:gd name="T17" fmla="*/ 97 h 97"/>
                <a:gd name="T18" fmla="*/ 105 w 121"/>
                <a:gd name="T19" fmla="*/ 97 h 97"/>
                <a:gd name="T20" fmla="*/ 121 w 121"/>
                <a:gd name="T21" fmla="*/ 81 h 97"/>
                <a:gd name="T22" fmla="*/ 121 w 121"/>
                <a:gd name="T23" fmla="*/ 23 h 97"/>
                <a:gd name="T24" fmla="*/ 105 w 121"/>
                <a:gd name="T25" fmla="*/ 6 h 97"/>
                <a:gd name="T26" fmla="*/ 111 w 121"/>
                <a:gd name="T27" fmla="*/ 81 h 97"/>
                <a:gd name="T28" fmla="*/ 105 w 121"/>
                <a:gd name="T29" fmla="*/ 87 h 97"/>
                <a:gd name="T30" fmla="*/ 16 w 121"/>
                <a:gd name="T31" fmla="*/ 87 h 97"/>
                <a:gd name="T32" fmla="*/ 10 w 121"/>
                <a:gd name="T33" fmla="*/ 81 h 97"/>
                <a:gd name="T34" fmla="*/ 10 w 121"/>
                <a:gd name="T35" fmla="*/ 23 h 97"/>
                <a:gd name="T36" fmla="*/ 16 w 121"/>
                <a:gd name="T37" fmla="*/ 17 h 97"/>
                <a:gd name="T38" fmla="*/ 105 w 121"/>
                <a:gd name="T39" fmla="*/ 17 h 97"/>
                <a:gd name="T40" fmla="*/ 111 w 121"/>
                <a:gd name="T41" fmla="*/ 23 h 97"/>
                <a:gd name="T42" fmla="*/ 111 w 121"/>
                <a:gd name="T43"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97">
                  <a:moveTo>
                    <a:pt x="105" y="6"/>
                  </a:moveTo>
                  <a:cubicBezTo>
                    <a:pt x="81" y="6"/>
                    <a:pt x="81" y="6"/>
                    <a:pt x="81" y="6"/>
                  </a:cubicBezTo>
                  <a:cubicBezTo>
                    <a:pt x="81" y="2"/>
                    <a:pt x="77" y="0"/>
                    <a:pt x="73" y="0"/>
                  </a:cubicBezTo>
                  <a:cubicBezTo>
                    <a:pt x="48" y="0"/>
                    <a:pt x="48" y="0"/>
                    <a:pt x="48" y="0"/>
                  </a:cubicBezTo>
                  <a:cubicBezTo>
                    <a:pt x="44" y="0"/>
                    <a:pt x="40" y="2"/>
                    <a:pt x="40" y="6"/>
                  </a:cubicBezTo>
                  <a:cubicBezTo>
                    <a:pt x="16" y="6"/>
                    <a:pt x="16" y="6"/>
                    <a:pt x="16" y="6"/>
                  </a:cubicBezTo>
                  <a:cubicBezTo>
                    <a:pt x="7" y="6"/>
                    <a:pt x="0" y="14"/>
                    <a:pt x="0" y="23"/>
                  </a:cubicBezTo>
                  <a:cubicBezTo>
                    <a:pt x="0" y="81"/>
                    <a:pt x="0" y="81"/>
                    <a:pt x="0" y="81"/>
                  </a:cubicBezTo>
                  <a:cubicBezTo>
                    <a:pt x="0" y="90"/>
                    <a:pt x="7" y="97"/>
                    <a:pt x="16" y="97"/>
                  </a:cubicBezTo>
                  <a:cubicBezTo>
                    <a:pt x="105" y="97"/>
                    <a:pt x="105" y="97"/>
                    <a:pt x="105" y="97"/>
                  </a:cubicBezTo>
                  <a:cubicBezTo>
                    <a:pt x="114" y="97"/>
                    <a:pt x="121" y="90"/>
                    <a:pt x="121" y="81"/>
                  </a:cubicBezTo>
                  <a:cubicBezTo>
                    <a:pt x="121" y="23"/>
                    <a:pt x="121" y="23"/>
                    <a:pt x="121" y="23"/>
                  </a:cubicBezTo>
                  <a:cubicBezTo>
                    <a:pt x="121" y="14"/>
                    <a:pt x="114" y="6"/>
                    <a:pt x="105" y="6"/>
                  </a:cubicBezTo>
                  <a:close/>
                  <a:moveTo>
                    <a:pt x="111" y="81"/>
                  </a:moveTo>
                  <a:cubicBezTo>
                    <a:pt x="111" y="84"/>
                    <a:pt x="108" y="87"/>
                    <a:pt x="105" y="87"/>
                  </a:cubicBezTo>
                  <a:cubicBezTo>
                    <a:pt x="16" y="87"/>
                    <a:pt x="16" y="87"/>
                    <a:pt x="16" y="87"/>
                  </a:cubicBezTo>
                  <a:cubicBezTo>
                    <a:pt x="13" y="87"/>
                    <a:pt x="10" y="84"/>
                    <a:pt x="10" y="81"/>
                  </a:cubicBezTo>
                  <a:cubicBezTo>
                    <a:pt x="10" y="23"/>
                    <a:pt x="10" y="23"/>
                    <a:pt x="10" y="23"/>
                  </a:cubicBezTo>
                  <a:cubicBezTo>
                    <a:pt x="10" y="20"/>
                    <a:pt x="13" y="17"/>
                    <a:pt x="16" y="17"/>
                  </a:cubicBezTo>
                  <a:cubicBezTo>
                    <a:pt x="105" y="17"/>
                    <a:pt x="105" y="17"/>
                    <a:pt x="105" y="17"/>
                  </a:cubicBezTo>
                  <a:cubicBezTo>
                    <a:pt x="108" y="17"/>
                    <a:pt x="111" y="20"/>
                    <a:pt x="111" y="23"/>
                  </a:cubicBezTo>
                  <a:lnTo>
                    <a:pt x="111"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92" name="Freeform 146">
              <a:extLst>
                <a:ext uri="{FF2B5EF4-FFF2-40B4-BE49-F238E27FC236}">
                  <a16:creationId xmlns:a16="http://schemas.microsoft.com/office/drawing/2014/main" id="{0C1E9156-146F-47D4-94BD-D848F3BDFF6D}"/>
                </a:ext>
              </a:extLst>
            </p:cNvPr>
            <p:cNvSpPr>
              <a:spLocks/>
            </p:cNvSpPr>
            <p:nvPr/>
          </p:nvSpPr>
          <p:spPr bwMode="auto">
            <a:xfrm>
              <a:off x="9069388" y="4143376"/>
              <a:ext cx="79375" cy="74613"/>
            </a:xfrm>
            <a:custGeom>
              <a:avLst/>
              <a:gdLst>
                <a:gd name="T0" fmla="*/ 2 w 21"/>
                <a:gd name="T1" fmla="*/ 13 h 20"/>
                <a:gd name="T2" fmla="*/ 4 w 21"/>
                <a:gd name="T3" fmla="*/ 20 h 20"/>
                <a:gd name="T4" fmla="*/ 6 w 21"/>
                <a:gd name="T5" fmla="*/ 20 h 20"/>
                <a:gd name="T6" fmla="*/ 11 w 21"/>
                <a:gd name="T7" fmla="*/ 18 h 20"/>
                <a:gd name="T8" fmla="*/ 21 w 21"/>
                <a:gd name="T9" fmla="*/ 0 h 20"/>
                <a:gd name="T10" fmla="*/ 9 w 21"/>
                <a:gd name="T11" fmla="*/ 0 h 20"/>
                <a:gd name="T12" fmla="*/ 2 w 21"/>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21" h="20">
                  <a:moveTo>
                    <a:pt x="2" y="13"/>
                  </a:moveTo>
                  <a:cubicBezTo>
                    <a:pt x="0" y="15"/>
                    <a:pt x="1" y="18"/>
                    <a:pt x="4" y="20"/>
                  </a:cubicBezTo>
                  <a:cubicBezTo>
                    <a:pt x="4" y="20"/>
                    <a:pt x="5" y="20"/>
                    <a:pt x="6" y="20"/>
                  </a:cubicBezTo>
                  <a:cubicBezTo>
                    <a:pt x="8" y="20"/>
                    <a:pt x="10" y="19"/>
                    <a:pt x="11" y="18"/>
                  </a:cubicBezTo>
                  <a:cubicBezTo>
                    <a:pt x="21" y="0"/>
                    <a:pt x="21" y="0"/>
                    <a:pt x="21" y="0"/>
                  </a:cubicBezTo>
                  <a:cubicBezTo>
                    <a:pt x="9" y="0"/>
                    <a:pt x="9" y="0"/>
                    <a:pt x="9" y="0"/>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93" name="Freeform 147">
              <a:extLst>
                <a:ext uri="{FF2B5EF4-FFF2-40B4-BE49-F238E27FC236}">
                  <a16:creationId xmlns:a16="http://schemas.microsoft.com/office/drawing/2014/main" id="{D4CFE62C-15F3-4DB5-BE53-601CF1A11A4F}"/>
                </a:ext>
              </a:extLst>
            </p:cNvPr>
            <p:cNvSpPr>
              <a:spLocks/>
            </p:cNvSpPr>
            <p:nvPr/>
          </p:nvSpPr>
          <p:spPr bwMode="auto">
            <a:xfrm>
              <a:off x="9324975" y="4143376"/>
              <a:ext cx="79375" cy="74613"/>
            </a:xfrm>
            <a:custGeom>
              <a:avLst/>
              <a:gdLst>
                <a:gd name="T0" fmla="*/ 12 w 21"/>
                <a:gd name="T1" fmla="*/ 0 h 20"/>
                <a:gd name="T2" fmla="*/ 0 w 21"/>
                <a:gd name="T3" fmla="*/ 0 h 20"/>
                <a:gd name="T4" fmla="*/ 10 w 21"/>
                <a:gd name="T5" fmla="*/ 18 h 20"/>
                <a:gd name="T6" fmla="*/ 15 w 21"/>
                <a:gd name="T7" fmla="*/ 20 h 20"/>
                <a:gd name="T8" fmla="*/ 17 w 21"/>
                <a:gd name="T9" fmla="*/ 20 h 20"/>
                <a:gd name="T10" fmla="*/ 19 w 21"/>
                <a:gd name="T11" fmla="*/ 13 h 20"/>
                <a:gd name="T12" fmla="*/ 12 w 2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1" h="20">
                  <a:moveTo>
                    <a:pt x="12" y="0"/>
                  </a:moveTo>
                  <a:cubicBezTo>
                    <a:pt x="0" y="0"/>
                    <a:pt x="0" y="0"/>
                    <a:pt x="0" y="0"/>
                  </a:cubicBezTo>
                  <a:cubicBezTo>
                    <a:pt x="10" y="18"/>
                    <a:pt x="10" y="18"/>
                    <a:pt x="10" y="18"/>
                  </a:cubicBezTo>
                  <a:cubicBezTo>
                    <a:pt x="11" y="19"/>
                    <a:pt x="13" y="20"/>
                    <a:pt x="15" y="20"/>
                  </a:cubicBezTo>
                  <a:cubicBezTo>
                    <a:pt x="16" y="20"/>
                    <a:pt x="17" y="20"/>
                    <a:pt x="17" y="20"/>
                  </a:cubicBezTo>
                  <a:cubicBezTo>
                    <a:pt x="20" y="18"/>
                    <a:pt x="21" y="15"/>
                    <a:pt x="19" y="13"/>
                  </a:cubicBez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grpSp>
      <p:grpSp>
        <p:nvGrpSpPr>
          <p:cNvPr id="95" name="组合 94">
            <a:extLst>
              <a:ext uri="{FF2B5EF4-FFF2-40B4-BE49-F238E27FC236}">
                <a16:creationId xmlns:a16="http://schemas.microsoft.com/office/drawing/2014/main" id="{FBE119E7-E044-4615-8560-E7E70E78B568}"/>
              </a:ext>
            </a:extLst>
          </p:cNvPr>
          <p:cNvGrpSpPr/>
          <p:nvPr/>
        </p:nvGrpSpPr>
        <p:grpSpPr>
          <a:xfrm>
            <a:off x="9466510" y="2657873"/>
            <a:ext cx="951325" cy="989377"/>
            <a:chOff x="7907338" y="4873626"/>
            <a:chExt cx="436563" cy="454025"/>
          </a:xfrm>
          <a:solidFill>
            <a:srgbClr val="284760"/>
          </a:solidFill>
        </p:grpSpPr>
        <p:sp>
          <p:nvSpPr>
            <p:cNvPr id="96" name="Freeform 152">
              <a:extLst>
                <a:ext uri="{FF2B5EF4-FFF2-40B4-BE49-F238E27FC236}">
                  <a16:creationId xmlns:a16="http://schemas.microsoft.com/office/drawing/2014/main" id="{8899FF6F-96D7-4526-8A76-674C48EE9976}"/>
                </a:ext>
              </a:extLst>
            </p:cNvPr>
            <p:cNvSpPr>
              <a:spLocks/>
            </p:cNvSpPr>
            <p:nvPr/>
          </p:nvSpPr>
          <p:spPr bwMode="auto">
            <a:xfrm>
              <a:off x="7907338" y="5137151"/>
              <a:ext cx="173038" cy="171450"/>
            </a:xfrm>
            <a:custGeom>
              <a:avLst/>
              <a:gdLst>
                <a:gd name="T0" fmla="*/ 109 w 109"/>
                <a:gd name="T1" fmla="*/ 56 h 108"/>
                <a:gd name="T2" fmla="*/ 0 w 109"/>
                <a:gd name="T3" fmla="*/ 108 h 108"/>
                <a:gd name="T4" fmla="*/ 52 w 109"/>
                <a:gd name="T5" fmla="*/ 0 h 108"/>
                <a:gd name="T6" fmla="*/ 109 w 109"/>
                <a:gd name="T7" fmla="*/ 56 h 108"/>
              </a:gdLst>
              <a:ahLst/>
              <a:cxnLst>
                <a:cxn ang="0">
                  <a:pos x="T0" y="T1"/>
                </a:cxn>
                <a:cxn ang="0">
                  <a:pos x="T2" y="T3"/>
                </a:cxn>
                <a:cxn ang="0">
                  <a:pos x="T4" y="T5"/>
                </a:cxn>
                <a:cxn ang="0">
                  <a:pos x="T6" y="T7"/>
                </a:cxn>
              </a:cxnLst>
              <a:rect l="0" t="0" r="r" b="b"/>
              <a:pathLst>
                <a:path w="109" h="108">
                  <a:moveTo>
                    <a:pt x="109" y="56"/>
                  </a:moveTo>
                  <a:lnTo>
                    <a:pt x="0" y="108"/>
                  </a:lnTo>
                  <a:lnTo>
                    <a:pt x="52" y="0"/>
                  </a:lnTo>
                  <a:lnTo>
                    <a:pt x="10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97" name="Freeform 153">
              <a:extLst>
                <a:ext uri="{FF2B5EF4-FFF2-40B4-BE49-F238E27FC236}">
                  <a16:creationId xmlns:a16="http://schemas.microsoft.com/office/drawing/2014/main" id="{3B3848DF-BE79-43F9-B547-B04FCB025884}"/>
                </a:ext>
              </a:extLst>
            </p:cNvPr>
            <p:cNvSpPr>
              <a:spLocks/>
            </p:cNvSpPr>
            <p:nvPr/>
          </p:nvSpPr>
          <p:spPr bwMode="auto">
            <a:xfrm>
              <a:off x="8215313" y="4873626"/>
              <a:ext cx="128588" cy="127000"/>
            </a:xfrm>
            <a:custGeom>
              <a:avLst/>
              <a:gdLst>
                <a:gd name="T0" fmla="*/ 24 w 34"/>
                <a:gd name="T1" fmla="*/ 34 h 34"/>
                <a:gd name="T2" fmla="*/ 0 w 34"/>
                <a:gd name="T3" fmla="*/ 10 h 34"/>
                <a:gd name="T4" fmla="*/ 7 w 34"/>
                <a:gd name="T5" fmla="*/ 3 h 34"/>
                <a:gd name="T6" fmla="*/ 18 w 34"/>
                <a:gd name="T7" fmla="*/ 3 h 34"/>
                <a:gd name="T8" fmla="*/ 31 w 34"/>
                <a:gd name="T9" fmla="*/ 16 h 34"/>
                <a:gd name="T10" fmla="*/ 31 w 34"/>
                <a:gd name="T11" fmla="*/ 27 h 34"/>
                <a:gd name="T12" fmla="*/ 24 w 3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24" y="34"/>
                  </a:moveTo>
                  <a:cubicBezTo>
                    <a:pt x="0" y="10"/>
                    <a:pt x="0" y="10"/>
                    <a:pt x="0" y="10"/>
                  </a:cubicBezTo>
                  <a:cubicBezTo>
                    <a:pt x="7" y="3"/>
                    <a:pt x="7" y="3"/>
                    <a:pt x="7" y="3"/>
                  </a:cubicBezTo>
                  <a:cubicBezTo>
                    <a:pt x="10" y="0"/>
                    <a:pt x="15" y="0"/>
                    <a:pt x="18" y="3"/>
                  </a:cubicBezTo>
                  <a:cubicBezTo>
                    <a:pt x="31" y="16"/>
                    <a:pt x="31" y="16"/>
                    <a:pt x="31" y="16"/>
                  </a:cubicBezTo>
                  <a:cubicBezTo>
                    <a:pt x="34" y="19"/>
                    <a:pt x="34" y="24"/>
                    <a:pt x="31" y="27"/>
                  </a:cubicBezTo>
                  <a:lnTo>
                    <a:pt x="2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98" name="Rectangle 154">
              <a:extLst>
                <a:ext uri="{FF2B5EF4-FFF2-40B4-BE49-F238E27FC236}">
                  <a16:creationId xmlns:a16="http://schemas.microsoft.com/office/drawing/2014/main" id="{379E40E1-8C45-4D96-B825-272D96B2F274}"/>
                </a:ext>
              </a:extLst>
            </p:cNvPr>
            <p:cNvSpPr>
              <a:spLocks noChangeArrowheads="1"/>
            </p:cNvSpPr>
            <p:nvPr/>
          </p:nvSpPr>
          <p:spPr bwMode="auto">
            <a:xfrm>
              <a:off x="7907338" y="5308601"/>
              <a:ext cx="4318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99" name="Freeform 155">
              <a:extLst>
                <a:ext uri="{FF2B5EF4-FFF2-40B4-BE49-F238E27FC236}">
                  <a16:creationId xmlns:a16="http://schemas.microsoft.com/office/drawing/2014/main" id="{54BDE2AE-C689-463B-9B83-5716FEC1B647}"/>
                </a:ext>
              </a:extLst>
            </p:cNvPr>
            <p:cNvSpPr>
              <a:spLocks/>
            </p:cNvSpPr>
            <p:nvPr/>
          </p:nvSpPr>
          <p:spPr bwMode="auto">
            <a:xfrm>
              <a:off x="8004175" y="4933951"/>
              <a:ext cx="279400" cy="277813"/>
            </a:xfrm>
            <a:custGeom>
              <a:avLst/>
              <a:gdLst>
                <a:gd name="T0" fmla="*/ 36 w 74"/>
                <a:gd name="T1" fmla="*/ 50 h 74"/>
                <a:gd name="T2" fmla="*/ 36 w 74"/>
                <a:gd name="T3" fmla="*/ 44 h 74"/>
                <a:gd name="T4" fmla="*/ 65 w 74"/>
                <a:gd name="T5" fmla="*/ 15 h 74"/>
                <a:gd name="T6" fmla="*/ 50 w 74"/>
                <a:gd name="T7" fmla="*/ 0 h 74"/>
                <a:gd name="T8" fmla="*/ 0 w 74"/>
                <a:gd name="T9" fmla="*/ 50 h 74"/>
                <a:gd name="T10" fmla="*/ 24 w 74"/>
                <a:gd name="T11" fmla="*/ 74 h 74"/>
                <a:gd name="T12" fmla="*/ 74 w 74"/>
                <a:gd name="T13" fmla="*/ 24 h 74"/>
                <a:gd name="T14" fmla="*/ 71 w 74"/>
                <a:gd name="T15" fmla="*/ 21 h 74"/>
                <a:gd name="T16" fmla="*/ 42 w 74"/>
                <a:gd name="T17" fmla="*/ 50 h 74"/>
                <a:gd name="T18" fmla="*/ 36 w 74"/>
                <a:gd name="T19" fmla="*/ 5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4">
                  <a:moveTo>
                    <a:pt x="36" y="50"/>
                  </a:moveTo>
                  <a:cubicBezTo>
                    <a:pt x="35" y="49"/>
                    <a:pt x="35" y="46"/>
                    <a:pt x="36" y="44"/>
                  </a:cubicBezTo>
                  <a:cubicBezTo>
                    <a:pt x="65" y="15"/>
                    <a:pt x="65" y="15"/>
                    <a:pt x="65" y="15"/>
                  </a:cubicBezTo>
                  <a:cubicBezTo>
                    <a:pt x="50" y="0"/>
                    <a:pt x="50" y="0"/>
                    <a:pt x="50" y="0"/>
                  </a:cubicBezTo>
                  <a:cubicBezTo>
                    <a:pt x="0" y="50"/>
                    <a:pt x="0" y="50"/>
                    <a:pt x="0" y="50"/>
                  </a:cubicBezTo>
                  <a:cubicBezTo>
                    <a:pt x="24" y="74"/>
                    <a:pt x="24" y="74"/>
                    <a:pt x="24" y="74"/>
                  </a:cubicBezTo>
                  <a:cubicBezTo>
                    <a:pt x="74" y="24"/>
                    <a:pt x="74" y="24"/>
                    <a:pt x="74" y="24"/>
                  </a:cubicBezTo>
                  <a:cubicBezTo>
                    <a:pt x="71" y="21"/>
                    <a:pt x="71" y="21"/>
                    <a:pt x="71" y="21"/>
                  </a:cubicBezTo>
                  <a:cubicBezTo>
                    <a:pt x="42" y="50"/>
                    <a:pt x="42" y="50"/>
                    <a:pt x="42" y="50"/>
                  </a:cubicBezTo>
                  <a:cubicBezTo>
                    <a:pt x="41" y="52"/>
                    <a:pt x="38" y="52"/>
                    <a:pt x="3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grpSp>
      <p:sp>
        <p:nvSpPr>
          <p:cNvPr id="74" name="出自【趣你的PPT】(微信:qunideppt)：最优质的PPT资源库">
            <a:extLst>
              <a:ext uri="{FF2B5EF4-FFF2-40B4-BE49-F238E27FC236}">
                <a16:creationId xmlns:a16="http://schemas.microsoft.com/office/drawing/2014/main" id="{4FAF4CF3-A2F1-434B-9D2B-02E1868319FF}"/>
              </a:ext>
            </a:extLst>
          </p:cNvPr>
          <p:cNvSpPr txBox="1">
            <a:spLocks noChangeArrowheads="1"/>
          </p:cNvSpPr>
          <p:nvPr/>
        </p:nvSpPr>
        <p:spPr bwMode="auto">
          <a:xfrm>
            <a:off x="612605" y="4276853"/>
            <a:ext cx="3253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defTabSz="914377" fontAlgn="base">
              <a:lnSpc>
                <a:spcPct val="100000"/>
              </a:lnSpc>
              <a:spcBef>
                <a:spcPct val="0"/>
              </a:spcBef>
              <a:spcAft>
                <a:spcPct val="0"/>
              </a:spcAft>
              <a:buNone/>
              <a:defRPr/>
            </a:pPr>
            <a:r>
              <a:rPr lang="zh-CN" altLang="en-US" sz="2400" b="1" dirty="0">
                <a:solidFill>
                  <a:srgbClr val="284760"/>
                </a:solidFill>
                <a:latin typeface="微软雅黑" panose="020B0503020204020204" pitchFamily="34" charset="-122"/>
                <a:ea typeface="微软雅黑" panose="020B0503020204020204" pitchFamily="34" charset="-122"/>
              </a:rPr>
              <a:t>毕设目标</a:t>
            </a:r>
          </a:p>
        </p:txBody>
      </p:sp>
      <p:sp>
        <p:nvSpPr>
          <p:cNvPr id="103" name="出自【趣你的PPT】(微信:qunideppt)：最优质的PPT资源库">
            <a:extLst>
              <a:ext uri="{FF2B5EF4-FFF2-40B4-BE49-F238E27FC236}">
                <a16:creationId xmlns:a16="http://schemas.microsoft.com/office/drawing/2014/main" id="{7E49247A-81F3-4BAB-B720-5A5FEA4F43A7}"/>
              </a:ext>
            </a:extLst>
          </p:cNvPr>
          <p:cNvSpPr txBox="1">
            <a:spLocks noChangeArrowheads="1"/>
          </p:cNvSpPr>
          <p:nvPr/>
        </p:nvSpPr>
        <p:spPr bwMode="auto">
          <a:xfrm>
            <a:off x="612605" y="3781079"/>
            <a:ext cx="3253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
        <p:nvSpPr>
          <p:cNvPr id="84" name="出自【趣你的PPT】(微信:qunideppt)：最优质的PPT资源库">
            <a:extLst>
              <a:ext uri="{FF2B5EF4-FFF2-40B4-BE49-F238E27FC236}">
                <a16:creationId xmlns:a16="http://schemas.microsoft.com/office/drawing/2014/main" id="{B0FD0733-9817-4835-8604-2E244EAF5026}"/>
              </a:ext>
            </a:extLst>
          </p:cNvPr>
          <p:cNvSpPr txBox="1">
            <a:spLocks noChangeArrowheads="1"/>
          </p:cNvSpPr>
          <p:nvPr/>
        </p:nvSpPr>
        <p:spPr bwMode="auto">
          <a:xfrm>
            <a:off x="3172817" y="4276853"/>
            <a:ext cx="3253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defTabSz="914377" fontAlgn="base">
              <a:lnSpc>
                <a:spcPct val="100000"/>
              </a:lnSpc>
              <a:spcBef>
                <a:spcPct val="0"/>
              </a:spcBef>
              <a:spcAft>
                <a:spcPct val="0"/>
              </a:spcAft>
              <a:buNone/>
              <a:defRPr/>
            </a:pPr>
            <a:r>
              <a:rPr lang="zh-CN" altLang="en-US" sz="2400" b="1" dirty="0">
                <a:solidFill>
                  <a:srgbClr val="284760"/>
                </a:solidFill>
                <a:latin typeface="微软雅黑" panose="020B0503020204020204" pitchFamily="34" charset="-122"/>
                <a:ea typeface="微软雅黑" panose="020B0503020204020204" pitchFamily="34" charset="-122"/>
              </a:rPr>
              <a:t>毕设内</a:t>
            </a:r>
            <a:r>
              <a:rPr kumimoji="0" lang="zh-CN" altLang="en-US" sz="24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容</a:t>
            </a:r>
          </a:p>
        </p:txBody>
      </p:sp>
      <p:sp>
        <p:nvSpPr>
          <p:cNvPr id="104" name="出自【趣你的PPT】(微信:qunideppt)：最优质的PPT资源库">
            <a:extLst>
              <a:ext uri="{FF2B5EF4-FFF2-40B4-BE49-F238E27FC236}">
                <a16:creationId xmlns:a16="http://schemas.microsoft.com/office/drawing/2014/main" id="{AAC33826-0A8D-4432-A894-28349432306A}"/>
              </a:ext>
            </a:extLst>
          </p:cNvPr>
          <p:cNvSpPr txBox="1">
            <a:spLocks noChangeArrowheads="1"/>
          </p:cNvSpPr>
          <p:nvPr/>
        </p:nvSpPr>
        <p:spPr bwMode="auto">
          <a:xfrm>
            <a:off x="3172817" y="3781079"/>
            <a:ext cx="3253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
        <p:nvSpPr>
          <p:cNvPr id="94" name="出自【趣你的PPT】(微信:qunideppt)：最优质的PPT资源库">
            <a:extLst>
              <a:ext uri="{FF2B5EF4-FFF2-40B4-BE49-F238E27FC236}">
                <a16:creationId xmlns:a16="http://schemas.microsoft.com/office/drawing/2014/main" id="{96CAEA40-534C-42E1-971C-E784C62B570A}"/>
              </a:ext>
            </a:extLst>
          </p:cNvPr>
          <p:cNvSpPr txBox="1">
            <a:spLocks noChangeArrowheads="1"/>
          </p:cNvSpPr>
          <p:nvPr/>
        </p:nvSpPr>
        <p:spPr bwMode="auto">
          <a:xfrm>
            <a:off x="5685745" y="4276853"/>
            <a:ext cx="3253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b="1" dirty="0">
                <a:solidFill>
                  <a:srgbClr val="284760"/>
                </a:solidFill>
                <a:latin typeface="微软雅黑" panose="020B0503020204020204" pitchFamily="34" charset="-122"/>
                <a:ea typeface="微软雅黑" panose="020B0503020204020204" pitchFamily="34" charset="-122"/>
              </a:rPr>
              <a:t>技术成果，进展及难点</a:t>
            </a:r>
            <a:endParaRPr kumimoji="0" lang="zh-CN" altLang="en-US" sz="24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
        <p:nvSpPr>
          <p:cNvPr id="105" name="出自【趣你的PPT】(微信:qunideppt)：最优质的PPT资源库">
            <a:extLst>
              <a:ext uri="{FF2B5EF4-FFF2-40B4-BE49-F238E27FC236}">
                <a16:creationId xmlns:a16="http://schemas.microsoft.com/office/drawing/2014/main" id="{61B12949-90F5-44FF-990C-A9DA6127C269}"/>
              </a:ext>
            </a:extLst>
          </p:cNvPr>
          <p:cNvSpPr txBox="1">
            <a:spLocks noChangeArrowheads="1"/>
          </p:cNvSpPr>
          <p:nvPr/>
        </p:nvSpPr>
        <p:spPr bwMode="auto">
          <a:xfrm>
            <a:off x="5685745" y="3781079"/>
            <a:ext cx="3253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PART 03</a:t>
            </a:r>
            <a:endParaRPr kumimoji="0" lang="zh-CN" altLang="en-US" sz="20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
        <p:nvSpPr>
          <p:cNvPr id="100" name="出自【趣你的PPT】(微信:qunideppt)：最优质的PPT资源库">
            <a:extLst>
              <a:ext uri="{FF2B5EF4-FFF2-40B4-BE49-F238E27FC236}">
                <a16:creationId xmlns:a16="http://schemas.microsoft.com/office/drawing/2014/main" id="{7A2396CF-EB8B-4DFA-8732-0E7F5651DF7D}"/>
              </a:ext>
            </a:extLst>
          </p:cNvPr>
          <p:cNvSpPr txBox="1">
            <a:spLocks noChangeArrowheads="1"/>
          </p:cNvSpPr>
          <p:nvPr/>
        </p:nvSpPr>
        <p:spPr bwMode="auto">
          <a:xfrm>
            <a:off x="8315539" y="4276853"/>
            <a:ext cx="32532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总结及致谢</a:t>
            </a:r>
          </a:p>
        </p:txBody>
      </p:sp>
      <p:sp>
        <p:nvSpPr>
          <p:cNvPr id="106" name="出自【趣你的PPT】(微信:qunideppt)：最优质的PPT资源库">
            <a:extLst>
              <a:ext uri="{FF2B5EF4-FFF2-40B4-BE49-F238E27FC236}">
                <a16:creationId xmlns:a16="http://schemas.microsoft.com/office/drawing/2014/main" id="{17346E91-3250-460C-8006-1AA6049760AA}"/>
              </a:ext>
            </a:extLst>
          </p:cNvPr>
          <p:cNvSpPr txBox="1">
            <a:spLocks noChangeArrowheads="1"/>
          </p:cNvSpPr>
          <p:nvPr/>
        </p:nvSpPr>
        <p:spPr bwMode="auto">
          <a:xfrm>
            <a:off x="8315539" y="3781079"/>
            <a:ext cx="3253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PART 04</a:t>
            </a:r>
            <a:endParaRPr kumimoji="0" lang="zh-CN" altLang="en-US" sz="20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5352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24EBDCF2-D65B-4C60-B1BC-079AE49DCC1D}"/>
                  </a:ext>
                </a:extLst>
              </p:cNvPr>
              <p:cNvSpPr/>
              <p:nvPr/>
            </p:nvSpPr>
            <p:spPr>
              <a:xfrm>
                <a:off x="440726" y="405098"/>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r>
                  <a:rPr lang="zh-CN" altLang="en-US" sz="2000" b="1" dirty="0">
                    <a:solidFill>
                      <a:srgbClr val="284760"/>
                    </a:solidFill>
                    <a:latin typeface="微软雅黑" panose="020B0503020204020204" pitchFamily="34" charset="-122"/>
                    <a:ea typeface="微软雅黑" panose="020B0503020204020204" pitchFamily="34" charset="-122"/>
                  </a:rPr>
                  <a:t>在获得被测试对象的</a:t>
                </a:r>
                <a:r>
                  <a:rPr lang="en-US" altLang="zh-CN" sz="2000" b="1" dirty="0">
                    <a:solidFill>
                      <a:srgbClr val="284760"/>
                    </a:solidFill>
                    <a:latin typeface="微软雅黑" panose="020B0503020204020204" pitchFamily="34" charset="-122"/>
                    <a:ea typeface="微软雅黑" panose="020B0503020204020204" pitchFamily="34" charset="-122"/>
                  </a:rPr>
                  <a:t>JSON</a:t>
                </a:r>
                <a:r>
                  <a:rPr lang="zh-CN" altLang="en-US" sz="2000" b="1" dirty="0">
                    <a:solidFill>
                      <a:srgbClr val="284760"/>
                    </a:solidFill>
                    <a:latin typeface="微软雅黑" panose="020B0503020204020204" pitchFamily="34" charset="-122"/>
                    <a:ea typeface="微软雅黑" panose="020B0503020204020204" pitchFamily="34" charset="-122"/>
                  </a:rPr>
                  <a:t>数据将</a:t>
                </a:r>
                <a:r>
                  <a:rPr lang="en-US" altLang="zh-CN" sz="2000" b="1" dirty="0">
                    <a:solidFill>
                      <a:srgbClr val="284760"/>
                    </a:solidFill>
                    <a:latin typeface="微软雅黑" panose="020B0503020204020204" pitchFamily="34" charset="-122"/>
                    <a:ea typeface="微软雅黑" panose="020B0503020204020204" pitchFamily="34" charset="-122"/>
                  </a:rPr>
                  <a:t>JSON</a:t>
                </a:r>
                <a:r>
                  <a:rPr lang="zh-CN" altLang="en-US" sz="2000" b="1" dirty="0">
                    <a:solidFill>
                      <a:srgbClr val="284760"/>
                    </a:solidFill>
                    <a:latin typeface="微软雅黑" panose="020B0503020204020204" pitchFamily="34" charset="-122"/>
                    <a:ea typeface="微软雅黑" panose="020B0503020204020204" pitchFamily="34" charset="-122"/>
                  </a:rPr>
                  <a:t>数据</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r>
                  <a:rPr lang="zh-CN" altLang="en-US" sz="2000" b="1" dirty="0">
                    <a:solidFill>
                      <a:srgbClr val="284760"/>
                    </a:solidFill>
                    <a:latin typeface="微软雅黑" panose="020B0503020204020204" pitchFamily="34" charset="-122"/>
                    <a:ea typeface="微软雅黑" panose="020B0503020204020204" pitchFamily="34" charset="-122"/>
                  </a:rPr>
                  <a:t>进行解析。根据解析获得的数据</a:t>
                </a:r>
                <a:r>
                  <a:rPr lang="en-US" altLang="zh-CN" sz="2000" b="1" dirty="0">
                    <a:solidFill>
                      <a:srgbClr val="284760"/>
                    </a:solidFill>
                    <a:latin typeface="微软雅黑" panose="020B0503020204020204" pitchFamily="34" charset="-122"/>
                    <a:ea typeface="微软雅黑" panose="020B0503020204020204" pitchFamily="34" charset="-122"/>
                  </a:rPr>
                  <a:t>C</a:t>
                </a:r>
                <a14:m>
                  <m:oMath xmlns:m="http://schemas.openxmlformats.org/officeDocument/2006/math">
                    <m:r>
                      <a:rPr lang="en-US" altLang="zh-CN" sz="2000" b="1" i="0" smtClean="0">
                        <a:solidFill>
                          <a:srgbClr val="284760"/>
                        </a:solidFill>
                        <a:latin typeface="Cambria Math" panose="02040503050406030204" pitchFamily="18" charset="0"/>
                        <a:ea typeface="微软雅黑" panose="020B0503020204020204" pitchFamily="34" charset="-122"/>
                      </a:rPr>
                      <m:t>=</m:t>
                    </m:r>
                    <m:rad>
                      <m:radPr>
                        <m:degHide m:val="on"/>
                        <m:ctrlPr>
                          <a:rPr lang="zh-CN" altLang="en-US" sz="2000" b="1" i="1" smtClean="0">
                            <a:solidFill>
                              <a:srgbClr val="284760"/>
                            </a:solidFill>
                            <a:latin typeface="Cambria Math" panose="02040503050406030204" pitchFamily="18" charset="0"/>
                            <a:ea typeface="微软雅黑" panose="020B0503020204020204" pitchFamily="34" charset="-122"/>
                          </a:rPr>
                        </m:ctrlPr>
                      </m:radPr>
                      <m:deg/>
                      <m:e>
                        <m:nary>
                          <m:naryPr>
                            <m:chr m:val="∑"/>
                            <m:ctrlPr>
                              <a:rPr lang="zh-CN" altLang="en-US" sz="2000" b="1" i="1" smtClean="0">
                                <a:solidFill>
                                  <a:srgbClr val="284760"/>
                                </a:solidFill>
                                <a:latin typeface="Cambria Math" panose="02040503050406030204" pitchFamily="18" charset="0"/>
                                <a:ea typeface="微软雅黑" panose="020B0503020204020204" pitchFamily="34" charset="-122"/>
                              </a:rPr>
                            </m:ctrlPr>
                          </m:naryPr>
                          <m:sub>
                            <m:r>
                              <m:rPr>
                                <m:brk m:alnAt="23"/>
                              </m:rPr>
                              <a:rPr lang="en-US" altLang="zh-CN" sz="2000" b="1" i="1" smtClean="0">
                                <a:solidFill>
                                  <a:srgbClr val="284760"/>
                                </a:solidFill>
                                <a:latin typeface="Cambria Math" panose="02040503050406030204" pitchFamily="18" charset="0"/>
                                <a:ea typeface="微软雅黑" panose="020B0503020204020204" pitchFamily="34" charset="-122"/>
                              </a:rPr>
                              <m:t>𝟏</m:t>
                            </m:r>
                          </m:sub>
                          <m:sup>
                            <m:r>
                              <a:rPr lang="en-US" altLang="zh-CN" sz="2000" b="1" i="1" smtClean="0">
                                <a:solidFill>
                                  <a:srgbClr val="284760"/>
                                </a:solidFill>
                                <a:latin typeface="Cambria Math" panose="02040503050406030204" pitchFamily="18" charset="0"/>
                                <a:ea typeface="微软雅黑" panose="020B0503020204020204" pitchFamily="34" charset="-122"/>
                              </a:rPr>
                              <m:t>𝒏</m:t>
                            </m:r>
                          </m:sup>
                          <m:e>
                            <m:sSup>
                              <m:sSupPr>
                                <m:ctrlPr>
                                  <a:rPr lang="en-US" altLang="zh-CN" sz="2000" b="1" i="1">
                                    <a:solidFill>
                                      <a:srgbClr val="284760"/>
                                    </a:solidFill>
                                    <a:latin typeface="Cambria Math" panose="02040503050406030204" pitchFamily="18" charset="0"/>
                                    <a:ea typeface="微软雅黑" panose="020B0503020204020204" pitchFamily="34" charset="-122"/>
                                  </a:rPr>
                                </m:ctrlPr>
                              </m:sSupPr>
                              <m:e>
                                <m:d>
                                  <m:dPr>
                                    <m:begChr m:val="（"/>
                                    <m:endChr m:val="）"/>
                                    <m:ctrlPr>
                                      <a:rPr lang="zh-CN" altLang="en-US" sz="2000" b="1" i="1">
                                        <a:solidFill>
                                          <a:srgbClr val="284760"/>
                                        </a:solidFill>
                                        <a:latin typeface="Cambria Math" panose="02040503050406030204" pitchFamily="18" charset="0"/>
                                        <a:ea typeface="微软雅黑" panose="020B0503020204020204" pitchFamily="34" charset="-122"/>
                                      </a:rPr>
                                    </m:ctrlPr>
                                  </m:dPr>
                                  <m:e>
                                    <m:sSub>
                                      <m:sSubPr>
                                        <m:ctrlPr>
                                          <a:rPr lang="en-US" altLang="zh-CN" sz="2000" b="1" i="1">
                                            <a:solidFill>
                                              <a:srgbClr val="284760"/>
                                            </a:solidFill>
                                            <a:latin typeface="Cambria Math" panose="02040503050406030204" pitchFamily="18" charset="0"/>
                                            <a:ea typeface="微软雅黑" panose="020B0503020204020204" pitchFamily="34" charset="-122"/>
                                          </a:rPr>
                                        </m:ctrlPr>
                                      </m:sSubPr>
                                      <m:e>
                                        <m:r>
                                          <a:rPr lang="en-US" altLang="zh-CN" sz="2000" b="1" i="1">
                                            <a:solidFill>
                                              <a:srgbClr val="284760"/>
                                            </a:solidFill>
                                            <a:latin typeface="Cambria Math" panose="02040503050406030204" pitchFamily="18" charset="0"/>
                                            <a:ea typeface="微软雅黑" panose="020B0503020204020204" pitchFamily="34" charset="-122"/>
                                          </a:rPr>
                                          <m:t>𝒙</m:t>
                                        </m:r>
                                      </m:e>
                                      <m:sub>
                                        <m:r>
                                          <a:rPr lang="en-US" altLang="zh-CN" sz="2000" b="1" i="1">
                                            <a:solidFill>
                                              <a:srgbClr val="284760"/>
                                            </a:solidFill>
                                            <a:latin typeface="Cambria Math" panose="02040503050406030204" pitchFamily="18" charset="0"/>
                                            <a:ea typeface="微软雅黑" panose="020B0503020204020204" pitchFamily="34" charset="-122"/>
                                          </a:rPr>
                                          <m:t>𝒊</m:t>
                                        </m:r>
                                      </m:sub>
                                    </m:sSub>
                                    <m:r>
                                      <a:rPr lang="en-US" altLang="zh-CN" sz="2000" b="1" i="1">
                                        <a:solidFill>
                                          <a:srgbClr val="284760"/>
                                        </a:solidFill>
                                        <a:latin typeface="Cambria Math" panose="02040503050406030204" pitchFamily="18" charset="0"/>
                                        <a:ea typeface="微软雅黑" panose="020B0503020204020204" pitchFamily="34" charset="-122"/>
                                      </a:rPr>
                                      <m:t>−</m:t>
                                    </m:r>
                                    <m:sSub>
                                      <m:sSubPr>
                                        <m:ctrlPr>
                                          <a:rPr lang="en-US" altLang="zh-CN" sz="2000" b="1" i="1">
                                            <a:solidFill>
                                              <a:srgbClr val="284760"/>
                                            </a:solidFill>
                                            <a:latin typeface="Cambria Math" panose="02040503050406030204" pitchFamily="18" charset="0"/>
                                            <a:ea typeface="微软雅黑" panose="020B0503020204020204" pitchFamily="34" charset="-122"/>
                                          </a:rPr>
                                        </m:ctrlPr>
                                      </m:sSubPr>
                                      <m:e>
                                        <m:r>
                                          <a:rPr lang="en-US" altLang="zh-CN" sz="2000" b="1" i="1">
                                            <a:solidFill>
                                              <a:srgbClr val="284760"/>
                                            </a:solidFill>
                                            <a:latin typeface="Cambria Math" panose="02040503050406030204" pitchFamily="18" charset="0"/>
                                            <a:ea typeface="微软雅黑" panose="020B0503020204020204" pitchFamily="34" charset="-122"/>
                                          </a:rPr>
                                          <m:t>𝑿</m:t>
                                        </m:r>
                                      </m:e>
                                      <m:sub>
                                        <m:r>
                                          <a:rPr lang="en-US" altLang="zh-CN" sz="2000" b="1" i="1">
                                            <a:solidFill>
                                              <a:srgbClr val="284760"/>
                                            </a:solidFill>
                                            <a:latin typeface="Cambria Math" panose="02040503050406030204" pitchFamily="18" charset="0"/>
                                            <a:ea typeface="微软雅黑" panose="020B0503020204020204" pitchFamily="34" charset="-122"/>
                                          </a:rPr>
                                          <m:t>𝒊</m:t>
                                        </m:r>
                                      </m:sub>
                                    </m:sSub>
                                  </m:e>
                                </m:d>
                              </m:e>
                              <m:sup>
                                <m:r>
                                  <a:rPr lang="en-US" altLang="zh-CN" sz="2000" b="1" i="1">
                                    <a:solidFill>
                                      <a:srgbClr val="284760"/>
                                    </a:solidFill>
                                    <a:latin typeface="Cambria Math" panose="02040503050406030204" pitchFamily="18" charset="0"/>
                                    <a:ea typeface="微软雅黑" panose="020B0503020204020204" pitchFamily="34" charset="-122"/>
                                  </a:rPr>
                                  <m:t>𝟐</m:t>
                                </m:r>
                              </m:sup>
                            </m:sSup>
                          </m:e>
                        </m:nary>
                      </m:e>
                    </m:rad>
                  </m:oMath>
                </a14:m>
                <a:r>
                  <a:rPr lang="en-US" altLang="zh-CN" sz="2000" b="1" dirty="0">
                    <a:solidFill>
                      <a:srgbClr val="284760"/>
                    </a:solidFill>
                    <a:latin typeface="微软雅黑" panose="020B0503020204020204" pitchFamily="34" charset="-122"/>
                    <a:ea typeface="微软雅黑" panose="020B0503020204020204" pitchFamily="34" charset="-122"/>
                  </a:rPr>
                  <a:t>/n</a:t>
                </a:r>
              </a:p>
              <a:p>
                <a:pPr lvl="0"/>
                <a:r>
                  <a:rPr lang="en-US" altLang="zh-CN" sz="2000" b="1" dirty="0">
                    <a:solidFill>
                      <a:srgbClr val="284760"/>
                    </a:solidFill>
                    <a:latin typeface="微软雅黑" panose="020B0503020204020204" pitchFamily="34" charset="-122"/>
                    <a:ea typeface="微软雅黑" panose="020B0503020204020204" pitchFamily="34" charset="-122"/>
                  </a:rPr>
                  <a:t>IQ=100+</a:t>
                </a:r>
                <a:r>
                  <a:rPr lang="zh-CN" altLang="en-US" sz="2000" b="1" dirty="0">
                    <a:solidFill>
                      <a:srgbClr val="284760"/>
                    </a:solidFill>
                    <a:latin typeface="微软雅黑" panose="020B0503020204020204" pitchFamily="34" charset="-122"/>
                    <a:ea typeface="微软雅黑" panose="020B0503020204020204" pitchFamily="34" charset="-122"/>
                  </a:rPr>
                  <a:t>（</a:t>
                </a:r>
                <a:r>
                  <a:rPr lang="en-US" altLang="zh-CN" sz="2000" b="1" dirty="0">
                    <a:solidFill>
                      <a:srgbClr val="284760"/>
                    </a:solidFill>
                    <a:latin typeface="微软雅黑" panose="020B0503020204020204" pitchFamily="34" charset="-122"/>
                    <a:ea typeface="微软雅黑" panose="020B0503020204020204" pitchFamily="34" charset="-122"/>
                  </a:rPr>
                  <a:t>C-S</a:t>
                </a:r>
                <a:r>
                  <a:rPr lang="zh-CN" altLang="en-US" sz="2000" b="1" dirty="0">
                    <a:solidFill>
                      <a:srgbClr val="284760"/>
                    </a:solidFill>
                    <a:latin typeface="微软雅黑" panose="020B0503020204020204" pitchFamily="34" charset="-122"/>
                    <a:ea typeface="微软雅黑" panose="020B0503020204020204" pitchFamily="34" charset="-122"/>
                  </a:rPr>
                  <a:t>）</a:t>
                </a:r>
                <a:r>
                  <a:rPr lang="en-US" altLang="zh-CN" sz="2000" b="1" dirty="0">
                    <a:solidFill>
                      <a:srgbClr val="284760"/>
                    </a:solidFill>
                    <a:latin typeface="微软雅黑" panose="020B0503020204020204" pitchFamily="34" charset="-122"/>
                    <a:ea typeface="微软雅黑" panose="020B0503020204020204" pitchFamily="34" charset="-122"/>
                  </a:rPr>
                  <a:t>/S</a:t>
                </a:r>
              </a:p>
              <a:p>
                <a:pPr lvl="0"/>
                <a:r>
                  <a:rPr lang="zh-CN" altLang="en-US" sz="2000" b="1" dirty="0">
                    <a:solidFill>
                      <a:srgbClr val="284760"/>
                    </a:solidFill>
                    <a:latin typeface="微软雅黑" panose="020B0503020204020204" pitchFamily="34" charset="-122"/>
                    <a:ea typeface="微软雅黑" panose="020B0503020204020204" pitchFamily="34" charset="-122"/>
                  </a:rPr>
                  <a:t>其中</a:t>
                </a:r>
                <a:r>
                  <a:rPr lang="en-US" altLang="zh-CN" sz="2000" b="1" dirty="0">
                    <a:solidFill>
                      <a:srgbClr val="284760"/>
                    </a:solidFill>
                    <a:latin typeface="微软雅黑" panose="020B0503020204020204" pitchFamily="34" charset="-122"/>
                    <a:ea typeface="微软雅黑" panose="020B0503020204020204" pitchFamily="34" charset="-122"/>
                  </a:rPr>
                  <a:t>S</a:t>
                </a:r>
                <a:r>
                  <a:rPr lang="zh-CN" altLang="en-US" sz="2000" b="1" dirty="0">
                    <a:solidFill>
                      <a:srgbClr val="284760"/>
                    </a:solidFill>
                    <a:latin typeface="微软雅黑" panose="020B0503020204020204" pitchFamily="34" charset="-122"/>
                    <a:ea typeface="微软雅黑" panose="020B0503020204020204" pitchFamily="34" charset="-122"/>
                  </a:rPr>
                  <a:t>表示所有被测试者</a:t>
                </a:r>
                <a:r>
                  <a:rPr lang="en-US" altLang="zh-CN" sz="2000" b="1" dirty="0">
                    <a:solidFill>
                      <a:srgbClr val="284760"/>
                    </a:solidFill>
                    <a:latin typeface="微软雅黑" panose="020B0503020204020204" pitchFamily="34" charset="-122"/>
                    <a:ea typeface="微软雅黑" panose="020B0503020204020204" pitchFamily="34" charset="-122"/>
                  </a:rPr>
                  <a:t>C</a:t>
                </a:r>
                <a:r>
                  <a:rPr lang="zh-CN" altLang="en-US" sz="2000" b="1">
                    <a:solidFill>
                      <a:srgbClr val="284760"/>
                    </a:solidFill>
                    <a:latin typeface="微软雅黑" panose="020B0503020204020204" pitchFamily="34" charset="-122"/>
                    <a:ea typeface="微软雅黑" panose="020B0503020204020204" pitchFamily="34" charset="-122"/>
                  </a:rPr>
                  <a:t>的平均值。</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r>
                  <a:rPr lang="zh-CN" altLang="en-US" sz="1600" b="1" dirty="0">
                    <a:solidFill>
                      <a:srgbClr val="284760"/>
                    </a:solidFill>
                    <a:latin typeface="微软雅黑" panose="020B0503020204020204" pitchFamily="34" charset="-122"/>
                    <a:ea typeface="微软雅黑" panose="020B0503020204020204" pitchFamily="34" charset="-122"/>
                  </a:rPr>
                  <a:t>                                                                                                    标准答案              </a:t>
                </a:r>
                <a:r>
                  <a:rPr lang="en-US" altLang="zh-CN" sz="1600" b="1" dirty="0">
                    <a:solidFill>
                      <a:srgbClr val="284760"/>
                    </a:solidFill>
                    <a:latin typeface="微软雅黑" panose="020B0503020204020204" pitchFamily="34" charset="-122"/>
                    <a:ea typeface="微软雅黑" panose="020B0503020204020204" pitchFamily="34" charset="-122"/>
                  </a:rPr>
                  <a:t> Json</a:t>
                </a:r>
                <a:r>
                  <a:rPr lang="zh-CN" altLang="en-US" sz="1600" b="1" dirty="0">
                    <a:solidFill>
                      <a:srgbClr val="284760"/>
                    </a:solidFill>
                    <a:latin typeface="微软雅黑" panose="020B0503020204020204" pitchFamily="34" charset="-122"/>
                    <a:ea typeface="微软雅黑" panose="020B0503020204020204" pitchFamily="34" charset="-122"/>
                  </a:rPr>
                  <a:t>表示的测试对象提交的答案 </a:t>
                </a:r>
                <a:endParaRPr lang="en-US" altLang="zh-CN" sz="16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p:txBody>
          </p:sp>
        </mc:Choice>
        <mc:Fallback xmlns="">
          <p:sp>
            <p:nvSpPr>
              <p:cNvPr id="20" name="矩形: 圆角 19">
                <a:extLst>
                  <a:ext uri="{FF2B5EF4-FFF2-40B4-BE49-F238E27FC236}">
                    <a16:creationId xmlns:a16="http://schemas.microsoft.com/office/drawing/2014/main" id="{24EBDCF2-D65B-4C60-B1BC-079AE49DCC1D}"/>
                  </a:ext>
                </a:extLst>
              </p:cNvPr>
              <p:cNvSpPr>
                <a:spLocks noRot="1" noChangeAspect="1" noMove="1" noResize="1" noEditPoints="1" noAdjustHandles="1" noChangeArrowheads="1" noChangeShapeType="1" noTextEdit="1"/>
              </p:cNvSpPr>
              <p:nvPr/>
            </p:nvSpPr>
            <p:spPr>
              <a:xfrm>
                <a:off x="440726" y="405098"/>
                <a:ext cx="11310547" cy="5991532"/>
              </a:xfrm>
              <a:prstGeom prst="roundRect">
                <a:avLst>
                  <a:gd name="adj" fmla="val 2436"/>
                </a:avLst>
              </a:prstGeom>
              <a:blipFill>
                <a:blip r:embed="rId4"/>
                <a:stretch>
                  <a:fillRect l="-162"/>
                </a:stretch>
              </a:blipFill>
              <a:ln>
                <a:noFill/>
              </a:ln>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lang="zh-CN" altLang="en-US" b="1" dirty="0">
                <a:solidFill>
                  <a:srgbClr val="284760"/>
                </a:solidFill>
                <a:latin typeface="微软雅黑" panose="020B0503020204020204" pitchFamily="34" charset="-122"/>
                <a:ea typeface="微软雅黑" panose="020B0503020204020204" pitchFamily="34" charset="-122"/>
              </a:rPr>
              <a:t>技术成果及进展</a:t>
            </a:r>
            <a:endPar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pic>
        <p:nvPicPr>
          <p:cNvPr id="2" name="图片 1">
            <a:extLst>
              <a:ext uri="{FF2B5EF4-FFF2-40B4-BE49-F238E27FC236}">
                <a16:creationId xmlns:a16="http://schemas.microsoft.com/office/drawing/2014/main" id="{E1D82507-BE20-4DFE-8741-C906EB683788}"/>
              </a:ext>
            </a:extLst>
          </p:cNvPr>
          <p:cNvPicPr>
            <a:picLocks noChangeAspect="1"/>
          </p:cNvPicPr>
          <p:nvPr/>
        </p:nvPicPr>
        <p:blipFill>
          <a:blip r:embed="rId5"/>
          <a:stretch>
            <a:fillRect/>
          </a:stretch>
        </p:blipFill>
        <p:spPr>
          <a:xfrm>
            <a:off x="8236458" y="1345217"/>
            <a:ext cx="2866667" cy="4161905"/>
          </a:xfrm>
          <a:prstGeom prst="rect">
            <a:avLst/>
          </a:prstGeom>
        </p:spPr>
      </p:pic>
      <p:pic>
        <p:nvPicPr>
          <p:cNvPr id="8" name="图片 7">
            <a:extLst>
              <a:ext uri="{FF2B5EF4-FFF2-40B4-BE49-F238E27FC236}">
                <a16:creationId xmlns:a16="http://schemas.microsoft.com/office/drawing/2014/main" id="{89B32162-0BEA-4BA7-985A-3BF37E9B30DC}"/>
              </a:ext>
            </a:extLst>
          </p:cNvPr>
          <p:cNvPicPr>
            <a:picLocks noChangeAspect="1"/>
          </p:cNvPicPr>
          <p:nvPr/>
        </p:nvPicPr>
        <p:blipFill>
          <a:blip r:embed="rId6"/>
          <a:stretch>
            <a:fillRect/>
          </a:stretch>
        </p:blipFill>
        <p:spPr>
          <a:xfrm>
            <a:off x="5783617" y="3327801"/>
            <a:ext cx="2104762" cy="2085714"/>
          </a:xfrm>
          <a:prstGeom prst="rect">
            <a:avLst/>
          </a:prstGeom>
        </p:spPr>
      </p:pic>
    </p:spTree>
    <p:extLst>
      <p:ext uri="{BB962C8B-B14F-4D97-AF65-F5344CB8AC3E}">
        <p14:creationId xmlns:p14="http://schemas.microsoft.com/office/powerpoint/2010/main" val="4091072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05098"/>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r>
              <a:rPr lang="zh-CN" altLang="en-US" sz="2400" b="1" dirty="0">
                <a:solidFill>
                  <a:srgbClr val="284760"/>
                </a:solidFill>
                <a:latin typeface="微软雅黑" panose="020B0503020204020204" pitchFamily="34" charset="-122"/>
                <a:ea typeface="微软雅黑" panose="020B0503020204020204" pitchFamily="34" charset="-122"/>
              </a:rPr>
              <a:t>四、未来需要完善的部分</a:t>
            </a:r>
            <a:endParaRPr lang="en-US" altLang="zh-CN" sz="24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r>
              <a:rPr lang="zh-CN" altLang="en-US" sz="2000" b="1" dirty="0">
                <a:solidFill>
                  <a:srgbClr val="284760"/>
                </a:solidFill>
                <a:latin typeface="微软雅黑" panose="020B0503020204020204" pitchFamily="34" charset="-122"/>
                <a:ea typeface="微软雅黑" panose="020B0503020204020204" pitchFamily="34" charset="-122"/>
              </a:rPr>
              <a:t>需要完善的部分包括以下几项：</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lvl="0" indent="-514350">
              <a:buFont typeface="+mj-ea"/>
              <a:buAutoNum type="ea1JpnChsDbPeriod"/>
            </a:pPr>
            <a:r>
              <a:rPr lang="zh-CN" altLang="en-US" sz="2000" b="1" dirty="0">
                <a:solidFill>
                  <a:srgbClr val="284760"/>
                </a:solidFill>
                <a:latin typeface="微软雅黑" panose="020B0503020204020204" pitchFamily="34" charset="-122"/>
                <a:ea typeface="微软雅黑" panose="020B0503020204020204" pitchFamily="34" charset="-122"/>
              </a:rPr>
              <a:t>对于弗林效应</a:t>
            </a:r>
            <a:r>
              <a:rPr lang="zh-CN" altLang="zh-CN" sz="2000" b="1" dirty="0">
                <a:solidFill>
                  <a:srgbClr val="284760"/>
                </a:solidFill>
                <a:latin typeface="微软雅黑" panose="020B0503020204020204" pitchFamily="34" charset="-122"/>
                <a:ea typeface="微软雅黑" panose="020B0503020204020204" pitchFamily="34" charset="-122"/>
              </a:rPr>
              <a:t>（</a:t>
            </a:r>
            <a:r>
              <a:rPr lang="en-US" altLang="zh-CN" sz="2000" b="1" dirty="0">
                <a:solidFill>
                  <a:srgbClr val="284760"/>
                </a:solidFill>
                <a:latin typeface="微软雅黑" panose="020B0503020204020204" pitchFamily="34" charset="-122"/>
                <a:ea typeface="微软雅黑" panose="020B0503020204020204" pitchFamily="34" charset="-122"/>
              </a:rPr>
              <a:t>Flynn Effect</a:t>
            </a:r>
            <a:r>
              <a:rPr lang="zh-CN" altLang="zh-CN" sz="2000" b="1" dirty="0">
                <a:solidFill>
                  <a:srgbClr val="284760"/>
                </a:solidFill>
                <a:latin typeface="微软雅黑" panose="020B0503020204020204" pitchFamily="34" charset="-122"/>
                <a:ea typeface="微软雅黑" panose="020B0503020204020204" pitchFamily="34" charset="-122"/>
              </a:rPr>
              <a:t>）</a:t>
            </a:r>
            <a:r>
              <a:rPr lang="zh-CN" altLang="en-US" sz="2000" b="1" dirty="0">
                <a:solidFill>
                  <a:srgbClr val="284760"/>
                </a:solidFill>
                <a:latin typeface="微软雅黑" panose="020B0503020204020204" pitchFamily="34" charset="-122"/>
                <a:ea typeface="微软雅黑" panose="020B0503020204020204" pitchFamily="34" charset="-122"/>
              </a:rPr>
              <a:t>对智商评测体系的影响的研究</a:t>
            </a:r>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lvl="0" indent="-514350">
              <a:buFont typeface="+mj-ea"/>
              <a:buAutoNum type="ea1JpnChsDbPeriod"/>
            </a:pPr>
            <a:r>
              <a:rPr lang="zh-CN" altLang="en-US" sz="2000" b="1" dirty="0">
                <a:solidFill>
                  <a:srgbClr val="284760"/>
                </a:solidFill>
                <a:latin typeface="微软雅黑" panose="020B0503020204020204" pitchFamily="34" charset="-122"/>
                <a:ea typeface="微软雅黑" panose="020B0503020204020204" pitchFamily="34" charset="-122"/>
              </a:rPr>
              <a:t>基于</a:t>
            </a:r>
            <a:r>
              <a:rPr lang="en-US" altLang="zh-CN" sz="2000" b="1" dirty="0">
                <a:solidFill>
                  <a:srgbClr val="284760"/>
                </a:solidFill>
                <a:latin typeface="微软雅黑" panose="020B0503020204020204" pitchFamily="34" charset="-122"/>
                <a:ea typeface="微软雅黑" panose="020B0503020204020204" pitchFamily="34" charset="-122"/>
              </a:rPr>
              <a:t>LOA</a:t>
            </a:r>
            <a:r>
              <a:rPr lang="zh-CN" altLang="en-US" sz="2000" b="1" dirty="0">
                <a:solidFill>
                  <a:srgbClr val="284760"/>
                </a:solidFill>
                <a:latin typeface="微软雅黑" panose="020B0503020204020204" pitchFamily="34" charset="-122"/>
                <a:ea typeface="微软雅黑" panose="020B0503020204020204" pitchFamily="34" charset="-122"/>
              </a:rPr>
              <a:t> （</a:t>
            </a:r>
            <a:r>
              <a:rPr lang="en-US" altLang="zh-CN" sz="2000" b="1" dirty="0">
                <a:solidFill>
                  <a:srgbClr val="284760"/>
                </a:solidFill>
                <a:latin typeface="微软雅黑" panose="020B0503020204020204" pitchFamily="34" charset="-122"/>
                <a:ea typeface="微软雅黑" panose="020B0503020204020204" pitchFamily="34" charset="-122"/>
              </a:rPr>
              <a:t> Levels of abstraction </a:t>
            </a:r>
            <a:r>
              <a:rPr lang="zh-CN" altLang="en-US" sz="2000" b="1" dirty="0">
                <a:solidFill>
                  <a:srgbClr val="284760"/>
                </a:solidFill>
                <a:latin typeface="微软雅黑" panose="020B0503020204020204" pitchFamily="34" charset="-122"/>
                <a:ea typeface="微软雅黑" panose="020B0503020204020204" pitchFamily="34" charset="-122"/>
              </a:rPr>
              <a:t>）和弗林效应</a:t>
            </a:r>
            <a:r>
              <a:rPr lang="zh-CN" altLang="zh-CN" sz="2000" b="1" dirty="0">
                <a:solidFill>
                  <a:srgbClr val="284760"/>
                </a:solidFill>
                <a:latin typeface="微软雅黑" panose="020B0503020204020204" pitchFamily="34" charset="-122"/>
                <a:ea typeface="微软雅黑" panose="020B0503020204020204" pitchFamily="34" charset="-122"/>
              </a:rPr>
              <a:t>（</a:t>
            </a:r>
            <a:r>
              <a:rPr lang="en-US" altLang="zh-CN" sz="2000" b="1" dirty="0">
                <a:solidFill>
                  <a:srgbClr val="284760"/>
                </a:solidFill>
                <a:latin typeface="微软雅黑" panose="020B0503020204020204" pitchFamily="34" charset="-122"/>
                <a:ea typeface="微软雅黑" panose="020B0503020204020204" pitchFamily="34" charset="-122"/>
              </a:rPr>
              <a:t>Flynn Effect</a:t>
            </a:r>
            <a:r>
              <a:rPr lang="zh-CN" altLang="zh-CN" sz="2000" b="1" dirty="0">
                <a:solidFill>
                  <a:srgbClr val="284760"/>
                </a:solidFill>
                <a:latin typeface="微软雅黑" panose="020B0503020204020204" pitchFamily="34" charset="-122"/>
                <a:ea typeface="微软雅黑" panose="020B0503020204020204" pitchFamily="34" charset="-122"/>
              </a:rPr>
              <a:t>）</a:t>
            </a:r>
            <a:r>
              <a:rPr lang="zh-CN" altLang="en-US" sz="2000" b="1" dirty="0">
                <a:solidFill>
                  <a:srgbClr val="284760"/>
                </a:solidFill>
                <a:latin typeface="微软雅黑" panose="020B0503020204020204" pitchFamily="34" charset="-122"/>
                <a:ea typeface="微软雅黑" panose="020B0503020204020204" pitchFamily="34" charset="-122"/>
              </a:rPr>
              <a:t>对测试形式进行优化。</a:t>
            </a:r>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lvl="0" indent="-514350">
              <a:buFont typeface="+mj-ea"/>
              <a:buAutoNum type="ea1JpnChsDbPeriod"/>
            </a:pPr>
            <a:r>
              <a:rPr lang="zh-CN" altLang="en-US" sz="2000" b="1" dirty="0">
                <a:solidFill>
                  <a:srgbClr val="284760"/>
                </a:solidFill>
                <a:latin typeface="微软雅黑" panose="020B0503020204020204" pitchFamily="34" charset="-122"/>
                <a:ea typeface="微软雅黑" panose="020B0503020204020204" pitchFamily="34" charset="-122"/>
              </a:rPr>
              <a:t>设计更为完善的测试</a:t>
            </a:r>
            <a:r>
              <a:rPr lang="en-US" altLang="zh-CN" sz="2000" b="1" dirty="0">
                <a:solidFill>
                  <a:srgbClr val="284760"/>
                </a:solidFill>
                <a:latin typeface="微软雅黑" panose="020B0503020204020204" pitchFamily="34" charset="-122"/>
                <a:ea typeface="微软雅黑" panose="020B0503020204020204" pitchFamily="34" charset="-122"/>
              </a:rPr>
              <a:t>IA</a:t>
            </a:r>
            <a:r>
              <a:rPr lang="zh-CN" altLang="en-US" sz="2000" b="1" dirty="0">
                <a:solidFill>
                  <a:srgbClr val="284760"/>
                </a:solidFill>
                <a:latin typeface="微软雅黑" panose="020B0503020204020204" pitchFamily="34" charset="-122"/>
                <a:ea typeface="微软雅黑" panose="020B0503020204020204" pitchFamily="34" charset="-122"/>
              </a:rPr>
              <a:t>的测试题</a:t>
            </a:r>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lvl="0" indent="-514350">
              <a:buFont typeface="+mj-ea"/>
              <a:buAutoNum type="ea1JpnChsDbPeriod"/>
            </a:pPr>
            <a:r>
              <a:rPr lang="zh-CN" altLang="en-US" sz="2000" b="1" dirty="0">
                <a:solidFill>
                  <a:srgbClr val="284760"/>
                </a:solidFill>
                <a:latin typeface="微软雅黑" panose="020B0503020204020204" pitchFamily="34" charset="-122"/>
                <a:ea typeface="微软雅黑" panose="020B0503020204020204" pitchFamily="34" charset="-122"/>
              </a:rPr>
              <a:t>在实践中调整测试中各部分所占的权重</a:t>
            </a:r>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lvl="0" indent="-514350">
              <a:buFont typeface="+mj-ea"/>
              <a:buAutoNum type="ea1JpnChsDbPeriod"/>
            </a:pPr>
            <a:r>
              <a:rPr lang="zh-CN" altLang="en-US" sz="2000" b="1" dirty="0">
                <a:solidFill>
                  <a:srgbClr val="284760"/>
                </a:solidFill>
                <a:latin typeface="微软雅黑" panose="020B0503020204020204" pitchFamily="34" charset="-122"/>
                <a:ea typeface="微软雅黑" panose="020B0503020204020204" pitchFamily="34" charset="-122"/>
              </a:rPr>
              <a:t>分析</a:t>
            </a:r>
            <a:r>
              <a:rPr lang="en-US" altLang="zh-CN" sz="2000" b="1" dirty="0">
                <a:solidFill>
                  <a:srgbClr val="284760"/>
                </a:solidFill>
                <a:latin typeface="微软雅黑" panose="020B0503020204020204" pitchFamily="34" charset="-122"/>
                <a:ea typeface="微软雅黑" panose="020B0503020204020204" pitchFamily="34" charset="-122"/>
              </a:rPr>
              <a:t>Sophia</a:t>
            </a:r>
            <a:r>
              <a:rPr lang="zh-CN" altLang="en-US" sz="2000" b="1" dirty="0">
                <a:solidFill>
                  <a:srgbClr val="284760"/>
                </a:solidFill>
                <a:latin typeface="微软雅黑" panose="020B0503020204020204" pitchFamily="34" charset="-122"/>
                <a:ea typeface="微软雅黑" panose="020B0503020204020204" pitchFamily="34" charset="-122"/>
              </a:rPr>
              <a:t>的图灵测试结果</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8413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未来需要完善的部分</a:t>
            </a:r>
          </a:p>
        </p:txBody>
      </p:sp>
    </p:spTree>
    <p:extLst>
      <p:ext uri="{BB962C8B-B14F-4D97-AF65-F5344CB8AC3E}">
        <p14:creationId xmlns:p14="http://schemas.microsoft.com/office/powerpoint/2010/main" val="41301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05098"/>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284760"/>
                </a:solidFill>
                <a:latin typeface="微软雅黑" panose="020B0503020204020204" pitchFamily="34" charset="-122"/>
                <a:ea typeface="微软雅黑" panose="020B0503020204020204" pitchFamily="34" charset="-122"/>
              </a:rPr>
              <a:t>五、新体系介绍</a:t>
            </a:r>
            <a:endParaRPr lang="en-US" altLang="zh-CN" sz="24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lvl="0"/>
            <a:r>
              <a:rPr lang="zh-CN" altLang="en-US" sz="2000" b="1" dirty="0">
                <a:solidFill>
                  <a:srgbClr val="284760"/>
                </a:solidFill>
                <a:latin typeface="微软雅黑" panose="020B0503020204020204" pitchFamily="34" charset="-122"/>
                <a:ea typeface="微软雅黑" panose="020B0503020204020204" pitchFamily="34" charset="-122"/>
              </a:rPr>
              <a:t>主要难点包括以下三点：</a:t>
            </a:r>
            <a:endParaRPr lang="en-US" altLang="zh-CN" sz="2000" b="1" dirty="0">
              <a:solidFill>
                <a:srgbClr val="284760"/>
              </a:solidFill>
              <a:latin typeface="微软雅黑" panose="020B0503020204020204" pitchFamily="34" charset="-122"/>
              <a:ea typeface="微软雅黑" panose="020B0503020204020204" pitchFamily="34" charset="-122"/>
            </a:endParaRPr>
          </a:p>
          <a:p>
            <a:pPr lvl="0"/>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indent="-514350">
              <a:buFont typeface="+mj-ea"/>
              <a:buAutoNum type="ea1JpnChsDbPeriod"/>
            </a:pPr>
            <a:r>
              <a:rPr lang="zh-CN" altLang="zh-CN" sz="2000" b="1" dirty="0">
                <a:solidFill>
                  <a:srgbClr val="284760"/>
                </a:solidFill>
                <a:latin typeface="微软雅黑" panose="020B0503020204020204" pitchFamily="34" charset="-122"/>
                <a:ea typeface="微软雅黑" panose="020B0503020204020204" pitchFamily="34" charset="-122"/>
              </a:rPr>
              <a:t>目前人类智商评测体系并不是一个静态的标准，而是一个动态的标准。</a:t>
            </a:r>
            <a:r>
              <a:rPr lang="zh-CN" altLang="en-US" sz="2000" b="1" dirty="0">
                <a:solidFill>
                  <a:srgbClr val="284760"/>
                </a:solidFill>
                <a:latin typeface="微软雅黑" panose="020B0503020204020204" pitchFamily="34" charset="-122"/>
                <a:ea typeface="微软雅黑" panose="020B0503020204020204" pitchFamily="34" charset="-122"/>
              </a:rPr>
              <a:t>需要考虑</a:t>
            </a:r>
            <a:r>
              <a:rPr lang="zh-CN" altLang="zh-CN" sz="2000" b="1" dirty="0">
                <a:solidFill>
                  <a:srgbClr val="284760"/>
                </a:solidFill>
                <a:latin typeface="微软雅黑" panose="020B0503020204020204" pitchFamily="34" charset="-122"/>
                <a:ea typeface="微软雅黑" panose="020B0503020204020204" pitchFamily="34" charset="-122"/>
              </a:rPr>
              <a:t>弗林效应（</a:t>
            </a:r>
            <a:r>
              <a:rPr lang="en-US" altLang="zh-CN" sz="2000" b="1" dirty="0">
                <a:solidFill>
                  <a:srgbClr val="284760"/>
                </a:solidFill>
                <a:latin typeface="微软雅黑" panose="020B0503020204020204" pitchFamily="34" charset="-122"/>
                <a:ea typeface="微软雅黑" panose="020B0503020204020204" pitchFamily="34" charset="-122"/>
              </a:rPr>
              <a:t>Flynn Effect</a:t>
            </a:r>
            <a:r>
              <a:rPr lang="zh-CN" altLang="zh-CN" sz="2000" b="1" dirty="0">
                <a:solidFill>
                  <a:srgbClr val="284760"/>
                </a:solidFill>
                <a:latin typeface="微软雅黑" panose="020B0503020204020204" pitchFamily="34" charset="-122"/>
                <a:ea typeface="微软雅黑" panose="020B0503020204020204" pitchFamily="34" charset="-122"/>
              </a:rPr>
              <a:t>）</a:t>
            </a:r>
            <a:r>
              <a:rPr lang="zh-CN" altLang="en-US" sz="2000" b="1" dirty="0">
                <a:solidFill>
                  <a:srgbClr val="284760"/>
                </a:solidFill>
                <a:latin typeface="微软雅黑" panose="020B0503020204020204" pitchFamily="34" charset="-122"/>
                <a:ea typeface="微软雅黑" panose="020B0503020204020204" pitchFamily="34" charset="-122"/>
              </a:rPr>
              <a:t>。而弗林效应的成因目前学术界还没有共识。</a:t>
            </a:r>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indent="-514350">
              <a:buFont typeface="+mj-ea"/>
              <a:buAutoNum type="ea1JpnChsDbPeriod"/>
            </a:pPr>
            <a:r>
              <a:rPr lang="zh-CN" altLang="zh-CN" sz="2000" b="1" dirty="0">
                <a:solidFill>
                  <a:srgbClr val="284760"/>
                </a:solidFill>
                <a:latin typeface="微软雅黑" panose="020B0503020204020204" pitchFamily="34" charset="-122"/>
                <a:ea typeface="微软雅黑" panose="020B0503020204020204" pitchFamily="34" charset="-122"/>
              </a:rPr>
              <a:t>由于人类与互联网大脑的差异性，需要对于经常对人类使用的测试方法例如问答测试对于</a:t>
            </a:r>
            <a:r>
              <a:rPr lang="en-US" altLang="zh-CN" sz="2000" b="1" dirty="0">
                <a:solidFill>
                  <a:srgbClr val="284760"/>
                </a:solidFill>
                <a:latin typeface="微软雅黑" panose="020B0503020204020204" pitchFamily="34" charset="-122"/>
                <a:ea typeface="微软雅黑" panose="020B0503020204020204" pitchFamily="34" charset="-122"/>
              </a:rPr>
              <a:t>AI</a:t>
            </a:r>
            <a:r>
              <a:rPr lang="zh-CN" altLang="zh-CN" sz="2000" b="1" dirty="0">
                <a:solidFill>
                  <a:srgbClr val="284760"/>
                </a:solidFill>
                <a:latin typeface="微软雅黑" panose="020B0503020204020204" pitchFamily="34" charset="-122"/>
                <a:ea typeface="微软雅黑" panose="020B0503020204020204" pitchFamily="34" charset="-122"/>
              </a:rPr>
              <a:t>的测试准确度令人质疑。</a:t>
            </a:r>
            <a:endParaRPr lang="en-US" altLang="zh-CN" sz="2000" b="1" dirty="0">
              <a:solidFill>
                <a:srgbClr val="284760"/>
              </a:solidFill>
              <a:latin typeface="微软雅黑" panose="020B0503020204020204" pitchFamily="34" charset="-122"/>
              <a:ea typeface="微软雅黑" panose="020B0503020204020204" pitchFamily="34" charset="-122"/>
            </a:endParaRPr>
          </a:p>
          <a:p>
            <a:pPr marL="514350" indent="-514350">
              <a:buFont typeface="+mj-ea"/>
              <a:buAutoNum type="ea1JpnChsDbPeriod"/>
            </a:pPr>
            <a:r>
              <a:rPr lang="zh-CN" altLang="zh-CN" sz="2000" b="1" dirty="0">
                <a:solidFill>
                  <a:srgbClr val="284760"/>
                </a:solidFill>
                <a:latin typeface="微软雅黑" panose="020B0503020204020204" pitchFamily="34" charset="-122"/>
                <a:ea typeface="微软雅黑" panose="020B0503020204020204" pitchFamily="34" charset="-122"/>
              </a:rPr>
              <a:t>研究内容跨学科，其中的图灵测试涵盖计算机科学相关知识，而智商评测体系内容</a:t>
            </a:r>
            <a:r>
              <a:rPr lang="zh-CN" altLang="en-US" sz="2000" b="1" dirty="0">
                <a:solidFill>
                  <a:srgbClr val="284760"/>
                </a:solidFill>
                <a:latin typeface="微软雅黑" panose="020B0503020204020204" pitchFamily="34" charset="-122"/>
                <a:ea typeface="微软雅黑" panose="020B0503020204020204" pitchFamily="34" charset="-122"/>
              </a:rPr>
              <a:t>，例如上文提到的弗林效应</a:t>
            </a:r>
            <a:r>
              <a:rPr lang="zh-CN" altLang="zh-CN" sz="2000" b="1" dirty="0">
                <a:solidFill>
                  <a:srgbClr val="284760"/>
                </a:solidFill>
                <a:latin typeface="微软雅黑" panose="020B0503020204020204" pitchFamily="34" charset="-122"/>
                <a:ea typeface="微软雅黑" panose="020B0503020204020204" pitchFamily="34" charset="-122"/>
              </a:rPr>
              <a:t>还包含心理学，人类学，社会学等人文学科</a:t>
            </a:r>
            <a:r>
              <a:rPr lang="zh-CN" altLang="en-US" sz="2000" b="1" dirty="0">
                <a:solidFill>
                  <a:srgbClr val="284760"/>
                </a:solidFill>
                <a:latin typeface="微软雅黑" panose="020B0503020204020204" pitchFamily="34" charset="-122"/>
                <a:ea typeface="微软雅黑" panose="020B0503020204020204" pitchFamily="34" charset="-122"/>
              </a:rPr>
              <a:t>。而在优化体系需要使用的</a:t>
            </a:r>
            <a:r>
              <a:rPr lang="en-US" altLang="zh-CN" sz="2000" b="1" dirty="0">
                <a:solidFill>
                  <a:srgbClr val="284760"/>
                </a:solidFill>
                <a:latin typeface="微软雅黑" panose="020B0503020204020204" pitchFamily="34" charset="-122"/>
                <a:ea typeface="微软雅黑" panose="020B0503020204020204" pitchFamily="34" charset="-122"/>
              </a:rPr>
              <a:t>LOA</a:t>
            </a:r>
            <a:r>
              <a:rPr lang="zh-CN" altLang="en-US" sz="2000" b="1" dirty="0">
                <a:solidFill>
                  <a:srgbClr val="284760"/>
                </a:solidFill>
                <a:latin typeface="微软雅黑" panose="020B0503020204020204" pitchFamily="34" charset="-122"/>
                <a:ea typeface="微软雅黑" panose="020B0503020204020204" pitchFamily="34" charset="-122"/>
              </a:rPr>
              <a:t>（</a:t>
            </a:r>
            <a:r>
              <a:rPr lang="en-US" altLang="zh-CN" sz="2000" b="1" dirty="0">
                <a:solidFill>
                  <a:srgbClr val="284760"/>
                </a:solidFill>
                <a:latin typeface="微软雅黑" panose="020B0503020204020204" pitchFamily="34" charset="-122"/>
                <a:ea typeface="微软雅黑" panose="020B0503020204020204" pitchFamily="34" charset="-122"/>
              </a:rPr>
              <a:t> Levels of abstraction </a:t>
            </a:r>
            <a:r>
              <a:rPr lang="zh-CN" altLang="en-US" sz="2000" b="1" dirty="0">
                <a:solidFill>
                  <a:srgbClr val="284760"/>
                </a:solidFill>
                <a:latin typeface="微软雅黑" panose="020B0503020204020204" pitchFamily="34" charset="-122"/>
                <a:ea typeface="微软雅黑" panose="020B0503020204020204" pitchFamily="34" charset="-122"/>
              </a:rPr>
              <a:t>）则设计到哲学范畴。</a:t>
            </a:r>
            <a:endParaRPr lang="zh-CN" altLang="zh-CN" sz="2000" b="1" dirty="0">
              <a:solidFill>
                <a:srgbClr val="284760"/>
              </a:solidFill>
              <a:latin typeface="微软雅黑" panose="020B0503020204020204" pitchFamily="34" charset="-122"/>
              <a:ea typeface="微软雅黑" panose="020B0503020204020204" pitchFamily="34" charset="-122"/>
            </a:endParaRPr>
          </a:p>
          <a:p>
            <a:endParaRPr lang="en-US" altLang="zh-CN" sz="20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914377" fontAlgn="base">
              <a:lnSpc>
                <a:spcPct val="100000"/>
              </a:lnSpc>
              <a:spcBef>
                <a:spcPct val="0"/>
              </a:spcBef>
              <a:spcAft>
                <a:spcPct val="0"/>
              </a:spcAft>
              <a:buNone/>
              <a:defRPr/>
            </a:pPr>
            <a:r>
              <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技术难点</a:t>
            </a:r>
          </a:p>
        </p:txBody>
      </p:sp>
    </p:spTree>
    <p:extLst>
      <p:ext uri="{BB962C8B-B14F-4D97-AF65-F5344CB8AC3E}">
        <p14:creationId xmlns:p14="http://schemas.microsoft.com/office/powerpoint/2010/main" val="138349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8" y="433235"/>
            <a:ext cx="11310547" cy="5991532"/>
          </a:xfrm>
          <a:prstGeom prst="roundRect">
            <a:avLst>
              <a:gd name="adj" fmla="val 6463"/>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E6E6E6"/>
                </a:solidFill>
              </a:ln>
              <a:solidFill>
                <a:prstClr val="white"/>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C610DC08-9E46-4620-A877-59F3470A8DEE}"/>
              </a:ext>
            </a:extLst>
          </p:cNvPr>
          <p:cNvSpPr txBox="1"/>
          <p:nvPr/>
        </p:nvSpPr>
        <p:spPr>
          <a:xfrm>
            <a:off x="1521953" y="2968258"/>
            <a:ext cx="9148097" cy="830997"/>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4800" b="1" dirty="0">
                <a:solidFill>
                  <a:srgbClr val="284760"/>
                </a:solidFill>
                <a:latin typeface="微软雅黑" panose="020B0503020204020204" pitchFamily="34" charset="-122"/>
                <a:ea typeface="微软雅黑" panose="020B0503020204020204" pitchFamily="34" charset="-122"/>
              </a:rPr>
              <a:t>谢谢大家</a:t>
            </a:r>
            <a:endParaRPr kumimoji="0" lang="zh-CN" altLang="en-US" sz="4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72D7E0E9-4C3C-4576-AE9C-AB1FB5119158}"/>
              </a:ext>
            </a:extLst>
          </p:cNvPr>
          <p:cNvSpPr txBox="1"/>
          <p:nvPr/>
        </p:nvSpPr>
        <p:spPr>
          <a:xfrm>
            <a:off x="5325935" y="3925942"/>
            <a:ext cx="1635038" cy="338554"/>
          </a:xfrm>
          <a:prstGeom prst="rect">
            <a:avLst/>
          </a:prstGeom>
          <a:noFill/>
        </p:spPr>
        <p:txBody>
          <a:bodyPr wrap="square" rtlCol="0">
            <a:spAutoFit/>
          </a:bodyPr>
          <a:lstStyle/>
          <a:p>
            <a:pPr marL="0" marR="0" lvl="0" indent="0" defTabSz="914377"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THANK   YOU </a:t>
            </a:r>
            <a:endParaRPr kumimoji="0" lang="zh-CN" altLang="en-US" sz="16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grpSp>
        <p:nvGrpSpPr>
          <p:cNvPr id="62" name="组合 61">
            <a:extLst>
              <a:ext uri="{FF2B5EF4-FFF2-40B4-BE49-F238E27FC236}">
                <a16:creationId xmlns:a16="http://schemas.microsoft.com/office/drawing/2014/main" id="{17CDEF38-4114-4BB2-8F19-33CC3426B5BC}"/>
              </a:ext>
            </a:extLst>
          </p:cNvPr>
          <p:cNvGrpSpPr/>
          <p:nvPr/>
        </p:nvGrpSpPr>
        <p:grpSpPr>
          <a:xfrm>
            <a:off x="5422358" y="1104991"/>
            <a:ext cx="1355815" cy="1355815"/>
            <a:chOff x="6556718" y="953111"/>
            <a:chExt cx="913176" cy="913176"/>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6556718" y="953111"/>
              <a:ext cx="913176" cy="913176"/>
            </a:xfrm>
            <a:prstGeom prst="ellipse">
              <a:avLst/>
            </a:prstGeom>
            <a:noFill/>
            <a:ln w="34925">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6700205" y="1174454"/>
              <a:ext cx="626203" cy="470490"/>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no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19832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97E4461-F0B0-4053-9A52-00EEBABC8BC3}"/>
              </a:ext>
            </a:extLst>
          </p:cNvPr>
          <p:cNvGrpSpPr/>
          <p:nvPr/>
        </p:nvGrpSpPr>
        <p:grpSpPr>
          <a:xfrm rot="5400000">
            <a:off x="-704856" y="704851"/>
            <a:ext cx="6858007" cy="5448303"/>
            <a:chOff x="-2" y="1409699"/>
            <a:chExt cx="12192002" cy="5448302"/>
          </a:xfrm>
        </p:grpSpPr>
        <p:sp>
          <p:nvSpPr>
            <p:cNvPr id="19" name="任意多边形: 形状 18">
              <a:extLst>
                <a:ext uri="{FF2B5EF4-FFF2-40B4-BE49-F238E27FC236}">
                  <a16:creationId xmlns:a16="http://schemas.microsoft.com/office/drawing/2014/main" id="{4599AA1C-2988-42C4-B5A8-F5CD3CAD69AD}"/>
                </a:ext>
              </a:extLst>
            </p:cNvPr>
            <p:cNvSpPr/>
            <p:nvPr/>
          </p:nvSpPr>
          <p:spPr>
            <a:xfrm>
              <a:off x="0" y="1409700"/>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2"/>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5" name="出自【趣你的PPT】(微信:qunideppt)：最优质的PPT资源库">
            <a:extLst>
              <a:ext uri="{FF2B5EF4-FFF2-40B4-BE49-F238E27FC236}">
                <a16:creationId xmlns:a16="http://schemas.microsoft.com/office/drawing/2014/main" id="{9DFD2C85-8E67-4F25-BE95-118BC2A94ACE}"/>
              </a:ext>
            </a:extLst>
          </p:cNvPr>
          <p:cNvSpPr txBox="1">
            <a:spLocks noChangeArrowheads="1"/>
          </p:cNvSpPr>
          <p:nvPr/>
        </p:nvSpPr>
        <p:spPr bwMode="auto">
          <a:xfrm>
            <a:off x="438277" y="3611923"/>
            <a:ext cx="32532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26" name="组合 25">
            <a:extLst>
              <a:ext uri="{FF2B5EF4-FFF2-40B4-BE49-F238E27FC236}">
                <a16:creationId xmlns:a16="http://schemas.microsoft.com/office/drawing/2014/main" id="{B04F4AA2-45E2-4B8B-8847-45A87199C4F3}"/>
              </a:ext>
            </a:extLst>
          </p:cNvPr>
          <p:cNvGrpSpPr/>
          <p:nvPr/>
        </p:nvGrpSpPr>
        <p:grpSpPr>
          <a:xfrm>
            <a:off x="1486021" y="1849415"/>
            <a:ext cx="1157776" cy="1434452"/>
            <a:chOff x="4459288" y="1546225"/>
            <a:chExt cx="431800" cy="534988"/>
          </a:xfrm>
          <a:solidFill>
            <a:srgbClr val="FDFDFE"/>
          </a:solidFill>
        </p:grpSpPr>
        <p:sp>
          <p:nvSpPr>
            <p:cNvPr id="27" name="Freeform 14">
              <a:extLst>
                <a:ext uri="{FF2B5EF4-FFF2-40B4-BE49-F238E27FC236}">
                  <a16:creationId xmlns:a16="http://schemas.microsoft.com/office/drawing/2014/main" id="{695900FB-20E9-47FE-A12F-8B143FC6B0DE}"/>
                </a:ext>
              </a:extLst>
            </p:cNvPr>
            <p:cNvSpPr>
              <a:spLocks/>
            </p:cNvSpPr>
            <p:nvPr/>
          </p:nvSpPr>
          <p:spPr bwMode="auto">
            <a:xfrm>
              <a:off x="4500563" y="1546225"/>
              <a:ext cx="390525" cy="485775"/>
            </a:xfrm>
            <a:custGeom>
              <a:avLst/>
              <a:gdLst>
                <a:gd name="T0" fmla="*/ 91 w 104"/>
                <a:gd name="T1" fmla="*/ 0 h 129"/>
                <a:gd name="T2" fmla="*/ 12 w 104"/>
                <a:gd name="T3" fmla="*/ 0 h 129"/>
                <a:gd name="T4" fmla="*/ 0 w 104"/>
                <a:gd name="T5" fmla="*/ 8 h 129"/>
                <a:gd name="T6" fmla="*/ 2 w 104"/>
                <a:gd name="T7" fmla="*/ 8 h 129"/>
                <a:gd name="T8" fmla="*/ 81 w 104"/>
                <a:gd name="T9" fmla="*/ 8 h 129"/>
                <a:gd name="T10" fmla="*/ 97 w 104"/>
                <a:gd name="T11" fmla="*/ 24 h 129"/>
                <a:gd name="T12" fmla="*/ 97 w 104"/>
                <a:gd name="T13" fmla="*/ 129 h 129"/>
                <a:gd name="T14" fmla="*/ 104 w 104"/>
                <a:gd name="T15" fmla="*/ 118 h 129"/>
                <a:gd name="T16" fmla="*/ 104 w 104"/>
                <a:gd name="T17" fmla="*/ 13 h 129"/>
                <a:gd name="T18" fmla="*/ 91 w 104"/>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29">
                  <a:moveTo>
                    <a:pt x="91" y="0"/>
                  </a:moveTo>
                  <a:cubicBezTo>
                    <a:pt x="12" y="0"/>
                    <a:pt x="12" y="0"/>
                    <a:pt x="12" y="0"/>
                  </a:cubicBezTo>
                  <a:cubicBezTo>
                    <a:pt x="7" y="0"/>
                    <a:pt x="2" y="4"/>
                    <a:pt x="0" y="8"/>
                  </a:cubicBezTo>
                  <a:cubicBezTo>
                    <a:pt x="1" y="8"/>
                    <a:pt x="1" y="8"/>
                    <a:pt x="2" y="8"/>
                  </a:cubicBezTo>
                  <a:cubicBezTo>
                    <a:pt x="81" y="8"/>
                    <a:pt x="81" y="8"/>
                    <a:pt x="81" y="8"/>
                  </a:cubicBezTo>
                  <a:cubicBezTo>
                    <a:pt x="90" y="8"/>
                    <a:pt x="97" y="15"/>
                    <a:pt x="97" y="24"/>
                  </a:cubicBezTo>
                  <a:cubicBezTo>
                    <a:pt x="97" y="129"/>
                    <a:pt x="97" y="129"/>
                    <a:pt x="97" y="129"/>
                  </a:cubicBezTo>
                  <a:cubicBezTo>
                    <a:pt x="101" y="127"/>
                    <a:pt x="104" y="123"/>
                    <a:pt x="104" y="118"/>
                  </a:cubicBezTo>
                  <a:cubicBezTo>
                    <a:pt x="104" y="13"/>
                    <a:pt x="104" y="13"/>
                    <a:pt x="104" y="13"/>
                  </a:cubicBezTo>
                  <a:cubicBezTo>
                    <a:pt x="104" y="6"/>
                    <a:pt x="98" y="0"/>
                    <a:pt x="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28" name="Freeform 15">
              <a:extLst>
                <a:ext uri="{FF2B5EF4-FFF2-40B4-BE49-F238E27FC236}">
                  <a16:creationId xmlns:a16="http://schemas.microsoft.com/office/drawing/2014/main" id="{2FFC268B-C34E-45AE-8062-68B62912038A}"/>
                </a:ext>
              </a:extLst>
            </p:cNvPr>
            <p:cNvSpPr>
              <a:spLocks/>
            </p:cNvSpPr>
            <p:nvPr/>
          </p:nvSpPr>
          <p:spPr bwMode="auto">
            <a:xfrm>
              <a:off x="4608513" y="1743075"/>
              <a:ext cx="38100" cy="25400"/>
            </a:xfrm>
            <a:custGeom>
              <a:avLst/>
              <a:gdLst>
                <a:gd name="T0" fmla="*/ 0 w 10"/>
                <a:gd name="T1" fmla="*/ 7 h 7"/>
                <a:gd name="T2" fmla="*/ 10 w 10"/>
                <a:gd name="T3" fmla="*/ 7 h 7"/>
                <a:gd name="T4" fmla="*/ 10 w 10"/>
                <a:gd name="T5" fmla="*/ 2 h 7"/>
                <a:gd name="T6" fmla="*/ 1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10" y="7"/>
                    <a:pt x="10" y="7"/>
                    <a:pt x="10" y="7"/>
                  </a:cubicBezTo>
                  <a:cubicBezTo>
                    <a:pt x="10" y="2"/>
                    <a:pt x="10" y="2"/>
                    <a:pt x="10" y="2"/>
                  </a:cubicBezTo>
                  <a:cubicBezTo>
                    <a:pt x="7" y="2"/>
                    <a:pt x="4" y="1"/>
                    <a:pt x="1" y="0"/>
                  </a:cubicBezTo>
                  <a:cubicBezTo>
                    <a:pt x="0" y="2"/>
                    <a:pt x="0"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29" name="Freeform 16">
              <a:extLst>
                <a:ext uri="{FF2B5EF4-FFF2-40B4-BE49-F238E27FC236}">
                  <a16:creationId xmlns:a16="http://schemas.microsoft.com/office/drawing/2014/main" id="{02908E2F-090D-4E19-9F67-92D113400441}"/>
                </a:ext>
              </a:extLst>
            </p:cNvPr>
            <p:cNvSpPr>
              <a:spLocks/>
            </p:cNvSpPr>
            <p:nvPr/>
          </p:nvSpPr>
          <p:spPr bwMode="auto">
            <a:xfrm>
              <a:off x="4608513" y="1787525"/>
              <a:ext cx="38100" cy="30163"/>
            </a:xfrm>
            <a:custGeom>
              <a:avLst/>
              <a:gdLst>
                <a:gd name="T0" fmla="*/ 1 w 10"/>
                <a:gd name="T1" fmla="*/ 8 h 8"/>
                <a:gd name="T2" fmla="*/ 10 w 10"/>
                <a:gd name="T3" fmla="*/ 6 h 8"/>
                <a:gd name="T4" fmla="*/ 10 w 10"/>
                <a:gd name="T5" fmla="*/ 0 h 8"/>
                <a:gd name="T6" fmla="*/ 0 w 10"/>
                <a:gd name="T7" fmla="*/ 0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7"/>
                    <a:pt x="7" y="6"/>
                    <a:pt x="10" y="6"/>
                  </a:cubicBezTo>
                  <a:cubicBezTo>
                    <a:pt x="10" y="0"/>
                    <a:pt x="10" y="0"/>
                    <a:pt x="10" y="0"/>
                  </a:cubicBezTo>
                  <a:cubicBezTo>
                    <a:pt x="0" y="0"/>
                    <a:pt x="0" y="0"/>
                    <a:pt x="0" y="0"/>
                  </a:cubicBezTo>
                  <a:cubicBezTo>
                    <a:pt x="0" y="3"/>
                    <a:pt x="0" y="6"/>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0" name="Freeform 17">
              <a:extLst>
                <a:ext uri="{FF2B5EF4-FFF2-40B4-BE49-F238E27FC236}">
                  <a16:creationId xmlns:a16="http://schemas.microsoft.com/office/drawing/2014/main" id="{0F26B2EB-97BB-4F8D-A18B-15D7608374D5}"/>
                </a:ext>
              </a:extLst>
            </p:cNvPr>
            <p:cNvSpPr>
              <a:spLocks/>
            </p:cNvSpPr>
            <p:nvPr/>
          </p:nvSpPr>
          <p:spPr bwMode="auto">
            <a:xfrm>
              <a:off x="4616451" y="1682750"/>
              <a:ext cx="30163" cy="49213"/>
            </a:xfrm>
            <a:custGeom>
              <a:avLst/>
              <a:gdLst>
                <a:gd name="T0" fmla="*/ 8 w 8"/>
                <a:gd name="T1" fmla="*/ 0 h 13"/>
                <a:gd name="T2" fmla="*/ 0 w 8"/>
                <a:gd name="T3" fmla="*/ 11 h 13"/>
                <a:gd name="T4" fmla="*/ 8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5" y="1"/>
                    <a:pt x="2" y="5"/>
                    <a:pt x="0" y="11"/>
                  </a:cubicBezTo>
                  <a:cubicBezTo>
                    <a:pt x="2" y="12"/>
                    <a:pt x="5" y="13"/>
                    <a:pt x="8"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1" name="Freeform 18">
              <a:extLst>
                <a:ext uri="{FF2B5EF4-FFF2-40B4-BE49-F238E27FC236}">
                  <a16:creationId xmlns:a16="http://schemas.microsoft.com/office/drawing/2014/main" id="{F13BA204-5617-4DE8-84D6-2B426546A7A0}"/>
                </a:ext>
              </a:extLst>
            </p:cNvPr>
            <p:cNvSpPr>
              <a:spLocks/>
            </p:cNvSpPr>
            <p:nvPr/>
          </p:nvSpPr>
          <p:spPr bwMode="auto">
            <a:xfrm>
              <a:off x="4718051" y="1724025"/>
              <a:ext cx="38100" cy="44450"/>
            </a:xfrm>
            <a:custGeom>
              <a:avLst/>
              <a:gdLst>
                <a:gd name="T0" fmla="*/ 1 w 10"/>
                <a:gd name="T1" fmla="*/ 12 h 12"/>
                <a:gd name="T2" fmla="*/ 10 w 10"/>
                <a:gd name="T3" fmla="*/ 12 h 12"/>
                <a:gd name="T4" fmla="*/ 5 w 10"/>
                <a:gd name="T5" fmla="*/ 0 h 12"/>
                <a:gd name="T6" fmla="*/ 0 w 10"/>
                <a:gd name="T7" fmla="*/ 3 h 12"/>
                <a:gd name="T8" fmla="*/ 1 w 10"/>
                <a:gd name="T9" fmla="*/ 12 h 12"/>
              </a:gdLst>
              <a:ahLst/>
              <a:cxnLst>
                <a:cxn ang="0">
                  <a:pos x="T0" y="T1"/>
                </a:cxn>
                <a:cxn ang="0">
                  <a:pos x="T2" y="T3"/>
                </a:cxn>
                <a:cxn ang="0">
                  <a:pos x="T4" y="T5"/>
                </a:cxn>
                <a:cxn ang="0">
                  <a:pos x="T6" y="T7"/>
                </a:cxn>
                <a:cxn ang="0">
                  <a:pos x="T8" y="T9"/>
                </a:cxn>
              </a:cxnLst>
              <a:rect l="0" t="0" r="r" b="b"/>
              <a:pathLst>
                <a:path w="10" h="12">
                  <a:moveTo>
                    <a:pt x="1" y="12"/>
                  </a:moveTo>
                  <a:cubicBezTo>
                    <a:pt x="10" y="12"/>
                    <a:pt x="10" y="12"/>
                    <a:pt x="10" y="12"/>
                  </a:cubicBezTo>
                  <a:cubicBezTo>
                    <a:pt x="9" y="8"/>
                    <a:pt x="7" y="3"/>
                    <a:pt x="5" y="0"/>
                  </a:cubicBezTo>
                  <a:cubicBezTo>
                    <a:pt x="3" y="1"/>
                    <a:pt x="1" y="2"/>
                    <a:pt x="0" y="3"/>
                  </a:cubicBezTo>
                  <a:cubicBezTo>
                    <a:pt x="0" y="6"/>
                    <a:pt x="1" y="9"/>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2" name="Freeform 19">
              <a:extLst>
                <a:ext uri="{FF2B5EF4-FFF2-40B4-BE49-F238E27FC236}">
                  <a16:creationId xmlns:a16="http://schemas.microsoft.com/office/drawing/2014/main" id="{ED6007F7-F85F-4625-A101-5149805D43AB}"/>
                </a:ext>
              </a:extLst>
            </p:cNvPr>
            <p:cNvSpPr>
              <a:spLocks/>
            </p:cNvSpPr>
            <p:nvPr/>
          </p:nvSpPr>
          <p:spPr bwMode="auto">
            <a:xfrm>
              <a:off x="4586288" y="1689100"/>
              <a:ext cx="26988" cy="26988"/>
            </a:xfrm>
            <a:custGeom>
              <a:avLst/>
              <a:gdLst>
                <a:gd name="T0" fmla="*/ 7 w 7"/>
                <a:gd name="T1" fmla="*/ 0 h 7"/>
                <a:gd name="T2" fmla="*/ 0 w 7"/>
                <a:gd name="T3" fmla="*/ 5 h 7"/>
                <a:gd name="T4" fmla="*/ 3 w 7"/>
                <a:gd name="T5" fmla="*/ 7 h 7"/>
                <a:gd name="T6" fmla="*/ 7 w 7"/>
                <a:gd name="T7" fmla="*/ 0 h 7"/>
              </a:gdLst>
              <a:ahLst/>
              <a:cxnLst>
                <a:cxn ang="0">
                  <a:pos x="T0" y="T1"/>
                </a:cxn>
                <a:cxn ang="0">
                  <a:pos x="T2" y="T3"/>
                </a:cxn>
                <a:cxn ang="0">
                  <a:pos x="T4" y="T5"/>
                </a:cxn>
                <a:cxn ang="0">
                  <a:pos x="T6" y="T7"/>
                </a:cxn>
              </a:cxnLst>
              <a:rect l="0" t="0" r="r" b="b"/>
              <a:pathLst>
                <a:path w="7" h="7">
                  <a:moveTo>
                    <a:pt x="7" y="0"/>
                  </a:moveTo>
                  <a:cubicBezTo>
                    <a:pt x="4" y="1"/>
                    <a:pt x="2" y="3"/>
                    <a:pt x="0" y="5"/>
                  </a:cubicBezTo>
                  <a:cubicBezTo>
                    <a:pt x="1" y="6"/>
                    <a:pt x="2" y="7"/>
                    <a:pt x="3" y="7"/>
                  </a:cubicBezTo>
                  <a:cubicBezTo>
                    <a:pt x="4" y="5"/>
                    <a:pt x="5" y="2"/>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3" name="Freeform 20">
              <a:extLst>
                <a:ext uri="{FF2B5EF4-FFF2-40B4-BE49-F238E27FC236}">
                  <a16:creationId xmlns:a16="http://schemas.microsoft.com/office/drawing/2014/main" id="{D6B39BB2-29C5-4F56-97F3-908C3325E406}"/>
                </a:ext>
              </a:extLst>
            </p:cNvPr>
            <p:cNvSpPr>
              <a:spLocks/>
            </p:cNvSpPr>
            <p:nvPr/>
          </p:nvSpPr>
          <p:spPr bwMode="auto">
            <a:xfrm>
              <a:off x="4616451" y="1828800"/>
              <a:ext cx="30163" cy="49213"/>
            </a:xfrm>
            <a:custGeom>
              <a:avLst/>
              <a:gdLst>
                <a:gd name="T0" fmla="*/ 8 w 8"/>
                <a:gd name="T1" fmla="*/ 13 h 13"/>
                <a:gd name="T2" fmla="*/ 8 w 8"/>
                <a:gd name="T3" fmla="*/ 0 h 13"/>
                <a:gd name="T4" fmla="*/ 0 w 8"/>
                <a:gd name="T5" fmla="*/ 2 h 13"/>
                <a:gd name="T6" fmla="*/ 8 w 8"/>
                <a:gd name="T7" fmla="*/ 13 h 13"/>
              </a:gdLst>
              <a:ahLst/>
              <a:cxnLst>
                <a:cxn ang="0">
                  <a:pos x="T0" y="T1"/>
                </a:cxn>
                <a:cxn ang="0">
                  <a:pos x="T2" y="T3"/>
                </a:cxn>
                <a:cxn ang="0">
                  <a:pos x="T4" y="T5"/>
                </a:cxn>
                <a:cxn ang="0">
                  <a:pos x="T6" y="T7"/>
                </a:cxn>
              </a:cxnLst>
              <a:rect l="0" t="0" r="r" b="b"/>
              <a:pathLst>
                <a:path w="8" h="13">
                  <a:moveTo>
                    <a:pt x="8" y="13"/>
                  </a:moveTo>
                  <a:cubicBezTo>
                    <a:pt x="8" y="0"/>
                    <a:pt x="8" y="0"/>
                    <a:pt x="8" y="0"/>
                  </a:cubicBezTo>
                  <a:cubicBezTo>
                    <a:pt x="5" y="0"/>
                    <a:pt x="2" y="1"/>
                    <a:pt x="0" y="2"/>
                  </a:cubicBezTo>
                  <a:cubicBezTo>
                    <a:pt x="2" y="7"/>
                    <a:pt x="5" y="11"/>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4" name="Freeform 21">
              <a:extLst>
                <a:ext uri="{FF2B5EF4-FFF2-40B4-BE49-F238E27FC236}">
                  <a16:creationId xmlns:a16="http://schemas.microsoft.com/office/drawing/2014/main" id="{B41F7383-BA31-470F-A5BB-6C9EE4FE075D}"/>
                </a:ext>
              </a:extLst>
            </p:cNvPr>
            <p:cNvSpPr>
              <a:spLocks/>
            </p:cNvSpPr>
            <p:nvPr/>
          </p:nvSpPr>
          <p:spPr bwMode="auto">
            <a:xfrm>
              <a:off x="4665663" y="1682750"/>
              <a:ext cx="30163" cy="49213"/>
            </a:xfrm>
            <a:custGeom>
              <a:avLst/>
              <a:gdLst>
                <a:gd name="T0" fmla="*/ 0 w 8"/>
                <a:gd name="T1" fmla="*/ 0 h 13"/>
                <a:gd name="T2" fmla="*/ 0 w 8"/>
                <a:gd name="T3" fmla="*/ 13 h 13"/>
                <a:gd name="T4" fmla="*/ 8 w 8"/>
                <a:gd name="T5" fmla="*/ 11 h 13"/>
                <a:gd name="T6" fmla="*/ 0 w 8"/>
                <a:gd name="T7" fmla="*/ 0 h 13"/>
              </a:gdLst>
              <a:ahLst/>
              <a:cxnLst>
                <a:cxn ang="0">
                  <a:pos x="T0" y="T1"/>
                </a:cxn>
                <a:cxn ang="0">
                  <a:pos x="T2" y="T3"/>
                </a:cxn>
                <a:cxn ang="0">
                  <a:pos x="T4" y="T5"/>
                </a:cxn>
                <a:cxn ang="0">
                  <a:pos x="T6" y="T7"/>
                </a:cxn>
              </a:cxnLst>
              <a:rect l="0" t="0" r="r" b="b"/>
              <a:pathLst>
                <a:path w="8" h="13">
                  <a:moveTo>
                    <a:pt x="0" y="0"/>
                  </a:moveTo>
                  <a:cubicBezTo>
                    <a:pt x="0" y="13"/>
                    <a:pt x="0" y="13"/>
                    <a:pt x="0" y="13"/>
                  </a:cubicBezTo>
                  <a:cubicBezTo>
                    <a:pt x="3" y="13"/>
                    <a:pt x="5" y="12"/>
                    <a:pt x="8" y="11"/>
                  </a:cubicBezTo>
                  <a:cubicBezTo>
                    <a:pt x="6" y="5"/>
                    <a:pt x="3"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5" name="Freeform 22">
              <a:extLst>
                <a:ext uri="{FF2B5EF4-FFF2-40B4-BE49-F238E27FC236}">
                  <a16:creationId xmlns:a16="http://schemas.microsoft.com/office/drawing/2014/main" id="{6BE33B4D-C44B-44C3-AEDE-9DCB1377D3A6}"/>
                </a:ext>
              </a:extLst>
            </p:cNvPr>
            <p:cNvSpPr>
              <a:spLocks/>
            </p:cNvSpPr>
            <p:nvPr/>
          </p:nvSpPr>
          <p:spPr bwMode="auto">
            <a:xfrm>
              <a:off x="4556126" y="1787525"/>
              <a:ext cx="38100" cy="49213"/>
            </a:xfrm>
            <a:custGeom>
              <a:avLst/>
              <a:gdLst>
                <a:gd name="T0" fmla="*/ 10 w 10"/>
                <a:gd name="T1" fmla="*/ 10 h 13"/>
                <a:gd name="T2" fmla="*/ 9 w 10"/>
                <a:gd name="T3" fmla="*/ 0 h 13"/>
                <a:gd name="T4" fmla="*/ 0 w 10"/>
                <a:gd name="T5" fmla="*/ 0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7"/>
                    <a:pt x="9" y="4"/>
                    <a:pt x="9" y="0"/>
                  </a:cubicBezTo>
                  <a:cubicBezTo>
                    <a:pt x="0" y="0"/>
                    <a:pt x="0" y="0"/>
                    <a:pt x="0" y="0"/>
                  </a:cubicBezTo>
                  <a:cubicBezTo>
                    <a:pt x="1" y="5"/>
                    <a:pt x="2" y="10"/>
                    <a:pt x="5" y="13"/>
                  </a:cubicBezTo>
                  <a:cubicBezTo>
                    <a:pt x="7" y="12"/>
                    <a:pt x="8" y="11"/>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6" name="Freeform 23">
              <a:extLst>
                <a:ext uri="{FF2B5EF4-FFF2-40B4-BE49-F238E27FC236}">
                  <a16:creationId xmlns:a16="http://schemas.microsoft.com/office/drawing/2014/main" id="{BBD02B13-6DB7-4865-8B00-4B8A428D362F}"/>
                </a:ext>
              </a:extLst>
            </p:cNvPr>
            <p:cNvSpPr>
              <a:spLocks/>
            </p:cNvSpPr>
            <p:nvPr/>
          </p:nvSpPr>
          <p:spPr bwMode="auto">
            <a:xfrm>
              <a:off x="4665663" y="1743075"/>
              <a:ext cx="38100" cy="25400"/>
            </a:xfrm>
            <a:custGeom>
              <a:avLst/>
              <a:gdLst>
                <a:gd name="T0" fmla="*/ 9 w 10"/>
                <a:gd name="T1" fmla="*/ 0 h 7"/>
                <a:gd name="T2" fmla="*/ 0 w 10"/>
                <a:gd name="T3" fmla="*/ 2 h 7"/>
                <a:gd name="T4" fmla="*/ 0 w 10"/>
                <a:gd name="T5" fmla="*/ 7 h 7"/>
                <a:gd name="T6" fmla="*/ 10 w 10"/>
                <a:gd name="T7" fmla="*/ 7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2"/>
                    <a:pt x="0" y="2"/>
                  </a:cubicBezTo>
                  <a:cubicBezTo>
                    <a:pt x="0" y="7"/>
                    <a:pt x="0" y="7"/>
                    <a:pt x="0" y="7"/>
                  </a:cubicBezTo>
                  <a:cubicBezTo>
                    <a:pt x="10" y="7"/>
                    <a:pt x="10" y="7"/>
                    <a:pt x="10" y="7"/>
                  </a:cubicBezTo>
                  <a:cubicBezTo>
                    <a:pt x="10" y="5"/>
                    <a:pt x="10"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7" name="Freeform 24">
              <a:extLst>
                <a:ext uri="{FF2B5EF4-FFF2-40B4-BE49-F238E27FC236}">
                  <a16:creationId xmlns:a16="http://schemas.microsoft.com/office/drawing/2014/main" id="{FEDC114B-286E-4B1C-BBAA-FA8D53117AB6}"/>
                </a:ext>
              </a:extLst>
            </p:cNvPr>
            <p:cNvSpPr>
              <a:spLocks/>
            </p:cNvSpPr>
            <p:nvPr/>
          </p:nvSpPr>
          <p:spPr bwMode="auto">
            <a:xfrm>
              <a:off x="4586288" y="1844675"/>
              <a:ext cx="26988" cy="25400"/>
            </a:xfrm>
            <a:custGeom>
              <a:avLst/>
              <a:gdLst>
                <a:gd name="T0" fmla="*/ 0 w 7"/>
                <a:gd name="T1" fmla="*/ 2 h 7"/>
                <a:gd name="T2" fmla="*/ 7 w 7"/>
                <a:gd name="T3" fmla="*/ 7 h 7"/>
                <a:gd name="T4" fmla="*/ 4 w 7"/>
                <a:gd name="T5" fmla="*/ 0 h 7"/>
                <a:gd name="T6" fmla="*/ 0 w 7"/>
                <a:gd name="T7" fmla="*/ 2 h 7"/>
              </a:gdLst>
              <a:ahLst/>
              <a:cxnLst>
                <a:cxn ang="0">
                  <a:pos x="T0" y="T1"/>
                </a:cxn>
                <a:cxn ang="0">
                  <a:pos x="T2" y="T3"/>
                </a:cxn>
                <a:cxn ang="0">
                  <a:pos x="T4" y="T5"/>
                </a:cxn>
                <a:cxn ang="0">
                  <a:pos x="T6" y="T7"/>
                </a:cxn>
              </a:cxnLst>
              <a:rect l="0" t="0" r="r" b="b"/>
              <a:pathLst>
                <a:path w="7" h="7">
                  <a:moveTo>
                    <a:pt x="0" y="2"/>
                  </a:moveTo>
                  <a:cubicBezTo>
                    <a:pt x="2" y="4"/>
                    <a:pt x="4" y="5"/>
                    <a:pt x="7" y="7"/>
                  </a:cubicBezTo>
                  <a:cubicBezTo>
                    <a:pt x="6" y="5"/>
                    <a:pt x="4" y="2"/>
                    <a:pt x="4" y="0"/>
                  </a:cubicBezTo>
                  <a:cubicBezTo>
                    <a:pt x="2" y="1"/>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8" name="Freeform 25">
              <a:extLst>
                <a:ext uri="{FF2B5EF4-FFF2-40B4-BE49-F238E27FC236}">
                  <a16:creationId xmlns:a16="http://schemas.microsoft.com/office/drawing/2014/main" id="{E51CEF58-7B91-40F0-9758-1C37F5BC25B4}"/>
                </a:ext>
              </a:extLst>
            </p:cNvPr>
            <p:cNvSpPr>
              <a:spLocks/>
            </p:cNvSpPr>
            <p:nvPr/>
          </p:nvSpPr>
          <p:spPr bwMode="auto">
            <a:xfrm>
              <a:off x="4699001" y="1689100"/>
              <a:ext cx="26988" cy="26988"/>
            </a:xfrm>
            <a:custGeom>
              <a:avLst/>
              <a:gdLst>
                <a:gd name="T0" fmla="*/ 7 w 7"/>
                <a:gd name="T1" fmla="*/ 5 h 7"/>
                <a:gd name="T2" fmla="*/ 0 w 7"/>
                <a:gd name="T3" fmla="*/ 0 h 7"/>
                <a:gd name="T4" fmla="*/ 3 w 7"/>
                <a:gd name="T5" fmla="*/ 7 h 7"/>
                <a:gd name="T6" fmla="*/ 7 w 7"/>
                <a:gd name="T7" fmla="*/ 5 h 7"/>
              </a:gdLst>
              <a:ahLst/>
              <a:cxnLst>
                <a:cxn ang="0">
                  <a:pos x="T0" y="T1"/>
                </a:cxn>
                <a:cxn ang="0">
                  <a:pos x="T2" y="T3"/>
                </a:cxn>
                <a:cxn ang="0">
                  <a:pos x="T4" y="T5"/>
                </a:cxn>
                <a:cxn ang="0">
                  <a:pos x="T6" y="T7"/>
                </a:cxn>
              </a:cxnLst>
              <a:rect l="0" t="0" r="r" b="b"/>
              <a:pathLst>
                <a:path w="7" h="7">
                  <a:moveTo>
                    <a:pt x="7" y="5"/>
                  </a:moveTo>
                  <a:cubicBezTo>
                    <a:pt x="5" y="3"/>
                    <a:pt x="2" y="1"/>
                    <a:pt x="0" y="0"/>
                  </a:cubicBezTo>
                  <a:cubicBezTo>
                    <a:pt x="1" y="2"/>
                    <a:pt x="2" y="5"/>
                    <a:pt x="3" y="7"/>
                  </a:cubicBezTo>
                  <a:cubicBezTo>
                    <a:pt x="4" y="7"/>
                    <a:pt x="5" y="6"/>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1" name="Freeform 26">
              <a:extLst>
                <a:ext uri="{FF2B5EF4-FFF2-40B4-BE49-F238E27FC236}">
                  <a16:creationId xmlns:a16="http://schemas.microsoft.com/office/drawing/2014/main" id="{00129961-51DF-49B6-BF66-D0299F09EE42}"/>
                </a:ext>
              </a:extLst>
            </p:cNvPr>
            <p:cNvSpPr>
              <a:spLocks/>
            </p:cNvSpPr>
            <p:nvPr/>
          </p:nvSpPr>
          <p:spPr bwMode="auto">
            <a:xfrm>
              <a:off x="4665663" y="1787525"/>
              <a:ext cx="38100" cy="30163"/>
            </a:xfrm>
            <a:custGeom>
              <a:avLst/>
              <a:gdLst>
                <a:gd name="T0" fmla="*/ 10 w 10"/>
                <a:gd name="T1" fmla="*/ 0 h 8"/>
                <a:gd name="T2" fmla="*/ 0 w 10"/>
                <a:gd name="T3" fmla="*/ 0 h 8"/>
                <a:gd name="T4" fmla="*/ 0 w 10"/>
                <a:gd name="T5" fmla="*/ 6 h 8"/>
                <a:gd name="T6" fmla="*/ 9 w 10"/>
                <a:gd name="T7" fmla="*/ 8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0" y="0"/>
                    <a:pt x="0" y="0"/>
                    <a:pt x="0" y="0"/>
                  </a:cubicBezTo>
                  <a:cubicBezTo>
                    <a:pt x="0" y="6"/>
                    <a:pt x="0" y="6"/>
                    <a:pt x="0" y="6"/>
                  </a:cubicBezTo>
                  <a:cubicBezTo>
                    <a:pt x="3" y="6"/>
                    <a:pt x="6" y="7"/>
                    <a:pt x="9" y="8"/>
                  </a:cubicBezTo>
                  <a:cubicBezTo>
                    <a:pt x="10" y="6"/>
                    <a:pt x="10" y="3"/>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2" name="Freeform 27">
              <a:extLst>
                <a:ext uri="{FF2B5EF4-FFF2-40B4-BE49-F238E27FC236}">
                  <a16:creationId xmlns:a16="http://schemas.microsoft.com/office/drawing/2014/main" id="{9DDF2EBF-06A4-4F6E-9CD9-A545879C03EE}"/>
                </a:ext>
              </a:extLst>
            </p:cNvPr>
            <p:cNvSpPr>
              <a:spLocks/>
            </p:cNvSpPr>
            <p:nvPr/>
          </p:nvSpPr>
          <p:spPr bwMode="auto">
            <a:xfrm>
              <a:off x="4665663" y="1828800"/>
              <a:ext cx="30163" cy="49213"/>
            </a:xfrm>
            <a:custGeom>
              <a:avLst/>
              <a:gdLst>
                <a:gd name="T0" fmla="*/ 8 w 8"/>
                <a:gd name="T1" fmla="*/ 2 h 13"/>
                <a:gd name="T2" fmla="*/ 0 w 8"/>
                <a:gd name="T3" fmla="*/ 0 h 13"/>
                <a:gd name="T4" fmla="*/ 0 w 8"/>
                <a:gd name="T5" fmla="*/ 13 h 13"/>
                <a:gd name="T6" fmla="*/ 8 w 8"/>
                <a:gd name="T7" fmla="*/ 2 h 13"/>
              </a:gdLst>
              <a:ahLst/>
              <a:cxnLst>
                <a:cxn ang="0">
                  <a:pos x="T0" y="T1"/>
                </a:cxn>
                <a:cxn ang="0">
                  <a:pos x="T2" y="T3"/>
                </a:cxn>
                <a:cxn ang="0">
                  <a:pos x="T4" y="T5"/>
                </a:cxn>
                <a:cxn ang="0">
                  <a:pos x="T6" y="T7"/>
                </a:cxn>
              </a:cxnLst>
              <a:rect l="0" t="0" r="r" b="b"/>
              <a:pathLst>
                <a:path w="8" h="13">
                  <a:moveTo>
                    <a:pt x="8" y="2"/>
                  </a:moveTo>
                  <a:cubicBezTo>
                    <a:pt x="5" y="1"/>
                    <a:pt x="3" y="0"/>
                    <a:pt x="0" y="0"/>
                  </a:cubicBezTo>
                  <a:cubicBezTo>
                    <a:pt x="0" y="13"/>
                    <a:pt x="0" y="13"/>
                    <a:pt x="0" y="13"/>
                  </a:cubicBezTo>
                  <a:cubicBezTo>
                    <a:pt x="3" y="11"/>
                    <a:pt x="6" y="7"/>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3" name="Freeform 28">
              <a:extLst>
                <a:ext uri="{FF2B5EF4-FFF2-40B4-BE49-F238E27FC236}">
                  <a16:creationId xmlns:a16="http://schemas.microsoft.com/office/drawing/2014/main" id="{92E388C1-AD1D-4C61-BC1A-03E4618E8C2B}"/>
                </a:ext>
              </a:extLst>
            </p:cNvPr>
            <p:cNvSpPr>
              <a:spLocks/>
            </p:cNvSpPr>
            <p:nvPr/>
          </p:nvSpPr>
          <p:spPr bwMode="auto">
            <a:xfrm>
              <a:off x="4556126" y="1724025"/>
              <a:ext cx="38100" cy="44450"/>
            </a:xfrm>
            <a:custGeom>
              <a:avLst/>
              <a:gdLst>
                <a:gd name="T0" fmla="*/ 10 w 10"/>
                <a:gd name="T1" fmla="*/ 3 h 12"/>
                <a:gd name="T2" fmla="*/ 5 w 10"/>
                <a:gd name="T3" fmla="*/ 0 h 12"/>
                <a:gd name="T4" fmla="*/ 0 w 10"/>
                <a:gd name="T5" fmla="*/ 12 h 12"/>
                <a:gd name="T6" fmla="*/ 9 w 10"/>
                <a:gd name="T7" fmla="*/ 12 h 12"/>
                <a:gd name="T8" fmla="*/ 10 w 10"/>
                <a:gd name="T9" fmla="*/ 3 h 12"/>
              </a:gdLst>
              <a:ahLst/>
              <a:cxnLst>
                <a:cxn ang="0">
                  <a:pos x="T0" y="T1"/>
                </a:cxn>
                <a:cxn ang="0">
                  <a:pos x="T2" y="T3"/>
                </a:cxn>
                <a:cxn ang="0">
                  <a:pos x="T4" y="T5"/>
                </a:cxn>
                <a:cxn ang="0">
                  <a:pos x="T6" y="T7"/>
                </a:cxn>
                <a:cxn ang="0">
                  <a:pos x="T8" y="T9"/>
                </a:cxn>
              </a:cxnLst>
              <a:rect l="0" t="0" r="r" b="b"/>
              <a:pathLst>
                <a:path w="10" h="12">
                  <a:moveTo>
                    <a:pt x="10" y="3"/>
                  </a:moveTo>
                  <a:cubicBezTo>
                    <a:pt x="8" y="2"/>
                    <a:pt x="7" y="1"/>
                    <a:pt x="5" y="0"/>
                  </a:cubicBezTo>
                  <a:cubicBezTo>
                    <a:pt x="2" y="3"/>
                    <a:pt x="1" y="8"/>
                    <a:pt x="0" y="12"/>
                  </a:cubicBezTo>
                  <a:cubicBezTo>
                    <a:pt x="9" y="12"/>
                    <a:pt x="9" y="12"/>
                    <a:pt x="9" y="12"/>
                  </a:cubicBezTo>
                  <a:cubicBezTo>
                    <a:pt x="9" y="9"/>
                    <a:pt x="9" y="6"/>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4" name="Freeform 29">
              <a:extLst>
                <a:ext uri="{FF2B5EF4-FFF2-40B4-BE49-F238E27FC236}">
                  <a16:creationId xmlns:a16="http://schemas.microsoft.com/office/drawing/2014/main" id="{6770E90B-F43E-45FF-8E90-C1A54FD040EB}"/>
                </a:ext>
              </a:extLst>
            </p:cNvPr>
            <p:cNvSpPr>
              <a:spLocks/>
            </p:cNvSpPr>
            <p:nvPr/>
          </p:nvSpPr>
          <p:spPr bwMode="auto">
            <a:xfrm>
              <a:off x="46624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1" y="0"/>
                    <a:pt x="0" y="0"/>
                  </a:cubicBezTo>
                  <a:cubicBezTo>
                    <a:pt x="0" y="3"/>
                    <a:pt x="0" y="3"/>
                    <a:pt x="0" y="3"/>
                  </a:cubicBezTo>
                  <a:cubicBezTo>
                    <a:pt x="1" y="4"/>
                    <a:pt x="1" y="4"/>
                    <a:pt x="1" y="4"/>
                  </a:cubicBezTo>
                  <a:cubicBezTo>
                    <a:pt x="3"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9" name="Freeform 30">
              <a:extLst>
                <a:ext uri="{FF2B5EF4-FFF2-40B4-BE49-F238E27FC236}">
                  <a16:creationId xmlns:a16="http://schemas.microsoft.com/office/drawing/2014/main" id="{9F498B9D-A96B-41E6-B939-D55844913876}"/>
                </a:ext>
              </a:extLst>
            </p:cNvPr>
            <p:cNvSpPr>
              <a:spLocks noEditPoints="1"/>
            </p:cNvSpPr>
            <p:nvPr/>
          </p:nvSpPr>
          <p:spPr bwMode="auto">
            <a:xfrm>
              <a:off x="4459288" y="1592263"/>
              <a:ext cx="393700" cy="488950"/>
            </a:xfrm>
            <a:custGeom>
              <a:avLst/>
              <a:gdLst>
                <a:gd name="T0" fmla="*/ 13 w 105"/>
                <a:gd name="T1" fmla="*/ 0 h 130"/>
                <a:gd name="T2" fmla="*/ 0 w 105"/>
                <a:gd name="T3" fmla="*/ 117 h 130"/>
                <a:gd name="T4" fmla="*/ 92 w 105"/>
                <a:gd name="T5" fmla="*/ 130 h 130"/>
                <a:gd name="T6" fmla="*/ 105 w 105"/>
                <a:gd name="T7" fmla="*/ 12 h 130"/>
                <a:gd name="T8" fmla="*/ 52 w 105"/>
                <a:gd name="T9" fmla="*/ 19 h 130"/>
                <a:gd name="T10" fmla="*/ 52 w 105"/>
                <a:gd name="T11" fmla="*/ 81 h 130"/>
                <a:gd name="T12" fmla="*/ 52 w 105"/>
                <a:gd name="T13" fmla="*/ 19 h 130"/>
                <a:gd name="T14" fmla="*/ 17 w 105"/>
                <a:gd name="T15" fmla="*/ 106 h 130"/>
                <a:gd name="T16" fmla="*/ 15 w 105"/>
                <a:gd name="T17" fmla="*/ 110 h 130"/>
                <a:gd name="T18" fmla="*/ 18 w 105"/>
                <a:gd name="T19" fmla="*/ 99 h 130"/>
                <a:gd name="T20" fmla="*/ 23 w 105"/>
                <a:gd name="T21" fmla="*/ 103 h 130"/>
                <a:gd name="T22" fmla="*/ 18 w 105"/>
                <a:gd name="T23" fmla="*/ 106 h 130"/>
                <a:gd name="T24" fmla="*/ 29 w 105"/>
                <a:gd name="T25" fmla="*/ 108 h 130"/>
                <a:gd name="T26" fmla="*/ 25 w 105"/>
                <a:gd name="T27" fmla="*/ 110 h 130"/>
                <a:gd name="T28" fmla="*/ 26 w 105"/>
                <a:gd name="T29" fmla="*/ 99 h 130"/>
                <a:gd name="T30" fmla="*/ 33 w 105"/>
                <a:gd name="T31" fmla="*/ 110 h 130"/>
                <a:gd name="T32" fmla="*/ 37 w 105"/>
                <a:gd name="T33" fmla="*/ 111 h 130"/>
                <a:gd name="T34" fmla="*/ 34 w 105"/>
                <a:gd name="T35" fmla="*/ 108 h 130"/>
                <a:gd name="T36" fmla="*/ 39 w 105"/>
                <a:gd name="T37" fmla="*/ 107 h 130"/>
                <a:gd name="T38" fmla="*/ 34 w 105"/>
                <a:gd name="T39" fmla="*/ 102 h 130"/>
                <a:gd name="T40" fmla="*/ 41 w 105"/>
                <a:gd name="T41" fmla="*/ 100 h 130"/>
                <a:gd name="T42" fmla="*/ 38 w 105"/>
                <a:gd name="T43" fmla="*/ 101 h 130"/>
                <a:gd name="T44" fmla="*/ 38 w 105"/>
                <a:gd name="T45" fmla="*/ 104 h 130"/>
                <a:gd name="T46" fmla="*/ 37 w 105"/>
                <a:gd name="T47" fmla="*/ 111 h 130"/>
                <a:gd name="T48" fmla="*/ 43 w 105"/>
                <a:gd name="T49" fmla="*/ 110 h 130"/>
                <a:gd name="T50" fmla="*/ 46 w 105"/>
                <a:gd name="T51" fmla="*/ 108 h 130"/>
                <a:gd name="T52" fmla="*/ 46 w 105"/>
                <a:gd name="T53" fmla="*/ 106 h 130"/>
                <a:gd name="T54" fmla="*/ 47 w 105"/>
                <a:gd name="T55" fmla="*/ 99 h 130"/>
                <a:gd name="T56" fmla="*/ 49 w 105"/>
                <a:gd name="T57" fmla="*/ 102 h 130"/>
                <a:gd name="T58" fmla="*/ 45 w 105"/>
                <a:gd name="T59" fmla="*/ 102 h 130"/>
                <a:gd name="T60" fmla="*/ 50 w 105"/>
                <a:gd name="T61" fmla="*/ 107 h 130"/>
                <a:gd name="T62" fmla="*/ 59 w 105"/>
                <a:gd name="T63" fmla="*/ 105 h 130"/>
                <a:gd name="T64" fmla="*/ 54 w 105"/>
                <a:gd name="T65" fmla="*/ 106 h 130"/>
                <a:gd name="T66" fmla="*/ 52 w 105"/>
                <a:gd name="T67" fmla="*/ 110 h 130"/>
                <a:gd name="T68" fmla="*/ 55 w 105"/>
                <a:gd name="T69" fmla="*/ 99 h 130"/>
                <a:gd name="T70" fmla="*/ 60 w 105"/>
                <a:gd name="T71" fmla="*/ 103 h 130"/>
                <a:gd name="T72" fmla="*/ 66 w 105"/>
                <a:gd name="T73" fmla="*/ 111 h 130"/>
                <a:gd name="T74" fmla="*/ 66 w 105"/>
                <a:gd name="T75" fmla="*/ 99 h 130"/>
                <a:gd name="T76" fmla="*/ 66 w 105"/>
                <a:gd name="T77" fmla="*/ 111 h 130"/>
                <a:gd name="T78" fmla="*/ 78 w 105"/>
                <a:gd name="T79" fmla="*/ 108 h 130"/>
                <a:gd name="T80" fmla="*/ 76 w 105"/>
                <a:gd name="T81" fmla="*/ 106 h 130"/>
                <a:gd name="T82" fmla="*/ 73 w 105"/>
                <a:gd name="T83" fmla="*/ 110 h 130"/>
                <a:gd name="T84" fmla="*/ 77 w 105"/>
                <a:gd name="T85" fmla="*/ 99 h 130"/>
                <a:gd name="T86" fmla="*/ 81 w 105"/>
                <a:gd name="T87" fmla="*/ 102 h 130"/>
                <a:gd name="T88" fmla="*/ 79 w 105"/>
                <a:gd name="T89" fmla="*/ 105 h 130"/>
                <a:gd name="T90" fmla="*/ 82 w 105"/>
                <a:gd name="T91" fmla="*/ 110 h 130"/>
                <a:gd name="T92" fmla="*/ 91 w 105"/>
                <a:gd name="T93" fmla="*/ 101 h 130"/>
                <a:gd name="T94" fmla="*/ 88 w 105"/>
                <a:gd name="T95" fmla="*/ 110 h 130"/>
                <a:gd name="T96" fmla="*/ 85 w 105"/>
                <a:gd name="T97" fmla="*/ 101 h 130"/>
                <a:gd name="T98" fmla="*/ 82 w 105"/>
                <a:gd name="T99" fmla="*/ 99 h 130"/>
                <a:gd name="T100" fmla="*/ 91 w 105"/>
                <a:gd name="T101"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30">
                  <a:moveTo>
                    <a:pt x="92" y="0"/>
                  </a:moveTo>
                  <a:cubicBezTo>
                    <a:pt x="13" y="0"/>
                    <a:pt x="13" y="0"/>
                    <a:pt x="13" y="0"/>
                  </a:cubicBezTo>
                  <a:cubicBezTo>
                    <a:pt x="6" y="0"/>
                    <a:pt x="0" y="5"/>
                    <a:pt x="0" y="12"/>
                  </a:cubicBezTo>
                  <a:cubicBezTo>
                    <a:pt x="0" y="117"/>
                    <a:pt x="0" y="117"/>
                    <a:pt x="0" y="117"/>
                  </a:cubicBezTo>
                  <a:cubicBezTo>
                    <a:pt x="0" y="124"/>
                    <a:pt x="6" y="130"/>
                    <a:pt x="13" y="130"/>
                  </a:cubicBezTo>
                  <a:cubicBezTo>
                    <a:pt x="92" y="130"/>
                    <a:pt x="92" y="130"/>
                    <a:pt x="92" y="130"/>
                  </a:cubicBezTo>
                  <a:cubicBezTo>
                    <a:pt x="99" y="130"/>
                    <a:pt x="105" y="124"/>
                    <a:pt x="105" y="117"/>
                  </a:cubicBezTo>
                  <a:cubicBezTo>
                    <a:pt x="105" y="12"/>
                    <a:pt x="105" y="12"/>
                    <a:pt x="105" y="12"/>
                  </a:cubicBezTo>
                  <a:cubicBezTo>
                    <a:pt x="105" y="5"/>
                    <a:pt x="99" y="0"/>
                    <a:pt x="92" y="0"/>
                  </a:cubicBezTo>
                  <a:close/>
                  <a:moveTo>
                    <a:pt x="52" y="19"/>
                  </a:moveTo>
                  <a:cubicBezTo>
                    <a:pt x="69" y="19"/>
                    <a:pt x="83" y="33"/>
                    <a:pt x="83" y="50"/>
                  </a:cubicBezTo>
                  <a:cubicBezTo>
                    <a:pt x="83" y="67"/>
                    <a:pt x="69" y="81"/>
                    <a:pt x="52" y="81"/>
                  </a:cubicBezTo>
                  <a:cubicBezTo>
                    <a:pt x="35" y="81"/>
                    <a:pt x="21" y="67"/>
                    <a:pt x="21" y="50"/>
                  </a:cubicBezTo>
                  <a:cubicBezTo>
                    <a:pt x="21" y="33"/>
                    <a:pt x="35" y="19"/>
                    <a:pt x="52" y="19"/>
                  </a:cubicBezTo>
                  <a:close/>
                  <a:moveTo>
                    <a:pt x="18" y="106"/>
                  </a:moveTo>
                  <a:cubicBezTo>
                    <a:pt x="18" y="106"/>
                    <a:pt x="17" y="106"/>
                    <a:pt x="17" y="106"/>
                  </a:cubicBezTo>
                  <a:cubicBezTo>
                    <a:pt x="17" y="110"/>
                    <a:pt x="17" y="110"/>
                    <a:pt x="17" y="110"/>
                  </a:cubicBezTo>
                  <a:cubicBezTo>
                    <a:pt x="15" y="110"/>
                    <a:pt x="15" y="110"/>
                    <a:pt x="15" y="110"/>
                  </a:cubicBezTo>
                  <a:cubicBezTo>
                    <a:pt x="15" y="99"/>
                    <a:pt x="15" y="99"/>
                    <a:pt x="15" y="99"/>
                  </a:cubicBezTo>
                  <a:cubicBezTo>
                    <a:pt x="16" y="99"/>
                    <a:pt x="17" y="99"/>
                    <a:pt x="18" y="99"/>
                  </a:cubicBezTo>
                  <a:cubicBezTo>
                    <a:pt x="20" y="99"/>
                    <a:pt x="21" y="99"/>
                    <a:pt x="22" y="100"/>
                  </a:cubicBezTo>
                  <a:cubicBezTo>
                    <a:pt x="22" y="101"/>
                    <a:pt x="23" y="102"/>
                    <a:pt x="23" y="103"/>
                  </a:cubicBezTo>
                  <a:cubicBezTo>
                    <a:pt x="23" y="104"/>
                    <a:pt x="22" y="105"/>
                    <a:pt x="22" y="105"/>
                  </a:cubicBezTo>
                  <a:cubicBezTo>
                    <a:pt x="21" y="106"/>
                    <a:pt x="20" y="106"/>
                    <a:pt x="18" y="106"/>
                  </a:cubicBezTo>
                  <a:close/>
                  <a:moveTo>
                    <a:pt x="30" y="110"/>
                  </a:moveTo>
                  <a:cubicBezTo>
                    <a:pt x="29" y="108"/>
                    <a:pt x="29" y="108"/>
                    <a:pt x="29" y="108"/>
                  </a:cubicBezTo>
                  <a:cubicBezTo>
                    <a:pt x="26" y="108"/>
                    <a:pt x="26" y="108"/>
                    <a:pt x="26" y="108"/>
                  </a:cubicBezTo>
                  <a:cubicBezTo>
                    <a:pt x="25" y="110"/>
                    <a:pt x="25" y="110"/>
                    <a:pt x="25" y="110"/>
                  </a:cubicBezTo>
                  <a:cubicBezTo>
                    <a:pt x="23" y="110"/>
                    <a:pt x="23" y="110"/>
                    <a:pt x="23" y="110"/>
                  </a:cubicBezTo>
                  <a:cubicBezTo>
                    <a:pt x="26" y="99"/>
                    <a:pt x="26" y="99"/>
                    <a:pt x="26" y="99"/>
                  </a:cubicBezTo>
                  <a:cubicBezTo>
                    <a:pt x="29" y="99"/>
                    <a:pt x="29" y="99"/>
                    <a:pt x="29" y="99"/>
                  </a:cubicBezTo>
                  <a:cubicBezTo>
                    <a:pt x="33" y="110"/>
                    <a:pt x="33" y="110"/>
                    <a:pt x="33" y="110"/>
                  </a:cubicBezTo>
                  <a:lnTo>
                    <a:pt x="30" y="110"/>
                  </a:lnTo>
                  <a:close/>
                  <a:moveTo>
                    <a:pt x="37" y="111"/>
                  </a:moveTo>
                  <a:cubicBezTo>
                    <a:pt x="36" y="111"/>
                    <a:pt x="34" y="110"/>
                    <a:pt x="34" y="110"/>
                  </a:cubicBezTo>
                  <a:cubicBezTo>
                    <a:pt x="34" y="108"/>
                    <a:pt x="34" y="108"/>
                    <a:pt x="34" y="108"/>
                  </a:cubicBezTo>
                  <a:cubicBezTo>
                    <a:pt x="35" y="108"/>
                    <a:pt x="36" y="108"/>
                    <a:pt x="37" y="108"/>
                  </a:cubicBezTo>
                  <a:cubicBezTo>
                    <a:pt x="38" y="108"/>
                    <a:pt x="39" y="108"/>
                    <a:pt x="39" y="107"/>
                  </a:cubicBezTo>
                  <a:cubicBezTo>
                    <a:pt x="39" y="107"/>
                    <a:pt x="38" y="106"/>
                    <a:pt x="37" y="106"/>
                  </a:cubicBezTo>
                  <a:cubicBezTo>
                    <a:pt x="35" y="105"/>
                    <a:pt x="34" y="104"/>
                    <a:pt x="34" y="102"/>
                  </a:cubicBezTo>
                  <a:cubicBezTo>
                    <a:pt x="34" y="101"/>
                    <a:pt x="35" y="99"/>
                    <a:pt x="38" y="99"/>
                  </a:cubicBezTo>
                  <a:cubicBezTo>
                    <a:pt x="39" y="99"/>
                    <a:pt x="40" y="99"/>
                    <a:pt x="41" y="100"/>
                  </a:cubicBezTo>
                  <a:cubicBezTo>
                    <a:pt x="40" y="102"/>
                    <a:pt x="40" y="102"/>
                    <a:pt x="40" y="102"/>
                  </a:cubicBezTo>
                  <a:cubicBezTo>
                    <a:pt x="40" y="101"/>
                    <a:pt x="39" y="101"/>
                    <a:pt x="38" y="101"/>
                  </a:cubicBezTo>
                  <a:cubicBezTo>
                    <a:pt x="37" y="101"/>
                    <a:pt x="36" y="102"/>
                    <a:pt x="36" y="102"/>
                  </a:cubicBezTo>
                  <a:cubicBezTo>
                    <a:pt x="36" y="103"/>
                    <a:pt x="37" y="103"/>
                    <a:pt x="38" y="104"/>
                  </a:cubicBezTo>
                  <a:cubicBezTo>
                    <a:pt x="40" y="105"/>
                    <a:pt x="41" y="106"/>
                    <a:pt x="41" y="107"/>
                  </a:cubicBezTo>
                  <a:cubicBezTo>
                    <a:pt x="41" y="109"/>
                    <a:pt x="40" y="111"/>
                    <a:pt x="37" y="111"/>
                  </a:cubicBezTo>
                  <a:close/>
                  <a:moveTo>
                    <a:pt x="46" y="111"/>
                  </a:moveTo>
                  <a:cubicBezTo>
                    <a:pt x="44" y="111"/>
                    <a:pt x="43" y="110"/>
                    <a:pt x="43" y="110"/>
                  </a:cubicBezTo>
                  <a:cubicBezTo>
                    <a:pt x="43" y="108"/>
                    <a:pt x="43" y="108"/>
                    <a:pt x="43" y="108"/>
                  </a:cubicBezTo>
                  <a:cubicBezTo>
                    <a:pt x="44" y="108"/>
                    <a:pt x="45" y="108"/>
                    <a:pt x="46" y="108"/>
                  </a:cubicBezTo>
                  <a:cubicBezTo>
                    <a:pt x="47" y="108"/>
                    <a:pt x="48" y="108"/>
                    <a:pt x="48" y="107"/>
                  </a:cubicBezTo>
                  <a:cubicBezTo>
                    <a:pt x="48" y="107"/>
                    <a:pt x="47" y="106"/>
                    <a:pt x="46" y="106"/>
                  </a:cubicBezTo>
                  <a:cubicBezTo>
                    <a:pt x="44" y="105"/>
                    <a:pt x="43" y="104"/>
                    <a:pt x="43" y="102"/>
                  </a:cubicBezTo>
                  <a:cubicBezTo>
                    <a:pt x="43" y="101"/>
                    <a:pt x="44" y="99"/>
                    <a:pt x="47" y="99"/>
                  </a:cubicBezTo>
                  <a:cubicBezTo>
                    <a:pt x="48" y="99"/>
                    <a:pt x="49" y="99"/>
                    <a:pt x="50" y="100"/>
                  </a:cubicBezTo>
                  <a:cubicBezTo>
                    <a:pt x="49" y="102"/>
                    <a:pt x="49" y="102"/>
                    <a:pt x="49" y="102"/>
                  </a:cubicBezTo>
                  <a:cubicBezTo>
                    <a:pt x="49" y="101"/>
                    <a:pt x="48" y="101"/>
                    <a:pt x="47" y="101"/>
                  </a:cubicBezTo>
                  <a:cubicBezTo>
                    <a:pt x="46" y="101"/>
                    <a:pt x="45" y="102"/>
                    <a:pt x="45" y="102"/>
                  </a:cubicBezTo>
                  <a:cubicBezTo>
                    <a:pt x="45" y="103"/>
                    <a:pt x="46" y="103"/>
                    <a:pt x="47" y="104"/>
                  </a:cubicBezTo>
                  <a:cubicBezTo>
                    <a:pt x="49" y="105"/>
                    <a:pt x="50" y="106"/>
                    <a:pt x="50" y="107"/>
                  </a:cubicBezTo>
                  <a:cubicBezTo>
                    <a:pt x="50" y="109"/>
                    <a:pt x="49" y="111"/>
                    <a:pt x="46" y="111"/>
                  </a:cubicBezTo>
                  <a:close/>
                  <a:moveTo>
                    <a:pt x="59" y="105"/>
                  </a:moveTo>
                  <a:cubicBezTo>
                    <a:pt x="58" y="106"/>
                    <a:pt x="57" y="106"/>
                    <a:pt x="55" y="106"/>
                  </a:cubicBezTo>
                  <a:cubicBezTo>
                    <a:pt x="55" y="106"/>
                    <a:pt x="55" y="106"/>
                    <a:pt x="54" y="106"/>
                  </a:cubicBezTo>
                  <a:cubicBezTo>
                    <a:pt x="54" y="110"/>
                    <a:pt x="54" y="110"/>
                    <a:pt x="54" y="110"/>
                  </a:cubicBezTo>
                  <a:cubicBezTo>
                    <a:pt x="52" y="110"/>
                    <a:pt x="52" y="110"/>
                    <a:pt x="52" y="110"/>
                  </a:cubicBezTo>
                  <a:cubicBezTo>
                    <a:pt x="52" y="99"/>
                    <a:pt x="52" y="99"/>
                    <a:pt x="52" y="99"/>
                  </a:cubicBezTo>
                  <a:cubicBezTo>
                    <a:pt x="53" y="99"/>
                    <a:pt x="54" y="99"/>
                    <a:pt x="55" y="99"/>
                  </a:cubicBezTo>
                  <a:cubicBezTo>
                    <a:pt x="57" y="99"/>
                    <a:pt x="58" y="99"/>
                    <a:pt x="59" y="100"/>
                  </a:cubicBezTo>
                  <a:cubicBezTo>
                    <a:pt x="59" y="101"/>
                    <a:pt x="60" y="102"/>
                    <a:pt x="60" y="103"/>
                  </a:cubicBezTo>
                  <a:cubicBezTo>
                    <a:pt x="60" y="104"/>
                    <a:pt x="60" y="105"/>
                    <a:pt x="59" y="105"/>
                  </a:cubicBezTo>
                  <a:close/>
                  <a:moveTo>
                    <a:pt x="66" y="111"/>
                  </a:moveTo>
                  <a:cubicBezTo>
                    <a:pt x="63" y="111"/>
                    <a:pt x="61" y="108"/>
                    <a:pt x="61" y="105"/>
                  </a:cubicBezTo>
                  <a:cubicBezTo>
                    <a:pt x="61" y="102"/>
                    <a:pt x="63" y="99"/>
                    <a:pt x="66" y="99"/>
                  </a:cubicBezTo>
                  <a:cubicBezTo>
                    <a:pt x="70" y="99"/>
                    <a:pt x="72" y="102"/>
                    <a:pt x="72" y="105"/>
                  </a:cubicBezTo>
                  <a:cubicBezTo>
                    <a:pt x="72" y="108"/>
                    <a:pt x="69" y="111"/>
                    <a:pt x="66" y="111"/>
                  </a:cubicBezTo>
                  <a:close/>
                  <a:moveTo>
                    <a:pt x="79" y="110"/>
                  </a:moveTo>
                  <a:cubicBezTo>
                    <a:pt x="79" y="110"/>
                    <a:pt x="79" y="109"/>
                    <a:pt x="78" y="108"/>
                  </a:cubicBezTo>
                  <a:cubicBezTo>
                    <a:pt x="78" y="106"/>
                    <a:pt x="78" y="106"/>
                    <a:pt x="77" y="106"/>
                  </a:cubicBezTo>
                  <a:cubicBezTo>
                    <a:pt x="76" y="106"/>
                    <a:pt x="76" y="106"/>
                    <a:pt x="76" y="106"/>
                  </a:cubicBezTo>
                  <a:cubicBezTo>
                    <a:pt x="76" y="110"/>
                    <a:pt x="76" y="110"/>
                    <a:pt x="76" y="110"/>
                  </a:cubicBezTo>
                  <a:cubicBezTo>
                    <a:pt x="73" y="110"/>
                    <a:pt x="73" y="110"/>
                    <a:pt x="73" y="110"/>
                  </a:cubicBezTo>
                  <a:cubicBezTo>
                    <a:pt x="73" y="99"/>
                    <a:pt x="73" y="99"/>
                    <a:pt x="73" y="99"/>
                  </a:cubicBezTo>
                  <a:cubicBezTo>
                    <a:pt x="74" y="99"/>
                    <a:pt x="75" y="99"/>
                    <a:pt x="77" y="99"/>
                  </a:cubicBezTo>
                  <a:cubicBezTo>
                    <a:pt x="78" y="99"/>
                    <a:pt x="79" y="99"/>
                    <a:pt x="80" y="100"/>
                  </a:cubicBezTo>
                  <a:cubicBezTo>
                    <a:pt x="81" y="101"/>
                    <a:pt x="81" y="101"/>
                    <a:pt x="81" y="102"/>
                  </a:cubicBezTo>
                  <a:cubicBezTo>
                    <a:pt x="81" y="104"/>
                    <a:pt x="80" y="105"/>
                    <a:pt x="79" y="105"/>
                  </a:cubicBezTo>
                  <a:cubicBezTo>
                    <a:pt x="79" y="105"/>
                    <a:pt x="79" y="105"/>
                    <a:pt x="79" y="105"/>
                  </a:cubicBezTo>
                  <a:cubicBezTo>
                    <a:pt x="80" y="105"/>
                    <a:pt x="80" y="106"/>
                    <a:pt x="81" y="107"/>
                  </a:cubicBezTo>
                  <a:cubicBezTo>
                    <a:pt x="81" y="108"/>
                    <a:pt x="81" y="110"/>
                    <a:pt x="82" y="110"/>
                  </a:cubicBezTo>
                  <a:lnTo>
                    <a:pt x="79" y="110"/>
                  </a:lnTo>
                  <a:close/>
                  <a:moveTo>
                    <a:pt x="91" y="101"/>
                  </a:moveTo>
                  <a:cubicBezTo>
                    <a:pt x="88" y="101"/>
                    <a:pt x="88" y="101"/>
                    <a:pt x="88" y="101"/>
                  </a:cubicBezTo>
                  <a:cubicBezTo>
                    <a:pt x="88" y="110"/>
                    <a:pt x="88" y="110"/>
                    <a:pt x="88" y="110"/>
                  </a:cubicBezTo>
                  <a:cubicBezTo>
                    <a:pt x="85" y="110"/>
                    <a:pt x="85" y="110"/>
                    <a:pt x="85" y="110"/>
                  </a:cubicBezTo>
                  <a:cubicBezTo>
                    <a:pt x="85" y="101"/>
                    <a:pt x="85" y="101"/>
                    <a:pt x="85" y="101"/>
                  </a:cubicBezTo>
                  <a:cubicBezTo>
                    <a:pt x="82" y="101"/>
                    <a:pt x="82" y="101"/>
                    <a:pt x="82" y="101"/>
                  </a:cubicBezTo>
                  <a:cubicBezTo>
                    <a:pt x="82" y="99"/>
                    <a:pt x="82" y="99"/>
                    <a:pt x="82" y="99"/>
                  </a:cubicBezTo>
                  <a:cubicBezTo>
                    <a:pt x="91" y="99"/>
                    <a:pt x="91" y="99"/>
                    <a:pt x="91" y="99"/>
                  </a:cubicBezTo>
                  <a:lnTo>
                    <a:pt x="91"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0" name="Freeform 31">
              <a:extLst>
                <a:ext uri="{FF2B5EF4-FFF2-40B4-BE49-F238E27FC236}">
                  <a16:creationId xmlns:a16="http://schemas.microsoft.com/office/drawing/2014/main" id="{E0DB8218-4817-47A1-9929-872F3437BB50}"/>
                </a:ext>
              </a:extLst>
            </p:cNvPr>
            <p:cNvSpPr>
              <a:spLocks/>
            </p:cNvSpPr>
            <p:nvPr/>
          </p:nvSpPr>
          <p:spPr bwMode="auto">
            <a:xfrm>
              <a:off x="4745038" y="1971675"/>
              <a:ext cx="11113" cy="11113"/>
            </a:xfrm>
            <a:custGeom>
              <a:avLst/>
              <a:gdLst>
                <a:gd name="T0" fmla="*/ 1 w 3"/>
                <a:gd name="T1" fmla="*/ 0 h 3"/>
                <a:gd name="T2" fmla="*/ 0 w 3"/>
                <a:gd name="T3" fmla="*/ 0 h 3"/>
                <a:gd name="T4" fmla="*/ 0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0"/>
                  </a:cubicBezTo>
                  <a:cubicBezTo>
                    <a:pt x="0" y="3"/>
                    <a:pt x="0" y="3"/>
                    <a:pt x="0" y="3"/>
                  </a:cubicBezTo>
                  <a:cubicBezTo>
                    <a:pt x="1" y="3"/>
                    <a:pt x="1" y="3"/>
                    <a:pt x="1" y="3"/>
                  </a:cubicBezTo>
                  <a:cubicBezTo>
                    <a:pt x="2" y="3"/>
                    <a:pt x="3" y="3"/>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1" name="Oval 32">
              <a:extLst>
                <a:ext uri="{FF2B5EF4-FFF2-40B4-BE49-F238E27FC236}">
                  <a16:creationId xmlns:a16="http://schemas.microsoft.com/office/drawing/2014/main" id="{FDA79D29-29F2-485D-8707-F2B876A8E5D9}"/>
                </a:ext>
              </a:extLst>
            </p:cNvPr>
            <p:cNvSpPr>
              <a:spLocks noChangeArrowheads="1"/>
            </p:cNvSpPr>
            <p:nvPr/>
          </p:nvSpPr>
          <p:spPr bwMode="auto">
            <a:xfrm>
              <a:off x="4699001" y="1971675"/>
              <a:ext cx="190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2" name="Freeform 33">
              <a:extLst>
                <a:ext uri="{FF2B5EF4-FFF2-40B4-BE49-F238E27FC236}">
                  <a16:creationId xmlns:a16="http://schemas.microsoft.com/office/drawing/2014/main" id="{869AAF24-4EEB-450E-B4B7-A4CA54C6110B}"/>
                </a:ext>
              </a:extLst>
            </p:cNvPr>
            <p:cNvSpPr>
              <a:spLocks/>
            </p:cNvSpPr>
            <p:nvPr/>
          </p:nvSpPr>
          <p:spPr bwMode="auto">
            <a:xfrm>
              <a:off x="4699001" y="1844675"/>
              <a:ext cx="22225" cy="25400"/>
            </a:xfrm>
            <a:custGeom>
              <a:avLst/>
              <a:gdLst>
                <a:gd name="T0" fmla="*/ 0 w 6"/>
                <a:gd name="T1" fmla="*/ 7 h 7"/>
                <a:gd name="T2" fmla="*/ 6 w 6"/>
                <a:gd name="T3" fmla="*/ 2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2" y="5"/>
                    <a:pt x="4" y="4"/>
                    <a:pt x="6" y="2"/>
                  </a:cubicBezTo>
                  <a:cubicBezTo>
                    <a:pt x="5" y="1"/>
                    <a:pt x="4" y="1"/>
                    <a:pt x="3" y="0"/>
                  </a:cubicBezTo>
                  <a:cubicBezTo>
                    <a:pt x="2" y="2"/>
                    <a:pt x="1"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3" name="Freeform 34">
              <a:extLst>
                <a:ext uri="{FF2B5EF4-FFF2-40B4-BE49-F238E27FC236}">
                  <a16:creationId xmlns:a16="http://schemas.microsoft.com/office/drawing/2014/main" id="{0C6191D6-D122-4BAC-93ED-1FE6B8DA8E44}"/>
                </a:ext>
              </a:extLst>
            </p:cNvPr>
            <p:cNvSpPr>
              <a:spLocks/>
            </p:cNvSpPr>
            <p:nvPr/>
          </p:nvSpPr>
          <p:spPr bwMode="auto">
            <a:xfrm>
              <a:off x="4718051" y="1787525"/>
              <a:ext cx="38100" cy="49213"/>
            </a:xfrm>
            <a:custGeom>
              <a:avLst/>
              <a:gdLst>
                <a:gd name="T0" fmla="*/ 0 w 10"/>
                <a:gd name="T1" fmla="*/ 10 h 13"/>
                <a:gd name="T2" fmla="*/ 5 w 10"/>
                <a:gd name="T3" fmla="*/ 13 h 13"/>
                <a:gd name="T4" fmla="*/ 10 w 10"/>
                <a:gd name="T5" fmla="*/ 0 h 13"/>
                <a:gd name="T6" fmla="*/ 1 w 10"/>
                <a:gd name="T7" fmla="*/ 0 h 13"/>
                <a:gd name="T8" fmla="*/ 0 w 10"/>
                <a:gd name="T9" fmla="*/ 10 h 13"/>
              </a:gdLst>
              <a:ahLst/>
              <a:cxnLst>
                <a:cxn ang="0">
                  <a:pos x="T0" y="T1"/>
                </a:cxn>
                <a:cxn ang="0">
                  <a:pos x="T2" y="T3"/>
                </a:cxn>
                <a:cxn ang="0">
                  <a:pos x="T4" y="T5"/>
                </a:cxn>
                <a:cxn ang="0">
                  <a:pos x="T6" y="T7"/>
                </a:cxn>
                <a:cxn ang="0">
                  <a:pos x="T8" y="T9"/>
                </a:cxn>
              </a:cxnLst>
              <a:rect l="0" t="0" r="r" b="b"/>
              <a:pathLst>
                <a:path w="10" h="13">
                  <a:moveTo>
                    <a:pt x="0" y="10"/>
                  </a:moveTo>
                  <a:cubicBezTo>
                    <a:pt x="1" y="11"/>
                    <a:pt x="3" y="12"/>
                    <a:pt x="5" y="13"/>
                  </a:cubicBezTo>
                  <a:cubicBezTo>
                    <a:pt x="7" y="10"/>
                    <a:pt x="9" y="5"/>
                    <a:pt x="10" y="0"/>
                  </a:cubicBezTo>
                  <a:cubicBezTo>
                    <a:pt x="1" y="0"/>
                    <a:pt x="1" y="0"/>
                    <a:pt x="1" y="0"/>
                  </a:cubicBezTo>
                  <a:cubicBezTo>
                    <a:pt x="1" y="4"/>
                    <a:pt x="0" y="7"/>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4" name="Freeform 35">
              <a:extLst>
                <a:ext uri="{FF2B5EF4-FFF2-40B4-BE49-F238E27FC236}">
                  <a16:creationId xmlns:a16="http://schemas.microsoft.com/office/drawing/2014/main" id="{467F0238-8A8D-4F55-B476-CCF62BC8087C}"/>
                </a:ext>
              </a:extLst>
            </p:cNvPr>
            <p:cNvSpPr>
              <a:spLocks/>
            </p:cNvSpPr>
            <p:nvPr/>
          </p:nvSpPr>
          <p:spPr bwMode="auto">
            <a:xfrm>
              <a:off x="4556126" y="1971675"/>
              <a:ext cx="11113" cy="19050"/>
            </a:xfrm>
            <a:custGeom>
              <a:avLst/>
              <a:gdLst>
                <a:gd name="T0" fmla="*/ 2 w 3"/>
                <a:gd name="T1" fmla="*/ 0 h 5"/>
                <a:gd name="T2" fmla="*/ 1 w 3"/>
                <a:gd name="T3" fmla="*/ 0 h 5"/>
                <a:gd name="T4" fmla="*/ 1 w 3"/>
                <a:gd name="T5" fmla="*/ 2 h 5"/>
                <a:gd name="T6" fmla="*/ 0 w 3"/>
                <a:gd name="T7" fmla="*/ 5 h 5"/>
                <a:gd name="T8" fmla="*/ 3 w 3"/>
                <a:gd name="T9" fmla="*/ 5 h 5"/>
                <a:gd name="T10" fmla="*/ 2 w 3"/>
                <a:gd name="T11" fmla="*/ 2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1" y="0"/>
                    <a:pt x="1" y="0"/>
                    <a:pt x="1" y="0"/>
                  </a:cubicBezTo>
                  <a:cubicBezTo>
                    <a:pt x="1" y="1"/>
                    <a:pt x="1" y="2"/>
                    <a:pt x="1" y="2"/>
                  </a:cubicBezTo>
                  <a:cubicBezTo>
                    <a:pt x="0" y="5"/>
                    <a:pt x="0" y="5"/>
                    <a:pt x="0" y="5"/>
                  </a:cubicBezTo>
                  <a:cubicBezTo>
                    <a:pt x="3" y="5"/>
                    <a:pt x="3" y="5"/>
                    <a:pt x="3" y="5"/>
                  </a:cubicBezTo>
                  <a:cubicBezTo>
                    <a:pt x="2" y="2"/>
                    <a:pt x="2" y="2"/>
                    <a:pt x="2" y="2"/>
                  </a:cubicBezTo>
                  <a:cubicBezTo>
                    <a:pt x="2" y="2"/>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5" name="Freeform 36">
              <a:extLst>
                <a:ext uri="{FF2B5EF4-FFF2-40B4-BE49-F238E27FC236}">
                  <a16:creationId xmlns:a16="http://schemas.microsoft.com/office/drawing/2014/main" id="{9D0AC2EA-A1B3-4C7A-8586-2D4FA4419CA7}"/>
                </a:ext>
              </a:extLst>
            </p:cNvPr>
            <p:cNvSpPr>
              <a:spLocks/>
            </p:cNvSpPr>
            <p:nvPr/>
          </p:nvSpPr>
          <p:spPr bwMode="auto">
            <a:xfrm>
              <a:off x="45227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0"/>
                  </a:cubicBezTo>
                  <a:cubicBezTo>
                    <a:pt x="0" y="3"/>
                    <a:pt x="0" y="3"/>
                    <a:pt x="0" y="3"/>
                  </a:cubicBezTo>
                  <a:cubicBezTo>
                    <a:pt x="0" y="4"/>
                    <a:pt x="1" y="4"/>
                    <a:pt x="1" y="4"/>
                  </a:cubicBezTo>
                  <a:cubicBezTo>
                    <a:pt x="2"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grpSp>
      <p:grpSp>
        <p:nvGrpSpPr>
          <p:cNvPr id="10" name="组合 9">
            <a:extLst>
              <a:ext uri="{FF2B5EF4-FFF2-40B4-BE49-F238E27FC236}">
                <a16:creationId xmlns:a16="http://schemas.microsoft.com/office/drawing/2014/main" id="{70852CB2-5501-45B6-B761-59A47773DE49}"/>
              </a:ext>
            </a:extLst>
          </p:cNvPr>
          <p:cNvGrpSpPr/>
          <p:nvPr/>
        </p:nvGrpSpPr>
        <p:grpSpPr>
          <a:xfrm>
            <a:off x="6373396" y="2704528"/>
            <a:ext cx="4658627" cy="1169552"/>
            <a:chOff x="6208295" y="2739030"/>
            <a:chExt cx="4658627" cy="1169551"/>
          </a:xfrm>
        </p:grpSpPr>
        <p:sp>
          <p:nvSpPr>
            <p:cNvPr id="24" name="出自【趣你的PPT】(微信:qunideppt)：最优质的PPT资源库">
              <a:extLst>
                <a:ext uri="{FF2B5EF4-FFF2-40B4-BE49-F238E27FC236}">
                  <a16:creationId xmlns:a16="http://schemas.microsoft.com/office/drawing/2014/main" id="{74E4C262-4C36-4D95-9F5B-DB223CCD90E3}"/>
                </a:ext>
              </a:extLst>
            </p:cNvPr>
            <p:cNvSpPr txBox="1">
              <a:spLocks noChangeArrowheads="1"/>
            </p:cNvSpPr>
            <p:nvPr/>
          </p:nvSpPr>
          <p:spPr bwMode="auto">
            <a:xfrm>
              <a:off x="6208295" y="2739030"/>
              <a:ext cx="46586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dist"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4800" b="1" dirty="0">
                  <a:solidFill>
                    <a:srgbClr val="284760"/>
                  </a:solidFill>
                  <a:latin typeface="微软雅黑" panose="020B0503020204020204" pitchFamily="34" charset="-122"/>
                  <a:ea typeface="微软雅黑" panose="020B0503020204020204" pitchFamily="34" charset="-122"/>
                </a:rPr>
                <a:t>毕设目标</a:t>
              </a:r>
              <a:endParaRPr kumimoji="0" lang="zh-CN" altLang="en-US" sz="4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2CD65A0D-36A8-4587-823E-8B815E5F12C9}"/>
                </a:ext>
              </a:extLst>
            </p:cNvPr>
            <p:cNvSpPr txBox="1"/>
            <p:nvPr/>
          </p:nvSpPr>
          <p:spPr>
            <a:xfrm>
              <a:off x="6248139" y="3570027"/>
              <a:ext cx="4578938" cy="338554"/>
            </a:xfrm>
            <a:prstGeom prst="rect">
              <a:avLst/>
            </a:prstGeom>
            <a:noFill/>
          </p:spPr>
          <p:txBody>
            <a:bodyPr wrap="square" rtlCol="0">
              <a:spAutoFit/>
            </a:bodyPr>
            <a:lstStyle/>
            <a:p>
              <a:pPr marL="0" marR="0" lvl="0" indent="0" algn="dist" defTabSz="914377"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id="{E432F289-C0AE-4049-B7B4-819E6BDE6D6C}"/>
                </a:ext>
              </a:extLst>
            </p:cNvPr>
            <p:cNvCxnSpPr>
              <a:cxnSpLocks/>
            </p:cNvCxnSpPr>
            <p:nvPr/>
          </p:nvCxnSpPr>
          <p:spPr>
            <a:xfrm>
              <a:off x="6334303" y="3570027"/>
              <a:ext cx="4406610" cy="0"/>
            </a:xfrm>
            <a:prstGeom prst="line">
              <a:avLst/>
            </a:prstGeom>
            <a:ln>
              <a:solidFill>
                <a:srgbClr val="284760"/>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9A16B62B-A16E-4684-9336-27EFF991E920}"/>
              </a:ext>
            </a:extLst>
          </p:cNvPr>
          <p:cNvGrpSpPr/>
          <p:nvPr/>
        </p:nvGrpSpPr>
        <p:grpSpPr>
          <a:xfrm>
            <a:off x="8205822" y="4127501"/>
            <a:ext cx="993775" cy="139700"/>
            <a:chOff x="7696200" y="3987800"/>
            <a:chExt cx="993775" cy="139700"/>
          </a:xfrm>
        </p:grpSpPr>
        <p:sp>
          <p:nvSpPr>
            <p:cNvPr id="11" name="椭圆 10">
              <a:extLst>
                <a:ext uri="{FF2B5EF4-FFF2-40B4-BE49-F238E27FC236}">
                  <a16:creationId xmlns:a16="http://schemas.microsoft.com/office/drawing/2014/main" id="{76CA1DD1-6528-4A32-91FD-D4523DF114CC}"/>
                </a:ext>
              </a:extLst>
            </p:cNvPr>
            <p:cNvSpPr/>
            <p:nvPr/>
          </p:nvSpPr>
          <p:spPr>
            <a:xfrm>
              <a:off x="7696200"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椭圆 55">
              <a:extLst>
                <a:ext uri="{FF2B5EF4-FFF2-40B4-BE49-F238E27FC236}">
                  <a16:creationId xmlns:a16="http://schemas.microsoft.com/office/drawing/2014/main" id="{924C6069-D240-4145-8CD8-DFF39BBB1D6F}"/>
                </a:ext>
              </a:extLst>
            </p:cNvPr>
            <p:cNvSpPr/>
            <p:nvPr/>
          </p:nvSpPr>
          <p:spPr>
            <a:xfrm>
              <a:off x="8123238"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椭圆 56">
              <a:extLst>
                <a:ext uri="{FF2B5EF4-FFF2-40B4-BE49-F238E27FC236}">
                  <a16:creationId xmlns:a16="http://schemas.microsoft.com/office/drawing/2014/main" id="{88294E21-7FFD-4660-977D-7F1C69A2F091}"/>
                </a:ext>
              </a:extLst>
            </p:cNvPr>
            <p:cNvSpPr/>
            <p:nvPr/>
          </p:nvSpPr>
          <p:spPr>
            <a:xfrm>
              <a:off x="8550275"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86750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33234"/>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lnSpc>
                <a:spcPct val="150000"/>
              </a:lnSpc>
              <a:defRPr/>
            </a:pPr>
            <a:endParaRPr lang="zh-CN" altLang="en-US" sz="2400" b="1" dirty="0">
              <a:solidFill>
                <a:srgbClr val="284760"/>
              </a:solidFill>
              <a:latin typeface="微软雅黑" panose="020B0503020204020204" pitchFamily="34" charset="-122"/>
              <a:ea typeface="微软雅黑" panose="020B0503020204020204" pitchFamily="34" charset="-122"/>
            </a:endParaRPr>
          </a:p>
          <a:p>
            <a:pPr marR="0" lvl="0" indent="0" defTabSz="914377" fontAlgn="auto">
              <a:lnSpc>
                <a:spcPct val="150000"/>
              </a:lnSpc>
              <a:spcBef>
                <a:spcPts val="0"/>
              </a:spcBef>
              <a:spcAft>
                <a:spcPts val="0"/>
              </a:spcAft>
              <a:buClrTx/>
              <a:buSzTx/>
              <a:buFontTx/>
              <a:buNone/>
              <a:tabLst/>
              <a:defRPr/>
            </a:pPr>
            <a:endParaRPr lang="en-US" altLang="zh-CN" sz="2400" b="1" dirty="0">
              <a:solidFill>
                <a:srgbClr val="284760"/>
              </a:solidFill>
              <a:latin typeface="微软雅黑" panose="020B0503020204020204" pitchFamily="34" charset="-122"/>
              <a:ea typeface="微软雅黑" panose="020B0503020204020204" pitchFamily="34" charset="-122"/>
            </a:endParaRPr>
          </a:p>
          <a:p>
            <a:pPr marR="0" lvl="0" indent="0" defTabSz="914377" fontAlgn="auto">
              <a:lnSpc>
                <a:spcPct val="150000"/>
              </a:lnSpc>
              <a:spcBef>
                <a:spcPts val="0"/>
              </a:spcBef>
              <a:spcAft>
                <a:spcPts val="0"/>
              </a:spcAft>
              <a:buClrTx/>
              <a:buSzTx/>
              <a:buFontTx/>
              <a:buNone/>
              <a:tabLst/>
              <a:defRPr/>
            </a:pPr>
            <a:r>
              <a:rPr lang="zh-CN" altLang="en-US" sz="2400" b="1" dirty="0">
                <a:solidFill>
                  <a:srgbClr val="284760"/>
                </a:solidFill>
                <a:latin typeface="微软雅黑" panose="020B0503020204020204" pitchFamily="34" charset="-122"/>
                <a:ea typeface="微软雅黑" panose="020B0503020204020204" pitchFamily="34" charset="-122"/>
              </a:rPr>
              <a:t>为了助力华侨大学华文学院教师实现日常教学的数字化转型，同时引入智能化教学技术，本课题研发面向海外留学生的预科智能学习系统</a:t>
            </a:r>
            <a:r>
              <a:rPr lang="en-US" altLang="zh-CN" sz="2400" b="1" dirty="0">
                <a:solidFill>
                  <a:srgbClr val="284760"/>
                </a:solidFill>
                <a:latin typeface="微软雅黑" panose="020B0503020204020204" pitchFamily="34" charset="-122"/>
                <a:ea typeface="微软雅黑" panose="020B0503020204020204" pitchFamily="34" charset="-122"/>
              </a:rPr>
              <a:t>—“</a:t>
            </a:r>
            <a:r>
              <a:rPr lang="zh-CN" altLang="en-US" sz="2400" b="1" dirty="0">
                <a:solidFill>
                  <a:srgbClr val="284760"/>
                </a:solidFill>
                <a:latin typeface="微软雅黑" panose="020B0503020204020204" pitchFamily="34" charset="-122"/>
                <a:ea typeface="微软雅黑" panose="020B0503020204020204" pitchFamily="34" charset="-122"/>
              </a:rPr>
              <a:t>学在华大”。</a:t>
            </a:r>
          </a:p>
          <a:p>
            <a:pPr marR="0" lvl="0" indent="0" defTabSz="914377" fontAlgn="auto">
              <a:lnSpc>
                <a:spcPct val="150000"/>
              </a:lnSpc>
              <a:spcBef>
                <a:spcPts val="0"/>
              </a:spcBef>
              <a:spcAft>
                <a:spcPts val="0"/>
              </a:spcAft>
              <a:buClrTx/>
              <a:buSzTx/>
              <a:buFontTx/>
              <a:buNone/>
              <a:tabLst/>
              <a:defRPr/>
            </a:pPr>
            <a:r>
              <a:rPr lang="zh-CN" altLang="en-US" sz="2400" b="1" dirty="0">
                <a:solidFill>
                  <a:srgbClr val="284760"/>
                </a:solidFill>
                <a:latin typeface="微软雅黑" panose="020B0503020204020204" pitchFamily="34" charset="-122"/>
                <a:ea typeface="微软雅黑" panose="020B0503020204020204" pitchFamily="34" charset="-122"/>
              </a:rPr>
              <a:t>该系统的主要任务是实现以下两方面功能：</a:t>
            </a:r>
          </a:p>
          <a:p>
            <a:pPr marR="0" lvl="0" indent="0" defTabSz="914377" fontAlgn="auto">
              <a:lnSpc>
                <a:spcPct val="150000"/>
              </a:lnSpc>
              <a:spcBef>
                <a:spcPts val="0"/>
              </a:spcBef>
              <a:spcAft>
                <a:spcPts val="0"/>
              </a:spcAft>
              <a:buClrTx/>
              <a:buSzTx/>
              <a:buFontTx/>
              <a:buNone/>
              <a:tabLst/>
              <a:defRPr/>
            </a:pPr>
            <a:r>
              <a:rPr lang="zh-CN" altLang="en-US" sz="2400" b="1" dirty="0">
                <a:solidFill>
                  <a:srgbClr val="284760"/>
                </a:solidFill>
                <a:latin typeface="微软雅黑" panose="020B0503020204020204" pitchFamily="34" charset="-122"/>
                <a:ea typeface="微软雅黑" panose="020B0503020204020204" pitchFamily="34" charset="-122"/>
              </a:rPr>
              <a:t>（</a:t>
            </a:r>
            <a:r>
              <a:rPr lang="en-US" altLang="zh-CN" sz="2400" b="1" dirty="0">
                <a:solidFill>
                  <a:srgbClr val="284760"/>
                </a:solidFill>
                <a:latin typeface="微软雅黑" panose="020B0503020204020204" pitchFamily="34" charset="-122"/>
                <a:ea typeface="微软雅黑" panose="020B0503020204020204" pitchFamily="34" charset="-122"/>
              </a:rPr>
              <a:t>1</a:t>
            </a:r>
            <a:r>
              <a:rPr lang="zh-CN" altLang="en-US" sz="2400" b="1" dirty="0">
                <a:solidFill>
                  <a:srgbClr val="284760"/>
                </a:solidFill>
                <a:latin typeface="微软雅黑" panose="020B0503020204020204" pitchFamily="34" charset="-122"/>
                <a:ea typeface="微软雅黑" panose="020B0503020204020204" pitchFamily="34" charset="-122"/>
              </a:rPr>
              <a:t>）教师能够通过网页端进行题库的编辑、试卷的组建、试题的批阅、做题结果的分析、并能了解每位学生的华文知识画像</a:t>
            </a:r>
          </a:p>
          <a:p>
            <a:pPr marR="0" lvl="0" indent="0" defTabSz="914377" fontAlgn="auto">
              <a:lnSpc>
                <a:spcPct val="150000"/>
              </a:lnSpc>
              <a:spcBef>
                <a:spcPts val="0"/>
              </a:spcBef>
              <a:spcAft>
                <a:spcPts val="0"/>
              </a:spcAft>
              <a:buClrTx/>
              <a:buSzTx/>
              <a:buFontTx/>
              <a:buNone/>
              <a:tabLst/>
              <a:defRPr/>
            </a:pPr>
            <a:r>
              <a:rPr lang="zh-CN" altLang="en-US" sz="2400" b="1" dirty="0">
                <a:solidFill>
                  <a:srgbClr val="284760"/>
                </a:solidFill>
                <a:latin typeface="微软雅黑" panose="020B0503020204020204" pitchFamily="34" charset="-122"/>
                <a:ea typeface="微软雅黑" panose="020B0503020204020204" pitchFamily="34" charset="-122"/>
              </a:rPr>
              <a:t>（</a:t>
            </a:r>
            <a:r>
              <a:rPr lang="en-US" altLang="zh-CN" sz="2400" b="1" dirty="0">
                <a:solidFill>
                  <a:srgbClr val="284760"/>
                </a:solidFill>
                <a:latin typeface="微软雅黑" panose="020B0503020204020204" pitchFamily="34" charset="-122"/>
                <a:ea typeface="微软雅黑" panose="020B0503020204020204" pitchFamily="34" charset="-122"/>
              </a:rPr>
              <a:t>2</a:t>
            </a:r>
            <a:r>
              <a:rPr lang="zh-CN" altLang="en-US" sz="2400" b="1" dirty="0">
                <a:solidFill>
                  <a:srgbClr val="284760"/>
                </a:solidFill>
                <a:latin typeface="微软雅黑" panose="020B0503020204020204" pitchFamily="34" charset="-122"/>
                <a:ea typeface="微软雅黑" panose="020B0503020204020204" pitchFamily="34" charset="-122"/>
              </a:rPr>
              <a:t>）学生能够通过手机端进行学习、做题、并获得有个性化的智能练习推送。</a:t>
            </a:r>
            <a:endParaRPr lang="en-US" altLang="zh-CN" sz="2400" b="1" dirty="0">
              <a:solidFill>
                <a:srgbClr val="284760"/>
              </a:solidFill>
              <a:latin typeface="微软雅黑" panose="020B0503020204020204" pitchFamily="34" charset="-122"/>
              <a:ea typeface="微软雅黑" panose="020B0503020204020204" pitchFamily="34" charset="-122"/>
            </a:endParaRPr>
          </a:p>
          <a:p>
            <a:pPr marR="0" lvl="0" indent="0" defTabSz="914377" fontAlgn="auto">
              <a:lnSpc>
                <a:spcPct val="150000"/>
              </a:lnSpc>
              <a:spcBef>
                <a:spcPts val="0"/>
              </a:spcBef>
              <a:spcAft>
                <a:spcPts val="0"/>
              </a:spcAft>
              <a:buClrTx/>
              <a:buSzTx/>
              <a:buFontTx/>
              <a:buNone/>
              <a:tabLst/>
              <a:defRPr/>
            </a:pPr>
            <a:r>
              <a:rPr lang="zh-CN" altLang="en-US" sz="2400" b="1" dirty="0">
                <a:solidFill>
                  <a:srgbClr val="284760"/>
                </a:solidFill>
                <a:latin typeface="微软雅黑" panose="020B0503020204020204" pitchFamily="34" charset="-122"/>
                <a:ea typeface="微软雅黑" panose="020B0503020204020204" pitchFamily="34" charset="-122"/>
              </a:rPr>
              <a:t>主要模块：华文教育知识分析和图谱构建、学生知识画像与题库自动生成、教师端（</a:t>
            </a:r>
            <a:r>
              <a:rPr lang="en-US" altLang="zh-CN" sz="2400" b="1" dirty="0">
                <a:solidFill>
                  <a:srgbClr val="284760"/>
                </a:solidFill>
                <a:latin typeface="微软雅黑" panose="020B0503020204020204" pitchFamily="34" charset="-122"/>
                <a:ea typeface="微软雅黑" panose="020B0503020204020204" pitchFamily="34" charset="-122"/>
              </a:rPr>
              <a:t>UI</a:t>
            </a:r>
            <a:r>
              <a:rPr lang="zh-CN" altLang="en-US" sz="2400" b="1" dirty="0">
                <a:solidFill>
                  <a:srgbClr val="284760"/>
                </a:solidFill>
                <a:latin typeface="微软雅黑" panose="020B0503020204020204" pitchFamily="34" charset="-122"/>
                <a:ea typeface="微软雅黑" panose="020B0503020204020204" pitchFamily="34" charset="-122"/>
              </a:rPr>
              <a:t>设计、数据库、前后端整合）、学生端（</a:t>
            </a:r>
            <a:r>
              <a:rPr lang="en-US" altLang="zh-CN" sz="2400" b="1" dirty="0">
                <a:solidFill>
                  <a:srgbClr val="284760"/>
                </a:solidFill>
                <a:latin typeface="微软雅黑" panose="020B0503020204020204" pitchFamily="34" charset="-122"/>
                <a:ea typeface="微软雅黑" panose="020B0503020204020204" pitchFamily="34" charset="-122"/>
              </a:rPr>
              <a:t>UI</a:t>
            </a:r>
            <a:r>
              <a:rPr lang="zh-CN" altLang="en-US" sz="2400" b="1" dirty="0">
                <a:solidFill>
                  <a:srgbClr val="284760"/>
                </a:solidFill>
                <a:latin typeface="微软雅黑" panose="020B0503020204020204" pitchFamily="34" charset="-122"/>
                <a:ea typeface="微软雅黑" panose="020B0503020204020204" pitchFamily="34" charset="-122"/>
              </a:rPr>
              <a:t>设计、数据库、前后端整合）。</a:t>
            </a:r>
            <a:endParaRPr lang="en-US" altLang="zh-CN" sz="2400" b="1" dirty="0">
              <a:solidFill>
                <a:srgbClr val="284760"/>
              </a:solidFill>
              <a:latin typeface="微软雅黑" panose="020B0503020204020204" pitchFamily="34" charset="-122"/>
              <a:ea typeface="微软雅黑" panose="020B0503020204020204" pitchFamily="34" charset="-122"/>
            </a:endParaRPr>
          </a:p>
          <a:p>
            <a:pPr marR="0" lvl="0" indent="0" defTabSz="914377" fontAlgn="auto">
              <a:lnSpc>
                <a:spcPct val="150000"/>
              </a:lnSpc>
              <a:spcBef>
                <a:spcPts val="0"/>
              </a:spcBef>
              <a:spcAft>
                <a:spcPts val="0"/>
              </a:spcAft>
              <a:buClrTx/>
              <a:buSzTx/>
              <a:buFontTx/>
              <a:buNone/>
              <a:tabLst/>
              <a:defRPr/>
            </a:pPr>
            <a:r>
              <a:rPr lang="zh-CN" altLang="en-US" sz="2400" b="1" dirty="0">
                <a:solidFill>
                  <a:srgbClr val="284760"/>
                </a:solidFill>
                <a:latin typeface="微软雅黑" panose="020B0503020204020204" pitchFamily="34" charset="-122"/>
                <a:ea typeface="微软雅黑" panose="020B0503020204020204" pitchFamily="34" charset="-122"/>
              </a:rPr>
              <a:t>本课题侧重于：学生端（</a:t>
            </a:r>
            <a:r>
              <a:rPr lang="en-US" altLang="zh-CN" sz="2400" b="1" dirty="0">
                <a:solidFill>
                  <a:srgbClr val="284760"/>
                </a:solidFill>
                <a:latin typeface="微软雅黑" panose="020B0503020204020204" pitchFamily="34" charset="-122"/>
                <a:ea typeface="微软雅黑" panose="020B0503020204020204" pitchFamily="34" charset="-122"/>
              </a:rPr>
              <a:t>UI</a:t>
            </a:r>
            <a:r>
              <a:rPr lang="zh-CN" altLang="en-US" sz="2400" b="1" dirty="0">
                <a:solidFill>
                  <a:srgbClr val="284760"/>
                </a:solidFill>
                <a:latin typeface="微软雅黑" panose="020B0503020204020204" pitchFamily="34" charset="-122"/>
                <a:ea typeface="微软雅黑" panose="020B0503020204020204" pitchFamily="34" charset="-122"/>
              </a:rPr>
              <a:t>设计、数据库、前后端整合）。</a:t>
            </a:r>
          </a:p>
          <a:p>
            <a:pPr marR="0" lvl="0" indent="0" defTabSz="914377" fontAlgn="auto">
              <a:lnSpc>
                <a:spcPct val="150000"/>
              </a:lnSpc>
              <a:spcBef>
                <a:spcPts val="0"/>
              </a:spcBef>
              <a:spcAft>
                <a:spcPts val="0"/>
              </a:spcAft>
              <a:buClrTx/>
              <a:buSzTx/>
              <a:buFontTx/>
              <a:buNone/>
              <a:tabLst/>
              <a:defRPr/>
            </a:pPr>
            <a:endParaRPr lang="zh-CN" altLang="en-US" sz="24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毕设目标</a:t>
            </a:r>
          </a:p>
        </p:txBody>
      </p:sp>
    </p:spTree>
    <p:extLst>
      <p:ext uri="{BB962C8B-B14F-4D97-AF65-F5344CB8AC3E}">
        <p14:creationId xmlns:p14="http://schemas.microsoft.com/office/powerpoint/2010/main" val="293361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97E4461-F0B0-4053-9A52-00EEBABC8BC3}"/>
              </a:ext>
            </a:extLst>
          </p:cNvPr>
          <p:cNvGrpSpPr/>
          <p:nvPr/>
        </p:nvGrpSpPr>
        <p:grpSpPr>
          <a:xfrm rot="5400000">
            <a:off x="-704856" y="704851"/>
            <a:ext cx="6858007" cy="5448303"/>
            <a:chOff x="-2" y="1409699"/>
            <a:chExt cx="12192002" cy="5448302"/>
          </a:xfrm>
        </p:grpSpPr>
        <p:sp>
          <p:nvSpPr>
            <p:cNvPr id="19" name="任意多边形: 形状 18">
              <a:extLst>
                <a:ext uri="{FF2B5EF4-FFF2-40B4-BE49-F238E27FC236}">
                  <a16:creationId xmlns:a16="http://schemas.microsoft.com/office/drawing/2014/main" id="{4599AA1C-2988-42C4-B5A8-F5CD3CAD69AD}"/>
                </a:ext>
              </a:extLst>
            </p:cNvPr>
            <p:cNvSpPr/>
            <p:nvPr/>
          </p:nvSpPr>
          <p:spPr>
            <a:xfrm>
              <a:off x="0" y="1409700"/>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2"/>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5" name="出自【趣你的PPT】(微信:qunideppt)：最优质的PPT资源库">
            <a:extLst>
              <a:ext uri="{FF2B5EF4-FFF2-40B4-BE49-F238E27FC236}">
                <a16:creationId xmlns:a16="http://schemas.microsoft.com/office/drawing/2014/main" id="{9DFD2C85-8E67-4F25-BE95-118BC2A94ACE}"/>
              </a:ext>
            </a:extLst>
          </p:cNvPr>
          <p:cNvSpPr txBox="1">
            <a:spLocks noChangeArrowheads="1"/>
          </p:cNvSpPr>
          <p:nvPr/>
        </p:nvSpPr>
        <p:spPr bwMode="auto">
          <a:xfrm>
            <a:off x="438277" y="3611923"/>
            <a:ext cx="32532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 02</a:t>
            </a:r>
            <a:endParaRPr kumimoji="0" lang="zh-CN" altLang="en-US"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26" name="组合 25">
            <a:extLst>
              <a:ext uri="{FF2B5EF4-FFF2-40B4-BE49-F238E27FC236}">
                <a16:creationId xmlns:a16="http://schemas.microsoft.com/office/drawing/2014/main" id="{B04F4AA2-45E2-4B8B-8847-45A87199C4F3}"/>
              </a:ext>
            </a:extLst>
          </p:cNvPr>
          <p:cNvGrpSpPr/>
          <p:nvPr/>
        </p:nvGrpSpPr>
        <p:grpSpPr>
          <a:xfrm>
            <a:off x="1486021" y="1849415"/>
            <a:ext cx="1157776" cy="1434452"/>
            <a:chOff x="4459288" y="1546225"/>
            <a:chExt cx="431800" cy="534988"/>
          </a:xfrm>
          <a:solidFill>
            <a:srgbClr val="FDFDFE"/>
          </a:solidFill>
        </p:grpSpPr>
        <p:sp>
          <p:nvSpPr>
            <p:cNvPr id="27" name="Freeform 14">
              <a:extLst>
                <a:ext uri="{FF2B5EF4-FFF2-40B4-BE49-F238E27FC236}">
                  <a16:creationId xmlns:a16="http://schemas.microsoft.com/office/drawing/2014/main" id="{695900FB-20E9-47FE-A12F-8B143FC6B0DE}"/>
                </a:ext>
              </a:extLst>
            </p:cNvPr>
            <p:cNvSpPr>
              <a:spLocks/>
            </p:cNvSpPr>
            <p:nvPr/>
          </p:nvSpPr>
          <p:spPr bwMode="auto">
            <a:xfrm>
              <a:off x="4500563" y="1546225"/>
              <a:ext cx="390525" cy="485775"/>
            </a:xfrm>
            <a:custGeom>
              <a:avLst/>
              <a:gdLst>
                <a:gd name="T0" fmla="*/ 91 w 104"/>
                <a:gd name="T1" fmla="*/ 0 h 129"/>
                <a:gd name="T2" fmla="*/ 12 w 104"/>
                <a:gd name="T3" fmla="*/ 0 h 129"/>
                <a:gd name="T4" fmla="*/ 0 w 104"/>
                <a:gd name="T5" fmla="*/ 8 h 129"/>
                <a:gd name="T6" fmla="*/ 2 w 104"/>
                <a:gd name="T7" fmla="*/ 8 h 129"/>
                <a:gd name="T8" fmla="*/ 81 w 104"/>
                <a:gd name="T9" fmla="*/ 8 h 129"/>
                <a:gd name="T10" fmla="*/ 97 w 104"/>
                <a:gd name="T11" fmla="*/ 24 h 129"/>
                <a:gd name="T12" fmla="*/ 97 w 104"/>
                <a:gd name="T13" fmla="*/ 129 h 129"/>
                <a:gd name="T14" fmla="*/ 104 w 104"/>
                <a:gd name="T15" fmla="*/ 118 h 129"/>
                <a:gd name="T16" fmla="*/ 104 w 104"/>
                <a:gd name="T17" fmla="*/ 13 h 129"/>
                <a:gd name="T18" fmla="*/ 91 w 104"/>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29">
                  <a:moveTo>
                    <a:pt x="91" y="0"/>
                  </a:moveTo>
                  <a:cubicBezTo>
                    <a:pt x="12" y="0"/>
                    <a:pt x="12" y="0"/>
                    <a:pt x="12" y="0"/>
                  </a:cubicBezTo>
                  <a:cubicBezTo>
                    <a:pt x="7" y="0"/>
                    <a:pt x="2" y="4"/>
                    <a:pt x="0" y="8"/>
                  </a:cubicBezTo>
                  <a:cubicBezTo>
                    <a:pt x="1" y="8"/>
                    <a:pt x="1" y="8"/>
                    <a:pt x="2" y="8"/>
                  </a:cubicBezTo>
                  <a:cubicBezTo>
                    <a:pt x="81" y="8"/>
                    <a:pt x="81" y="8"/>
                    <a:pt x="81" y="8"/>
                  </a:cubicBezTo>
                  <a:cubicBezTo>
                    <a:pt x="90" y="8"/>
                    <a:pt x="97" y="15"/>
                    <a:pt x="97" y="24"/>
                  </a:cubicBezTo>
                  <a:cubicBezTo>
                    <a:pt x="97" y="129"/>
                    <a:pt x="97" y="129"/>
                    <a:pt x="97" y="129"/>
                  </a:cubicBezTo>
                  <a:cubicBezTo>
                    <a:pt x="101" y="127"/>
                    <a:pt x="104" y="123"/>
                    <a:pt x="104" y="118"/>
                  </a:cubicBezTo>
                  <a:cubicBezTo>
                    <a:pt x="104" y="13"/>
                    <a:pt x="104" y="13"/>
                    <a:pt x="104" y="13"/>
                  </a:cubicBezTo>
                  <a:cubicBezTo>
                    <a:pt x="104" y="6"/>
                    <a:pt x="98" y="0"/>
                    <a:pt x="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28" name="Freeform 15">
              <a:extLst>
                <a:ext uri="{FF2B5EF4-FFF2-40B4-BE49-F238E27FC236}">
                  <a16:creationId xmlns:a16="http://schemas.microsoft.com/office/drawing/2014/main" id="{2FFC268B-C34E-45AE-8062-68B62912038A}"/>
                </a:ext>
              </a:extLst>
            </p:cNvPr>
            <p:cNvSpPr>
              <a:spLocks/>
            </p:cNvSpPr>
            <p:nvPr/>
          </p:nvSpPr>
          <p:spPr bwMode="auto">
            <a:xfrm>
              <a:off x="4608513" y="1743075"/>
              <a:ext cx="38100" cy="25400"/>
            </a:xfrm>
            <a:custGeom>
              <a:avLst/>
              <a:gdLst>
                <a:gd name="T0" fmla="*/ 0 w 10"/>
                <a:gd name="T1" fmla="*/ 7 h 7"/>
                <a:gd name="T2" fmla="*/ 10 w 10"/>
                <a:gd name="T3" fmla="*/ 7 h 7"/>
                <a:gd name="T4" fmla="*/ 10 w 10"/>
                <a:gd name="T5" fmla="*/ 2 h 7"/>
                <a:gd name="T6" fmla="*/ 1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10" y="7"/>
                    <a:pt x="10" y="7"/>
                    <a:pt x="10" y="7"/>
                  </a:cubicBezTo>
                  <a:cubicBezTo>
                    <a:pt x="10" y="2"/>
                    <a:pt x="10" y="2"/>
                    <a:pt x="10" y="2"/>
                  </a:cubicBezTo>
                  <a:cubicBezTo>
                    <a:pt x="7" y="2"/>
                    <a:pt x="4" y="1"/>
                    <a:pt x="1" y="0"/>
                  </a:cubicBezTo>
                  <a:cubicBezTo>
                    <a:pt x="0" y="2"/>
                    <a:pt x="0"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29" name="Freeform 16">
              <a:extLst>
                <a:ext uri="{FF2B5EF4-FFF2-40B4-BE49-F238E27FC236}">
                  <a16:creationId xmlns:a16="http://schemas.microsoft.com/office/drawing/2014/main" id="{02908E2F-090D-4E19-9F67-92D113400441}"/>
                </a:ext>
              </a:extLst>
            </p:cNvPr>
            <p:cNvSpPr>
              <a:spLocks/>
            </p:cNvSpPr>
            <p:nvPr/>
          </p:nvSpPr>
          <p:spPr bwMode="auto">
            <a:xfrm>
              <a:off x="4608513" y="1787525"/>
              <a:ext cx="38100" cy="30163"/>
            </a:xfrm>
            <a:custGeom>
              <a:avLst/>
              <a:gdLst>
                <a:gd name="T0" fmla="*/ 1 w 10"/>
                <a:gd name="T1" fmla="*/ 8 h 8"/>
                <a:gd name="T2" fmla="*/ 10 w 10"/>
                <a:gd name="T3" fmla="*/ 6 h 8"/>
                <a:gd name="T4" fmla="*/ 10 w 10"/>
                <a:gd name="T5" fmla="*/ 0 h 8"/>
                <a:gd name="T6" fmla="*/ 0 w 10"/>
                <a:gd name="T7" fmla="*/ 0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7"/>
                    <a:pt x="7" y="6"/>
                    <a:pt x="10" y="6"/>
                  </a:cubicBezTo>
                  <a:cubicBezTo>
                    <a:pt x="10" y="0"/>
                    <a:pt x="10" y="0"/>
                    <a:pt x="10" y="0"/>
                  </a:cubicBezTo>
                  <a:cubicBezTo>
                    <a:pt x="0" y="0"/>
                    <a:pt x="0" y="0"/>
                    <a:pt x="0" y="0"/>
                  </a:cubicBezTo>
                  <a:cubicBezTo>
                    <a:pt x="0" y="3"/>
                    <a:pt x="0" y="6"/>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0" name="Freeform 17">
              <a:extLst>
                <a:ext uri="{FF2B5EF4-FFF2-40B4-BE49-F238E27FC236}">
                  <a16:creationId xmlns:a16="http://schemas.microsoft.com/office/drawing/2014/main" id="{0F26B2EB-97BB-4F8D-A18B-15D7608374D5}"/>
                </a:ext>
              </a:extLst>
            </p:cNvPr>
            <p:cNvSpPr>
              <a:spLocks/>
            </p:cNvSpPr>
            <p:nvPr/>
          </p:nvSpPr>
          <p:spPr bwMode="auto">
            <a:xfrm>
              <a:off x="4616451" y="1682750"/>
              <a:ext cx="30163" cy="49213"/>
            </a:xfrm>
            <a:custGeom>
              <a:avLst/>
              <a:gdLst>
                <a:gd name="T0" fmla="*/ 8 w 8"/>
                <a:gd name="T1" fmla="*/ 0 h 13"/>
                <a:gd name="T2" fmla="*/ 0 w 8"/>
                <a:gd name="T3" fmla="*/ 11 h 13"/>
                <a:gd name="T4" fmla="*/ 8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5" y="1"/>
                    <a:pt x="2" y="5"/>
                    <a:pt x="0" y="11"/>
                  </a:cubicBezTo>
                  <a:cubicBezTo>
                    <a:pt x="2" y="12"/>
                    <a:pt x="5" y="13"/>
                    <a:pt x="8"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1" name="Freeform 18">
              <a:extLst>
                <a:ext uri="{FF2B5EF4-FFF2-40B4-BE49-F238E27FC236}">
                  <a16:creationId xmlns:a16="http://schemas.microsoft.com/office/drawing/2014/main" id="{F13BA204-5617-4DE8-84D6-2B426546A7A0}"/>
                </a:ext>
              </a:extLst>
            </p:cNvPr>
            <p:cNvSpPr>
              <a:spLocks/>
            </p:cNvSpPr>
            <p:nvPr/>
          </p:nvSpPr>
          <p:spPr bwMode="auto">
            <a:xfrm>
              <a:off x="4718051" y="1724025"/>
              <a:ext cx="38100" cy="44450"/>
            </a:xfrm>
            <a:custGeom>
              <a:avLst/>
              <a:gdLst>
                <a:gd name="T0" fmla="*/ 1 w 10"/>
                <a:gd name="T1" fmla="*/ 12 h 12"/>
                <a:gd name="T2" fmla="*/ 10 w 10"/>
                <a:gd name="T3" fmla="*/ 12 h 12"/>
                <a:gd name="T4" fmla="*/ 5 w 10"/>
                <a:gd name="T5" fmla="*/ 0 h 12"/>
                <a:gd name="T6" fmla="*/ 0 w 10"/>
                <a:gd name="T7" fmla="*/ 3 h 12"/>
                <a:gd name="T8" fmla="*/ 1 w 10"/>
                <a:gd name="T9" fmla="*/ 12 h 12"/>
              </a:gdLst>
              <a:ahLst/>
              <a:cxnLst>
                <a:cxn ang="0">
                  <a:pos x="T0" y="T1"/>
                </a:cxn>
                <a:cxn ang="0">
                  <a:pos x="T2" y="T3"/>
                </a:cxn>
                <a:cxn ang="0">
                  <a:pos x="T4" y="T5"/>
                </a:cxn>
                <a:cxn ang="0">
                  <a:pos x="T6" y="T7"/>
                </a:cxn>
                <a:cxn ang="0">
                  <a:pos x="T8" y="T9"/>
                </a:cxn>
              </a:cxnLst>
              <a:rect l="0" t="0" r="r" b="b"/>
              <a:pathLst>
                <a:path w="10" h="12">
                  <a:moveTo>
                    <a:pt x="1" y="12"/>
                  </a:moveTo>
                  <a:cubicBezTo>
                    <a:pt x="10" y="12"/>
                    <a:pt x="10" y="12"/>
                    <a:pt x="10" y="12"/>
                  </a:cubicBezTo>
                  <a:cubicBezTo>
                    <a:pt x="9" y="8"/>
                    <a:pt x="7" y="3"/>
                    <a:pt x="5" y="0"/>
                  </a:cubicBezTo>
                  <a:cubicBezTo>
                    <a:pt x="3" y="1"/>
                    <a:pt x="1" y="2"/>
                    <a:pt x="0" y="3"/>
                  </a:cubicBezTo>
                  <a:cubicBezTo>
                    <a:pt x="0" y="6"/>
                    <a:pt x="1" y="9"/>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2" name="Freeform 19">
              <a:extLst>
                <a:ext uri="{FF2B5EF4-FFF2-40B4-BE49-F238E27FC236}">
                  <a16:creationId xmlns:a16="http://schemas.microsoft.com/office/drawing/2014/main" id="{ED6007F7-F85F-4625-A101-5149805D43AB}"/>
                </a:ext>
              </a:extLst>
            </p:cNvPr>
            <p:cNvSpPr>
              <a:spLocks/>
            </p:cNvSpPr>
            <p:nvPr/>
          </p:nvSpPr>
          <p:spPr bwMode="auto">
            <a:xfrm>
              <a:off x="4586288" y="1689100"/>
              <a:ext cx="26988" cy="26988"/>
            </a:xfrm>
            <a:custGeom>
              <a:avLst/>
              <a:gdLst>
                <a:gd name="T0" fmla="*/ 7 w 7"/>
                <a:gd name="T1" fmla="*/ 0 h 7"/>
                <a:gd name="T2" fmla="*/ 0 w 7"/>
                <a:gd name="T3" fmla="*/ 5 h 7"/>
                <a:gd name="T4" fmla="*/ 3 w 7"/>
                <a:gd name="T5" fmla="*/ 7 h 7"/>
                <a:gd name="T6" fmla="*/ 7 w 7"/>
                <a:gd name="T7" fmla="*/ 0 h 7"/>
              </a:gdLst>
              <a:ahLst/>
              <a:cxnLst>
                <a:cxn ang="0">
                  <a:pos x="T0" y="T1"/>
                </a:cxn>
                <a:cxn ang="0">
                  <a:pos x="T2" y="T3"/>
                </a:cxn>
                <a:cxn ang="0">
                  <a:pos x="T4" y="T5"/>
                </a:cxn>
                <a:cxn ang="0">
                  <a:pos x="T6" y="T7"/>
                </a:cxn>
              </a:cxnLst>
              <a:rect l="0" t="0" r="r" b="b"/>
              <a:pathLst>
                <a:path w="7" h="7">
                  <a:moveTo>
                    <a:pt x="7" y="0"/>
                  </a:moveTo>
                  <a:cubicBezTo>
                    <a:pt x="4" y="1"/>
                    <a:pt x="2" y="3"/>
                    <a:pt x="0" y="5"/>
                  </a:cubicBezTo>
                  <a:cubicBezTo>
                    <a:pt x="1" y="6"/>
                    <a:pt x="2" y="7"/>
                    <a:pt x="3" y="7"/>
                  </a:cubicBezTo>
                  <a:cubicBezTo>
                    <a:pt x="4" y="5"/>
                    <a:pt x="5" y="2"/>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3" name="Freeform 20">
              <a:extLst>
                <a:ext uri="{FF2B5EF4-FFF2-40B4-BE49-F238E27FC236}">
                  <a16:creationId xmlns:a16="http://schemas.microsoft.com/office/drawing/2014/main" id="{D6B39BB2-29C5-4F56-97F3-908C3325E406}"/>
                </a:ext>
              </a:extLst>
            </p:cNvPr>
            <p:cNvSpPr>
              <a:spLocks/>
            </p:cNvSpPr>
            <p:nvPr/>
          </p:nvSpPr>
          <p:spPr bwMode="auto">
            <a:xfrm>
              <a:off x="4616451" y="1828800"/>
              <a:ext cx="30163" cy="49213"/>
            </a:xfrm>
            <a:custGeom>
              <a:avLst/>
              <a:gdLst>
                <a:gd name="T0" fmla="*/ 8 w 8"/>
                <a:gd name="T1" fmla="*/ 13 h 13"/>
                <a:gd name="T2" fmla="*/ 8 w 8"/>
                <a:gd name="T3" fmla="*/ 0 h 13"/>
                <a:gd name="T4" fmla="*/ 0 w 8"/>
                <a:gd name="T5" fmla="*/ 2 h 13"/>
                <a:gd name="T6" fmla="*/ 8 w 8"/>
                <a:gd name="T7" fmla="*/ 13 h 13"/>
              </a:gdLst>
              <a:ahLst/>
              <a:cxnLst>
                <a:cxn ang="0">
                  <a:pos x="T0" y="T1"/>
                </a:cxn>
                <a:cxn ang="0">
                  <a:pos x="T2" y="T3"/>
                </a:cxn>
                <a:cxn ang="0">
                  <a:pos x="T4" y="T5"/>
                </a:cxn>
                <a:cxn ang="0">
                  <a:pos x="T6" y="T7"/>
                </a:cxn>
              </a:cxnLst>
              <a:rect l="0" t="0" r="r" b="b"/>
              <a:pathLst>
                <a:path w="8" h="13">
                  <a:moveTo>
                    <a:pt x="8" y="13"/>
                  </a:moveTo>
                  <a:cubicBezTo>
                    <a:pt x="8" y="0"/>
                    <a:pt x="8" y="0"/>
                    <a:pt x="8" y="0"/>
                  </a:cubicBezTo>
                  <a:cubicBezTo>
                    <a:pt x="5" y="0"/>
                    <a:pt x="2" y="1"/>
                    <a:pt x="0" y="2"/>
                  </a:cubicBezTo>
                  <a:cubicBezTo>
                    <a:pt x="2" y="7"/>
                    <a:pt x="5" y="11"/>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4" name="Freeform 21">
              <a:extLst>
                <a:ext uri="{FF2B5EF4-FFF2-40B4-BE49-F238E27FC236}">
                  <a16:creationId xmlns:a16="http://schemas.microsoft.com/office/drawing/2014/main" id="{B41F7383-BA31-470F-A5BB-6C9EE4FE075D}"/>
                </a:ext>
              </a:extLst>
            </p:cNvPr>
            <p:cNvSpPr>
              <a:spLocks/>
            </p:cNvSpPr>
            <p:nvPr/>
          </p:nvSpPr>
          <p:spPr bwMode="auto">
            <a:xfrm>
              <a:off x="4665663" y="1682750"/>
              <a:ext cx="30163" cy="49213"/>
            </a:xfrm>
            <a:custGeom>
              <a:avLst/>
              <a:gdLst>
                <a:gd name="T0" fmla="*/ 0 w 8"/>
                <a:gd name="T1" fmla="*/ 0 h 13"/>
                <a:gd name="T2" fmla="*/ 0 w 8"/>
                <a:gd name="T3" fmla="*/ 13 h 13"/>
                <a:gd name="T4" fmla="*/ 8 w 8"/>
                <a:gd name="T5" fmla="*/ 11 h 13"/>
                <a:gd name="T6" fmla="*/ 0 w 8"/>
                <a:gd name="T7" fmla="*/ 0 h 13"/>
              </a:gdLst>
              <a:ahLst/>
              <a:cxnLst>
                <a:cxn ang="0">
                  <a:pos x="T0" y="T1"/>
                </a:cxn>
                <a:cxn ang="0">
                  <a:pos x="T2" y="T3"/>
                </a:cxn>
                <a:cxn ang="0">
                  <a:pos x="T4" y="T5"/>
                </a:cxn>
                <a:cxn ang="0">
                  <a:pos x="T6" y="T7"/>
                </a:cxn>
              </a:cxnLst>
              <a:rect l="0" t="0" r="r" b="b"/>
              <a:pathLst>
                <a:path w="8" h="13">
                  <a:moveTo>
                    <a:pt x="0" y="0"/>
                  </a:moveTo>
                  <a:cubicBezTo>
                    <a:pt x="0" y="13"/>
                    <a:pt x="0" y="13"/>
                    <a:pt x="0" y="13"/>
                  </a:cubicBezTo>
                  <a:cubicBezTo>
                    <a:pt x="3" y="13"/>
                    <a:pt x="5" y="12"/>
                    <a:pt x="8" y="11"/>
                  </a:cubicBezTo>
                  <a:cubicBezTo>
                    <a:pt x="6" y="5"/>
                    <a:pt x="3"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5" name="Freeform 22">
              <a:extLst>
                <a:ext uri="{FF2B5EF4-FFF2-40B4-BE49-F238E27FC236}">
                  <a16:creationId xmlns:a16="http://schemas.microsoft.com/office/drawing/2014/main" id="{6BE33B4D-C44B-44C3-AEDE-9DCB1377D3A6}"/>
                </a:ext>
              </a:extLst>
            </p:cNvPr>
            <p:cNvSpPr>
              <a:spLocks/>
            </p:cNvSpPr>
            <p:nvPr/>
          </p:nvSpPr>
          <p:spPr bwMode="auto">
            <a:xfrm>
              <a:off x="4556126" y="1787525"/>
              <a:ext cx="38100" cy="49213"/>
            </a:xfrm>
            <a:custGeom>
              <a:avLst/>
              <a:gdLst>
                <a:gd name="T0" fmla="*/ 10 w 10"/>
                <a:gd name="T1" fmla="*/ 10 h 13"/>
                <a:gd name="T2" fmla="*/ 9 w 10"/>
                <a:gd name="T3" fmla="*/ 0 h 13"/>
                <a:gd name="T4" fmla="*/ 0 w 10"/>
                <a:gd name="T5" fmla="*/ 0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7"/>
                    <a:pt x="9" y="4"/>
                    <a:pt x="9" y="0"/>
                  </a:cubicBezTo>
                  <a:cubicBezTo>
                    <a:pt x="0" y="0"/>
                    <a:pt x="0" y="0"/>
                    <a:pt x="0" y="0"/>
                  </a:cubicBezTo>
                  <a:cubicBezTo>
                    <a:pt x="1" y="5"/>
                    <a:pt x="2" y="10"/>
                    <a:pt x="5" y="13"/>
                  </a:cubicBezTo>
                  <a:cubicBezTo>
                    <a:pt x="7" y="12"/>
                    <a:pt x="8" y="11"/>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6" name="Freeform 23">
              <a:extLst>
                <a:ext uri="{FF2B5EF4-FFF2-40B4-BE49-F238E27FC236}">
                  <a16:creationId xmlns:a16="http://schemas.microsoft.com/office/drawing/2014/main" id="{BBD02B13-6DB7-4865-8B00-4B8A428D362F}"/>
                </a:ext>
              </a:extLst>
            </p:cNvPr>
            <p:cNvSpPr>
              <a:spLocks/>
            </p:cNvSpPr>
            <p:nvPr/>
          </p:nvSpPr>
          <p:spPr bwMode="auto">
            <a:xfrm>
              <a:off x="4665663" y="1743075"/>
              <a:ext cx="38100" cy="25400"/>
            </a:xfrm>
            <a:custGeom>
              <a:avLst/>
              <a:gdLst>
                <a:gd name="T0" fmla="*/ 9 w 10"/>
                <a:gd name="T1" fmla="*/ 0 h 7"/>
                <a:gd name="T2" fmla="*/ 0 w 10"/>
                <a:gd name="T3" fmla="*/ 2 h 7"/>
                <a:gd name="T4" fmla="*/ 0 w 10"/>
                <a:gd name="T5" fmla="*/ 7 h 7"/>
                <a:gd name="T6" fmla="*/ 10 w 10"/>
                <a:gd name="T7" fmla="*/ 7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2"/>
                    <a:pt x="0" y="2"/>
                  </a:cubicBezTo>
                  <a:cubicBezTo>
                    <a:pt x="0" y="7"/>
                    <a:pt x="0" y="7"/>
                    <a:pt x="0" y="7"/>
                  </a:cubicBezTo>
                  <a:cubicBezTo>
                    <a:pt x="10" y="7"/>
                    <a:pt x="10" y="7"/>
                    <a:pt x="10" y="7"/>
                  </a:cubicBezTo>
                  <a:cubicBezTo>
                    <a:pt x="10" y="5"/>
                    <a:pt x="10"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7" name="Freeform 24">
              <a:extLst>
                <a:ext uri="{FF2B5EF4-FFF2-40B4-BE49-F238E27FC236}">
                  <a16:creationId xmlns:a16="http://schemas.microsoft.com/office/drawing/2014/main" id="{FEDC114B-286E-4B1C-BBAA-FA8D53117AB6}"/>
                </a:ext>
              </a:extLst>
            </p:cNvPr>
            <p:cNvSpPr>
              <a:spLocks/>
            </p:cNvSpPr>
            <p:nvPr/>
          </p:nvSpPr>
          <p:spPr bwMode="auto">
            <a:xfrm>
              <a:off x="4586288" y="1844675"/>
              <a:ext cx="26988" cy="25400"/>
            </a:xfrm>
            <a:custGeom>
              <a:avLst/>
              <a:gdLst>
                <a:gd name="T0" fmla="*/ 0 w 7"/>
                <a:gd name="T1" fmla="*/ 2 h 7"/>
                <a:gd name="T2" fmla="*/ 7 w 7"/>
                <a:gd name="T3" fmla="*/ 7 h 7"/>
                <a:gd name="T4" fmla="*/ 4 w 7"/>
                <a:gd name="T5" fmla="*/ 0 h 7"/>
                <a:gd name="T6" fmla="*/ 0 w 7"/>
                <a:gd name="T7" fmla="*/ 2 h 7"/>
              </a:gdLst>
              <a:ahLst/>
              <a:cxnLst>
                <a:cxn ang="0">
                  <a:pos x="T0" y="T1"/>
                </a:cxn>
                <a:cxn ang="0">
                  <a:pos x="T2" y="T3"/>
                </a:cxn>
                <a:cxn ang="0">
                  <a:pos x="T4" y="T5"/>
                </a:cxn>
                <a:cxn ang="0">
                  <a:pos x="T6" y="T7"/>
                </a:cxn>
              </a:cxnLst>
              <a:rect l="0" t="0" r="r" b="b"/>
              <a:pathLst>
                <a:path w="7" h="7">
                  <a:moveTo>
                    <a:pt x="0" y="2"/>
                  </a:moveTo>
                  <a:cubicBezTo>
                    <a:pt x="2" y="4"/>
                    <a:pt x="4" y="5"/>
                    <a:pt x="7" y="7"/>
                  </a:cubicBezTo>
                  <a:cubicBezTo>
                    <a:pt x="6" y="5"/>
                    <a:pt x="4" y="2"/>
                    <a:pt x="4" y="0"/>
                  </a:cubicBezTo>
                  <a:cubicBezTo>
                    <a:pt x="2" y="1"/>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8" name="Freeform 25">
              <a:extLst>
                <a:ext uri="{FF2B5EF4-FFF2-40B4-BE49-F238E27FC236}">
                  <a16:creationId xmlns:a16="http://schemas.microsoft.com/office/drawing/2014/main" id="{E51CEF58-7B91-40F0-9758-1C37F5BC25B4}"/>
                </a:ext>
              </a:extLst>
            </p:cNvPr>
            <p:cNvSpPr>
              <a:spLocks/>
            </p:cNvSpPr>
            <p:nvPr/>
          </p:nvSpPr>
          <p:spPr bwMode="auto">
            <a:xfrm>
              <a:off x="4699001" y="1689100"/>
              <a:ext cx="26988" cy="26988"/>
            </a:xfrm>
            <a:custGeom>
              <a:avLst/>
              <a:gdLst>
                <a:gd name="T0" fmla="*/ 7 w 7"/>
                <a:gd name="T1" fmla="*/ 5 h 7"/>
                <a:gd name="T2" fmla="*/ 0 w 7"/>
                <a:gd name="T3" fmla="*/ 0 h 7"/>
                <a:gd name="T4" fmla="*/ 3 w 7"/>
                <a:gd name="T5" fmla="*/ 7 h 7"/>
                <a:gd name="T6" fmla="*/ 7 w 7"/>
                <a:gd name="T7" fmla="*/ 5 h 7"/>
              </a:gdLst>
              <a:ahLst/>
              <a:cxnLst>
                <a:cxn ang="0">
                  <a:pos x="T0" y="T1"/>
                </a:cxn>
                <a:cxn ang="0">
                  <a:pos x="T2" y="T3"/>
                </a:cxn>
                <a:cxn ang="0">
                  <a:pos x="T4" y="T5"/>
                </a:cxn>
                <a:cxn ang="0">
                  <a:pos x="T6" y="T7"/>
                </a:cxn>
              </a:cxnLst>
              <a:rect l="0" t="0" r="r" b="b"/>
              <a:pathLst>
                <a:path w="7" h="7">
                  <a:moveTo>
                    <a:pt x="7" y="5"/>
                  </a:moveTo>
                  <a:cubicBezTo>
                    <a:pt x="5" y="3"/>
                    <a:pt x="2" y="1"/>
                    <a:pt x="0" y="0"/>
                  </a:cubicBezTo>
                  <a:cubicBezTo>
                    <a:pt x="1" y="2"/>
                    <a:pt x="2" y="5"/>
                    <a:pt x="3" y="7"/>
                  </a:cubicBezTo>
                  <a:cubicBezTo>
                    <a:pt x="4" y="7"/>
                    <a:pt x="5" y="6"/>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1" name="Freeform 26">
              <a:extLst>
                <a:ext uri="{FF2B5EF4-FFF2-40B4-BE49-F238E27FC236}">
                  <a16:creationId xmlns:a16="http://schemas.microsoft.com/office/drawing/2014/main" id="{00129961-51DF-49B6-BF66-D0299F09EE42}"/>
                </a:ext>
              </a:extLst>
            </p:cNvPr>
            <p:cNvSpPr>
              <a:spLocks/>
            </p:cNvSpPr>
            <p:nvPr/>
          </p:nvSpPr>
          <p:spPr bwMode="auto">
            <a:xfrm>
              <a:off x="4665663" y="1787525"/>
              <a:ext cx="38100" cy="30163"/>
            </a:xfrm>
            <a:custGeom>
              <a:avLst/>
              <a:gdLst>
                <a:gd name="T0" fmla="*/ 10 w 10"/>
                <a:gd name="T1" fmla="*/ 0 h 8"/>
                <a:gd name="T2" fmla="*/ 0 w 10"/>
                <a:gd name="T3" fmla="*/ 0 h 8"/>
                <a:gd name="T4" fmla="*/ 0 w 10"/>
                <a:gd name="T5" fmla="*/ 6 h 8"/>
                <a:gd name="T6" fmla="*/ 9 w 10"/>
                <a:gd name="T7" fmla="*/ 8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0" y="0"/>
                    <a:pt x="0" y="0"/>
                    <a:pt x="0" y="0"/>
                  </a:cubicBezTo>
                  <a:cubicBezTo>
                    <a:pt x="0" y="6"/>
                    <a:pt x="0" y="6"/>
                    <a:pt x="0" y="6"/>
                  </a:cubicBezTo>
                  <a:cubicBezTo>
                    <a:pt x="3" y="6"/>
                    <a:pt x="6" y="7"/>
                    <a:pt x="9" y="8"/>
                  </a:cubicBezTo>
                  <a:cubicBezTo>
                    <a:pt x="10" y="6"/>
                    <a:pt x="10" y="3"/>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2" name="Freeform 27">
              <a:extLst>
                <a:ext uri="{FF2B5EF4-FFF2-40B4-BE49-F238E27FC236}">
                  <a16:creationId xmlns:a16="http://schemas.microsoft.com/office/drawing/2014/main" id="{9DDF2EBF-06A4-4F6E-9CD9-A545879C03EE}"/>
                </a:ext>
              </a:extLst>
            </p:cNvPr>
            <p:cNvSpPr>
              <a:spLocks/>
            </p:cNvSpPr>
            <p:nvPr/>
          </p:nvSpPr>
          <p:spPr bwMode="auto">
            <a:xfrm>
              <a:off x="4665663" y="1828800"/>
              <a:ext cx="30163" cy="49213"/>
            </a:xfrm>
            <a:custGeom>
              <a:avLst/>
              <a:gdLst>
                <a:gd name="T0" fmla="*/ 8 w 8"/>
                <a:gd name="T1" fmla="*/ 2 h 13"/>
                <a:gd name="T2" fmla="*/ 0 w 8"/>
                <a:gd name="T3" fmla="*/ 0 h 13"/>
                <a:gd name="T4" fmla="*/ 0 w 8"/>
                <a:gd name="T5" fmla="*/ 13 h 13"/>
                <a:gd name="T6" fmla="*/ 8 w 8"/>
                <a:gd name="T7" fmla="*/ 2 h 13"/>
              </a:gdLst>
              <a:ahLst/>
              <a:cxnLst>
                <a:cxn ang="0">
                  <a:pos x="T0" y="T1"/>
                </a:cxn>
                <a:cxn ang="0">
                  <a:pos x="T2" y="T3"/>
                </a:cxn>
                <a:cxn ang="0">
                  <a:pos x="T4" y="T5"/>
                </a:cxn>
                <a:cxn ang="0">
                  <a:pos x="T6" y="T7"/>
                </a:cxn>
              </a:cxnLst>
              <a:rect l="0" t="0" r="r" b="b"/>
              <a:pathLst>
                <a:path w="8" h="13">
                  <a:moveTo>
                    <a:pt x="8" y="2"/>
                  </a:moveTo>
                  <a:cubicBezTo>
                    <a:pt x="5" y="1"/>
                    <a:pt x="3" y="0"/>
                    <a:pt x="0" y="0"/>
                  </a:cubicBezTo>
                  <a:cubicBezTo>
                    <a:pt x="0" y="13"/>
                    <a:pt x="0" y="13"/>
                    <a:pt x="0" y="13"/>
                  </a:cubicBezTo>
                  <a:cubicBezTo>
                    <a:pt x="3" y="11"/>
                    <a:pt x="6" y="7"/>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3" name="Freeform 28">
              <a:extLst>
                <a:ext uri="{FF2B5EF4-FFF2-40B4-BE49-F238E27FC236}">
                  <a16:creationId xmlns:a16="http://schemas.microsoft.com/office/drawing/2014/main" id="{92E388C1-AD1D-4C61-BC1A-03E4618E8C2B}"/>
                </a:ext>
              </a:extLst>
            </p:cNvPr>
            <p:cNvSpPr>
              <a:spLocks/>
            </p:cNvSpPr>
            <p:nvPr/>
          </p:nvSpPr>
          <p:spPr bwMode="auto">
            <a:xfrm>
              <a:off x="4556126" y="1724025"/>
              <a:ext cx="38100" cy="44450"/>
            </a:xfrm>
            <a:custGeom>
              <a:avLst/>
              <a:gdLst>
                <a:gd name="T0" fmla="*/ 10 w 10"/>
                <a:gd name="T1" fmla="*/ 3 h 12"/>
                <a:gd name="T2" fmla="*/ 5 w 10"/>
                <a:gd name="T3" fmla="*/ 0 h 12"/>
                <a:gd name="T4" fmla="*/ 0 w 10"/>
                <a:gd name="T5" fmla="*/ 12 h 12"/>
                <a:gd name="T6" fmla="*/ 9 w 10"/>
                <a:gd name="T7" fmla="*/ 12 h 12"/>
                <a:gd name="T8" fmla="*/ 10 w 10"/>
                <a:gd name="T9" fmla="*/ 3 h 12"/>
              </a:gdLst>
              <a:ahLst/>
              <a:cxnLst>
                <a:cxn ang="0">
                  <a:pos x="T0" y="T1"/>
                </a:cxn>
                <a:cxn ang="0">
                  <a:pos x="T2" y="T3"/>
                </a:cxn>
                <a:cxn ang="0">
                  <a:pos x="T4" y="T5"/>
                </a:cxn>
                <a:cxn ang="0">
                  <a:pos x="T6" y="T7"/>
                </a:cxn>
                <a:cxn ang="0">
                  <a:pos x="T8" y="T9"/>
                </a:cxn>
              </a:cxnLst>
              <a:rect l="0" t="0" r="r" b="b"/>
              <a:pathLst>
                <a:path w="10" h="12">
                  <a:moveTo>
                    <a:pt x="10" y="3"/>
                  </a:moveTo>
                  <a:cubicBezTo>
                    <a:pt x="8" y="2"/>
                    <a:pt x="7" y="1"/>
                    <a:pt x="5" y="0"/>
                  </a:cubicBezTo>
                  <a:cubicBezTo>
                    <a:pt x="2" y="3"/>
                    <a:pt x="1" y="8"/>
                    <a:pt x="0" y="12"/>
                  </a:cubicBezTo>
                  <a:cubicBezTo>
                    <a:pt x="9" y="12"/>
                    <a:pt x="9" y="12"/>
                    <a:pt x="9" y="12"/>
                  </a:cubicBezTo>
                  <a:cubicBezTo>
                    <a:pt x="9" y="9"/>
                    <a:pt x="9" y="6"/>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4" name="Freeform 29">
              <a:extLst>
                <a:ext uri="{FF2B5EF4-FFF2-40B4-BE49-F238E27FC236}">
                  <a16:creationId xmlns:a16="http://schemas.microsoft.com/office/drawing/2014/main" id="{6770E90B-F43E-45FF-8E90-C1A54FD040EB}"/>
                </a:ext>
              </a:extLst>
            </p:cNvPr>
            <p:cNvSpPr>
              <a:spLocks/>
            </p:cNvSpPr>
            <p:nvPr/>
          </p:nvSpPr>
          <p:spPr bwMode="auto">
            <a:xfrm>
              <a:off x="46624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1" y="0"/>
                    <a:pt x="0" y="0"/>
                  </a:cubicBezTo>
                  <a:cubicBezTo>
                    <a:pt x="0" y="3"/>
                    <a:pt x="0" y="3"/>
                    <a:pt x="0" y="3"/>
                  </a:cubicBezTo>
                  <a:cubicBezTo>
                    <a:pt x="1" y="4"/>
                    <a:pt x="1" y="4"/>
                    <a:pt x="1" y="4"/>
                  </a:cubicBezTo>
                  <a:cubicBezTo>
                    <a:pt x="3"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9" name="Freeform 30">
              <a:extLst>
                <a:ext uri="{FF2B5EF4-FFF2-40B4-BE49-F238E27FC236}">
                  <a16:creationId xmlns:a16="http://schemas.microsoft.com/office/drawing/2014/main" id="{9F498B9D-A96B-41E6-B939-D55844913876}"/>
                </a:ext>
              </a:extLst>
            </p:cNvPr>
            <p:cNvSpPr>
              <a:spLocks noEditPoints="1"/>
            </p:cNvSpPr>
            <p:nvPr/>
          </p:nvSpPr>
          <p:spPr bwMode="auto">
            <a:xfrm>
              <a:off x="4459288" y="1592263"/>
              <a:ext cx="393700" cy="488950"/>
            </a:xfrm>
            <a:custGeom>
              <a:avLst/>
              <a:gdLst>
                <a:gd name="T0" fmla="*/ 13 w 105"/>
                <a:gd name="T1" fmla="*/ 0 h 130"/>
                <a:gd name="T2" fmla="*/ 0 w 105"/>
                <a:gd name="T3" fmla="*/ 117 h 130"/>
                <a:gd name="T4" fmla="*/ 92 w 105"/>
                <a:gd name="T5" fmla="*/ 130 h 130"/>
                <a:gd name="T6" fmla="*/ 105 w 105"/>
                <a:gd name="T7" fmla="*/ 12 h 130"/>
                <a:gd name="T8" fmla="*/ 52 w 105"/>
                <a:gd name="T9" fmla="*/ 19 h 130"/>
                <a:gd name="T10" fmla="*/ 52 w 105"/>
                <a:gd name="T11" fmla="*/ 81 h 130"/>
                <a:gd name="T12" fmla="*/ 52 w 105"/>
                <a:gd name="T13" fmla="*/ 19 h 130"/>
                <a:gd name="T14" fmla="*/ 17 w 105"/>
                <a:gd name="T15" fmla="*/ 106 h 130"/>
                <a:gd name="T16" fmla="*/ 15 w 105"/>
                <a:gd name="T17" fmla="*/ 110 h 130"/>
                <a:gd name="T18" fmla="*/ 18 w 105"/>
                <a:gd name="T19" fmla="*/ 99 h 130"/>
                <a:gd name="T20" fmla="*/ 23 w 105"/>
                <a:gd name="T21" fmla="*/ 103 h 130"/>
                <a:gd name="T22" fmla="*/ 18 w 105"/>
                <a:gd name="T23" fmla="*/ 106 h 130"/>
                <a:gd name="T24" fmla="*/ 29 w 105"/>
                <a:gd name="T25" fmla="*/ 108 h 130"/>
                <a:gd name="T26" fmla="*/ 25 w 105"/>
                <a:gd name="T27" fmla="*/ 110 h 130"/>
                <a:gd name="T28" fmla="*/ 26 w 105"/>
                <a:gd name="T29" fmla="*/ 99 h 130"/>
                <a:gd name="T30" fmla="*/ 33 w 105"/>
                <a:gd name="T31" fmla="*/ 110 h 130"/>
                <a:gd name="T32" fmla="*/ 37 w 105"/>
                <a:gd name="T33" fmla="*/ 111 h 130"/>
                <a:gd name="T34" fmla="*/ 34 w 105"/>
                <a:gd name="T35" fmla="*/ 108 h 130"/>
                <a:gd name="T36" fmla="*/ 39 w 105"/>
                <a:gd name="T37" fmla="*/ 107 h 130"/>
                <a:gd name="T38" fmla="*/ 34 w 105"/>
                <a:gd name="T39" fmla="*/ 102 h 130"/>
                <a:gd name="T40" fmla="*/ 41 w 105"/>
                <a:gd name="T41" fmla="*/ 100 h 130"/>
                <a:gd name="T42" fmla="*/ 38 w 105"/>
                <a:gd name="T43" fmla="*/ 101 h 130"/>
                <a:gd name="T44" fmla="*/ 38 w 105"/>
                <a:gd name="T45" fmla="*/ 104 h 130"/>
                <a:gd name="T46" fmla="*/ 37 w 105"/>
                <a:gd name="T47" fmla="*/ 111 h 130"/>
                <a:gd name="T48" fmla="*/ 43 w 105"/>
                <a:gd name="T49" fmla="*/ 110 h 130"/>
                <a:gd name="T50" fmla="*/ 46 w 105"/>
                <a:gd name="T51" fmla="*/ 108 h 130"/>
                <a:gd name="T52" fmla="*/ 46 w 105"/>
                <a:gd name="T53" fmla="*/ 106 h 130"/>
                <a:gd name="T54" fmla="*/ 47 w 105"/>
                <a:gd name="T55" fmla="*/ 99 h 130"/>
                <a:gd name="T56" fmla="*/ 49 w 105"/>
                <a:gd name="T57" fmla="*/ 102 h 130"/>
                <a:gd name="T58" fmla="*/ 45 w 105"/>
                <a:gd name="T59" fmla="*/ 102 h 130"/>
                <a:gd name="T60" fmla="*/ 50 w 105"/>
                <a:gd name="T61" fmla="*/ 107 h 130"/>
                <a:gd name="T62" fmla="*/ 59 w 105"/>
                <a:gd name="T63" fmla="*/ 105 h 130"/>
                <a:gd name="T64" fmla="*/ 54 w 105"/>
                <a:gd name="T65" fmla="*/ 106 h 130"/>
                <a:gd name="T66" fmla="*/ 52 w 105"/>
                <a:gd name="T67" fmla="*/ 110 h 130"/>
                <a:gd name="T68" fmla="*/ 55 w 105"/>
                <a:gd name="T69" fmla="*/ 99 h 130"/>
                <a:gd name="T70" fmla="*/ 60 w 105"/>
                <a:gd name="T71" fmla="*/ 103 h 130"/>
                <a:gd name="T72" fmla="*/ 66 w 105"/>
                <a:gd name="T73" fmla="*/ 111 h 130"/>
                <a:gd name="T74" fmla="*/ 66 w 105"/>
                <a:gd name="T75" fmla="*/ 99 h 130"/>
                <a:gd name="T76" fmla="*/ 66 w 105"/>
                <a:gd name="T77" fmla="*/ 111 h 130"/>
                <a:gd name="T78" fmla="*/ 78 w 105"/>
                <a:gd name="T79" fmla="*/ 108 h 130"/>
                <a:gd name="T80" fmla="*/ 76 w 105"/>
                <a:gd name="T81" fmla="*/ 106 h 130"/>
                <a:gd name="T82" fmla="*/ 73 w 105"/>
                <a:gd name="T83" fmla="*/ 110 h 130"/>
                <a:gd name="T84" fmla="*/ 77 w 105"/>
                <a:gd name="T85" fmla="*/ 99 h 130"/>
                <a:gd name="T86" fmla="*/ 81 w 105"/>
                <a:gd name="T87" fmla="*/ 102 h 130"/>
                <a:gd name="T88" fmla="*/ 79 w 105"/>
                <a:gd name="T89" fmla="*/ 105 h 130"/>
                <a:gd name="T90" fmla="*/ 82 w 105"/>
                <a:gd name="T91" fmla="*/ 110 h 130"/>
                <a:gd name="T92" fmla="*/ 91 w 105"/>
                <a:gd name="T93" fmla="*/ 101 h 130"/>
                <a:gd name="T94" fmla="*/ 88 w 105"/>
                <a:gd name="T95" fmla="*/ 110 h 130"/>
                <a:gd name="T96" fmla="*/ 85 w 105"/>
                <a:gd name="T97" fmla="*/ 101 h 130"/>
                <a:gd name="T98" fmla="*/ 82 w 105"/>
                <a:gd name="T99" fmla="*/ 99 h 130"/>
                <a:gd name="T100" fmla="*/ 91 w 105"/>
                <a:gd name="T101"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30">
                  <a:moveTo>
                    <a:pt x="92" y="0"/>
                  </a:moveTo>
                  <a:cubicBezTo>
                    <a:pt x="13" y="0"/>
                    <a:pt x="13" y="0"/>
                    <a:pt x="13" y="0"/>
                  </a:cubicBezTo>
                  <a:cubicBezTo>
                    <a:pt x="6" y="0"/>
                    <a:pt x="0" y="5"/>
                    <a:pt x="0" y="12"/>
                  </a:cubicBezTo>
                  <a:cubicBezTo>
                    <a:pt x="0" y="117"/>
                    <a:pt x="0" y="117"/>
                    <a:pt x="0" y="117"/>
                  </a:cubicBezTo>
                  <a:cubicBezTo>
                    <a:pt x="0" y="124"/>
                    <a:pt x="6" y="130"/>
                    <a:pt x="13" y="130"/>
                  </a:cubicBezTo>
                  <a:cubicBezTo>
                    <a:pt x="92" y="130"/>
                    <a:pt x="92" y="130"/>
                    <a:pt x="92" y="130"/>
                  </a:cubicBezTo>
                  <a:cubicBezTo>
                    <a:pt x="99" y="130"/>
                    <a:pt x="105" y="124"/>
                    <a:pt x="105" y="117"/>
                  </a:cubicBezTo>
                  <a:cubicBezTo>
                    <a:pt x="105" y="12"/>
                    <a:pt x="105" y="12"/>
                    <a:pt x="105" y="12"/>
                  </a:cubicBezTo>
                  <a:cubicBezTo>
                    <a:pt x="105" y="5"/>
                    <a:pt x="99" y="0"/>
                    <a:pt x="92" y="0"/>
                  </a:cubicBezTo>
                  <a:close/>
                  <a:moveTo>
                    <a:pt x="52" y="19"/>
                  </a:moveTo>
                  <a:cubicBezTo>
                    <a:pt x="69" y="19"/>
                    <a:pt x="83" y="33"/>
                    <a:pt x="83" y="50"/>
                  </a:cubicBezTo>
                  <a:cubicBezTo>
                    <a:pt x="83" y="67"/>
                    <a:pt x="69" y="81"/>
                    <a:pt x="52" y="81"/>
                  </a:cubicBezTo>
                  <a:cubicBezTo>
                    <a:pt x="35" y="81"/>
                    <a:pt x="21" y="67"/>
                    <a:pt x="21" y="50"/>
                  </a:cubicBezTo>
                  <a:cubicBezTo>
                    <a:pt x="21" y="33"/>
                    <a:pt x="35" y="19"/>
                    <a:pt x="52" y="19"/>
                  </a:cubicBezTo>
                  <a:close/>
                  <a:moveTo>
                    <a:pt x="18" y="106"/>
                  </a:moveTo>
                  <a:cubicBezTo>
                    <a:pt x="18" y="106"/>
                    <a:pt x="17" y="106"/>
                    <a:pt x="17" y="106"/>
                  </a:cubicBezTo>
                  <a:cubicBezTo>
                    <a:pt x="17" y="110"/>
                    <a:pt x="17" y="110"/>
                    <a:pt x="17" y="110"/>
                  </a:cubicBezTo>
                  <a:cubicBezTo>
                    <a:pt x="15" y="110"/>
                    <a:pt x="15" y="110"/>
                    <a:pt x="15" y="110"/>
                  </a:cubicBezTo>
                  <a:cubicBezTo>
                    <a:pt x="15" y="99"/>
                    <a:pt x="15" y="99"/>
                    <a:pt x="15" y="99"/>
                  </a:cubicBezTo>
                  <a:cubicBezTo>
                    <a:pt x="16" y="99"/>
                    <a:pt x="17" y="99"/>
                    <a:pt x="18" y="99"/>
                  </a:cubicBezTo>
                  <a:cubicBezTo>
                    <a:pt x="20" y="99"/>
                    <a:pt x="21" y="99"/>
                    <a:pt x="22" y="100"/>
                  </a:cubicBezTo>
                  <a:cubicBezTo>
                    <a:pt x="22" y="101"/>
                    <a:pt x="23" y="102"/>
                    <a:pt x="23" y="103"/>
                  </a:cubicBezTo>
                  <a:cubicBezTo>
                    <a:pt x="23" y="104"/>
                    <a:pt x="22" y="105"/>
                    <a:pt x="22" y="105"/>
                  </a:cubicBezTo>
                  <a:cubicBezTo>
                    <a:pt x="21" y="106"/>
                    <a:pt x="20" y="106"/>
                    <a:pt x="18" y="106"/>
                  </a:cubicBezTo>
                  <a:close/>
                  <a:moveTo>
                    <a:pt x="30" y="110"/>
                  </a:moveTo>
                  <a:cubicBezTo>
                    <a:pt x="29" y="108"/>
                    <a:pt x="29" y="108"/>
                    <a:pt x="29" y="108"/>
                  </a:cubicBezTo>
                  <a:cubicBezTo>
                    <a:pt x="26" y="108"/>
                    <a:pt x="26" y="108"/>
                    <a:pt x="26" y="108"/>
                  </a:cubicBezTo>
                  <a:cubicBezTo>
                    <a:pt x="25" y="110"/>
                    <a:pt x="25" y="110"/>
                    <a:pt x="25" y="110"/>
                  </a:cubicBezTo>
                  <a:cubicBezTo>
                    <a:pt x="23" y="110"/>
                    <a:pt x="23" y="110"/>
                    <a:pt x="23" y="110"/>
                  </a:cubicBezTo>
                  <a:cubicBezTo>
                    <a:pt x="26" y="99"/>
                    <a:pt x="26" y="99"/>
                    <a:pt x="26" y="99"/>
                  </a:cubicBezTo>
                  <a:cubicBezTo>
                    <a:pt x="29" y="99"/>
                    <a:pt x="29" y="99"/>
                    <a:pt x="29" y="99"/>
                  </a:cubicBezTo>
                  <a:cubicBezTo>
                    <a:pt x="33" y="110"/>
                    <a:pt x="33" y="110"/>
                    <a:pt x="33" y="110"/>
                  </a:cubicBezTo>
                  <a:lnTo>
                    <a:pt x="30" y="110"/>
                  </a:lnTo>
                  <a:close/>
                  <a:moveTo>
                    <a:pt x="37" y="111"/>
                  </a:moveTo>
                  <a:cubicBezTo>
                    <a:pt x="36" y="111"/>
                    <a:pt x="34" y="110"/>
                    <a:pt x="34" y="110"/>
                  </a:cubicBezTo>
                  <a:cubicBezTo>
                    <a:pt x="34" y="108"/>
                    <a:pt x="34" y="108"/>
                    <a:pt x="34" y="108"/>
                  </a:cubicBezTo>
                  <a:cubicBezTo>
                    <a:pt x="35" y="108"/>
                    <a:pt x="36" y="108"/>
                    <a:pt x="37" y="108"/>
                  </a:cubicBezTo>
                  <a:cubicBezTo>
                    <a:pt x="38" y="108"/>
                    <a:pt x="39" y="108"/>
                    <a:pt x="39" y="107"/>
                  </a:cubicBezTo>
                  <a:cubicBezTo>
                    <a:pt x="39" y="107"/>
                    <a:pt x="38" y="106"/>
                    <a:pt x="37" y="106"/>
                  </a:cubicBezTo>
                  <a:cubicBezTo>
                    <a:pt x="35" y="105"/>
                    <a:pt x="34" y="104"/>
                    <a:pt x="34" y="102"/>
                  </a:cubicBezTo>
                  <a:cubicBezTo>
                    <a:pt x="34" y="101"/>
                    <a:pt x="35" y="99"/>
                    <a:pt x="38" y="99"/>
                  </a:cubicBezTo>
                  <a:cubicBezTo>
                    <a:pt x="39" y="99"/>
                    <a:pt x="40" y="99"/>
                    <a:pt x="41" y="100"/>
                  </a:cubicBezTo>
                  <a:cubicBezTo>
                    <a:pt x="40" y="102"/>
                    <a:pt x="40" y="102"/>
                    <a:pt x="40" y="102"/>
                  </a:cubicBezTo>
                  <a:cubicBezTo>
                    <a:pt x="40" y="101"/>
                    <a:pt x="39" y="101"/>
                    <a:pt x="38" y="101"/>
                  </a:cubicBezTo>
                  <a:cubicBezTo>
                    <a:pt x="37" y="101"/>
                    <a:pt x="36" y="102"/>
                    <a:pt x="36" y="102"/>
                  </a:cubicBezTo>
                  <a:cubicBezTo>
                    <a:pt x="36" y="103"/>
                    <a:pt x="37" y="103"/>
                    <a:pt x="38" y="104"/>
                  </a:cubicBezTo>
                  <a:cubicBezTo>
                    <a:pt x="40" y="105"/>
                    <a:pt x="41" y="106"/>
                    <a:pt x="41" y="107"/>
                  </a:cubicBezTo>
                  <a:cubicBezTo>
                    <a:pt x="41" y="109"/>
                    <a:pt x="40" y="111"/>
                    <a:pt x="37" y="111"/>
                  </a:cubicBezTo>
                  <a:close/>
                  <a:moveTo>
                    <a:pt x="46" y="111"/>
                  </a:moveTo>
                  <a:cubicBezTo>
                    <a:pt x="44" y="111"/>
                    <a:pt x="43" y="110"/>
                    <a:pt x="43" y="110"/>
                  </a:cubicBezTo>
                  <a:cubicBezTo>
                    <a:pt x="43" y="108"/>
                    <a:pt x="43" y="108"/>
                    <a:pt x="43" y="108"/>
                  </a:cubicBezTo>
                  <a:cubicBezTo>
                    <a:pt x="44" y="108"/>
                    <a:pt x="45" y="108"/>
                    <a:pt x="46" y="108"/>
                  </a:cubicBezTo>
                  <a:cubicBezTo>
                    <a:pt x="47" y="108"/>
                    <a:pt x="48" y="108"/>
                    <a:pt x="48" y="107"/>
                  </a:cubicBezTo>
                  <a:cubicBezTo>
                    <a:pt x="48" y="107"/>
                    <a:pt x="47" y="106"/>
                    <a:pt x="46" y="106"/>
                  </a:cubicBezTo>
                  <a:cubicBezTo>
                    <a:pt x="44" y="105"/>
                    <a:pt x="43" y="104"/>
                    <a:pt x="43" y="102"/>
                  </a:cubicBezTo>
                  <a:cubicBezTo>
                    <a:pt x="43" y="101"/>
                    <a:pt x="44" y="99"/>
                    <a:pt x="47" y="99"/>
                  </a:cubicBezTo>
                  <a:cubicBezTo>
                    <a:pt x="48" y="99"/>
                    <a:pt x="49" y="99"/>
                    <a:pt x="50" y="100"/>
                  </a:cubicBezTo>
                  <a:cubicBezTo>
                    <a:pt x="49" y="102"/>
                    <a:pt x="49" y="102"/>
                    <a:pt x="49" y="102"/>
                  </a:cubicBezTo>
                  <a:cubicBezTo>
                    <a:pt x="49" y="101"/>
                    <a:pt x="48" y="101"/>
                    <a:pt x="47" y="101"/>
                  </a:cubicBezTo>
                  <a:cubicBezTo>
                    <a:pt x="46" y="101"/>
                    <a:pt x="45" y="102"/>
                    <a:pt x="45" y="102"/>
                  </a:cubicBezTo>
                  <a:cubicBezTo>
                    <a:pt x="45" y="103"/>
                    <a:pt x="46" y="103"/>
                    <a:pt x="47" y="104"/>
                  </a:cubicBezTo>
                  <a:cubicBezTo>
                    <a:pt x="49" y="105"/>
                    <a:pt x="50" y="106"/>
                    <a:pt x="50" y="107"/>
                  </a:cubicBezTo>
                  <a:cubicBezTo>
                    <a:pt x="50" y="109"/>
                    <a:pt x="49" y="111"/>
                    <a:pt x="46" y="111"/>
                  </a:cubicBezTo>
                  <a:close/>
                  <a:moveTo>
                    <a:pt x="59" y="105"/>
                  </a:moveTo>
                  <a:cubicBezTo>
                    <a:pt x="58" y="106"/>
                    <a:pt x="57" y="106"/>
                    <a:pt x="55" y="106"/>
                  </a:cubicBezTo>
                  <a:cubicBezTo>
                    <a:pt x="55" y="106"/>
                    <a:pt x="55" y="106"/>
                    <a:pt x="54" y="106"/>
                  </a:cubicBezTo>
                  <a:cubicBezTo>
                    <a:pt x="54" y="110"/>
                    <a:pt x="54" y="110"/>
                    <a:pt x="54" y="110"/>
                  </a:cubicBezTo>
                  <a:cubicBezTo>
                    <a:pt x="52" y="110"/>
                    <a:pt x="52" y="110"/>
                    <a:pt x="52" y="110"/>
                  </a:cubicBezTo>
                  <a:cubicBezTo>
                    <a:pt x="52" y="99"/>
                    <a:pt x="52" y="99"/>
                    <a:pt x="52" y="99"/>
                  </a:cubicBezTo>
                  <a:cubicBezTo>
                    <a:pt x="53" y="99"/>
                    <a:pt x="54" y="99"/>
                    <a:pt x="55" y="99"/>
                  </a:cubicBezTo>
                  <a:cubicBezTo>
                    <a:pt x="57" y="99"/>
                    <a:pt x="58" y="99"/>
                    <a:pt x="59" y="100"/>
                  </a:cubicBezTo>
                  <a:cubicBezTo>
                    <a:pt x="59" y="101"/>
                    <a:pt x="60" y="102"/>
                    <a:pt x="60" y="103"/>
                  </a:cubicBezTo>
                  <a:cubicBezTo>
                    <a:pt x="60" y="104"/>
                    <a:pt x="60" y="105"/>
                    <a:pt x="59" y="105"/>
                  </a:cubicBezTo>
                  <a:close/>
                  <a:moveTo>
                    <a:pt x="66" y="111"/>
                  </a:moveTo>
                  <a:cubicBezTo>
                    <a:pt x="63" y="111"/>
                    <a:pt x="61" y="108"/>
                    <a:pt x="61" y="105"/>
                  </a:cubicBezTo>
                  <a:cubicBezTo>
                    <a:pt x="61" y="102"/>
                    <a:pt x="63" y="99"/>
                    <a:pt x="66" y="99"/>
                  </a:cubicBezTo>
                  <a:cubicBezTo>
                    <a:pt x="70" y="99"/>
                    <a:pt x="72" y="102"/>
                    <a:pt x="72" y="105"/>
                  </a:cubicBezTo>
                  <a:cubicBezTo>
                    <a:pt x="72" y="108"/>
                    <a:pt x="69" y="111"/>
                    <a:pt x="66" y="111"/>
                  </a:cubicBezTo>
                  <a:close/>
                  <a:moveTo>
                    <a:pt x="79" y="110"/>
                  </a:moveTo>
                  <a:cubicBezTo>
                    <a:pt x="79" y="110"/>
                    <a:pt x="79" y="109"/>
                    <a:pt x="78" y="108"/>
                  </a:cubicBezTo>
                  <a:cubicBezTo>
                    <a:pt x="78" y="106"/>
                    <a:pt x="78" y="106"/>
                    <a:pt x="77" y="106"/>
                  </a:cubicBezTo>
                  <a:cubicBezTo>
                    <a:pt x="76" y="106"/>
                    <a:pt x="76" y="106"/>
                    <a:pt x="76" y="106"/>
                  </a:cubicBezTo>
                  <a:cubicBezTo>
                    <a:pt x="76" y="110"/>
                    <a:pt x="76" y="110"/>
                    <a:pt x="76" y="110"/>
                  </a:cubicBezTo>
                  <a:cubicBezTo>
                    <a:pt x="73" y="110"/>
                    <a:pt x="73" y="110"/>
                    <a:pt x="73" y="110"/>
                  </a:cubicBezTo>
                  <a:cubicBezTo>
                    <a:pt x="73" y="99"/>
                    <a:pt x="73" y="99"/>
                    <a:pt x="73" y="99"/>
                  </a:cubicBezTo>
                  <a:cubicBezTo>
                    <a:pt x="74" y="99"/>
                    <a:pt x="75" y="99"/>
                    <a:pt x="77" y="99"/>
                  </a:cubicBezTo>
                  <a:cubicBezTo>
                    <a:pt x="78" y="99"/>
                    <a:pt x="79" y="99"/>
                    <a:pt x="80" y="100"/>
                  </a:cubicBezTo>
                  <a:cubicBezTo>
                    <a:pt x="81" y="101"/>
                    <a:pt x="81" y="101"/>
                    <a:pt x="81" y="102"/>
                  </a:cubicBezTo>
                  <a:cubicBezTo>
                    <a:pt x="81" y="104"/>
                    <a:pt x="80" y="105"/>
                    <a:pt x="79" y="105"/>
                  </a:cubicBezTo>
                  <a:cubicBezTo>
                    <a:pt x="79" y="105"/>
                    <a:pt x="79" y="105"/>
                    <a:pt x="79" y="105"/>
                  </a:cubicBezTo>
                  <a:cubicBezTo>
                    <a:pt x="80" y="105"/>
                    <a:pt x="80" y="106"/>
                    <a:pt x="81" y="107"/>
                  </a:cubicBezTo>
                  <a:cubicBezTo>
                    <a:pt x="81" y="108"/>
                    <a:pt x="81" y="110"/>
                    <a:pt x="82" y="110"/>
                  </a:cubicBezTo>
                  <a:lnTo>
                    <a:pt x="79" y="110"/>
                  </a:lnTo>
                  <a:close/>
                  <a:moveTo>
                    <a:pt x="91" y="101"/>
                  </a:moveTo>
                  <a:cubicBezTo>
                    <a:pt x="88" y="101"/>
                    <a:pt x="88" y="101"/>
                    <a:pt x="88" y="101"/>
                  </a:cubicBezTo>
                  <a:cubicBezTo>
                    <a:pt x="88" y="110"/>
                    <a:pt x="88" y="110"/>
                    <a:pt x="88" y="110"/>
                  </a:cubicBezTo>
                  <a:cubicBezTo>
                    <a:pt x="85" y="110"/>
                    <a:pt x="85" y="110"/>
                    <a:pt x="85" y="110"/>
                  </a:cubicBezTo>
                  <a:cubicBezTo>
                    <a:pt x="85" y="101"/>
                    <a:pt x="85" y="101"/>
                    <a:pt x="85" y="101"/>
                  </a:cubicBezTo>
                  <a:cubicBezTo>
                    <a:pt x="82" y="101"/>
                    <a:pt x="82" y="101"/>
                    <a:pt x="82" y="101"/>
                  </a:cubicBezTo>
                  <a:cubicBezTo>
                    <a:pt x="82" y="99"/>
                    <a:pt x="82" y="99"/>
                    <a:pt x="82" y="99"/>
                  </a:cubicBezTo>
                  <a:cubicBezTo>
                    <a:pt x="91" y="99"/>
                    <a:pt x="91" y="99"/>
                    <a:pt x="91" y="99"/>
                  </a:cubicBezTo>
                  <a:lnTo>
                    <a:pt x="91"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0" name="Freeform 31">
              <a:extLst>
                <a:ext uri="{FF2B5EF4-FFF2-40B4-BE49-F238E27FC236}">
                  <a16:creationId xmlns:a16="http://schemas.microsoft.com/office/drawing/2014/main" id="{E0DB8218-4817-47A1-9929-872F3437BB50}"/>
                </a:ext>
              </a:extLst>
            </p:cNvPr>
            <p:cNvSpPr>
              <a:spLocks/>
            </p:cNvSpPr>
            <p:nvPr/>
          </p:nvSpPr>
          <p:spPr bwMode="auto">
            <a:xfrm>
              <a:off x="4745038" y="1971675"/>
              <a:ext cx="11113" cy="11113"/>
            </a:xfrm>
            <a:custGeom>
              <a:avLst/>
              <a:gdLst>
                <a:gd name="T0" fmla="*/ 1 w 3"/>
                <a:gd name="T1" fmla="*/ 0 h 3"/>
                <a:gd name="T2" fmla="*/ 0 w 3"/>
                <a:gd name="T3" fmla="*/ 0 h 3"/>
                <a:gd name="T4" fmla="*/ 0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0"/>
                  </a:cubicBezTo>
                  <a:cubicBezTo>
                    <a:pt x="0" y="3"/>
                    <a:pt x="0" y="3"/>
                    <a:pt x="0" y="3"/>
                  </a:cubicBezTo>
                  <a:cubicBezTo>
                    <a:pt x="1" y="3"/>
                    <a:pt x="1" y="3"/>
                    <a:pt x="1" y="3"/>
                  </a:cubicBezTo>
                  <a:cubicBezTo>
                    <a:pt x="2" y="3"/>
                    <a:pt x="3" y="3"/>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1" name="Oval 32">
              <a:extLst>
                <a:ext uri="{FF2B5EF4-FFF2-40B4-BE49-F238E27FC236}">
                  <a16:creationId xmlns:a16="http://schemas.microsoft.com/office/drawing/2014/main" id="{FDA79D29-29F2-485D-8707-F2B876A8E5D9}"/>
                </a:ext>
              </a:extLst>
            </p:cNvPr>
            <p:cNvSpPr>
              <a:spLocks noChangeArrowheads="1"/>
            </p:cNvSpPr>
            <p:nvPr/>
          </p:nvSpPr>
          <p:spPr bwMode="auto">
            <a:xfrm>
              <a:off x="4699001" y="1971675"/>
              <a:ext cx="190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2" name="Freeform 33">
              <a:extLst>
                <a:ext uri="{FF2B5EF4-FFF2-40B4-BE49-F238E27FC236}">
                  <a16:creationId xmlns:a16="http://schemas.microsoft.com/office/drawing/2014/main" id="{869AAF24-4EEB-450E-B4B7-A4CA54C6110B}"/>
                </a:ext>
              </a:extLst>
            </p:cNvPr>
            <p:cNvSpPr>
              <a:spLocks/>
            </p:cNvSpPr>
            <p:nvPr/>
          </p:nvSpPr>
          <p:spPr bwMode="auto">
            <a:xfrm>
              <a:off x="4699001" y="1844675"/>
              <a:ext cx="22225" cy="25400"/>
            </a:xfrm>
            <a:custGeom>
              <a:avLst/>
              <a:gdLst>
                <a:gd name="T0" fmla="*/ 0 w 6"/>
                <a:gd name="T1" fmla="*/ 7 h 7"/>
                <a:gd name="T2" fmla="*/ 6 w 6"/>
                <a:gd name="T3" fmla="*/ 2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2" y="5"/>
                    <a:pt x="4" y="4"/>
                    <a:pt x="6" y="2"/>
                  </a:cubicBezTo>
                  <a:cubicBezTo>
                    <a:pt x="5" y="1"/>
                    <a:pt x="4" y="1"/>
                    <a:pt x="3" y="0"/>
                  </a:cubicBezTo>
                  <a:cubicBezTo>
                    <a:pt x="2" y="2"/>
                    <a:pt x="1"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3" name="Freeform 34">
              <a:extLst>
                <a:ext uri="{FF2B5EF4-FFF2-40B4-BE49-F238E27FC236}">
                  <a16:creationId xmlns:a16="http://schemas.microsoft.com/office/drawing/2014/main" id="{0C6191D6-D122-4BAC-93ED-1FE6B8DA8E44}"/>
                </a:ext>
              </a:extLst>
            </p:cNvPr>
            <p:cNvSpPr>
              <a:spLocks/>
            </p:cNvSpPr>
            <p:nvPr/>
          </p:nvSpPr>
          <p:spPr bwMode="auto">
            <a:xfrm>
              <a:off x="4718051" y="1787525"/>
              <a:ext cx="38100" cy="49213"/>
            </a:xfrm>
            <a:custGeom>
              <a:avLst/>
              <a:gdLst>
                <a:gd name="T0" fmla="*/ 0 w 10"/>
                <a:gd name="T1" fmla="*/ 10 h 13"/>
                <a:gd name="T2" fmla="*/ 5 w 10"/>
                <a:gd name="T3" fmla="*/ 13 h 13"/>
                <a:gd name="T4" fmla="*/ 10 w 10"/>
                <a:gd name="T5" fmla="*/ 0 h 13"/>
                <a:gd name="T6" fmla="*/ 1 w 10"/>
                <a:gd name="T7" fmla="*/ 0 h 13"/>
                <a:gd name="T8" fmla="*/ 0 w 10"/>
                <a:gd name="T9" fmla="*/ 10 h 13"/>
              </a:gdLst>
              <a:ahLst/>
              <a:cxnLst>
                <a:cxn ang="0">
                  <a:pos x="T0" y="T1"/>
                </a:cxn>
                <a:cxn ang="0">
                  <a:pos x="T2" y="T3"/>
                </a:cxn>
                <a:cxn ang="0">
                  <a:pos x="T4" y="T5"/>
                </a:cxn>
                <a:cxn ang="0">
                  <a:pos x="T6" y="T7"/>
                </a:cxn>
                <a:cxn ang="0">
                  <a:pos x="T8" y="T9"/>
                </a:cxn>
              </a:cxnLst>
              <a:rect l="0" t="0" r="r" b="b"/>
              <a:pathLst>
                <a:path w="10" h="13">
                  <a:moveTo>
                    <a:pt x="0" y="10"/>
                  </a:moveTo>
                  <a:cubicBezTo>
                    <a:pt x="1" y="11"/>
                    <a:pt x="3" y="12"/>
                    <a:pt x="5" y="13"/>
                  </a:cubicBezTo>
                  <a:cubicBezTo>
                    <a:pt x="7" y="10"/>
                    <a:pt x="9" y="5"/>
                    <a:pt x="10" y="0"/>
                  </a:cubicBezTo>
                  <a:cubicBezTo>
                    <a:pt x="1" y="0"/>
                    <a:pt x="1" y="0"/>
                    <a:pt x="1" y="0"/>
                  </a:cubicBezTo>
                  <a:cubicBezTo>
                    <a:pt x="1" y="4"/>
                    <a:pt x="0" y="7"/>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4" name="Freeform 35">
              <a:extLst>
                <a:ext uri="{FF2B5EF4-FFF2-40B4-BE49-F238E27FC236}">
                  <a16:creationId xmlns:a16="http://schemas.microsoft.com/office/drawing/2014/main" id="{467F0238-8A8D-4F55-B476-CCF62BC8087C}"/>
                </a:ext>
              </a:extLst>
            </p:cNvPr>
            <p:cNvSpPr>
              <a:spLocks/>
            </p:cNvSpPr>
            <p:nvPr/>
          </p:nvSpPr>
          <p:spPr bwMode="auto">
            <a:xfrm>
              <a:off x="4556126" y="1971675"/>
              <a:ext cx="11113" cy="19050"/>
            </a:xfrm>
            <a:custGeom>
              <a:avLst/>
              <a:gdLst>
                <a:gd name="T0" fmla="*/ 2 w 3"/>
                <a:gd name="T1" fmla="*/ 0 h 5"/>
                <a:gd name="T2" fmla="*/ 1 w 3"/>
                <a:gd name="T3" fmla="*/ 0 h 5"/>
                <a:gd name="T4" fmla="*/ 1 w 3"/>
                <a:gd name="T5" fmla="*/ 2 h 5"/>
                <a:gd name="T6" fmla="*/ 0 w 3"/>
                <a:gd name="T7" fmla="*/ 5 h 5"/>
                <a:gd name="T8" fmla="*/ 3 w 3"/>
                <a:gd name="T9" fmla="*/ 5 h 5"/>
                <a:gd name="T10" fmla="*/ 2 w 3"/>
                <a:gd name="T11" fmla="*/ 2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1" y="0"/>
                    <a:pt x="1" y="0"/>
                    <a:pt x="1" y="0"/>
                  </a:cubicBezTo>
                  <a:cubicBezTo>
                    <a:pt x="1" y="1"/>
                    <a:pt x="1" y="2"/>
                    <a:pt x="1" y="2"/>
                  </a:cubicBezTo>
                  <a:cubicBezTo>
                    <a:pt x="0" y="5"/>
                    <a:pt x="0" y="5"/>
                    <a:pt x="0" y="5"/>
                  </a:cubicBezTo>
                  <a:cubicBezTo>
                    <a:pt x="3" y="5"/>
                    <a:pt x="3" y="5"/>
                    <a:pt x="3" y="5"/>
                  </a:cubicBezTo>
                  <a:cubicBezTo>
                    <a:pt x="2" y="2"/>
                    <a:pt x="2" y="2"/>
                    <a:pt x="2" y="2"/>
                  </a:cubicBezTo>
                  <a:cubicBezTo>
                    <a:pt x="2" y="2"/>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5" name="Freeform 36">
              <a:extLst>
                <a:ext uri="{FF2B5EF4-FFF2-40B4-BE49-F238E27FC236}">
                  <a16:creationId xmlns:a16="http://schemas.microsoft.com/office/drawing/2014/main" id="{9D0AC2EA-A1B3-4C7A-8586-2D4FA4419CA7}"/>
                </a:ext>
              </a:extLst>
            </p:cNvPr>
            <p:cNvSpPr>
              <a:spLocks/>
            </p:cNvSpPr>
            <p:nvPr/>
          </p:nvSpPr>
          <p:spPr bwMode="auto">
            <a:xfrm>
              <a:off x="45227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0"/>
                  </a:cubicBezTo>
                  <a:cubicBezTo>
                    <a:pt x="0" y="3"/>
                    <a:pt x="0" y="3"/>
                    <a:pt x="0" y="3"/>
                  </a:cubicBezTo>
                  <a:cubicBezTo>
                    <a:pt x="0" y="4"/>
                    <a:pt x="1" y="4"/>
                    <a:pt x="1" y="4"/>
                  </a:cubicBezTo>
                  <a:cubicBezTo>
                    <a:pt x="2"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grpSp>
      <p:grpSp>
        <p:nvGrpSpPr>
          <p:cNvPr id="10" name="组合 9">
            <a:extLst>
              <a:ext uri="{FF2B5EF4-FFF2-40B4-BE49-F238E27FC236}">
                <a16:creationId xmlns:a16="http://schemas.microsoft.com/office/drawing/2014/main" id="{70852CB2-5501-45B6-B761-59A47773DE49}"/>
              </a:ext>
            </a:extLst>
          </p:cNvPr>
          <p:cNvGrpSpPr/>
          <p:nvPr/>
        </p:nvGrpSpPr>
        <p:grpSpPr>
          <a:xfrm>
            <a:off x="6373396" y="2704528"/>
            <a:ext cx="4658627" cy="1169552"/>
            <a:chOff x="6208295" y="2739030"/>
            <a:chExt cx="4658627" cy="1169551"/>
          </a:xfrm>
        </p:grpSpPr>
        <p:sp>
          <p:nvSpPr>
            <p:cNvPr id="24" name="出自【趣你的PPT】(微信:qunideppt)：最优质的PPT资源库">
              <a:extLst>
                <a:ext uri="{FF2B5EF4-FFF2-40B4-BE49-F238E27FC236}">
                  <a16:creationId xmlns:a16="http://schemas.microsoft.com/office/drawing/2014/main" id="{74E4C262-4C36-4D95-9F5B-DB223CCD90E3}"/>
                </a:ext>
              </a:extLst>
            </p:cNvPr>
            <p:cNvSpPr txBox="1">
              <a:spLocks noChangeArrowheads="1"/>
            </p:cNvSpPr>
            <p:nvPr/>
          </p:nvSpPr>
          <p:spPr bwMode="auto">
            <a:xfrm>
              <a:off x="6208295" y="2739030"/>
              <a:ext cx="46586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dist"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4800" b="1" dirty="0">
                  <a:solidFill>
                    <a:srgbClr val="284760"/>
                  </a:solidFill>
                  <a:latin typeface="微软雅黑" panose="020B0503020204020204" pitchFamily="34" charset="-122"/>
                  <a:ea typeface="微软雅黑" panose="020B0503020204020204" pitchFamily="34" charset="-122"/>
                </a:rPr>
                <a:t>毕设内容</a:t>
              </a:r>
              <a:endParaRPr kumimoji="0" lang="zh-CN" altLang="en-US" sz="4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2CD65A0D-36A8-4587-823E-8B815E5F12C9}"/>
                </a:ext>
              </a:extLst>
            </p:cNvPr>
            <p:cNvSpPr txBox="1"/>
            <p:nvPr/>
          </p:nvSpPr>
          <p:spPr>
            <a:xfrm>
              <a:off x="6248139" y="3570027"/>
              <a:ext cx="4578938" cy="338554"/>
            </a:xfrm>
            <a:prstGeom prst="rect">
              <a:avLst/>
            </a:prstGeom>
            <a:noFill/>
          </p:spPr>
          <p:txBody>
            <a:bodyPr wrap="square" rtlCol="0">
              <a:spAutoFit/>
            </a:bodyPr>
            <a:lstStyle/>
            <a:p>
              <a:pPr marL="0" marR="0" lvl="0" indent="0" algn="dist" defTabSz="914377"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id="{E432F289-C0AE-4049-B7B4-819E6BDE6D6C}"/>
                </a:ext>
              </a:extLst>
            </p:cNvPr>
            <p:cNvCxnSpPr>
              <a:cxnSpLocks/>
            </p:cNvCxnSpPr>
            <p:nvPr/>
          </p:nvCxnSpPr>
          <p:spPr>
            <a:xfrm>
              <a:off x="6334303" y="3570027"/>
              <a:ext cx="4406610" cy="0"/>
            </a:xfrm>
            <a:prstGeom prst="line">
              <a:avLst/>
            </a:prstGeom>
            <a:ln>
              <a:solidFill>
                <a:srgbClr val="284760"/>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9A16B62B-A16E-4684-9336-27EFF991E920}"/>
              </a:ext>
            </a:extLst>
          </p:cNvPr>
          <p:cNvGrpSpPr/>
          <p:nvPr/>
        </p:nvGrpSpPr>
        <p:grpSpPr>
          <a:xfrm>
            <a:off x="8205822" y="4127501"/>
            <a:ext cx="993775" cy="139700"/>
            <a:chOff x="7696200" y="3987800"/>
            <a:chExt cx="993775" cy="139700"/>
          </a:xfrm>
        </p:grpSpPr>
        <p:sp>
          <p:nvSpPr>
            <p:cNvPr id="11" name="椭圆 10">
              <a:extLst>
                <a:ext uri="{FF2B5EF4-FFF2-40B4-BE49-F238E27FC236}">
                  <a16:creationId xmlns:a16="http://schemas.microsoft.com/office/drawing/2014/main" id="{76CA1DD1-6528-4A32-91FD-D4523DF114CC}"/>
                </a:ext>
              </a:extLst>
            </p:cNvPr>
            <p:cNvSpPr/>
            <p:nvPr/>
          </p:nvSpPr>
          <p:spPr>
            <a:xfrm>
              <a:off x="7696200"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椭圆 55">
              <a:extLst>
                <a:ext uri="{FF2B5EF4-FFF2-40B4-BE49-F238E27FC236}">
                  <a16:creationId xmlns:a16="http://schemas.microsoft.com/office/drawing/2014/main" id="{924C6069-D240-4145-8CD8-DFF39BBB1D6F}"/>
                </a:ext>
              </a:extLst>
            </p:cNvPr>
            <p:cNvSpPr/>
            <p:nvPr/>
          </p:nvSpPr>
          <p:spPr>
            <a:xfrm>
              <a:off x="8123238"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椭圆 56">
              <a:extLst>
                <a:ext uri="{FF2B5EF4-FFF2-40B4-BE49-F238E27FC236}">
                  <a16:creationId xmlns:a16="http://schemas.microsoft.com/office/drawing/2014/main" id="{88294E21-7FFD-4660-977D-7F1C69A2F091}"/>
                </a:ext>
              </a:extLst>
            </p:cNvPr>
            <p:cNvSpPr/>
            <p:nvPr/>
          </p:nvSpPr>
          <p:spPr>
            <a:xfrm>
              <a:off x="8550275"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88310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8" y="267630"/>
            <a:ext cx="11310547" cy="6311590"/>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 </a:t>
            </a:r>
          </a:p>
          <a:p>
            <a:pPr lvl="0">
              <a:lnSpc>
                <a:spcPct val="150000"/>
              </a:lnSpc>
            </a:pPr>
            <a:endParaRPr lang="en-US" altLang="zh-CN" sz="2800" b="1" dirty="0">
              <a:solidFill>
                <a:srgbClr val="284760"/>
              </a:solidFill>
              <a:latin typeface="微软雅黑" panose="020B0503020204020204" pitchFamily="34" charset="-122"/>
              <a:ea typeface="微软雅黑" panose="020B0503020204020204" pitchFamily="34" charset="-122"/>
            </a:endParaRPr>
          </a:p>
          <a:p>
            <a:pPr lvl="0">
              <a:lnSpc>
                <a:spcPct val="150000"/>
              </a:lnSpc>
            </a:pPr>
            <a:r>
              <a:rPr lang="zh-CN" altLang="en-US" sz="2800" b="1" dirty="0">
                <a:solidFill>
                  <a:srgbClr val="284760"/>
                </a:solidFill>
                <a:latin typeface="微软雅黑" panose="020B0503020204020204" pitchFamily="34" charset="-122"/>
                <a:ea typeface="微软雅黑" panose="020B0503020204020204" pitchFamily="34" charset="-122"/>
              </a:rPr>
              <a:t>一、研究智能教学系统的关键问题</a:t>
            </a:r>
            <a:endParaRPr lang="zh-CN" altLang="zh-CN" sz="2800" b="1" dirty="0">
              <a:solidFill>
                <a:srgbClr val="284760"/>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284760"/>
                </a:solidFill>
                <a:latin typeface="微软雅黑" panose="020B0503020204020204" pitchFamily="34" charset="-122"/>
                <a:ea typeface="微软雅黑" panose="020B0503020204020204" pitchFamily="34" charset="-122"/>
              </a:rPr>
              <a:t>通过查阅文献资料，深入了解智能教学系统的方方面面。因为智能教学系统理论是高度抽象的模型理论，所以将抽象理论应用于实际具象化的系统中是需要进一步研究的首要内容。通过了解智能教学系统的各种理论，分析各部分模型建立过程以及模型之间的通信与联系，最终将理论运用到本项目的系统中</a:t>
            </a:r>
            <a:r>
              <a:rPr lang="zh-CN" altLang="zh-CN" sz="2000" b="1" dirty="0">
                <a:solidFill>
                  <a:srgbClr val="284760"/>
                </a:solidFill>
                <a:latin typeface="微软雅黑" panose="020B0503020204020204" pitchFamily="34" charset="-122"/>
                <a:ea typeface="微软雅黑" panose="020B0503020204020204" pitchFamily="34" charset="-122"/>
              </a:rPr>
              <a:t>。</a:t>
            </a:r>
          </a:p>
          <a:p>
            <a:pPr lvl="0">
              <a:lnSpc>
                <a:spcPct val="150000"/>
              </a:lnSpc>
            </a:pPr>
            <a:r>
              <a:rPr lang="zh-CN" altLang="en-US" sz="2800" b="1" dirty="0">
                <a:solidFill>
                  <a:srgbClr val="284760"/>
                </a:solidFill>
                <a:latin typeface="微软雅黑" panose="020B0503020204020204" pitchFamily="34" charset="-122"/>
                <a:ea typeface="微软雅黑" panose="020B0503020204020204" pitchFamily="34" charset="-122"/>
              </a:rPr>
              <a:t>二、研究来华留学生的学习过程和教学模式</a:t>
            </a:r>
            <a:endParaRPr lang="en-US" altLang="zh-CN" sz="2800" b="1" dirty="0">
              <a:solidFill>
                <a:srgbClr val="284760"/>
              </a:solidFill>
              <a:latin typeface="微软雅黑" panose="020B0503020204020204" pitchFamily="34" charset="-122"/>
              <a:ea typeface="微软雅黑" panose="020B0503020204020204" pitchFamily="34" charset="-122"/>
            </a:endParaRPr>
          </a:p>
          <a:p>
            <a:pPr lvl="0">
              <a:lnSpc>
                <a:spcPct val="150000"/>
              </a:lnSpc>
            </a:pPr>
            <a:r>
              <a:rPr lang="zh-CN" altLang="en-US" sz="2000" b="1" dirty="0">
                <a:solidFill>
                  <a:srgbClr val="284760"/>
                </a:solidFill>
                <a:latin typeface="微软雅黑" panose="020B0503020204020204" pitchFamily="34" charset="-122"/>
                <a:ea typeface="微软雅黑" panose="020B0503020204020204" pitchFamily="34" charset="-122"/>
              </a:rPr>
              <a:t>通过研究来华留学生的学习特点与华文教学的教学模式，为系统需求分析与系统设计提供依据与详细要求。研究主要有两个内容：</a:t>
            </a:r>
            <a:r>
              <a:rPr lang="en-US" altLang="zh-CN" sz="2000" b="1" dirty="0">
                <a:solidFill>
                  <a:srgbClr val="284760"/>
                </a:solidFill>
                <a:latin typeface="微软雅黑" panose="020B0503020204020204" pitchFamily="34" charset="-122"/>
                <a:ea typeface="微软雅黑" panose="020B0503020204020204" pitchFamily="34" charset="-122"/>
              </a:rPr>
              <a:t>1)</a:t>
            </a:r>
            <a:r>
              <a:rPr lang="zh-CN" altLang="en-US" sz="2000" b="1" dirty="0">
                <a:solidFill>
                  <a:srgbClr val="284760"/>
                </a:solidFill>
                <a:latin typeface="微软雅黑" panose="020B0503020204020204" pitchFamily="34" charset="-122"/>
                <a:ea typeface="微软雅黑" panose="020B0503020204020204" pitchFamily="34" charset="-122"/>
              </a:rPr>
              <a:t>找出当前用户群体的特殊性与关键需求：主要研究来华留学生群体与一般用户群体有何不同，有哪些影响到系统设计的因素比如文化、语言、学习内容、学习方法等。</a:t>
            </a:r>
            <a:r>
              <a:rPr lang="en-US" altLang="zh-CN" sz="2000" b="1" dirty="0">
                <a:solidFill>
                  <a:srgbClr val="284760"/>
                </a:solidFill>
                <a:latin typeface="微软雅黑" panose="020B0503020204020204" pitchFamily="34" charset="-122"/>
                <a:ea typeface="微软雅黑" panose="020B0503020204020204" pitchFamily="34" charset="-122"/>
              </a:rPr>
              <a:t>2)</a:t>
            </a:r>
            <a:r>
              <a:rPr lang="zh-CN" altLang="en-US" sz="2000" b="1" dirty="0">
                <a:solidFill>
                  <a:srgbClr val="284760"/>
                </a:solidFill>
                <a:latin typeface="微软雅黑" panose="020B0503020204020204" pitchFamily="34" charset="-122"/>
                <a:ea typeface="微软雅黑" panose="020B0503020204020204" pitchFamily="34" charset="-122"/>
              </a:rPr>
              <a:t>研究华文教学的特殊性与一般做法：主要研究华文教学中普遍采用的方法，对系统功能需求提出了怎样的特殊要求比如语言多样化等</a:t>
            </a:r>
            <a:r>
              <a:rPr lang="zh-CN" altLang="zh-CN" sz="2000" b="1" dirty="0">
                <a:solidFill>
                  <a:srgbClr val="284760"/>
                </a:solidFill>
                <a:latin typeface="微软雅黑" panose="020B0503020204020204" pitchFamily="34" charset="-122"/>
                <a:ea typeface="微软雅黑" panose="020B0503020204020204" pitchFamily="34" charset="-122"/>
              </a:rPr>
              <a:t>。</a:t>
            </a:r>
          </a:p>
          <a:p>
            <a:pPr algn="ctr" defTabSz="914377">
              <a:defRPr/>
            </a:pPr>
            <a:endParaRPr lang="zh-CN" altLang="en-US" sz="28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609308" y="444230"/>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456908" y="1101099"/>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173570" y="443241"/>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毕设内容</a:t>
            </a:r>
          </a:p>
        </p:txBody>
      </p:sp>
    </p:spTree>
    <p:extLst>
      <p:ext uri="{BB962C8B-B14F-4D97-AF65-F5344CB8AC3E}">
        <p14:creationId xmlns:p14="http://schemas.microsoft.com/office/powerpoint/2010/main" val="401566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8" y="433235"/>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zh-CN" altLang="en-US" sz="2800" b="1" dirty="0">
                <a:solidFill>
                  <a:srgbClr val="284760"/>
                </a:solidFill>
                <a:latin typeface="微软雅黑" panose="020B0503020204020204" pitchFamily="34" charset="-122"/>
                <a:ea typeface="微软雅黑" panose="020B0503020204020204" pitchFamily="34" charset="-122"/>
              </a:rPr>
              <a:t>三、研究智能教学系统开发的方法和技术</a:t>
            </a:r>
            <a:endParaRPr lang="zh-CN" altLang="zh-CN" sz="2800" b="1" dirty="0">
              <a:solidFill>
                <a:srgbClr val="284760"/>
              </a:solidFill>
              <a:latin typeface="微软雅黑" panose="020B0503020204020204" pitchFamily="34" charset="-122"/>
              <a:ea typeface="微软雅黑" panose="020B0503020204020204" pitchFamily="34" charset="-122"/>
            </a:endParaRPr>
          </a:p>
          <a:p>
            <a:pPr lvl="0">
              <a:lnSpc>
                <a:spcPct val="150000"/>
              </a:lnSpc>
            </a:pPr>
            <a:r>
              <a:rPr lang="zh-CN" altLang="en-US" sz="2000" b="1" dirty="0">
                <a:solidFill>
                  <a:srgbClr val="284760"/>
                </a:solidFill>
                <a:latin typeface="微软雅黑" panose="020B0503020204020204" pitchFamily="34" charset="-122"/>
                <a:ea typeface="微软雅黑" panose="020B0503020204020204" pitchFamily="34" charset="-122"/>
              </a:rPr>
              <a:t>通过查阅有关智能教学系统技术以及类似系统的相关资料，找到现有可用的开发方法和技术，进行技术选型与评估，结合项目需求选择合适的方法与技术，并应用到系统的开发之中，最后通过可行性分析论证</a:t>
            </a:r>
            <a:r>
              <a:rPr lang="zh-CN" altLang="zh-CN" sz="2000" b="1" dirty="0">
                <a:solidFill>
                  <a:srgbClr val="284760"/>
                </a:solidFill>
                <a:latin typeface="微软雅黑" panose="020B0503020204020204" pitchFamily="34" charset="-122"/>
                <a:ea typeface="微软雅黑" panose="020B0503020204020204" pitchFamily="34" charset="-122"/>
              </a:rPr>
              <a:t>。</a:t>
            </a:r>
            <a:endParaRPr lang="en-US" altLang="zh-CN" sz="2800" b="1" dirty="0">
              <a:solidFill>
                <a:srgbClr val="284760"/>
              </a:solidFill>
              <a:latin typeface="微软雅黑" panose="020B0503020204020204" pitchFamily="34" charset="-122"/>
              <a:ea typeface="微软雅黑" panose="020B0503020204020204" pitchFamily="34" charset="-122"/>
            </a:endParaRPr>
          </a:p>
          <a:p>
            <a:pPr lvl="0">
              <a:lnSpc>
                <a:spcPct val="150000"/>
              </a:lnSpc>
            </a:pPr>
            <a:r>
              <a:rPr lang="zh-CN" altLang="en-US" sz="2800" b="1" dirty="0">
                <a:solidFill>
                  <a:srgbClr val="284760"/>
                </a:solidFill>
                <a:latin typeface="微软雅黑" panose="020B0503020204020204" pitchFamily="34" charset="-122"/>
                <a:ea typeface="微软雅黑" panose="020B0503020204020204" pitchFamily="34" charset="-122"/>
              </a:rPr>
              <a:t>四、系统开发过程</a:t>
            </a:r>
            <a:endParaRPr lang="zh-CN" altLang="zh-CN" sz="2800" b="1" dirty="0">
              <a:solidFill>
                <a:srgbClr val="284760"/>
              </a:solidFill>
              <a:latin typeface="微软雅黑" panose="020B0503020204020204" pitchFamily="34" charset="-122"/>
              <a:ea typeface="微软雅黑" panose="020B0503020204020204" pitchFamily="34" charset="-122"/>
            </a:endParaRPr>
          </a:p>
          <a:p>
            <a:pPr lvl="0">
              <a:lnSpc>
                <a:spcPct val="150000"/>
              </a:lnSpc>
            </a:pPr>
            <a:r>
              <a:rPr lang="zh-CN" altLang="en-US" sz="2000" b="1" dirty="0">
                <a:solidFill>
                  <a:srgbClr val="284760"/>
                </a:solidFill>
                <a:latin typeface="微软雅黑" panose="020B0503020204020204" pitchFamily="34" charset="-122"/>
                <a:ea typeface="微软雅黑" panose="020B0503020204020204" pitchFamily="34" charset="-122"/>
              </a:rPr>
              <a:t>在完成需求分析、软件设计等过程后，开始整个系统的开发工作，按项目计划及时系统开发工作，最后对已开发的系统进行测试工作，根据测试报告进一步完善系统，直到满足需求和设计要求。</a:t>
            </a:r>
            <a:endParaRPr lang="zh-CN" altLang="zh-CN" sz="2000" b="1" dirty="0">
              <a:solidFill>
                <a:srgbClr val="284760"/>
              </a:solidFill>
              <a:latin typeface="微软雅黑" panose="020B0503020204020204" pitchFamily="34" charset="-122"/>
              <a:ea typeface="微软雅黑" panose="020B0503020204020204" pitchFamily="34" charset="-122"/>
            </a:endParaRPr>
          </a:p>
          <a:p>
            <a:pPr defTabSz="914377">
              <a:lnSpc>
                <a:spcPct val="150000"/>
              </a:lnSpc>
              <a:defRPr/>
            </a:pPr>
            <a:endParaRPr lang="zh-CN" altLang="en-US" sz="32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32532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rPr>
              <a:t>毕设内容</a:t>
            </a:r>
          </a:p>
        </p:txBody>
      </p:sp>
    </p:spTree>
    <p:extLst>
      <p:ext uri="{BB962C8B-B14F-4D97-AF65-F5344CB8AC3E}">
        <p14:creationId xmlns:p14="http://schemas.microsoft.com/office/powerpoint/2010/main" val="217770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97E4461-F0B0-4053-9A52-00EEBABC8BC3}"/>
              </a:ext>
            </a:extLst>
          </p:cNvPr>
          <p:cNvGrpSpPr/>
          <p:nvPr/>
        </p:nvGrpSpPr>
        <p:grpSpPr>
          <a:xfrm rot="5400000">
            <a:off x="-704856" y="704851"/>
            <a:ext cx="6858007" cy="5448303"/>
            <a:chOff x="-2" y="1409699"/>
            <a:chExt cx="12192002" cy="5448302"/>
          </a:xfrm>
        </p:grpSpPr>
        <p:sp>
          <p:nvSpPr>
            <p:cNvPr id="19" name="任意多边形: 形状 18">
              <a:extLst>
                <a:ext uri="{FF2B5EF4-FFF2-40B4-BE49-F238E27FC236}">
                  <a16:creationId xmlns:a16="http://schemas.microsoft.com/office/drawing/2014/main" id="{4599AA1C-2988-42C4-B5A8-F5CD3CAD69AD}"/>
                </a:ext>
              </a:extLst>
            </p:cNvPr>
            <p:cNvSpPr/>
            <p:nvPr/>
          </p:nvSpPr>
          <p:spPr>
            <a:xfrm>
              <a:off x="0" y="1409700"/>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2"/>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5" name="出自【趣你的PPT】(微信:qunideppt)：最优质的PPT资源库">
            <a:extLst>
              <a:ext uri="{FF2B5EF4-FFF2-40B4-BE49-F238E27FC236}">
                <a16:creationId xmlns:a16="http://schemas.microsoft.com/office/drawing/2014/main" id="{9DFD2C85-8E67-4F25-BE95-118BC2A94ACE}"/>
              </a:ext>
            </a:extLst>
          </p:cNvPr>
          <p:cNvSpPr txBox="1">
            <a:spLocks noChangeArrowheads="1"/>
          </p:cNvSpPr>
          <p:nvPr/>
        </p:nvSpPr>
        <p:spPr bwMode="auto">
          <a:xfrm>
            <a:off x="438277" y="3611923"/>
            <a:ext cx="32532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 03</a:t>
            </a:r>
            <a:endParaRPr kumimoji="0" lang="zh-CN" altLang="en-US" sz="6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26" name="组合 25">
            <a:extLst>
              <a:ext uri="{FF2B5EF4-FFF2-40B4-BE49-F238E27FC236}">
                <a16:creationId xmlns:a16="http://schemas.microsoft.com/office/drawing/2014/main" id="{B04F4AA2-45E2-4B8B-8847-45A87199C4F3}"/>
              </a:ext>
            </a:extLst>
          </p:cNvPr>
          <p:cNvGrpSpPr/>
          <p:nvPr/>
        </p:nvGrpSpPr>
        <p:grpSpPr>
          <a:xfrm>
            <a:off x="1486021" y="1849415"/>
            <a:ext cx="1157776" cy="1434452"/>
            <a:chOff x="4459288" y="1546225"/>
            <a:chExt cx="431800" cy="534988"/>
          </a:xfrm>
          <a:solidFill>
            <a:srgbClr val="FDFDFE"/>
          </a:solidFill>
        </p:grpSpPr>
        <p:sp>
          <p:nvSpPr>
            <p:cNvPr id="27" name="Freeform 14">
              <a:extLst>
                <a:ext uri="{FF2B5EF4-FFF2-40B4-BE49-F238E27FC236}">
                  <a16:creationId xmlns:a16="http://schemas.microsoft.com/office/drawing/2014/main" id="{695900FB-20E9-47FE-A12F-8B143FC6B0DE}"/>
                </a:ext>
              </a:extLst>
            </p:cNvPr>
            <p:cNvSpPr>
              <a:spLocks/>
            </p:cNvSpPr>
            <p:nvPr/>
          </p:nvSpPr>
          <p:spPr bwMode="auto">
            <a:xfrm>
              <a:off x="4500563" y="1546225"/>
              <a:ext cx="390525" cy="485775"/>
            </a:xfrm>
            <a:custGeom>
              <a:avLst/>
              <a:gdLst>
                <a:gd name="T0" fmla="*/ 91 w 104"/>
                <a:gd name="T1" fmla="*/ 0 h 129"/>
                <a:gd name="T2" fmla="*/ 12 w 104"/>
                <a:gd name="T3" fmla="*/ 0 h 129"/>
                <a:gd name="T4" fmla="*/ 0 w 104"/>
                <a:gd name="T5" fmla="*/ 8 h 129"/>
                <a:gd name="T6" fmla="*/ 2 w 104"/>
                <a:gd name="T7" fmla="*/ 8 h 129"/>
                <a:gd name="T8" fmla="*/ 81 w 104"/>
                <a:gd name="T9" fmla="*/ 8 h 129"/>
                <a:gd name="T10" fmla="*/ 97 w 104"/>
                <a:gd name="T11" fmla="*/ 24 h 129"/>
                <a:gd name="T12" fmla="*/ 97 w 104"/>
                <a:gd name="T13" fmla="*/ 129 h 129"/>
                <a:gd name="T14" fmla="*/ 104 w 104"/>
                <a:gd name="T15" fmla="*/ 118 h 129"/>
                <a:gd name="T16" fmla="*/ 104 w 104"/>
                <a:gd name="T17" fmla="*/ 13 h 129"/>
                <a:gd name="T18" fmla="*/ 91 w 104"/>
                <a:gd name="T19"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29">
                  <a:moveTo>
                    <a:pt x="91" y="0"/>
                  </a:moveTo>
                  <a:cubicBezTo>
                    <a:pt x="12" y="0"/>
                    <a:pt x="12" y="0"/>
                    <a:pt x="12" y="0"/>
                  </a:cubicBezTo>
                  <a:cubicBezTo>
                    <a:pt x="7" y="0"/>
                    <a:pt x="2" y="4"/>
                    <a:pt x="0" y="8"/>
                  </a:cubicBezTo>
                  <a:cubicBezTo>
                    <a:pt x="1" y="8"/>
                    <a:pt x="1" y="8"/>
                    <a:pt x="2" y="8"/>
                  </a:cubicBezTo>
                  <a:cubicBezTo>
                    <a:pt x="81" y="8"/>
                    <a:pt x="81" y="8"/>
                    <a:pt x="81" y="8"/>
                  </a:cubicBezTo>
                  <a:cubicBezTo>
                    <a:pt x="90" y="8"/>
                    <a:pt x="97" y="15"/>
                    <a:pt x="97" y="24"/>
                  </a:cubicBezTo>
                  <a:cubicBezTo>
                    <a:pt x="97" y="129"/>
                    <a:pt x="97" y="129"/>
                    <a:pt x="97" y="129"/>
                  </a:cubicBezTo>
                  <a:cubicBezTo>
                    <a:pt x="101" y="127"/>
                    <a:pt x="104" y="123"/>
                    <a:pt x="104" y="118"/>
                  </a:cubicBezTo>
                  <a:cubicBezTo>
                    <a:pt x="104" y="13"/>
                    <a:pt x="104" y="13"/>
                    <a:pt x="104" y="13"/>
                  </a:cubicBezTo>
                  <a:cubicBezTo>
                    <a:pt x="104" y="6"/>
                    <a:pt x="98" y="0"/>
                    <a:pt x="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28" name="Freeform 15">
              <a:extLst>
                <a:ext uri="{FF2B5EF4-FFF2-40B4-BE49-F238E27FC236}">
                  <a16:creationId xmlns:a16="http://schemas.microsoft.com/office/drawing/2014/main" id="{2FFC268B-C34E-45AE-8062-68B62912038A}"/>
                </a:ext>
              </a:extLst>
            </p:cNvPr>
            <p:cNvSpPr>
              <a:spLocks/>
            </p:cNvSpPr>
            <p:nvPr/>
          </p:nvSpPr>
          <p:spPr bwMode="auto">
            <a:xfrm>
              <a:off x="4608513" y="1743075"/>
              <a:ext cx="38100" cy="25400"/>
            </a:xfrm>
            <a:custGeom>
              <a:avLst/>
              <a:gdLst>
                <a:gd name="T0" fmla="*/ 0 w 10"/>
                <a:gd name="T1" fmla="*/ 7 h 7"/>
                <a:gd name="T2" fmla="*/ 10 w 10"/>
                <a:gd name="T3" fmla="*/ 7 h 7"/>
                <a:gd name="T4" fmla="*/ 10 w 10"/>
                <a:gd name="T5" fmla="*/ 2 h 7"/>
                <a:gd name="T6" fmla="*/ 1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cubicBezTo>
                    <a:pt x="10" y="7"/>
                    <a:pt x="10" y="7"/>
                    <a:pt x="10" y="7"/>
                  </a:cubicBezTo>
                  <a:cubicBezTo>
                    <a:pt x="10" y="2"/>
                    <a:pt x="10" y="2"/>
                    <a:pt x="10" y="2"/>
                  </a:cubicBezTo>
                  <a:cubicBezTo>
                    <a:pt x="7" y="2"/>
                    <a:pt x="4" y="1"/>
                    <a:pt x="1" y="0"/>
                  </a:cubicBezTo>
                  <a:cubicBezTo>
                    <a:pt x="0" y="2"/>
                    <a:pt x="0"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29" name="Freeform 16">
              <a:extLst>
                <a:ext uri="{FF2B5EF4-FFF2-40B4-BE49-F238E27FC236}">
                  <a16:creationId xmlns:a16="http://schemas.microsoft.com/office/drawing/2014/main" id="{02908E2F-090D-4E19-9F67-92D113400441}"/>
                </a:ext>
              </a:extLst>
            </p:cNvPr>
            <p:cNvSpPr>
              <a:spLocks/>
            </p:cNvSpPr>
            <p:nvPr/>
          </p:nvSpPr>
          <p:spPr bwMode="auto">
            <a:xfrm>
              <a:off x="4608513" y="1787525"/>
              <a:ext cx="38100" cy="30163"/>
            </a:xfrm>
            <a:custGeom>
              <a:avLst/>
              <a:gdLst>
                <a:gd name="T0" fmla="*/ 1 w 10"/>
                <a:gd name="T1" fmla="*/ 8 h 8"/>
                <a:gd name="T2" fmla="*/ 10 w 10"/>
                <a:gd name="T3" fmla="*/ 6 h 8"/>
                <a:gd name="T4" fmla="*/ 10 w 10"/>
                <a:gd name="T5" fmla="*/ 0 h 8"/>
                <a:gd name="T6" fmla="*/ 0 w 10"/>
                <a:gd name="T7" fmla="*/ 0 h 8"/>
                <a:gd name="T8" fmla="*/ 1 w 10"/>
                <a:gd name="T9" fmla="*/ 8 h 8"/>
              </a:gdLst>
              <a:ahLst/>
              <a:cxnLst>
                <a:cxn ang="0">
                  <a:pos x="T0" y="T1"/>
                </a:cxn>
                <a:cxn ang="0">
                  <a:pos x="T2" y="T3"/>
                </a:cxn>
                <a:cxn ang="0">
                  <a:pos x="T4" y="T5"/>
                </a:cxn>
                <a:cxn ang="0">
                  <a:pos x="T6" y="T7"/>
                </a:cxn>
                <a:cxn ang="0">
                  <a:pos x="T8" y="T9"/>
                </a:cxn>
              </a:cxnLst>
              <a:rect l="0" t="0" r="r" b="b"/>
              <a:pathLst>
                <a:path w="10" h="8">
                  <a:moveTo>
                    <a:pt x="1" y="8"/>
                  </a:moveTo>
                  <a:cubicBezTo>
                    <a:pt x="4" y="7"/>
                    <a:pt x="7" y="6"/>
                    <a:pt x="10" y="6"/>
                  </a:cubicBezTo>
                  <a:cubicBezTo>
                    <a:pt x="10" y="0"/>
                    <a:pt x="10" y="0"/>
                    <a:pt x="10" y="0"/>
                  </a:cubicBezTo>
                  <a:cubicBezTo>
                    <a:pt x="0" y="0"/>
                    <a:pt x="0" y="0"/>
                    <a:pt x="0" y="0"/>
                  </a:cubicBezTo>
                  <a:cubicBezTo>
                    <a:pt x="0" y="3"/>
                    <a:pt x="0" y="6"/>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0" name="Freeform 17">
              <a:extLst>
                <a:ext uri="{FF2B5EF4-FFF2-40B4-BE49-F238E27FC236}">
                  <a16:creationId xmlns:a16="http://schemas.microsoft.com/office/drawing/2014/main" id="{0F26B2EB-97BB-4F8D-A18B-15D7608374D5}"/>
                </a:ext>
              </a:extLst>
            </p:cNvPr>
            <p:cNvSpPr>
              <a:spLocks/>
            </p:cNvSpPr>
            <p:nvPr/>
          </p:nvSpPr>
          <p:spPr bwMode="auto">
            <a:xfrm>
              <a:off x="4616451" y="1682750"/>
              <a:ext cx="30163" cy="49213"/>
            </a:xfrm>
            <a:custGeom>
              <a:avLst/>
              <a:gdLst>
                <a:gd name="T0" fmla="*/ 8 w 8"/>
                <a:gd name="T1" fmla="*/ 0 h 13"/>
                <a:gd name="T2" fmla="*/ 0 w 8"/>
                <a:gd name="T3" fmla="*/ 11 h 13"/>
                <a:gd name="T4" fmla="*/ 8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5" y="1"/>
                    <a:pt x="2" y="5"/>
                    <a:pt x="0" y="11"/>
                  </a:cubicBezTo>
                  <a:cubicBezTo>
                    <a:pt x="2" y="12"/>
                    <a:pt x="5" y="13"/>
                    <a:pt x="8" y="13"/>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1" name="Freeform 18">
              <a:extLst>
                <a:ext uri="{FF2B5EF4-FFF2-40B4-BE49-F238E27FC236}">
                  <a16:creationId xmlns:a16="http://schemas.microsoft.com/office/drawing/2014/main" id="{F13BA204-5617-4DE8-84D6-2B426546A7A0}"/>
                </a:ext>
              </a:extLst>
            </p:cNvPr>
            <p:cNvSpPr>
              <a:spLocks/>
            </p:cNvSpPr>
            <p:nvPr/>
          </p:nvSpPr>
          <p:spPr bwMode="auto">
            <a:xfrm>
              <a:off x="4718051" y="1724025"/>
              <a:ext cx="38100" cy="44450"/>
            </a:xfrm>
            <a:custGeom>
              <a:avLst/>
              <a:gdLst>
                <a:gd name="T0" fmla="*/ 1 w 10"/>
                <a:gd name="T1" fmla="*/ 12 h 12"/>
                <a:gd name="T2" fmla="*/ 10 w 10"/>
                <a:gd name="T3" fmla="*/ 12 h 12"/>
                <a:gd name="T4" fmla="*/ 5 w 10"/>
                <a:gd name="T5" fmla="*/ 0 h 12"/>
                <a:gd name="T6" fmla="*/ 0 w 10"/>
                <a:gd name="T7" fmla="*/ 3 h 12"/>
                <a:gd name="T8" fmla="*/ 1 w 10"/>
                <a:gd name="T9" fmla="*/ 12 h 12"/>
              </a:gdLst>
              <a:ahLst/>
              <a:cxnLst>
                <a:cxn ang="0">
                  <a:pos x="T0" y="T1"/>
                </a:cxn>
                <a:cxn ang="0">
                  <a:pos x="T2" y="T3"/>
                </a:cxn>
                <a:cxn ang="0">
                  <a:pos x="T4" y="T5"/>
                </a:cxn>
                <a:cxn ang="0">
                  <a:pos x="T6" y="T7"/>
                </a:cxn>
                <a:cxn ang="0">
                  <a:pos x="T8" y="T9"/>
                </a:cxn>
              </a:cxnLst>
              <a:rect l="0" t="0" r="r" b="b"/>
              <a:pathLst>
                <a:path w="10" h="12">
                  <a:moveTo>
                    <a:pt x="1" y="12"/>
                  </a:moveTo>
                  <a:cubicBezTo>
                    <a:pt x="10" y="12"/>
                    <a:pt x="10" y="12"/>
                    <a:pt x="10" y="12"/>
                  </a:cubicBezTo>
                  <a:cubicBezTo>
                    <a:pt x="9" y="8"/>
                    <a:pt x="7" y="3"/>
                    <a:pt x="5" y="0"/>
                  </a:cubicBezTo>
                  <a:cubicBezTo>
                    <a:pt x="3" y="1"/>
                    <a:pt x="1" y="2"/>
                    <a:pt x="0" y="3"/>
                  </a:cubicBezTo>
                  <a:cubicBezTo>
                    <a:pt x="0" y="6"/>
                    <a:pt x="1" y="9"/>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2" name="Freeform 19">
              <a:extLst>
                <a:ext uri="{FF2B5EF4-FFF2-40B4-BE49-F238E27FC236}">
                  <a16:creationId xmlns:a16="http://schemas.microsoft.com/office/drawing/2014/main" id="{ED6007F7-F85F-4625-A101-5149805D43AB}"/>
                </a:ext>
              </a:extLst>
            </p:cNvPr>
            <p:cNvSpPr>
              <a:spLocks/>
            </p:cNvSpPr>
            <p:nvPr/>
          </p:nvSpPr>
          <p:spPr bwMode="auto">
            <a:xfrm>
              <a:off x="4586288" y="1689100"/>
              <a:ext cx="26988" cy="26988"/>
            </a:xfrm>
            <a:custGeom>
              <a:avLst/>
              <a:gdLst>
                <a:gd name="T0" fmla="*/ 7 w 7"/>
                <a:gd name="T1" fmla="*/ 0 h 7"/>
                <a:gd name="T2" fmla="*/ 0 w 7"/>
                <a:gd name="T3" fmla="*/ 5 h 7"/>
                <a:gd name="T4" fmla="*/ 3 w 7"/>
                <a:gd name="T5" fmla="*/ 7 h 7"/>
                <a:gd name="T6" fmla="*/ 7 w 7"/>
                <a:gd name="T7" fmla="*/ 0 h 7"/>
              </a:gdLst>
              <a:ahLst/>
              <a:cxnLst>
                <a:cxn ang="0">
                  <a:pos x="T0" y="T1"/>
                </a:cxn>
                <a:cxn ang="0">
                  <a:pos x="T2" y="T3"/>
                </a:cxn>
                <a:cxn ang="0">
                  <a:pos x="T4" y="T5"/>
                </a:cxn>
                <a:cxn ang="0">
                  <a:pos x="T6" y="T7"/>
                </a:cxn>
              </a:cxnLst>
              <a:rect l="0" t="0" r="r" b="b"/>
              <a:pathLst>
                <a:path w="7" h="7">
                  <a:moveTo>
                    <a:pt x="7" y="0"/>
                  </a:moveTo>
                  <a:cubicBezTo>
                    <a:pt x="4" y="1"/>
                    <a:pt x="2" y="3"/>
                    <a:pt x="0" y="5"/>
                  </a:cubicBezTo>
                  <a:cubicBezTo>
                    <a:pt x="1" y="6"/>
                    <a:pt x="2" y="7"/>
                    <a:pt x="3" y="7"/>
                  </a:cubicBezTo>
                  <a:cubicBezTo>
                    <a:pt x="4" y="5"/>
                    <a:pt x="5" y="2"/>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3" name="Freeform 20">
              <a:extLst>
                <a:ext uri="{FF2B5EF4-FFF2-40B4-BE49-F238E27FC236}">
                  <a16:creationId xmlns:a16="http://schemas.microsoft.com/office/drawing/2014/main" id="{D6B39BB2-29C5-4F56-97F3-908C3325E406}"/>
                </a:ext>
              </a:extLst>
            </p:cNvPr>
            <p:cNvSpPr>
              <a:spLocks/>
            </p:cNvSpPr>
            <p:nvPr/>
          </p:nvSpPr>
          <p:spPr bwMode="auto">
            <a:xfrm>
              <a:off x="4616451" y="1828800"/>
              <a:ext cx="30163" cy="49213"/>
            </a:xfrm>
            <a:custGeom>
              <a:avLst/>
              <a:gdLst>
                <a:gd name="T0" fmla="*/ 8 w 8"/>
                <a:gd name="T1" fmla="*/ 13 h 13"/>
                <a:gd name="T2" fmla="*/ 8 w 8"/>
                <a:gd name="T3" fmla="*/ 0 h 13"/>
                <a:gd name="T4" fmla="*/ 0 w 8"/>
                <a:gd name="T5" fmla="*/ 2 h 13"/>
                <a:gd name="T6" fmla="*/ 8 w 8"/>
                <a:gd name="T7" fmla="*/ 13 h 13"/>
              </a:gdLst>
              <a:ahLst/>
              <a:cxnLst>
                <a:cxn ang="0">
                  <a:pos x="T0" y="T1"/>
                </a:cxn>
                <a:cxn ang="0">
                  <a:pos x="T2" y="T3"/>
                </a:cxn>
                <a:cxn ang="0">
                  <a:pos x="T4" y="T5"/>
                </a:cxn>
                <a:cxn ang="0">
                  <a:pos x="T6" y="T7"/>
                </a:cxn>
              </a:cxnLst>
              <a:rect l="0" t="0" r="r" b="b"/>
              <a:pathLst>
                <a:path w="8" h="13">
                  <a:moveTo>
                    <a:pt x="8" y="13"/>
                  </a:moveTo>
                  <a:cubicBezTo>
                    <a:pt x="8" y="0"/>
                    <a:pt x="8" y="0"/>
                    <a:pt x="8" y="0"/>
                  </a:cubicBezTo>
                  <a:cubicBezTo>
                    <a:pt x="5" y="0"/>
                    <a:pt x="2" y="1"/>
                    <a:pt x="0" y="2"/>
                  </a:cubicBezTo>
                  <a:cubicBezTo>
                    <a:pt x="2" y="7"/>
                    <a:pt x="5" y="11"/>
                    <a:pt x="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4" name="Freeform 21">
              <a:extLst>
                <a:ext uri="{FF2B5EF4-FFF2-40B4-BE49-F238E27FC236}">
                  <a16:creationId xmlns:a16="http://schemas.microsoft.com/office/drawing/2014/main" id="{B41F7383-BA31-470F-A5BB-6C9EE4FE075D}"/>
                </a:ext>
              </a:extLst>
            </p:cNvPr>
            <p:cNvSpPr>
              <a:spLocks/>
            </p:cNvSpPr>
            <p:nvPr/>
          </p:nvSpPr>
          <p:spPr bwMode="auto">
            <a:xfrm>
              <a:off x="4665663" y="1682750"/>
              <a:ext cx="30163" cy="49213"/>
            </a:xfrm>
            <a:custGeom>
              <a:avLst/>
              <a:gdLst>
                <a:gd name="T0" fmla="*/ 0 w 8"/>
                <a:gd name="T1" fmla="*/ 0 h 13"/>
                <a:gd name="T2" fmla="*/ 0 w 8"/>
                <a:gd name="T3" fmla="*/ 13 h 13"/>
                <a:gd name="T4" fmla="*/ 8 w 8"/>
                <a:gd name="T5" fmla="*/ 11 h 13"/>
                <a:gd name="T6" fmla="*/ 0 w 8"/>
                <a:gd name="T7" fmla="*/ 0 h 13"/>
              </a:gdLst>
              <a:ahLst/>
              <a:cxnLst>
                <a:cxn ang="0">
                  <a:pos x="T0" y="T1"/>
                </a:cxn>
                <a:cxn ang="0">
                  <a:pos x="T2" y="T3"/>
                </a:cxn>
                <a:cxn ang="0">
                  <a:pos x="T4" y="T5"/>
                </a:cxn>
                <a:cxn ang="0">
                  <a:pos x="T6" y="T7"/>
                </a:cxn>
              </a:cxnLst>
              <a:rect l="0" t="0" r="r" b="b"/>
              <a:pathLst>
                <a:path w="8" h="13">
                  <a:moveTo>
                    <a:pt x="0" y="0"/>
                  </a:moveTo>
                  <a:cubicBezTo>
                    <a:pt x="0" y="13"/>
                    <a:pt x="0" y="13"/>
                    <a:pt x="0" y="13"/>
                  </a:cubicBezTo>
                  <a:cubicBezTo>
                    <a:pt x="3" y="13"/>
                    <a:pt x="5" y="12"/>
                    <a:pt x="8" y="11"/>
                  </a:cubicBezTo>
                  <a:cubicBezTo>
                    <a:pt x="6" y="5"/>
                    <a:pt x="3"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5" name="Freeform 22">
              <a:extLst>
                <a:ext uri="{FF2B5EF4-FFF2-40B4-BE49-F238E27FC236}">
                  <a16:creationId xmlns:a16="http://schemas.microsoft.com/office/drawing/2014/main" id="{6BE33B4D-C44B-44C3-AEDE-9DCB1377D3A6}"/>
                </a:ext>
              </a:extLst>
            </p:cNvPr>
            <p:cNvSpPr>
              <a:spLocks/>
            </p:cNvSpPr>
            <p:nvPr/>
          </p:nvSpPr>
          <p:spPr bwMode="auto">
            <a:xfrm>
              <a:off x="4556126" y="1787525"/>
              <a:ext cx="38100" cy="49213"/>
            </a:xfrm>
            <a:custGeom>
              <a:avLst/>
              <a:gdLst>
                <a:gd name="T0" fmla="*/ 10 w 10"/>
                <a:gd name="T1" fmla="*/ 10 h 13"/>
                <a:gd name="T2" fmla="*/ 9 w 10"/>
                <a:gd name="T3" fmla="*/ 0 h 13"/>
                <a:gd name="T4" fmla="*/ 0 w 10"/>
                <a:gd name="T5" fmla="*/ 0 h 13"/>
                <a:gd name="T6" fmla="*/ 5 w 10"/>
                <a:gd name="T7" fmla="*/ 13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9" y="7"/>
                    <a:pt x="9" y="4"/>
                    <a:pt x="9" y="0"/>
                  </a:cubicBezTo>
                  <a:cubicBezTo>
                    <a:pt x="0" y="0"/>
                    <a:pt x="0" y="0"/>
                    <a:pt x="0" y="0"/>
                  </a:cubicBezTo>
                  <a:cubicBezTo>
                    <a:pt x="1" y="5"/>
                    <a:pt x="2" y="10"/>
                    <a:pt x="5" y="13"/>
                  </a:cubicBezTo>
                  <a:cubicBezTo>
                    <a:pt x="7" y="12"/>
                    <a:pt x="8" y="11"/>
                    <a:pt x="1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6" name="Freeform 23">
              <a:extLst>
                <a:ext uri="{FF2B5EF4-FFF2-40B4-BE49-F238E27FC236}">
                  <a16:creationId xmlns:a16="http://schemas.microsoft.com/office/drawing/2014/main" id="{BBD02B13-6DB7-4865-8B00-4B8A428D362F}"/>
                </a:ext>
              </a:extLst>
            </p:cNvPr>
            <p:cNvSpPr>
              <a:spLocks/>
            </p:cNvSpPr>
            <p:nvPr/>
          </p:nvSpPr>
          <p:spPr bwMode="auto">
            <a:xfrm>
              <a:off x="4665663" y="1743075"/>
              <a:ext cx="38100" cy="25400"/>
            </a:xfrm>
            <a:custGeom>
              <a:avLst/>
              <a:gdLst>
                <a:gd name="T0" fmla="*/ 9 w 10"/>
                <a:gd name="T1" fmla="*/ 0 h 7"/>
                <a:gd name="T2" fmla="*/ 0 w 10"/>
                <a:gd name="T3" fmla="*/ 2 h 7"/>
                <a:gd name="T4" fmla="*/ 0 w 10"/>
                <a:gd name="T5" fmla="*/ 7 h 7"/>
                <a:gd name="T6" fmla="*/ 10 w 10"/>
                <a:gd name="T7" fmla="*/ 7 h 7"/>
                <a:gd name="T8" fmla="*/ 9 w 10"/>
                <a:gd name="T9" fmla="*/ 0 h 7"/>
              </a:gdLst>
              <a:ahLst/>
              <a:cxnLst>
                <a:cxn ang="0">
                  <a:pos x="T0" y="T1"/>
                </a:cxn>
                <a:cxn ang="0">
                  <a:pos x="T2" y="T3"/>
                </a:cxn>
                <a:cxn ang="0">
                  <a:pos x="T4" y="T5"/>
                </a:cxn>
                <a:cxn ang="0">
                  <a:pos x="T6" y="T7"/>
                </a:cxn>
                <a:cxn ang="0">
                  <a:pos x="T8" y="T9"/>
                </a:cxn>
              </a:cxnLst>
              <a:rect l="0" t="0" r="r" b="b"/>
              <a:pathLst>
                <a:path w="10" h="7">
                  <a:moveTo>
                    <a:pt x="9" y="0"/>
                  </a:moveTo>
                  <a:cubicBezTo>
                    <a:pt x="6" y="1"/>
                    <a:pt x="3" y="2"/>
                    <a:pt x="0" y="2"/>
                  </a:cubicBezTo>
                  <a:cubicBezTo>
                    <a:pt x="0" y="7"/>
                    <a:pt x="0" y="7"/>
                    <a:pt x="0" y="7"/>
                  </a:cubicBezTo>
                  <a:cubicBezTo>
                    <a:pt x="10" y="7"/>
                    <a:pt x="10" y="7"/>
                    <a:pt x="10" y="7"/>
                  </a:cubicBezTo>
                  <a:cubicBezTo>
                    <a:pt x="10" y="5"/>
                    <a:pt x="10"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7" name="Freeform 24">
              <a:extLst>
                <a:ext uri="{FF2B5EF4-FFF2-40B4-BE49-F238E27FC236}">
                  <a16:creationId xmlns:a16="http://schemas.microsoft.com/office/drawing/2014/main" id="{FEDC114B-286E-4B1C-BBAA-FA8D53117AB6}"/>
                </a:ext>
              </a:extLst>
            </p:cNvPr>
            <p:cNvSpPr>
              <a:spLocks/>
            </p:cNvSpPr>
            <p:nvPr/>
          </p:nvSpPr>
          <p:spPr bwMode="auto">
            <a:xfrm>
              <a:off x="4586288" y="1844675"/>
              <a:ext cx="26988" cy="25400"/>
            </a:xfrm>
            <a:custGeom>
              <a:avLst/>
              <a:gdLst>
                <a:gd name="T0" fmla="*/ 0 w 7"/>
                <a:gd name="T1" fmla="*/ 2 h 7"/>
                <a:gd name="T2" fmla="*/ 7 w 7"/>
                <a:gd name="T3" fmla="*/ 7 h 7"/>
                <a:gd name="T4" fmla="*/ 4 w 7"/>
                <a:gd name="T5" fmla="*/ 0 h 7"/>
                <a:gd name="T6" fmla="*/ 0 w 7"/>
                <a:gd name="T7" fmla="*/ 2 h 7"/>
              </a:gdLst>
              <a:ahLst/>
              <a:cxnLst>
                <a:cxn ang="0">
                  <a:pos x="T0" y="T1"/>
                </a:cxn>
                <a:cxn ang="0">
                  <a:pos x="T2" y="T3"/>
                </a:cxn>
                <a:cxn ang="0">
                  <a:pos x="T4" y="T5"/>
                </a:cxn>
                <a:cxn ang="0">
                  <a:pos x="T6" y="T7"/>
                </a:cxn>
              </a:cxnLst>
              <a:rect l="0" t="0" r="r" b="b"/>
              <a:pathLst>
                <a:path w="7" h="7">
                  <a:moveTo>
                    <a:pt x="0" y="2"/>
                  </a:moveTo>
                  <a:cubicBezTo>
                    <a:pt x="2" y="4"/>
                    <a:pt x="4" y="5"/>
                    <a:pt x="7" y="7"/>
                  </a:cubicBezTo>
                  <a:cubicBezTo>
                    <a:pt x="6" y="5"/>
                    <a:pt x="4" y="2"/>
                    <a:pt x="4" y="0"/>
                  </a:cubicBezTo>
                  <a:cubicBezTo>
                    <a:pt x="2" y="1"/>
                    <a:pt x="1"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38" name="Freeform 25">
              <a:extLst>
                <a:ext uri="{FF2B5EF4-FFF2-40B4-BE49-F238E27FC236}">
                  <a16:creationId xmlns:a16="http://schemas.microsoft.com/office/drawing/2014/main" id="{E51CEF58-7B91-40F0-9758-1C37F5BC25B4}"/>
                </a:ext>
              </a:extLst>
            </p:cNvPr>
            <p:cNvSpPr>
              <a:spLocks/>
            </p:cNvSpPr>
            <p:nvPr/>
          </p:nvSpPr>
          <p:spPr bwMode="auto">
            <a:xfrm>
              <a:off x="4699001" y="1689100"/>
              <a:ext cx="26988" cy="26988"/>
            </a:xfrm>
            <a:custGeom>
              <a:avLst/>
              <a:gdLst>
                <a:gd name="T0" fmla="*/ 7 w 7"/>
                <a:gd name="T1" fmla="*/ 5 h 7"/>
                <a:gd name="T2" fmla="*/ 0 w 7"/>
                <a:gd name="T3" fmla="*/ 0 h 7"/>
                <a:gd name="T4" fmla="*/ 3 w 7"/>
                <a:gd name="T5" fmla="*/ 7 h 7"/>
                <a:gd name="T6" fmla="*/ 7 w 7"/>
                <a:gd name="T7" fmla="*/ 5 h 7"/>
              </a:gdLst>
              <a:ahLst/>
              <a:cxnLst>
                <a:cxn ang="0">
                  <a:pos x="T0" y="T1"/>
                </a:cxn>
                <a:cxn ang="0">
                  <a:pos x="T2" y="T3"/>
                </a:cxn>
                <a:cxn ang="0">
                  <a:pos x="T4" y="T5"/>
                </a:cxn>
                <a:cxn ang="0">
                  <a:pos x="T6" y="T7"/>
                </a:cxn>
              </a:cxnLst>
              <a:rect l="0" t="0" r="r" b="b"/>
              <a:pathLst>
                <a:path w="7" h="7">
                  <a:moveTo>
                    <a:pt x="7" y="5"/>
                  </a:moveTo>
                  <a:cubicBezTo>
                    <a:pt x="5" y="3"/>
                    <a:pt x="2" y="1"/>
                    <a:pt x="0" y="0"/>
                  </a:cubicBezTo>
                  <a:cubicBezTo>
                    <a:pt x="1" y="2"/>
                    <a:pt x="2" y="5"/>
                    <a:pt x="3" y="7"/>
                  </a:cubicBezTo>
                  <a:cubicBezTo>
                    <a:pt x="4" y="7"/>
                    <a:pt x="5" y="6"/>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1" name="Freeform 26">
              <a:extLst>
                <a:ext uri="{FF2B5EF4-FFF2-40B4-BE49-F238E27FC236}">
                  <a16:creationId xmlns:a16="http://schemas.microsoft.com/office/drawing/2014/main" id="{00129961-51DF-49B6-BF66-D0299F09EE42}"/>
                </a:ext>
              </a:extLst>
            </p:cNvPr>
            <p:cNvSpPr>
              <a:spLocks/>
            </p:cNvSpPr>
            <p:nvPr/>
          </p:nvSpPr>
          <p:spPr bwMode="auto">
            <a:xfrm>
              <a:off x="4665663" y="1787525"/>
              <a:ext cx="38100" cy="30163"/>
            </a:xfrm>
            <a:custGeom>
              <a:avLst/>
              <a:gdLst>
                <a:gd name="T0" fmla="*/ 10 w 10"/>
                <a:gd name="T1" fmla="*/ 0 h 8"/>
                <a:gd name="T2" fmla="*/ 0 w 10"/>
                <a:gd name="T3" fmla="*/ 0 h 8"/>
                <a:gd name="T4" fmla="*/ 0 w 10"/>
                <a:gd name="T5" fmla="*/ 6 h 8"/>
                <a:gd name="T6" fmla="*/ 9 w 10"/>
                <a:gd name="T7" fmla="*/ 8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cubicBezTo>
                    <a:pt x="0" y="0"/>
                    <a:pt x="0" y="0"/>
                    <a:pt x="0" y="0"/>
                  </a:cubicBezTo>
                  <a:cubicBezTo>
                    <a:pt x="0" y="6"/>
                    <a:pt x="0" y="6"/>
                    <a:pt x="0" y="6"/>
                  </a:cubicBezTo>
                  <a:cubicBezTo>
                    <a:pt x="3" y="6"/>
                    <a:pt x="6" y="7"/>
                    <a:pt x="9" y="8"/>
                  </a:cubicBezTo>
                  <a:cubicBezTo>
                    <a:pt x="10" y="6"/>
                    <a:pt x="10" y="3"/>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2" name="Freeform 27">
              <a:extLst>
                <a:ext uri="{FF2B5EF4-FFF2-40B4-BE49-F238E27FC236}">
                  <a16:creationId xmlns:a16="http://schemas.microsoft.com/office/drawing/2014/main" id="{9DDF2EBF-06A4-4F6E-9CD9-A545879C03EE}"/>
                </a:ext>
              </a:extLst>
            </p:cNvPr>
            <p:cNvSpPr>
              <a:spLocks/>
            </p:cNvSpPr>
            <p:nvPr/>
          </p:nvSpPr>
          <p:spPr bwMode="auto">
            <a:xfrm>
              <a:off x="4665663" y="1828800"/>
              <a:ext cx="30163" cy="49213"/>
            </a:xfrm>
            <a:custGeom>
              <a:avLst/>
              <a:gdLst>
                <a:gd name="T0" fmla="*/ 8 w 8"/>
                <a:gd name="T1" fmla="*/ 2 h 13"/>
                <a:gd name="T2" fmla="*/ 0 w 8"/>
                <a:gd name="T3" fmla="*/ 0 h 13"/>
                <a:gd name="T4" fmla="*/ 0 w 8"/>
                <a:gd name="T5" fmla="*/ 13 h 13"/>
                <a:gd name="T6" fmla="*/ 8 w 8"/>
                <a:gd name="T7" fmla="*/ 2 h 13"/>
              </a:gdLst>
              <a:ahLst/>
              <a:cxnLst>
                <a:cxn ang="0">
                  <a:pos x="T0" y="T1"/>
                </a:cxn>
                <a:cxn ang="0">
                  <a:pos x="T2" y="T3"/>
                </a:cxn>
                <a:cxn ang="0">
                  <a:pos x="T4" y="T5"/>
                </a:cxn>
                <a:cxn ang="0">
                  <a:pos x="T6" y="T7"/>
                </a:cxn>
              </a:cxnLst>
              <a:rect l="0" t="0" r="r" b="b"/>
              <a:pathLst>
                <a:path w="8" h="13">
                  <a:moveTo>
                    <a:pt x="8" y="2"/>
                  </a:moveTo>
                  <a:cubicBezTo>
                    <a:pt x="5" y="1"/>
                    <a:pt x="3" y="0"/>
                    <a:pt x="0" y="0"/>
                  </a:cubicBezTo>
                  <a:cubicBezTo>
                    <a:pt x="0" y="13"/>
                    <a:pt x="0" y="13"/>
                    <a:pt x="0" y="13"/>
                  </a:cubicBezTo>
                  <a:cubicBezTo>
                    <a:pt x="3" y="11"/>
                    <a:pt x="6" y="7"/>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3" name="Freeform 28">
              <a:extLst>
                <a:ext uri="{FF2B5EF4-FFF2-40B4-BE49-F238E27FC236}">
                  <a16:creationId xmlns:a16="http://schemas.microsoft.com/office/drawing/2014/main" id="{92E388C1-AD1D-4C61-BC1A-03E4618E8C2B}"/>
                </a:ext>
              </a:extLst>
            </p:cNvPr>
            <p:cNvSpPr>
              <a:spLocks/>
            </p:cNvSpPr>
            <p:nvPr/>
          </p:nvSpPr>
          <p:spPr bwMode="auto">
            <a:xfrm>
              <a:off x="4556126" y="1724025"/>
              <a:ext cx="38100" cy="44450"/>
            </a:xfrm>
            <a:custGeom>
              <a:avLst/>
              <a:gdLst>
                <a:gd name="T0" fmla="*/ 10 w 10"/>
                <a:gd name="T1" fmla="*/ 3 h 12"/>
                <a:gd name="T2" fmla="*/ 5 w 10"/>
                <a:gd name="T3" fmla="*/ 0 h 12"/>
                <a:gd name="T4" fmla="*/ 0 w 10"/>
                <a:gd name="T5" fmla="*/ 12 h 12"/>
                <a:gd name="T6" fmla="*/ 9 w 10"/>
                <a:gd name="T7" fmla="*/ 12 h 12"/>
                <a:gd name="T8" fmla="*/ 10 w 10"/>
                <a:gd name="T9" fmla="*/ 3 h 12"/>
              </a:gdLst>
              <a:ahLst/>
              <a:cxnLst>
                <a:cxn ang="0">
                  <a:pos x="T0" y="T1"/>
                </a:cxn>
                <a:cxn ang="0">
                  <a:pos x="T2" y="T3"/>
                </a:cxn>
                <a:cxn ang="0">
                  <a:pos x="T4" y="T5"/>
                </a:cxn>
                <a:cxn ang="0">
                  <a:pos x="T6" y="T7"/>
                </a:cxn>
                <a:cxn ang="0">
                  <a:pos x="T8" y="T9"/>
                </a:cxn>
              </a:cxnLst>
              <a:rect l="0" t="0" r="r" b="b"/>
              <a:pathLst>
                <a:path w="10" h="12">
                  <a:moveTo>
                    <a:pt x="10" y="3"/>
                  </a:moveTo>
                  <a:cubicBezTo>
                    <a:pt x="8" y="2"/>
                    <a:pt x="7" y="1"/>
                    <a:pt x="5" y="0"/>
                  </a:cubicBezTo>
                  <a:cubicBezTo>
                    <a:pt x="2" y="3"/>
                    <a:pt x="1" y="8"/>
                    <a:pt x="0" y="12"/>
                  </a:cubicBezTo>
                  <a:cubicBezTo>
                    <a:pt x="9" y="12"/>
                    <a:pt x="9" y="12"/>
                    <a:pt x="9" y="12"/>
                  </a:cubicBezTo>
                  <a:cubicBezTo>
                    <a:pt x="9" y="9"/>
                    <a:pt x="9" y="6"/>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4" name="Freeform 29">
              <a:extLst>
                <a:ext uri="{FF2B5EF4-FFF2-40B4-BE49-F238E27FC236}">
                  <a16:creationId xmlns:a16="http://schemas.microsoft.com/office/drawing/2014/main" id="{6770E90B-F43E-45FF-8E90-C1A54FD040EB}"/>
                </a:ext>
              </a:extLst>
            </p:cNvPr>
            <p:cNvSpPr>
              <a:spLocks/>
            </p:cNvSpPr>
            <p:nvPr/>
          </p:nvSpPr>
          <p:spPr bwMode="auto">
            <a:xfrm>
              <a:off x="46624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1" y="0"/>
                    <a:pt x="0" y="0"/>
                  </a:cubicBezTo>
                  <a:cubicBezTo>
                    <a:pt x="0" y="3"/>
                    <a:pt x="0" y="3"/>
                    <a:pt x="0" y="3"/>
                  </a:cubicBezTo>
                  <a:cubicBezTo>
                    <a:pt x="1" y="4"/>
                    <a:pt x="1" y="4"/>
                    <a:pt x="1" y="4"/>
                  </a:cubicBezTo>
                  <a:cubicBezTo>
                    <a:pt x="3"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49" name="Freeform 30">
              <a:extLst>
                <a:ext uri="{FF2B5EF4-FFF2-40B4-BE49-F238E27FC236}">
                  <a16:creationId xmlns:a16="http://schemas.microsoft.com/office/drawing/2014/main" id="{9F498B9D-A96B-41E6-B939-D55844913876}"/>
                </a:ext>
              </a:extLst>
            </p:cNvPr>
            <p:cNvSpPr>
              <a:spLocks noEditPoints="1"/>
            </p:cNvSpPr>
            <p:nvPr/>
          </p:nvSpPr>
          <p:spPr bwMode="auto">
            <a:xfrm>
              <a:off x="4459288" y="1592263"/>
              <a:ext cx="393700" cy="488950"/>
            </a:xfrm>
            <a:custGeom>
              <a:avLst/>
              <a:gdLst>
                <a:gd name="T0" fmla="*/ 13 w 105"/>
                <a:gd name="T1" fmla="*/ 0 h 130"/>
                <a:gd name="T2" fmla="*/ 0 w 105"/>
                <a:gd name="T3" fmla="*/ 117 h 130"/>
                <a:gd name="T4" fmla="*/ 92 w 105"/>
                <a:gd name="T5" fmla="*/ 130 h 130"/>
                <a:gd name="T6" fmla="*/ 105 w 105"/>
                <a:gd name="T7" fmla="*/ 12 h 130"/>
                <a:gd name="T8" fmla="*/ 52 w 105"/>
                <a:gd name="T9" fmla="*/ 19 h 130"/>
                <a:gd name="T10" fmla="*/ 52 w 105"/>
                <a:gd name="T11" fmla="*/ 81 h 130"/>
                <a:gd name="T12" fmla="*/ 52 w 105"/>
                <a:gd name="T13" fmla="*/ 19 h 130"/>
                <a:gd name="T14" fmla="*/ 17 w 105"/>
                <a:gd name="T15" fmla="*/ 106 h 130"/>
                <a:gd name="T16" fmla="*/ 15 w 105"/>
                <a:gd name="T17" fmla="*/ 110 h 130"/>
                <a:gd name="T18" fmla="*/ 18 w 105"/>
                <a:gd name="T19" fmla="*/ 99 h 130"/>
                <a:gd name="T20" fmla="*/ 23 w 105"/>
                <a:gd name="T21" fmla="*/ 103 h 130"/>
                <a:gd name="T22" fmla="*/ 18 w 105"/>
                <a:gd name="T23" fmla="*/ 106 h 130"/>
                <a:gd name="T24" fmla="*/ 29 w 105"/>
                <a:gd name="T25" fmla="*/ 108 h 130"/>
                <a:gd name="T26" fmla="*/ 25 w 105"/>
                <a:gd name="T27" fmla="*/ 110 h 130"/>
                <a:gd name="T28" fmla="*/ 26 w 105"/>
                <a:gd name="T29" fmla="*/ 99 h 130"/>
                <a:gd name="T30" fmla="*/ 33 w 105"/>
                <a:gd name="T31" fmla="*/ 110 h 130"/>
                <a:gd name="T32" fmla="*/ 37 w 105"/>
                <a:gd name="T33" fmla="*/ 111 h 130"/>
                <a:gd name="T34" fmla="*/ 34 w 105"/>
                <a:gd name="T35" fmla="*/ 108 h 130"/>
                <a:gd name="T36" fmla="*/ 39 w 105"/>
                <a:gd name="T37" fmla="*/ 107 h 130"/>
                <a:gd name="T38" fmla="*/ 34 w 105"/>
                <a:gd name="T39" fmla="*/ 102 h 130"/>
                <a:gd name="T40" fmla="*/ 41 w 105"/>
                <a:gd name="T41" fmla="*/ 100 h 130"/>
                <a:gd name="T42" fmla="*/ 38 w 105"/>
                <a:gd name="T43" fmla="*/ 101 h 130"/>
                <a:gd name="T44" fmla="*/ 38 w 105"/>
                <a:gd name="T45" fmla="*/ 104 h 130"/>
                <a:gd name="T46" fmla="*/ 37 w 105"/>
                <a:gd name="T47" fmla="*/ 111 h 130"/>
                <a:gd name="T48" fmla="*/ 43 w 105"/>
                <a:gd name="T49" fmla="*/ 110 h 130"/>
                <a:gd name="T50" fmla="*/ 46 w 105"/>
                <a:gd name="T51" fmla="*/ 108 h 130"/>
                <a:gd name="T52" fmla="*/ 46 w 105"/>
                <a:gd name="T53" fmla="*/ 106 h 130"/>
                <a:gd name="T54" fmla="*/ 47 w 105"/>
                <a:gd name="T55" fmla="*/ 99 h 130"/>
                <a:gd name="T56" fmla="*/ 49 w 105"/>
                <a:gd name="T57" fmla="*/ 102 h 130"/>
                <a:gd name="T58" fmla="*/ 45 w 105"/>
                <a:gd name="T59" fmla="*/ 102 h 130"/>
                <a:gd name="T60" fmla="*/ 50 w 105"/>
                <a:gd name="T61" fmla="*/ 107 h 130"/>
                <a:gd name="T62" fmla="*/ 59 w 105"/>
                <a:gd name="T63" fmla="*/ 105 h 130"/>
                <a:gd name="T64" fmla="*/ 54 w 105"/>
                <a:gd name="T65" fmla="*/ 106 h 130"/>
                <a:gd name="T66" fmla="*/ 52 w 105"/>
                <a:gd name="T67" fmla="*/ 110 h 130"/>
                <a:gd name="T68" fmla="*/ 55 w 105"/>
                <a:gd name="T69" fmla="*/ 99 h 130"/>
                <a:gd name="T70" fmla="*/ 60 w 105"/>
                <a:gd name="T71" fmla="*/ 103 h 130"/>
                <a:gd name="T72" fmla="*/ 66 w 105"/>
                <a:gd name="T73" fmla="*/ 111 h 130"/>
                <a:gd name="T74" fmla="*/ 66 w 105"/>
                <a:gd name="T75" fmla="*/ 99 h 130"/>
                <a:gd name="T76" fmla="*/ 66 w 105"/>
                <a:gd name="T77" fmla="*/ 111 h 130"/>
                <a:gd name="T78" fmla="*/ 78 w 105"/>
                <a:gd name="T79" fmla="*/ 108 h 130"/>
                <a:gd name="T80" fmla="*/ 76 w 105"/>
                <a:gd name="T81" fmla="*/ 106 h 130"/>
                <a:gd name="T82" fmla="*/ 73 w 105"/>
                <a:gd name="T83" fmla="*/ 110 h 130"/>
                <a:gd name="T84" fmla="*/ 77 w 105"/>
                <a:gd name="T85" fmla="*/ 99 h 130"/>
                <a:gd name="T86" fmla="*/ 81 w 105"/>
                <a:gd name="T87" fmla="*/ 102 h 130"/>
                <a:gd name="T88" fmla="*/ 79 w 105"/>
                <a:gd name="T89" fmla="*/ 105 h 130"/>
                <a:gd name="T90" fmla="*/ 82 w 105"/>
                <a:gd name="T91" fmla="*/ 110 h 130"/>
                <a:gd name="T92" fmla="*/ 91 w 105"/>
                <a:gd name="T93" fmla="*/ 101 h 130"/>
                <a:gd name="T94" fmla="*/ 88 w 105"/>
                <a:gd name="T95" fmla="*/ 110 h 130"/>
                <a:gd name="T96" fmla="*/ 85 w 105"/>
                <a:gd name="T97" fmla="*/ 101 h 130"/>
                <a:gd name="T98" fmla="*/ 82 w 105"/>
                <a:gd name="T99" fmla="*/ 99 h 130"/>
                <a:gd name="T100" fmla="*/ 91 w 105"/>
                <a:gd name="T101"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 h="130">
                  <a:moveTo>
                    <a:pt x="92" y="0"/>
                  </a:moveTo>
                  <a:cubicBezTo>
                    <a:pt x="13" y="0"/>
                    <a:pt x="13" y="0"/>
                    <a:pt x="13" y="0"/>
                  </a:cubicBezTo>
                  <a:cubicBezTo>
                    <a:pt x="6" y="0"/>
                    <a:pt x="0" y="5"/>
                    <a:pt x="0" y="12"/>
                  </a:cubicBezTo>
                  <a:cubicBezTo>
                    <a:pt x="0" y="117"/>
                    <a:pt x="0" y="117"/>
                    <a:pt x="0" y="117"/>
                  </a:cubicBezTo>
                  <a:cubicBezTo>
                    <a:pt x="0" y="124"/>
                    <a:pt x="6" y="130"/>
                    <a:pt x="13" y="130"/>
                  </a:cubicBezTo>
                  <a:cubicBezTo>
                    <a:pt x="92" y="130"/>
                    <a:pt x="92" y="130"/>
                    <a:pt x="92" y="130"/>
                  </a:cubicBezTo>
                  <a:cubicBezTo>
                    <a:pt x="99" y="130"/>
                    <a:pt x="105" y="124"/>
                    <a:pt x="105" y="117"/>
                  </a:cubicBezTo>
                  <a:cubicBezTo>
                    <a:pt x="105" y="12"/>
                    <a:pt x="105" y="12"/>
                    <a:pt x="105" y="12"/>
                  </a:cubicBezTo>
                  <a:cubicBezTo>
                    <a:pt x="105" y="5"/>
                    <a:pt x="99" y="0"/>
                    <a:pt x="92" y="0"/>
                  </a:cubicBezTo>
                  <a:close/>
                  <a:moveTo>
                    <a:pt x="52" y="19"/>
                  </a:moveTo>
                  <a:cubicBezTo>
                    <a:pt x="69" y="19"/>
                    <a:pt x="83" y="33"/>
                    <a:pt x="83" y="50"/>
                  </a:cubicBezTo>
                  <a:cubicBezTo>
                    <a:pt x="83" y="67"/>
                    <a:pt x="69" y="81"/>
                    <a:pt x="52" y="81"/>
                  </a:cubicBezTo>
                  <a:cubicBezTo>
                    <a:pt x="35" y="81"/>
                    <a:pt x="21" y="67"/>
                    <a:pt x="21" y="50"/>
                  </a:cubicBezTo>
                  <a:cubicBezTo>
                    <a:pt x="21" y="33"/>
                    <a:pt x="35" y="19"/>
                    <a:pt x="52" y="19"/>
                  </a:cubicBezTo>
                  <a:close/>
                  <a:moveTo>
                    <a:pt x="18" y="106"/>
                  </a:moveTo>
                  <a:cubicBezTo>
                    <a:pt x="18" y="106"/>
                    <a:pt x="17" y="106"/>
                    <a:pt x="17" y="106"/>
                  </a:cubicBezTo>
                  <a:cubicBezTo>
                    <a:pt x="17" y="110"/>
                    <a:pt x="17" y="110"/>
                    <a:pt x="17" y="110"/>
                  </a:cubicBezTo>
                  <a:cubicBezTo>
                    <a:pt x="15" y="110"/>
                    <a:pt x="15" y="110"/>
                    <a:pt x="15" y="110"/>
                  </a:cubicBezTo>
                  <a:cubicBezTo>
                    <a:pt x="15" y="99"/>
                    <a:pt x="15" y="99"/>
                    <a:pt x="15" y="99"/>
                  </a:cubicBezTo>
                  <a:cubicBezTo>
                    <a:pt x="16" y="99"/>
                    <a:pt x="17" y="99"/>
                    <a:pt x="18" y="99"/>
                  </a:cubicBezTo>
                  <a:cubicBezTo>
                    <a:pt x="20" y="99"/>
                    <a:pt x="21" y="99"/>
                    <a:pt x="22" y="100"/>
                  </a:cubicBezTo>
                  <a:cubicBezTo>
                    <a:pt x="22" y="101"/>
                    <a:pt x="23" y="102"/>
                    <a:pt x="23" y="103"/>
                  </a:cubicBezTo>
                  <a:cubicBezTo>
                    <a:pt x="23" y="104"/>
                    <a:pt x="22" y="105"/>
                    <a:pt x="22" y="105"/>
                  </a:cubicBezTo>
                  <a:cubicBezTo>
                    <a:pt x="21" y="106"/>
                    <a:pt x="20" y="106"/>
                    <a:pt x="18" y="106"/>
                  </a:cubicBezTo>
                  <a:close/>
                  <a:moveTo>
                    <a:pt x="30" y="110"/>
                  </a:moveTo>
                  <a:cubicBezTo>
                    <a:pt x="29" y="108"/>
                    <a:pt x="29" y="108"/>
                    <a:pt x="29" y="108"/>
                  </a:cubicBezTo>
                  <a:cubicBezTo>
                    <a:pt x="26" y="108"/>
                    <a:pt x="26" y="108"/>
                    <a:pt x="26" y="108"/>
                  </a:cubicBezTo>
                  <a:cubicBezTo>
                    <a:pt x="25" y="110"/>
                    <a:pt x="25" y="110"/>
                    <a:pt x="25" y="110"/>
                  </a:cubicBezTo>
                  <a:cubicBezTo>
                    <a:pt x="23" y="110"/>
                    <a:pt x="23" y="110"/>
                    <a:pt x="23" y="110"/>
                  </a:cubicBezTo>
                  <a:cubicBezTo>
                    <a:pt x="26" y="99"/>
                    <a:pt x="26" y="99"/>
                    <a:pt x="26" y="99"/>
                  </a:cubicBezTo>
                  <a:cubicBezTo>
                    <a:pt x="29" y="99"/>
                    <a:pt x="29" y="99"/>
                    <a:pt x="29" y="99"/>
                  </a:cubicBezTo>
                  <a:cubicBezTo>
                    <a:pt x="33" y="110"/>
                    <a:pt x="33" y="110"/>
                    <a:pt x="33" y="110"/>
                  </a:cubicBezTo>
                  <a:lnTo>
                    <a:pt x="30" y="110"/>
                  </a:lnTo>
                  <a:close/>
                  <a:moveTo>
                    <a:pt x="37" y="111"/>
                  </a:moveTo>
                  <a:cubicBezTo>
                    <a:pt x="36" y="111"/>
                    <a:pt x="34" y="110"/>
                    <a:pt x="34" y="110"/>
                  </a:cubicBezTo>
                  <a:cubicBezTo>
                    <a:pt x="34" y="108"/>
                    <a:pt x="34" y="108"/>
                    <a:pt x="34" y="108"/>
                  </a:cubicBezTo>
                  <a:cubicBezTo>
                    <a:pt x="35" y="108"/>
                    <a:pt x="36" y="108"/>
                    <a:pt x="37" y="108"/>
                  </a:cubicBezTo>
                  <a:cubicBezTo>
                    <a:pt x="38" y="108"/>
                    <a:pt x="39" y="108"/>
                    <a:pt x="39" y="107"/>
                  </a:cubicBezTo>
                  <a:cubicBezTo>
                    <a:pt x="39" y="107"/>
                    <a:pt x="38" y="106"/>
                    <a:pt x="37" y="106"/>
                  </a:cubicBezTo>
                  <a:cubicBezTo>
                    <a:pt x="35" y="105"/>
                    <a:pt x="34" y="104"/>
                    <a:pt x="34" y="102"/>
                  </a:cubicBezTo>
                  <a:cubicBezTo>
                    <a:pt x="34" y="101"/>
                    <a:pt x="35" y="99"/>
                    <a:pt x="38" y="99"/>
                  </a:cubicBezTo>
                  <a:cubicBezTo>
                    <a:pt x="39" y="99"/>
                    <a:pt x="40" y="99"/>
                    <a:pt x="41" y="100"/>
                  </a:cubicBezTo>
                  <a:cubicBezTo>
                    <a:pt x="40" y="102"/>
                    <a:pt x="40" y="102"/>
                    <a:pt x="40" y="102"/>
                  </a:cubicBezTo>
                  <a:cubicBezTo>
                    <a:pt x="40" y="101"/>
                    <a:pt x="39" y="101"/>
                    <a:pt x="38" y="101"/>
                  </a:cubicBezTo>
                  <a:cubicBezTo>
                    <a:pt x="37" y="101"/>
                    <a:pt x="36" y="102"/>
                    <a:pt x="36" y="102"/>
                  </a:cubicBezTo>
                  <a:cubicBezTo>
                    <a:pt x="36" y="103"/>
                    <a:pt x="37" y="103"/>
                    <a:pt x="38" y="104"/>
                  </a:cubicBezTo>
                  <a:cubicBezTo>
                    <a:pt x="40" y="105"/>
                    <a:pt x="41" y="106"/>
                    <a:pt x="41" y="107"/>
                  </a:cubicBezTo>
                  <a:cubicBezTo>
                    <a:pt x="41" y="109"/>
                    <a:pt x="40" y="111"/>
                    <a:pt x="37" y="111"/>
                  </a:cubicBezTo>
                  <a:close/>
                  <a:moveTo>
                    <a:pt x="46" y="111"/>
                  </a:moveTo>
                  <a:cubicBezTo>
                    <a:pt x="44" y="111"/>
                    <a:pt x="43" y="110"/>
                    <a:pt x="43" y="110"/>
                  </a:cubicBezTo>
                  <a:cubicBezTo>
                    <a:pt x="43" y="108"/>
                    <a:pt x="43" y="108"/>
                    <a:pt x="43" y="108"/>
                  </a:cubicBezTo>
                  <a:cubicBezTo>
                    <a:pt x="44" y="108"/>
                    <a:pt x="45" y="108"/>
                    <a:pt x="46" y="108"/>
                  </a:cubicBezTo>
                  <a:cubicBezTo>
                    <a:pt x="47" y="108"/>
                    <a:pt x="48" y="108"/>
                    <a:pt x="48" y="107"/>
                  </a:cubicBezTo>
                  <a:cubicBezTo>
                    <a:pt x="48" y="107"/>
                    <a:pt x="47" y="106"/>
                    <a:pt x="46" y="106"/>
                  </a:cubicBezTo>
                  <a:cubicBezTo>
                    <a:pt x="44" y="105"/>
                    <a:pt x="43" y="104"/>
                    <a:pt x="43" y="102"/>
                  </a:cubicBezTo>
                  <a:cubicBezTo>
                    <a:pt x="43" y="101"/>
                    <a:pt x="44" y="99"/>
                    <a:pt x="47" y="99"/>
                  </a:cubicBezTo>
                  <a:cubicBezTo>
                    <a:pt x="48" y="99"/>
                    <a:pt x="49" y="99"/>
                    <a:pt x="50" y="100"/>
                  </a:cubicBezTo>
                  <a:cubicBezTo>
                    <a:pt x="49" y="102"/>
                    <a:pt x="49" y="102"/>
                    <a:pt x="49" y="102"/>
                  </a:cubicBezTo>
                  <a:cubicBezTo>
                    <a:pt x="49" y="101"/>
                    <a:pt x="48" y="101"/>
                    <a:pt x="47" y="101"/>
                  </a:cubicBezTo>
                  <a:cubicBezTo>
                    <a:pt x="46" y="101"/>
                    <a:pt x="45" y="102"/>
                    <a:pt x="45" y="102"/>
                  </a:cubicBezTo>
                  <a:cubicBezTo>
                    <a:pt x="45" y="103"/>
                    <a:pt x="46" y="103"/>
                    <a:pt x="47" y="104"/>
                  </a:cubicBezTo>
                  <a:cubicBezTo>
                    <a:pt x="49" y="105"/>
                    <a:pt x="50" y="106"/>
                    <a:pt x="50" y="107"/>
                  </a:cubicBezTo>
                  <a:cubicBezTo>
                    <a:pt x="50" y="109"/>
                    <a:pt x="49" y="111"/>
                    <a:pt x="46" y="111"/>
                  </a:cubicBezTo>
                  <a:close/>
                  <a:moveTo>
                    <a:pt x="59" y="105"/>
                  </a:moveTo>
                  <a:cubicBezTo>
                    <a:pt x="58" y="106"/>
                    <a:pt x="57" y="106"/>
                    <a:pt x="55" y="106"/>
                  </a:cubicBezTo>
                  <a:cubicBezTo>
                    <a:pt x="55" y="106"/>
                    <a:pt x="55" y="106"/>
                    <a:pt x="54" y="106"/>
                  </a:cubicBezTo>
                  <a:cubicBezTo>
                    <a:pt x="54" y="110"/>
                    <a:pt x="54" y="110"/>
                    <a:pt x="54" y="110"/>
                  </a:cubicBezTo>
                  <a:cubicBezTo>
                    <a:pt x="52" y="110"/>
                    <a:pt x="52" y="110"/>
                    <a:pt x="52" y="110"/>
                  </a:cubicBezTo>
                  <a:cubicBezTo>
                    <a:pt x="52" y="99"/>
                    <a:pt x="52" y="99"/>
                    <a:pt x="52" y="99"/>
                  </a:cubicBezTo>
                  <a:cubicBezTo>
                    <a:pt x="53" y="99"/>
                    <a:pt x="54" y="99"/>
                    <a:pt x="55" y="99"/>
                  </a:cubicBezTo>
                  <a:cubicBezTo>
                    <a:pt x="57" y="99"/>
                    <a:pt x="58" y="99"/>
                    <a:pt x="59" y="100"/>
                  </a:cubicBezTo>
                  <a:cubicBezTo>
                    <a:pt x="59" y="101"/>
                    <a:pt x="60" y="102"/>
                    <a:pt x="60" y="103"/>
                  </a:cubicBezTo>
                  <a:cubicBezTo>
                    <a:pt x="60" y="104"/>
                    <a:pt x="60" y="105"/>
                    <a:pt x="59" y="105"/>
                  </a:cubicBezTo>
                  <a:close/>
                  <a:moveTo>
                    <a:pt x="66" y="111"/>
                  </a:moveTo>
                  <a:cubicBezTo>
                    <a:pt x="63" y="111"/>
                    <a:pt x="61" y="108"/>
                    <a:pt x="61" y="105"/>
                  </a:cubicBezTo>
                  <a:cubicBezTo>
                    <a:pt x="61" y="102"/>
                    <a:pt x="63" y="99"/>
                    <a:pt x="66" y="99"/>
                  </a:cubicBezTo>
                  <a:cubicBezTo>
                    <a:pt x="70" y="99"/>
                    <a:pt x="72" y="102"/>
                    <a:pt x="72" y="105"/>
                  </a:cubicBezTo>
                  <a:cubicBezTo>
                    <a:pt x="72" y="108"/>
                    <a:pt x="69" y="111"/>
                    <a:pt x="66" y="111"/>
                  </a:cubicBezTo>
                  <a:close/>
                  <a:moveTo>
                    <a:pt x="79" y="110"/>
                  </a:moveTo>
                  <a:cubicBezTo>
                    <a:pt x="79" y="110"/>
                    <a:pt x="79" y="109"/>
                    <a:pt x="78" y="108"/>
                  </a:cubicBezTo>
                  <a:cubicBezTo>
                    <a:pt x="78" y="106"/>
                    <a:pt x="78" y="106"/>
                    <a:pt x="77" y="106"/>
                  </a:cubicBezTo>
                  <a:cubicBezTo>
                    <a:pt x="76" y="106"/>
                    <a:pt x="76" y="106"/>
                    <a:pt x="76" y="106"/>
                  </a:cubicBezTo>
                  <a:cubicBezTo>
                    <a:pt x="76" y="110"/>
                    <a:pt x="76" y="110"/>
                    <a:pt x="76" y="110"/>
                  </a:cubicBezTo>
                  <a:cubicBezTo>
                    <a:pt x="73" y="110"/>
                    <a:pt x="73" y="110"/>
                    <a:pt x="73" y="110"/>
                  </a:cubicBezTo>
                  <a:cubicBezTo>
                    <a:pt x="73" y="99"/>
                    <a:pt x="73" y="99"/>
                    <a:pt x="73" y="99"/>
                  </a:cubicBezTo>
                  <a:cubicBezTo>
                    <a:pt x="74" y="99"/>
                    <a:pt x="75" y="99"/>
                    <a:pt x="77" y="99"/>
                  </a:cubicBezTo>
                  <a:cubicBezTo>
                    <a:pt x="78" y="99"/>
                    <a:pt x="79" y="99"/>
                    <a:pt x="80" y="100"/>
                  </a:cubicBezTo>
                  <a:cubicBezTo>
                    <a:pt x="81" y="101"/>
                    <a:pt x="81" y="101"/>
                    <a:pt x="81" y="102"/>
                  </a:cubicBezTo>
                  <a:cubicBezTo>
                    <a:pt x="81" y="104"/>
                    <a:pt x="80" y="105"/>
                    <a:pt x="79" y="105"/>
                  </a:cubicBezTo>
                  <a:cubicBezTo>
                    <a:pt x="79" y="105"/>
                    <a:pt x="79" y="105"/>
                    <a:pt x="79" y="105"/>
                  </a:cubicBezTo>
                  <a:cubicBezTo>
                    <a:pt x="80" y="105"/>
                    <a:pt x="80" y="106"/>
                    <a:pt x="81" y="107"/>
                  </a:cubicBezTo>
                  <a:cubicBezTo>
                    <a:pt x="81" y="108"/>
                    <a:pt x="81" y="110"/>
                    <a:pt x="82" y="110"/>
                  </a:cubicBezTo>
                  <a:lnTo>
                    <a:pt x="79" y="110"/>
                  </a:lnTo>
                  <a:close/>
                  <a:moveTo>
                    <a:pt x="91" y="101"/>
                  </a:moveTo>
                  <a:cubicBezTo>
                    <a:pt x="88" y="101"/>
                    <a:pt x="88" y="101"/>
                    <a:pt x="88" y="101"/>
                  </a:cubicBezTo>
                  <a:cubicBezTo>
                    <a:pt x="88" y="110"/>
                    <a:pt x="88" y="110"/>
                    <a:pt x="88" y="110"/>
                  </a:cubicBezTo>
                  <a:cubicBezTo>
                    <a:pt x="85" y="110"/>
                    <a:pt x="85" y="110"/>
                    <a:pt x="85" y="110"/>
                  </a:cubicBezTo>
                  <a:cubicBezTo>
                    <a:pt x="85" y="101"/>
                    <a:pt x="85" y="101"/>
                    <a:pt x="85" y="101"/>
                  </a:cubicBezTo>
                  <a:cubicBezTo>
                    <a:pt x="82" y="101"/>
                    <a:pt x="82" y="101"/>
                    <a:pt x="82" y="101"/>
                  </a:cubicBezTo>
                  <a:cubicBezTo>
                    <a:pt x="82" y="99"/>
                    <a:pt x="82" y="99"/>
                    <a:pt x="82" y="99"/>
                  </a:cubicBezTo>
                  <a:cubicBezTo>
                    <a:pt x="91" y="99"/>
                    <a:pt x="91" y="99"/>
                    <a:pt x="91" y="99"/>
                  </a:cubicBezTo>
                  <a:lnTo>
                    <a:pt x="91"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0" name="Freeform 31">
              <a:extLst>
                <a:ext uri="{FF2B5EF4-FFF2-40B4-BE49-F238E27FC236}">
                  <a16:creationId xmlns:a16="http://schemas.microsoft.com/office/drawing/2014/main" id="{E0DB8218-4817-47A1-9929-872F3437BB50}"/>
                </a:ext>
              </a:extLst>
            </p:cNvPr>
            <p:cNvSpPr>
              <a:spLocks/>
            </p:cNvSpPr>
            <p:nvPr/>
          </p:nvSpPr>
          <p:spPr bwMode="auto">
            <a:xfrm>
              <a:off x="4745038" y="1971675"/>
              <a:ext cx="11113" cy="11113"/>
            </a:xfrm>
            <a:custGeom>
              <a:avLst/>
              <a:gdLst>
                <a:gd name="T0" fmla="*/ 1 w 3"/>
                <a:gd name="T1" fmla="*/ 0 h 3"/>
                <a:gd name="T2" fmla="*/ 0 w 3"/>
                <a:gd name="T3" fmla="*/ 0 h 3"/>
                <a:gd name="T4" fmla="*/ 0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0" y="0"/>
                    <a:pt x="0" y="0"/>
                    <a:pt x="0" y="0"/>
                  </a:cubicBezTo>
                  <a:cubicBezTo>
                    <a:pt x="0" y="3"/>
                    <a:pt x="0" y="3"/>
                    <a:pt x="0" y="3"/>
                  </a:cubicBezTo>
                  <a:cubicBezTo>
                    <a:pt x="1" y="3"/>
                    <a:pt x="1" y="3"/>
                    <a:pt x="1" y="3"/>
                  </a:cubicBezTo>
                  <a:cubicBezTo>
                    <a:pt x="2" y="3"/>
                    <a:pt x="3" y="3"/>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1" name="Oval 32">
              <a:extLst>
                <a:ext uri="{FF2B5EF4-FFF2-40B4-BE49-F238E27FC236}">
                  <a16:creationId xmlns:a16="http://schemas.microsoft.com/office/drawing/2014/main" id="{FDA79D29-29F2-485D-8707-F2B876A8E5D9}"/>
                </a:ext>
              </a:extLst>
            </p:cNvPr>
            <p:cNvSpPr>
              <a:spLocks noChangeArrowheads="1"/>
            </p:cNvSpPr>
            <p:nvPr/>
          </p:nvSpPr>
          <p:spPr bwMode="auto">
            <a:xfrm>
              <a:off x="4699001" y="1971675"/>
              <a:ext cx="190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2" name="Freeform 33">
              <a:extLst>
                <a:ext uri="{FF2B5EF4-FFF2-40B4-BE49-F238E27FC236}">
                  <a16:creationId xmlns:a16="http://schemas.microsoft.com/office/drawing/2014/main" id="{869AAF24-4EEB-450E-B4B7-A4CA54C6110B}"/>
                </a:ext>
              </a:extLst>
            </p:cNvPr>
            <p:cNvSpPr>
              <a:spLocks/>
            </p:cNvSpPr>
            <p:nvPr/>
          </p:nvSpPr>
          <p:spPr bwMode="auto">
            <a:xfrm>
              <a:off x="4699001" y="1844675"/>
              <a:ext cx="22225" cy="25400"/>
            </a:xfrm>
            <a:custGeom>
              <a:avLst/>
              <a:gdLst>
                <a:gd name="T0" fmla="*/ 0 w 6"/>
                <a:gd name="T1" fmla="*/ 7 h 7"/>
                <a:gd name="T2" fmla="*/ 6 w 6"/>
                <a:gd name="T3" fmla="*/ 2 h 7"/>
                <a:gd name="T4" fmla="*/ 3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2" y="5"/>
                    <a:pt x="4" y="4"/>
                    <a:pt x="6" y="2"/>
                  </a:cubicBezTo>
                  <a:cubicBezTo>
                    <a:pt x="5" y="1"/>
                    <a:pt x="4" y="1"/>
                    <a:pt x="3" y="0"/>
                  </a:cubicBezTo>
                  <a:cubicBezTo>
                    <a:pt x="2" y="2"/>
                    <a:pt x="1" y="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3" name="Freeform 34">
              <a:extLst>
                <a:ext uri="{FF2B5EF4-FFF2-40B4-BE49-F238E27FC236}">
                  <a16:creationId xmlns:a16="http://schemas.microsoft.com/office/drawing/2014/main" id="{0C6191D6-D122-4BAC-93ED-1FE6B8DA8E44}"/>
                </a:ext>
              </a:extLst>
            </p:cNvPr>
            <p:cNvSpPr>
              <a:spLocks/>
            </p:cNvSpPr>
            <p:nvPr/>
          </p:nvSpPr>
          <p:spPr bwMode="auto">
            <a:xfrm>
              <a:off x="4718051" y="1787525"/>
              <a:ext cx="38100" cy="49213"/>
            </a:xfrm>
            <a:custGeom>
              <a:avLst/>
              <a:gdLst>
                <a:gd name="T0" fmla="*/ 0 w 10"/>
                <a:gd name="T1" fmla="*/ 10 h 13"/>
                <a:gd name="T2" fmla="*/ 5 w 10"/>
                <a:gd name="T3" fmla="*/ 13 h 13"/>
                <a:gd name="T4" fmla="*/ 10 w 10"/>
                <a:gd name="T5" fmla="*/ 0 h 13"/>
                <a:gd name="T6" fmla="*/ 1 w 10"/>
                <a:gd name="T7" fmla="*/ 0 h 13"/>
                <a:gd name="T8" fmla="*/ 0 w 10"/>
                <a:gd name="T9" fmla="*/ 10 h 13"/>
              </a:gdLst>
              <a:ahLst/>
              <a:cxnLst>
                <a:cxn ang="0">
                  <a:pos x="T0" y="T1"/>
                </a:cxn>
                <a:cxn ang="0">
                  <a:pos x="T2" y="T3"/>
                </a:cxn>
                <a:cxn ang="0">
                  <a:pos x="T4" y="T5"/>
                </a:cxn>
                <a:cxn ang="0">
                  <a:pos x="T6" y="T7"/>
                </a:cxn>
                <a:cxn ang="0">
                  <a:pos x="T8" y="T9"/>
                </a:cxn>
              </a:cxnLst>
              <a:rect l="0" t="0" r="r" b="b"/>
              <a:pathLst>
                <a:path w="10" h="13">
                  <a:moveTo>
                    <a:pt x="0" y="10"/>
                  </a:moveTo>
                  <a:cubicBezTo>
                    <a:pt x="1" y="11"/>
                    <a:pt x="3" y="12"/>
                    <a:pt x="5" y="13"/>
                  </a:cubicBezTo>
                  <a:cubicBezTo>
                    <a:pt x="7" y="10"/>
                    <a:pt x="9" y="5"/>
                    <a:pt x="10" y="0"/>
                  </a:cubicBezTo>
                  <a:cubicBezTo>
                    <a:pt x="1" y="0"/>
                    <a:pt x="1" y="0"/>
                    <a:pt x="1" y="0"/>
                  </a:cubicBezTo>
                  <a:cubicBezTo>
                    <a:pt x="1" y="4"/>
                    <a:pt x="0" y="7"/>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4" name="Freeform 35">
              <a:extLst>
                <a:ext uri="{FF2B5EF4-FFF2-40B4-BE49-F238E27FC236}">
                  <a16:creationId xmlns:a16="http://schemas.microsoft.com/office/drawing/2014/main" id="{467F0238-8A8D-4F55-B476-CCF62BC8087C}"/>
                </a:ext>
              </a:extLst>
            </p:cNvPr>
            <p:cNvSpPr>
              <a:spLocks/>
            </p:cNvSpPr>
            <p:nvPr/>
          </p:nvSpPr>
          <p:spPr bwMode="auto">
            <a:xfrm>
              <a:off x="4556126" y="1971675"/>
              <a:ext cx="11113" cy="19050"/>
            </a:xfrm>
            <a:custGeom>
              <a:avLst/>
              <a:gdLst>
                <a:gd name="T0" fmla="*/ 2 w 3"/>
                <a:gd name="T1" fmla="*/ 0 h 5"/>
                <a:gd name="T2" fmla="*/ 1 w 3"/>
                <a:gd name="T3" fmla="*/ 0 h 5"/>
                <a:gd name="T4" fmla="*/ 1 w 3"/>
                <a:gd name="T5" fmla="*/ 2 h 5"/>
                <a:gd name="T6" fmla="*/ 0 w 3"/>
                <a:gd name="T7" fmla="*/ 5 h 5"/>
                <a:gd name="T8" fmla="*/ 3 w 3"/>
                <a:gd name="T9" fmla="*/ 5 h 5"/>
                <a:gd name="T10" fmla="*/ 2 w 3"/>
                <a:gd name="T11" fmla="*/ 2 h 5"/>
                <a:gd name="T12" fmla="*/ 2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0"/>
                  </a:moveTo>
                  <a:cubicBezTo>
                    <a:pt x="1" y="0"/>
                    <a:pt x="1" y="0"/>
                    <a:pt x="1" y="0"/>
                  </a:cubicBezTo>
                  <a:cubicBezTo>
                    <a:pt x="1" y="1"/>
                    <a:pt x="1" y="2"/>
                    <a:pt x="1" y="2"/>
                  </a:cubicBezTo>
                  <a:cubicBezTo>
                    <a:pt x="0" y="5"/>
                    <a:pt x="0" y="5"/>
                    <a:pt x="0" y="5"/>
                  </a:cubicBezTo>
                  <a:cubicBezTo>
                    <a:pt x="3" y="5"/>
                    <a:pt x="3" y="5"/>
                    <a:pt x="3" y="5"/>
                  </a:cubicBezTo>
                  <a:cubicBezTo>
                    <a:pt x="2" y="2"/>
                    <a:pt x="2" y="2"/>
                    <a:pt x="2" y="2"/>
                  </a:cubicBezTo>
                  <a:cubicBezTo>
                    <a:pt x="2" y="2"/>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sp>
          <p:nvSpPr>
            <p:cNvPr id="55" name="Freeform 36">
              <a:extLst>
                <a:ext uri="{FF2B5EF4-FFF2-40B4-BE49-F238E27FC236}">
                  <a16:creationId xmlns:a16="http://schemas.microsoft.com/office/drawing/2014/main" id="{9D0AC2EA-A1B3-4C7A-8586-2D4FA4419CA7}"/>
                </a:ext>
              </a:extLst>
            </p:cNvPr>
            <p:cNvSpPr>
              <a:spLocks/>
            </p:cNvSpPr>
            <p:nvPr/>
          </p:nvSpPr>
          <p:spPr bwMode="auto">
            <a:xfrm>
              <a:off x="4522788" y="1971675"/>
              <a:ext cx="11113" cy="15875"/>
            </a:xfrm>
            <a:custGeom>
              <a:avLst/>
              <a:gdLst>
                <a:gd name="T0" fmla="*/ 1 w 3"/>
                <a:gd name="T1" fmla="*/ 0 h 4"/>
                <a:gd name="T2" fmla="*/ 0 w 3"/>
                <a:gd name="T3" fmla="*/ 0 h 4"/>
                <a:gd name="T4" fmla="*/ 0 w 3"/>
                <a:gd name="T5" fmla="*/ 3 h 4"/>
                <a:gd name="T6" fmla="*/ 1 w 3"/>
                <a:gd name="T7" fmla="*/ 4 h 4"/>
                <a:gd name="T8" fmla="*/ 3 w 3"/>
                <a:gd name="T9" fmla="*/ 2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0"/>
                  </a:cubicBezTo>
                  <a:cubicBezTo>
                    <a:pt x="0" y="3"/>
                    <a:pt x="0" y="3"/>
                    <a:pt x="0" y="3"/>
                  </a:cubicBezTo>
                  <a:cubicBezTo>
                    <a:pt x="0" y="4"/>
                    <a:pt x="1" y="4"/>
                    <a:pt x="1" y="4"/>
                  </a:cubicBezTo>
                  <a:cubicBezTo>
                    <a:pt x="2" y="4"/>
                    <a:pt x="3" y="3"/>
                    <a:pt x="3"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284760"/>
                </a:solidFill>
                <a:effectLst/>
                <a:uLnTx/>
                <a:uFillTx/>
                <a:latin typeface="等线" panose="020F0502020204030204"/>
                <a:ea typeface="+mn-ea"/>
                <a:cs typeface="+mn-cs"/>
              </a:endParaRPr>
            </a:p>
          </p:txBody>
        </p:sp>
      </p:grpSp>
      <p:grpSp>
        <p:nvGrpSpPr>
          <p:cNvPr id="10" name="组合 9">
            <a:extLst>
              <a:ext uri="{FF2B5EF4-FFF2-40B4-BE49-F238E27FC236}">
                <a16:creationId xmlns:a16="http://schemas.microsoft.com/office/drawing/2014/main" id="{70852CB2-5501-45B6-B761-59A47773DE49}"/>
              </a:ext>
            </a:extLst>
          </p:cNvPr>
          <p:cNvGrpSpPr/>
          <p:nvPr/>
        </p:nvGrpSpPr>
        <p:grpSpPr>
          <a:xfrm>
            <a:off x="5558969" y="2704528"/>
            <a:ext cx="6356365" cy="1169552"/>
            <a:chOff x="5393868" y="2739030"/>
            <a:chExt cx="6356365" cy="1169551"/>
          </a:xfrm>
        </p:grpSpPr>
        <p:sp>
          <p:nvSpPr>
            <p:cNvPr id="24" name="出自【趣你的PPT】(微信:qunideppt)：最优质的PPT资源库">
              <a:extLst>
                <a:ext uri="{FF2B5EF4-FFF2-40B4-BE49-F238E27FC236}">
                  <a16:creationId xmlns:a16="http://schemas.microsoft.com/office/drawing/2014/main" id="{74E4C262-4C36-4D95-9F5B-DB223CCD90E3}"/>
                </a:ext>
              </a:extLst>
            </p:cNvPr>
            <p:cNvSpPr txBox="1">
              <a:spLocks noChangeArrowheads="1"/>
            </p:cNvSpPr>
            <p:nvPr/>
          </p:nvSpPr>
          <p:spPr bwMode="auto">
            <a:xfrm>
              <a:off x="5393868" y="2739030"/>
              <a:ext cx="6356365" cy="83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algn="ctr" defTabSz="914377" fontAlgn="base">
                <a:lnSpc>
                  <a:spcPct val="100000"/>
                </a:lnSpc>
                <a:spcBef>
                  <a:spcPct val="0"/>
                </a:spcBef>
                <a:spcAft>
                  <a:spcPct val="0"/>
                </a:spcAft>
                <a:buNone/>
                <a:defRPr/>
              </a:pPr>
              <a:r>
                <a:rPr lang="zh-CN" altLang="en-US" sz="4800" b="1" dirty="0">
                  <a:solidFill>
                    <a:srgbClr val="284760"/>
                  </a:solidFill>
                  <a:latin typeface="微软雅黑" panose="020B0503020204020204" pitchFamily="34" charset="-122"/>
                  <a:ea typeface="微软雅黑" panose="020B0503020204020204" pitchFamily="34" charset="-122"/>
                </a:rPr>
                <a:t>技术成果，进展及难点</a:t>
              </a:r>
            </a:p>
          </p:txBody>
        </p:sp>
        <p:sp>
          <p:nvSpPr>
            <p:cNvPr id="5" name="文本框 4">
              <a:extLst>
                <a:ext uri="{FF2B5EF4-FFF2-40B4-BE49-F238E27FC236}">
                  <a16:creationId xmlns:a16="http://schemas.microsoft.com/office/drawing/2014/main" id="{2CD65A0D-36A8-4587-823E-8B815E5F12C9}"/>
                </a:ext>
              </a:extLst>
            </p:cNvPr>
            <p:cNvSpPr txBox="1"/>
            <p:nvPr/>
          </p:nvSpPr>
          <p:spPr>
            <a:xfrm>
              <a:off x="6248139" y="3570027"/>
              <a:ext cx="4578938" cy="338554"/>
            </a:xfrm>
            <a:prstGeom prst="rect">
              <a:avLst/>
            </a:prstGeom>
            <a:noFill/>
          </p:spPr>
          <p:txBody>
            <a:bodyPr wrap="square" rtlCol="0">
              <a:spAutoFit/>
            </a:bodyPr>
            <a:lstStyle/>
            <a:p>
              <a:pPr marL="0" marR="0" lvl="0" indent="0" algn="dist" defTabSz="914377"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id="{E432F289-C0AE-4049-B7B4-819E6BDE6D6C}"/>
                </a:ext>
              </a:extLst>
            </p:cNvPr>
            <p:cNvCxnSpPr>
              <a:cxnSpLocks/>
            </p:cNvCxnSpPr>
            <p:nvPr/>
          </p:nvCxnSpPr>
          <p:spPr>
            <a:xfrm>
              <a:off x="6334303" y="3570027"/>
              <a:ext cx="4406610" cy="0"/>
            </a:xfrm>
            <a:prstGeom prst="line">
              <a:avLst/>
            </a:prstGeom>
            <a:ln>
              <a:solidFill>
                <a:srgbClr val="284760"/>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9A16B62B-A16E-4684-9336-27EFF991E920}"/>
              </a:ext>
            </a:extLst>
          </p:cNvPr>
          <p:cNvGrpSpPr/>
          <p:nvPr/>
        </p:nvGrpSpPr>
        <p:grpSpPr>
          <a:xfrm>
            <a:off x="8205822" y="4127501"/>
            <a:ext cx="993775" cy="139700"/>
            <a:chOff x="7696200" y="3987800"/>
            <a:chExt cx="993775" cy="139700"/>
          </a:xfrm>
        </p:grpSpPr>
        <p:sp>
          <p:nvSpPr>
            <p:cNvPr id="11" name="椭圆 10">
              <a:extLst>
                <a:ext uri="{FF2B5EF4-FFF2-40B4-BE49-F238E27FC236}">
                  <a16:creationId xmlns:a16="http://schemas.microsoft.com/office/drawing/2014/main" id="{76CA1DD1-6528-4A32-91FD-D4523DF114CC}"/>
                </a:ext>
              </a:extLst>
            </p:cNvPr>
            <p:cNvSpPr/>
            <p:nvPr/>
          </p:nvSpPr>
          <p:spPr>
            <a:xfrm>
              <a:off x="7696200"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椭圆 55">
              <a:extLst>
                <a:ext uri="{FF2B5EF4-FFF2-40B4-BE49-F238E27FC236}">
                  <a16:creationId xmlns:a16="http://schemas.microsoft.com/office/drawing/2014/main" id="{924C6069-D240-4145-8CD8-DFF39BBB1D6F}"/>
                </a:ext>
              </a:extLst>
            </p:cNvPr>
            <p:cNvSpPr/>
            <p:nvPr/>
          </p:nvSpPr>
          <p:spPr>
            <a:xfrm>
              <a:off x="8123238"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椭圆 56">
              <a:extLst>
                <a:ext uri="{FF2B5EF4-FFF2-40B4-BE49-F238E27FC236}">
                  <a16:creationId xmlns:a16="http://schemas.microsoft.com/office/drawing/2014/main" id="{88294E21-7FFD-4660-977D-7F1C69A2F091}"/>
                </a:ext>
              </a:extLst>
            </p:cNvPr>
            <p:cNvSpPr/>
            <p:nvPr/>
          </p:nvSpPr>
          <p:spPr>
            <a:xfrm>
              <a:off x="8550275" y="3987800"/>
              <a:ext cx="139700" cy="139700"/>
            </a:xfrm>
            <a:prstGeom prst="ellipse">
              <a:avLst/>
            </a:prstGeom>
            <a:solidFill>
              <a:srgbClr val="284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85062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112BAD-3C5C-401F-B567-58C57D4F03AB}"/>
              </a:ext>
            </a:extLst>
          </p:cNvPr>
          <p:cNvSpPr/>
          <p:nvPr/>
        </p:nvSpPr>
        <p:spPr>
          <a:xfrm>
            <a:off x="0" y="0"/>
            <a:ext cx="12192000" cy="6858000"/>
          </a:xfrm>
          <a:prstGeom prst="rect">
            <a:avLst/>
          </a:prstGeom>
          <a:solidFill>
            <a:srgbClr val="0A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任意多边形: 形状 18">
            <a:extLst>
              <a:ext uri="{FF2B5EF4-FFF2-40B4-BE49-F238E27FC236}">
                <a16:creationId xmlns:a16="http://schemas.microsoft.com/office/drawing/2014/main" id="{4599AA1C-2988-42C4-B5A8-F5CD3CAD69AD}"/>
              </a:ext>
            </a:extLst>
          </p:cNvPr>
          <p:cNvSpPr/>
          <p:nvPr/>
        </p:nvSpPr>
        <p:spPr>
          <a:xfrm>
            <a:off x="0" y="1409701"/>
            <a:ext cx="12192000" cy="5448300"/>
          </a:xfrm>
          <a:custGeom>
            <a:avLst/>
            <a:gdLst>
              <a:gd name="connsiteX0" fmla="*/ 6096002 w 12192000"/>
              <a:gd name="connsiteY0" fmla="*/ 0 h 5448300"/>
              <a:gd name="connsiteX1" fmla="*/ 11725824 w 12192000"/>
              <a:gd name="connsiteY1" fmla="*/ 882906 h 5448300"/>
              <a:gd name="connsiteX2" fmla="*/ 12192000 w 12192000"/>
              <a:gd name="connsiteY2" fmla="*/ 1048921 h 5448300"/>
              <a:gd name="connsiteX3" fmla="*/ 12192000 w 12192000"/>
              <a:gd name="connsiteY3" fmla="*/ 5448300 h 5448300"/>
              <a:gd name="connsiteX4" fmla="*/ 0 w 12192000"/>
              <a:gd name="connsiteY4" fmla="*/ 5448300 h 5448300"/>
              <a:gd name="connsiteX5" fmla="*/ 0 w 12192000"/>
              <a:gd name="connsiteY5" fmla="*/ 1048921 h 5448300"/>
              <a:gd name="connsiteX6" fmla="*/ 466176 w 12192000"/>
              <a:gd name="connsiteY6" fmla="*/ 882905 h 5448300"/>
              <a:gd name="connsiteX7" fmla="*/ 6096002 w 12192000"/>
              <a:gd name="connsiteY7" fmla="*/ 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448300">
                <a:moveTo>
                  <a:pt x="6096002" y="0"/>
                </a:moveTo>
                <a:cubicBezTo>
                  <a:pt x="8134449" y="0"/>
                  <a:pt x="10052285" y="319837"/>
                  <a:pt x="11725824" y="882906"/>
                </a:cubicBezTo>
                <a:lnTo>
                  <a:pt x="12192000" y="1048921"/>
                </a:lnTo>
                <a:lnTo>
                  <a:pt x="12192000" y="5448300"/>
                </a:lnTo>
                <a:lnTo>
                  <a:pt x="0" y="5448300"/>
                </a:lnTo>
                <a:lnTo>
                  <a:pt x="0" y="1048921"/>
                </a:lnTo>
                <a:lnTo>
                  <a:pt x="466176" y="882905"/>
                </a:lnTo>
                <a:cubicBezTo>
                  <a:pt x="2139718" y="319837"/>
                  <a:pt x="4057553" y="0"/>
                  <a:pt x="6096002" y="0"/>
                </a:cubicBezTo>
                <a:close/>
              </a:path>
            </a:pathLst>
          </a:custGeom>
          <a:solidFill>
            <a:srgbClr val="BED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任意多边形: 形状 16">
            <a:extLst>
              <a:ext uri="{FF2B5EF4-FFF2-40B4-BE49-F238E27FC236}">
                <a16:creationId xmlns:a16="http://schemas.microsoft.com/office/drawing/2014/main" id="{62C59D06-1105-4392-A7F4-4678D101532F}"/>
              </a:ext>
            </a:extLst>
          </p:cNvPr>
          <p:cNvSpPr/>
          <p:nvPr/>
        </p:nvSpPr>
        <p:spPr>
          <a:xfrm>
            <a:off x="0" y="2397579"/>
            <a:ext cx="12192000" cy="4460423"/>
          </a:xfrm>
          <a:custGeom>
            <a:avLst/>
            <a:gdLst>
              <a:gd name="connsiteX0" fmla="*/ 6096002 w 12192000"/>
              <a:gd name="connsiteY0" fmla="*/ 0 h 4460422"/>
              <a:gd name="connsiteX1" fmla="*/ 11725824 w 12192000"/>
              <a:gd name="connsiteY1" fmla="*/ 882906 h 4460422"/>
              <a:gd name="connsiteX2" fmla="*/ 12192000 w 12192000"/>
              <a:gd name="connsiteY2" fmla="*/ 1048921 h 4460422"/>
              <a:gd name="connsiteX3" fmla="*/ 12192000 w 12192000"/>
              <a:gd name="connsiteY3" fmla="*/ 4460422 h 4460422"/>
              <a:gd name="connsiteX4" fmla="*/ 0 w 12192000"/>
              <a:gd name="connsiteY4" fmla="*/ 4460422 h 4460422"/>
              <a:gd name="connsiteX5" fmla="*/ 0 w 12192000"/>
              <a:gd name="connsiteY5" fmla="*/ 1048921 h 4460422"/>
              <a:gd name="connsiteX6" fmla="*/ 466176 w 12192000"/>
              <a:gd name="connsiteY6" fmla="*/ 882905 h 4460422"/>
              <a:gd name="connsiteX7" fmla="*/ 6096002 w 12192000"/>
              <a:gd name="connsiteY7" fmla="*/ 0 h 446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60422">
                <a:moveTo>
                  <a:pt x="6096002" y="0"/>
                </a:moveTo>
                <a:cubicBezTo>
                  <a:pt x="8134449" y="0"/>
                  <a:pt x="10052285" y="319837"/>
                  <a:pt x="11725824" y="882906"/>
                </a:cubicBezTo>
                <a:lnTo>
                  <a:pt x="12192000" y="1048921"/>
                </a:lnTo>
                <a:lnTo>
                  <a:pt x="12192000" y="4460422"/>
                </a:lnTo>
                <a:lnTo>
                  <a:pt x="0" y="4460422"/>
                </a:lnTo>
                <a:lnTo>
                  <a:pt x="0" y="1048921"/>
                </a:lnTo>
                <a:lnTo>
                  <a:pt x="466176" y="882905"/>
                </a:lnTo>
                <a:cubicBezTo>
                  <a:pt x="2139717" y="319837"/>
                  <a:pt x="4057553" y="0"/>
                  <a:pt x="6096002" y="0"/>
                </a:cubicBezTo>
                <a:close/>
              </a:path>
            </a:pathLst>
          </a:custGeom>
          <a:solidFill>
            <a:srgbClr val="0F4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圆角 19">
            <a:extLst>
              <a:ext uri="{FF2B5EF4-FFF2-40B4-BE49-F238E27FC236}">
                <a16:creationId xmlns:a16="http://schemas.microsoft.com/office/drawing/2014/main" id="{24EBDCF2-D65B-4C60-B1BC-079AE49DCC1D}"/>
              </a:ext>
            </a:extLst>
          </p:cNvPr>
          <p:cNvSpPr/>
          <p:nvPr/>
        </p:nvSpPr>
        <p:spPr>
          <a:xfrm>
            <a:off x="440726" y="433234"/>
            <a:ext cx="11310547" cy="5991532"/>
          </a:xfrm>
          <a:prstGeom prst="roundRect">
            <a:avLst>
              <a:gd name="adj" fmla="val 2436"/>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b="1" dirty="0">
              <a:solidFill>
                <a:srgbClr val="284760"/>
              </a:solidFill>
              <a:latin typeface="微软雅黑" panose="020B0503020204020204" pitchFamily="34" charset="-122"/>
              <a:ea typeface="微软雅黑" panose="020B0503020204020204" pitchFamily="34" charset="-122"/>
            </a:endParaRPr>
          </a:p>
          <a:p>
            <a:pPr lvl="0">
              <a:lnSpc>
                <a:spcPct val="150000"/>
              </a:lnSpc>
            </a:pPr>
            <a:r>
              <a:rPr lang="zh-CN" altLang="en-US" sz="2400" b="1" dirty="0">
                <a:solidFill>
                  <a:srgbClr val="284760"/>
                </a:solidFill>
                <a:latin typeface="微软雅黑" panose="020B0503020204020204" pitchFamily="34" charset="-122"/>
                <a:ea typeface="微软雅黑" panose="020B0503020204020204" pitchFamily="34" charset="-122"/>
              </a:rPr>
              <a:t>一、智能教学系统的关键问题</a:t>
            </a:r>
            <a:endParaRPr lang="zh-CN" altLang="zh-CN" sz="2400" b="1" dirty="0">
              <a:solidFill>
                <a:srgbClr val="284760"/>
              </a:solidFill>
              <a:latin typeface="微软雅黑" panose="020B0503020204020204" pitchFamily="34" charset="-122"/>
              <a:ea typeface="微软雅黑" panose="020B0503020204020204" pitchFamily="34" charset="-122"/>
            </a:endParaRPr>
          </a:p>
          <a:p>
            <a:pPr lvl="0"/>
            <a:endParaRPr lang="en-US" altLang="zh-CN" sz="2400" b="1" dirty="0">
              <a:solidFill>
                <a:srgbClr val="284760"/>
              </a:solidFill>
              <a:latin typeface="微软雅黑" panose="020B0503020204020204" pitchFamily="34" charset="-122"/>
              <a:ea typeface="微软雅黑" panose="020B0503020204020204" pitchFamily="34" charset="-122"/>
            </a:endParaRPr>
          </a:p>
          <a:p>
            <a:pPr lvl="0"/>
            <a:endParaRPr lang="en-US" altLang="zh-CN" sz="24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a:p>
            <a:pPr lvl="0"/>
            <a:endParaRPr lang="en-US" altLang="zh-CN" sz="2800" b="1" dirty="0">
              <a:solidFill>
                <a:srgbClr val="2847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14D7CE04-1AB2-4828-B533-47D1204DA476}"/>
              </a:ext>
            </a:extLst>
          </p:cNvPr>
          <p:cNvGrpSpPr/>
          <p:nvPr/>
        </p:nvGrpSpPr>
        <p:grpSpPr>
          <a:xfrm>
            <a:off x="743123" y="568863"/>
            <a:ext cx="521243" cy="521243"/>
            <a:chOff x="-1422943" y="2124099"/>
            <a:chExt cx="521243" cy="521243"/>
          </a:xfrm>
        </p:grpSpPr>
        <p:sp>
          <p:nvSpPr>
            <p:cNvPr id="60" name="出自【趣你的PPT】(微信:qunideppt)：最优质的PPT资源库">
              <a:extLst>
                <a:ext uri="{FF2B5EF4-FFF2-40B4-BE49-F238E27FC236}">
                  <a16:creationId xmlns:a16="http://schemas.microsoft.com/office/drawing/2014/main" id="{7FF5F954-AB89-40D2-BECC-F6BA5F7F9D1D}"/>
                </a:ext>
              </a:extLst>
            </p:cNvPr>
            <p:cNvSpPr/>
            <p:nvPr/>
          </p:nvSpPr>
          <p:spPr>
            <a:xfrm>
              <a:off x="-1422943" y="2124099"/>
              <a:ext cx="521243" cy="521243"/>
            </a:xfrm>
            <a:prstGeom prst="ellipse">
              <a:avLst/>
            </a:prstGeom>
            <a:noFill/>
            <a:ln w="31750">
              <a:solidFill>
                <a:srgbClr val="2847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
          <p:nvSpPr>
            <p:cNvPr id="61" name="出自【趣你的PPT】(微信:qunideppt)：最优质的PPT资源库">
              <a:extLst>
                <a:ext uri="{FF2B5EF4-FFF2-40B4-BE49-F238E27FC236}">
                  <a16:creationId xmlns:a16="http://schemas.microsoft.com/office/drawing/2014/main" id="{2C4FF030-A402-40F6-B547-8985DC623C31}"/>
                </a:ext>
              </a:extLst>
            </p:cNvPr>
            <p:cNvSpPr>
              <a:spLocks noEditPoints="1"/>
            </p:cNvSpPr>
            <p:nvPr/>
          </p:nvSpPr>
          <p:spPr bwMode="auto">
            <a:xfrm>
              <a:off x="-1379924" y="2221227"/>
              <a:ext cx="435205" cy="326986"/>
            </a:xfrm>
            <a:custGeom>
              <a:avLst/>
              <a:gdLst>
                <a:gd name="T0" fmla="*/ 2673 w 2673"/>
                <a:gd name="T1" fmla="*/ 637 h 2005"/>
                <a:gd name="T2" fmla="*/ 1341 w 2673"/>
                <a:gd name="T3" fmla="*/ 0 h 2005"/>
                <a:gd name="T4" fmla="*/ 0 w 2673"/>
                <a:gd name="T5" fmla="*/ 637 h 2005"/>
                <a:gd name="T6" fmla="*/ 1341 w 2673"/>
                <a:gd name="T7" fmla="*/ 1273 h 2005"/>
                <a:gd name="T8" fmla="*/ 2388 w 2673"/>
                <a:gd name="T9" fmla="*/ 773 h 2005"/>
                <a:gd name="T10" fmla="*/ 2388 w 2673"/>
                <a:gd name="T11" fmla="*/ 1514 h 2005"/>
                <a:gd name="T12" fmla="*/ 2497 w 2673"/>
                <a:gd name="T13" fmla="*/ 1514 h 2005"/>
                <a:gd name="T14" fmla="*/ 2497 w 2673"/>
                <a:gd name="T15" fmla="*/ 721 h 2005"/>
                <a:gd name="T16" fmla="*/ 2673 w 2673"/>
                <a:gd name="T17" fmla="*/ 637 h 2005"/>
                <a:gd name="T18" fmla="*/ 2673 w 2673"/>
                <a:gd name="T19" fmla="*/ 637 h 2005"/>
                <a:gd name="T20" fmla="*/ 1341 w 2673"/>
                <a:gd name="T21" fmla="*/ 1110 h 2005"/>
                <a:gd name="T22" fmla="*/ 343 w 2673"/>
                <a:gd name="T23" fmla="*/ 637 h 2005"/>
                <a:gd name="T24" fmla="*/ 1341 w 2673"/>
                <a:gd name="T25" fmla="*/ 163 h 2005"/>
                <a:gd name="T26" fmla="*/ 2332 w 2673"/>
                <a:gd name="T27" fmla="*/ 637 h 2005"/>
                <a:gd name="T28" fmla="*/ 1341 w 2673"/>
                <a:gd name="T29" fmla="*/ 1110 h 2005"/>
                <a:gd name="T30" fmla="*/ 1341 w 2673"/>
                <a:gd name="T31" fmla="*/ 1110 h 2005"/>
                <a:gd name="T32" fmla="*/ 2052 w 2673"/>
                <a:gd name="T33" fmla="*/ 1661 h 2005"/>
                <a:gd name="T34" fmla="*/ 1539 w 2673"/>
                <a:gd name="T35" fmla="*/ 1840 h 2005"/>
                <a:gd name="T36" fmla="*/ 1063 w 2673"/>
                <a:gd name="T37" fmla="*/ 1818 h 2005"/>
                <a:gd name="T38" fmla="*/ 630 w 2673"/>
                <a:gd name="T39" fmla="*/ 1661 h 2005"/>
                <a:gd name="T40" fmla="*/ 630 w 2673"/>
                <a:gd name="T41" fmla="*/ 1174 h 2005"/>
                <a:gd name="T42" fmla="*/ 521 w 2673"/>
                <a:gd name="T43" fmla="*/ 1174 h 2005"/>
                <a:gd name="T44" fmla="*/ 521 w 2673"/>
                <a:gd name="T45" fmla="*/ 1762 h 2005"/>
                <a:gd name="T46" fmla="*/ 553 w 2673"/>
                <a:gd name="T47" fmla="*/ 1783 h 2005"/>
                <a:gd name="T48" fmla="*/ 1044 w 2673"/>
                <a:gd name="T49" fmla="*/ 1970 h 2005"/>
                <a:gd name="T50" fmla="*/ 1367 w 2673"/>
                <a:gd name="T51" fmla="*/ 2005 h 2005"/>
                <a:gd name="T52" fmla="*/ 1547 w 2673"/>
                <a:gd name="T53" fmla="*/ 1994 h 2005"/>
                <a:gd name="T54" fmla="*/ 2128 w 2673"/>
                <a:gd name="T55" fmla="*/ 1783 h 2005"/>
                <a:gd name="T56" fmla="*/ 2160 w 2673"/>
                <a:gd name="T57" fmla="*/ 1762 h 2005"/>
                <a:gd name="T58" fmla="*/ 2160 w 2673"/>
                <a:gd name="T59" fmla="*/ 1174 h 2005"/>
                <a:gd name="T60" fmla="*/ 2052 w 2673"/>
                <a:gd name="T61" fmla="*/ 1174 h 2005"/>
                <a:gd name="T62" fmla="*/ 2052 w 2673"/>
                <a:gd name="T63" fmla="*/ 1661 h 2005"/>
                <a:gd name="T64" fmla="*/ 2052 w 2673"/>
                <a:gd name="T65" fmla="*/ 1661 h 2005"/>
                <a:gd name="T66" fmla="*/ 2052 w 2673"/>
                <a:gd name="T67" fmla="*/ 1661 h 2005"/>
                <a:gd name="T68" fmla="*/ 2052 w 2673"/>
                <a:gd name="T69" fmla="*/ 1661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3" h="2005">
                  <a:moveTo>
                    <a:pt x="2673" y="637"/>
                  </a:moveTo>
                  <a:cubicBezTo>
                    <a:pt x="1341" y="0"/>
                    <a:pt x="1341" y="0"/>
                    <a:pt x="1341" y="0"/>
                  </a:cubicBezTo>
                  <a:cubicBezTo>
                    <a:pt x="0" y="637"/>
                    <a:pt x="0" y="637"/>
                    <a:pt x="0" y="637"/>
                  </a:cubicBezTo>
                  <a:cubicBezTo>
                    <a:pt x="1341" y="1273"/>
                    <a:pt x="1341" y="1273"/>
                    <a:pt x="1341" y="1273"/>
                  </a:cubicBezTo>
                  <a:cubicBezTo>
                    <a:pt x="2388" y="773"/>
                    <a:pt x="2388" y="773"/>
                    <a:pt x="2388" y="773"/>
                  </a:cubicBezTo>
                  <a:cubicBezTo>
                    <a:pt x="2388" y="1514"/>
                    <a:pt x="2388" y="1514"/>
                    <a:pt x="2388" y="1514"/>
                  </a:cubicBezTo>
                  <a:cubicBezTo>
                    <a:pt x="2497" y="1514"/>
                    <a:pt x="2497" y="1514"/>
                    <a:pt x="2497" y="1514"/>
                  </a:cubicBezTo>
                  <a:cubicBezTo>
                    <a:pt x="2497" y="721"/>
                    <a:pt x="2497" y="721"/>
                    <a:pt x="2497" y="721"/>
                  </a:cubicBezTo>
                  <a:cubicBezTo>
                    <a:pt x="2673" y="637"/>
                    <a:pt x="2673" y="637"/>
                    <a:pt x="2673" y="637"/>
                  </a:cubicBezTo>
                  <a:cubicBezTo>
                    <a:pt x="2673" y="637"/>
                    <a:pt x="2673" y="637"/>
                    <a:pt x="2673" y="637"/>
                  </a:cubicBezTo>
                  <a:close/>
                  <a:moveTo>
                    <a:pt x="1341" y="1110"/>
                  </a:moveTo>
                  <a:cubicBezTo>
                    <a:pt x="343" y="637"/>
                    <a:pt x="343" y="637"/>
                    <a:pt x="343" y="637"/>
                  </a:cubicBezTo>
                  <a:cubicBezTo>
                    <a:pt x="1341" y="163"/>
                    <a:pt x="1341" y="163"/>
                    <a:pt x="1341" y="163"/>
                  </a:cubicBezTo>
                  <a:cubicBezTo>
                    <a:pt x="2332" y="637"/>
                    <a:pt x="2332" y="637"/>
                    <a:pt x="2332" y="637"/>
                  </a:cubicBezTo>
                  <a:cubicBezTo>
                    <a:pt x="1341" y="1110"/>
                    <a:pt x="1341" y="1110"/>
                    <a:pt x="1341" y="1110"/>
                  </a:cubicBezTo>
                  <a:cubicBezTo>
                    <a:pt x="1341" y="1110"/>
                    <a:pt x="1341" y="1110"/>
                    <a:pt x="1341" y="1110"/>
                  </a:cubicBezTo>
                  <a:close/>
                  <a:moveTo>
                    <a:pt x="2052" y="1661"/>
                  </a:moveTo>
                  <a:cubicBezTo>
                    <a:pt x="1891" y="1757"/>
                    <a:pt x="1719" y="1817"/>
                    <a:pt x="1539" y="1840"/>
                  </a:cubicBezTo>
                  <a:cubicBezTo>
                    <a:pt x="1385" y="1859"/>
                    <a:pt x="1225" y="1852"/>
                    <a:pt x="1063" y="1818"/>
                  </a:cubicBezTo>
                  <a:cubicBezTo>
                    <a:pt x="872" y="1778"/>
                    <a:pt x="711" y="1706"/>
                    <a:pt x="630" y="1661"/>
                  </a:cubicBezTo>
                  <a:cubicBezTo>
                    <a:pt x="630" y="1174"/>
                    <a:pt x="630" y="1174"/>
                    <a:pt x="630" y="1174"/>
                  </a:cubicBezTo>
                  <a:cubicBezTo>
                    <a:pt x="521" y="1174"/>
                    <a:pt x="521" y="1174"/>
                    <a:pt x="521" y="1174"/>
                  </a:cubicBezTo>
                  <a:cubicBezTo>
                    <a:pt x="521" y="1762"/>
                    <a:pt x="521" y="1762"/>
                    <a:pt x="521" y="1762"/>
                  </a:cubicBezTo>
                  <a:cubicBezTo>
                    <a:pt x="553" y="1783"/>
                    <a:pt x="553" y="1783"/>
                    <a:pt x="553" y="1783"/>
                  </a:cubicBezTo>
                  <a:cubicBezTo>
                    <a:pt x="561" y="1788"/>
                    <a:pt x="753" y="1909"/>
                    <a:pt x="1044" y="1970"/>
                  </a:cubicBezTo>
                  <a:cubicBezTo>
                    <a:pt x="1152" y="1993"/>
                    <a:pt x="1260" y="2005"/>
                    <a:pt x="1367" y="2005"/>
                  </a:cubicBezTo>
                  <a:cubicBezTo>
                    <a:pt x="1427" y="2005"/>
                    <a:pt x="1487" y="2001"/>
                    <a:pt x="1547" y="1994"/>
                  </a:cubicBezTo>
                  <a:cubicBezTo>
                    <a:pt x="1751" y="1968"/>
                    <a:pt x="1947" y="1897"/>
                    <a:pt x="2128" y="1783"/>
                  </a:cubicBezTo>
                  <a:cubicBezTo>
                    <a:pt x="2160" y="1762"/>
                    <a:pt x="2160" y="1762"/>
                    <a:pt x="2160" y="1762"/>
                  </a:cubicBezTo>
                  <a:cubicBezTo>
                    <a:pt x="2160" y="1174"/>
                    <a:pt x="2160" y="1174"/>
                    <a:pt x="2160" y="1174"/>
                  </a:cubicBezTo>
                  <a:cubicBezTo>
                    <a:pt x="2052" y="1174"/>
                    <a:pt x="2052" y="1174"/>
                    <a:pt x="2052" y="1174"/>
                  </a:cubicBezTo>
                  <a:cubicBezTo>
                    <a:pt x="2052" y="1661"/>
                    <a:pt x="2052" y="1661"/>
                    <a:pt x="2052" y="1661"/>
                  </a:cubicBezTo>
                  <a:cubicBezTo>
                    <a:pt x="2052" y="1661"/>
                    <a:pt x="2052" y="1661"/>
                    <a:pt x="2052" y="1661"/>
                  </a:cubicBezTo>
                  <a:close/>
                  <a:moveTo>
                    <a:pt x="2052" y="1661"/>
                  </a:moveTo>
                  <a:cubicBezTo>
                    <a:pt x="2052" y="1661"/>
                    <a:pt x="2052" y="1661"/>
                    <a:pt x="2052" y="1661"/>
                  </a:cubicBezTo>
                </a:path>
              </a:pathLst>
            </a:custGeom>
            <a:solidFill>
              <a:srgbClr val="284760"/>
            </a:solidFill>
            <a:ln>
              <a:solidFill>
                <a:srgbClr val="284760"/>
              </a:solidFill>
            </a:ln>
            <a:extLst/>
          </p:spPr>
          <p:txBody>
            <a:bodyPr vert="horz" wrap="square" lIns="114924" tIns="57463" rIns="114924" bIns="57463"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257" b="0"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endParaRPr>
            </a:p>
          </p:txBody>
        </p:sp>
      </p:grpSp>
      <p:cxnSp>
        <p:nvCxnSpPr>
          <p:cNvPr id="3" name="直接连接符 2">
            <a:extLst>
              <a:ext uri="{FF2B5EF4-FFF2-40B4-BE49-F238E27FC236}">
                <a16:creationId xmlns:a16="http://schemas.microsoft.com/office/drawing/2014/main" id="{35B84BC7-93B7-4268-86DE-5EA1847EBEFB}"/>
              </a:ext>
            </a:extLst>
          </p:cNvPr>
          <p:cNvCxnSpPr>
            <a:cxnSpLocks/>
          </p:cNvCxnSpPr>
          <p:nvPr/>
        </p:nvCxnSpPr>
        <p:spPr>
          <a:xfrm>
            <a:off x="590723" y="1225732"/>
            <a:ext cx="11010556" cy="0"/>
          </a:xfrm>
          <a:prstGeom prst="line">
            <a:avLst/>
          </a:prstGeom>
          <a:ln w="9525">
            <a:solidFill>
              <a:schemeClr val="bg1">
                <a:lumMod val="85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出自【趣你的PPT】(微信:qunideppt)：最优质的PPT资源库">
            <a:extLst>
              <a:ext uri="{FF2B5EF4-FFF2-40B4-BE49-F238E27FC236}">
                <a16:creationId xmlns:a16="http://schemas.microsoft.com/office/drawing/2014/main" id="{CABA2593-2FD9-43ED-A868-1EE2B7C29A4F}"/>
              </a:ext>
            </a:extLst>
          </p:cNvPr>
          <p:cNvSpPr txBox="1">
            <a:spLocks noChangeArrowheads="1"/>
          </p:cNvSpPr>
          <p:nvPr/>
        </p:nvSpPr>
        <p:spPr bwMode="auto">
          <a:xfrm>
            <a:off x="1307385" y="567874"/>
            <a:ext cx="25648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377"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284760"/>
                </a:solidFill>
                <a:latin typeface="微软雅黑" panose="020B0503020204020204" pitchFamily="34" charset="-122"/>
                <a:ea typeface="微软雅黑" panose="020B0503020204020204" pitchFamily="34" charset="-122"/>
              </a:rPr>
              <a:t>研究成果</a:t>
            </a:r>
            <a:endParaRPr kumimoji="0" lang="zh-CN" altLang="en-US" sz="2800" b="1" i="0" u="none" strike="noStrike" kern="1200" cap="none" spc="0" normalizeH="0" baseline="0" noProof="0" dirty="0">
              <a:ln>
                <a:noFill/>
              </a:ln>
              <a:solidFill>
                <a:srgbClr val="2847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D8BAFEBE-0E89-4A42-917D-513258E66FB3}"/>
              </a:ext>
            </a:extLst>
          </p:cNvPr>
          <p:cNvSpPr txBox="1"/>
          <p:nvPr/>
        </p:nvSpPr>
        <p:spPr>
          <a:xfrm>
            <a:off x="8498250" y="2077983"/>
            <a:ext cx="2907608" cy="3372655"/>
          </a:xfrm>
          <a:prstGeom prst="rect">
            <a:avLst/>
          </a:prstGeom>
          <a:noFill/>
        </p:spPr>
        <p:txBody>
          <a:bodyPr wrap="square" rtlCol="0">
            <a:spAutoFit/>
          </a:bodyPr>
          <a:lstStyle/>
          <a:p>
            <a:pPr>
              <a:lnSpc>
                <a:spcPct val="150000"/>
              </a:lnSpc>
            </a:pPr>
            <a:r>
              <a:rPr lang="zh-CN" altLang="en-US" b="1" dirty="0">
                <a:solidFill>
                  <a:srgbClr val="284760"/>
                </a:solidFill>
                <a:latin typeface="微软雅黑" panose="020B0503020204020204" pitchFamily="34" charset="-122"/>
                <a:ea typeface="微软雅黑" panose="020B0503020204020204" pitchFamily="34" charset="-122"/>
              </a:rPr>
              <a:t>智能教学系统主要包括领域模型、学生模型、教师模型、人机接口四部分。左图展示了将抽象的只能教学系统理论应用于实际具象化的系统中的过程，以及理论与系统模块的对应关系。</a:t>
            </a:r>
            <a:endParaRPr lang="zh-CN" altLang="en-US" dirty="0"/>
          </a:p>
        </p:txBody>
      </p:sp>
      <p:pic>
        <p:nvPicPr>
          <p:cNvPr id="9" name="图片 8">
            <a:extLst>
              <a:ext uri="{FF2B5EF4-FFF2-40B4-BE49-F238E27FC236}">
                <a16:creationId xmlns:a16="http://schemas.microsoft.com/office/drawing/2014/main" id="{4120C69C-CD46-4DA9-BA2D-51D96B52FD2A}"/>
              </a:ext>
            </a:extLst>
          </p:cNvPr>
          <p:cNvPicPr>
            <a:picLocks noChangeAspect="1"/>
          </p:cNvPicPr>
          <p:nvPr/>
        </p:nvPicPr>
        <p:blipFill>
          <a:blip r:embed="rId4"/>
          <a:stretch>
            <a:fillRect/>
          </a:stretch>
        </p:blipFill>
        <p:spPr>
          <a:xfrm>
            <a:off x="786142" y="2077984"/>
            <a:ext cx="7712108" cy="3802710"/>
          </a:xfrm>
          <a:prstGeom prst="rect">
            <a:avLst/>
          </a:prstGeom>
        </p:spPr>
      </p:pic>
    </p:spTree>
    <p:extLst>
      <p:ext uri="{BB962C8B-B14F-4D97-AF65-F5344CB8AC3E}">
        <p14:creationId xmlns:p14="http://schemas.microsoft.com/office/powerpoint/2010/main" val="3526575094"/>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2401</TotalTime>
  <Words>1874</Words>
  <Application>Microsoft Office PowerPoint</Application>
  <PresentationFormat>宽屏</PresentationFormat>
  <Paragraphs>281</Paragraphs>
  <Slides>23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微软雅黑</vt:lpstr>
      <vt:lpstr>Arial</vt:lpstr>
      <vt:lpstr>Cambria Math</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FZL;向天歌演示</dc:creator>
  <cp:keywords>www.51pptmoban.com</cp:keywords>
  <cp:lastModifiedBy>彤 吕</cp:lastModifiedBy>
  <cp:revision>279</cp:revision>
  <dcterms:created xsi:type="dcterms:W3CDTF">2017-12-27T12:38:48Z</dcterms:created>
  <dcterms:modified xsi:type="dcterms:W3CDTF">2020-03-21T16:45:49Z</dcterms:modified>
</cp:coreProperties>
</file>