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2" r:id="rId7"/>
    <p:sldId id="261" r:id="rId8"/>
    <p:sldId id="264" r:id="rId9"/>
    <p:sldId id="266" r:id="rId10"/>
    <p:sldId id="26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1864"/>
        <p:guide pos="35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尊敬的各位评委，大家下午好！我带来的作品是一款针对社群服务的小程序，这款小程序我们将它命名为 </a:t>
            </a:r>
            <a:r>
              <a:rPr lang="en-US" altLang="zh-CN"/>
              <a:t>In-Services</a:t>
            </a:r>
            <a:r>
              <a:rPr lang="zh-CN" altLang="en-US"/>
              <a:t>。我们知道前一段时间社区概念的应用很火爆，比如社区团购、</a:t>
            </a:r>
            <a:r>
              <a:rPr lang="zh-CN" altLang="en-US">
                <a:sym typeface="+mn-ea"/>
              </a:rPr>
              <a:t>社区便利店</a:t>
            </a:r>
            <a:r>
              <a:rPr lang="zh-CN" altLang="en-US"/>
              <a:t>就是其中的典型例子。因此，我也想以此为契机，创作一款基于社群服务概念的小程序。我想，我们小程序名字中的 </a:t>
            </a:r>
            <a:r>
              <a:rPr lang="en-US" altLang="zh-CN"/>
              <a:t>IN </a:t>
            </a:r>
            <a:r>
              <a:rPr lang="zh-CN" altLang="en-US"/>
              <a:t>刚刚好反映我们应用的特点。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而</a:t>
            </a:r>
            <a:r>
              <a:rPr lang="en-US" altLang="zh-CN"/>
              <a:t>In-Services </a:t>
            </a:r>
            <a:r>
              <a:rPr lang="zh-CN" altLang="en-US"/>
              <a:t>真正创作的背景则要来自于日常生活中的一些观察。在座的老师可能跟我有相同的感触，例如，刚加入一家公司的起初，要接收来自不同方面的信息，有的公司会以微信群的方式传递他们的信息，这没问题。但是随着时间的推移，我们发现公司里有好多各种各样的群，传递不同类型的消息，而我们为了不错过消息，经常就要一个个群点开，往上拉翻看消息。这无形中增加了我们很多时间上的开销，也降低了获取消息的效率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那我就在想，是不是可以用一种方式管理这些信息，把他们整合起来，同时又能提升信息传达的效率，又能保留社群的互动能力。这就是</a:t>
            </a:r>
            <a:r>
              <a:rPr lang="en-US" altLang="zh-CN">
                <a:sym typeface="+mn-ea"/>
              </a:rPr>
              <a:t>In-Services </a:t>
            </a:r>
            <a:r>
              <a:rPr lang="zh-CN" altLang="en-US">
                <a:sym typeface="+mn-ea"/>
              </a:rPr>
              <a:t>需要做的。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首先我们先给出</a:t>
            </a:r>
            <a:r>
              <a:rPr lang="en-US" altLang="zh-CN"/>
              <a:t>In-Services </a:t>
            </a:r>
            <a:r>
              <a:rPr lang="zh-CN" altLang="en-US"/>
              <a:t>的界面，从左至右依次是接受邀请页、社群广场页、吃喝玩乐页以及个人中心页。</a:t>
            </a:r>
            <a:endParaRPr lang="zh-CN" altLang="en-US"/>
          </a:p>
          <a:p>
            <a:r>
              <a:rPr lang="zh-CN" altLang="en-US"/>
              <a:t>接下来，我会对这些页面提供的功能进行介绍。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，一名用户想要加入一个社群，需要基于定位规则和好友邀请机制，这套措施很类似于微信群的进群方式，只不过我们在邀请的基础上增加了定位验证规则，用于判断当前用户是否处在该社群设置的位置范围内。这种方式，能够进一步保证用户和社群之间的关系是匹配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着，在对社群信息的整合方面，发布信息时，发布者需要选择发布信息的类型，同时该发布的信息会经过系统算法审核是否合法。其次，对于浏览信息的用户，我们加入了个性化推荐，即帮助用户过滤对其无用的信息，进而推荐用户关注的信息，提升信息的传达效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，产品的社交属性。可以看到我们的界面设计类似于微信朋友圈，这样很符合用户的习惯。但和微信不同的是，我们用户个人的微信信息，对方是看不到的，就是说你加不了对方为好友，但是能进行关注。这就进一步保证了用户在能够避免被干扰的情况下参与社交互动，提升互动频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下面我们用一张思维导图对刚刚说的进行一个展示。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而这里，我更想给评委们强调的是 </a:t>
            </a:r>
            <a:r>
              <a:rPr lang="en-US" altLang="zh-CN"/>
              <a:t>In - Services </a:t>
            </a:r>
            <a:r>
              <a:rPr lang="zh-CN" altLang="en-US"/>
              <a:t>里 ”吃喝玩乐“这个板块。为什么要提供这个板块呢？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我最初的想法是现在市场上有很多应用推荐你哪里好玩，哪里的好吃，比如大众点评这种应用。但是你会发现，你看到的这些内容很多都是网红推荐的，大部分是出于广告目的。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这对于普通大众，就不够接地气。所以，作为普通需要更的是贴近自己的真实的推荐。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，这个吃喝玩乐页面，就是提供这样的机会与平台，这就类似我们自己的朋友圈，我们的好友经常会发一些好吃的好玩的在朋友圈里，而这些内容比较贴近我们自己的生活，对我们有参考，那么这个吃喝玩乐板块就相当于把我们的朋友圈整合了过来。拿个比方，我是一个新员工，午饭时间到了，不知道公司附近哪里有好吃的，那么他就可以在这里找到他需要的答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最后呢，我们这款小程序面向的用户和适用的场景呢，我想大家都能猜得到：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是的，</a:t>
            </a:r>
            <a:r>
              <a:rPr lang="en-US" altLang="zh-CN"/>
              <a:t>In-Services </a:t>
            </a:r>
            <a:r>
              <a:rPr lang="zh-CN" altLang="en-US"/>
              <a:t>面向的是某一个群体，可以是一家企业的员工，一个范围内的小区的居民等等。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就像</a:t>
            </a:r>
            <a:r>
              <a:rPr lang="en-US" altLang="zh-CN"/>
              <a:t>In-Services </a:t>
            </a:r>
            <a:r>
              <a:rPr lang="zh-CN" altLang="en-US"/>
              <a:t>的名字一样，我们希望的是为在属于某个圈子内的用户提供社群信息服务。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这就是今天想要分享的，谢谢给位评委老师。最后，可以演示一下我们的应用，目前处在一个</a:t>
            </a:r>
            <a:r>
              <a:rPr lang="en-US" altLang="zh-CN"/>
              <a:t>Demo</a:t>
            </a:r>
            <a:r>
              <a:rPr lang="zh-CN" altLang="en-US"/>
              <a:t>阶段。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27860" y="-381000"/>
            <a:ext cx="16047720" cy="7621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6710" y="1860550"/>
            <a:ext cx="574929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9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Bold" panose="020F0702030404030204" charset="0"/>
                <a:cs typeface="Calibri Bold" panose="020F0702030404030204" charset="0"/>
              </a:rPr>
              <a:t>In</a:t>
            </a:r>
            <a:r>
              <a:rPr lang="en-US" sz="9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Bold" panose="020F0702030404030204" charset="0"/>
                <a:cs typeface="Calibri Bold" panose="020F0702030404030204" charset="0"/>
              </a:rPr>
              <a:t>-Services</a:t>
            </a:r>
            <a:endParaRPr lang="en-US" sz="9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9740" y="3429000"/>
            <a:ext cx="5289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>
                <a:latin typeface="Arial Bold" panose="020B0604020202090204" charset="0"/>
              </a:rPr>
              <a:t>一款针对社群服务的小程序</a:t>
            </a:r>
            <a:endParaRPr lang="zh-CN" altLang="en-US" b="1">
              <a:latin typeface="Arial Bold" panose="020B060402020209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6710" y="2766060"/>
            <a:ext cx="711263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 b="1">
                <a:solidFill>
                  <a:schemeClr val="bg1">
                    <a:alpha val="54000"/>
                  </a:schemeClr>
                </a:solidFill>
                <a:effectLst/>
                <a:latin typeface="Calibri Bold" panose="020F0702030404030204" charset="0"/>
                <a:cs typeface="Calibri Bold" panose="020F0702030404030204" charset="0"/>
              </a:rPr>
              <a:t>创造分享与热爱</a:t>
            </a:r>
            <a:endParaRPr lang="zh-CN" altLang="en-US" sz="5400" b="1">
              <a:solidFill>
                <a:schemeClr val="bg1">
                  <a:alpha val="54000"/>
                </a:schemeClr>
              </a:solidFill>
              <a:effectLst/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9740" y="4254500"/>
            <a:ext cx="607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花旗金融信息服务（中国）有限公司 —— 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</a:rPr>
              <a:t>In Services </a:t>
            </a:r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团队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4989195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答辩人： 谢治海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2068830"/>
            <a:ext cx="4548505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97660" y="-1069340"/>
            <a:ext cx="8996680" cy="8996680"/>
          </a:xfrm>
          <a:prstGeom prst="ellipse">
            <a:avLst/>
          </a:prstGeom>
          <a:solidFill>
            <a:schemeClr val="bg1">
              <a:alpha val="35000"/>
            </a:schemeClr>
          </a:solidFill>
          <a:ln w="41275" cmpd="sng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9070" y="52070"/>
            <a:ext cx="6753860" cy="6753860"/>
          </a:xfrm>
          <a:prstGeom prst="ellipse">
            <a:avLst/>
          </a:prstGeom>
          <a:solidFill>
            <a:schemeClr val="bg1">
              <a:alpha val="35000"/>
            </a:schemeClr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7710" y="633095"/>
            <a:ext cx="5656580" cy="5656580"/>
          </a:xfrm>
          <a:prstGeom prst="ellipse">
            <a:avLst/>
          </a:prstGeom>
          <a:solidFill>
            <a:schemeClr val="bg1"/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420" y="1074420"/>
            <a:ext cx="4708525" cy="4708525"/>
          </a:xfrm>
          <a:prstGeom prst="rect">
            <a:avLst/>
          </a:prstGeom>
          <a:effectLst>
            <a:outerShdw blurRad="317500" dist="127000" dir="5400000" sx="102000" sy="1020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Text Box 8"/>
          <p:cNvSpPr txBox="1"/>
          <p:nvPr/>
        </p:nvSpPr>
        <p:spPr>
          <a:xfrm>
            <a:off x="317500" y="305435"/>
            <a:ext cx="1305560" cy="7683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chemeClr val="bg1"/>
                </a:solidFill>
                <a:latin typeface="Arial Black" panose="020B0A04020102020204" charset="0"/>
              </a:rPr>
              <a:t>背景</a:t>
            </a:r>
            <a:endParaRPr lang="zh-CN" altLang="en-US" sz="4400" b="1">
              <a:solidFill>
                <a:schemeClr val="bg1"/>
              </a:solidFill>
              <a:latin typeface="Arial Black" panose="020B0A0402010202020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85775" y="1809115"/>
            <a:ext cx="2752090" cy="973455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“疫苗接种通知：凡是第二针接种的赠送购物券一张” </a:t>
            </a:r>
            <a:endParaRPr lang="zh-CN" altLang="en-US"/>
          </a:p>
        </p:txBody>
      </p:sp>
      <p:sp>
        <p:nvSpPr>
          <p:cNvPr id="11" name="Rectangular Callout 10"/>
          <p:cNvSpPr/>
          <p:nvPr/>
        </p:nvSpPr>
        <p:spPr>
          <a:xfrm>
            <a:off x="9058275" y="1809115"/>
            <a:ext cx="2816225" cy="973455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“运动健身打卡活动火热开启啦，需要报名的加入下方打卡群” </a:t>
            </a:r>
            <a:endParaRPr lang="zh-CN" altLang="en-US"/>
          </a:p>
        </p:txBody>
      </p:sp>
      <p:sp>
        <p:nvSpPr>
          <p:cNvPr id="12" name="Rectangular Callout 11"/>
          <p:cNvSpPr/>
          <p:nvPr/>
        </p:nvSpPr>
        <p:spPr>
          <a:xfrm>
            <a:off x="515620" y="3756660"/>
            <a:ext cx="2752090" cy="76835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“请问有人遇到过相似的问题吗？” </a:t>
            </a:r>
            <a:endParaRPr lang="zh-CN" altLang="en-US"/>
          </a:p>
        </p:txBody>
      </p:sp>
      <p:sp>
        <p:nvSpPr>
          <p:cNvPr id="13" name="Rectangular Callout 12"/>
          <p:cNvSpPr/>
          <p:nvPr/>
        </p:nvSpPr>
        <p:spPr>
          <a:xfrm>
            <a:off x="9058910" y="3756660"/>
            <a:ext cx="2752090" cy="76835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“不用</a:t>
            </a:r>
            <a:r>
              <a:rPr lang="en-US" altLang="zh-CN"/>
              <a:t>@</a:t>
            </a:r>
            <a:r>
              <a:rPr lang="zh-CN" altLang="en-US"/>
              <a:t>我，以后遇到这样的问题，帖子里都有” </a:t>
            </a:r>
            <a:endParaRPr lang="zh-CN" altLang="en-US"/>
          </a:p>
        </p:txBody>
      </p:sp>
      <p:sp>
        <p:nvSpPr>
          <p:cNvPr id="14" name="Rectangular Callout 13"/>
          <p:cNvSpPr/>
          <p:nvPr/>
        </p:nvSpPr>
        <p:spPr>
          <a:xfrm>
            <a:off x="1290955" y="5258435"/>
            <a:ext cx="1694180" cy="52451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</a:t>
            </a:r>
            <a:r>
              <a:rPr lang="en-US" altLang="zh-CN"/>
              <a:t>.......</a:t>
            </a:r>
            <a:r>
              <a:rPr lang="zh-CN" altLang="en-US"/>
              <a:t>” </a:t>
            </a:r>
            <a:endParaRPr lang="zh-CN" altLang="en-US"/>
          </a:p>
        </p:txBody>
      </p:sp>
      <p:sp>
        <p:nvSpPr>
          <p:cNvPr id="15" name="Rectangular Callout 14"/>
          <p:cNvSpPr/>
          <p:nvPr/>
        </p:nvSpPr>
        <p:spPr>
          <a:xfrm>
            <a:off x="9271000" y="5258435"/>
            <a:ext cx="1694180" cy="52451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</a:t>
            </a:r>
            <a:r>
              <a:rPr lang="en-US" altLang="zh-CN"/>
              <a:t>.......</a:t>
            </a:r>
            <a:r>
              <a:rPr lang="zh-CN" altLang="en-US"/>
              <a:t>” </a:t>
            </a:r>
            <a:endParaRPr lang="zh-C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1597660" y="-1069340"/>
            <a:ext cx="8996680" cy="8996680"/>
          </a:xfrm>
          <a:prstGeom prst="ellipse">
            <a:avLst/>
          </a:prstGeom>
          <a:solidFill>
            <a:schemeClr val="bg1">
              <a:alpha val="35000"/>
            </a:schemeClr>
          </a:solidFill>
          <a:ln w="41275" cmpd="sng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82" y="82"/>
              <a:ext cx="10636" cy="1063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28575" cmpd="sng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46" y="997"/>
              <a:ext cx="8908" cy="8908"/>
            </a:xfrm>
            <a:prstGeom prst="ellipse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92" y="1692"/>
              <a:ext cx="7415" cy="7415"/>
            </a:xfrm>
            <a:prstGeom prst="rect">
              <a:avLst/>
            </a:prstGeom>
            <a:effectLst>
              <a:outerShdw blurRad="317500" dist="127000" dir="5400000" sx="102000" sy="1020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ular Callout 9"/>
            <p:cNvSpPr/>
            <p:nvPr/>
          </p:nvSpPr>
          <p:spPr>
            <a:xfrm>
              <a:off x="765" y="2849"/>
              <a:ext cx="4334" cy="1533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“疫苗接种通知：凡是第二针接种的赠送购物券一张” </a:t>
              </a:r>
              <a:endParaRPr lang="zh-CN" altLang="en-US"/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14265" y="2849"/>
              <a:ext cx="4435" cy="1533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“运动健身打卡活动火热开启啦，需要报名的加入下方打卡群” </a:t>
              </a:r>
              <a:endParaRPr lang="zh-CN" alt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812" y="5916"/>
              <a:ext cx="4334" cy="1210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“请问有人遇到过相似的问题吗？” </a:t>
              </a:r>
              <a:endParaRPr lang="zh-CN" altLang="en-US"/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14266" y="5916"/>
              <a:ext cx="4334" cy="1210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“不用</a:t>
              </a:r>
              <a:r>
                <a:rPr lang="en-US" altLang="zh-CN"/>
                <a:t>@</a:t>
              </a:r>
              <a:r>
                <a:rPr lang="zh-CN" altLang="en-US"/>
                <a:t>我，以后遇到这样的问题，帖子里都有” </a:t>
              </a:r>
              <a:endParaRPr lang="zh-CN" altLang="en-US"/>
            </a:p>
          </p:txBody>
        </p:sp>
        <p:sp>
          <p:nvSpPr>
            <p:cNvPr id="14" name="Rectangular Callout 13"/>
            <p:cNvSpPr/>
            <p:nvPr/>
          </p:nvSpPr>
          <p:spPr>
            <a:xfrm>
              <a:off x="2033" y="8281"/>
              <a:ext cx="2668" cy="826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</a:t>
              </a:r>
              <a:r>
                <a:rPr lang="en-US" altLang="zh-CN"/>
                <a:t>.......</a:t>
              </a:r>
              <a:r>
                <a:rPr lang="zh-CN" altLang="en-US"/>
                <a:t>” </a:t>
              </a:r>
              <a:endParaRPr lang="zh-CN" altLang="en-US"/>
            </a:p>
          </p:txBody>
        </p:sp>
        <p:sp>
          <p:nvSpPr>
            <p:cNvPr id="15" name="Rectangular Callout 14"/>
            <p:cNvSpPr/>
            <p:nvPr/>
          </p:nvSpPr>
          <p:spPr>
            <a:xfrm>
              <a:off x="14600" y="8281"/>
              <a:ext cx="2668" cy="826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</a:t>
              </a:r>
              <a:r>
                <a:rPr lang="en-US" altLang="zh-CN"/>
                <a:t>.......</a:t>
              </a:r>
              <a:r>
                <a:rPr lang="zh-CN" altLang="en-US"/>
                <a:t>” </a:t>
              </a:r>
              <a:endParaRPr lang="zh-CN" alt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32385"/>
            <a:ext cx="12192000" cy="685800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46910" y="-794385"/>
            <a:ext cx="8298180" cy="8298180"/>
          </a:xfrm>
          <a:prstGeom prst="ellipse">
            <a:avLst/>
          </a:prstGeom>
          <a:noFill/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7865" y="-2042795"/>
            <a:ext cx="10795000" cy="10795000"/>
          </a:xfrm>
          <a:prstGeom prst="ellipse">
            <a:avLst/>
          </a:prstGeom>
          <a:noFill/>
          <a:ln w="28575" cmpd="sng">
            <a:solidFill>
              <a:schemeClr val="accent4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13790" y="1362075"/>
            <a:ext cx="9851390" cy="3505200"/>
            <a:chOff x="3481" y="2103"/>
            <a:chExt cx="15514" cy="5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537" y="5241"/>
              <a:ext cx="1559" cy="0"/>
            </a:xfrm>
            <a:prstGeom prst="line">
              <a:avLst/>
            </a:prstGeom>
            <a:ln w="165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481" y="2103"/>
              <a:ext cx="15514" cy="5520"/>
              <a:chOff x="3481" y="2103"/>
              <a:chExt cx="15514" cy="552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35" y="2103"/>
                <a:ext cx="5960" cy="5520"/>
              </a:xfrm>
              <a:prstGeom prst="rect">
                <a:avLst/>
              </a:prstGeom>
            </p:spPr>
          </p:pic>
          <p:sp>
            <p:nvSpPr>
              <p:cNvPr id="20" name="Text Box 19"/>
              <p:cNvSpPr txBox="1"/>
              <p:nvPr/>
            </p:nvSpPr>
            <p:spPr>
              <a:xfrm>
                <a:off x="3481" y="3090"/>
                <a:ext cx="8692" cy="3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 sz="3600" i="1">
                    <a:solidFill>
                      <a:schemeClr val="bg1"/>
                    </a:solidFill>
                    <a:latin typeface="Adobe Heiti Std" panose="020B0400000000000000" charset="-122"/>
                    <a:ea typeface="Adobe Heiti Std" panose="020B0400000000000000" charset="-122"/>
                    <a:cs typeface="Adobe Heiti Std" panose="020B0400000000000000" charset="-122"/>
                  </a:rPr>
                  <a:t>通过使用 </a:t>
                </a:r>
                <a:r>
                  <a:rPr lang="en-US" altLang="zh-CN" sz="3600" b="1" i="1">
                    <a:solidFill>
                      <a:schemeClr val="bg1"/>
                    </a:solidFill>
                    <a:latin typeface="Adobe Heiti Std" panose="020B0400000000000000" charset="-122"/>
                    <a:ea typeface="Adobe Heiti Std" panose="020B0400000000000000" charset="-122"/>
                    <a:cs typeface="Adobe Heiti Std" panose="020B0400000000000000" charset="-122"/>
                  </a:rPr>
                  <a:t>In-Services</a:t>
                </a:r>
                <a:r>
                  <a:rPr lang="zh-CN" altLang="en-US" sz="3600" i="1">
                    <a:solidFill>
                      <a:schemeClr val="bg1"/>
                    </a:solidFill>
                    <a:latin typeface="Adobe Heiti Std" panose="020B0400000000000000" charset="-122"/>
                    <a:ea typeface="Adobe Heiti Std" panose="020B0400000000000000" charset="-122"/>
                    <a:cs typeface="Adobe Heiti Std" panose="020B0400000000000000" charset="-122"/>
                  </a:rPr>
                  <a:t>，</a:t>
                </a:r>
                <a:endParaRPr lang="zh-CN" altLang="en-US" sz="3600" i="1">
                  <a:solidFill>
                    <a:schemeClr val="bg1"/>
                  </a:solidFill>
                  <a:latin typeface="Adobe Heiti Std" panose="020B0400000000000000" charset="-122"/>
                  <a:ea typeface="Adobe Heiti Std" panose="020B0400000000000000" charset="-122"/>
                  <a:cs typeface="Adobe Heiti Std" panose="020B0400000000000000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3600" i="1">
                    <a:solidFill>
                      <a:schemeClr val="bg1"/>
                    </a:solidFill>
                    <a:latin typeface="Adobe Heiti Std" panose="020B0400000000000000" charset="-122"/>
                    <a:ea typeface="Adobe Heiti Std" panose="020B0400000000000000" charset="-122"/>
                    <a:cs typeface="Adobe Heiti Std" panose="020B0400000000000000" charset="-122"/>
                  </a:rPr>
                  <a:t>整合社群，提升信息传达效率，保留</a:t>
                </a:r>
                <a:r>
                  <a:rPr lang="zh-CN" altLang="en-US" sz="3600" i="1">
                    <a:ln w="12700" cmpd="sng">
                      <a:solidFill>
                        <a:schemeClr val="accent4"/>
                      </a:solidFill>
                      <a:prstDash val="solid"/>
                    </a:ln>
                    <a:solidFill>
                      <a:schemeClr val="bg1"/>
                    </a:solidFill>
                    <a:effectLst/>
                    <a:latin typeface="Adobe Heiti Std" panose="020B0400000000000000" charset="-122"/>
                    <a:ea typeface="Adobe Heiti Std" panose="020B0400000000000000" charset="-122"/>
                    <a:cs typeface="Adobe Heiti Std" panose="020B0400000000000000" charset="-122"/>
                  </a:rPr>
                  <a:t>社群互动能力</a:t>
                </a:r>
                <a:endParaRPr lang="zh-CN" altLang="en-US" sz="3600" i="1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chemeClr val="bg1"/>
                  </a:solidFill>
                  <a:effectLst/>
                  <a:latin typeface="Adobe Heiti Std" panose="020B0400000000000000" charset="-122"/>
                  <a:ea typeface="Adobe Heiti Std" panose="020B0400000000000000" charset="-122"/>
                  <a:cs typeface="Adobe Heiti Std" panose="020B0400000000000000" charset="-122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Jietu20210913-172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393700"/>
            <a:ext cx="2828290" cy="49853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5" y="220345"/>
            <a:ext cx="2704465" cy="53327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Oval 33"/>
          <p:cNvSpPr/>
          <p:nvPr/>
        </p:nvSpPr>
        <p:spPr>
          <a:xfrm>
            <a:off x="1742440" y="6026150"/>
            <a:ext cx="104140" cy="1041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5915660" y="6026150"/>
            <a:ext cx="104140" cy="1041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9768840" y="6026150"/>
            <a:ext cx="104140" cy="1041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017270" y="6383020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接受邀请加入</a:t>
            </a:r>
            <a:endParaRPr lang="zh-CN" altLang="en-US" b="1"/>
          </a:p>
        </p:txBody>
      </p:sp>
      <p:sp>
        <p:nvSpPr>
          <p:cNvPr id="38" name="Text Box 37"/>
          <p:cNvSpPr txBox="1"/>
          <p:nvPr/>
        </p:nvSpPr>
        <p:spPr>
          <a:xfrm>
            <a:off x="4797425" y="6383020"/>
            <a:ext cx="2340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社群广场</a:t>
            </a:r>
            <a:r>
              <a:rPr lang="en-US" altLang="zh-CN" b="1"/>
              <a:t>\</a:t>
            </a:r>
            <a:r>
              <a:rPr lang="zh-CN" altLang="en-US" b="1"/>
              <a:t>吃喝玩乐页</a:t>
            </a:r>
            <a:endParaRPr lang="zh-CN" altLang="en-US" b="1"/>
          </a:p>
        </p:txBody>
      </p:sp>
      <p:sp>
        <p:nvSpPr>
          <p:cNvPr id="39" name="Text Box 38"/>
          <p:cNvSpPr txBox="1"/>
          <p:nvPr/>
        </p:nvSpPr>
        <p:spPr>
          <a:xfrm>
            <a:off x="9330690" y="636143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个人中心</a:t>
            </a:r>
            <a:endParaRPr lang="zh-CN" altLang="en-US" b="1"/>
          </a:p>
        </p:txBody>
      </p:sp>
      <p:cxnSp>
        <p:nvCxnSpPr>
          <p:cNvPr id="40" name="Straight Connector 39"/>
          <p:cNvCxnSpPr>
            <a:stCxn id="34" idx="6"/>
          </p:cNvCxnSpPr>
          <p:nvPr/>
        </p:nvCxnSpPr>
        <p:spPr>
          <a:xfrm>
            <a:off x="1846580" y="6078220"/>
            <a:ext cx="4071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2"/>
            <a:endCxn id="36" idx="6"/>
          </p:cNvCxnSpPr>
          <p:nvPr/>
        </p:nvCxnSpPr>
        <p:spPr>
          <a:xfrm>
            <a:off x="6019800" y="6078220"/>
            <a:ext cx="3749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70" y="113665"/>
            <a:ext cx="2704465" cy="554482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5508625" y="2416810"/>
            <a:ext cx="2472055" cy="1758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5431155" y="2418715"/>
            <a:ext cx="792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dobe Heiti Std" panose="020B0400000000000000" charset="-122"/>
                <a:ea typeface="Adobe Heiti Std" panose="020B0400000000000000" charset="-122"/>
              </a:rPr>
              <a:t>小喵咪小猫咪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1007090" y="6383020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135" y="393700"/>
            <a:ext cx="2472055" cy="5015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3525" y="6075045"/>
            <a:ext cx="12793345" cy="92265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995045" y="-1365250"/>
            <a:ext cx="4994910" cy="4994910"/>
            <a:chOff x="-1567" y="-2150"/>
            <a:chExt cx="7866" cy="7866"/>
          </a:xfrm>
        </p:grpSpPr>
        <p:sp>
          <p:nvSpPr>
            <p:cNvPr id="2" name="Oval 1"/>
            <p:cNvSpPr/>
            <p:nvPr/>
          </p:nvSpPr>
          <p:spPr>
            <a:xfrm>
              <a:off x="-1567" y="-2150"/>
              <a:ext cx="7866" cy="786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-981" y="-1564"/>
              <a:ext cx="6694" cy="669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-415" y="-998"/>
              <a:ext cx="5562" cy="556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2" y="-331"/>
              <a:ext cx="4228" cy="4228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4" y="201"/>
              <a:ext cx="3164" cy="316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51" y="668"/>
              <a:ext cx="2230" cy="22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0" y="1167"/>
              <a:ext cx="1232" cy="123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497840" y="573405"/>
            <a:ext cx="56426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latin typeface="Calibri Bold" panose="020F0702030404030204" charset="0"/>
                <a:cs typeface="Calibri Bold" panose="020F0702030404030204" charset="0"/>
              </a:rPr>
              <a:t>Product positioning</a:t>
            </a:r>
            <a:endParaRPr lang="en-US" sz="5400" b="1"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97840" y="1523365"/>
            <a:ext cx="871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  <a:cs typeface="Calibri Bold" panose="020F0702030404030204" charset="0"/>
              </a:rPr>
              <a:t>产品定位：整合社群信息，隐私保障，提供更优质的社群服务。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  <a:cs typeface="Calibri Bold" panose="020F070203040403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87545" y="2498090"/>
            <a:ext cx="3164205" cy="3663315"/>
            <a:chOff x="406" y="4412"/>
            <a:chExt cx="4983" cy="5769"/>
          </a:xfrm>
        </p:grpSpPr>
        <p:sp>
          <p:nvSpPr>
            <p:cNvPr id="15" name="Text Box 14"/>
            <p:cNvSpPr txBox="1"/>
            <p:nvPr/>
          </p:nvSpPr>
          <p:spPr>
            <a:xfrm>
              <a:off x="406" y="4412"/>
              <a:ext cx="2236" cy="24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96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Calibri Bold" panose="020F0702030404030204" charset="0"/>
                  <a:cs typeface="Calibri Bold" panose="020F0702030404030204" charset="0"/>
                </a:rPr>
                <a:t>02</a:t>
              </a:r>
              <a:endPara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 Bold" panose="020F0702030404030204" charset="0"/>
                <a:cs typeface="Calibri Bold" panose="020F070203040403020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855" y="5345"/>
              <a:ext cx="534" cy="5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502" y="4940"/>
              <a:ext cx="28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i="1">
                  <a:latin typeface="Adobe Heiti Std" panose="020B0400000000000000" charset="-122"/>
                  <a:ea typeface="Adobe Heiti Std" panose="020B0400000000000000" charset="-122"/>
                </a:rPr>
                <a:t>过滤推荐</a:t>
              </a:r>
              <a:endParaRPr lang="zh-CN" altLang="en-US" sz="3200" b="1" i="1">
                <a:latin typeface="Adobe Heiti Std" panose="020B0400000000000000" charset="-122"/>
                <a:ea typeface="Adobe Heiti Std" panose="020B0400000000000000" charset="-122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13" y="7246"/>
              <a:ext cx="4668" cy="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信息类型整合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内容审核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  <a:sym typeface="+mn-ea"/>
                </a:rPr>
                <a:t>推荐常逛相似信息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599815" y="5850890"/>
            <a:ext cx="1396365" cy="45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6865" y="2498090"/>
            <a:ext cx="3683000" cy="3207385"/>
            <a:chOff x="12968" y="4432"/>
            <a:chExt cx="5800" cy="5051"/>
          </a:xfrm>
        </p:grpSpPr>
        <p:sp>
          <p:nvSpPr>
            <p:cNvPr id="23" name="Text Box 22"/>
            <p:cNvSpPr txBox="1"/>
            <p:nvPr/>
          </p:nvSpPr>
          <p:spPr>
            <a:xfrm>
              <a:off x="12968" y="4432"/>
              <a:ext cx="2236" cy="24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96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Calibri Bold" panose="020F0702030404030204" charset="0"/>
                  <a:cs typeface="Calibri Bold" panose="020F0702030404030204" charset="0"/>
                </a:rPr>
                <a:t>01</a:t>
              </a:r>
              <a:endPara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 Bold" panose="020F0702030404030204" charset="0"/>
                <a:cs typeface="Calibri Bold" panose="020F070203040403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8100" y="5409"/>
              <a:ext cx="534" cy="4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5238" y="4966"/>
              <a:ext cx="353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i="1">
                  <a:latin typeface="Adobe Heiti Std" panose="020B0400000000000000" charset="-122"/>
                  <a:ea typeface="Adobe Heiti Std" panose="020B0400000000000000" charset="-122"/>
                </a:rPr>
                <a:t>多社群支持</a:t>
              </a:r>
              <a:endParaRPr lang="zh-CN" altLang="en-US" sz="3200" b="1" i="1">
                <a:latin typeface="Adobe Heiti Std" panose="020B0400000000000000" charset="-122"/>
                <a:ea typeface="Adobe Heiti Std" panose="020B0400000000000000" charset="-122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13501" y="7246"/>
              <a:ext cx="4668" cy="2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加入多个社群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基于好友邀请机制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结合定位规则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81035" y="2498090"/>
            <a:ext cx="3230880" cy="3220085"/>
            <a:chOff x="6718" y="4412"/>
            <a:chExt cx="5088" cy="5071"/>
          </a:xfrm>
        </p:grpSpPr>
        <p:sp>
          <p:nvSpPr>
            <p:cNvPr id="19" name="Text Box 18"/>
            <p:cNvSpPr txBox="1"/>
            <p:nvPr/>
          </p:nvSpPr>
          <p:spPr>
            <a:xfrm>
              <a:off x="6718" y="4412"/>
              <a:ext cx="2236" cy="24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96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Calibri Bold" panose="020F0702030404030204" charset="0"/>
                  <a:cs typeface="Calibri Bold" panose="020F0702030404030204" charset="0"/>
                </a:rPr>
                <a:t>03</a:t>
              </a:r>
              <a:endPara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 Bold" panose="020F0702030404030204" charset="0"/>
                <a:cs typeface="Calibri Bold" panose="020F070203040403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272" y="5380"/>
              <a:ext cx="534" cy="5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954" y="4940"/>
              <a:ext cx="285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 b="1" i="1">
                  <a:latin typeface="Adobe Heiti Std" panose="020B0400000000000000" charset="-122"/>
                  <a:ea typeface="Adobe Heiti Std" panose="020B0400000000000000" charset="-122"/>
                </a:rPr>
                <a:t>隐性社交</a:t>
              </a:r>
              <a:endParaRPr lang="zh-CN" altLang="en-US" sz="3200" b="1" i="1">
                <a:latin typeface="Adobe Heiti Std" panose="020B0400000000000000" charset="-122"/>
                <a:ea typeface="Adobe Heiti Std" panose="020B0400000000000000" charset="-122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7135" y="7246"/>
              <a:ext cx="3708" cy="2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保障个人隐私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减少互动干扰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90204" pitchFamily="34" charset="0"/>
                <a:buChar char="•"/>
              </a:pPr>
              <a:r>
                <a:rPr lang="zh-CN" altLang="en-US" sz="2400">
                  <a:latin typeface="Adobe Heiti Std" panose="020B0400000000000000" charset="-122"/>
                  <a:ea typeface="Adobe Heiti Std" panose="020B0400000000000000" charset="-122"/>
                </a:rPr>
                <a:t>增进互动频率</a:t>
              </a:r>
              <a:endParaRPr lang="zh-CN" altLang="en-US" sz="2400">
                <a:latin typeface="Adobe Heiti Std" panose="020B0400000000000000" charset="-122"/>
                <a:ea typeface="Adobe Heiti Std" panose="020B0400000000000000" charset="-122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188450" y="5892800"/>
            <a:ext cx="141605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0732770" y="63531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09625" y="1743075"/>
            <a:ext cx="7924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功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能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架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构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32405" y="962660"/>
            <a:ext cx="2122805" cy="78041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社群广场</a:t>
            </a:r>
            <a:endParaRPr lang="zh-CN" altLang="en-US" sz="2400" b="1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2405" y="2621915"/>
            <a:ext cx="2122805" cy="780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吃喝玩乐</a:t>
            </a:r>
            <a:endParaRPr lang="zh-CN" altLang="en-US" sz="2400" b="1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32405" y="4399915"/>
            <a:ext cx="2122805" cy="78041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个人中心</a:t>
            </a:r>
            <a:endParaRPr lang="zh-CN" altLang="en-US" sz="2400" b="1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41845" y="165100"/>
            <a:ext cx="182562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评论、点赞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41845" y="1115060"/>
            <a:ext cx="2369820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社群信息推荐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41845" y="2078990"/>
            <a:ext cx="1825625" cy="67119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兴趣互动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41845" y="2957830"/>
            <a:ext cx="2122805" cy="67119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真实接地气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41845" y="3975735"/>
            <a:ext cx="212280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个人设置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41845" y="4904740"/>
            <a:ext cx="212280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活动入口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41845" y="5833745"/>
            <a:ext cx="212280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动态管理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1602105" y="1353185"/>
            <a:ext cx="1130300" cy="191325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" idx="3"/>
          </p:cNvCxnSpPr>
          <p:nvPr/>
        </p:nvCxnSpPr>
        <p:spPr>
          <a:xfrm flipV="1">
            <a:off x="1602105" y="3030220"/>
            <a:ext cx="1130300" cy="254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8" idx="1"/>
          </p:cNvCxnSpPr>
          <p:nvPr/>
        </p:nvCxnSpPr>
        <p:spPr>
          <a:xfrm rot="5400000" flipV="1">
            <a:off x="1403350" y="3479165"/>
            <a:ext cx="1532255" cy="1125220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3"/>
            <a:endCxn id="9" idx="1"/>
          </p:cNvCxnSpPr>
          <p:nvPr/>
        </p:nvCxnSpPr>
        <p:spPr>
          <a:xfrm flipV="1">
            <a:off x="4855210" y="518795"/>
            <a:ext cx="2286635" cy="85217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3"/>
            <a:endCxn id="10" idx="1"/>
          </p:cNvCxnSpPr>
          <p:nvPr/>
        </p:nvCxnSpPr>
        <p:spPr>
          <a:xfrm>
            <a:off x="4855210" y="1370965"/>
            <a:ext cx="2286635" cy="9779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3"/>
            <a:endCxn id="11" idx="1"/>
          </p:cNvCxnSpPr>
          <p:nvPr/>
        </p:nvCxnSpPr>
        <p:spPr>
          <a:xfrm flipV="1">
            <a:off x="4855210" y="2432685"/>
            <a:ext cx="2286635" cy="597535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4855210" y="3021965"/>
            <a:ext cx="2286635" cy="27178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3"/>
          </p:cNvCxnSpPr>
          <p:nvPr/>
        </p:nvCxnSpPr>
        <p:spPr>
          <a:xfrm flipV="1">
            <a:off x="4855210" y="4318635"/>
            <a:ext cx="2286635" cy="489585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3"/>
            <a:endCxn id="14" idx="1"/>
          </p:cNvCxnSpPr>
          <p:nvPr/>
        </p:nvCxnSpPr>
        <p:spPr>
          <a:xfrm>
            <a:off x="4855210" y="4808220"/>
            <a:ext cx="2286635" cy="450215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3"/>
            <a:endCxn id="15" idx="1"/>
          </p:cNvCxnSpPr>
          <p:nvPr/>
        </p:nvCxnSpPr>
        <p:spPr>
          <a:xfrm>
            <a:off x="4855210" y="4808220"/>
            <a:ext cx="2286635" cy="137922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693275" y="5240655"/>
            <a:ext cx="1687830" cy="533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发布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693275" y="6169660"/>
            <a:ext cx="1687830" cy="533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创建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cxnSp>
        <p:nvCxnSpPr>
          <p:cNvPr id="32" name="Curved Connector 31"/>
          <p:cNvCxnSpPr>
            <a:stCxn id="15" idx="3"/>
            <a:endCxn id="29" idx="1"/>
          </p:cNvCxnSpPr>
          <p:nvPr/>
        </p:nvCxnSpPr>
        <p:spPr>
          <a:xfrm>
            <a:off x="9264650" y="6187440"/>
            <a:ext cx="428625" cy="266700"/>
          </a:xfrm>
          <a:prstGeom prst="curvedConnector3">
            <a:avLst>
              <a:gd name="adj1" fmla="val 5007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28" idx="1"/>
          </p:cNvCxnSpPr>
          <p:nvPr/>
        </p:nvCxnSpPr>
        <p:spPr>
          <a:xfrm rot="16200000">
            <a:off x="9156700" y="5631815"/>
            <a:ext cx="643255" cy="429260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8255"/>
            <a:ext cx="12413615" cy="1033526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2101850" y="-1628775"/>
            <a:ext cx="6482715" cy="6482715"/>
            <a:chOff x="-1567" y="-2150"/>
            <a:chExt cx="7866" cy="7866"/>
          </a:xfrm>
        </p:grpSpPr>
        <p:sp>
          <p:nvSpPr>
            <p:cNvPr id="2" name="Oval 1"/>
            <p:cNvSpPr/>
            <p:nvPr/>
          </p:nvSpPr>
          <p:spPr>
            <a:xfrm>
              <a:off x="-1567" y="-2150"/>
              <a:ext cx="7866" cy="786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-981" y="-1564"/>
              <a:ext cx="6694" cy="669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-415" y="-998"/>
              <a:ext cx="5562" cy="556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2" y="-331"/>
              <a:ext cx="4228" cy="4228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4" y="201"/>
              <a:ext cx="3164" cy="316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51" y="668"/>
              <a:ext cx="2230" cy="22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0" y="1167"/>
              <a:ext cx="1232" cy="123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497840" y="601345"/>
            <a:ext cx="35839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solidFill>
                  <a:schemeClr val="bg1"/>
                </a:solidFill>
                <a:latin typeface="Calibri Bold" panose="020F0702030404030204" charset="0"/>
                <a:cs typeface="Calibri Bold" panose="020F0702030404030204" charset="0"/>
              </a:rPr>
              <a:t>Target User </a:t>
            </a:r>
            <a:endParaRPr lang="en-US" sz="5400" b="1">
              <a:solidFill>
                <a:schemeClr val="bg1"/>
              </a:solidFill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97840" y="1523365"/>
            <a:ext cx="330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Calibri Bold" panose="020F0702030404030204" charset="0"/>
              </a:rPr>
              <a:t>目标用户</a:t>
            </a:r>
            <a:endParaRPr lang="zh-CN" altLang="en-US" sz="2400">
              <a:solidFill>
                <a:schemeClr val="bg1"/>
              </a:solidFill>
              <a:latin typeface="Adobe Heiti Std" panose="020B0400000000000000" charset="-122"/>
              <a:ea typeface="Adobe Heiti Std" panose="020B0400000000000000" charset="-122"/>
              <a:cs typeface="Calibri Bold" panose="020F0702030404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949325"/>
            <a:ext cx="3306445" cy="4959985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5033010" y="1133475"/>
            <a:ext cx="13144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企业</a:t>
            </a:r>
            <a:r>
              <a:rPr 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 </a:t>
            </a:r>
            <a:endParaRPr lang="en-US" sz="4000" b="1">
              <a:solidFill>
                <a:schemeClr val="bg1"/>
              </a:solidFill>
              <a:latin typeface="Adobe Heiti Std" panose="020B0400000000000000" charset="-122"/>
              <a:ea typeface="Adobe Heiti Std" panose="020B0400000000000000" charset="-122"/>
              <a:cs typeface="Adobe Heiti Std" panose="020B0400000000000000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510270" y="963295"/>
            <a:ext cx="3307080" cy="1948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840" y="949325"/>
            <a:ext cx="3319780" cy="2009140"/>
          </a:xfrm>
          <a:prstGeom prst="rect">
            <a:avLst/>
          </a:prstGeom>
        </p:spPr>
      </p:pic>
      <p:sp>
        <p:nvSpPr>
          <p:cNvPr id="35" name="Text Box 34"/>
          <p:cNvSpPr txBox="1"/>
          <p:nvPr/>
        </p:nvSpPr>
        <p:spPr>
          <a:xfrm>
            <a:off x="10349865" y="1133475"/>
            <a:ext cx="13144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社区</a:t>
            </a:r>
            <a:r>
              <a:rPr 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 </a:t>
            </a:r>
            <a:endParaRPr lang="en-US" sz="4000" b="1">
              <a:solidFill>
                <a:schemeClr val="bg1"/>
              </a:solidFill>
              <a:latin typeface="Adobe Heiti Std" panose="020B0400000000000000" charset="-122"/>
              <a:ea typeface="Adobe Heiti Std" panose="020B0400000000000000" charset="-122"/>
              <a:cs typeface="Adobe Heiti Std" panose="020B0400000000000000" charset="-12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840" y="3354705"/>
            <a:ext cx="3914775" cy="254508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  <p:pic>
        <p:nvPicPr>
          <p:cNvPr id="16" name="Picture 15" descr="定位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480" y="3778250"/>
            <a:ext cx="8128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27860" y="-381000"/>
            <a:ext cx="16047720" cy="7621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8620" y="3522345"/>
            <a:ext cx="57492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 Heiti Std" panose="020B0700000000000000" charset="-120"/>
                <a:ea typeface="Adobe Fan Heiti Std" panose="020B0700000000000000" charset="-120"/>
                <a:cs typeface="Arial Black" panose="020B0A04020102020204" charset="0"/>
              </a:rPr>
              <a:t>In Services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Fan Heiti Std" panose="020B0700000000000000" charset="-120"/>
              <a:ea typeface="Adobe Fan Heiti Std" panose="020B0700000000000000" charset="-12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8620" y="4359275"/>
            <a:ext cx="607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花旗金融信息服务（中国）有限公司 —— 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</a:rPr>
              <a:t>In Services </a:t>
            </a:r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团队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8620" y="4989195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答辩人： 谢治海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2068830"/>
            <a:ext cx="4548505" cy="27216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2402840"/>
            <a:ext cx="727392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" panose="020B0400000000000000" charset="-122"/>
                <a:ea typeface="Adobe Heiti Std" panose="020B0400000000000000" charset="-122"/>
                <a:cs typeface="Calibri Bold" panose="020F0702030404030204" charset="0"/>
              </a:rPr>
              <a:t>感谢各位评委老师</a:t>
            </a:r>
            <a:endParaRPr lang="zh-CN" altLang="en-US" sz="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Heiti Std" panose="020B0400000000000000" charset="-122"/>
              <a:ea typeface="Adobe Heiti Std" panose="020B0400000000000000" charset="-122"/>
              <a:cs typeface="Calibri Bold" panose="020F07020304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Presentation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Calibri Bold</vt:lpstr>
      <vt:lpstr>Arial Bold</vt:lpstr>
      <vt:lpstr>Arial Regular</vt:lpstr>
      <vt:lpstr>Arial Black</vt:lpstr>
      <vt:lpstr>Calibri Regular</vt:lpstr>
      <vt:lpstr>Adobe Heiti Std</vt:lpstr>
      <vt:lpstr>Adobe Fan Heiti Std</vt:lpstr>
      <vt:lpstr>宋体</vt:lpstr>
      <vt:lpstr>微软雅黑</vt:lpstr>
      <vt:lpstr>Arial Unicode MS</vt:lpstr>
      <vt:lpstr>Calibri</vt:lpstr>
      <vt:lpstr>Calibri Light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imaginexie</dc:creator>
  <cp:lastModifiedBy>imaginexie</cp:lastModifiedBy>
  <cp:revision>80</cp:revision>
  <dcterms:created xsi:type="dcterms:W3CDTF">2021-09-14T16:34:00Z</dcterms:created>
  <dcterms:modified xsi:type="dcterms:W3CDTF">2021-09-14T16:34:00Z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1033-3.9.1.6204</vt:lpwstr>
  </property>
</Properties>
</file>