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258" r:id="rId4"/>
    <p:sldId id="260" r:id="rId5"/>
    <p:sldId id="259" r:id="rId6"/>
    <p:sldId id="261" r:id="rId8"/>
    <p:sldId id="262" r:id="rId9"/>
    <p:sldId id="264" r:id="rId10"/>
    <p:sldId id="266" r:id="rId11"/>
    <p:sldId id="263" r:id="rId12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 showGuides="1">
      <p:cViewPr varScale="1">
        <p:scale>
          <a:sx n="53" d="100"/>
          <a:sy n="53" d="100"/>
        </p:scale>
        <p:origin x="180" y="54"/>
      </p:cViewPr>
      <p:guideLst>
        <p:guide orient="horz" pos="211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4" name="Picture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927860" y="-381000"/>
            <a:ext cx="16047720" cy="762190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46710" y="1860550"/>
            <a:ext cx="5749290" cy="15684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sz="9600" b="1">
                <a:ln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Bold" panose="020F0702030404030204" charset="0"/>
                <a:cs typeface="Calibri Bold" panose="020F0702030404030204" charset="0"/>
              </a:rPr>
              <a:t>In Services</a:t>
            </a:r>
            <a:endParaRPr lang="en-US" sz="9600" b="1">
              <a:ln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 Bold" panose="020F0702030404030204" charset="0"/>
              <a:cs typeface="Calibri Bold" panose="020F07020304040302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459740" y="3429000"/>
            <a:ext cx="52895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b="1">
                <a:latin typeface="Arial Bold" panose="020B0604020202090204" charset="0"/>
              </a:rPr>
              <a:t>一款针对社群概念的小程序</a:t>
            </a:r>
            <a:endParaRPr lang="zh-CN" altLang="en-US" b="1">
              <a:latin typeface="Arial Bold" panose="020B0604020202090204" charset="0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346710" y="2821305"/>
            <a:ext cx="7112635" cy="9220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5400" b="1">
                <a:solidFill>
                  <a:schemeClr val="bg1">
                    <a:alpha val="54000"/>
                  </a:schemeClr>
                </a:solidFill>
                <a:effectLst/>
                <a:latin typeface="Calibri Bold" panose="020F0702030404030204" charset="0"/>
                <a:cs typeface="Calibri Bold" panose="020F0702030404030204" charset="0"/>
              </a:rPr>
              <a:t>创造分享与热爱</a:t>
            </a:r>
            <a:endParaRPr lang="zh-CN" altLang="en-US" sz="5400" b="1">
              <a:solidFill>
                <a:schemeClr val="bg1">
                  <a:alpha val="54000"/>
                </a:schemeClr>
              </a:solidFill>
              <a:effectLst/>
              <a:latin typeface="Calibri Bold" panose="020F0702030404030204" charset="0"/>
              <a:cs typeface="Calibri Bold" panose="020F0702030404030204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459740" y="4254500"/>
            <a:ext cx="6075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latin typeface="Arial Regular" panose="020B0604020202090204" charset="0"/>
                <a:cs typeface="Arial Regular" panose="020B0604020202090204" charset="0"/>
              </a:rPr>
              <a:t>花旗金融信息服务（中国）有限公司 —— </a:t>
            </a:r>
            <a:r>
              <a:rPr lang="en-US" altLang="zh-CN">
                <a:latin typeface="Arial Regular" panose="020B0604020202090204" charset="0"/>
                <a:cs typeface="Arial Regular" panose="020B0604020202090204" charset="0"/>
              </a:rPr>
              <a:t>In Services </a:t>
            </a:r>
            <a:r>
              <a:rPr lang="zh-CN" altLang="en-US">
                <a:latin typeface="Arial Regular" panose="020B0604020202090204" charset="0"/>
                <a:cs typeface="Arial Regular" panose="020B0604020202090204" charset="0"/>
              </a:rPr>
              <a:t>团队</a:t>
            </a:r>
            <a:endParaRPr lang="zh-CN" altLang="en-US"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459740" y="4989195"/>
            <a:ext cx="1846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latin typeface="Arial Regular" panose="020B0604020202090204" charset="0"/>
                <a:cs typeface="Arial Regular" panose="020B0604020202090204" charset="0"/>
              </a:rPr>
              <a:t>答辩人： 谢治海</a:t>
            </a:r>
            <a:endParaRPr lang="zh-CN" altLang="en-US">
              <a:latin typeface="Arial Regular" panose="020B0604020202090204" charset="0"/>
              <a:cs typeface="Arial Regular" panose="020B060402020209020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4540" y="2068830"/>
            <a:ext cx="4548505" cy="272161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597660" y="-1069340"/>
            <a:ext cx="8996680" cy="8996680"/>
          </a:xfrm>
          <a:prstGeom prst="ellipse">
            <a:avLst/>
          </a:prstGeom>
          <a:solidFill>
            <a:schemeClr val="bg1">
              <a:alpha val="35000"/>
            </a:schemeClr>
          </a:solidFill>
          <a:ln w="41275" cmpd="sng">
            <a:solidFill>
              <a:schemeClr val="bg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719070" y="52070"/>
            <a:ext cx="6753860" cy="6753860"/>
          </a:xfrm>
          <a:prstGeom prst="ellipse">
            <a:avLst/>
          </a:prstGeom>
          <a:solidFill>
            <a:schemeClr val="bg1">
              <a:alpha val="35000"/>
            </a:schemeClr>
          </a:solidFill>
          <a:ln w="28575" cmpd="sng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267710" y="633095"/>
            <a:ext cx="5656580" cy="5656580"/>
          </a:xfrm>
          <a:prstGeom prst="ellipse">
            <a:avLst/>
          </a:prstGeom>
          <a:solidFill>
            <a:schemeClr val="bg1"/>
          </a:solidFill>
          <a:ln w="28575" cmpd="sng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41420" y="1074420"/>
            <a:ext cx="4708525" cy="4708525"/>
          </a:xfrm>
          <a:prstGeom prst="rect">
            <a:avLst/>
          </a:prstGeom>
          <a:effectLst>
            <a:outerShdw blurRad="317500" dist="127000" dir="5400000" sx="102000" sy="102000" algn="l" rotWithShape="0">
              <a:prstClr val="black">
                <a:alpha val="40000"/>
              </a:prstClr>
            </a:outerShdw>
          </a:effectLst>
        </p:spPr>
      </p:pic>
      <p:sp>
        <p:nvSpPr>
          <p:cNvPr id="9" name="Text Box 8"/>
          <p:cNvSpPr txBox="1"/>
          <p:nvPr/>
        </p:nvSpPr>
        <p:spPr>
          <a:xfrm>
            <a:off x="317500" y="305435"/>
            <a:ext cx="1305560" cy="76835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p>
            <a:r>
              <a:rPr lang="zh-CN" altLang="en-US" sz="4400" b="1">
                <a:solidFill>
                  <a:schemeClr val="bg1"/>
                </a:solidFill>
                <a:latin typeface="Arial Black" panose="020B0A04020102020204" charset="0"/>
              </a:rPr>
              <a:t>背景</a:t>
            </a:r>
            <a:endParaRPr lang="zh-CN" altLang="en-US" sz="4400" b="1">
              <a:solidFill>
                <a:schemeClr val="bg1"/>
              </a:solidFill>
              <a:latin typeface="Arial Black" panose="020B0A04020102020204" charset="0"/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485775" y="1809115"/>
            <a:ext cx="2752090" cy="973455"/>
          </a:xfrm>
          <a:prstGeom prst="wedgeRectCallou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zh-CN" altLang="en-US"/>
              <a:t>“疫苗接种通知：凡是第二针接种的赠送购物券一张” </a:t>
            </a:r>
            <a:endParaRPr lang="zh-CN" altLang="en-US"/>
          </a:p>
        </p:txBody>
      </p:sp>
      <p:sp>
        <p:nvSpPr>
          <p:cNvPr id="11" name="Rectangular Callout 10"/>
          <p:cNvSpPr/>
          <p:nvPr/>
        </p:nvSpPr>
        <p:spPr>
          <a:xfrm>
            <a:off x="9058275" y="1809115"/>
            <a:ext cx="2816225" cy="973455"/>
          </a:xfrm>
          <a:prstGeom prst="wedgeRectCallou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zh-CN" altLang="en-US"/>
              <a:t>“运动健身打卡活动火热开启啦，需要报名的加入下方打卡群” </a:t>
            </a:r>
            <a:endParaRPr lang="zh-CN" altLang="en-US"/>
          </a:p>
        </p:txBody>
      </p:sp>
      <p:sp>
        <p:nvSpPr>
          <p:cNvPr id="12" name="Rectangular Callout 11"/>
          <p:cNvSpPr/>
          <p:nvPr/>
        </p:nvSpPr>
        <p:spPr>
          <a:xfrm>
            <a:off x="515620" y="3756660"/>
            <a:ext cx="2752090" cy="768350"/>
          </a:xfrm>
          <a:prstGeom prst="wedgeRectCallou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zh-CN" altLang="en-US"/>
              <a:t>“请问有人遇到过相似的问题吗？” </a:t>
            </a:r>
            <a:endParaRPr lang="zh-CN" altLang="en-US"/>
          </a:p>
        </p:txBody>
      </p:sp>
      <p:sp>
        <p:nvSpPr>
          <p:cNvPr id="13" name="Rectangular Callout 12"/>
          <p:cNvSpPr/>
          <p:nvPr/>
        </p:nvSpPr>
        <p:spPr>
          <a:xfrm>
            <a:off x="9058910" y="3756660"/>
            <a:ext cx="2752090" cy="768350"/>
          </a:xfrm>
          <a:prstGeom prst="wedgeRectCallou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zh-CN" altLang="en-US"/>
              <a:t>“不用</a:t>
            </a:r>
            <a:r>
              <a:rPr lang="en-US" altLang="zh-CN"/>
              <a:t>@</a:t>
            </a:r>
            <a:r>
              <a:rPr lang="zh-CN" altLang="en-US"/>
              <a:t>我，以后遇到这样的问题，帖子里都有” </a:t>
            </a:r>
            <a:endParaRPr lang="zh-CN" altLang="en-US"/>
          </a:p>
        </p:txBody>
      </p:sp>
      <p:sp>
        <p:nvSpPr>
          <p:cNvPr id="14" name="Rectangular Callout 13"/>
          <p:cNvSpPr/>
          <p:nvPr/>
        </p:nvSpPr>
        <p:spPr>
          <a:xfrm>
            <a:off x="1290955" y="5258435"/>
            <a:ext cx="1694180" cy="524510"/>
          </a:xfrm>
          <a:prstGeom prst="wedgeRectCallou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zh-CN" altLang="en-US"/>
              <a:t>“</a:t>
            </a:r>
            <a:r>
              <a:rPr lang="en-US" altLang="zh-CN"/>
              <a:t>.......</a:t>
            </a:r>
            <a:r>
              <a:rPr lang="zh-CN" altLang="en-US"/>
              <a:t>” </a:t>
            </a:r>
            <a:endParaRPr lang="zh-CN" altLang="en-US"/>
          </a:p>
        </p:txBody>
      </p:sp>
      <p:sp>
        <p:nvSpPr>
          <p:cNvPr id="15" name="Rectangular Callout 14"/>
          <p:cNvSpPr/>
          <p:nvPr/>
        </p:nvSpPr>
        <p:spPr>
          <a:xfrm>
            <a:off x="9271000" y="5258435"/>
            <a:ext cx="1694180" cy="524510"/>
          </a:xfrm>
          <a:prstGeom prst="wedgeRectCallou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zh-CN" altLang="en-US"/>
              <a:t>“</a:t>
            </a:r>
            <a:r>
              <a:rPr lang="en-US" altLang="zh-CN"/>
              <a:t>.......</a:t>
            </a:r>
            <a:r>
              <a:rPr lang="zh-CN" altLang="en-US"/>
              <a:t>” </a:t>
            </a:r>
            <a:endParaRPr lang="zh-CN" altLang="en-US"/>
          </a:p>
        </p:txBody>
      </p:sp>
      <p:sp>
        <p:nvSpPr>
          <p:cNvPr id="16" name="Text Box 15"/>
          <p:cNvSpPr txBox="1"/>
          <p:nvPr/>
        </p:nvSpPr>
        <p:spPr>
          <a:xfrm>
            <a:off x="5502910" y="6289675"/>
            <a:ext cx="11849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chemeClr val="bg1">
                    <a:lumMod val="75000"/>
                  </a:schemeClr>
                </a:solidFill>
                <a:latin typeface="Calibri Regular" panose="020F0702030404030204" charset="0"/>
                <a:ea typeface="Adobe Heiti Std" panose="020B0400000000000000" charset="-122"/>
                <a:cs typeface="Calibri Regular" panose="020F0702030404030204" charset="0"/>
              </a:rPr>
              <a:t>In-Services</a:t>
            </a:r>
            <a:endParaRPr lang="en-US">
              <a:solidFill>
                <a:schemeClr val="bg1">
                  <a:lumMod val="75000"/>
                </a:schemeClr>
              </a:solidFill>
              <a:latin typeface="Calibri Regular" panose="020F0702030404030204" charset="0"/>
              <a:ea typeface="Adobe Heiti Std" panose="020B0400000000000000" charset="-122"/>
              <a:cs typeface="Calibri Regular" panose="020F07020304040302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Oval 5"/>
          <p:cNvSpPr/>
          <p:nvPr/>
        </p:nvSpPr>
        <p:spPr>
          <a:xfrm>
            <a:off x="1597660" y="-1069340"/>
            <a:ext cx="8996680" cy="8996680"/>
          </a:xfrm>
          <a:prstGeom prst="ellipse">
            <a:avLst/>
          </a:prstGeom>
          <a:solidFill>
            <a:schemeClr val="bg1">
              <a:alpha val="35000"/>
            </a:schemeClr>
          </a:solidFill>
          <a:ln w="41275" cmpd="sng">
            <a:solidFill>
              <a:schemeClr val="bg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0" y="0"/>
            <a:ext cx="12192000" cy="6858000"/>
            <a:chOff x="0" y="0"/>
            <a:chExt cx="19200" cy="10800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19200" cy="108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4282" y="82"/>
              <a:ext cx="10636" cy="10636"/>
            </a:xfrm>
            <a:prstGeom prst="ellipse">
              <a:avLst/>
            </a:prstGeom>
            <a:solidFill>
              <a:schemeClr val="bg1">
                <a:alpha val="35000"/>
              </a:schemeClr>
            </a:solidFill>
            <a:ln w="28575" cmpd="sng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5146" y="997"/>
              <a:ext cx="8908" cy="8908"/>
            </a:xfrm>
            <a:prstGeom prst="ellipse">
              <a:avLst/>
            </a:prstGeom>
            <a:solidFill>
              <a:schemeClr val="bg1"/>
            </a:solidFill>
            <a:ln w="28575" cmpd="sng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5892" y="1692"/>
              <a:ext cx="7415" cy="7415"/>
            </a:xfrm>
            <a:prstGeom prst="rect">
              <a:avLst/>
            </a:prstGeom>
            <a:effectLst>
              <a:outerShdw blurRad="317500" dist="127000" dir="5400000" sx="102000" sy="102000" algn="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" name="Rectangular Callout 9"/>
            <p:cNvSpPr/>
            <p:nvPr/>
          </p:nvSpPr>
          <p:spPr>
            <a:xfrm>
              <a:off x="765" y="2849"/>
              <a:ext cx="4334" cy="1533"/>
            </a:xfrm>
            <a:prstGeom prst="wedgeRectCallou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l"/>
              <a:r>
                <a:rPr lang="zh-CN" altLang="en-US"/>
                <a:t>“疫苗接种通知：凡是第二针接种的赠送购物券一张” </a:t>
              </a:r>
              <a:endParaRPr lang="zh-CN" altLang="en-US"/>
            </a:p>
          </p:txBody>
        </p:sp>
        <p:sp>
          <p:nvSpPr>
            <p:cNvPr id="11" name="Rectangular Callout 10"/>
            <p:cNvSpPr/>
            <p:nvPr/>
          </p:nvSpPr>
          <p:spPr>
            <a:xfrm>
              <a:off x="14265" y="2849"/>
              <a:ext cx="4435" cy="1533"/>
            </a:xfrm>
            <a:prstGeom prst="wedgeRectCallou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l"/>
              <a:r>
                <a:rPr lang="zh-CN" altLang="en-US"/>
                <a:t>“运动健身打卡活动火热开启啦，需要报名的加入下方打卡群” </a:t>
              </a:r>
              <a:endParaRPr lang="zh-CN" altLang="en-US"/>
            </a:p>
          </p:txBody>
        </p:sp>
        <p:sp>
          <p:nvSpPr>
            <p:cNvPr id="12" name="Rectangular Callout 11"/>
            <p:cNvSpPr/>
            <p:nvPr/>
          </p:nvSpPr>
          <p:spPr>
            <a:xfrm>
              <a:off x="812" y="5916"/>
              <a:ext cx="4334" cy="1210"/>
            </a:xfrm>
            <a:prstGeom prst="wedgeRectCallou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l"/>
              <a:r>
                <a:rPr lang="zh-CN" altLang="en-US"/>
                <a:t>“请问有人遇到过相似的问题吗？” </a:t>
              </a:r>
              <a:endParaRPr lang="zh-CN" altLang="en-US"/>
            </a:p>
          </p:txBody>
        </p:sp>
        <p:sp>
          <p:nvSpPr>
            <p:cNvPr id="13" name="Rectangular Callout 12"/>
            <p:cNvSpPr/>
            <p:nvPr/>
          </p:nvSpPr>
          <p:spPr>
            <a:xfrm>
              <a:off x="14266" y="5916"/>
              <a:ext cx="4334" cy="1210"/>
            </a:xfrm>
            <a:prstGeom prst="wedgeRectCallou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l"/>
              <a:r>
                <a:rPr lang="zh-CN" altLang="en-US"/>
                <a:t>“不用</a:t>
              </a:r>
              <a:r>
                <a:rPr lang="en-US" altLang="zh-CN"/>
                <a:t>@</a:t>
              </a:r>
              <a:r>
                <a:rPr lang="zh-CN" altLang="en-US"/>
                <a:t>我，以后遇到这样的问题，帖子里都有” </a:t>
              </a:r>
              <a:endParaRPr lang="zh-CN" altLang="en-US"/>
            </a:p>
          </p:txBody>
        </p:sp>
        <p:sp>
          <p:nvSpPr>
            <p:cNvPr id="14" name="Rectangular Callout 13"/>
            <p:cNvSpPr/>
            <p:nvPr/>
          </p:nvSpPr>
          <p:spPr>
            <a:xfrm>
              <a:off x="2033" y="8281"/>
              <a:ext cx="2668" cy="826"/>
            </a:xfrm>
            <a:prstGeom prst="wedgeRectCallou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l"/>
              <a:r>
                <a:rPr lang="zh-CN" altLang="en-US"/>
                <a:t>“</a:t>
              </a:r>
              <a:r>
                <a:rPr lang="en-US" altLang="zh-CN"/>
                <a:t>.......</a:t>
              </a:r>
              <a:r>
                <a:rPr lang="zh-CN" altLang="en-US"/>
                <a:t>” </a:t>
              </a:r>
              <a:endParaRPr lang="zh-CN" altLang="en-US"/>
            </a:p>
          </p:txBody>
        </p:sp>
        <p:sp>
          <p:nvSpPr>
            <p:cNvPr id="15" name="Rectangular Callout 14"/>
            <p:cNvSpPr/>
            <p:nvPr/>
          </p:nvSpPr>
          <p:spPr>
            <a:xfrm>
              <a:off x="14600" y="8281"/>
              <a:ext cx="2668" cy="826"/>
            </a:xfrm>
            <a:prstGeom prst="wedgeRectCallou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l"/>
              <a:r>
                <a:rPr lang="zh-CN" altLang="en-US"/>
                <a:t>“</a:t>
              </a:r>
              <a:r>
                <a:rPr lang="en-US" altLang="zh-CN"/>
                <a:t>.......</a:t>
              </a:r>
              <a:r>
                <a:rPr lang="zh-CN" altLang="en-US"/>
                <a:t>” </a:t>
              </a:r>
              <a:endParaRPr lang="zh-CN" altLang="en-US"/>
            </a:p>
          </p:txBody>
        </p:sp>
      </p:grpSp>
      <p:sp>
        <p:nvSpPr>
          <p:cNvPr id="3" name="Rectangle 2"/>
          <p:cNvSpPr/>
          <p:nvPr/>
        </p:nvSpPr>
        <p:spPr>
          <a:xfrm>
            <a:off x="0" y="32385"/>
            <a:ext cx="12192000" cy="6858000"/>
          </a:xfrm>
          <a:prstGeom prst="rect">
            <a:avLst/>
          </a:prstGeom>
          <a:solidFill>
            <a:schemeClr val="dk1">
              <a:alpha val="86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946910" y="-794385"/>
            <a:ext cx="8298180" cy="8298180"/>
          </a:xfrm>
          <a:prstGeom prst="ellipse">
            <a:avLst/>
          </a:prstGeom>
          <a:noFill/>
          <a:ln w="28575" cmpd="sng">
            <a:solidFill>
              <a:schemeClr val="accent4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97865" y="-2042795"/>
            <a:ext cx="10795000" cy="10795000"/>
          </a:xfrm>
          <a:prstGeom prst="ellipse">
            <a:avLst/>
          </a:prstGeom>
          <a:noFill/>
          <a:ln w="28575" cmpd="sng">
            <a:solidFill>
              <a:schemeClr val="accent4">
                <a:lumMod val="60000"/>
                <a:lumOff val="40000"/>
                <a:alpha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Text Box 17"/>
          <p:cNvSpPr txBox="1"/>
          <p:nvPr/>
        </p:nvSpPr>
        <p:spPr>
          <a:xfrm>
            <a:off x="2353310" y="2893695"/>
            <a:ext cx="7981950" cy="9220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5400" b="1" i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latin typeface="Luminari" panose="02000505000000020004" charset="0"/>
                <a:cs typeface="Luminari" panose="02000505000000020004" charset="0"/>
              </a:rPr>
              <a:t>所以，</a:t>
            </a:r>
            <a:r>
              <a:rPr lang="en-US" altLang="zh-CN" sz="5400" b="1" i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latin typeface="Luminari" panose="02000505000000020004" charset="0"/>
                <a:cs typeface="Luminari" panose="02000505000000020004" charset="0"/>
              </a:rPr>
              <a:t>In-Services </a:t>
            </a:r>
            <a:r>
              <a:rPr lang="zh-CN" altLang="en-US" sz="5400" b="1" i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latin typeface="Luminari" panose="02000505000000020004" charset="0"/>
                <a:cs typeface="Luminari" panose="02000505000000020004" charset="0"/>
              </a:rPr>
              <a:t>来了！</a:t>
            </a:r>
            <a:endParaRPr lang="zh-CN" altLang="en-US" sz="5400" b="1" i="1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  <a:latin typeface="Luminari" panose="02000505000000020004" charset="0"/>
              <a:cs typeface="Luminari" panose="02000505000000020004" charset="0"/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5502910" y="6289675"/>
            <a:ext cx="11849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chemeClr val="bg1">
                    <a:lumMod val="75000"/>
                  </a:schemeClr>
                </a:solidFill>
                <a:latin typeface="Calibri Regular" panose="020F0702030404030204" charset="0"/>
                <a:ea typeface="Adobe Heiti Std" panose="020B0400000000000000" charset="-122"/>
                <a:cs typeface="Calibri Regular" panose="020F0702030404030204" charset="0"/>
              </a:rPr>
              <a:t>In-Services</a:t>
            </a:r>
            <a:endParaRPr lang="en-US">
              <a:solidFill>
                <a:schemeClr val="bg1">
                  <a:lumMod val="75000"/>
                </a:schemeClr>
              </a:solidFill>
              <a:latin typeface="Calibri Regular" panose="020F0702030404030204" charset="0"/>
              <a:ea typeface="Adobe Heiti Std" panose="020B0400000000000000" charset="-122"/>
              <a:cs typeface="Calibri Regular" panose="020F07020304040302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39940" y="1335405"/>
            <a:ext cx="3784600" cy="350520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683260" y="2962275"/>
            <a:ext cx="989965" cy="0"/>
          </a:xfrm>
          <a:prstGeom prst="line">
            <a:avLst/>
          </a:prstGeom>
          <a:ln w="165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 Box 5"/>
          <p:cNvSpPr txBox="1"/>
          <p:nvPr/>
        </p:nvSpPr>
        <p:spPr>
          <a:xfrm>
            <a:off x="597535" y="1602105"/>
            <a:ext cx="5519420" cy="2971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3600" i="1">
                <a:latin typeface="Adobe Heiti Std" panose="020B0400000000000000" charset="-122"/>
                <a:ea typeface="Adobe Heiti Std" panose="020B0400000000000000" charset="-122"/>
                <a:cs typeface="Adobe Heiti Std" panose="020B0400000000000000" charset="-122"/>
              </a:rPr>
              <a:t>通过使用 </a:t>
            </a:r>
            <a:r>
              <a:rPr lang="en-US" altLang="zh-CN" sz="3600" b="1" i="1">
                <a:latin typeface="Adobe Heiti Std" panose="020B0400000000000000" charset="-122"/>
                <a:ea typeface="Adobe Heiti Std" panose="020B0400000000000000" charset="-122"/>
                <a:cs typeface="Adobe Heiti Std" panose="020B0400000000000000" charset="-122"/>
              </a:rPr>
              <a:t>In-Services</a:t>
            </a:r>
            <a:r>
              <a:rPr lang="zh-CN" altLang="en-US" sz="3600" i="1">
                <a:latin typeface="Adobe Heiti Std" panose="020B0400000000000000" charset="-122"/>
                <a:ea typeface="Adobe Heiti Std" panose="020B0400000000000000" charset="-122"/>
                <a:cs typeface="Adobe Heiti Std" panose="020B0400000000000000" charset="-122"/>
              </a:rPr>
              <a:t>，</a:t>
            </a:r>
            <a:endParaRPr lang="zh-CN" altLang="en-US" sz="3600" i="1">
              <a:latin typeface="Adobe Heiti Std" panose="020B0400000000000000" charset="-122"/>
              <a:ea typeface="Adobe Heiti Std" panose="020B0400000000000000" charset="-122"/>
              <a:cs typeface="Adobe Heiti Std" panose="020B0400000000000000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3600" i="1">
                <a:latin typeface="Adobe Heiti Std" panose="020B0400000000000000" charset="-122"/>
                <a:ea typeface="Adobe Heiti Std" panose="020B0400000000000000" charset="-122"/>
                <a:cs typeface="Adobe Heiti Std" panose="020B0400000000000000" charset="-122"/>
              </a:rPr>
              <a:t>整合社群，清晰、快捷地获取社群信息，拥有充分的</a:t>
            </a:r>
            <a:r>
              <a:rPr lang="zh-CN" altLang="en-US" sz="3600" i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latin typeface="Adobe Heiti Std" panose="020B0400000000000000" charset="-122"/>
                <a:ea typeface="Adobe Heiti Std" panose="020B0400000000000000" charset="-122"/>
                <a:cs typeface="Adobe Heiti Std" panose="020B0400000000000000" charset="-122"/>
              </a:rPr>
              <a:t>社群互动</a:t>
            </a:r>
            <a:endParaRPr lang="zh-CN" altLang="en-US" sz="3600" i="1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  <a:latin typeface="Adobe Heiti Std" panose="020B0400000000000000" charset="-122"/>
              <a:ea typeface="Adobe Heiti Std" panose="020B0400000000000000" charset="-122"/>
              <a:cs typeface="Adobe Heiti Std" panose="020B0400000000000000" charset="-122"/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5502910" y="6289675"/>
            <a:ext cx="11849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chemeClr val="bg1">
                    <a:lumMod val="75000"/>
                  </a:schemeClr>
                </a:solidFill>
                <a:latin typeface="Calibri Regular" panose="020F0702030404030204" charset="0"/>
                <a:ea typeface="Adobe Heiti Std" panose="020B0400000000000000" charset="-122"/>
                <a:cs typeface="Calibri Regular" panose="020F0702030404030204" charset="0"/>
              </a:rPr>
              <a:t>In-Services</a:t>
            </a:r>
            <a:endParaRPr lang="en-US">
              <a:solidFill>
                <a:schemeClr val="bg1">
                  <a:lumMod val="75000"/>
                </a:schemeClr>
              </a:solidFill>
              <a:latin typeface="Calibri Regular" panose="020F0702030404030204" charset="0"/>
              <a:ea typeface="Adobe Heiti Std" panose="020B0400000000000000" charset="-122"/>
              <a:cs typeface="Calibri Regular" panose="020F07020304040302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7" name="Picture 2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63525" y="6075045"/>
            <a:ext cx="12793345" cy="922655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-995045" y="-1365250"/>
            <a:ext cx="4994910" cy="4994910"/>
            <a:chOff x="-1567" y="-2150"/>
            <a:chExt cx="7866" cy="7866"/>
          </a:xfrm>
        </p:grpSpPr>
        <p:sp>
          <p:nvSpPr>
            <p:cNvPr id="2" name="Oval 1"/>
            <p:cNvSpPr/>
            <p:nvPr/>
          </p:nvSpPr>
          <p:spPr>
            <a:xfrm>
              <a:off x="-1567" y="-2150"/>
              <a:ext cx="7866" cy="7866"/>
            </a:xfrm>
            <a:prstGeom prst="ellipse">
              <a:avLst/>
            </a:prstGeom>
            <a:noFill/>
            <a:ln>
              <a:solidFill>
                <a:schemeClr val="bg2">
                  <a:lumMod val="75000"/>
                  <a:alpha val="8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-981" y="-1564"/>
              <a:ext cx="6694" cy="6694"/>
            </a:xfrm>
            <a:prstGeom prst="ellipse">
              <a:avLst/>
            </a:prstGeom>
            <a:noFill/>
            <a:ln>
              <a:solidFill>
                <a:schemeClr val="bg2">
                  <a:lumMod val="75000"/>
                  <a:alpha val="8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-415" y="-998"/>
              <a:ext cx="5562" cy="5562"/>
            </a:xfrm>
            <a:prstGeom prst="ellipse">
              <a:avLst/>
            </a:prstGeom>
            <a:noFill/>
            <a:ln>
              <a:solidFill>
                <a:schemeClr val="bg2">
                  <a:lumMod val="75000"/>
                  <a:alpha val="8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52" y="-331"/>
              <a:ext cx="4228" cy="4228"/>
            </a:xfrm>
            <a:prstGeom prst="ellipse">
              <a:avLst/>
            </a:prstGeom>
            <a:noFill/>
            <a:ln>
              <a:solidFill>
                <a:schemeClr val="bg2">
                  <a:lumMod val="75000"/>
                  <a:alpha val="8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784" y="201"/>
              <a:ext cx="3164" cy="3164"/>
            </a:xfrm>
            <a:prstGeom prst="ellipse">
              <a:avLst/>
            </a:prstGeom>
            <a:noFill/>
            <a:ln>
              <a:solidFill>
                <a:schemeClr val="bg2">
                  <a:lumMod val="75000"/>
                  <a:alpha val="8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1251" y="668"/>
              <a:ext cx="2230" cy="2230"/>
            </a:xfrm>
            <a:prstGeom prst="ellipse">
              <a:avLst/>
            </a:prstGeom>
            <a:noFill/>
            <a:ln>
              <a:solidFill>
                <a:schemeClr val="bg2">
                  <a:lumMod val="75000"/>
                  <a:alpha val="8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750" y="1167"/>
              <a:ext cx="1232" cy="1232"/>
            </a:xfrm>
            <a:prstGeom prst="ellipse">
              <a:avLst/>
            </a:prstGeom>
            <a:noFill/>
            <a:ln>
              <a:solidFill>
                <a:schemeClr val="bg2">
                  <a:lumMod val="75000"/>
                  <a:alpha val="8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13" name="Text Box 12"/>
          <p:cNvSpPr txBox="1"/>
          <p:nvPr/>
        </p:nvSpPr>
        <p:spPr>
          <a:xfrm>
            <a:off x="497840" y="573405"/>
            <a:ext cx="564261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5400" b="1">
                <a:latin typeface="Calibri Bold" panose="020F0702030404030204" charset="0"/>
                <a:cs typeface="Calibri Bold" panose="020F0702030404030204" charset="0"/>
              </a:rPr>
              <a:t>Product positioning</a:t>
            </a:r>
            <a:endParaRPr lang="en-US" sz="5400" b="1">
              <a:latin typeface="Calibri Bold" panose="020F0702030404030204" charset="0"/>
              <a:cs typeface="Calibri Bold" panose="020F0702030404030204" charset="0"/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497840" y="1523365"/>
            <a:ext cx="8717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>
                <a:latin typeface="Adobe Heiti Std" panose="020B0400000000000000" charset="-122"/>
                <a:ea typeface="Adobe Heiti Std" panose="020B0400000000000000" charset="-122"/>
                <a:cs typeface="Calibri Bold" panose="020F0702030404030204" charset="0"/>
              </a:rPr>
              <a:t>产品定位：整合社群信息，隐私保障，提供更优质的社群服务。</a:t>
            </a:r>
            <a:endParaRPr lang="zh-CN" altLang="en-US" sz="2400">
              <a:latin typeface="Adobe Heiti Std" panose="020B0400000000000000" charset="-122"/>
              <a:ea typeface="Adobe Heiti Std" panose="020B0400000000000000" charset="-122"/>
              <a:cs typeface="Calibri Bold" panose="020F0702030404030204" charset="0"/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368935" y="2801620"/>
            <a:ext cx="1419860" cy="156845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sz="96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latin typeface="Calibri Bold" panose="020F0702030404030204" charset="0"/>
                <a:cs typeface="Calibri Bold" panose="020F0702030404030204" charset="0"/>
              </a:rPr>
              <a:t>01</a:t>
            </a:r>
            <a:endParaRPr lang="en-US" sz="9600" b="1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  <a:latin typeface="Calibri Bold" panose="020F0702030404030204" charset="0"/>
              <a:cs typeface="Calibri Bold" panose="020F0702030404030204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3260725" y="3416300"/>
            <a:ext cx="339090" cy="33909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Text Box 15"/>
          <p:cNvSpPr txBox="1"/>
          <p:nvPr/>
        </p:nvSpPr>
        <p:spPr>
          <a:xfrm>
            <a:off x="1788795" y="3136900"/>
            <a:ext cx="181102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 b="1" i="1">
                <a:latin typeface="Adobe Heiti Std" panose="020B0400000000000000" charset="-122"/>
                <a:ea typeface="Adobe Heiti Std" panose="020B0400000000000000" charset="-122"/>
              </a:rPr>
              <a:t>过滤推荐</a:t>
            </a:r>
            <a:endParaRPr lang="zh-CN" altLang="en-US" sz="3200" b="1" i="1">
              <a:latin typeface="Adobe Heiti Std" panose="020B0400000000000000" charset="-122"/>
              <a:ea typeface="Adobe Heiti Std" panose="020B0400000000000000" charset="-122"/>
            </a:endParaRPr>
          </a:p>
        </p:txBody>
      </p:sp>
      <p:sp>
        <p:nvSpPr>
          <p:cNvPr id="18" name="Text Box 17"/>
          <p:cNvSpPr txBox="1"/>
          <p:nvPr/>
        </p:nvSpPr>
        <p:spPr>
          <a:xfrm>
            <a:off x="563880" y="4601210"/>
            <a:ext cx="2964180" cy="14204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zh-CN" altLang="en-US" sz="2400">
                <a:latin typeface="Adobe Heiti Std" panose="020B0400000000000000" charset="-122"/>
                <a:ea typeface="Adobe Heiti Std" panose="020B0400000000000000" charset="-122"/>
              </a:rPr>
              <a:t>推荐常逛相似信息</a:t>
            </a:r>
            <a:endParaRPr lang="zh-CN" altLang="en-US" sz="2400">
              <a:latin typeface="Adobe Heiti Std" panose="020B0400000000000000" charset="-122"/>
              <a:ea typeface="Adobe Heiti Std" panose="020B0400000000000000" charset="-122"/>
            </a:endParaRPr>
          </a:p>
          <a:p>
            <a:pPr marL="342900" indent="-342900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zh-CN" altLang="en-US" sz="2400">
                <a:latin typeface="Adobe Heiti Std" panose="020B0400000000000000" charset="-122"/>
                <a:ea typeface="Adobe Heiti Std" panose="020B0400000000000000" charset="-122"/>
              </a:rPr>
              <a:t>内容审核</a:t>
            </a:r>
            <a:endParaRPr lang="zh-CN" altLang="en-US" sz="2400">
              <a:latin typeface="Adobe Heiti Std" panose="020B0400000000000000" charset="-122"/>
              <a:ea typeface="Adobe Heiti Std" panose="020B0400000000000000" charset="-122"/>
            </a:endParaRPr>
          </a:p>
          <a:p>
            <a:pPr marL="342900" indent="-342900">
              <a:lnSpc>
                <a:spcPct val="120000"/>
              </a:lnSpc>
              <a:buFont typeface="Arial" panose="020B0604020202090204" pitchFamily="34" charset="0"/>
              <a:buChar char="•"/>
            </a:pPr>
            <a:endParaRPr lang="zh-CN" altLang="en-US" sz="2400">
              <a:latin typeface="Adobe Heiti Std" panose="020B0400000000000000" charset="-122"/>
              <a:ea typeface="Adobe Heiti Std" panose="020B0400000000000000" charset="-122"/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4263390" y="2801620"/>
            <a:ext cx="1419860" cy="156845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sz="96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latin typeface="Calibri Bold" panose="020F0702030404030204" charset="0"/>
                <a:cs typeface="Calibri Bold" panose="020F0702030404030204" charset="0"/>
              </a:rPr>
              <a:t>02</a:t>
            </a:r>
            <a:endParaRPr lang="en-US" sz="9600" b="1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  <a:latin typeface="Calibri Bold" panose="020F0702030404030204" charset="0"/>
              <a:cs typeface="Calibri Bold" panose="020F0702030404030204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7155180" y="3416300"/>
            <a:ext cx="339090" cy="33909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Text Box 20"/>
          <p:cNvSpPr txBox="1"/>
          <p:nvPr/>
        </p:nvSpPr>
        <p:spPr>
          <a:xfrm>
            <a:off x="5683250" y="3136900"/>
            <a:ext cx="181102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 b="1" i="1">
                <a:latin typeface="Adobe Heiti Std" panose="020B0400000000000000" charset="-122"/>
                <a:ea typeface="Adobe Heiti Std" panose="020B0400000000000000" charset="-122"/>
              </a:rPr>
              <a:t>隐性社交</a:t>
            </a:r>
            <a:endParaRPr lang="zh-CN" altLang="en-US" sz="3200" b="1" i="1">
              <a:latin typeface="Adobe Heiti Std" panose="020B0400000000000000" charset="-122"/>
              <a:ea typeface="Adobe Heiti Std" panose="020B0400000000000000" charset="-122"/>
            </a:endParaRPr>
          </a:p>
        </p:txBody>
      </p:sp>
      <p:sp>
        <p:nvSpPr>
          <p:cNvPr id="23" name="Text Box 22"/>
          <p:cNvSpPr txBox="1"/>
          <p:nvPr/>
        </p:nvSpPr>
        <p:spPr>
          <a:xfrm>
            <a:off x="8234680" y="2814320"/>
            <a:ext cx="1419860" cy="15684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sz="96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latin typeface="Calibri Bold" panose="020F0702030404030204" charset="0"/>
                <a:cs typeface="Calibri Bold" panose="020F0702030404030204" charset="0"/>
              </a:rPr>
              <a:t>03</a:t>
            </a:r>
            <a:endParaRPr lang="en-US" sz="9600" b="1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  <a:latin typeface="Calibri Bold" panose="020F0702030404030204" charset="0"/>
              <a:cs typeface="Calibri Bold" panose="020F070203040403020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599815" y="5850890"/>
            <a:ext cx="1396365" cy="4597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1493500" y="3434715"/>
            <a:ext cx="339090" cy="30226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Text Box 24"/>
          <p:cNvSpPr txBox="1"/>
          <p:nvPr/>
        </p:nvSpPr>
        <p:spPr>
          <a:xfrm>
            <a:off x="9676130" y="3153410"/>
            <a:ext cx="22415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 i="1">
                <a:latin typeface="Adobe Heiti Std" panose="020B0400000000000000" charset="-122"/>
                <a:ea typeface="Adobe Heiti Std" panose="020B0400000000000000" charset="-122"/>
              </a:rPr>
              <a:t>多社群支持</a:t>
            </a:r>
            <a:endParaRPr lang="zh-CN" altLang="en-US" sz="3200" b="1" i="1">
              <a:latin typeface="Adobe Heiti Std" panose="020B0400000000000000" charset="-122"/>
              <a:ea typeface="Adobe Heiti Std" panose="020B0400000000000000" charset="-122"/>
            </a:endParaRPr>
          </a:p>
        </p:txBody>
      </p:sp>
      <p:sp>
        <p:nvSpPr>
          <p:cNvPr id="26" name="Text Box 25"/>
          <p:cNvSpPr txBox="1"/>
          <p:nvPr/>
        </p:nvSpPr>
        <p:spPr>
          <a:xfrm>
            <a:off x="8573135" y="4601210"/>
            <a:ext cx="2354580" cy="14204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zh-CN" altLang="en-US" sz="2400">
                <a:latin typeface="Adobe Heiti Std" panose="020B0400000000000000" charset="-122"/>
                <a:ea typeface="Adobe Heiti Std" panose="020B0400000000000000" charset="-122"/>
              </a:rPr>
              <a:t>加入多个社群</a:t>
            </a:r>
            <a:endParaRPr lang="zh-CN" altLang="en-US" sz="2400">
              <a:latin typeface="Adobe Heiti Std" panose="020B0400000000000000" charset="-122"/>
              <a:ea typeface="Adobe Heiti Std" panose="020B0400000000000000" charset="-122"/>
            </a:endParaRPr>
          </a:p>
          <a:p>
            <a:pPr marL="342900" indent="-342900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zh-CN" altLang="en-US" sz="2400">
                <a:latin typeface="Adobe Heiti Std" panose="020B0400000000000000" charset="-122"/>
                <a:ea typeface="Adobe Heiti Std" panose="020B0400000000000000" charset="-122"/>
              </a:rPr>
              <a:t>基于邀请机制</a:t>
            </a:r>
            <a:endParaRPr lang="zh-CN" altLang="en-US" sz="2400">
              <a:latin typeface="Adobe Heiti Std" panose="020B0400000000000000" charset="-122"/>
              <a:ea typeface="Adobe Heiti Std" panose="020B0400000000000000" charset="-122"/>
            </a:endParaRPr>
          </a:p>
          <a:p>
            <a:pPr marL="342900" indent="-342900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zh-CN" altLang="en-US" sz="2400">
                <a:latin typeface="Adobe Heiti Std" panose="020B0400000000000000" charset="-122"/>
                <a:ea typeface="Adobe Heiti Std" panose="020B0400000000000000" charset="-122"/>
              </a:rPr>
              <a:t>结合定位规则</a:t>
            </a:r>
            <a:endParaRPr lang="zh-CN" altLang="en-US" sz="2400">
              <a:latin typeface="Adobe Heiti Std" panose="020B0400000000000000" charset="-122"/>
              <a:ea typeface="Adobe Heiti Std" panose="020B0400000000000000" charset="-122"/>
            </a:endParaRPr>
          </a:p>
        </p:txBody>
      </p:sp>
      <p:sp>
        <p:nvSpPr>
          <p:cNvPr id="22" name="Text Box 21"/>
          <p:cNvSpPr txBox="1"/>
          <p:nvPr/>
        </p:nvSpPr>
        <p:spPr>
          <a:xfrm>
            <a:off x="4528185" y="4601210"/>
            <a:ext cx="2354580" cy="14204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zh-CN" altLang="en-US" sz="2400">
                <a:latin typeface="Adobe Heiti Std" panose="020B0400000000000000" charset="-122"/>
                <a:ea typeface="Adobe Heiti Std" panose="020B0400000000000000" charset="-122"/>
              </a:rPr>
              <a:t>保障个人隐私</a:t>
            </a:r>
            <a:endParaRPr lang="zh-CN" altLang="en-US" sz="2400">
              <a:latin typeface="Adobe Heiti Std" panose="020B0400000000000000" charset="-122"/>
              <a:ea typeface="Adobe Heiti Std" panose="020B0400000000000000" charset="-122"/>
            </a:endParaRPr>
          </a:p>
          <a:p>
            <a:pPr marL="342900" indent="-342900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zh-CN" altLang="en-US" sz="2400">
                <a:latin typeface="Adobe Heiti Std" panose="020B0400000000000000" charset="-122"/>
                <a:ea typeface="Adobe Heiti Std" panose="020B0400000000000000" charset="-122"/>
              </a:rPr>
              <a:t>减少互动干扰</a:t>
            </a:r>
            <a:endParaRPr lang="zh-CN" altLang="en-US" sz="2400">
              <a:latin typeface="Adobe Heiti Std" panose="020B0400000000000000" charset="-122"/>
              <a:ea typeface="Adobe Heiti Std" panose="020B0400000000000000" charset="-122"/>
            </a:endParaRPr>
          </a:p>
          <a:p>
            <a:pPr marL="342900" indent="-342900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zh-CN" altLang="en-US" sz="2400">
                <a:latin typeface="Adobe Heiti Std" panose="020B0400000000000000" charset="-122"/>
                <a:ea typeface="Adobe Heiti Std" panose="020B0400000000000000" charset="-122"/>
              </a:rPr>
              <a:t>增进互动频率</a:t>
            </a:r>
            <a:endParaRPr lang="zh-CN" altLang="en-US" sz="2400">
              <a:latin typeface="Adobe Heiti Std" panose="020B0400000000000000" charset="-122"/>
              <a:ea typeface="Adobe Heiti Std" panose="020B0400000000000000" charset="-122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9188450" y="5892800"/>
            <a:ext cx="1416050" cy="460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0" name="Text Box 29"/>
          <p:cNvSpPr txBox="1"/>
          <p:nvPr/>
        </p:nvSpPr>
        <p:spPr>
          <a:xfrm>
            <a:off x="10732770" y="6353175"/>
            <a:ext cx="11849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chemeClr val="bg1">
                    <a:lumMod val="75000"/>
                  </a:schemeClr>
                </a:solidFill>
                <a:latin typeface="Calibri Regular" panose="020F0702030404030204" charset="0"/>
                <a:ea typeface="Adobe Heiti Std" panose="020B0400000000000000" charset="-122"/>
                <a:cs typeface="Calibri Regular" panose="020F0702030404030204" charset="0"/>
              </a:rPr>
              <a:t>In-Services</a:t>
            </a:r>
            <a:endParaRPr lang="en-US">
              <a:solidFill>
                <a:schemeClr val="bg1">
                  <a:lumMod val="75000"/>
                </a:schemeClr>
              </a:solidFill>
              <a:latin typeface="Calibri Regular" panose="020F0702030404030204" charset="0"/>
              <a:ea typeface="Adobe Heiti Std" panose="020B0400000000000000" charset="-122"/>
              <a:cs typeface="Calibri Regular" panose="020F07020304040302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" name="Rectangle 3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7" name="Picture 6" descr="Jietu20210913-17250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2130" y="393700"/>
            <a:ext cx="2828290" cy="498538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2545" y="220345"/>
            <a:ext cx="2704465" cy="533273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4" name="Oval 33"/>
          <p:cNvSpPr/>
          <p:nvPr/>
        </p:nvSpPr>
        <p:spPr>
          <a:xfrm>
            <a:off x="1742440" y="6026150"/>
            <a:ext cx="104140" cy="10414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 flipH="1">
            <a:off x="5915660" y="6026150"/>
            <a:ext cx="104140" cy="10414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 flipH="1">
            <a:off x="9768840" y="6026150"/>
            <a:ext cx="104140" cy="10414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7" name="Text Box 36"/>
          <p:cNvSpPr txBox="1"/>
          <p:nvPr/>
        </p:nvSpPr>
        <p:spPr>
          <a:xfrm>
            <a:off x="1017270" y="6383020"/>
            <a:ext cx="15621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/>
              <a:t>接受邀请加入</a:t>
            </a:r>
            <a:endParaRPr lang="zh-CN" altLang="en-US" b="1"/>
          </a:p>
        </p:txBody>
      </p:sp>
      <p:sp>
        <p:nvSpPr>
          <p:cNvPr id="38" name="Text Box 37"/>
          <p:cNvSpPr txBox="1"/>
          <p:nvPr/>
        </p:nvSpPr>
        <p:spPr>
          <a:xfrm>
            <a:off x="4797425" y="6383020"/>
            <a:ext cx="23406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/>
              <a:t>社群广场</a:t>
            </a:r>
            <a:r>
              <a:rPr lang="en-US" altLang="zh-CN" b="1"/>
              <a:t>\</a:t>
            </a:r>
            <a:r>
              <a:rPr lang="zh-CN" altLang="en-US" b="1"/>
              <a:t>吃喝玩乐页</a:t>
            </a:r>
            <a:endParaRPr lang="zh-CN" altLang="en-US" b="1"/>
          </a:p>
        </p:txBody>
      </p:sp>
      <p:sp>
        <p:nvSpPr>
          <p:cNvPr id="39" name="Text Box 38"/>
          <p:cNvSpPr txBox="1"/>
          <p:nvPr/>
        </p:nvSpPr>
        <p:spPr>
          <a:xfrm>
            <a:off x="9330690" y="6361430"/>
            <a:ext cx="11023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/>
              <a:t>个人中心</a:t>
            </a:r>
            <a:endParaRPr lang="zh-CN" altLang="en-US" b="1"/>
          </a:p>
        </p:txBody>
      </p:sp>
      <p:cxnSp>
        <p:nvCxnSpPr>
          <p:cNvPr id="40" name="Straight Connector 39"/>
          <p:cNvCxnSpPr>
            <a:stCxn id="34" idx="6"/>
          </p:cNvCxnSpPr>
          <p:nvPr/>
        </p:nvCxnSpPr>
        <p:spPr>
          <a:xfrm>
            <a:off x="1846580" y="6078220"/>
            <a:ext cx="40716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5" idx="2"/>
            <a:endCxn id="36" idx="6"/>
          </p:cNvCxnSpPr>
          <p:nvPr/>
        </p:nvCxnSpPr>
        <p:spPr>
          <a:xfrm>
            <a:off x="6019800" y="6078220"/>
            <a:ext cx="37490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870" y="113665"/>
            <a:ext cx="2704465" cy="5544820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sp>
        <p:nvSpPr>
          <p:cNvPr id="43" name="Rectangle 42"/>
          <p:cNvSpPr/>
          <p:nvPr/>
        </p:nvSpPr>
        <p:spPr>
          <a:xfrm>
            <a:off x="5508625" y="2416810"/>
            <a:ext cx="2472055" cy="17589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4" name="Text Box 43"/>
          <p:cNvSpPr txBox="1"/>
          <p:nvPr/>
        </p:nvSpPr>
        <p:spPr>
          <a:xfrm>
            <a:off x="5431155" y="2418715"/>
            <a:ext cx="79248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Adobe Heiti Std" panose="020B0400000000000000" charset="-122"/>
                <a:ea typeface="Adobe Heiti Std" panose="020B0400000000000000" charset="-122"/>
              </a:rPr>
              <a:t>小喵咪小猫咪</a:t>
            </a:r>
            <a:endParaRPr lang="zh-CN" altLang="en-US" sz="800">
              <a:solidFill>
                <a:schemeClr val="tx1">
                  <a:lumMod val="65000"/>
                  <a:lumOff val="35000"/>
                </a:schemeClr>
              </a:solidFill>
              <a:latin typeface="Adobe Heiti Std" panose="020B0400000000000000" charset="-122"/>
              <a:ea typeface="Adobe Heiti Std" panose="020B0400000000000000" charset="-122"/>
            </a:endParaRP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6175" y="393700"/>
            <a:ext cx="2538095" cy="5160010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46" name="Text Box 45"/>
          <p:cNvSpPr txBox="1"/>
          <p:nvPr/>
        </p:nvSpPr>
        <p:spPr>
          <a:xfrm>
            <a:off x="11007090" y="6383020"/>
            <a:ext cx="11849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chemeClr val="bg1">
                    <a:lumMod val="75000"/>
                  </a:schemeClr>
                </a:solidFill>
                <a:latin typeface="Calibri Regular" panose="020F0702030404030204" charset="0"/>
                <a:ea typeface="Adobe Heiti Std" panose="020B0400000000000000" charset="-122"/>
                <a:cs typeface="Calibri Regular" panose="020F0702030404030204" charset="0"/>
              </a:rPr>
              <a:t>In-Services</a:t>
            </a:r>
            <a:endParaRPr lang="en-US">
              <a:solidFill>
                <a:schemeClr val="bg1">
                  <a:lumMod val="75000"/>
                </a:schemeClr>
              </a:solidFill>
              <a:latin typeface="Calibri Regular" panose="020F0702030404030204" charset="0"/>
              <a:ea typeface="Adobe Heiti Std" panose="020B0400000000000000" charset="-122"/>
              <a:cs typeface="Calibri Regular" panose="020F07020304040302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809625" y="1743075"/>
            <a:ext cx="792480" cy="30460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800">
                <a:latin typeface="Adobe Fan Heiti Std" panose="020B0700000000000000" charset="-120"/>
                <a:ea typeface="Adobe Fan Heiti Std" panose="020B0700000000000000" charset="-120"/>
              </a:rPr>
              <a:t>功</a:t>
            </a:r>
            <a:endParaRPr lang="zh-CN" altLang="en-US" sz="4800">
              <a:latin typeface="Adobe Fan Heiti Std" panose="020B0700000000000000" charset="-120"/>
              <a:ea typeface="Adobe Fan Heiti Std" panose="020B0700000000000000" charset="-120"/>
            </a:endParaRPr>
          </a:p>
          <a:p>
            <a:r>
              <a:rPr lang="zh-CN" altLang="en-US" sz="4800">
                <a:latin typeface="Adobe Fan Heiti Std" panose="020B0700000000000000" charset="-120"/>
                <a:ea typeface="Adobe Fan Heiti Std" panose="020B0700000000000000" charset="-120"/>
              </a:rPr>
              <a:t>能</a:t>
            </a:r>
            <a:endParaRPr lang="zh-CN" altLang="en-US" sz="4800">
              <a:latin typeface="Adobe Fan Heiti Std" panose="020B0700000000000000" charset="-120"/>
              <a:ea typeface="Adobe Fan Heiti Std" panose="020B0700000000000000" charset="-120"/>
            </a:endParaRPr>
          </a:p>
          <a:p>
            <a:r>
              <a:rPr lang="zh-CN" altLang="en-US" sz="4800">
                <a:latin typeface="Adobe Fan Heiti Std" panose="020B0700000000000000" charset="-120"/>
                <a:ea typeface="Adobe Fan Heiti Std" panose="020B0700000000000000" charset="-120"/>
              </a:rPr>
              <a:t>架</a:t>
            </a:r>
            <a:endParaRPr lang="zh-CN" altLang="en-US" sz="4800">
              <a:latin typeface="Adobe Fan Heiti Std" panose="020B0700000000000000" charset="-120"/>
              <a:ea typeface="Adobe Fan Heiti Std" panose="020B0700000000000000" charset="-120"/>
            </a:endParaRPr>
          </a:p>
          <a:p>
            <a:r>
              <a:rPr lang="zh-CN" altLang="en-US" sz="4800">
                <a:latin typeface="Adobe Fan Heiti Std" panose="020B0700000000000000" charset="-120"/>
                <a:ea typeface="Adobe Fan Heiti Std" panose="020B0700000000000000" charset="-120"/>
              </a:rPr>
              <a:t>构</a:t>
            </a:r>
            <a:endParaRPr lang="zh-CN" altLang="en-US" sz="4800">
              <a:latin typeface="Adobe Fan Heiti Std" panose="020B0700000000000000" charset="-120"/>
              <a:ea typeface="Adobe Fan Heiti Std" panose="020B0700000000000000" charset="-12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732405" y="962660"/>
            <a:ext cx="2122805" cy="780415"/>
          </a:xfrm>
          <a:prstGeom prst="roundRect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b="1" i="1">
                <a:solidFill>
                  <a:schemeClr val="tx1"/>
                </a:solidFill>
                <a:latin typeface="Adobe Heiti Std" panose="020B0400000000000000" charset="-122"/>
                <a:ea typeface="Adobe Heiti Std" panose="020B0400000000000000" charset="-122"/>
              </a:rPr>
              <a:t>社群广场</a:t>
            </a:r>
            <a:endParaRPr lang="zh-CN" altLang="en-US" sz="2400" b="1" i="1">
              <a:solidFill>
                <a:schemeClr val="tx1"/>
              </a:solidFill>
              <a:latin typeface="Adobe Heiti Std" panose="020B0400000000000000" charset="-122"/>
              <a:ea typeface="Adobe Heiti Std" panose="020B0400000000000000" charset="-122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732405" y="2621915"/>
            <a:ext cx="2122805" cy="780415"/>
          </a:xfrm>
          <a:prstGeom prst="roundRect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b="1" i="1">
                <a:solidFill>
                  <a:schemeClr val="tx1"/>
                </a:solidFill>
                <a:latin typeface="Adobe Heiti Std" panose="020B0400000000000000" charset="-122"/>
                <a:ea typeface="Adobe Heiti Std" panose="020B0400000000000000" charset="-122"/>
              </a:rPr>
              <a:t>吃喝玩乐</a:t>
            </a:r>
            <a:endParaRPr lang="zh-CN" altLang="en-US" sz="2400" b="1" i="1">
              <a:solidFill>
                <a:schemeClr val="tx1"/>
              </a:solidFill>
              <a:latin typeface="Adobe Heiti Std" panose="020B0400000000000000" charset="-122"/>
              <a:ea typeface="Adobe Heiti Std" panose="020B0400000000000000" charset="-122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732405" y="4399915"/>
            <a:ext cx="2122805" cy="780415"/>
          </a:xfrm>
          <a:prstGeom prst="roundRect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b="1" i="1">
                <a:solidFill>
                  <a:schemeClr val="tx1"/>
                </a:solidFill>
                <a:latin typeface="Adobe Heiti Std" panose="020B0400000000000000" charset="-122"/>
                <a:ea typeface="Adobe Heiti Std" panose="020B0400000000000000" charset="-122"/>
              </a:rPr>
              <a:t>个人中心</a:t>
            </a:r>
            <a:endParaRPr lang="zh-CN" altLang="en-US" sz="2400" b="1" i="1">
              <a:solidFill>
                <a:schemeClr val="tx1"/>
              </a:solidFill>
              <a:latin typeface="Adobe Heiti Std" panose="020B0400000000000000" charset="-122"/>
              <a:ea typeface="Adobe Heiti Std" panose="020B0400000000000000" charset="-122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141845" y="165100"/>
            <a:ext cx="1825625" cy="67119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2000" i="1">
                <a:solidFill>
                  <a:schemeClr val="tx1"/>
                </a:solidFill>
                <a:latin typeface="Adobe Heiti Std" panose="020B0400000000000000" charset="-122"/>
                <a:ea typeface="Adobe Heiti Std" panose="020B0400000000000000" charset="-122"/>
              </a:rPr>
              <a:t>评论、点赞</a:t>
            </a:r>
            <a:endParaRPr lang="zh-CN" altLang="en-US" sz="2000" i="1">
              <a:solidFill>
                <a:schemeClr val="tx1"/>
              </a:solidFill>
              <a:latin typeface="Adobe Heiti Std" panose="020B0400000000000000" charset="-122"/>
              <a:ea typeface="Adobe Heiti Std" panose="020B0400000000000000" charset="-122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141845" y="1115060"/>
            <a:ext cx="2369820" cy="67119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2000" i="1">
                <a:solidFill>
                  <a:schemeClr val="tx1"/>
                </a:solidFill>
                <a:latin typeface="Adobe Heiti Std" panose="020B0400000000000000" charset="-122"/>
                <a:ea typeface="Adobe Heiti Std" panose="020B0400000000000000" charset="-122"/>
              </a:rPr>
              <a:t>社群信息推荐</a:t>
            </a:r>
            <a:endParaRPr lang="zh-CN" altLang="en-US" sz="2000" i="1">
              <a:solidFill>
                <a:schemeClr val="tx1"/>
              </a:solidFill>
              <a:latin typeface="Adobe Heiti Std" panose="020B0400000000000000" charset="-122"/>
              <a:ea typeface="Adobe Heiti Std" panose="020B0400000000000000" charset="-122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141845" y="2078990"/>
            <a:ext cx="1825625" cy="67119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2000" i="1">
                <a:solidFill>
                  <a:schemeClr val="tx1"/>
                </a:solidFill>
                <a:latin typeface="Adobe Heiti Std" panose="020B0400000000000000" charset="-122"/>
                <a:ea typeface="Adobe Heiti Std" panose="020B0400000000000000" charset="-122"/>
              </a:rPr>
              <a:t>兴趣互动</a:t>
            </a:r>
            <a:endParaRPr lang="zh-CN" altLang="en-US" sz="2000" i="1">
              <a:solidFill>
                <a:schemeClr val="tx1"/>
              </a:solidFill>
              <a:latin typeface="Adobe Heiti Std" panose="020B0400000000000000" charset="-122"/>
              <a:ea typeface="Adobe Heiti Std" panose="020B0400000000000000" charset="-122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141845" y="2957830"/>
            <a:ext cx="2122805" cy="67119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2000" i="1">
                <a:solidFill>
                  <a:schemeClr val="tx1"/>
                </a:solidFill>
                <a:latin typeface="Adobe Heiti Std" panose="020B0400000000000000" charset="-122"/>
                <a:ea typeface="Adobe Heiti Std" panose="020B0400000000000000" charset="-122"/>
              </a:rPr>
              <a:t>真实接地气</a:t>
            </a:r>
            <a:endParaRPr lang="zh-CN" altLang="en-US" sz="2000" i="1">
              <a:solidFill>
                <a:schemeClr val="tx1"/>
              </a:solidFill>
              <a:latin typeface="Adobe Heiti Std" panose="020B0400000000000000" charset="-122"/>
              <a:ea typeface="Adobe Heiti Std" panose="020B0400000000000000" charset="-122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141845" y="3975735"/>
            <a:ext cx="2122805" cy="67119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2000" i="1">
                <a:solidFill>
                  <a:schemeClr val="tx1"/>
                </a:solidFill>
                <a:latin typeface="Adobe Heiti Std" panose="020B0400000000000000" charset="-122"/>
                <a:ea typeface="Adobe Heiti Std" panose="020B0400000000000000" charset="-122"/>
              </a:rPr>
              <a:t>个人设置</a:t>
            </a:r>
            <a:endParaRPr lang="zh-CN" altLang="en-US" sz="2000" i="1">
              <a:solidFill>
                <a:schemeClr val="tx1"/>
              </a:solidFill>
              <a:latin typeface="Adobe Heiti Std" panose="020B0400000000000000" charset="-122"/>
              <a:ea typeface="Adobe Heiti Std" panose="020B0400000000000000" charset="-122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141845" y="4904740"/>
            <a:ext cx="2122805" cy="67119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2000" i="1">
                <a:solidFill>
                  <a:schemeClr val="tx1"/>
                </a:solidFill>
                <a:latin typeface="Adobe Heiti Std" panose="020B0400000000000000" charset="-122"/>
                <a:ea typeface="Adobe Heiti Std" panose="020B0400000000000000" charset="-122"/>
              </a:rPr>
              <a:t>活动入口</a:t>
            </a:r>
            <a:endParaRPr lang="zh-CN" altLang="en-US" sz="2000" i="1">
              <a:solidFill>
                <a:schemeClr val="tx1"/>
              </a:solidFill>
              <a:latin typeface="Adobe Heiti Std" panose="020B0400000000000000" charset="-122"/>
              <a:ea typeface="Adobe Heiti Std" panose="020B0400000000000000" charset="-122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141845" y="5833745"/>
            <a:ext cx="2122805" cy="67119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2000" i="1">
                <a:solidFill>
                  <a:schemeClr val="tx1"/>
                </a:solidFill>
                <a:latin typeface="Adobe Heiti Std" panose="020B0400000000000000" charset="-122"/>
                <a:ea typeface="Adobe Heiti Std" panose="020B0400000000000000" charset="-122"/>
              </a:rPr>
              <a:t>动态管理</a:t>
            </a:r>
            <a:endParaRPr lang="zh-CN" altLang="en-US" sz="2000" i="1">
              <a:solidFill>
                <a:schemeClr val="tx1"/>
              </a:solidFill>
              <a:latin typeface="Adobe Heiti Std" panose="020B0400000000000000" charset="-122"/>
              <a:ea typeface="Adobe Heiti Std" panose="020B0400000000000000" charset="-122"/>
            </a:endParaRPr>
          </a:p>
        </p:txBody>
      </p:sp>
      <p:cxnSp>
        <p:nvCxnSpPr>
          <p:cNvPr id="16" name="Curved Connector 15"/>
          <p:cNvCxnSpPr/>
          <p:nvPr/>
        </p:nvCxnSpPr>
        <p:spPr>
          <a:xfrm flipV="1">
            <a:off x="1602105" y="1353185"/>
            <a:ext cx="1130300" cy="1913255"/>
          </a:xfrm>
          <a:prstGeom prst="curvedConnector3">
            <a:avLst>
              <a:gd name="adj1" fmla="val 50000"/>
            </a:avLst>
          </a:prstGeom>
          <a:ln w="12700">
            <a:solidFill>
              <a:schemeClr val="bg1">
                <a:lumMod val="6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2" idx="3"/>
          </p:cNvCxnSpPr>
          <p:nvPr/>
        </p:nvCxnSpPr>
        <p:spPr>
          <a:xfrm flipV="1">
            <a:off x="1602105" y="3030220"/>
            <a:ext cx="1130300" cy="254000"/>
          </a:xfrm>
          <a:prstGeom prst="curvedConnector3">
            <a:avLst>
              <a:gd name="adj1" fmla="val 50000"/>
            </a:avLst>
          </a:prstGeom>
          <a:ln w="12700">
            <a:solidFill>
              <a:schemeClr val="bg1">
                <a:lumMod val="6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endCxn id="8" idx="1"/>
          </p:cNvCxnSpPr>
          <p:nvPr/>
        </p:nvCxnSpPr>
        <p:spPr>
          <a:xfrm rot="5400000" flipV="1">
            <a:off x="1403350" y="3479165"/>
            <a:ext cx="1532255" cy="1125220"/>
          </a:xfrm>
          <a:prstGeom prst="curvedConnector2">
            <a:avLst/>
          </a:prstGeom>
          <a:ln w="12700">
            <a:solidFill>
              <a:schemeClr val="bg1">
                <a:lumMod val="6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4" idx="3"/>
            <a:endCxn id="9" idx="1"/>
          </p:cNvCxnSpPr>
          <p:nvPr/>
        </p:nvCxnSpPr>
        <p:spPr>
          <a:xfrm flipV="1">
            <a:off x="4855210" y="518795"/>
            <a:ext cx="2286635" cy="852170"/>
          </a:xfrm>
          <a:prstGeom prst="curvedConnector3">
            <a:avLst>
              <a:gd name="adj1" fmla="val 50014"/>
            </a:avLst>
          </a:prstGeom>
          <a:ln w="12700">
            <a:solidFill>
              <a:schemeClr val="bg1">
                <a:lumMod val="6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4" idx="3"/>
            <a:endCxn id="10" idx="1"/>
          </p:cNvCxnSpPr>
          <p:nvPr/>
        </p:nvCxnSpPr>
        <p:spPr>
          <a:xfrm>
            <a:off x="4855210" y="1370965"/>
            <a:ext cx="2286635" cy="97790"/>
          </a:xfrm>
          <a:prstGeom prst="curvedConnector3">
            <a:avLst>
              <a:gd name="adj1" fmla="val 50014"/>
            </a:avLst>
          </a:prstGeom>
          <a:ln w="12700">
            <a:solidFill>
              <a:schemeClr val="bg1">
                <a:lumMod val="6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6" idx="3"/>
            <a:endCxn id="11" idx="1"/>
          </p:cNvCxnSpPr>
          <p:nvPr/>
        </p:nvCxnSpPr>
        <p:spPr>
          <a:xfrm flipV="1">
            <a:off x="4855210" y="2432685"/>
            <a:ext cx="2286635" cy="597535"/>
          </a:xfrm>
          <a:prstGeom prst="curvedConnector3">
            <a:avLst>
              <a:gd name="adj1" fmla="val 50014"/>
            </a:avLst>
          </a:prstGeom>
          <a:ln w="12700">
            <a:solidFill>
              <a:schemeClr val="bg1">
                <a:lumMod val="6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/>
          <p:nvPr/>
        </p:nvCxnSpPr>
        <p:spPr>
          <a:xfrm>
            <a:off x="4855210" y="3021965"/>
            <a:ext cx="2286635" cy="271780"/>
          </a:xfrm>
          <a:prstGeom prst="curvedConnector3">
            <a:avLst>
              <a:gd name="adj1" fmla="val 50014"/>
            </a:avLst>
          </a:prstGeom>
          <a:ln w="12700">
            <a:solidFill>
              <a:schemeClr val="bg1">
                <a:lumMod val="6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8" idx="3"/>
          </p:cNvCxnSpPr>
          <p:nvPr/>
        </p:nvCxnSpPr>
        <p:spPr>
          <a:xfrm flipV="1">
            <a:off x="4855210" y="4318635"/>
            <a:ext cx="2286635" cy="489585"/>
          </a:xfrm>
          <a:prstGeom prst="curvedConnector3">
            <a:avLst>
              <a:gd name="adj1" fmla="val 50014"/>
            </a:avLst>
          </a:prstGeom>
          <a:ln w="12700">
            <a:solidFill>
              <a:schemeClr val="bg1">
                <a:lumMod val="6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8" idx="3"/>
            <a:endCxn id="14" idx="1"/>
          </p:cNvCxnSpPr>
          <p:nvPr/>
        </p:nvCxnSpPr>
        <p:spPr>
          <a:xfrm>
            <a:off x="4855210" y="4808220"/>
            <a:ext cx="2286635" cy="450215"/>
          </a:xfrm>
          <a:prstGeom prst="curvedConnector3">
            <a:avLst>
              <a:gd name="adj1" fmla="val 50014"/>
            </a:avLst>
          </a:prstGeom>
          <a:ln w="12700">
            <a:solidFill>
              <a:schemeClr val="bg1">
                <a:lumMod val="6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8" idx="3"/>
            <a:endCxn id="15" idx="1"/>
          </p:cNvCxnSpPr>
          <p:nvPr/>
        </p:nvCxnSpPr>
        <p:spPr>
          <a:xfrm>
            <a:off x="4855210" y="4808220"/>
            <a:ext cx="2286635" cy="1379220"/>
          </a:xfrm>
          <a:prstGeom prst="curvedConnector3">
            <a:avLst>
              <a:gd name="adj1" fmla="val 50014"/>
            </a:avLst>
          </a:prstGeom>
          <a:ln w="12700">
            <a:solidFill>
              <a:schemeClr val="bg1">
                <a:lumMod val="6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9693275" y="5240655"/>
            <a:ext cx="1687830" cy="53340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2000" i="1">
                <a:solidFill>
                  <a:schemeClr val="tx1"/>
                </a:solidFill>
                <a:latin typeface="Adobe Heiti Std" panose="020B0400000000000000" charset="-122"/>
                <a:ea typeface="Adobe Heiti Std" panose="020B0400000000000000" charset="-122"/>
              </a:rPr>
              <a:t>发布</a:t>
            </a:r>
            <a:endParaRPr lang="zh-CN" altLang="en-US" sz="2000" i="1">
              <a:solidFill>
                <a:schemeClr val="tx1"/>
              </a:solidFill>
              <a:latin typeface="Adobe Heiti Std" panose="020B0400000000000000" charset="-122"/>
              <a:ea typeface="Adobe Heiti Std" panose="020B0400000000000000" charset="-122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9693275" y="6169660"/>
            <a:ext cx="1687830" cy="53340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2000" i="1">
                <a:solidFill>
                  <a:schemeClr val="tx1"/>
                </a:solidFill>
                <a:latin typeface="Adobe Heiti Std" panose="020B0400000000000000" charset="-122"/>
                <a:ea typeface="Adobe Heiti Std" panose="020B0400000000000000" charset="-122"/>
              </a:rPr>
              <a:t>创建</a:t>
            </a:r>
            <a:endParaRPr lang="zh-CN" altLang="en-US" sz="2000" i="1">
              <a:solidFill>
                <a:schemeClr val="tx1"/>
              </a:solidFill>
              <a:latin typeface="Adobe Heiti Std" panose="020B0400000000000000" charset="-122"/>
              <a:ea typeface="Adobe Heiti Std" panose="020B0400000000000000" charset="-122"/>
            </a:endParaRPr>
          </a:p>
        </p:txBody>
      </p:sp>
      <p:cxnSp>
        <p:nvCxnSpPr>
          <p:cNvPr id="32" name="Curved Connector 31"/>
          <p:cNvCxnSpPr>
            <a:stCxn id="15" idx="3"/>
            <a:endCxn id="29" idx="1"/>
          </p:cNvCxnSpPr>
          <p:nvPr/>
        </p:nvCxnSpPr>
        <p:spPr>
          <a:xfrm>
            <a:off x="9264650" y="6187440"/>
            <a:ext cx="428625" cy="266700"/>
          </a:xfrm>
          <a:prstGeom prst="curvedConnector3">
            <a:avLst>
              <a:gd name="adj1" fmla="val 50074"/>
            </a:avLst>
          </a:prstGeom>
          <a:ln w="12700">
            <a:solidFill>
              <a:schemeClr val="bg1">
                <a:lumMod val="6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>
            <a:endCxn id="28" idx="1"/>
          </p:cNvCxnSpPr>
          <p:nvPr/>
        </p:nvCxnSpPr>
        <p:spPr>
          <a:xfrm rot="16200000">
            <a:off x="9156700" y="5631815"/>
            <a:ext cx="643255" cy="429260"/>
          </a:xfrm>
          <a:prstGeom prst="curvedConnector2">
            <a:avLst/>
          </a:prstGeom>
          <a:ln w="12700">
            <a:solidFill>
              <a:schemeClr val="bg1">
                <a:lumMod val="6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 Box 45"/>
          <p:cNvSpPr txBox="1"/>
          <p:nvPr/>
        </p:nvSpPr>
        <p:spPr>
          <a:xfrm>
            <a:off x="5502910" y="6289675"/>
            <a:ext cx="11849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chemeClr val="bg1">
                    <a:lumMod val="75000"/>
                  </a:schemeClr>
                </a:solidFill>
                <a:latin typeface="Calibri Regular" panose="020F0702030404030204" charset="0"/>
                <a:ea typeface="Adobe Heiti Std" panose="020B0400000000000000" charset="-122"/>
                <a:cs typeface="Calibri Regular" panose="020F0702030404030204" charset="0"/>
              </a:rPr>
              <a:t>In-Services</a:t>
            </a:r>
            <a:endParaRPr lang="en-US">
              <a:solidFill>
                <a:schemeClr val="bg1">
                  <a:lumMod val="75000"/>
                </a:schemeClr>
              </a:solidFill>
              <a:latin typeface="Calibri Regular" panose="020F0702030404030204" charset="0"/>
              <a:ea typeface="Adobe Heiti Std" panose="020B0400000000000000" charset="-122"/>
              <a:cs typeface="Calibri Regular" panose="020F07020304040302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" name="Rectangle 3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-2101850" y="-1628775"/>
            <a:ext cx="6482715" cy="6482715"/>
            <a:chOff x="-1567" y="-2150"/>
            <a:chExt cx="7866" cy="7866"/>
          </a:xfrm>
        </p:grpSpPr>
        <p:sp>
          <p:nvSpPr>
            <p:cNvPr id="2" name="Oval 1"/>
            <p:cNvSpPr/>
            <p:nvPr/>
          </p:nvSpPr>
          <p:spPr>
            <a:xfrm>
              <a:off x="-1567" y="-2150"/>
              <a:ext cx="7866" cy="7866"/>
            </a:xfrm>
            <a:prstGeom prst="ellipse">
              <a:avLst/>
            </a:prstGeom>
            <a:noFill/>
            <a:ln>
              <a:solidFill>
                <a:schemeClr val="bg2">
                  <a:lumMod val="75000"/>
                  <a:alpha val="8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-981" y="-1564"/>
              <a:ext cx="6694" cy="6694"/>
            </a:xfrm>
            <a:prstGeom prst="ellipse">
              <a:avLst/>
            </a:prstGeom>
            <a:noFill/>
            <a:ln>
              <a:solidFill>
                <a:schemeClr val="bg2">
                  <a:lumMod val="75000"/>
                  <a:alpha val="8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-415" y="-998"/>
              <a:ext cx="5562" cy="5562"/>
            </a:xfrm>
            <a:prstGeom prst="ellipse">
              <a:avLst/>
            </a:prstGeom>
            <a:noFill/>
            <a:ln>
              <a:solidFill>
                <a:schemeClr val="bg2">
                  <a:lumMod val="75000"/>
                  <a:alpha val="8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52" y="-331"/>
              <a:ext cx="4228" cy="4228"/>
            </a:xfrm>
            <a:prstGeom prst="ellipse">
              <a:avLst/>
            </a:prstGeom>
            <a:noFill/>
            <a:ln>
              <a:solidFill>
                <a:schemeClr val="bg2">
                  <a:lumMod val="75000"/>
                  <a:alpha val="8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784" y="201"/>
              <a:ext cx="3164" cy="3164"/>
            </a:xfrm>
            <a:prstGeom prst="ellipse">
              <a:avLst/>
            </a:prstGeom>
            <a:noFill/>
            <a:ln>
              <a:solidFill>
                <a:schemeClr val="bg2">
                  <a:lumMod val="75000"/>
                  <a:alpha val="8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1251" y="668"/>
              <a:ext cx="2230" cy="2230"/>
            </a:xfrm>
            <a:prstGeom prst="ellipse">
              <a:avLst/>
            </a:prstGeom>
            <a:noFill/>
            <a:ln>
              <a:solidFill>
                <a:schemeClr val="bg2">
                  <a:lumMod val="75000"/>
                  <a:alpha val="8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750" y="1167"/>
              <a:ext cx="1232" cy="1232"/>
            </a:xfrm>
            <a:prstGeom prst="ellipse">
              <a:avLst/>
            </a:prstGeom>
            <a:noFill/>
            <a:ln>
              <a:solidFill>
                <a:schemeClr val="bg2">
                  <a:lumMod val="75000"/>
                  <a:alpha val="8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13" name="Text Box 12"/>
          <p:cNvSpPr txBox="1"/>
          <p:nvPr/>
        </p:nvSpPr>
        <p:spPr>
          <a:xfrm>
            <a:off x="497840" y="573405"/>
            <a:ext cx="358394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5400" b="1">
                <a:latin typeface="Calibri Bold" panose="020F0702030404030204" charset="0"/>
                <a:cs typeface="Calibri Bold" panose="020F0702030404030204" charset="0"/>
              </a:rPr>
              <a:t>Target User </a:t>
            </a:r>
            <a:endParaRPr lang="en-US" sz="5400" b="1">
              <a:latin typeface="Calibri Bold" panose="020F0702030404030204" charset="0"/>
              <a:cs typeface="Calibri Bold" panose="020F0702030404030204" charset="0"/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497840" y="1523365"/>
            <a:ext cx="33070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400">
                <a:latin typeface="Adobe Heiti Std" panose="020B0400000000000000" charset="-122"/>
                <a:ea typeface="Adobe Heiti Std" panose="020B0400000000000000" charset="-122"/>
                <a:cs typeface="Calibri Bold" panose="020F0702030404030204" charset="0"/>
              </a:rPr>
              <a:t>目标用户</a:t>
            </a:r>
            <a:endParaRPr lang="zh-CN" altLang="en-US" sz="2400">
              <a:latin typeface="Adobe Heiti Std" panose="020B0400000000000000" charset="-122"/>
              <a:ea typeface="Adobe Heiti Std" panose="020B0400000000000000" charset="-122"/>
              <a:cs typeface="Calibri Bold" panose="020F070203040403020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75200" y="949325"/>
            <a:ext cx="3306445" cy="4959985"/>
          </a:xfrm>
          <a:prstGeom prst="rect">
            <a:avLst/>
          </a:prstGeom>
        </p:spPr>
      </p:pic>
      <p:sp>
        <p:nvSpPr>
          <p:cNvPr id="31" name="Text Box 30"/>
          <p:cNvSpPr txBox="1"/>
          <p:nvPr/>
        </p:nvSpPr>
        <p:spPr>
          <a:xfrm>
            <a:off x="5033010" y="1133475"/>
            <a:ext cx="131445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000" b="1">
                <a:solidFill>
                  <a:schemeClr val="bg1"/>
                </a:solidFill>
                <a:latin typeface="Adobe Heiti Std" panose="020B0400000000000000" charset="-122"/>
                <a:ea typeface="Adobe Heiti Std" panose="020B0400000000000000" charset="-122"/>
                <a:cs typeface="Adobe Heiti Std" panose="020B0400000000000000" charset="-122"/>
              </a:rPr>
              <a:t>企业</a:t>
            </a:r>
            <a:r>
              <a:rPr lang="en-US" sz="4000" b="1">
                <a:solidFill>
                  <a:schemeClr val="bg1"/>
                </a:solidFill>
                <a:latin typeface="Adobe Heiti Std" panose="020B0400000000000000" charset="-122"/>
                <a:ea typeface="Adobe Heiti Std" panose="020B0400000000000000" charset="-122"/>
                <a:cs typeface="Adobe Heiti Std" panose="020B0400000000000000" charset="-122"/>
              </a:rPr>
              <a:t> </a:t>
            </a:r>
            <a:endParaRPr lang="en-US" sz="4000" b="1">
              <a:solidFill>
                <a:schemeClr val="bg1"/>
              </a:solidFill>
              <a:latin typeface="Adobe Heiti Std" panose="020B0400000000000000" charset="-122"/>
              <a:ea typeface="Adobe Heiti Std" panose="020B0400000000000000" charset="-122"/>
              <a:cs typeface="Adobe Heiti Std" panose="020B0400000000000000" charset="-122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8510270" y="963295"/>
            <a:ext cx="3307080" cy="194818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8840" y="949325"/>
            <a:ext cx="3319780" cy="2009140"/>
          </a:xfrm>
          <a:prstGeom prst="rect">
            <a:avLst/>
          </a:prstGeom>
        </p:spPr>
      </p:pic>
      <p:sp>
        <p:nvSpPr>
          <p:cNvPr id="35" name="Text Box 34"/>
          <p:cNvSpPr txBox="1"/>
          <p:nvPr/>
        </p:nvSpPr>
        <p:spPr>
          <a:xfrm>
            <a:off x="10349865" y="1133475"/>
            <a:ext cx="131445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000" b="1">
                <a:solidFill>
                  <a:schemeClr val="bg1"/>
                </a:solidFill>
                <a:latin typeface="Adobe Heiti Std" panose="020B0400000000000000" charset="-122"/>
                <a:ea typeface="Adobe Heiti Std" panose="020B0400000000000000" charset="-122"/>
                <a:cs typeface="Adobe Heiti Std" panose="020B0400000000000000" charset="-122"/>
              </a:rPr>
              <a:t>社区</a:t>
            </a:r>
            <a:r>
              <a:rPr lang="en-US" sz="4000" b="1">
                <a:solidFill>
                  <a:schemeClr val="bg1"/>
                </a:solidFill>
                <a:latin typeface="Adobe Heiti Std" panose="020B0400000000000000" charset="-122"/>
                <a:ea typeface="Adobe Heiti Std" panose="020B0400000000000000" charset="-122"/>
                <a:cs typeface="Adobe Heiti Std" panose="020B0400000000000000" charset="-122"/>
              </a:rPr>
              <a:t> </a:t>
            </a:r>
            <a:endParaRPr lang="en-US" sz="4000" b="1">
              <a:solidFill>
                <a:schemeClr val="bg1"/>
              </a:solidFill>
              <a:latin typeface="Adobe Heiti Std" panose="020B0400000000000000" charset="-122"/>
              <a:ea typeface="Adobe Heiti Std" panose="020B0400000000000000" charset="-122"/>
              <a:cs typeface="Adobe Heiti Std" panose="020B0400000000000000" charset="-122"/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8840" y="3354705"/>
            <a:ext cx="3914775" cy="2545080"/>
          </a:xfrm>
          <a:prstGeom prst="rect">
            <a:avLst/>
          </a:prstGeom>
        </p:spPr>
      </p:pic>
      <p:sp>
        <p:nvSpPr>
          <p:cNvPr id="37" name="Text Box 36"/>
          <p:cNvSpPr txBox="1"/>
          <p:nvPr/>
        </p:nvSpPr>
        <p:spPr>
          <a:xfrm>
            <a:off x="5502910" y="6289675"/>
            <a:ext cx="11849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chemeClr val="bg1">
                    <a:lumMod val="75000"/>
                  </a:schemeClr>
                </a:solidFill>
                <a:latin typeface="Calibri Regular" panose="020F0702030404030204" charset="0"/>
                <a:ea typeface="Adobe Heiti Std" panose="020B0400000000000000" charset="-122"/>
                <a:cs typeface="Calibri Regular" panose="020F0702030404030204" charset="0"/>
              </a:rPr>
              <a:t>In-Services</a:t>
            </a:r>
            <a:endParaRPr lang="en-US">
              <a:solidFill>
                <a:schemeClr val="bg1">
                  <a:lumMod val="75000"/>
                </a:schemeClr>
              </a:solidFill>
              <a:latin typeface="Calibri Regular" panose="020F0702030404030204" charset="0"/>
              <a:ea typeface="Adobe Heiti Std" panose="020B0400000000000000" charset="-122"/>
              <a:cs typeface="Calibri Regular" panose="020F07020304040302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4" name="Picture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927860" y="-381000"/>
            <a:ext cx="16047720" cy="762190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88620" y="3522345"/>
            <a:ext cx="5749290" cy="7067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sz="40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obe Fan Heiti Std" panose="020B0700000000000000" charset="-120"/>
                <a:ea typeface="Adobe Fan Heiti Std" panose="020B0700000000000000" charset="-120"/>
                <a:cs typeface="Arial Black" panose="020B0A04020102020204" charset="0"/>
              </a:rPr>
              <a:t>In Services</a:t>
            </a:r>
            <a:endParaRPr lang="en-US" sz="4000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obe Fan Heiti Std" panose="020B0700000000000000" charset="-120"/>
              <a:ea typeface="Adobe Fan Heiti Std" panose="020B0700000000000000" charset="-120"/>
              <a:cs typeface="Arial Black" panose="020B0A04020102020204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388620" y="4359275"/>
            <a:ext cx="6075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latin typeface="Arial Regular" panose="020B0604020202090204" charset="0"/>
                <a:cs typeface="Arial Regular" panose="020B0604020202090204" charset="0"/>
              </a:rPr>
              <a:t>花旗金融信息服务（中国）有限公司 —— </a:t>
            </a:r>
            <a:r>
              <a:rPr lang="en-US" altLang="zh-CN">
                <a:latin typeface="Arial Regular" panose="020B0604020202090204" charset="0"/>
                <a:cs typeface="Arial Regular" panose="020B0604020202090204" charset="0"/>
              </a:rPr>
              <a:t>In Services </a:t>
            </a:r>
            <a:r>
              <a:rPr lang="zh-CN" altLang="en-US">
                <a:latin typeface="Arial Regular" panose="020B0604020202090204" charset="0"/>
                <a:cs typeface="Arial Regular" panose="020B0604020202090204" charset="0"/>
              </a:rPr>
              <a:t>团队</a:t>
            </a:r>
            <a:endParaRPr lang="zh-CN" altLang="en-US"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388620" y="4989195"/>
            <a:ext cx="1846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latin typeface="Arial Regular" panose="020B0604020202090204" charset="0"/>
                <a:cs typeface="Arial Regular" panose="020B0604020202090204" charset="0"/>
              </a:rPr>
              <a:t>答辩人： 谢治海</a:t>
            </a:r>
            <a:endParaRPr lang="zh-CN" altLang="en-US">
              <a:latin typeface="Arial Regular" panose="020B0604020202090204" charset="0"/>
              <a:cs typeface="Arial Regular" panose="020B060402020209020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4540" y="2068830"/>
            <a:ext cx="4548505" cy="272161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304800" y="2402840"/>
            <a:ext cx="7273925" cy="110680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66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obe Heiti Std" panose="020B0400000000000000" charset="-122"/>
                <a:ea typeface="Adobe Heiti Std" panose="020B0400000000000000" charset="-122"/>
                <a:cs typeface="Calibri Bold" panose="020F0702030404030204" charset="0"/>
              </a:rPr>
              <a:t>感谢各位评委老师</a:t>
            </a:r>
            <a:endParaRPr lang="zh-CN" altLang="en-US" sz="6600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obe Heiti Std" panose="020B0400000000000000" charset="-122"/>
              <a:ea typeface="Adobe Heiti Std" panose="020B0400000000000000" charset="-122"/>
              <a:cs typeface="Calibri Bold" panose="020F07020304040302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716</Words>
  <Application>WPS Presentation</Application>
  <PresentationFormat>Widescreen</PresentationFormat>
  <Paragraphs>136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92" baseType="lpstr">
      <vt:lpstr>Arial</vt:lpstr>
      <vt:lpstr>SimSun</vt:lpstr>
      <vt:lpstr>Wingdings</vt:lpstr>
      <vt:lpstr>Arial Unicode MS</vt:lpstr>
      <vt:lpstr>Calibri Light</vt:lpstr>
      <vt:lpstr>Helvetica Neue</vt:lpstr>
      <vt:lpstr>Calibri</vt:lpstr>
      <vt:lpstr>微软雅黑</vt:lpstr>
      <vt:lpstr>Calibri Bold</vt:lpstr>
      <vt:lpstr>宋体</vt:lpstr>
      <vt:lpstr>Constantia Regular</vt:lpstr>
      <vt:lpstr>Consolas Regular</vt:lpstr>
      <vt:lpstr>Consolas Bold</vt:lpstr>
      <vt:lpstr>Consolas Bold Italic</vt:lpstr>
      <vt:lpstr>Arial Regular</vt:lpstr>
      <vt:lpstr>Times New Roman Regular</vt:lpstr>
      <vt:lpstr>Arial Italic</vt:lpstr>
      <vt:lpstr>Arial Bold</vt:lpstr>
      <vt:lpstr>Consolas Italic</vt:lpstr>
      <vt:lpstr>Arial Black</vt:lpstr>
      <vt:lpstr>Hiragino Kaku Gothic Std</vt:lpstr>
      <vt:lpstr>Hiragino Kaku Gothic StdN</vt:lpstr>
      <vt:lpstr>Helvetica Neue Regular</vt:lpstr>
      <vt:lpstr>Helvetica Regular</vt:lpstr>
      <vt:lpstr>Helvetica Neue Italic</vt:lpstr>
      <vt:lpstr>Helvetica Oblique</vt:lpstr>
      <vt:lpstr>Helvetica Light</vt:lpstr>
      <vt:lpstr>Helvetica Light Oblique</vt:lpstr>
      <vt:lpstr>Helvetica Bold</vt:lpstr>
      <vt:lpstr>Arial Rounded MT Bold</vt:lpstr>
      <vt:lpstr>Arial Narrow Regular</vt:lpstr>
      <vt:lpstr>Franklin Gothic Medium Regular</vt:lpstr>
      <vt:lpstr>Franklin Gothic Medium Italic</vt:lpstr>
      <vt:lpstr>Hobo Std</vt:lpstr>
      <vt:lpstr>Impact</vt:lpstr>
      <vt:lpstr>Hoefler Text Regular</vt:lpstr>
      <vt:lpstr>ITF Devanagari Book</vt:lpstr>
      <vt:lpstr>KaiTi</vt:lpstr>
      <vt:lpstr>Kefa Regular</vt:lpstr>
      <vt:lpstr>Khmer Sangam MN</vt:lpstr>
      <vt:lpstr>Kohinoor Bangla Regular</vt:lpstr>
      <vt:lpstr>Kohinoor Devanagari Regular</vt:lpstr>
      <vt:lpstr>Kohinoor Telugu Regular</vt:lpstr>
      <vt:lpstr>Kokonor</vt:lpstr>
      <vt:lpstr>Kozuka Gothic Pro R</vt:lpstr>
      <vt:lpstr>Kozuka Mincho Pr6N R</vt:lpstr>
      <vt:lpstr>Krungthep</vt:lpstr>
      <vt:lpstr>KufiStandardGK</vt:lpstr>
      <vt:lpstr>Lao MN Regular</vt:lpstr>
      <vt:lpstr>Letter Gothic Std Slanted</vt:lpstr>
      <vt:lpstr>苹方-简</vt:lpstr>
      <vt:lpstr>Lao Sangam MN</vt:lpstr>
      <vt:lpstr>Lithos Pro Regular</vt:lpstr>
      <vt:lpstr>Lucida Console</vt:lpstr>
      <vt:lpstr>Lucida Grande Regular</vt:lpstr>
      <vt:lpstr>Lucida Sans Unicode</vt:lpstr>
      <vt:lpstr>Malayalam MN Regular</vt:lpstr>
      <vt:lpstr>Luminari</vt:lpstr>
      <vt:lpstr>Adobe Gothic Std</vt:lpstr>
      <vt:lpstr>Adobe Heiti Std</vt:lpstr>
      <vt:lpstr>Adobe Kaiti Std</vt:lpstr>
      <vt:lpstr>Adobe Devanagari Regular</vt:lpstr>
      <vt:lpstr>Adobe Fan Heiti Std</vt:lpstr>
      <vt:lpstr>Calibri Regular</vt:lpstr>
      <vt:lpstr>Calibri Italic</vt:lpstr>
      <vt:lpstr>Adobe Caslon Pro Regular</vt:lpstr>
      <vt:lpstr>Adobe Garamond Pro Regular</vt:lpstr>
      <vt:lpstr>Adobe Hebrew Regular</vt:lpstr>
      <vt:lpstr>Al Bayan Plain</vt:lpstr>
      <vt:lpstr>American Typewriter Regular</vt:lpstr>
      <vt:lpstr>Arial Hebrew Regular</vt:lpstr>
      <vt:lpstr>Al Bayan Bold</vt:lpstr>
      <vt:lpstr>Apple Braille Outline 6 Dot</vt:lpstr>
      <vt:lpstr>Al Tarikh</vt:lpstr>
      <vt:lpstr>Adobe Gurmukhi Regular</vt:lpstr>
      <vt:lpstr>Chalkboard SE Regular</vt:lpstr>
      <vt:lpstr>Chalkduster</vt:lpstr>
      <vt:lpstr>Superclarendon Regular</vt:lpstr>
      <vt:lpstr>Trattatello</vt:lpstr>
      <vt:lpstr>Adobe Arabic Regular</vt:lpstr>
      <vt:lpstr>Adobe Caslon Pro Italic</vt:lpstr>
      <vt:lpstr>Al Nile Regular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imaginexie</dc:creator>
  <cp:lastModifiedBy>imaginexie</cp:lastModifiedBy>
  <cp:revision>59</cp:revision>
  <dcterms:created xsi:type="dcterms:W3CDTF">2021-09-13T14:19:42Z</dcterms:created>
  <dcterms:modified xsi:type="dcterms:W3CDTF">2021-09-13T14:19:42Z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1033-3.9.1.6204</vt:lpwstr>
  </property>
</Properties>
</file>