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85" r:id="rId3"/>
    <p:sldId id="287" r:id="rId4"/>
    <p:sldId id="286" r:id="rId5"/>
    <p:sldId id="289" r:id="rId6"/>
    <p:sldId id="291" r:id="rId7"/>
    <p:sldId id="292" r:id="rId8"/>
    <p:sldId id="293" r:id="rId9"/>
    <p:sldId id="294" r:id="rId10"/>
    <p:sldId id="304" r:id="rId11"/>
    <p:sldId id="305" r:id="rId12"/>
    <p:sldId id="306" r:id="rId13"/>
    <p:sldId id="310" r:id="rId14"/>
    <p:sldId id="311" r:id="rId15"/>
    <p:sldId id="309" r:id="rId16"/>
    <p:sldId id="312" r:id="rId17"/>
    <p:sldId id="313" r:id="rId18"/>
    <p:sldId id="296" r:id="rId19"/>
    <p:sldId id="258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Kulim Park" panose="020B0604020202020204" charset="0"/>
      <p:regular r:id="rId27"/>
      <p:bold r:id="rId28"/>
      <p:italic r:id="rId29"/>
      <p:boldItalic r:id="rId30"/>
    </p:embeddedFont>
    <p:embeddedFont>
      <p:font typeface="Kulim Park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61E5C0-2549-48DD-B515-28674D9FE1B7}">
  <a:tblStyle styleId="{5F61E5C0-2549-48DD-B515-28674D9FE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16450" y="701175"/>
            <a:ext cx="4099500" cy="20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997544" y="7"/>
            <a:ext cx="2146445" cy="5145755"/>
          </a:xfrm>
          <a:custGeom>
            <a:avLst/>
            <a:gdLst/>
            <a:ahLst/>
            <a:cxnLst/>
            <a:rect l="l" t="t" r="r" b="b"/>
            <a:pathLst>
              <a:path w="1052179" h="2522429" extrusionOk="0">
                <a:moveTo>
                  <a:pt x="290547" y="0"/>
                </a:moveTo>
                <a:lnTo>
                  <a:pt x="0" y="1647520"/>
                </a:lnTo>
                <a:lnTo>
                  <a:pt x="430681" y="1490802"/>
                </a:lnTo>
                <a:lnTo>
                  <a:pt x="650693" y="1689560"/>
                </a:lnTo>
                <a:lnTo>
                  <a:pt x="650693" y="1689560"/>
                </a:lnTo>
                <a:lnTo>
                  <a:pt x="503785" y="2522429"/>
                </a:lnTo>
                <a:lnTo>
                  <a:pt x="1052180" y="2522429"/>
                </a:lnTo>
                <a:lnTo>
                  <a:pt x="105218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42779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82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492217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19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426846" y="3039892"/>
            <a:ext cx="1907388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80" y="21600"/>
                </a:lnTo>
                <a:lnTo>
                  <a:pt x="0" y="12250"/>
                </a:lnTo>
                <a:lnTo>
                  <a:pt x="16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6702144" y="6"/>
            <a:ext cx="2441849" cy="5145755"/>
          </a:xfrm>
          <a:custGeom>
            <a:avLst/>
            <a:gdLst/>
            <a:ahLst/>
            <a:cxnLst/>
            <a:rect l="l" t="t" r="r" b="b"/>
            <a:pathLst>
              <a:path w="1196985" h="2522429" extrusionOk="0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6327842" y="0"/>
            <a:ext cx="1202103" cy="5143503"/>
            <a:chOff x="3475252" y="0"/>
            <a:chExt cx="1202103" cy="5143503"/>
          </a:xfrm>
        </p:grpSpPr>
        <p:sp>
          <p:nvSpPr>
            <p:cNvPr id="35" name="Google Shape;35;p5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ide">
  <p:cSld name="TITLE_ONLY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>
            <a:off x="7637092" y="0"/>
            <a:ext cx="1202103" cy="5143503"/>
            <a:chOff x="3475252" y="0"/>
            <a:chExt cx="1202103" cy="5143503"/>
          </a:xfrm>
        </p:grpSpPr>
        <p:sp>
          <p:nvSpPr>
            <p:cNvPr id="76" name="Google Shape;76;p10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763221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827634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762745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▸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▹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 rotWithShape="1">
          <a:blip r:embed="rId3"/>
          <a:srcRect l="35284" r="11558"/>
          <a:stretch/>
        </p:blipFill>
        <p:spPr>
          <a:xfrm>
            <a:off x="0" y="0"/>
            <a:ext cx="4097520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54DF5C-A171-4476-9E65-53C7AB39C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4740" y="1135380"/>
            <a:ext cx="5516880" cy="1684020"/>
          </a:xfrm>
        </p:spPr>
        <p:txBody>
          <a:bodyPr>
            <a:noAutofit/>
          </a:bodyPr>
          <a:lstStyle/>
          <a:p>
            <a:pPr algn="ctr"/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X Quang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nhũ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03F6C-47F9-4B2F-A2BE-10DA8300F8E5}"/>
              </a:ext>
            </a:extLst>
          </p:cNvPr>
          <p:cNvSpPr txBox="1"/>
          <p:nvPr/>
        </p:nvSpPr>
        <p:spPr>
          <a:xfrm>
            <a:off x="5303520" y="3158609"/>
            <a:ext cx="33858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latin typeface="+mn-lt"/>
                <a:cs typeface="Times New Roman" panose="02020603050405020304" pitchFamily="18" charset="0"/>
              </a:rPr>
              <a:t>LỚP 4 - NHÓM 4: </a:t>
            </a:r>
          </a:p>
          <a:p>
            <a:pPr algn="l"/>
            <a:r>
              <a:rPr lang="en-US" sz="1400" i="1" dirty="0">
                <a:latin typeface="+mn-lt"/>
                <a:cs typeface="Times New Roman" panose="02020603050405020304" pitchFamily="18" charset="0"/>
              </a:rPr>
              <a:t>LÊ MINH ĐÔNG (3658388)</a:t>
            </a:r>
          </a:p>
          <a:p>
            <a:pPr algn="l"/>
            <a:r>
              <a:rPr lang="en-US" sz="1400" i="1" dirty="0">
                <a:latin typeface="+mn-lt"/>
                <a:cs typeface="Times New Roman" panose="02020603050405020304" pitchFamily="18" charset="0"/>
              </a:rPr>
              <a:t>NGUYỄN THỊ XUÂN HUYỀN (3658418)</a:t>
            </a:r>
          </a:p>
          <a:p>
            <a:pPr algn="l"/>
            <a:r>
              <a:rPr lang="en-US" sz="1400" i="1" dirty="0">
                <a:latin typeface="+mn-lt"/>
                <a:cs typeface="Times New Roman" panose="02020603050405020304" pitchFamily="18" charset="0"/>
              </a:rPr>
              <a:t>NGUYỄN THÀNH NHÂN (3658389)</a:t>
            </a:r>
          </a:p>
          <a:p>
            <a:pPr algn="l"/>
            <a:r>
              <a:rPr lang="en-US" sz="1400" i="1" dirty="0">
                <a:latin typeface="+mn-lt"/>
                <a:cs typeface="Times New Roman" panose="02020603050405020304" pitchFamily="18" charset="0"/>
              </a:rPr>
              <a:t>VŨ TRỌNG LINH (3658427)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Trích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trưng</a:t>
            </a:r>
            <a:endParaRPr lang="en-US" dirty="0"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289976" y="364221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AutoNum type="arabicPeriod"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:</a:t>
            </a:r>
          </a:p>
          <a:p>
            <a:r>
              <a:rPr lang="vi-VN" sz="2000" dirty="0"/>
              <a:t>68 ảnh ác tính</a:t>
            </a:r>
          </a:p>
          <a:p>
            <a:r>
              <a:rPr lang="vi-VN" sz="2000" dirty="0"/>
              <a:t>51 ảnh lành tính</a:t>
            </a:r>
          </a:p>
          <a:p>
            <a:r>
              <a:rPr lang="vi-VN" sz="2000" dirty="0"/>
              <a:t>103 ảnh thường</a:t>
            </a:r>
          </a:p>
          <a:p>
            <a:r>
              <a:rPr lang="vi-VN" sz="2000" dirty="0"/>
              <a:t>Đã được chú thích vùng bất thường với tâm và tọa độ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endParaRPr lang="en-US" sz="2200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0C63E1-1DB7-431F-85C3-DAC423BE6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38" y="2519798"/>
            <a:ext cx="2297051" cy="19825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7E3BF6-CFF5-4625-BF8B-BCCE0D5F3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127" y="2519798"/>
            <a:ext cx="2314786" cy="19825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7AF71E-1109-4829-A554-3E99671D6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4" y="2519798"/>
            <a:ext cx="2067436" cy="19825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01F7D5-3C64-4E87-97DC-B9E3A9312CA1}"/>
              </a:ext>
            </a:extLst>
          </p:cNvPr>
          <p:cNvSpPr txBox="1"/>
          <p:nvPr/>
        </p:nvSpPr>
        <p:spPr>
          <a:xfrm>
            <a:off x="639997" y="4532470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Bình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99374-3A60-4DAF-9EFB-C734F185482A}"/>
              </a:ext>
            </a:extLst>
          </p:cNvPr>
          <p:cNvSpPr txBox="1"/>
          <p:nvPr/>
        </p:nvSpPr>
        <p:spPr>
          <a:xfrm>
            <a:off x="2994959" y="4532470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 </a:t>
            </a:r>
            <a:r>
              <a:rPr lang="en-US" b="1" dirty="0" err="1"/>
              <a:t>bình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8CBF6-D44D-47B0-B01A-157943FD8F71}"/>
              </a:ext>
            </a:extLst>
          </p:cNvPr>
          <p:cNvSpPr txBox="1"/>
          <p:nvPr/>
        </p:nvSpPr>
        <p:spPr>
          <a:xfrm>
            <a:off x="5699671" y="4519762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 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66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Trích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trưng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DF7A4000-0906-44EA-BDED-7AE2B5A136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976" y="364221"/>
                <a:ext cx="7943268" cy="419132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>
                  <a:buFontTx/>
                  <a:buChar char="-"/>
                </a:pPr>
                <a:endParaRPr lang="en-US" sz="2200" b="1" dirty="0"/>
              </a:p>
              <a:p>
                <a:r>
                  <a:rPr lang="en-US" sz="2000" dirty="0"/>
                  <a:t>2. </a:t>
                </a:r>
                <a:r>
                  <a:rPr lang="en-US" sz="2000" dirty="0" err="1"/>
                  <a:t>Các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đặc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trưng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Gray level: Mean, Variance, Standard Deviation, Min pixels, Max pixels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BDIP: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𝐵𝐷𝐼𝑃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𝑚𝑎𝑥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𝐼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𝑚𝑎𝑥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Canny Edge Detection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Wavelet</a:t>
                </a:r>
              </a:p>
              <a:p>
                <a:pPr marL="342900" indent="-342900">
                  <a:buAutoNum type="arabicPeriod"/>
                </a:pPr>
                <a:endParaRPr lang="en-US" sz="2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DF7A4000-0906-44EA-BDED-7AE2B5A1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76" y="364221"/>
                <a:ext cx="7943268" cy="4191327"/>
              </a:xfrm>
              <a:prstGeom prst="rect">
                <a:avLst/>
              </a:prstGeo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6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</a:t>
            </a:r>
            <a:endParaRPr lang="en-US" sz="2200" dirty="0"/>
          </a:p>
          <a:p>
            <a:r>
              <a:rPr lang="en-US" sz="2000" dirty="0"/>
              <a:t>KNN, SVM, Decision Tree, Random Forest, Multilayer Perceptron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: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45917-CC2F-419B-9CC2-48C10B2B4378}"/>
              </a:ext>
            </a:extLst>
          </p:cNvPr>
          <p:cNvSpPr txBox="1"/>
          <p:nvPr/>
        </p:nvSpPr>
        <p:spPr>
          <a:xfrm>
            <a:off x="305216" y="1806162"/>
            <a:ext cx="7070944" cy="2917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1: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nhỏ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endParaRPr lang="en-US" sz="1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2: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nhỏ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hóa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)</a:t>
            </a: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3: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nhỏ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BDIP</a:t>
            </a: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4: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nhỏ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BDIP (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hóa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)</a:t>
            </a: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5: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BDIP</a:t>
            </a: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6: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BDIP (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hóa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96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F0BF9-3D98-4076-BA1F-3D62E33D7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912211-C223-4146-AA6E-8DDCF292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AB6AAA-F58F-4A8A-8D34-0D76C23D44A7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tập</a:t>
            </a:r>
            <a:r>
              <a:rPr lang="en-US" sz="2000" dirty="0"/>
              <a:t> train test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tỉ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A80554-0B50-4EA2-A1CD-238C16A13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1403"/>
              </p:ext>
            </p:extLst>
          </p:nvPr>
        </p:nvGraphicFramePr>
        <p:xfrm>
          <a:off x="712290" y="1523351"/>
          <a:ext cx="5275260" cy="2436206"/>
        </p:xfrm>
        <a:graphic>
          <a:graphicData uri="http://schemas.openxmlformats.org/drawingml/2006/table">
            <a:tbl>
              <a:tblPr firstRow="1" firstCol="1" bandRow="1">
                <a:tableStyleId>{5F61E5C0-2549-48DD-B515-28674D9FE1B7}</a:tableStyleId>
              </a:tblPr>
              <a:tblGrid>
                <a:gridCol w="879210">
                  <a:extLst>
                    <a:ext uri="{9D8B030D-6E8A-4147-A177-3AD203B41FA5}">
                      <a16:colId xmlns:a16="http://schemas.microsoft.com/office/drawing/2014/main" val="3168560674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4227023763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4144433464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3280433048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330851472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532692026"/>
                    </a:ext>
                  </a:extLst>
                </a:gridCol>
              </a:tblGrid>
              <a:tr h="33829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Thuật toán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MLP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143809172"/>
                  </a:ext>
                </a:extLst>
              </a:tr>
              <a:tr h="34068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0.5396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2847496646"/>
                  </a:ext>
                </a:extLst>
              </a:tr>
              <a:tr h="352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3916708072"/>
                  </a:ext>
                </a:extLst>
              </a:tr>
              <a:tr h="3466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0.6031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3133362759"/>
                  </a:ext>
                </a:extLst>
              </a:tr>
              <a:tr h="3645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0.6984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3005332512"/>
                  </a:ext>
                </a:extLst>
              </a:tr>
              <a:tr h="3466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0.7302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2430020689"/>
                  </a:ext>
                </a:extLst>
              </a:tr>
              <a:tr h="3466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0.7143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177111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09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4E2FA-C585-4368-B1C7-4BA10A807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70EDEF-522B-481D-ACC8-F519B04E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535DF5-52A9-4ACA-8D2E-CAFE9322BE4D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Cross validation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B0C91F-411A-4F20-87E8-66987EBB6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60862"/>
              </p:ext>
            </p:extLst>
          </p:nvPr>
        </p:nvGraphicFramePr>
        <p:xfrm>
          <a:off x="769461" y="1557170"/>
          <a:ext cx="4670425" cy="2588260"/>
        </p:xfrm>
        <a:graphic>
          <a:graphicData uri="http://schemas.openxmlformats.org/drawingml/2006/table">
            <a:tbl>
              <a:tblPr firstRow="1" firstCol="1" bandRow="1">
                <a:tableStyleId>{5F61E5C0-2549-48DD-B515-28674D9FE1B7}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557689238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3054476118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3482059614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3657000562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1350712543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Thuật toán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KNN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SVM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RF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17626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0.6451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0.6508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0.6451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382774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0.6451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0.6825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0.5873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0.5714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00156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0.6349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0.6935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0.7258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2938189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0.6667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0.6935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0.6935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0.7258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456707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0.6349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0.7096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0.7419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491518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0.6935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0.7096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0.7258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799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9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Bộ</a:t>
            </a:r>
            <a:r>
              <a:rPr lang="en-US" sz="2000" dirty="0"/>
              <a:t> data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Canny, Wavelet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Data 7: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qua PCA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chiều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Data 8: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thử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321029-CDC6-4126-B360-980F26FFC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12019"/>
              </p:ext>
            </p:extLst>
          </p:nvPr>
        </p:nvGraphicFramePr>
        <p:xfrm>
          <a:off x="436563" y="2571750"/>
          <a:ext cx="6421435" cy="1346265"/>
        </p:xfrm>
        <a:graphic>
          <a:graphicData uri="http://schemas.openxmlformats.org/drawingml/2006/table">
            <a:tbl>
              <a:tblPr firstRow="1" firstCol="1" bandRow="1">
                <a:tableStyleId>{5F61E5C0-2549-48DD-B515-28674D9FE1B7}</a:tableStyleId>
              </a:tblPr>
              <a:tblGrid>
                <a:gridCol w="1070118">
                  <a:extLst>
                    <a:ext uri="{9D8B030D-6E8A-4147-A177-3AD203B41FA5}">
                      <a16:colId xmlns:a16="http://schemas.microsoft.com/office/drawing/2014/main" val="1213805507"/>
                    </a:ext>
                  </a:extLst>
                </a:gridCol>
                <a:gridCol w="1070118">
                  <a:extLst>
                    <a:ext uri="{9D8B030D-6E8A-4147-A177-3AD203B41FA5}">
                      <a16:colId xmlns:a16="http://schemas.microsoft.com/office/drawing/2014/main" val="2919099247"/>
                    </a:ext>
                  </a:extLst>
                </a:gridCol>
                <a:gridCol w="1070118">
                  <a:extLst>
                    <a:ext uri="{9D8B030D-6E8A-4147-A177-3AD203B41FA5}">
                      <a16:colId xmlns:a16="http://schemas.microsoft.com/office/drawing/2014/main" val="3449719749"/>
                    </a:ext>
                  </a:extLst>
                </a:gridCol>
                <a:gridCol w="1070118">
                  <a:extLst>
                    <a:ext uri="{9D8B030D-6E8A-4147-A177-3AD203B41FA5}">
                      <a16:colId xmlns:a16="http://schemas.microsoft.com/office/drawing/2014/main" val="1148074959"/>
                    </a:ext>
                  </a:extLst>
                </a:gridCol>
                <a:gridCol w="1070118">
                  <a:extLst>
                    <a:ext uri="{9D8B030D-6E8A-4147-A177-3AD203B41FA5}">
                      <a16:colId xmlns:a16="http://schemas.microsoft.com/office/drawing/2014/main" val="1404972119"/>
                    </a:ext>
                  </a:extLst>
                </a:gridCol>
                <a:gridCol w="1070845">
                  <a:extLst>
                    <a:ext uri="{9D8B030D-6E8A-4147-A177-3AD203B41FA5}">
                      <a16:colId xmlns:a16="http://schemas.microsoft.com/office/drawing/2014/main" val="1415510830"/>
                    </a:ext>
                  </a:extLst>
                </a:gridCol>
              </a:tblGrid>
              <a:tr h="4487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Thuật toán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MLP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extLst>
                  <a:ext uri="{0D108BD9-81ED-4DB2-BD59-A6C34878D82A}">
                    <a16:rowId xmlns:a16="http://schemas.microsoft.com/office/drawing/2014/main" val="3199588760"/>
                  </a:ext>
                </a:extLst>
              </a:tr>
              <a:tr h="4487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/>
                </a:tc>
                <a:extLst>
                  <a:ext uri="{0D108BD9-81ED-4DB2-BD59-A6C34878D82A}">
                    <a16:rowId xmlns:a16="http://schemas.microsoft.com/office/drawing/2014/main" val="2836878194"/>
                  </a:ext>
                </a:extLst>
              </a:tr>
              <a:tr h="4487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/>
                </a:tc>
                <a:extLst>
                  <a:ext uri="{0D108BD9-81ED-4DB2-BD59-A6C34878D82A}">
                    <a16:rowId xmlns:a16="http://schemas.microsoft.com/office/drawing/2014/main" val="137362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8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81FAE7-884D-4535-8DD7-CD47E7C0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70" y="129540"/>
            <a:ext cx="6079830" cy="84004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+mj-lt"/>
              </a:rPr>
              <a:t>KẾT LUẬN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D0CFFC4-6F7E-4FE4-A6A8-5568AF219A6A}"/>
              </a:ext>
            </a:extLst>
          </p:cNvPr>
          <p:cNvSpPr txBox="1">
            <a:spLocks/>
          </p:cNvSpPr>
          <p:nvPr/>
        </p:nvSpPr>
        <p:spPr>
          <a:xfrm>
            <a:off x="314280" y="125488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None/>
              <a:defRPr sz="24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chung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Hướng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triển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0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19933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luận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289976" y="364221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endParaRPr lang="en-US" sz="2000" dirty="0"/>
          </a:p>
          <a:p>
            <a:pPr marL="342900" indent="-342900">
              <a:buAutoNum type="arabicPeriod"/>
            </a:pPr>
            <a:endParaRPr lang="en-US" sz="2200" dirty="0"/>
          </a:p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80A5AAB-4333-4E8F-BC09-68954B9E89C0}"/>
              </a:ext>
            </a:extLst>
          </p:cNvPr>
          <p:cNvSpPr txBox="1">
            <a:spLocks/>
          </p:cNvSpPr>
          <p:nvPr/>
        </p:nvSpPr>
        <p:spPr>
          <a:xfrm>
            <a:off x="28997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20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EDA84-2979-46F4-8C09-1F544B25BA7C}"/>
              </a:ext>
            </a:extLst>
          </p:cNvPr>
          <p:cNvSpPr txBox="1"/>
          <p:nvPr/>
        </p:nvSpPr>
        <p:spPr>
          <a:xfrm>
            <a:off x="289976" y="599685"/>
            <a:ext cx="7261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Tiền xử lý loại bỏ nhiễu</a:t>
            </a:r>
            <a:r>
              <a:rPr lang="en-US" sz="2000" dirty="0"/>
              <a:t>, t</a:t>
            </a:r>
            <a:r>
              <a:rPr lang="vi-VN" sz="2000" dirty="0"/>
              <a:t>uy nhiên cũng cần cân nhắc đến ảnh hưởng thông tin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y </a:t>
            </a:r>
            <a:r>
              <a:rPr lang="en-US" sz="2000" dirty="0" err="1"/>
              <a:t>tế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BDIP </a:t>
            </a:r>
            <a:r>
              <a:rPr lang="vi-VN" sz="2000" dirty="0"/>
              <a:t>là đặc trưng có thể giải quyết bài toán mức sáng và phân bố mức xám</a:t>
            </a:r>
            <a:r>
              <a:rPr lang="en-US" sz="2000" dirty="0"/>
              <a:t>,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Bộ</a:t>
            </a:r>
            <a:r>
              <a:rPr lang="en-US" sz="2000" dirty="0"/>
              <a:t> data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Canny, Wavelet </a:t>
            </a:r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Tree.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Decision Tree và Random Forest đưa ra độ chính xác khá cao đối với hầu hết các bộ dữ liệu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F4946B-3F86-4362-A800-49CFCD24210C}"/>
              </a:ext>
            </a:extLst>
          </p:cNvPr>
          <p:cNvSpPr txBox="1">
            <a:spLocks/>
          </p:cNvSpPr>
          <p:nvPr/>
        </p:nvSpPr>
        <p:spPr>
          <a:xfrm>
            <a:off x="382860" y="3178752"/>
            <a:ext cx="593412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triển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E0EAF-AB08-4107-9BB8-9E101369B92A}"/>
              </a:ext>
            </a:extLst>
          </p:cNvPr>
          <p:cNvSpPr txBox="1"/>
          <p:nvPr/>
        </p:nvSpPr>
        <p:spPr>
          <a:xfrm>
            <a:off x="289976" y="3624991"/>
            <a:ext cx="7261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Deep learning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X Quang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: U-net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612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CAF25-22CB-4291-A474-935FE2B8E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F41EF7-5B62-4C89-B8A2-9EE78C54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>
                <a:latin typeface="+mj-lt"/>
              </a:rPr>
              <a:t>REFERENCE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D41DCB-BB8F-402C-9825-6BF15226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991" y="1054894"/>
            <a:ext cx="6009989" cy="303371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[1] B. R. Matheus, H. </a:t>
            </a:r>
            <a:r>
              <a:rPr lang="en-US" sz="1800" dirty="0" err="1"/>
              <a:t>Schiabel</a:t>
            </a:r>
            <a:r>
              <a:rPr lang="en-US" sz="1800" dirty="0"/>
              <a:t>, “Online mammographic images database for development and comparison of CAD schemes,” J. Digital Imaging, vol. 24(3), pp. 500-506, 2011. </a:t>
            </a:r>
          </a:p>
          <a:p>
            <a:pPr marL="0" indent="0">
              <a:buNone/>
            </a:pPr>
            <a:r>
              <a:rPr lang="en-US" sz="1800" dirty="0"/>
              <a:t>[2] </a:t>
            </a:r>
            <a:r>
              <a:rPr lang="en-US" sz="1800" dirty="0" err="1"/>
              <a:t>Vinmec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[3] N. R. </a:t>
            </a:r>
            <a:r>
              <a:rPr lang="en-US" sz="1800" dirty="0" err="1"/>
              <a:t>Mudigonda</a:t>
            </a:r>
            <a:r>
              <a:rPr lang="en-US" sz="1800" dirty="0"/>
              <a:t>, R. M. </a:t>
            </a:r>
            <a:r>
              <a:rPr lang="en-US" sz="1800" dirty="0" err="1"/>
              <a:t>Rangayyan</a:t>
            </a:r>
            <a:r>
              <a:rPr lang="en-US" sz="1800" dirty="0"/>
              <a:t>, J. E. L. Desautels, “Detection </a:t>
            </a:r>
            <a:r>
              <a:rPr lang="en-US" sz="1800" dirty="0" err="1"/>
              <a:t>ofbreast</a:t>
            </a:r>
            <a:r>
              <a:rPr lang="en-US" sz="1800" dirty="0"/>
              <a:t> masses in mammograms by density slicing and texture flow –field analysis,” IEEE Trans. Med. Imaging, Vol. 20(12)</a:t>
            </a:r>
          </a:p>
          <a:p>
            <a:pPr marL="0" indent="0">
              <a:buNone/>
            </a:pPr>
            <a:r>
              <a:rPr lang="en-US" sz="1800" dirty="0"/>
              <a:t>[4] Breast Cancer Detection: A review on mammograms analysis techniques 2013 </a:t>
            </a:r>
            <a:r>
              <a:rPr lang="en-US" sz="1800" dirty="0" err="1"/>
              <a:t>Intenational</a:t>
            </a:r>
            <a:r>
              <a:rPr lang="en-US" sz="1800" dirty="0"/>
              <a:t> Multi Conference System, Signal, Devices</a:t>
            </a:r>
          </a:p>
          <a:p>
            <a:pPr marL="0" indent="0">
              <a:buNone/>
            </a:pPr>
            <a:r>
              <a:rPr lang="en-US" sz="1800" dirty="0"/>
              <a:t>[5] http://peipa.essex.ac.uk/info/mias.html</a:t>
            </a:r>
          </a:p>
        </p:txBody>
      </p:sp>
    </p:spTree>
    <p:extLst>
      <p:ext uri="{BB962C8B-B14F-4D97-AF65-F5344CB8AC3E}">
        <p14:creationId xmlns:p14="http://schemas.microsoft.com/office/powerpoint/2010/main" val="99186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ctrTitle" idx="4294967295"/>
          </p:nvPr>
        </p:nvSpPr>
        <p:spPr>
          <a:xfrm>
            <a:off x="4351410" y="1314993"/>
            <a:ext cx="448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 dirty="0">
                <a:solidFill>
                  <a:schemeClr val="accent4"/>
                </a:solidFill>
              </a:rPr>
              <a:t>THANKS!</a:t>
            </a:r>
            <a:endParaRPr sz="7600" dirty="0">
              <a:solidFill>
                <a:schemeClr val="accent4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/>
          <a:srcRect l="964" r="964"/>
          <a:stretch/>
        </p:blipFill>
        <p:spPr>
          <a:xfrm>
            <a:off x="0" y="0"/>
            <a:ext cx="4097520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A97F555-9514-4365-ADE5-8E4EF5E47D6E}"/>
              </a:ext>
            </a:extLst>
          </p:cNvPr>
          <p:cNvSpPr/>
          <p:nvPr/>
        </p:nvSpPr>
        <p:spPr>
          <a:xfrm>
            <a:off x="3379304" y="3657600"/>
            <a:ext cx="718216" cy="1486894"/>
          </a:xfrm>
          <a:custGeom>
            <a:avLst/>
            <a:gdLst>
              <a:gd name="connsiteX0" fmla="*/ 230588 w 683812"/>
              <a:gd name="connsiteY0" fmla="*/ 198783 h 1510748"/>
              <a:gd name="connsiteX1" fmla="*/ 0 w 683812"/>
              <a:gd name="connsiteY1" fmla="*/ 1502797 h 1510748"/>
              <a:gd name="connsiteX2" fmla="*/ 437322 w 683812"/>
              <a:gd name="connsiteY2" fmla="*/ 1510748 h 1510748"/>
              <a:gd name="connsiteX3" fmla="*/ 683812 w 683812"/>
              <a:gd name="connsiteY3" fmla="*/ 0 h 1510748"/>
              <a:gd name="connsiteX4" fmla="*/ 230588 w 683812"/>
              <a:gd name="connsiteY4" fmla="*/ 198783 h 151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812" h="1510748">
                <a:moveTo>
                  <a:pt x="230588" y="198783"/>
                </a:moveTo>
                <a:lnTo>
                  <a:pt x="0" y="1502797"/>
                </a:lnTo>
                <a:lnTo>
                  <a:pt x="437322" y="1510748"/>
                </a:lnTo>
                <a:lnTo>
                  <a:pt x="683812" y="0"/>
                </a:lnTo>
                <a:lnTo>
                  <a:pt x="230588" y="19878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9B54-6EDD-44D2-B8AF-3BFEE6B2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276100" cy="396300"/>
          </a:xfrm>
        </p:spPr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B6171-B10C-4A94-8DE3-8961C60B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280" y="1254888"/>
            <a:ext cx="5276100" cy="30339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Tổng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tài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Quy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triển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CC3EB-A378-480D-A21B-5DD7D8515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26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93F7-F0B1-49CC-9397-F3BD2E9CC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070" y="1139190"/>
            <a:ext cx="5819820" cy="1605850"/>
          </a:xfrm>
        </p:spPr>
        <p:txBody>
          <a:bodyPr/>
          <a:lstStyle/>
          <a:p>
            <a:r>
              <a:rPr lang="en-US" dirty="0">
                <a:latin typeface="+mj-lt"/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118882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BE65F-2110-4CC6-9F30-D3A49953B8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30607E-4620-4102-9C47-5425C440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27610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vấn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đề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36DC27-E5E9-4310-B62A-309D183EE743}"/>
              </a:ext>
            </a:extLst>
          </p:cNvPr>
          <p:cNvSpPr txBox="1">
            <a:spLocks/>
          </p:cNvSpPr>
          <p:nvPr/>
        </p:nvSpPr>
        <p:spPr>
          <a:xfrm>
            <a:off x="61376" y="738773"/>
            <a:ext cx="7688580" cy="435133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Theo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báo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cáo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tổ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thế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1.5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triệu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chẩn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đoán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gần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0.5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triệu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chết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vì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ung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thư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vú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333333"/>
                </a:solidFill>
                <a:latin typeface="+mn-lt"/>
              </a:rPr>
              <a:t>Theo thống kê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Việt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Nam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đang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có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</a:t>
            </a:r>
            <a:r>
              <a:rPr lang="vi-VN" sz="1600" dirty="0">
                <a:solidFill>
                  <a:srgbClr val="333333"/>
                </a:solidFill>
                <a:latin typeface="+mn-lt"/>
              </a:rPr>
              <a:t> tỷ lệ mắc ung thư vú 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mức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cao</a:t>
            </a:r>
            <a:r>
              <a:rPr lang="vi-VN" sz="1600" dirty="0">
                <a:solidFill>
                  <a:srgbClr val="333333"/>
                </a:solidFill>
                <a:latin typeface="+mn-lt"/>
              </a:rPr>
              <a:t>. Cụ thể tỷ lệ mắc mới là 15229 ca và tỷ lệ tử cong là 6103 ca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333333"/>
                </a:solidFill>
                <a:latin typeface="+mn-lt"/>
              </a:rPr>
              <a:t>Những con số thực tế trên khiến chúng ta phải nghiêm túc suy nghĩ về cách phòng, tầm soát, sàng lọc và điều trị ung thư vú hiệu quả nhất</a:t>
            </a:r>
            <a:endParaRPr lang="en-US" sz="16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Hiện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tại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đọc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ảnh</a:t>
            </a:r>
            <a:r>
              <a:rPr lang="en-US" sz="1600" dirty="0">
                <a:latin typeface="+mn-lt"/>
              </a:rPr>
              <a:t> X Quang </a:t>
            </a:r>
            <a:r>
              <a:rPr lang="en-US" sz="1600" dirty="0" err="1">
                <a:latin typeface="+mn-lt"/>
              </a:rPr>
              <a:t>vú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phương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pháp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hiệu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quả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để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phát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hiện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sớm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những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dấu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hiệu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bất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thường</a:t>
            </a:r>
            <a:endParaRPr lang="en-US" sz="1600" dirty="0">
              <a:latin typeface="+mn-lt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Giải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pháp</a:t>
            </a:r>
            <a:r>
              <a:rPr lang="en-US" sz="1600" dirty="0">
                <a:latin typeface="+mn-lt"/>
              </a:rPr>
              <a:t> Computer Aided Detection (CAD) </a:t>
            </a:r>
            <a:r>
              <a:rPr lang="en-US" sz="1600" dirty="0" err="1">
                <a:latin typeface="+mn-lt"/>
              </a:rPr>
              <a:t>có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thể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hỗ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trợ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Bác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Sỹ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trong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phát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hiện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chẩn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đoán</a:t>
            </a:r>
            <a:r>
              <a:rPr lang="en-US" sz="1600" dirty="0">
                <a:latin typeface="+mn-lt"/>
              </a:rPr>
              <a:t> ở </a:t>
            </a:r>
            <a:r>
              <a:rPr lang="en-US" sz="1600" dirty="0" err="1">
                <a:latin typeface="+mn-lt"/>
              </a:rPr>
              <a:t>giai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đoạn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sớm</a:t>
            </a:r>
            <a:r>
              <a:rPr lang="en-US" sz="1600" dirty="0">
                <a:latin typeface="+mn-lt"/>
              </a:rPr>
              <a:t> [3]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42B0-17FF-4ABD-A049-F1F16A10A7D7}"/>
              </a:ext>
            </a:extLst>
          </p:cNvPr>
          <p:cNvSpPr txBox="1"/>
          <p:nvPr/>
        </p:nvSpPr>
        <p:spPr>
          <a:xfrm>
            <a:off x="0" y="4516508"/>
            <a:ext cx="809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[1] B. R. Matheus, H. </a:t>
            </a:r>
            <a:r>
              <a:rPr lang="en-US" sz="800" i="1" dirty="0" err="1"/>
              <a:t>Schiabel</a:t>
            </a:r>
            <a:r>
              <a:rPr lang="en-US" sz="800" i="1" dirty="0"/>
              <a:t>, “Online mammographic images database for development and comparison of CAD schemes,” J. Digital Imaging, vol. 24(3), pp. 500-506, 2011. </a:t>
            </a:r>
          </a:p>
          <a:p>
            <a:r>
              <a:rPr lang="en-US" sz="800" i="1" dirty="0"/>
              <a:t>[2] </a:t>
            </a:r>
            <a:r>
              <a:rPr lang="en-US" sz="800" i="1" dirty="0" err="1"/>
              <a:t>Vinmec</a:t>
            </a:r>
            <a:endParaRPr lang="en-US" sz="800" i="1" dirty="0"/>
          </a:p>
          <a:p>
            <a:r>
              <a:rPr lang="en-US" sz="800" i="1" dirty="0"/>
              <a:t>[3] N. R. </a:t>
            </a:r>
            <a:r>
              <a:rPr lang="en-US" sz="800" i="1" dirty="0" err="1"/>
              <a:t>Mudigonda</a:t>
            </a:r>
            <a:r>
              <a:rPr lang="en-US" sz="800" i="1" dirty="0"/>
              <a:t>, R. M. </a:t>
            </a:r>
            <a:r>
              <a:rPr lang="en-US" sz="800" i="1" dirty="0" err="1"/>
              <a:t>Rangayyan</a:t>
            </a:r>
            <a:r>
              <a:rPr lang="en-US" sz="800" i="1" dirty="0"/>
              <a:t>, J. E. L. Desautels, “Detection </a:t>
            </a:r>
            <a:r>
              <a:rPr lang="en-US" sz="800" i="1" dirty="0" err="1"/>
              <a:t>ofbreast</a:t>
            </a:r>
            <a:r>
              <a:rPr lang="en-US" sz="800" i="1" dirty="0"/>
              <a:t> masses in mammograms by density slicing and texture flow –field analysis,” IEEE Trans. Med. Imaging, Vol. 20(12)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748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Khảo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cứu</a:t>
            </a:r>
            <a:endParaRPr lang="en-US" dirty="0"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190916" y="565171"/>
            <a:ext cx="7657684" cy="457832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xám</a:t>
            </a:r>
            <a:r>
              <a:rPr lang="en-US" dirty="0"/>
              <a:t>,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.</a:t>
            </a:r>
          </a:p>
          <a:p>
            <a:pPr marL="800100" lvl="1" indent="-34290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xám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/>
              <a:t>Wavelet: wavelets provide many primitives characterizing gray-levels frequencies from different orientations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Gabor filter: primitives extracted from the Gabor filter bank which characterizes the gray-levels frequencies 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Neural networks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K nearest neighbors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Bayesian classifier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Fuzzy decision tree 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SVM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Adaptive thresholding 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87% - 90% </a:t>
            </a:r>
            <a:r>
              <a:rPr lang="en-US" dirty="0" err="1"/>
              <a:t>với</a:t>
            </a:r>
            <a:r>
              <a:rPr lang="en-US" dirty="0"/>
              <a:t> neural networks classifiers, 71.08% - 83.13%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k-nearest neighbors, 94% - 97.3%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[4]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800" i="1" dirty="0"/>
              <a:t>[4] Breast Cancer Detection: A review on mammograms analysis techniques 2013 International Multi Conference System, Signal, Devices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81FAE7-884D-4535-8DD7-CD47E7C0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70" y="129540"/>
            <a:ext cx="6079830" cy="84004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+mj-lt"/>
              </a:rPr>
              <a:t>QUY TRÌNH THỰC HIỆN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D0CFFC4-6F7E-4FE4-A6A8-5568AF219A6A}"/>
              </a:ext>
            </a:extLst>
          </p:cNvPr>
          <p:cNvSpPr txBox="1">
            <a:spLocks/>
          </p:cNvSpPr>
          <p:nvPr/>
        </p:nvSpPr>
        <p:spPr>
          <a:xfrm>
            <a:off x="314280" y="125488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None/>
              <a:defRPr sz="24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Tiền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Trích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trưng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loại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3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B513-FD07-404D-82FD-96F9ABCCE85A}"/>
              </a:ext>
            </a:extLst>
          </p:cNvPr>
          <p:cNvSpPr txBox="1"/>
          <p:nvPr/>
        </p:nvSpPr>
        <p:spPr>
          <a:xfrm>
            <a:off x="0" y="711020"/>
            <a:ext cx="638134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tổn</a:t>
            </a:r>
            <a:r>
              <a:rPr lang="en-US" sz="2000" dirty="0"/>
              <a:t>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: 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Masses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Microcalcifications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Architectural </a:t>
            </a:r>
            <a:r>
              <a:rPr lang="en-US" sz="1600" dirty="0" err="1"/>
              <a:t>distorsions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2F6A7-52A5-43AA-9D8D-03C64687AA15}"/>
              </a:ext>
            </a:extLst>
          </p:cNvPr>
          <p:cNvSpPr txBox="1"/>
          <p:nvPr/>
        </p:nvSpPr>
        <p:spPr>
          <a:xfrm>
            <a:off x="0" y="3901688"/>
            <a:ext cx="671090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MINIMIAS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322 </a:t>
            </a:r>
            <a:r>
              <a:rPr lang="en-US" sz="1600" dirty="0" err="1"/>
              <a:t>ảnh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thước</a:t>
            </a:r>
            <a:r>
              <a:rPr lang="en-US" sz="1600" dirty="0"/>
              <a:t> 1024x1024 pixel</a:t>
            </a:r>
          </a:p>
          <a:p>
            <a:pPr marL="800100" lvl="1" indent="-342900">
              <a:buFontTx/>
              <a:buChar char="-"/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vùng</a:t>
            </a:r>
            <a:r>
              <a:rPr lang="en-US" sz="1600" dirty="0"/>
              <a:t> </a:t>
            </a:r>
            <a:r>
              <a:rPr lang="en-US" sz="1600" dirty="0" err="1"/>
              <a:t>tổn</a:t>
            </a:r>
            <a:r>
              <a:rPr lang="en-US" sz="1600" dirty="0"/>
              <a:t> </a:t>
            </a:r>
            <a:r>
              <a:rPr lang="en-US" sz="1600" dirty="0" err="1"/>
              <a:t>thương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chú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tọa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bán</a:t>
            </a:r>
            <a:r>
              <a:rPr lang="en-US" sz="1600" dirty="0"/>
              <a:t> </a:t>
            </a:r>
            <a:r>
              <a:rPr lang="en-US" sz="1600" dirty="0" err="1"/>
              <a:t>kính</a:t>
            </a:r>
            <a:r>
              <a:rPr lang="en-US" sz="1600" dirty="0"/>
              <a:t> </a:t>
            </a:r>
            <a:r>
              <a:rPr lang="en-US" sz="1600" dirty="0" err="1"/>
              <a:t>vùng</a:t>
            </a:r>
            <a:r>
              <a:rPr lang="en-US" sz="1600" dirty="0"/>
              <a:t> </a:t>
            </a:r>
            <a:r>
              <a:rPr lang="en-US" sz="1600" dirty="0" err="1"/>
              <a:t>tổn</a:t>
            </a:r>
            <a:r>
              <a:rPr lang="en-US" sz="1600" dirty="0"/>
              <a:t> </a:t>
            </a:r>
            <a:r>
              <a:rPr lang="en-US" sz="1600" dirty="0" err="1"/>
              <a:t>thương</a:t>
            </a:r>
            <a:endParaRPr lang="en-US" sz="16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57647C-F447-443F-AB53-CA64B9C3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52" y="1879473"/>
            <a:ext cx="2439440" cy="2036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3EBCCC-344F-46C2-8DEC-6B4AB520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769" y="1879473"/>
            <a:ext cx="2598132" cy="2041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A3F822-6BB9-4BD6-8C48-D581CEAEF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356" y="220296"/>
            <a:ext cx="2462958" cy="15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9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C49D6-46FA-4283-87D4-C91AAF981BCF}"/>
              </a:ext>
            </a:extLst>
          </p:cNvPr>
          <p:cNvSpPr/>
          <p:nvPr/>
        </p:nvSpPr>
        <p:spPr>
          <a:xfrm>
            <a:off x="2866443" y="1057796"/>
            <a:ext cx="3156669" cy="120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Quy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endParaRPr lang="en-US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C720B6-13C5-4365-866C-44CA5DB3CE8E}"/>
              </a:ext>
            </a:extLst>
          </p:cNvPr>
          <p:cNvSpPr/>
          <p:nvPr/>
        </p:nvSpPr>
        <p:spPr>
          <a:xfrm>
            <a:off x="2866443" y="2263081"/>
            <a:ext cx="3156670" cy="12052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8BD9F1-F31A-47A5-B4A1-252CECE297F5}"/>
              </a:ext>
            </a:extLst>
          </p:cNvPr>
          <p:cNvSpPr/>
          <p:nvPr/>
        </p:nvSpPr>
        <p:spPr>
          <a:xfrm>
            <a:off x="2866443" y="3468366"/>
            <a:ext cx="3156669" cy="120528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41E57-FC9F-4613-ADB4-04AE420C3B7F}"/>
              </a:ext>
            </a:extLst>
          </p:cNvPr>
          <p:cNvSpPr/>
          <p:nvPr/>
        </p:nvSpPr>
        <p:spPr>
          <a:xfrm>
            <a:off x="3617841" y="1183387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Mammogram images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3AB091-A17E-4168-A3FD-A262A2397AD9}"/>
              </a:ext>
            </a:extLst>
          </p:cNvPr>
          <p:cNvSpPr/>
          <p:nvPr/>
        </p:nvSpPr>
        <p:spPr>
          <a:xfrm>
            <a:off x="3617841" y="1786029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F72857-4FAC-4956-B153-527C696A0D83}"/>
              </a:ext>
            </a:extLst>
          </p:cNvPr>
          <p:cNvSpPr/>
          <p:nvPr/>
        </p:nvSpPr>
        <p:spPr>
          <a:xfrm>
            <a:off x="3617841" y="2388672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CA9F9-4C0C-495D-92AF-9E1BB26B2D83}"/>
              </a:ext>
            </a:extLst>
          </p:cNvPr>
          <p:cNvSpPr/>
          <p:nvPr/>
        </p:nvSpPr>
        <p:spPr>
          <a:xfrm>
            <a:off x="3617840" y="2963803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3E1C4B-44A0-4918-A736-5C6817EBF313}"/>
              </a:ext>
            </a:extLst>
          </p:cNvPr>
          <p:cNvSpPr/>
          <p:nvPr/>
        </p:nvSpPr>
        <p:spPr>
          <a:xfrm>
            <a:off x="3617840" y="3604174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17553A-F9F5-428A-83A1-E6B85F737FAA}"/>
              </a:ext>
            </a:extLst>
          </p:cNvPr>
          <p:cNvSpPr/>
          <p:nvPr/>
        </p:nvSpPr>
        <p:spPr>
          <a:xfrm>
            <a:off x="3617839" y="4183002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0B0F80-4BA5-40C3-B5A5-166C7D9A75F4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4444777" y="1565050"/>
            <a:ext cx="0" cy="220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6444BB-E3CB-4D9C-9049-B36993B3DF8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444777" y="2167692"/>
            <a:ext cx="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B6A215-3323-4455-B50A-FCDF8BE0E9E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444776" y="2770335"/>
            <a:ext cx="1" cy="193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D834DF-D26F-4A48-AAC4-3F4602807AD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444776" y="3345466"/>
            <a:ext cx="0" cy="25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097C8-C9E8-453A-8B25-273D7F2E64A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4444775" y="3985837"/>
            <a:ext cx="1" cy="197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9001BF-F76E-48BB-B93D-F5D15DB0CB82}"/>
              </a:ext>
            </a:extLst>
          </p:cNvPr>
          <p:cNvSpPr txBox="1"/>
          <p:nvPr/>
        </p:nvSpPr>
        <p:spPr>
          <a:xfrm>
            <a:off x="1400078" y="1478252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Preprocessing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E39C65-288F-4593-BB4C-66E33EB72966}"/>
              </a:ext>
            </a:extLst>
          </p:cNvPr>
          <p:cNvSpPr txBox="1"/>
          <p:nvPr/>
        </p:nvSpPr>
        <p:spPr>
          <a:xfrm>
            <a:off x="1073064" y="2702643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Extraction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2C495A-EB2C-44C3-ABCB-C9367315F3DB}"/>
              </a:ext>
            </a:extLst>
          </p:cNvPr>
          <p:cNvSpPr txBox="1"/>
          <p:nvPr/>
        </p:nvSpPr>
        <p:spPr>
          <a:xfrm>
            <a:off x="1477847" y="393053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40C8-91F9-4B72-B069-75E5329BD4A5}"/>
              </a:ext>
            </a:extLst>
          </p:cNvPr>
          <p:cNvSpPr txBox="1"/>
          <p:nvPr/>
        </p:nvSpPr>
        <p:spPr>
          <a:xfrm>
            <a:off x="3790588" y="1806048"/>
            <a:ext cx="12522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59FE1-97AE-4503-898F-4254DCA4CC08}"/>
              </a:ext>
            </a:extLst>
          </p:cNvPr>
          <p:cNvSpPr txBox="1"/>
          <p:nvPr/>
        </p:nvSpPr>
        <p:spPr>
          <a:xfrm>
            <a:off x="3815432" y="2425615"/>
            <a:ext cx="12153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Segmentation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121A2-FCDB-41AB-9533-60D41AF14C29}"/>
              </a:ext>
            </a:extLst>
          </p:cNvPr>
          <p:cNvSpPr txBox="1"/>
          <p:nvPr/>
        </p:nvSpPr>
        <p:spPr>
          <a:xfrm>
            <a:off x="3854281" y="4227639"/>
            <a:ext cx="11673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7CDBF-D8D7-4699-A4D8-4068D6F62169}"/>
              </a:ext>
            </a:extLst>
          </p:cNvPr>
          <p:cNvSpPr txBox="1"/>
          <p:nvPr/>
        </p:nvSpPr>
        <p:spPr>
          <a:xfrm>
            <a:off x="3617839" y="3660881"/>
            <a:ext cx="16401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Primitives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17739-7AF4-47C1-A6F0-BA66C45F8266}"/>
              </a:ext>
            </a:extLst>
          </p:cNvPr>
          <p:cNvSpPr txBox="1"/>
          <p:nvPr/>
        </p:nvSpPr>
        <p:spPr>
          <a:xfrm>
            <a:off x="3596622" y="3019888"/>
            <a:ext cx="16962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Primitives Extraction</a:t>
            </a:r>
          </a:p>
        </p:txBody>
      </p:sp>
    </p:spTree>
    <p:extLst>
      <p:ext uri="{BB962C8B-B14F-4D97-AF65-F5344CB8AC3E}">
        <p14:creationId xmlns:p14="http://schemas.microsoft.com/office/powerpoint/2010/main" val="285917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Tiền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289976" y="364221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AutoNum type="arabicPeriod"/>
            </a:pPr>
            <a:r>
              <a:rPr lang="en-US" sz="2000" dirty="0"/>
              <a:t>Median filter: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-   </a:t>
            </a:r>
            <a:r>
              <a:rPr lang="en-US" sz="2000" i="1" dirty="0" err="1"/>
              <a:t>Lọc</a:t>
            </a:r>
            <a:r>
              <a:rPr lang="en-US" sz="2000" i="1" dirty="0"/>
              <a:t> phi </a:t>
            </a:r>
            <a:r>
              <a:rPr lang="en-US" sz="2000" i="1" dirty="0" err="1"/>
              <a:t>tuyến</a:t>
            </a:r>
            <a:endParaRPr lang="en-US" sz="2000" i="1" dirty="0"/>
          </a:p>
          <a:p>
            <a:pPr marL="285750" indent="-285750">
              <a:buFontTx/>
              <a:buChar char="-"/>
            </a:pPr>
            <a:r>
              <a:rPr lang="en-US" sz="2000" i="1" dirty="0" err="1"/>
              <a:t>Hiệu</a:t>
            </a:r>
            <a:r>
              <a:rPr lang="en-US" sz="2000" i="1" dirty="0"/>
              <a:t> </a:t>
            </a:r>
            <a:r>
              <a:rPr lang="en-US" sz="2000" i="1" dirty="0" err="1"/>
              <a:t>quả</a:t>
            </a:r>
            <a:r>
              <a:rPr lang="en-US" sz="2000" i="1" dirty="0"/>
              <a:t> </a:t>
            </a:r>
            <a:r>
              <a:rPr lang="en-US" sz="2000" i="1" dirty="0" err="1"/>
              <a:t>đối</a:t>
            </a:r>
            <a:r>
              <a:rPr lang="en-US" sz="2000" i="1" dirty="0"/>
              <a:t> </a:t>
            </a:r>
            <a:r>
              <a:rPr lang="en-US" sz="2000" i="1" dirty="0" err="1"/>
              <a:t>với</a:t>
            </a:r>
            <a:r>
              <a:rPr lang="en-US" sz="2000" i="1" dirty="0"/>
              <a:t> </a:t>
            </a:r>
            <a:r>
              <a:rPr lang="en-US" sz="2000" i="1" dirty="0" err="1"/>
              <a:t>nhiễu</a:t>
            </a:r>
            <a:r>
              <a:rPr lang="en-US" sz="2000" i="1" dirty="0"/>
              <a:t> </a:t>
            </a:r>
            <a:r>
              <a:rPr lang="en-US" sz="2000" i="1" dirty="0" err="1"/>
              <a:t>đốm</a:t>
            </a:r>
            <a:r>
              <a:rPr lang="en-US" sz="2000" i="1" dirty="0"/>
              <a:t> </a:t>
            </a:r>
            <a:r>
              <a:rPr lang="en-US" sz="2000" i="1" dirty="0" err="1"/>
              <a:t>và</a:t>
            </a:r>
            <a:r>
              <a:rPr lang="en-US" sz="2000" i="1" dirty="0"/>
              <a:t> </a:t>
            </a:r>
            <a:r>
              <a:rPr lang="en-US" sz="2000" i="1" dirty="0" err="1"/>
              <a:t>nhiễu</a:t>
            </a:r>
            <a:r>
              <a:rPr lang="en-US" sz="2000" i="1" dirty="0"/>
              <a:t> </a:t>
            </a:r>
            <a:r>
              <a:rPr lang="en-US" sz="2000" i="1" dirty="0" err="1"/>
              <a:t>muối</a:t>
            </a:r>
            <a:r>
              <a:rPr lang="en-US" sz="2000" i="1" dirty="0"/>
              <a:t> </a:t>
            </a:r>
            <a:r>
              <a:rPr lang="en-US" sz="2000" i="1" dirty="0" err="1"/>
              <a:t>tiêu</a:t>
            </a:r>
            <a:endParaRPr lang="en-US" sz="2000" i="1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2000" dirty="0"/>
              <a:t>2.  Erosion: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endParaRPr lang="en-US" sz="22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00E97-5A2A-42F3-AA24-E097B73855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3" y="2621915"/>
            <a:ext cx="1926000" cy="185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95B76-260E-4E15-AAB2-563608546C6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92" y="2621915"/>
            <a:ext cx="1926000" cy="185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ACF61-B7BE-4460-B179-D299801920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97" y="2621915"/>
            <a:ext cx="1910507" cy="1858327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3E4DE4-FF4A-4AFB-BADB-E80F50CE32D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46" y="2621914"/>
            <a:ext cx="1781396" cy="1851977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9E3A9E-383C-4B0E-A286-2BFC50869D0C}"/>
              </a:ext>
            </a:extLst>
          </p:cNvPr>
          <p:cNvSpPr txBox="1"/>
          <p:nvPr/>
        </p:nvSpPr>
        <p:spPr>
          <a:xfrm>
            <a:off x="629778" y="44802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67422-A582-4CBA-BECE-17949FCC6083}"/>
              </a:ext>
            </a:extLst>
          </p:cNvPr>
          <p:cNvSpPr txBox="1"/>
          <p:nvPr/>
        </p:nvSpPr>
        <p:spPr>
          <a:xfrm>
            <a:off x="4709485" y="448791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388CF-616F-4E7A-8F0A-0AEFF5E9CBD4}"/>
              </a:ext>
            </a:extLst>
          </p:cNvPr>
          <p:cNvSpPr txBox="1"/>
          <p:nvPr/>
        </p:nvSpPr>
        <p:spPr>
          <a:xfrm>
            <a:off x="2693367" y="447389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9585D-E06C-47D2-8EF8-1BC5E67BF00D}"/>
              </a:ext>
            </a:extLst>
          </p:cNvPr>
          <p:cNvSpPr txBox="1"/>
          <p:nvPr/>
        </p:nvSpPr>
        <p:spPr>
          <a:xfrm>
            <a:off x="6708519" y="445973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29860290"/>
      </p:ext>
    </p:extLst>
  </p:cSld>
  <p:clrMapOvr>
    <a:masterClrMapping/>
  </p:clrMapOvr>
</p:sld>
</file>

<file path=ppt/theme/theme1.xml><?xml version="1.0" encoding="utf-8"?>
<a:theme xmlns:a="http://schemas.openxmlformats.org/drawingml/2006/main" name="Gregory template">
  <a:themeElements>
    <a:clrScheme name="Custom 347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1300</Words>
  <Application>Microsoft Office PowerPoint</Application>
  <PresentationFormat>On-screen Show (16:9)</PresentationFormat>
  <Paragraphs>254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Symbol</vt:lpstr>
      <vt:lpstr>Calibri</vt:lpstr>
      <vt:lpstr>Kulim Park</vt:lpstr>
      <vt:lpstr>Cambria Math</vt:lpstr>
      <vt:lpstr>Arial</vt:lpstr>
      <vt:lpstr>Times New Roman</vt:lpstr>
      <vt:lpstr>Kulim Park Light</vt:lpstr>
      <vt:lpstr>Gregory template</vt:lpstr>
      <vt:lpstr> Hỗ trợ chẩn đoán bất thường trên X Quang nhũ ảnh  sử dụng học máy </vt:lpstr>
      <vt:lpstr>NỘI DUNG</vt:lpstr>
      <vt:lpstr>TỔNG QUAN ĐỀ TÀI</vt:lpstr>
      <vt:lpstr>Đặt vấn đề</vt:lpstr>
      <vt:lpstr>Khảo sát các nghiên cứu</vt:lpstr>
      <vt:lpstr>QUY TRÌNH THỰC HIỆN</vt:lpstr>
      <vt:lpstr>Mô tả dữ liệu</vt:lpstr>
      <vt:lpstr>Quy trình thực hiện</vt:lpstr>
      <vt:lpstr>Tiền xử lý</vt:lpstr>
      <vt:lpstr>Trích xuất đặc trưng</vt:lpstr>
      <vt:lpstr>Trích xuất đặc trưng</vt:lpstr>
      <vt:lpstr>Phân loại </vt:lpstr>
      <vt:lpstr>Phân loại </vt:lpstr>
      <vt:lpstr>Phân loại </vt:lpstr>
      <vt:lpstr>Phân loại </vt:lpstr>
      <vt:lpstr>KẾT LUẬN</vt:lpstr>
      <vt:lpstr>Kết luận 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Hỗ trợ chẩn đoán u bất thường trên X Quang nhũ ảnh sử dụng học máy</dc:title>
  <dc:creator>Nguyễn Thị Xuân Huyền (VNCDLL-CTPTNLVKHDL)</dc:creator>
  <cp:lastModifiedBy>Nguyễn Thị Xuân Huyền (VNCDLL-CTÐTKSAI)</cp:lastModifiedBy>
  <cp:revision>36</cp:revision>
  <dcterms:modified xsi:type="dcterms:W3CDTF">2020-12-27T00:11:05Z</dcterms:modified>
</cp:coreProperties>
</file>