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85" r:id="rId3"/>
    <p:sldId id="287" r:id="rId4"/>
    <p:sldId id="286" r:id="rId5"/>
    <p:sldId id="289" r:id="rId6"/>
    <p:sldId id="291" r:id="rId7"/>
    <p:sldId id="292" r:id="rId8"/>
    <p:sldId id="293" r:id="rId9"/>
    <p:sldId id="294" r:id="rId10"/>
    <p:sldId id="304" r:id="rId11"/>
    <p:sldId id="305" r:id="rId12"/>
    <p:sldId id="314" r:id="rId13"/>
    <p:sldId id="315" r:id="rId14"/>
    <p:sldId id="316" r:id="rId15"/>
    <p:sldId id="317" r:id="rId16"/>
    <p:sldId id="306" r:id="rId17"/>
    <p:sldId id="310" r:id="rId18"/>
    <p:sldId id="311" r:id="rId19"/>
    <p:sldId id="318" r:id="rId20"/>
    <p:sldId id="309" r:id="rId21"/>
    <p:sldId id="312" r:id="rId22"/>
    <p:sldId id="313" r:id="rId23"/>
    <p:sldId id="296" r:id="rId24"/>
    <p:sldId id="25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Kulim Park" panose="020B0604020202020204" charset="0"/>
      <p:regular r:id="rId32"/>
      <p:bold r:id="rId33"/>
      <p:italic r:id="rId34"/>
      <p:boldItalic r:id="rId35"/>
    </p:embeddedFont>
    <p:embeddedFont>
      <p:font typeface="Kulim Park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61E5C0-2549-48DD-B515-28674D9FE1B7}">
  <a:tblStyle styleId="{5F61E5C0-2549-48DD-B515-28674D9F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35" name="Google Shape;35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76" name="Google Shape;76;p10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/>
          <a:srcRect l="35284" r="11558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54DF5C-A171-4476-9E65-53C7AB39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40" y="1135380"/>
            <a:ext cx="5516880" cy="1684020"/>
          </a:xfrm>
        </p:spPr>
        <p:txBody>
          <a:bodyPr>
            <a:noAutofit/>
          </a:bodyPr>
          <a:lstStyle/>
          <a:p>
            <a:pPr algn="ctr"/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X Quang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nhũ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03F6C-47F9-4B2F-A2BE-10DA8300F8E5}"/>
              </a:ext>
            </a:extLst>
          </p:cNvPr>
          <p:cNvSpPr txBox="1"/>
          <p:nvPr/>
        </p:nvSpPr>
        <p:spPr>
          <a:xfrm>
            <a:off x="5303520" y="3158609"/>
            <a:ext cx="3385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+mn-lt"/>
                <a:cs typeface="Times New Roman" panose="02020603050405020304" pitchFamily="18" charset="0"/>
              </a:rPr>
              <a:t>LỚP 4 - NHÓM 4: 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LÊ MINH ĐÔNG (3658388)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THỊ XUÂN HUYỀN (3658418)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THÀNH NHÂN (3658389)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VŨ TRỌNG LINH (3658427)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:</a:t>
            </a:r>
          </a:p>
          <a:p>
            <a:r>
              <a:rPr lang="vi-VN" sz="2000" dirty="0"/>
              <a:t>68 ảnh ác tính</a:t>
            </a:r>
          </a:p>
          <a:p>
            <a:r>
              <a:rPr lang="vi-VN" sz="2000" dirty="0"/>
              <a:t>51 ảnh lành tính</a:t>
            </a:r>
          </a:p>
          <a:p>
            <a:r>
              <a:rPr lang="vi-VN" sz="2000" dirty="0"/>
              <a:t>103 ảnh thường</a:t>
            </a:r>
          </a:p>
          <a:p>
            <a:r>
              <a:rPr lang="vi-VN" sz="2000" dirty="0"/>
              <a:t>Đã được chú thích vùng bất thường với tâm và tọa độ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C63E1-1DB7-431F-85C3-DAC423BE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38" y="2519798"/>
            <a:ext cx="2297051" cy="1982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E3BF6-CFF5-4625-BF8B-BCCE0D5F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27" y="2519798"/>
            <a:ext cx="2314786" cy="1982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AF71E-1109-4829-A554-3E99671D6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4" y="2519798"/>
            <a:ext cx="2067436" cy="1982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01F7D5-3C64-4E87-97DC-B9E3A9312CA1}"/>
              </a:ext>
            </a:extLst>
          </p:cNvPr>
          <p:cNvSpPr txBox="1"/>
          <p:nvPr/>
        </p:nvSpPr>
        <p:spPr>
          <a:xfrm>
            <a:off x="639997" y="453247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99374-3A60-4DAF-9EFB-C734F185482A}"/>
              </a:ext>
            </a:extLst>
          </p:cNvPr>
          <p:cNvSpPr txBox="1"/>
          <p:nvPr/>
        </p:nvSpPr>
        <p:spPr>
          <a:xfrm>
            <a:off x="2994959" y="453247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8CBF6-D44D-47B0-B01A-157943FD8F71}"/>
              </a:ext>
            </a:extLst>
          </p:cNvPr>
          <p:cNvSpPr txBox="1"/>
          <p:nvPr/>
        </p:nvSpPr>
        <p:spPr>
          <a:xfrm>
            <a:off x="5699671" y="451976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endParaRPr lang="en-US" sz="2200" b="1" dirty="0"/>
              </a:p>
              <a:p>
                <a:r>
                  <a:rPr lang="en-US" sz="2000" dirty="0"/>
                  <a:t>2.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trưng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Gray level: Mean, Variance, Standard Deviation, Min pixels, Max pixels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BDIP: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𝐵𝐷𝐼𝑃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Canny Edge Detection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Wavelet</a:t>
                </a:r>
              </a:p>
              <a:p>
                <a:pPr marL="342900" indent="-342900">
                  <a:buAutoNum type="arabicPeriod"/>
                </a:pP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6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KNN: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64722-9861-4D1D-BE8F-8254BAE0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" y="1633945"/>
            <a:ext cx="3677593" cy="2522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D762C-7E87-4378-8845-5F8CFFD5B231}"/>
              </a:ext>
            </a:extLst>
          </p:cNvPr>
          <p:cNvSpPr txBox="1"/>
          <p:nvPr/>
        </p:nvSpPr>
        <p:spPr>
          <a:xfrm>
            <a:off x="3676259" y="2017550"/>
            <a:ext cx="4385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/>
              <a:t>              Low training cost</a:t>
            </a:r>
          </a:p>
          <a:p>
            <a:r>
              <a:rPr lang="en-US" dirty="0"/>
              <a:t>             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Multiclass classification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         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/>
              <a:t>              High testing cost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0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SVM: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D762C-7E87-4378-8845-5F8CFFD5B231}"/>
              </a:ext>
            </a:extLst>
          </p:cNvPr>
          <p:cNvSpPr txBox="1"/>
          <p:nvPr/>
        </p:nvSpPr>
        <p:spPr>
          <a:xfrm>
            <a:off x="382860" y="1568922"/>
            <a:ext cx="396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/>
              <a:t>            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</a:t>
            </a:r>
            <a:r>
              <a:rPr lang="vi-VN" dirty="0"/>
              <a:t>ữ liệu khả tách tuyến tính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test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/>
              <a:t>            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</a:p>
          <a:p>
            <a:r>
              <a:rPr lang="en-US" dirty="0"/>
              <a:t>           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test </a:t>
            </a:r>
            <a:r>
              <a:rPr lang="en-US" dirty="0" err="1"/>
              <a:t>lâu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9D5FE-5EAB-4E36-A65A-7C2320C8F10F}"/>
              </a:ext>
            </a:extLst>
          </p:cNvPr>
          <p:cNvPicPr/>
          <p:nvPr/>
        </p:nvPicPr>
        <p:blipFill rotWithShape="1">
          <a:blip r:embed="rId2"/>
          <a:srcRect l="5325" t="6918" r="6546" b="4676"/>
          <a:stretch/>
        </p:blipFill>
        <p:spPr>
          <a:xfrm>
            <a:off x="3848100" y="2571750"/>
            <a:ext cx="3474719" cy="24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Decision Tree: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D762C-7E87-4378-8845-5F8CFFD5B231}"/>
              </a:ext>
            </a:extLst>
          </p:cNvPr>
          <p:cNvSpPr txBox="1"/>
          <p:nvPr/>
        </p:nvSpPr>
        <p:spPr>
          <a:xfrm>
            <a:off x="382860" y="3394709"/>
            <a:ext cx="3960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/>
              <a:t>           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/>
              <a:t>            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overfit</a:t>
            </a:r>
          </a:p>
          <a:p>
            <a:r>
              <a:rPr lang="en-US" dirty="0"/>
              <a:t>            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  <p:pic>
        <p:nvPicPr>
          <p:cNvPr id="1026" name="Picture 2" descr="Decision Trees in Machine Learning - Tutorial And Example">
            <a:extLst>
              <a:ext uri="{FF2B5EF4-FFF2-40B4-BE49-F238E27FC236}">
                <a16:creationId xmlns:a16="http://schemas.microsoft.com/office/drawing/2014/main" id="{A7BE8738-5956-4313-8CC5-2D64E4E3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37" y="1280796"/>
            <a:ext cx="3872863" cy="258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2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Random forest: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D762C-7E87-4378-8845-5F8CFFD5B231}"/>
              </a:ext>
            </a:extLst>
          </p:cNvPr>
          <p:cNvSpPr txBox="1"/>
          <p:nvPr/>
        </p:nvSpPr>
        <p:spPr>
          <a:xfrm>
            <a:off x="305216" y="3330129"/>
            <a:ext cx="6002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/>
              <a:t>            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phi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Giảm</a:t>
            </a:r>
            <a:r>
              <a:rPr lang="en-US" dirty="0"/>
              <a:t> overfit so </a:t>
            </a:r>
            <a:r>
              <a:rPr lang="en-US" dirty="0" err="1"/>
              <a:t>với</a:t>
            </a:r>
            <a:r>
              <a:rPr lang="en-US" dirty="0"/>
              <a:t> Decision Tree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/>
              <a:t>             Complexity </a:t>
            </a:r>
          </a:p>
          <a:p>
            <a:r>
              <a:rPr lang="en-US" dirty="0"/>
              <a:t>             Longer Training Period</a:t>
            </a:r>
          </a:p>
        </p:txBody>
      </p:sp>
      <p:pic>
        <p:nvPicPr>
          <p:cNvPr id="2050" name="Picture 2" descr="Decision Tree vs. Random Forest - Which Algorithm Should you Use?">
            <a:extLst>
              <a:ext uri="{FF2B5EF4-FFF2-40B4-BE49-F238E27FC236}">
                <a16:creationId xmlns:a16="http://schemas.microsoft.com/office/drawing/2014/main" id="{ACD439D7-F5CF-458F-94E0-5D622924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9" y="674923"/>
            <a:ext cx="4245291" cy="287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r>
              <a:rPr lang="en-US" sz="2000" dirty="0"/>
              <a:t>KNN, SVM, Decision Tree, Random Forest, Multilayer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45917-CC2F-419B-9CC2-48C10B2B4378}"/>
              </a:ext>
            </a:extLst>
          </p:cNvPr>
          <p:cNvSpPr txBox="1"/>
          <p:nvPr/>
        </p:nvSpPr>
        <p:spPr>
          <a:xfrm>
            <a:off x="305216" y="1806162"/>
            <a:ext cx="7070944" cy="291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1: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endParaRPr lang="en-US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2: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3: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4: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5: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6: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96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0BF9-3D98-4076-BA1F-3D62E33D7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912211-C223-4146-AA6E-8DDCF292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AB6AAA-F58F-4A8A-8D34-0D76C23D44A7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tập</a:t>
            </a:r>
            <a:r>
              <a:rPr lang="en-US" sz="2000" dirty="0"/>
              <a:t> train test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80554-0B50-4EA2-A1CD-238C16A13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1403"/>
              </p:ext>
            </p:extLst>
          </p:nvPr>
        </p:nvGraphicFramePr>
        <p:xfrm>
          <a:off x="712290" y="1523351"/>
          <a:ext cx="5275260" cy="2436206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879210">
                  <a:extLst>
                    <a:ext uri="{9D8B030D-6E8A-4147-A177-3AD203B41FA5}">
                      <a16:colId xmlns:a16="http://schemas.microsoft.com/office/drawing/2014/main" val="316856067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227023763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14443346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280433048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30851472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532692026"/>
                    </a:ext>
                  </a:extLst>
                </a:gridCol>
              </a:tblGrid>
              <a:tr h="33829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43809172"/>
                  </a:ext>
                </a:extLst>
              </a:tr>
              <a:tr h="3406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847496646"/>
                  </a:ext>
                </a:extLst>
              </a:tr>
              <a:tr h="352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91670807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133362759"/>
                  </a:ext>
                </a:extLst>
              </a:tr>
              <a:tr h="3645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00533251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0.7302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430020689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77111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9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E2FA-C585-4368-B1C7-4BA10A807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70EDEF-522B-481D-ACC8-F519B04E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535DF5-52A9-4ACA-8D2E-CAFE9322BE4D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 validation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0C91F-411A-4F20-87E8-66987EBB6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0862"/>
              </p:ext>
            </p:extLst>
          </p:nvPr>
        </p:nvGraphicFramePr>
        <p:xfrm>
          <a:off x="769461" y="1557170"/>
          <a:ext cx="4670425" cy="2588260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55768923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05447611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482059614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657000562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1350712543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Thuật toán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KNN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7626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0.6508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82774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0.6825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0.5873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0.5714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00156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938189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0.6667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56707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0.7419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491518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0.7258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79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9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07FB-483C-4511-834B-709B4BB6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04FB8-50FD-4856-AC81-F1638D5A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836000"/>
            <a:ext cx="6054516" cy="4231251"/>
          </a:xfrm>
        </p:spPr>
        <p:txBody>
          <a:bodyPr/>
          <a:lstStyle/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1. Sử dụng để?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  -Giảm chiều dữ liệu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2. Khi nào sử dụng?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  -Khi có nhiều biến 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Những câu hỏi nên hỏi chính mình khi sử dụng PCA: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muốn giảm số lượng biến, nhưng không xác định được biến nào để giảm?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muốn các biến độc lập với nhau?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ổn khi làm các biến độc lập khó để giải thích hơn?</a:t>
            </a:r>
          </a:p>
          <a:p>
            <a:pPr marL="5334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F560-4C20-40FA-B317-2E440CE12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72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B54-6EDD-44D2-B8AF-3BFEE6B2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6171-B10C-4A94-8DE3-8961C60B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80" y="1254888"/>
            <a:ext cx="5276100" cy="30339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C3EB-A378-480D-A21B-5DD7D8515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26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7: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qua PCA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8: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thử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321029-CDC6-4126-B360-980F26FF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72286"/>
              </p:ext>
            </p:extLst>
          </p:nvPr>
        </p:nvGraphicFramePr>
        <p:xfrm>
          <a:off x="436563" y="2571750"/>
          <a:ext cx="6421435" cy="1346265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1070118">
                  <a:extLst>
                    <a:ext uri="{9D8B030D-6E8A-4147-A177-3AD203B41FA5}">
                      <a16:colId xmlns:a16="http://schemas.microsoft.com/office/drawing/2014/main" val="121380550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291909924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344971974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14807495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404972119"/>
                    </a:ext>
                  </a:extLst>
                </a:gridCol>
                <a:gridCol w="1070845">
                  <a:extLst>
                    <a:ext uri="{9D8B030D-6E8A-4147-A177-3AD203B41FA5}">
                      <a16:colId xmlns:a16="http://schemas.microsoft.com/office/drawing/2014/main" val="1415510830"/>
                    </a:ext>
                  </a:extLst>
                </a:gridCol>
              </a:tblGrid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extLst>
                  <a:ext uri="{0D108BD9-81ED-4DB2-BD59-A6C34878D82A}">
                    <a16:rowId xmlns:a16="http://schemas.microsoft.com/office/drawing/2014/main" val="3199588760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extLst>
                  <a:ext uri="{0D108BD9-81ED-4DB2-BD59-A6C34878D82A}">
                    <a16:rowId xmlns:a16="http://schemas.microsoft.com/office/drawing/2014/main" val="2836878194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extLst>
                  <a:ext uri="{0D108BD9-81ED-4DB2-BD59-A6C34878D82A}">
                    <a16:rowId xmlns:a16="http://schemas.microsoft.com/office/drawing/2014/main" val="137362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KẾT LUẬN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0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19933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80A5AAB-4333-4E8F-BC09-68954B9E89C0}"/>
              </a:ext>
            </a:extLst>
          </p:cNvPr>
          <p:cNvSpPr txBox="1">
            <a:spLocks/>
          </p:cNvSpPr>
          <p:nvPr/>
        </p:nvSpPr>
        <p:spPr>
          <a:xfrm>
            <a:off x="28997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EDA84-2979-46F4-8C09-1F544B25BA7C}"/>
              </a:ext>
            </a:extLst>
          </p:cNvPr>
          <p:cNvSpPr txBox="1"/>
          <p:nvPr/>
        </p:nvSpPr>
        <p:spPr>
          <a:xfrm>
            <a:off x="289976" y="599685"/>
            <a:ext cx="7261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Tiền xử lý loại bỏ nhiễu</a:t>
            </a:r>
            <a:r>
              <a:rPr lang="en-US" sz="2000" dirty="0"/>
              <a:t>, t</a:t>
            </a:r>
            <a:r>
              <a:rPr lang="vi-VN" sz="2000" dirty="0"/>
              <a:t>uy nhiên cũng cần cân nhắc đến ảnh hưởng thông tin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y </a:t>
            </a:r>
            <a:r>
              <a:rPr lang="en-US" sz="2000" dirty="0" err="1"/>
              <a:t>tế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BDIP </a:t>
            </a:r>
            <a:r>
              <a:rPr lang="vi-VN" sz="2000" dirty="0"/>
              <a:t>là đặc trưng có thể giải quyết bài toán mức sáng và phân bố mức xám</a:t>
            </a:r>
            <a:r>
              <a:rPr lang="en-US" sz="2000" dirty="0"/>
              <a:t>,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Decision Tree và Random Forest đưa ra độ chính xác khá cao đối với hầu hết các bộ dữ liệu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F4946B-3F86-4362-A800-49CFCD24210C}"/>
              </a:ext>
            </a:extLst>
          </p:cNvPr>
          <p:cNvSpPr txBox="1">
            <a:spLocks/>
          </p:cNvSpPr>
          <p:nvPr/>
        </p:nvSpPr>
        <p:spPr>
          <a:xfrm>
            <a:off x="382860" y="3178752"/>
            <a:ext cx="593412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E0EAF-AB08-4107-9BB8-9E101369B92A}"/>
              </a:ext>
            </a:extLst>
          </p:cNvPr>
          <p:cNvSpPr txBox="1"/>
          <p:nvPr/>
        </p:nvSpPr>
        <p:spPr>
          <a:xfrm>
            <a:off x="289976" y="3624991"/>
            <a:ext cx="7261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Deep learning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X Quang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: U-net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612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AF25-22CB-4291-A474-935FE2B8E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F41EF7-5B62-4C89-B8A2-9EE78C5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REFERENCE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41DCB-BB8F-402C-9825-6BF15226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91" y="1054894"/>
            <a:ext cx="6009989" cy="30337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[1] B. R. Matheus, H. </a:t>
            </a:r>
            <a:r>
              <a:rPr lang="en-US" sz="1800" dirty="0" err="1"/>
              <a:t>Schiabel</a:t>
            </a:r>
            <a:r>
              <a:rPr lang="en-US" sz="1800" dirty="0"/>
              <a:t>, “Online mammographic images database for development and comparison of CAD schemes,” J. Digital Imaging, vol. 24(3), pp. 500-506, 2011. 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US" sz="1800" dirty="0" err="1"/>
              <a:t>Vinmec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N. R. </a:t>
            </a:r>
            <a:r>
              <a:rPr lang="en-US" sz="1800" dirty="0" err="1"/>
              <a:t>Mudigonda</a:t>
            </a:r>
            <a:r>
              <a:rPr lang="en-US" sz="1800" dirty="0"/>
              <a:t>, R. M. </a:t>
            </a:r>
            <a:r>
              <a:rPr lang="en-US" sz="1800" dirty="0" err="1"/>
              <a:t>Rangayyan</a:t>
            </a:r>
            <a:r>
              <a:rPr lang="en-US" sz="1800" dirty="0"/>
              <a:t>, J. E. L. Desautels, “Detection </a:t>
            </a:r>
            <a:r>
              <a:rPr lang="en-US" sz="1800" dirty="0" err="1"/>
              <a:t>ofbreast</a:t>
            </a:r>
            <a:r>
              <a:rPr lang="en-US" sz="1800" dirty="0"/>
              <a:t> masses in mammograms by density slicing and texture flow –field analysis,” IEEE Trans. Med. Imaging, Vol. 20(12)</a:t>
            </a:r>
          </a:p>
          <a:p>
            <a:pPr marL="0" indent="0">
              <a:buNone/>
            </a:pPr>
            <a:r>
              <a:rPr lang="en-US" sz="1800" dirty="0"/>
              <a:t>[4] Breast Cancer Detection: A review on mammograms analysis techniques 2013 </a:t>
            </a:r>
            <a:r>
              <a:rPr lang="en-US" sz="1800" dirty="0" err="1"/>
              <a:t>Intenational</a:t>
            </a:r>
            <a:r>
              <a:rPr lang="en-US" sz="1800" dirty="0"/>
              <a:t> Multi Conference System, Signal, Devices</a:t>
            </a:r>
          </a:p>
          <a:p>
            <a:pPr marL="0" indent="0">
              <a:buNone/>
            </a:pPr>
            <a:r>
              <a:rPr lang="en-US" sz="1800" dirty="0"/>
              <a:t>[5] http://peipa.essex.ac.uk/info/mias.html</a:t>
            </a:r>
          </a:p>
        </p:txBody>
      </p:sp>
    </p:spTree>
    <p:extLst>
      <p:ext uri="{BB962C8B-B14F-4D97-AF65-F5344CB8AC3E}">
        <p14:creationId xmlns:p14="http://schemas.microsoft.com/office/powerpoint/2010/main" val="99186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 idx="4294967295"/>
          </p:nvPr>
        </p:nvSpPr>
        <p:spPr>
          <a:xfrm>
            <a:off x="4351410" y="1314993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>
                <a:solidFill>
                  <a:schemeClr val="accent4"/>
                </a:solidFill>
              </a:rPr>
              <a:t>THANKS!</a:t>
            </a:r>
            <a:endParaRPr sz="7600" dirty="0">
              <a:solidFill>
                <a:schemeClr val="accent4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/>
          <a:srcRect l="964" r="964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97F555-9514-4365-ADE5-8E4EF5E47D6E}"/>
              </a:ext>
            </a:extLst>
          </p:cNvPr>
          <p:cNvSpPr/>
          <p:nvPr/>
        </p:nvSpPr>
        <p:spPr>
          <a:xfrm>
            <a:off x="3379304" y="3657600"/>
            <a:ext cx="718216" cy="1486894"/>
          </a:xfrm>
          <a:custGeom>
            <a:avLst/>
            <a:gdLst>
              <a:gd name="connsiteX0" fmla="*/ 230588 w 683812"/>
              <a:gd name="connsiteY0" fmla="*/ 198783 h 1510748"/>
              <a:gd name="connsiteX1" fmla="*/ 0 w 683812"/>
              <a:gd name="connsiteY1" fmla="*/ 1502797 h 1510748"/>
              <a:gd name="connsiteX2" fmla="*/ 437322 w 683812"/>
              <a:gd name="connsiteY2" fmla="*/ 1510748 h 1510748"/>
              <a:gd name="connsiteX3" fmla="*/ 683812 w 683812"/>
              <a:gd name="connsiteY3" fmla="*/ 0 h 1510748"/>
              <a:gd name="connsiteX4" fmla="*/ 230588 w 683812"/>
              <a:gd name="connsiteY4" fmla="*/ 198783 h 151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" h="1510748">
                <a:moveTo>
                  <a:pt x="230588" y="198783"/>
                </a:moveTo>
                <a:lnTo>
                  <a:pt x="0" y="1502797"/>
                </a:lnTo>
                <a:lnTo>
                  <a:pt x="437322" y="1510748"/>
                </a:lnTo>
                <a:lnTo>
                  <a:pt x="683812" y="0"/>
                </a:lnTo>
                <a:lnTo>
                  <a:pt x="230588" y="19878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3F7-F0B1-49CC-9397-F3BD2E9C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70" y="1139190"/>
            <a:ext cx="5819820" cy="1605850"/>
          </a:xfrm>
        </p:spPr>
        <p:txBody>
          <a:bodyPr/>
          <a:lstStyle/>
          <a:p>
            <a:r>
              <a:rPr lang="en-US" dirty="0">
                <a:latin typeface="+mj-lt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11888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BE65F-2110-4CC6-9F30-D3A49953B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0607E-4620-4102-9C47-5425C440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vấn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36DC27-E5E9-4310-B62A-309D183EE743}"/>
              </a:ext>
            </a:extLst>
          </p:cNvPr>
          <p:cNvSpPr txBox="1">
            <a:spLocks/>
          </p:cNvSpPr>
          <p:nvPr/>
        </p:nvSpPr>
        <p:spPr>
          <a:xfrm>
            <a:off x="61376" y="738773"/>
            <a:ext cx="768858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1.5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chẩn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đoán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0.5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chết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ung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vú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Theo thống kê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Việt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Nam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đang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có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 tỷ lệ mắc ung thư vú 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mức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cao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. Cụ thể tỷ lệ mắc mới là 15229 ca và tỷ lệ tử 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v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ong là 6103 ca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Những con số thực tế trên khiến chúng ta phải nghiêm túc suy nghĩ về cách phòng, tầm soát, sàng lọc và điều trị ung thư vú hiệu quả nhất</a:t>
            </a: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ảnh</a:t>
            </a:r>
            <a:r>
              <a:rPr lang="en-US" sz="1600" dirty="0">
                <a:latin typeface="+mn-lt"/>
              </a:rPr>
              <a:t> X Quang </a:t>
            </a:r>
            <a:r>
              <a:rPr lang="en-US" sz="1600" dirty="0" err="1">
                <a:latin typeface="+mn-lt"/>
              </a:rPr>
              <a:t>vú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phương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quả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những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bất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thường</a:t>
            </a:r>
            <a:endParaRPr lang="en-US" sz="1600" dirty="0">
              <a:latin typeface="+mn-lt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Giải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Computer Aided Detection (CAD)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Sỹ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trong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chẩn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đoán</a:t>
            </a:r>
            <a:r>
              <a:rPr lang="en-US" sz="1600" dirty="0">
                <a:latin typeface="+mn-lt"/>
              </a:rPr>
              <a:t> ở </a:t>
            </a:r>
            <a:r>
              <a:rPr lang="en-US" sz="1600" dirty="0" err="1">
                <a:latin typeface="+mn-lt"/>
              </a:rPr>
              <a:t>giai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đoạn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[3]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42B0-17FF-4ABD-A049-F1F16A10A7D7}"/>
              </a:ext>
            </a:extLst>
          </p:cNvPr>
          <p:cNvSpPr txBox="1"/>
          <p:nvPr/>
        </p:nvSpPr>
        <p:spPr>
          <a:xfrm>
            <a:off x="0" y="4516508"/>
            <a:ext cx="80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[1] B. R. Matheus, H. </a:t>
            </a:r>
            <a:r>
              <a:rPr lang="en-US" sz="800" i="1" dirty="0" err="1"/>
              <a:t>Schiabel</a:t>
            </a:r>
            <a:r>
              <a:rPr lang="en-US" sz="800" i="1" dirty="0"/>
              <a:t>, “Online mammographic images database for development and comparison of CAD schemes,” J. Digital Imaging, vol. 24(3), pp. 500-506, 2011. </a:t>
            </a:r>
          </a:p>
          <a:p>
            <a:r>
              <a:rPr lang="en-US" sz="800" i="1" dirty="0"/>
              <a:t>[2] </a:t>
            </a:r>
            <a:r>
              <a:rPr lang="en-US" sz="800" i="1" dirty="0" err="1"/>
              <a:t>Vinmec</a:t>
            </a:r>
            <a:endParaRPr lang="en-US" sz="800" i="1" dirty="0"/>
          </a:p>
          <a:p>
            <a:r>
              <a:rPr lang="en-US" sz="800" i="1" dirty="0"/>
              <a:t>[3] N. R. </a:t>
            </a:r>
            <a:r>
              <a:rPr lang="en-US" sz="800" i="1" dirty="0" err="1"/>
              <a:t>Mudigonda</a:t>
            </a:r>
            <a:r>
              <a:rPr lang="en-US" sz="800" i="1" dirty="0"/>
              <a:t>, R. M. </a:t>
            </a:r>
            <a:r>
              <a:rPr lang="en-US" sz="800" i="1" dirty="0" err="1"/>
              <a:t>Rangayyan</a:t>
            </a:r>
            <a:r>
              <a:rPr lang="en-US" sz="800" i="1" dirty="0"/>
              <a:t>, J. E. L. Desautels, “Detection </a:t>
            </a:r>
            <a:r>
              <a:rPr lang="en-US" sz="800" i="1" dirty="0" err="1"/>
              <a:t>ofbreast</a:t>
            </a:r>
            <a:r>
              <a:rPr lang="en-US" sz="800" i="1" dirty="0"/>
              <a:t> masses in mammograms by density slicing and texture flow –field analysis,” IEEE Trans. Med. Imaging, Vol. 20(12)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74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Khảo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190916" y="565171"/>
            <a:ext cx="7657684" cy="457832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Wavelet: wavelets provide many primitives characterizing gray-levels frequencies from different orientations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Gabor filter: primitives extracted from the Gabor filter bank which characterizes the gray-levels frequencies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Neural networks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K nearest neighbors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Bayesian classifier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Fuzzy decision tree 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SVM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Adaptive thresholding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87% - 90% </a:t>
            </a:r>
            <a:r>
              <a:rPr lang="en-US" dirty="0" err="1"/>
              <a:t>với</a:t>
            </a:r>
            <a:r>
              <a:rPr lang="en-US" dirty="0"/>
              <a:t> neural networks classifiers, 71.08% - 83.13%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k-nearest neighbors, 94% - 97.3%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[4]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800" i="1" dirty="0"/>
              <a:t>[4] Breast Cancer Detection: A review on mammograms analysis techniques 2013 International Multi Conference System, Signal, Devices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QUY TRÌNH THỰC HIỆN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loại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B513-FD07-404D-82FD-96F9ABCCE85A}"/>
              </a:ext>
            </a:extLst>
          </p:cNvPr>
          <p:cNvSpPr txBox="1"/>
          <p:nvPr/>
        </p:nvSpPr>
        <p:spPr>
          <a:xfrm>
            <a:off x="0" y="711020"/>
            <a:ext cx="638134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: 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Masses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Microcalcifications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Architectural </a:t>
            </a:r>
            <a:r>
              <a:rPr lang="en-US" sz="1600" dirty="0" err="1"/>
              <a:t>distorsions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F6A7-52A5-43AA-9D8D-03C64687AA15}"/>
              </a:ext>
            </a:extLst>
          </p:cNvPr>
          <p:cNvSpPr txBox="1"/>
          <p:nvPr/>
        </p:nvSpPr>
        <p:spPr>
          <a:xfrm>
            <a:off x="0" y="3901688"/>
            <a:ext cx="67109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MINIMIAS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322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1024x1024 pixel</a:t>
            </a:r>
          </a:p>
          <a:p>
            <a:pPr marL="800100" lvl="1" indent="-342900">
              <a:buFontTx/>
              <a:buChar char="-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chú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kính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endParaRPr lang="en-US" sz="16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57647C-F447-443F-AB53-CA64B9C3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2" y="1879473"/>
            <a:ext cx="2439440" cy="2036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EBCCC-344F-46C2-8DEC-6B4AB520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69" y="1879473"/>
            <a:ext cx="2598132" cy="204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3F822-6BB9-4BD6-8C48-D581CEAE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56" y="220296"/>
            <a:ext cx="2462958" cy="15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C49D6-46FA-4283-87D4-C91AAF981BCF}"/>
              </a:ext>
            </a:extLst>
          </p:cNvPr>
          <p:cNvSpPr/>
          <p:nvPr/>
        </p:nvSpPr>
        <p:spPr>
          <a:xfrm>
            <a:off x="2866443" y="1057796"/>
            <a:ext cx="3156669" cy="120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720B6-13C5-4365-866C-44CA5DB3CE8E}"/>
              </a:ext>
            </a:extLst>
          </p:cNvPr>
          <p:cNvSpPr/>
          <p:nvPr/>
        </p:nvSpPr>
        <p:spPr>
          <a:xfrm>
            <a:off x="2866443" y="2263081"/>
            <a:ext cx="3156670" cy="12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BD9F1-F31A-47A5-B4A1-252CECE297F5}"/>
              </a:ext>
            </a:extLst>
          </p:cNvPr>
          <p:cNvSpPr/>
          <p:nvPr/>
        </p:nvSpPr>
        <p:spPr>
          <a:xfrm>
            <a:off x="2866443" y="3468366"/>
            <a:ext cx="3156669" cy="12052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41E57-FC9F-4613-ADB4-04AE420C3B7F}"/>
              </a:ext>
            </a:extLst>
          </p:cNvPr>
          <p:cNvSpPr/>
          <p:nvPr/>
        </p:nvSpPr>
        <p:spPr>
          <a:xfrm>
            <a:off x="3617841" y="1183387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Mammogram images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AB091-A17E-4168-A3FD-A262A2397AD9}"/>
              </a:ext>
            </a:extLst>
          </p:cNvPr>
          <p:cNvSpPr/>
          <p:nvPr/>
        </p:nvSpPr>
        <p:spPr>
          <a:xfrm>
            <a:off x="3617841" y="1786029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72857-4FAC-4956-B153-527C696A0D83}"/>
              </a:ext>
            </a:extLst>
          </p:cNvPr>
          <p:cNvSpPr/>
          <p:nvPr/>
        </p:nvSpPr>
        <p:spPr>
          <a:xfrm>
            <a:off x="3617841" y="238867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CA9F9-4C0C-495D-92AF-9E1BB26B2D83}"/>
              </a:ext>
            </a:extLst>
          </p:cNvPr>
          <p:cNvSpPr/>
          <p:nvPr/>
        </p:nvSpPr>
        <p:spPr>
          <a:xfrm>
            <a:off x="3617840" y="2963803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E1C4B-44A0-4918-A736-5C6817EBF313}"/>
              </a:ext>
            </a:extLst>
          </p:cNvPr>
          <p:cNvSpPr/>
          <p:nvPr/>
        </p:nvSpPr>
        <p:spPr>
          <a:xfrm>
            <a:off x="3617840" y="3604174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7553A-F9F5-428A-83A1-E6B85F737FAA}"/>
              </a:ext>
            </a:extLst>
          </p:cNvPr>
          <p:cNvSpPr/>
          <p:nvPr/>
        </p:nvSpPr>
        <p:spPr>
          <a:xfrm>
            <a:off x="3617839" y="418300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0B0F80-4BA5-40C3-B5A5-166C7D9A75F4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444777" y="1565050"/>
            <a:ext cx="0" cy="2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6444BB-E3CB-4D9C-9049-B36993B3DF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444777" y="2167692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B6A215-3323-4455-B50A-FCDF8BE0E9E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444776" y="2770335"/>
            <a:ext cx="1" cy="19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D834DF-D26F-4A48-AAC4-3F4602807AD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44776" y="3345466"/>
            <a:ext cx="0" cy="25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097C8-C9E8-453A-8B25-273D7F2E64A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444775" y="3985837"/>
            <a:ext cx="1" cy="19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001BF-F76E-48BB-B93D-F5D15DB0CB82}"/>
              </a:ext>
            </a:extLst>
          </p:cNvPr>
          <p:cNvSpPr txBox="1"/>
          <p:nvPr/>
        </p:nvSpPr>
        <p:spPr>
          <a:xfrm>
            <a:off x="1400078" y="147825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E39C65-288F-4593-BB4C-66E33EB72966}"/>
              </a:ext>
            </a:extLst>
          </p:cNvPr>
          <p:cNvSpPr txBox="1"/>
          <p:nvPr/>
        </p:nvSpPr>
        <p:spPr>
          <a:xfrm>
            <a:off x="1073064" y="2702643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2C495A-EB2C-44C3-ABCB-C9367315F3DB}"/>
              </a:ext>
            </a:extLst>
          </p:cNvPr>
          <p:cNvSpPr txBox="1"/>
          <p:nvPr/>
        </p:nvSpPr>
        <p:spPr>
          <a:xfrm>
            <a:off x="1477847" y="393053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40C8-91F9-4B72-B069-75E5329BD4A5}"/>
              </a:ext>
            </a:extLst>
          </p:cNvPr>
          <p:cNvSpPr txBox="1"/>
          <p:nvPr/>
        </p:nvSpPr>
        <p:spPr>
          <a:xfrm>
            <a:off x="3790588" y="1806048"/>
            <a:ext cx="1252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59FE1-97AE-4503-898F-4254DCA4CC08}"/>
              </a:ext>
            </a:extLst>
          </p:cNvPr>
          <p:cNvSpPr txBox="1"/>
          <p:nvPr/>
        </p:nvSpPr>
        <p:spPr>
          <a:xfrm>
            <a:off x="3815432" y="2425615"/>
            <a:ext cx="12153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121A2-FCDB-41AB-9533-60D41AF14C29}"/>
              </a:ext>
            </a:extLst>
          </p:cNvPr>
          <p:cNvSpPr txBox="1"/>
          <p:nvPr/>
        </p:nvSpPr>
        <p:spPr>
          <a:xfrm>
            <a:off x="3854281" y="4227639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7CDBF-D8D7-4699-A4D8-4068D6F62169}"/>
              </a:ext>
            </a:extLst>
          </p:cNvPr>
          <p:cNvSpPr txBox="1"/>
          <p:nvPr/>
        </p:nvSpPr>
        <p:spPr>
          <a:xfrm>
            <a:off x="3617839" y="3660881"/>
            <a:ext cx="16401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17739-7AF4-47C1-A6F0-BA66C45F8266}"/>
              </a:ext>
            </a:extLst>
          </p:cNvPr>
          <p:cNvSpPr txBox="1"/>
          <p:nvPr/>
        </p:nvSpPr>
        <p:spPr>
          <a:xfrm>
            <a:off x="3596622" y="3019888"/>
            <a:ext cx="16962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Extraction</a:t>
            </a:r>
          </a:p>
        </p:txBody>
      </p:sp>
    </p:spTree>
    <p:extLst>
      <p:ext uri="{BB962C8B-B14F-4D97-AF65-F5344CB8AC3E}">
        <p14:creationId xmlns:p14="http://schemas.microsoft.com/office/powerpoint/2010/main" val="285917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Tiền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/>
              <a:t>Median filter: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-   </a:t>
            </a:r>
            <a:r>
              <a:rPr lang="en-US" sz="2000" i="1" dirty="0" err="1"/>
              <a:t>Lọc</a:t>
            </a:r>
            <a:r>
              <a:rPr lang="en-US" sz="2000" i="1" dirty="0"/>
              <a:t> phi </a:t>
            </a:r>
            <a:r>
              <a:rPr lang="en-US" sz="2000" i="1" dirty="0" err="1"/>
              <a:t>tuyến</a:t>
            </a: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 err="1"/>
              <a:t>Hiệu</a:t>
            </a:r>
            <a:r>
              <a:rPr lang="en-US" sz="2000" i="1" dirty="0"/>
              <a:t> </a:t>
            </a:r>
            <a:r>
              <a:rPr lang="en-US" sz="2000" i="1" dirty="0" err="1"/>
              <a:t>quả</a:t>
            </a:r>
            <a:r>
              <a:rPr lang="en-US" sz="2000" i="1" dirty="0"/>
              <a:t> </a:t>
            </a:r>
            <a:r>
              <a:rPr lang="en-US" sz="2000" i="1" dirty="0" err="1"/>
              <a:t>đối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đốm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muối</a:t>
            </a:r>
            <a:r>
              <a:rPr lang="en-US" sz="2000" i="1" dirty="0"/>
              <a:t> </a:t>
            </a:r>
            <a:r>
              <a:rPr lang="en-US" sz="2000" i="1" dirty="0" err="1"/>
              <a:t>tiêu</a:t>
            </a:r>
            <a:endParaRPr lang="en-US" sz="2000" i="1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2000" dirty="0"/>
              <a:t>2.  Erosion: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00E97-5A2A-42F3-AA24-E097B73855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95B76-260E-4E15-AAB2-563608546C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2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ACF61-B7BE-4460-B179-D299801920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97" y="2621915"/>
            <a:ext cx="1910507" cy="1858327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E4DE4-FF4A-4AFB-BADB-E80F50CE32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46" y="2621914"/>
            <a:ext cx="1781396" cy="185197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9E3A9E-383C-4B0E-A286-2BFC50869D0C}"/>
              </a:ext>
            </a:extLst>
          </p:cNvPr>
          <p:cNvSpPr txBox="1"/>
          <p:nvPr/>
        </p:nvSpPr>
        <p:spPr>
          <a:xfrm>
            <a:off x="629778" y="44802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67422-A582-4CBA-BECE-17949FCC6083}"/>
              </a:ext>
            </a:extLst>
          </p:cNvPr>
          <p:cNvSpPr txBox="1"/>
          <p:nvPr/>
        </p:nvSpPr>
        <p:spPr>
          <a:xfrm>
            <a:off x="4709485" y="44879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88CF-616F-4E7A-8F0A-0AEFF5E9CBD4}"/>
              </a:ext>
            </a:extLst>
          </p:cNvPr>
          <p:cNvSpPr txBox="1"/>
          <p:nvPr/>
        </p:nvSpPr>
        <p:spPr>
          <a:xfrm>
            <a:off x="2693367" y="44738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9585D-E06C-47D2-8EF8-1BC5E67BF00D}"/>
              </a:ext>
            </a:extLst>
          </p:cNvPr>
          <p:cNvSpPr txBox="1"/>
          <p:nvPr/>
        </p:nvSpPr>
        <p:spPr>
          <a:xfrm>
            <a:off x="6708519" y="44597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29860290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1601</Words>
  <Application>Microsoft Office PowerPoint</Application>
  <PresentationFormat>On-screen Show (16:9)</PresentationFormat>
  <Paragraphs>318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Kulim Park</vt:lpstr>
      <vt:lpstr>Cambria Math</vt:lpstr>
      <vt:lpstr>Wingdings</vt:lpstr>
      <vt:lpstr>Arial</vt:lpstr>
      <vt:lpstr>Kulim Park Light</vt:lpstr>
      <vt:lpstr>Times New Roman</vt:lpstr>
      <vt:lpstr>Arial</vt:lpstr>
      <vt:lpstr>Symbol</vt:lpstr>
      <vt:lpstr>Calibri</vt:lpstr>
      <vt:lpstr>Gregory template</vt:lpstr>
      <vt:lpstr> Hỗ trợ chẩn đoán bất thường trên X Quang nhũ ảnh  sử dụng học máy </vt:lpstr>
      <vt:lpstr>NỘI DUNG</vt:lpstr>
      <vt:lpstr>TỔNG QUAN ĐỀ TÀI</vt:lpstr>
      <vt:lpstr>Đặt vấn đề</vt:lpstr>
      <vt:lpstr>Khảo sát các nghiên cứu</vt:lpstr>
      <vt:lpstr>QUY TRÌNH THỰC HIỆN</vt:lpstr>
      <vt:lpstr>Mô tả dữ liệu</vt:lpstr>
      <vt:lpstr>Quy trình thực hiện</vt:lpstr>
      <vt:lpstr>Tiền xử lý</vt:lpstr>
      <vt:lpstr>Trích xuất đặc trưng</vt:lpstr>
      <vt:lpstr>Trích xuất đặc trưng</vt:lpstr>
      <vt:lpstr>Phân loại </vt:lpstr>
      <vt:lpstr>Phân loại </vt:lpstr>
      <vt:lpstr>Phân loại </vt:lpstr>
      <vt:lpstr>Phân loại </vt:lpstr>
      <vt:lpstr>Phân loại </vt:lpstr>
      <vt:lpstr>Phân loại </vt:lpstr>
      <vt:lpstr>Phân loại </vt:lpstr>
      <vt:lpstr>PCA </vt:lpstr>
      <vt:lpstr>Phân loại </vt:lpstr>
      <vt:lpstr>KẾT LUẬN</vt:lpstr>
      <vt:lpstr>Kết luận 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Hỗ trợ chẩn đoán u bất thường trên X Quang nhũ ảnh sử dụng học máy</dc:title>
  <dc:creator>Nguyễn Thị Xuân Huyền (VNCDLL-CTPTNLVKHDL)</dc:creator>
  <cp:lastModifiedBy>Nguyễn Thị Xuân Huyền (VNCDLL-CTÐTKSAI)</cp:lastModifiedBy>
  <cp:revision>47</cp:revision>
  <dcterms:modified xsi:type="dcterms:W3CDTF">2020-12-28T06:48:53Z</dcterms:modified>
</cp:coreProperties>
</file>