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xiong (Cloud)" initials="L(" lastIdx="5" clrIdx="0">
    <p:extLst>
      <p:ext uri="{19B8F6BF-5375-455C-9EA6-DF929625EA0E}">
        <p15:presenceInfo xmlns:p15="http://schemas.microsoft.com/office/powerpoint/2012/main" userId="S-1-5-21-147214757-305610072-1517763936-1086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8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5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8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7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7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4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90188B-DF48-4829-91E8-A308B9880D2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564AEF-E4A7-4780-9545-72C6C5DACE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upport.huaweicloud.com/usermanual-ecs/zh-cn_topic_0017955633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ecs_faq/zh-cn_topic_0030930805.html" TargetMode="External"/><Relationship Id="rId7" Type="http://schemas.openxmlformats.org/officeDocument/2006/relationships/hyperlink" Target="https://support.huaweicloud.com/ecs_faq/zh-cn_topic_0106199430.html" TargetMode="External"/><Relationship Id="rId2" Type="http://schemas.openxmlformats.org/officeDocument/2006/relationships/hyperlink" Target="https://support.huaweicloud.com/usermanual-ecs/zh-cn_topic_001377109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bs.huaweicloud.com/videos" TargetMode="External"/><Relationship Id="rId5" Type="http://schemas.openxmlformats.org/officeDocument/2006/relationships/hyperlink" Target="https://support.huaweicloud.com/help-novice.html" TargetMode="External"/><Relationship Id="rId4" Type="http://schemas.openxmlformats.org/officeDocument/2006/relationships/hyperlink" Target="https://support.huaweicloud.com/ecs_video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如何购买华为云服务器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70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步骤五：勾选购买信息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23721" y="1901792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公网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：暂不购买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23721" y="2731971"/>
            <a:ext cx="2954957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密码登陆：设置登录密码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8123721" y="4570397"/>
            <a:ext cx="2050181" cy="60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高级配置：暂不配置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8123721" y="5390951"/>
            <a:ext cx="2704701" cy="663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云服务器名称可以自行设置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3" y="1901792"/>
            <a:ext cx="6700682" cy="44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步骤六：点击立即购买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57" y="1841956"/>
            <a:ext cx="9538636" cy="44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步骤七：确认购买信息，勾选我已阅读并同意，提交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0" y="1823949"/>
            <a:ext cx="8624236" cy="43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步骤八：购买成功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7295"/>
            <a:ext cx="10371221" cy="33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50181" y="1944302"/>
            <a:ext cx="40126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/>
              <a:t>购买云服务器</a:t>
            </a:r>
            <a:endParaRPr lang="en-US" altLang="zh-CN" sz="40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FF0000"/>
                </a:solidFill>
              </a:rPr>
              <a:t>购买网络带宽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/>
              <a:t>登陆云服务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426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步骤一：登录华为云控制台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18" y="2156802"/>
            <a:ext cx="10058400" cy="30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步骤二：</a:t>
            </a:r>
            <a:r>
              <a:rPr lang="zh-CN" altLang="en-US" sz="3600" dirty="0">
                <a:solidFill>
                  <a:srgbClr val="6F7479"/>
                </a:solidFill>
                <a:latin typeface="宋体" panose="02010600030101010101" pitchFamily="2" charset="-122"/>
                <a:cs typeface="Helvetica" panose="020B0604020202020204" pitchFamily="34" charset="0"/>
              </a:rPr>
              <a:t>单击管理控制台左上角</a:t>
            </a:r>
            <a:r>
              <a:rPr lang="zh-CN" altLang="en-US" sz="3600" dirty="0" smtClean="0">
                <a:solidFill>
                  <a:srgbClr val="6F7479"/>
                </a:solidFill>
                <a:latin typeface="宋体" panose="02010600030101010101" pitchFamily="2" charset="-122"/>
                <a:cs typeface="Helvetica" panose="020B0604020202020204" pitchFamily="34" charset="0"/>
              </a:rPr>
              <a:t>的    选择华南</a:t>
            </a:r>
            <a:endParaRPr lang="zh-CN" altLang="en-US" sz="3600" dirty="0">
              <a:solidFill>
                <a:srgbClr val="6F7479"/>
              </a:solidFill>
              <a:latin typeface="宋体" panose="02010600030101010101" pitchFamily="2" charset="-122"/>
              <a:cs typeface="Helvetica" panose="020B0604020202020204" pitchFamily="34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69604"/>
            <a:ext cx="10058400" cy="3176043"/>
          </a:xfrm>
          <a:prstGeom prst="rect">
            <a:avLst/>
          </a:prstGeom>
        </p:spPr>
      </p:pic>
      <p:pic>
        <p:nvPicPr>
          <p:cNvPr id="10" name="图片 8" descr="https://support.huaweicloud.com/qs-ecs/zh-cn_image_00707498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1180343"/>
            <a:ext cx="452387" cy="45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</a:t>
            </a:r>
            <a:r>
              <a:rPr lang="zh-CN" altLang="zh-CN" dirty="0"/>
              <a:t>选择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 </a:t>
            </a:r>
            <a:r>
              <a:rPr lang="en-US" altLang="zh-CN" dirty="0"/>
              <a:t>&gt; </a:t>
            </a:r>
            <a:r>
              <a:rPr lang="zh-CN" altLang="zh-CN" dirty="0" smtClean="0"/>
              <a:t>弹性</a:t>
            </a:r>
            <a:r>
              <a:rPr lang="zh-CN" altLang="en-US" dirty="0" smtClean="0"/>
              <a:t>公网</a:t>
            </a:r>
            <a:r>
              <a:rPr lang="en-US" altLang="zh-CN" dirty="0" smtClean="0"/>
              <a:t>IP”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89" y="1843238"/>
            <a:ext cx="8732470" cy="43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步骤四：点击购买弹性公网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2" y="1899052"/>
            <a:ext cx="10507579" cy="43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步骤五：勾选购买信息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59" y="1954797"/>
            <a:ext cx="7788793" cy="39158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23722" y="2069432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计费：包年包月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123722" y="2731971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区域：华南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广州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850429" y="4589648"/>
            <a:ext cx="1939491" cy="4924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1M</a:t>
            </a:r>
            <a:r>
              <a:rPr lang="zh-CN" altLang="en-US" dirty="0" smtClean="0"/>
              <a:t>带宽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8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50181" y="1944302"/>
            <a:ext cx="4012637" cy="2756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FF0000"/>
                </a:solidFill>
              </a:rPr>
              <a:t>购买云服务器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/>
              <a:t>购买网络带宽</a:t>
            </a:r>
            <a:endParaRPr lang="en-US" altLang="zh-CN" sz="40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/>
              <a:t>登陆云服务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425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步骤六：勾选购买信息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0311" y="5369294"/>
            <a:ext cx="1939491" cy="4924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点击立即购买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5396"/>
            <a:ext cx="7706378" cy="39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步骤七：确认付款信息，付款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3" y="1833612"/>
            <a:ext cx="8139764" cy="45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步骤八：将公网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绑定给云主机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7" y="2679397"/>
            <a:ext cx="10250905" cy="35012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0417" y="2165684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弹性公网</a:t>
            </a:r>
            <a:r>
              <a:rPr lang="en-US" altLang="zh-CN" dirty="0" smtClean="0"/>
              <a:t>IP—</a:t>
            </a:r>
            <a:r>
              <a:rPr lang="zh-CN" altLang="en-US" dirty="0" smtClean="0"/>
              <a:t>绑定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77651" y="4706754"/>
            <a:ext cx="365760" cy="3753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步骤八：将公网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绑定给云主机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2" y="1737360"/>
            <a:ext cx="7408795" cy="44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50181" y="1944302"/>
            <a:ext cx="40126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/>
              <a:t>购买云服务器</a:t>
            </a:r>
            <a:endParaRPr lang="en-US" altLang="zh-CN" sz="40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/>
              <a:t>购买网络带宽</a:t>
            </a:r>
            <a:endParaRPr lang="en-US" altLang="zh-CN" sz="40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FF0000"/>
                </a:solidFill>
              </a:rPr>
              <a:t>登录云服务器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zh-CN" dirty="0"/>
              <a:t>首次登录密码方式鉴权的弹性云服务器时，有</a:t>
            </a:r>
            <a:r>
              <a:rPr lang="en-US" altLang="zh-CN" dirty="0"/>
              <a:t>2</a:t>
            </a:r>
            <a:r>
              <a:rPr lang="zh-CN" altLang="zh-CN" dirty="0"/>
              <a:t>种方法可以登录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1. </a:t>
            </a:r>
            <a:r>
              <a:rPr lang="zh-CN" altLang="zh-CN" dirty="0" smtClean="0"/>
              <a:t>公有</a:t>
            </a:r>
            <a:r>
              <a:rPr lang="zh-CN" altLang="zh-CN" dirty="0"/>
              <a:t>云在管理控制台提供的</a:t>
            </a:r>
            <a:r>
              <a:rPr lang="en-US" altLang="zh-CN" dirty="0"/>
              <a:t>“VNC</a:t>
            </a:r>
            <a:r>
              <a:rPr lang="zh-CN" altLang="zh-CN" dirty="0"/>
              <a:t>远程登录方式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：控制台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弹性云服务器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远程登录</a:t>
            </a:r>
            <a:endParaRPr lang="en-US" altLang="zh-CN" dirty="0" smtClean="0"/>
          </a:p>
          <a:p>
            <a:pPr lvl="0"/>
            <a:r>
              <a:rPr lang="zh-CN" altLang="zh-CN" dirty="0"/>
              <a:t>登录用户名</a:t>
            </a:r>
            <a:r>
              <a:rPr lang="zh-CN" altLang="zh-CN" dirty="0" smtClean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，密码：购买时设置的密码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选择</a:t>
            </a:r>
            <a:r>
              <a:rPr lang="en-US" altLang="zh-CN" dirty="0"/>
              <a:t>SSH</a:t>
            </a:r>
            <a:r>
              <a:rPr lang="zh-CN" altLang="zh-CN" dirty="0"/>
              <a:t>密码方式进行登录时，弹性云服务器必须绑定弹性公网</a:t>
            </a:r>
            <a:r>
              <a:rPr lang="en-US" altLang="zh-CN" dirty="0"/>
              <a:t>IP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SSH</a:t>
            </a:r>
            <a:r>
              <a:rPr lang="zh-CN" altLang="zh-CN" dirty="0"/>
              <a:t>密码方式，具体操作请</a:t>
            </a:r>
            <a:r>
              <a:rPr lang="zh-CN" altLang="zh-CN" dirty="0" smtClean="0"/>
              <a:t>参见</a:t>
            </a:r>
            <a:r>
              <a:rPr lang="en-US" altLang="zh-CN" dirty="0" smtClean="0">
                <a:hlinkClick r:id="rId2"/>
              </a:rPr>
              <a:t>SSH</a:t>
            </a:r>
            <a:r>
              <a:rPr lang="zh-CN" altLang="en-US" dirty="0" smtClean="0">
                <a:hlinkClick r:id="rId2"/>
              </a:rPr>
              <a:t>密码登录</a:t>
            </a:r>
            <a:r>
              <a:rPr lang="zh-CN" altLang="en-US" dirty="0" smtClean="0"/>
              <a:t>（登录工具：如</a:t>
            </a:r>
            <a:r>
              <a:rPr lang="en-US" altLang="zh-CN" dirty="0" err="1" smtClean="0"/>
              <a:t>PuTTY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等）</a:t>
            </a:r>
            <a:r>
              <a:rPr lang="zh-CN" altLang="zh-CN" sz="2100" dirty="0" smtClean="0"/>
              <a:t>。</a:t>
            </a:r>
            <a:endParaRPr lang="zh-CN" altLang="zh-CN" sz="21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14" y="2849670"/>
            <a:ext cx="6830728" cy="20154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41659" y="614765"/>
            <a:ext cx="5666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步骤：登录</a:t>
            </a:r>
            <a:r>
              <a:rPr lang="zh-CN" alt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10590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189" y="1951611"/>
            <a:ext cx="11357811" cy="402336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云服务器用户指南：</a:t>
            </a:r>
            <a:r>
              <a:rPr lang="en-US" altLang="zh-CN" u="sng" dirty="0" smtClean="0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</a:t>
            </a:r>
            <a:r>
              <a:rPr lang="en-US" altLang="zh-CN" u="sng" dirty="0" smtClean="0">
                <a:hlinkClick r:id="rId2"/>
              </a:rPr>
              <a:t>support.huaweicloud.com/usermanual-ecs/zh-cn_topic_0013771097.html</a:t>
            </a:r>
            <a:endParaRPr lang="en-US" altLang="zh-CN" u="sng" dirty="0" smtClean="0"/>
          </a:p>
          <a:p>
            <a:r>
              <a:rPr lang="en-US" altLang="zh-CN" u="sng" dirty="0" smtClean="0"/>
              <a:t>2.</a:t>
            </a:r>
            <a:r>
              <a:rPr lang="zh-CN" altLang="en-US" u="sng" dirty="0" smtClean="0"/>
              <a:t>云服务器常见问题：</a:t>
            </a:r>
            <a:r>
              <a:rPr lang="en-US" altLang="zh-CN" u="sng" dirty="0">
                <a:hlinkClick r:id="rId3"/>
              </a:rPr>
              <a:t>https://</a:t>
            </a:r>
            <a:r>
              <a:rPr lang="en-US" altLang="zh-CN" u="sng" dirty="0" smtClean="0">
                <a:hlinkClick r:id="rId3"/>
              </a:rPr>
              <a:t>support.huaweicloud.com/ecs_faq/zh-cn_topic_0030930805.html</a:t>
            </a:r>
            <a:endParaRPr lang="en-US" altLang="zh-CN" u="sng" dirty="0" smtClean="0"/>
          </a:p>
          <a:p>
            <a:r>
              <a:rPr lang="en-US" altLang="zh-CN" u="sng" dirty="0" smtClean="0"/>
              <a:t>3.</a:t>
            </a:r>
            <a:r>
              <a:rPr lang="zh-CN" altLang="en-US" u="sng" dirty="0" smtClean="0"/>
              <a:t>云服务器视频文档：</a:t>
            </a:r>
            <a:r>
              <a:rPr lang="en-US" altLang="zh-CN" u="sng" dirty="0">
                <a:hlinkClick r:id="rId4"/>
              </a:rPr>
              <a:t>https://</a:t>
            </a:r>
            <a:r>
              <a:rPr lang="en-US" altLang="zh-CN" u="sng" dirty="0" smtClean="0">
                <a:hlinkClick r:id="rId4"/>
              </a:rPr>
              <a:t>support.huaweicloud.com/ecs_video/index.html</a:t>
            </a:r>
            <a:endParaRPr lang="en-US" altLang="zh-CN" u="sng" dirty="0" smtClean="0"/>
          </a:p>
          <a:p>
            <a:r>
              <a:rPr lang="en-US" altLang="zh-CN" u="sng" dirty="0" smtClean="0"/>
              <a:t>4.</a:t>
            </a:r>
            <a:r>
              <a:rPr lang="zh-CN" altLang="en-US" u="sng" dirty="0" smtClean="0"/>
              <a:t>新手入门：</a:t>
            </a:r>
            <a:r>
              <a:rPr lang="en-US" altLang="zh-CN" u="sng" dirty="0">
                <a:hlinkClick r:id="rId5"/>
              </a:rPr>
              <a:t>https://</a:t>
            </a:r>
            <a:r>
              <a:rPr lang="en-US" altLang="zh-CN" u="sng" dirty="0" smtClean="0">
                <a:hlinkClick r:id="rId5"/>
              </a:rPr>
              <a:t>support.huaweicloud.com/help-novice.html</a:t>
            </a:r>
            <a:endParaRPr lang="en-US" altLang="zh-CN" u="sng" dirty="0" smtClean="0"/>
          </a:p>
          <a:p>
            <a:r>
              <a:rPr lang="en-US" altLang="zh-CN" u="sng" dirty="0" smtClean="0"/>
              <a:t>5.</a:t>
            </a:r>
            <a:r>
              <a:rPr lang="zh-CN" altLang="en-US" u="sng" dirty="0" smtClean="0"/>
              <a:t>云产品视频学习库：</a:t>
            </a:r>
            <a:r>
              <a:rPr lang="en-US" altLang="zh-CN" u="sng" dirty="0">
                <a:hlinkClick r:id="rId6"/>
              </a:rPr>
              <a:t>https://</a:t>
            </a:r>
            <a:r>
              <a:rPr lang="en-US" altLang="zh-CN" u="sng" dirty="0" smtClean="0">
                <a:hlinkClick r:id="rId6"/>
              </a:rPr>
              <a:t>bbs.huaweicloud.com/videos</a:t>
            </a:r>
            <a:endParaRPr lang="en-US" altLang="zh-CN" u="sng" dirty="0" smtClean="0"/>
          </a:p>
          <a:p>
            <a:r>
              <a:rPr lang="en-US" altLang="zh-CN" u="sng" dirty="0" smtClean="0"/>
              <a:t>6.</a:t>
            </a:r>
            <a:r>
              <a:rPr lang="zh-CN" altLang="en-US" u="sng" dirty="0" smtClean="0"/>
              <a:t>如何使用华为云的镜像源（</a:t>
            </a:r>
            <a:r>
              <a:rPr lang="en-US" altLang="zh-CN" u="sng" dirty="0" smtClean="0"/>
              <a:t>centos</a:t>
            </a:r>
            <a:r>
              <a:rPr lang="zh-CN" altLang="en-US" u="sng" dirty="0" smtClean="0"/>
              <a:t>、</a:t>
            </a:r>
            <a:r>
              <a:rPr lang="en-US" altLang="zh-CN" u="sng" dirty="0" err="1" smtClean="0"/>
              <a:t>epel</a:t>
            </a:r>
            <a:r>
              <a:rPr lang="zh-CN" altLang="en-US" u="sng" dirty="0" smtClean="0"/>
              <a:t>、</a:t>
            </a:r>
            <a:r>
              <a:rPr lang="en-US" altLang="zh-CN" u="sng" dirty="0" smtClean="0"/>
              <a:t>Ubuntu</a:t>
            </a:r>
            <a:r>
              <a:rPr lang="zh-CN" altLang="en-US" u="sng" dirty="0" smtClean="0"/>
              <a:t>、</a:t>
            </a:r>
            <a:r>
              <a:rPr lang="en-US" altLang="zh-CN" u="sng" dirty="0" err="1" smtClean="0"/>
              <a:t>openSUSE</a:t>
            </a:r>
            <a:r>
              <a:rPr lang="zh-CN" altLang="en-US" u="sng" dirty="0" smtClean="0"/>
              <a:t>、</a:t>
            </a:r>
            <a:r>
              <a:rPr lang="en-US" altLang="zh-CN" u="sng" dirty="0" err="1" smtClean="0"/>
              <a:t>EulerOS</a:t>
            </a:r>
            <a:r>
              <a:rPr lang="zh-CN" altLang="en-US" u="sng" dirty="0" smtClean="0"/>
              <a:t>、</a:t>
            </a:r>
            <a:r>
              <a:rPr lang="en-US" altLang="zh-CN" u="sng" dirty="0" err="1" smtClean="0"/>
              <a:t>Pypi</a:t>
            </a:r>
            <a:r>
              <a:rPr lang="zh-CN" altLang="en-US" u="sng" dirty="0" smtClean="0"/>
              <a:t>等）：</a:t>
            </a:r>
            <a:r>
              <a:rPr lang="en-US" altLang="zh-CN" u="sng" dirty="0">
                <a:hlinkClick r:id="rId7"/>
              </a:rPr>
              <a:t>https://</a:t>
            </a:r>
            <a:r>
              <a:rPr lang="en-US" altLang="zh-CN" u="sng" dirty="0" smtClean="0">
                <a:hlinkClick r:id="rId7"/>
              </a:rPr>
              <a:t>support.huaweicloud.com/ecs_faq/zh-cn_topic_0106199430.html</a:t>
            </a:r>
            <a:endParaRPr lang="en-US" altLang="zh-CN" u="sng" dirty="0" smtClean="0"/>
          </a:p>
          <a:p>
            <a:endParaRPr lang="en-US" altLang="zh-CN" u="sng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25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步骤一：登录华为云控制台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18" y="2156802"/>
            <a:ext cx="10058400" cy="30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步骤二：</a:t>
            </a:r>
            <a:r>
              <a:rPr lang="zh-CN" altLang="en-US" sz="3600" dirty="0">
                <a:solidFill>
                  <a:srgbClr val="6F7479"/>
                </a:solidFill>
                <a:latin typeface="宋体" panose="02010600030101010101" pitchFamily="2" charset="-122"/>
                <a:cs typeface="Helvetica" panose="020B0604020202020204" pitchFamily="34" charset="0"/>
              </a:rPr>
              <a:t>单击管理控制台左上角</a:t>
            </a:r>
            <a:r>
              <a:rPr lang="zh-CN" altLang="en-US" sz="3600" dirty="0" smtClean="0">
                <a:solidFill>
                  <a:srgbClr val="6F7479"/>
                </a:solidFill>
                <a:latin typeface="宋体" panose="02010600030101010101" pitchFamily="2" charset="-122"/>
                <a:cs typeface="Helvetica" panose="020B0604020202020204" pitchFamily="34" charset="0"/>
              </a:rPr>
              <a:t>的    选择华南</a:t>
            </a:r>
            <a:endParaRPr lang="zh-CN" altLang="en-US" sz="3600" dirty="0">
              <a:solidFill>
                <a:srgbClr val="6F7479"/>
              </a:solidFill>
              <a:latin typeface="宋体" panose="02010600030101010101" pitchFamily="2" charset="-122"/>
              <a:cs typeface="Helvetica" panose="020B0604020202020204" pitchFamily="34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69604"/>
            <a:ext cx="10058400" cy="3176043"/>
          </a:xfrm>
          <a:prstGeom prst="rect">
            <a:avLst/>
          </a:prstGeom>
        </p:spPr>
      </p:pic>
      <p:pic>
        <p:nvPicPr>
          <p:cNvPr id="10" name="图片 8" descr="https://support.huaweicloud.com/qs-ecs/zh-cn_image_00707498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1180343"/>
            <a:ext cx="452387" cy="45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</a:t>
            </a:r>
            <a:r>
              <a:rPr lang="zh-CN" altLang="zh-CN" dirty="0"/>
              <a:t>选择</a:t>
            </a:r>
            <a:r>
              <a:rPr lang="en-US" altLang="zh-CN" dirty="0"/>
              <a:t>“</a:t>
            </a:r>
            <a:r>
              <a:rPr lang="zh-CN" altLang="zh-CN" dirty="0"/>
              <a:t>计算</a:t>
            </a:r>
            <a:r>
              <a:rPr lang="en-US" altLang="zh-CN" dirty="0"/>
              <a:t> &gt; </a:t>
            </a:r>
            <a:r>
              <a:rPr lang="zh-CN" altLang="zh-CN" dirty="0"/>
              <a:t>弹性云服务器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53236"/>
            <a:ext cx="10058400" cy="32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步骤四：</a:t>
            </a:r>
            <a:r>
              <a:rPr lang="zh-CN" altLang="zh-CN" dirty="0"/>
              <a:t>单击</a:t>
            </a:r>
            <a:r>
              <a:rPr lang="en-US" altLang="zh-CN" dirty="0"/>
              <a:t>“</a:t>
            </a:r>
            <a:r>
              <a:rPr lang="zh-CN" altLang="zh-CN" dirty="0"/>
              <a:t>购买弹性云服务器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br>
              <a:rPr lang="zh-CN" altLang="zh-CN" dirty="0"/>
            </a:br>
            <a:r>
              <a:rPr lang="zh-CN" altLang="zh-CN" dirty="0"/>
              <a:t>系统进入购买页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605070"/>
            <a:ext cx="10058400" cy="25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步骤五：勾选购买信息（机型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6549891" cy="40227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23722" y="2069432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计费：按需付费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23722" y="2731971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区域：华南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广州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123722" y="3394510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可用区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23722" y="4754079"/>
            <a:ext cx="2771775" cy="925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</a:rPr>
              <a:t>s2.small.1</a:t>
            </a:r>
            <a:r>
              <a:rPr lang="zh-CN" altLang="en-US" dirty="0" smtClean="0">
                <a:solidFill>
                  <a:schemeClr val="tx1"/>
                </a:solidFill>
              </a:rPr>
              <a:t>，规格是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/>
              <a:t>通用计算型</a:t>
            </a:r>
          </a:p>
          <a:p>
            <a:pPr algn="ctr"/>
            <a:r>
              <a:rPr lang="en-US" altLang="zh-CN" dirty="0" smtClean="0"/>
              <a:t>S2</a:t>
            </a:r>
            <a:r>
              <a:rPr lang="zh-CN" altLang="en-US" dirty="0" smtClean="0"/>
              <a:t>系列，</a:t>
            </a:r>
            <a:r>
              <a:rPr lang="en-US" altLang="zh-CN" dirty="0" smtClean="0"/>
              <a:t>1vCPU1GB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13811" y="5216893"/>
            <a:ext cx="5245768" cy="346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23722" y="3948765"/>
            <a:ext cx="1780674" cy="566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在搜索框中输入</a:t>
            </a:r>
            <a:r>
              <a:rPr lang="en-US" altLang="zh-CN" dirty="0">
                <a:solidFill>
                  <a:schemeClr val="tx1"/>
                </a:solidFill>
              </a:rPr>
              <a:t>s2.small.1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步骤五：勾选购买信息（机型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23722" y="2069432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计费：按需付费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23722" y="2731971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区域：华南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广州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123722" y="3394510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可用区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23721" y="4660783"/>
            <a:ext cx="2372829" cy="925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</a:t>
            </a:r>
            <a:r>
              <a:rPr lang="en-US" altLang="zh-CN" dirty="0">
                <a:solidFill>
                  <a:schemeClr val="tx1"/>
                </a:solidFill>
              </a:rPr>
              <a:t>c1.large </a:t>
            </a:r>
            <a:r>
              <a:rPr lang="zh-CN" altLang="en-US" dirty="0" smtClean="0">
                <a:solidFill>
                  <a:schemeClr val="tx1"/>
                </a:solidFill>
              </a:rPr>
              <a:t>，规格是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/>
              <a:t>通用计算型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C1</a:t>
            </a:r>
            <a:r>
              <a:rPr lang="zh-CN" altLang="en-US" dirty="0" smtClean="0"/>
              <a:t>系列，</a:t>
            </a:r>
            <a:r>
              <a:rPr lang="en-US" altLang="zh-CN" dirty="0" smtClean="0"/>
              <a:t>2vCPU2GB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87" y="2069432"/>
            <a:ext cx="6555853" cy="32148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2470" y="57377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注：每个学生的机型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19025"/>
              </p:ext>
            </p:extLst>
          </p:nvPr>
        </p:nvGraphicFramePr>
        <p:xfrm>
          <a:off x="3873229" y="5428648"/>
          <a:ext cx="4071891" cy="831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208"/>
                <a:gridCol w="2068445"/>
                <a:gridCol w="889238"/>
              </a:tblGrid>
              <a:tr h="1528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云服务名称</a:t>
                      </a:r>
                      <a:endParaRPr lang="zh-CN" altLang="en-US" sz="1050" b="1" i="0" u="none" strike="noStrike" dirty="0">
                        <a:solidFill>
                          <a:srgbClr val="0000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云服务规格</a:t>
                      </a:r>
                      <a:endParaRPr lang="zh-CN" altLang="en-US" sz="1050" b="1" i="0" u="none" strike="noStrike" dirty="0">
                        <a:solidFill>
                          <a:srgbClr val="0000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数量</a:t>
                      </a:r>
                      <a:endParaRPr lang="zh-CN" altLang="en-US" sz="1050" b="1" i="0" u="none" strike="noStrike" dirty="0">
                        <a:solidFill>
                          <a:srgbClr val="0000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</a:tr>
              <a:tr h="152812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计算和存储服务</a:t>
                      </a:r>
                      <a:endParaRPr lang="zh-CN" altLang="en-US" sz="1050" b="0" i="0" u="none" strike="noStrike">
                        <a:solidFill>
                          <a:srgbClr val="0000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 smtClean="0">
                          <a:effectLst/>
                        </a:rPr>
                        <a:t>S2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系列：</a:t>
                      </a:r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r>
                        <a:rPr lang="zh-CN" altLang="en-US" sz="1050" u="none" strike="noStrike" dirty="0">
                          <a:effectLst/>
                        </a:rPr>
                        <a:t>核</a:t>
                      </a:r>
                      <a:r>
                        <a:rPr lang="en-US" altLang="zh-CN" sz="1050" u="none" strike="noStrike" dirty="0">
                          <a:effectLst/>
                        </a:rPr>
                        <a:t>1 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G</a:t>
                      </a:r>
                      <a:endParaRPr lang="zh-CN" altLang="en-US" sz="1050" b="0" i="0" u="none" strike="noStrike" dirty="0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10</a:t>
                      </a:r>
                      <a:endParaRPr lang="en-US" altLang="zh-CN" sz="1050" b="0" i="0" u="none" strike="noStrike" dirty="0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475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系统盘</a:t>
                      </a:r>
                      <a:r>
                        <a:rPr lang="en-US" altLang="zh-CN" sz="1050" u="none" strike="noStrike" dirty="0">
                          <a:effectLst/>
                        </a:rPr>
                        <a:t>40</a:t>
                      </a:r>
                      <a:r>
                        <a:rPr lang="en-US" sz="1050" u="none" strike="noStrike" dirty="0">
                          <a:effectLst/>
                        </a:rPr>
                        <a:t>G</a:t>
                      </a:r>
                      <a:endParaRPr lang="en-US" sz="1050" b="0" i="1" u="none" strike="noStrike" dirty="0">
                        <a:solidFill>
                          <a:srgbClr val="0000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812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 dirty="0">
                          <a:effectLst/>
                        </a:rPr>
                        <a:t>计算和存储服务</a:t>
                      </a:r>
                      <a:endParaRPr lang="zh-CN" altLang="en-US" sz="1050" b="0" i="0" u="none" strike="noStrike" dirty="0">
                        <a:solidFill>
                          <a:srgbClr val="0000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 smtClean="0">
                          <a:effectLst/>
                        </a:rPr>
                        <a:t>C2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系列：</a:t>
                      </a:r>
                      <a:r>
                        <a:rPr lang="en-US" altLang="zh-CN" sz="1050" u="none" strike="noStrike" dirty="0">
                          <a:effectLst/>
                        </a:rPr>
                        <a:t>2</a:t>
                      </a:r>
                      <a:r>
                        <a:rPr lang="zh-CN" altLang="en-US" sz="1050" u="none" strike="noStrike" dirty="0">
                          <a:effectLst/>
                        </a:rPr>
                        <a:t>核 </a:t>
                      </a:r>
                      <a:r>
                        <a:rPr lang="en-US" altLang="zh-CN" sz="1050" u="none" strike="noStrike" dirty="0">
                          <a:effectLst/>
                        </a:rPr>
                        <a:t>2 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G</a:t>
                      </a:r>
                      <a:endParaRPr lang="zh-CN" altLang="en-US" sz="1050" b="0" i="0" u="none" strike="noStrike" dirty="0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</a:t>
                      </a:r>
                      <a:endParaRPr lang="en-US" altLang="zh-CN" sz="105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52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系统盘普通</a:t>
                      </a:r>
                      <a:r>
                        <a:rPr lang="en-US" sz="1050" u="none" strike="noStrike" dirty="0">
                          <a:effectLst/>
                        </a:rPr>
                        <a:t>IO, 40GB</a:t>
                      </a:r>
                      <a:endParaRPr lang="en-US" sz="1050" b="0" i="1" u="none" strike="noStrike" dirty="0">
                        <a:solidFill>
                          <a:srgbClr val="0000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8123722" y="3948765"/>
            <a:ext cx="1780674" cy="566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在搜索框中输入</a:t>
            </a:r>
            <a:r>
              <a:rPr lang="en-US" altLang="zh-CN" dirty="0" smtClean="0">
                <a:solidFill>
                  <a:schemeClr val="tx1"/>
                </a:solidFill>
              </a:rPr>
              <a:t>c1.large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步骤五：勾选购买信息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23722" y="2069432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公共镜像：</a:t>
            </a:r>
            <a:r>
              <a:rPr lang="en-US" altLang="zh-CN" sz="1600" dirty="0" err="1" smtClean="0"/>
              <a:t>centOS</a:t>
            </a:r>
            <a:r>
              <a:rPr lang="en-US" altLang="zh-CN" sz="1600" dirty="0" smtClean="0"/>
              <a:t> 7.4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23721" y="2731971"/>
            <a:ext cx="2954957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磁盘：系统盘：普通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40GB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123722" y="3394510"/>
            <a:ext cx="1780674" cy="423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备份：不勾选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23721" y="4570397"/>
            <a:ext cx="2050181" cy="60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虚拟私有云和网卡可使用系统自动创建的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41" y="1737360"/>
            <a:ext cx="6780692" cy="442115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123721" y="5303521"/>
            <a:ext cx="2954957" cy="95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安全组端口配置可参考</a:t>
            </a:r>
            <a:r>
              <a:rPr lang="zh-CN" altLang="en-US" sz="900" dirty="0" smtClean="0">
                <a:solidFill>
                  <a:srgbClr val="FF0000"/>
                </a:solidFill>
              </a:rPr>
              <a:t>：需要老师确认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ICMP</a:t>
            </a:r>
            <a:r>
              <a:rPr lang="zh-CN" altLang="en-US" sz="900" dirty="0">
                <a:solidFill>
                  <a:schemeClr val="tx1"/>
                </a:solidFill>
              </a:rPr>
              <a:t>协议用于</a:t>
            </a:r>
            <a:r>
              <a:rPr lang="en-US" altLang="zh-CN" sz="900" dirty="0">
                <a:solidFill>
                  <a:schemeClr val="tx1"/>
                </a:solidFill>
              </a:rPr>
              <a:t>ping</a:t>
            </a:r>
            <a:r>
              <a:rPr lang="zh-CN" altLang="en-US" sz="900" dirty="0">
                <a:solidFill>
                  <a:schemeClr val="tx1"/>
                </a:solidFill>
              </a:rPr>
              <a:t>云服务器之间的通信情况。</a:t>
            </a:r>
            <a:r>
              <a:rPr lang="zh-CN" altLang="en-US" sz="900" dirty="0" smtClean="0">
                <a:solidFill>
                  <a:schemeClr val="tx1"/>
                </a:solidFill>
              </a:rPr>
              <a:t/>
            </a:r>
            <a:br>
              <a:rPr lang="zh-CN" altLang="en-US" sz="900" dirty="0" smtClean="0">
                <a:solidFill>
                  <a:schemeClr val="tx1"/>
                </a:solidFill>
              </a:rPr>
            </a:br>
            <a:r>
              <a:rPr lang="en-US" altLang="zh-CN" sz="900" dirty="0">
                <a:solidFill>
                  <a:schemeClr val="tx1"/>
                </a:solidFill>
              </a:rPr>
              <a:t>22</a:t>
            </a:r>
            <a:r>
              <a:rPr lang="zh-CN" altLang="en-US" sz="900" dirty="0">
                <a:solidFill>
                  <a:schemeClr val="tx1"/>
                </a:solidFill>
              </a:rPr>
              <a:t>端口用于</a:t>
            </a:r>
            <a:r>
              <a:rPr lang="en-US" altLang="zh-CN" sz="900" dirty="0">
                <a:solidFill>
                  <a:schemeClr val="tx1"/>
                </a:solidFill>
              </a:rPr>
              <a:t>Linux</a:t>
            </a:r>
            <a:r>
              <a:rPr lang="zh-CN" altLang="en-US" sz="900" dirty="0">
                <a:solidFill>
                  <a:schemeClr val="tx1"/>
                </a:solidFill>
              </a:rPr>
              <a:t>云服务器的</a:t>
            </a:r>
            <a:r>
              <a:rPr lang="en-US" altLang="zh-CN" sz="900" dirty="0">
                <a:solidFill>
                  <a:schemeClr val="tx1"/>
                </a:solidFill>
              </a:rPr>
              <a:t>SSH</a:t>
            </a:r>
            <a:r>
              <a:rPr lang="zh-CN" altLang="en-US" sz="900" dirty="0">
                <a:solidFill>
                  <a:schemeClr val="tx1"/>
                </a:solidFill>
              </a:rPr>
              <a:t>方式登录。</a:t>
            </a:r>
            <a:r>
              <a:rPr lang="zh-CN" altLang="en-US" sz="900" dirty="0" smtClean="0">
                <a:solidFill>
                  <a:schemeClr val="tx1"/>
                </a:solidFill>
              </a:rPr>
              <a:t/>
            </a:r>
            <a:br>
              <a:rPr lang="zh-CN" altLang="en-US" sz="900" dirty="0" smtClean="0">
                <a:solidFill>
                  <a:schemeClr val="tx1"/>
                </a:solidFill>
              </a:rPr>
            </a:br>
            <a:r>
              <a:rPr lang="en-US" altLang="zh-CN" sz="900" dirty="0">
                <a:solidFill>
                  <a:schemeClr val="tx1"/>
                </a:solidFill>
              </a:rPr>
              <a:t>3389</a:t>
            </a:r>
            <a:r>
              <a:rPr lang="zh-CN" altLang="en-US" sz="900" dirty="0">
                <a:solidFill>
                  <a:schemeClr val="tx1"/>
                </a:solidFill>
              </a:rPr>
              <a:t>端口用于</a:t>
            </a:r>
            <a:r>
              <a:rPr lang="en-US" altLang="zh-CN" sz="900" dirty="0">
                <a:solidFill>
                  <a:schemeClr val="tx1"/>
                </a:solidFill>
              </a:rPr>
              <a:t>Windows</a:t>
            </a:r>
            <a:r>
              <a:rPr lang="zh-CN" altLang="en-US" sz="900" dirty="0">
                <a:solidFill>
                  <a:schemeClr val="tx1"/>
                </a:solidFill>
              </a:rPr>
              <a:t>云服务器的远程桌面登录。</a:t>
            </a:r>
            <a:r>
              <a:rPr lang="zh-CN" altLang="en-US" sz="900" dirty="0" smtClean="0">
                <a:solidFill>
                  <a:schemeClr val="tx1"/>
                </a:solidFill>
              </a:rPr>
              <a:t/>
            </a:r>
            <a:br>
              <a:rPr lang="zh-CN" altLang="en-US" sz="900" dirty="0" smtClean="0">
                <a:solidFill>
                  <a:schemeClr val="tx1"/>
                </a:solidFill>
              </a:rPr>
            </a:br>
            <a:r>
              <a:rPr lang="en-US" altLang="zh-CN" sz="900" dirty="0">
                <a:solidFill>
                  <a:schemeClr val="tx1"/>
                </a:solidFill>
              </a:rPr>
              <a:t>80</a:t>
            </a:r>
            <a:r>
              <a:rPr lang="zh-CN" altLang="en-US" sz="900" dirty="0">
                <a:solidFill>
                  <a:schemeClr val="tx1"/>
                </a:solidFill>
              </a:rPr>
              <a:t>端口为浏览网页的默认端口，主要用于</a:t>
            </a:r>
            <a:r>
              <a:rPr lang="en-US" altLang="zh-CN" sz="900" dirty="0">
                <a:solidFill>
                  <a:schemeClr val="tx1"/>
                </a:solidFill>
              </a:rPr>
              <a:t>HTTP</a:t>
            </a:r>
            <a:r>
              <a:rPr lang="zh-CN" altLang="en-US" sz="900" dirty="0">
                <a:solidFill>
                  <a:schemeClr val="tx1"/>
                </a:solidFill>
              </a:rPr>
              <a:t>服务。</a:t>
            </a:r>
            <a:r>
              <a:rPr lang="zh-CN" altLang="en-US" sz="900" dirty="0" smtClean="0">
                <a:solidFill>
                  <a:schemeClr val="tx1"/>
                </a:solidFill>
              </a:rPr>
              <a:t/>
            </a:r>
            <a:br>
              <a:rPr lang="zh-CN" altLang="en-US" sz="900" dirty="0" smtClean="0">
                <a:solidFill>
                  <a:schemeClr val="tx1"/>
                </a:solidFill>
              </a:rPr>
            </a:br>
            <a:r>
              <a:rPr lang="en-US" altLang="zh-CN" sz="900" dirty="0">
                <a:solidFill>
                  <a:schemeClr val="tx1"/>
                </a:solidFill>
              </a:rPr>
              <a:t>443</a:t>
            </a:r>
            <a:r>
              <a:rPr lang="zh-CN" altLang="en-US" sz="900" dirty="0">
                <a:solidFill>
                  <a:schemeClr val="tx1"/>
                </a:solidFill>
              </a:rPr>
              <a:t>端口为网页浏览端口，主要用于</a:t>
            </a:r>
            <a:r>
              <a:rPr lang="en-US" altLang="zh-CN" sz="900" dirty="0">
                <a:solidFill>
                  <a:schemeClr val="tx1"/>
                </a:solidFill>
              </a:rPr>
              <a:t>HTTPS</a:t>
            </a:r>
            <a:r>
              <a:rPr lang="zh-CN" altLang="en-US" sz="900" dirty="0">
                <a:solidFill>
                  <a:schemeClr val="tx1"/>
                </a:solidFill>
              </a:rPr>
              <a:t>服务。</a:t>
            </a:r>
          </a:p>
        </p:txBody>
      </p:sp>
    </p:spTree>
    <p:extLst>
      <p:ext uri="{BB962C8B-B14F-4D97-AF65-F5344CB8AC3E}">
        <p14:creationId xmlns:p14="http://schemas.microsoft.com/office/powerpoint/2010/main" val="41293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614</Words>
  <Application>Microsoft Office PowerPoint</Application>
  <PresentationFormat>宽屏</PresentationFormat>
  <Paragraphs>89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Calibri</vt:lpstr>
      <vt:lpstr>Calibri Light</vt:lpstr>
      <vt:lpstr>Helvetica</vt:lpstr>
      <vt:lpstr>回顾</vt:lpstr>
      <vt:lpstr>如何购买华为云服务器</vt:lpstr>
      <vt:lpstr>PowerPoint 演示文稿</vt:lpstr>
      <vt:lpstr>步骤一：登录华为云控制台</vt:lpstr>
      <vt:lpstr>步骤二：单击管理控制台左上角的    选择华南</vt:lpstr>
      <vt:lpstr>步骤三：选择“计算 &gt; 弹性云服务器”。</vt:lpstr>
      <vt:lpstr>步骤四：单击“购买弹性云服务器”。 系统进入购买页。</vt:lpstr>
      <vt:lpstr>步骤五：勾选购买信息（机型1：S2）</vt:lpstr>
      <vt:lpstr>步骤五：勾选购买信息（机型2：C1）</vt:lpstr>
      <vt:lpstr>步骤五：勾选购买信息</vt:lpstr>
      <vt:lpstr>步骤五：勾选购买信息</vt:lpstr>
      <vt:lpstr>步骤六：点击立即购买</vt:lpstr>
      <vt:lpstr>步骤七：确认购买信息，勾选我已阅读并同意，提交</vt:lpstr>
      <vt:lpstr>步骤八：购买成功</vt:lpstr>
      <vt:lpstr>PowerPoint 演示文稿</vt:lpstr>
      <vt:lpstr>步骤一：登录华为云控制台</vt:lpstr>
      <vt:lpstr>步骤二：单击管理控制台左上角的    选择华南</vt:lpstr>
      <vt:lpstr>步骤三：选择“网络 &gt; 弹性公网IP”</vt:lpstr>
      <vt:lpstr>步骤四：点击购买弹性公网IP</vt:lpstr>
      <vt:lpstr>步骤五：勾选购买信息</vt:lpstr>
      <vt:lpstr>步骤六：勾选购买信息</vt:lpstr>
      <vt:lpstr>步骤七：确认付款信息，付款</vt:lpstr>
      <vt:lpstr>步骤八：将公网IP绑定给云主机</vt:lpstr>
      <vt:lpstr>步骤八：将公网IP绑定给云主机</vt:lpstr>
      <vt:lpstr>PowerPoint 演示文稿</vt:lpstr>
      <vt:lpstr>PowerPoint 演示文稿</vt:lpstr>
      <vt:lpstr>参考资料：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Liujing (HWS)</dc:creator>
  <cp:lastModifiedBy>Liujing (HWS)</cp:lastModifiedBy>
  <cp:revision>20</cp:revision>
  <dcterms:created xsi:type="dcterms:W3CDTF">2018-09-27T07:59:11Z</dcterms:created>
  <dcterms:modified xsi:type="dcterms:W3CDTF">2018-09-28T07:36:32Z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(3)c3b5j0My9tBAdAisgCrAtUkbEYgntSJKHwKgVaHlAGd11qPRVsw+nGtg/bOsq/m0KXAiketv
aiWe+mi3tIVYfF/XnqQ5PPk82N39F0fqCsTePJOOQy/fnQT9QtZutUIO9s1zG23BLEMIdOjF
26NL/AlW7bbIInUTDssJVweLmoz6QdNcUXQ/rnGFMnyKTYcU0xZ211Q64tBzq8xaZ7csAjVi
pKW8jpgFtRTaTIQ0FW</vt:lpwstr>
  </property>
  <property fmtid="{D5CDD505-2E9C-101B-9397-08002B2CF9AE}" pid="3" name="_2015_ms_pID_7253431">
    <vt:lpwstr>WVJacd5jd/qPcmtIUm6YW7hI/LHuOu5P+JTRSydt2EWFr4vXAyLJpT
FbX6rCsb0xMT5Z1XACtRnebkw09LtauSQtUvtudmjV/9bsG3t1tSs+E2OWEuy41B5hbB2MIs
XnCnHzdRMmEzNHHLPlhdD5jRopCNJ+24pZwZm8/niPsxnSdfZWbH/atxxFjlD9v2IIi+Qjax
hT8xkgCF8psrbqEhifGqemwQo2GMWdvciAyv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1538056304</vt:lpwstr>
  </property>
  <property fmtid="{D5CDD505-2E9C-101B-9397-08002B2CF9AE}" pid="8" name="_2015_ms_pID_7253432">
    <vt:lpwstr>BQ==</vt:lpwstr>
  </property>
</Properties>
</file>