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8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9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3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9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D630A3-274B-47EE-B637-3587222ADD6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A656F6-FEC5-48B2-8723-43B56A4E6E2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huaweiclou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huaweicloud.com/usermanual-account/zh-cn_topic_0066810647.html" TargetMode="External"/><Relationship Id="rId2" Type="http://schemas.openxmlformats.org/officeDocument/2006/relationships/hyperlink" Target="http://support.huaweicloud.com/usermanual-account/zh-cn_topic_007615687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ccount.huaweicloud.com/usercenter/?locale=zh-cn#/accountindex/realNameAut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huaweicloud.com/usercenter/?locale=zh-cn#/accountindex/realNameAut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华为云注册指导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56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个人证件认证（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1880336"/>
            <a:ext cx="11772454" cy="3939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 smtClean="0">
                <a:solidFill>
                  <a:srgbClr val="3D3F43"/>
                </a:solidFill>
                <a:latin typeface="-apple-system"/>
              </a:rPr>
              <a:t>2.</a:t>
            </a:r>
            <a:r>
              <a:rPr lang="zh-CN" altLang="zh-CN" dirty="0" smtClean="0">
                <a:solidFill>
                  <a:srgbClr val="3D3F43"/>
                </a:solidFill>
                <a:latin typeface="-apple-system"/>
              </a:rPr>
              <a:t>“</a:t>
            </a:r>
            <a:r>
              <a:rPr lang="zh-CN" altLang="en-US" dirty="0" smtClean="0">
                <a:solidFill>
                  <a:srgbClr val="3D3F43"/>
                </a:solidFill>
                <a:latin typeface="-apple-system"/>
              </a:rPr>
              <a:t>选</a:t>
            </a:r>
            <a:r>
              <a:rPr lang="zh-CN" altLang="zh-CN" dirty="0" smtClean="0">
                <a:solidFill>
                  <a:srgbClr val="3D3F43"/>
                </a:solidFill>
                <a:latin typeface="-apple-system"/>
              </a:rPr>
              <a:t>择“个人证件认证（身份证、护照、港澳居民来往内地通行证、台湾居民来往大陆通行证、海外驾照）”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rgbClr val="3D3F43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2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6277" y="2229316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256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8194" name="Picture 2" descr="https://support.huaweicloud.com/usermanual-account/zh-cn_image_01308269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77" y="2444817"/>
            <a:ext cx="8048625" cy="36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个人证件认证（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1730100"/>
            <a:ext cx="11474295" cy="449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 smtClean="0">
                <a:solidFill>
                  <a:srgbClr val="3D3F43"/>
                </a:solidFill>
                <a:latin typeface="-apple-system"/>
              </a:rPr>
              <a:t>3.</a:t>
            </a:r>
            <a:r>
              <a:rPr lang="zh-CN" altLang="zh-CN" dirty="0" smtClean="0">
                <a:solidFill>
                  <a:srgbClr val="3D3F43"/>
                </a:solidFill>
                <a:latin typeface="-apple-system"/>
              </a:rPr>
              <a:t>“</a:t>
            </a:r>
            <a:r>
              <a:rPr lang="zh-CN" altLang="zh-CN" dirty="0">
                <a:solidFill>
                  <a:srgbClr val="3D3F43"/>
                </a:solidFill>
                <a:ea typeface="-apple-system"/>
              </a:rPr>
              <a:t>根据页面提示，填写个人身份信息。</a:t>
            </a:r>
            <a:endParaRPr lang="zh-CN" altLang="zh-CN" sz="1050" dirty="0"/>
          </a:p>
          <a:p>
            <a:pPr lvl="0"/>
            <a:r>
              <a:rPr lang="zh-CN" altLang="zh-CN" dirty="0">
                <a:solidFill>
                  <a:srgbClr val="3D3F43"/>
                </a:solidFill>
                <a:ea typeface="-apple-system"/>
              </a:rPr>
              <a:t> </a:t>
            </a:r>
            <a:r>
              <a:rPr lang="zh-CN" altLang="zh-CN" b="1" dirty="0" smtClean="0">
                <a:solidFill>
                  <a:srgbClr val="66696F"/>
                </a:solidFill>
                <a:ea typeface="-apple-system"/>
              </a:rPr>
              <a:t>说明</a:t>
            </a:r>
            <a:r>
              <a:rPr lang="zh-CN" altLang="zh-CN" b="1" dirty="0">
                <a:solidFill>
                  <a:srgbClr val="66696F"/>
                </a:solidFill>
                <a:ea typeface="-apple-system"/>
              </a:rPr>
              <a:t>：</a:t>
            </a:r>
            <a:endParaRPr lang="zh-CN" altLang="zh-CN" dirty="0">
              <a:solidFill>
                <a:srgbClr val="3D3F43"/>
              </a:solidFill>
              <a:ea typeface="-apple-system"/>
            </a:endParaRPr>
          </a:p>
          <a:p>
            <a:pPr lvl="0"/>
            <a:r>
              <a:rPr lang="zh-CN" altLang="zh-CN" dirty="0">
                <a:solidFill>
                  <a:srgbClr val="666A75"/>
                </a:solidFill>
                <a:ea typeface="-apple-system"/>
              </a:rPr>
              <a:t>当证件类型选择“港澳居民来往内地通行证”时，填写证件号码时选取通行证号码的前9位即可。</a:t>
            </a:r>
            <a:endParaRPr lang="zh-CN" altLang="zh-CN" dirty="0">
              <a:solidFill>
                <a:srgbClr val="3D3F43"/>
              </a:solidFill>
              <a:ea typeface="-apple-system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rgbClr val="3D3F43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2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6277" y="2229316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256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9218" name="Picture 2" descr="https://support.huaweicloud.com/usermanual-account/zh-cn_image_01308269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74" y="2621818"/>
            <a:ext cx="7680776" cy="37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https://res-img3.huaweicloud.com/etc/clientlibs/cloudbu-site/clientlib-help-v3/images/support-doc-no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04" y="399726"/>
            <a:ext cx="151470" cy="1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个人证件认证（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1893087"/>
            <a:ext cx="11474295" cy="42165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 smtClean="0">
                <a:solidFill>
                  <a:srgbClr val="3D3F43"/>
                </a:solidFill>
                <a:latin typeface="-apple-system"/>
              </a:rPr>
              <a:t>4.</a:t>
            </a:r>
            <a:r>
              <a:rPr lang="zh-CN" altLang="zh-CN" dirty="0">
                <a:solidFill>
                  <a:srgbClr val="3D3F43"/>
                </a:solidFill>
                <a:ea typeface="-apple-system"/>
              </a:rPr>
              <a:t>单击“提交认证”，进入审核页面。</a:t>
            </a:r>
            <a:endParaRPr lang="zh-CN" altLang="zh-CN" sz="1050" dirty="0"/>
          </a:p>
          <a:p>
            <a:pPr lvl="0"/>
            <a:r>
              <a:rPr lang="zh-CN" altLang="zh-CN" dirty="0" smtClean="0">
                <a:solidFill>
                  <a:srgbClr val="3D3F43"/>
                </a:solidFill>
                <a:ea typeface="-apple-system"/>
              </a:rPr>
              <a:t> </a:t>
            </a:r>
            <a:r>
              <a:rPr lang="zh-CN" altLang="zh-CN" b="1" dirty="0" smtClean="0">
                <a:solidFill>
                  <a:srgbClr val="66696F"/>
                </a:solidFill>
                <a:ea typeface="-apple-system"/>
              </a:rPr>
              <a:t>说明</a:t>
            </a:r>
            <a:r>
              <a:rPr lang="zh-CN" altLang="zh-CN" b="1" dirty="0">
                <a:solidFill>
                  <a:srgbClr val="66696F"/>
                </a:solidFill>
                <a:ea typeface="-apple-system"/>
              </a:rPr>
              <a:t>：</a:t>
            </a:r>
            <a:endParaRPr lang="zh-CN" altLang="zh-CN" dirty="0">
              <a:solidFill>
                <a:srgbClr val="3D3F43"/>
              </a:solidFill>
              <a:ea typeface="-apple-system"/>
            </a:endParaRPr>
          </a:p>
          <a:p>
            <a:pPr lvl="0"/>
            <a:r>
              <a:rPr lang="zh-CN" altLang="zh-CN" dirty="0">
                <a:solidFill>
                  <a:srgbClr val="666A75"/>
                </a:solidFill>
                <a:ea typeface="-apple-system"/>
              </a:rPr>
              <a:t>提交审核后，如果在审核过程中发现问题，华为云会向您发送要求重新实名认证的信息。</a:t>
            </a:r>
            <a:endParaRPr lang="zh-CN" altLang="zh-CN" dirty="0">
              <a:solidFill>
                <a:srgbClr val="3D3F43"/>
              </a:solidFill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2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6277" y="2229316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256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9219" name="Picture 3" descr="https://res-img3.huaweicloud.com/etc/clientlibs/cloudbu-site/clientlib-help-v3/images/support-doc-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04" y="399726"/>
            <a:ext cx="151470" cy="1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support.huaweicloud.com/usermanual-account/zh-cn_image_01308269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49" y="3306569"/>
            <a:ext cx="38671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个人证件认证（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6277" y="2229316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256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9219" name="Picture 3" descr="https://res-img3.huaweicloud.com/etc/clientlibs/cloudbu-site/clientlib-help-v3/images/support-doc-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04" y="399726"/>
            <a:ext cx="151470" cy="1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295006" y="2007464"/>
            <a:ext cx="952378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注意</a:t>
            </a:r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事项：</a:t>
            </a:r>
            <a:endParaRPr lang="en-US" altLang="zh-CN" b="0" i="0" dirty="0" smtClean="0">
              <a:solidFill>
                <a:srgbClr val="FF0000"/>
              </a:solidFill>
              <a:effectLst/>
              <a:latin typeface="-apple-system"/>
            </a:endParaRP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证件在有效期内。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证件照片要清晰，放大后可看清。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姓名、证件号码与证件照信息一致。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上传手持证件正面照时，请确保证件所有信息清晰可见。照片需免冠，手持证件者的五官必须清晰可见。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上传证件照文件支持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jpg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jpeg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bmp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 smtClean="0">
                <a:solidFill>
                  <a:srgbClr val="3D3F43"/>
                </a:solidFill>
                <a:effectLst/>
                <a:latin typeface="-apple-system"/>
              </a:rPr>
              <a:t>png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pdf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格式，单个文件最大不超过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10M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，且文件名不能包含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\/:*?"&lt;&gt;;|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这些特殊字符。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对于同一个证件号，最多可实名认证的客户数默认为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8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，当客户数大于该值时，无法通过实名认证。</a:t>
            </a:r>
            <a:endParaRPr lang="zh-CN" altLang="en-US" b="0" i="0" dirty="0">
              <a:solidFill>
                <a:srgbClr val="3D3F4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386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步骤一：登录华为云网站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打开华为云链接，点击注册：</a:t>
            </a:r>
            <a:r>
              <a:rPr lang="en-US" altLang="zh-CN" dirty="0" smtClean="0">
                <a:hlinkClick r:id="rId2"/>
              </a:rPr>
              <a:t>www.huaweicloud.com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50201"/>
            <a:ext cx="10738586" cy="39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步骤二：填写注册信息</a:t>
            </a:r>
            <a:endParaRPr lang="zh-CN" altLang="en-US" dirty="0"/>
          </a:p>
        </p:txBody>
      </p:sp>
      <p:pic>
        <p:nvPicPr>
          <p:cNvPr id="1026" name="Picture 2" descr="https://support.huaweicloud.com/qs-consolehome/zh-cn_image_00923513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40" y="1825675"/>
            <a:ext cx="3528686" cy="44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19562" y="31924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0" i="0" dirty="0" smtClean="0">
              <a:solidFill>
                <a:srgbClr val="666A75"/>
              </a:solidFill>
              <a:effectLst/>
              <a:latin typeface="-apple-system"/>
            </a:endParaRPr>
          </a:p>
          <a:p>
            <a:r>
              <a:rPr lang="zh-CN" altLang="en-US" b="0" i="0" dirty="0" smtClean="0">
                <a:solidFill>
                  <a:srgbClr val="666A75"/>
                </a:solidFill>
                <a:effectLst/>
                <a:latin typeface="-apple-system"/>
              </a:rPr>
              <a:t>注：密码复杂度满足如下要求：至少包含大写字母、小写字母、数字、特殊字符中的三种；包含</a:t>
            </a:r>
            <a:r>
              <a:rPr lang="en-US" altLang="zh-CN" b="0" i="0" dirty="0" smtClean="0">
                <a:solidFill>
                  <a:srgbClr val="666A75"/>
                </a:solidFill>
                <a:effectLst/>
                <a:latin typeface="-apple-system"/>
              </a:rPr>
              <a:t>8~32</a:t>
            </a:r>
            <a:r>
              <a:rPr lang="zh-CN" altLang="en-US" b="0" i="0" dirty="0" smtClean="0">
                <a:solidFill>
                  <a:srgbClr val="666A75"/>
                </a:solidFill>
                <a:effectLst/>
                <a:latin typeface="-apple-system"/>
              </a:rPr>
              <a:t>个字符。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52185" y="23165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设置账号名、手机号、短信验证码、密码并勾选“我已阅读并同意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《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华为云用户协议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》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和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《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隐私政策声明</a:t>
            </a:r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》”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0159" y="1846168"/>
            <a:ext cx="761747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个人用户实名认证分为个人银行卡认证、个人证件认证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总体流程如下：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通过个人银行卡认证，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D56B1"/>
                </a:solidFill>
                <a:effectLst/>
                <a:latin typeface="Arial" panose="020B0604020202020204" pitchFamily="34" charset="0"/>
                <a:ea typeface="-apple-system"/>
                <a:hlinkClick r:id="rId2"/>
              </a:rPr>
              <a:t>点此查看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通过个人证件认证，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D56B1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点此查看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6F747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推荐您使用个人银行卡认证，银行卡认证简单易操作，认证时间相对较短。</a:t>
            </a:r>
            <a:endParaRPr kumimoji="0" lang="zh-CN" altLang="zh-CN" sz="293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050" name="Picture 2" descr="https://support.huaweicloud.com/usermanual-account/zh-cn_image_01308269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00" y="3339971"/>
            <a:ext cx="83629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步骤三：用户实名认证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银行卡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9786" y="1951611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进入</a:t>
            </a:r>
            <a:r>
              <a:rPr lang="zh-CN" altLang="en-US" dirty="0"/>
              <a:t>“</a:t>
            </a:r>
            <a:r>
              <a:rPr lang="zh-CN" altLang="en-US" u="sng" dirty="0">
                <a:hlinkClick r:id="rId2"/>
              </a:rPr>
              <a:t>实名认证</a:t>
            </a:r>
            <a:r>
              <a:rPr lang="zh-CN" altLang="en-US" dirty="0"/>
              <a:t>”页面，选择“个人用户”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https://support.huaweicloud.com/usermanual-account/zh-cn_image_01308269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86" y="2469771"/>
            <a:ext cx="105822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45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步骤三：用户实名认证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银行卡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3158" y="1786671"/>
            <a:ext cx="34563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选择“个人银行卡认证”。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256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4098" name="Picture 2" descr="https://support.huaweicloud.com/usermanual-account/zh-cn_image_01308269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21" y="2079057"/>
            <a:ext cx="80486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银行</a:t>
            </a:r>
            <a:r>
              <a:rPr lang="zh-CN" altLang="en-US" dirty="0"/>
              <a:t>卡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7974"/>
            <a:ext cx="7898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根据页面提示，填写个人银行卡信息。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33000" b="0" i="0" u="none" strike="noStrike" cap="none" normalizeH="0" baseline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5122" name="Picture 2" descr="https://support.huaweicloud.com/usermanual-account/zh-cn_image_01308269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10062"/>
            <a:ext cx="10231655" cy="400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38509" y="183904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D3F43"/>
                </a:solidFill>
                <a:effectLst/>
                <a:latin typeface="-apple-system"/>
              </a:rPr>
              <a:t>3.</a:t>
            </a:r>
            <a:r>
              <a:rPr lang="zh-CN" altLang="en-US" b="0" i="0" dirty="0" smtClean="0">
                <a:solidFill>
                  <a:srgbClr val="3D3F43"/>
                </a:solidFill>
                <a:effectLst/>
                <a:latin typeface="-apple-system"/>
              </a:rPr>
              <a:t>根据页面提示，填写个人银行卡信息。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9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银行</a:t>
            </a:r>
            <a:r>
              <a:rPr lang="zh-CN" altLang="en-US" dirty="0"/>
              <a:t>卡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32033" y="2102710"/>
            <a:ext cx="890500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4.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单击“提交认证”，提交实名认证信息。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系统显实名认证成功信息。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696F"/>
                </a:solidFill>
                <a:effectLst/>
                <a:latin typeface="Arial" panose="020B0604020202020204" pitchFamily="34" charset="0"/>
                <a:ea typeface="-apple-system"/>
              </a:rPr>
              <a:t>说明：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A75"/>
                </a:solidFill>
                <a:effectLst/>
                <a:latin typeface="Arial" panose="020B0604020202020204" pitchFamily="34" charset="0"/>
                <a:ea typeface="-apple-system"/>
              </a:rPr>
              <a:t>如果提示认证失败，请根据错误提示信息重新填写个人银行卡实名认证信息。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D3F4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6148" name="Picture 4" descr="https://res-img3.huaweicloud.com/etc/clientlibs/cloudbu-site/clientlib-help-v3/images/support-doc-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83479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步骤三：用户实名认证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个人证件认证（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6148" name="Picture 4" descr="https://res-img3.huaweicloud.com/etc/clientlibs/cloudbu-site/clientlib-help-v3/images/support-doc-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83479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35781" y="1832210"/>
            <a:ext cx="11474295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D3F43"/>
                </a:solidFill>
                <a:latin typeface="-apple-system"/>
              </a:rPr>
              <a:t>1.</a:t>
            </a:r>
            <a:r>
              <a:rPr lang="zh-CN" altLang="zh-CN" dirty="0" smtClean="0">
                <a:solidFill>
                  <a:srgbClr val="3D3F43"/>
                </a:solidFill>
                <a:latin typeface="-apple-system"/>
              </a:rPr>
              <a:t>进入</a:t>
            </a:r>
            <a:r>
              <a:rPr lang="zh-CN" altLang="zh-CN" dirty="0">
                <a:solidFill>
                  <a:srgbClr val="3D3F43"/>
                </a:solidFill>
                <a:latin typeface="-apple-system"/>
              </a:rPr>
              <a:t>“</a:t>
            </a:r>
            <a:r>
              <a:rPr lang="zh-CN" altLang="zh-CN" dirty="0">
                <a:solidFill>
                  <a:srgbClr val="3D3F43"/>
                </a:solidFill>
                <a:latin typeface="-apple-system"/>
                <a:hlinkClick r:id="rId3"/>
              </a:rPr>
              <a:t>实名认证</a:t>
            </a:r>
            <a:r>
              <a:rPr lang="zh-CN" altLang="zh-CN" dirty="0">
                <a:solidFill>
                  <a:srgbClr val="3D3F43"/>
                </a:solidFill>
                <a:latin typeface="-apple-system"/>
              </a:rPr>
              <a:t>”页面，选择“个人用户”</a:t>
            </a:r>
            <a:r>
              <a:rPr lang="zh-CN" altLang="zh-CN" dirty="0" smtClean="0">
                <a:solidFill>
                  <a:srgbClr val="3D3F43"/>
                </a:solidFill>
                <a:latin typeface="-apple-system"/>
              </a:rPr>
              <a:t>。</a:t>
            </a:r>
            <a:endParaRPr lang="en-US" altLang="zh-CN" dirty="0" smtClean="0">
              <a:solidFill>
                <a:srgbClr val="3D3F43"/>
              </a:solidFill>
              <a:latin typeface="-apple-system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rgbClr val="3D3F43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220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D3F43"/>
                </a:solidFill>
                <a:effectLst/>
                <a:latin typeface="Arial" panose="020B0604020202020204" pitchFamily="34" charset="0"/>
                <a:ea typeface="-apple-system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7170" name="Picture 2" descr="https://support.huaweicloud.com/usermanual-account/zh-cn_image_01308269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44" y="2217654"/>
            <a:ext cx="105822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526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宋体</vt:lpstr>
      <vt:lpstr>Arial</vt:lpstr>
      <vt:lpstr>Calibri</vt:lpstr>
      <vt:lpstr>Calibri Light</vt:lpstr>
      <vt:lpstr>回顾</vt:lpstr>
      <vt:lpstr>华为云注册指导</vt:lpstr>
      <vt:lpstr>步骤一：登录华为云网站</vt:lpstr>
      <vt:lpstr>步骤二：填写注册信息</vt:lpstr>
      <vt:lpstr>步骤三：用户实名认证</vt:lpstr>
      <vt:lpstr>步骤三：用户实名认证 1.银行卡认证（1）：</vt:lpstr>
      <vt:lpstr>步骤三：用户实名认证 1.银行卡认证（2）：</vt:lpstr>
      <vt:lpstr>步骤三：用户实名认证 1.银行卡认证（3）：</vt:lpstr>
      <vt:lpstr>步骤三：用户实名认证 1.银行卡认证（4）：</vt:lpstr>
      <vt:lpstr>步骤三：用户实名认证 2.个人证件认证（1）：</vt:lpstr>
      <vt:lpstr>步骤三：用户实名认证 2.个人证件认证（2）：</vt:lpstr>
      <vt:lpstr>步骤三：用户实名认证 2.个人证件认证（3）：</vt:lpstr>
      <vt:lpstr>步骤三：用户实名认证 2.个人证件认证（4）：</vt:lpstr>
      <vt:lpstr>步骤三：用户实名认证 2.个人证件认证（5）：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华为云注册指导</dc:title>
  <dc:creator>Liujing (HWS)</dc:creator>
  <cp:lastModifiedBy>Liujing (HWS)</cp:lastModifiedBy>
  <cp:revision>4</cp:revision>
  <dcterms:created xsi:type="dcterms:W3CDTF">2018-09-27T07:23:48Z</dcterms:created>
  <dcterms:modified xsi:type="dcterms:W3CDTF">2018-09-27T07:58:36Z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(2)T2B/AWxC5n2Xw9iZTWgLpaQPqavMqHSSZ8LwW6joZsQZd1kivwMuqerxyiu57j2LTyXKMubn
r4SFfG4TVIeyGXeuqb1HL0W8ugiEV2bYrxA/nwZS/gT2nqdrK2oPEGKB1FMj6+VnYUfLk9gU
slhLaR9osckOfxsdIzpOu8dvHrtsPoJmA1hVbLkmYPqvZwAGHP1AjclcIUB4M9/km1mmBh7O
ev/cQuuDmX89vnE6w3</vt:lpwstr>
  </property>
  <property fmtid="{D5CDD505-2E9C-101B-9397-08002B2CF9AE}" pid="3" name="_2015_ms_pID_7253431">
    <vt:lpwstr>CzOIXCuHkx/MAXJvJWYY31xD5mX39ypOwv58uAlLHmymRy8z8gJFeC
ZdS10mbeW/QE8riMUEUXwH0jXhse3aMjMwzGCP31fqqReTUFvkxc25Ig3PatiNSYoGl6Vgvg
0oAtSBvBmioC5yAlosvZahwx81i02ZYDT0HteX2meLaV8lSIUFlU4sOKQLDc6XpX6cQI7ct5
7qZO8vfZZXhhNIW7</vt:lpwstr>
  </property>
</Properties>
</file>