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4" r:id="rId1"/>
  </p:sldMasterIdLst>
  <p:notesMasterIdLst>
    <p:notesMasterId r:id="rId55"/>
  </p:notesMasterIdLst>
  <p:sldIdLst>
    <p:sldId id="256" r:id="rId2"/>
    <p:sldId id="257" r:id="rId3"/>
    <p:sldId id="270" r:id="rId4"/>
    <p:sldId id="258" r:id="rId5"/>
    <p:sldId id="271" r:id="rId6"/>
    <p:sldId id="259" r:id="rId7"/>
    <p:sldId id="260" r:id="rId8"/>
    <p:sldId id="272" r:id="rId9"/>
    <p:sldId id="273" r:id="rId10"/>
    <p:sldId id="274" r:id="rId11"/>
    <p:sldId id="275" r:id="rId12"/>
    <p:sldId id="280" r:id="rId13"/>
    <p:sldId id="276" r:id="rId14"/>
    <p:sldId id="281" r:id="rId15"/>
    <p:sldId id="282" r:id="rId16"/>
    <p:sldId id="283" r:id="rId17"/>
    <p:sldId id="284" r:id="rId18"/>
    <p:sldId id="285" r:id="rId19"/>
    <p:sldId id="286" r:id="rId20"/>
    <p:sldId id="290" r:id="rId21"/>
    <p:sldId id="294" r:id="rId22"/>
    <p:sldId id="291" r:id="rId23"/>
    <p:sldId id="295" r:id="rId24"/>
    <p:sldId id="289" r:id="rId25"/>
    <p:sldId id="296" r:id="rId26"/>
    <p:sldId id="288" r:id="rId27"/>
    <p:sldId id="297" r:id="rId28"/>
    <p:sldId id="287" r:id="rId29"/>
    <p:sldId id="298" r:id="rId30"/>
    <p:sldId id="293" r:id="rId31"/>
    <p:sldId id="299" r:id="rId32"/>
    <p:sldId id="292" r:id="rId33"/>
    <p:sldId id="300" r:id="rId34"/>
    <p:sldId id="279" r:id="rId35"/>
    <p:sldId id="269" r:id="rId36"/>
    <p:sldId id="301" r:id="rId37"/>
    <p:sldId id="302" r:id="rId38"/>
    <p:sldId id="303" r:id="rId39"/>
    <p:sldId id="304" r:id="rId40"/>
    <p:sldId id="305" r:id="rId41"/>
    <p:sldId id="262" r:id="rId42"/>
    <p:sldId id="306" r:id="rId43"/>
    <p:sldId id="307" r:id="rId44"/>
    <p:sldId id="263" r:id="rId45"/>
    <p:sldId id="264" r:id="rId46"/>
    <p:sldId id="311" r:id="rId47"/>
    <p:sldId id="312" r:id="rId48"/>
    <p:sldId id="309" r:id="rId49"/>
    <p:sldId id="266" r:id="rId50"/>
    <p:sldId id="261" r:id="rId51"/>
    <p:sldId id="277" r:id="rId52"/>
    <p:sldId id="278" r:id="rId53"/>
    <p:sldId id="308" r:id="rId54"/>
  </p:sldIdLst>
  <p:sldSz cx="12192000" cy="6858000"/>
  <p:notesSz cx="6858000" cy="9144000"/>
  <p:defaultTextStyle>
    <a:defPPr>
      <a:defRPr lang="en-A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60D396-BB76-4742-945E-1AA96EF0883E}" type="doc">
      <dgm:prSet loTypeId="urn:microsoft.com/office/officeart/2005/8/layout/vList2" loCatId="list" qsTypeId="urn:microsoft.com/office/officeart/2005/8/quickstyle/3d1" qsCatId="3D" csTypeId="urn:microsoft.com/office/officeart/2005/8/colors/accent3_1" csCatId="accent3" phldr="1"/>
      <dgm:spPr/>
      <dgm:t>
        <a:bodyPr/>
        <a:lstStyle/>
        <a:p>
          <a:endParaRPr lang="en-US"/>
        </a:p>
      </dgm:t>
    </dgm:pt>
    <dgm:pt modelId="{A5ECE88D-C142-4A4A-BB13-D6DC54BA4D31}">
      <dgm:prSet custT="1"/>
      <dgm:spPr/>
      <dgm:t>
        <a:bodyPr/>
        <a:lstStyle/>
        <a:p>
          <a:r>
            <a:rPr lang="en-US" sz="1800" b="1" i="0" dirty="0"/>
            <a:t>Research Focus: </a:t>
          </a:r>
          <a:r>
            <a:rPr lang="en-US" sz="1800" b="0" i="0" dirty="0"/>
            <a:t>This study centers around understanding and addressing critical healthcare challenges related to Emergency Department demand, with a particular emphasis on One Hospital</a:t>
          </a:r>
          <a:endParaRPr lang="en-US" sz="1800" dirty="0"/>
        </a:p>
      </dgm:t>
    </dgm:pt>
    <dgm:pt modelId="{8FFFBC39-E671-4E82-8E76-3A92C59E2D7A}" type="parTrans" cxnId="{08735D89-FB68-43D7-96C9-1B1581BA03FF}">
      <dgm:prSet/>
      <dgm:spPr/>
      <dgm:t>
        <a:bodyPr/>
        <a:lstStyle/>
        <a:p>
          <a:endParaRPr lang="en-US" sz="1800"/>
        </a:p>
      </dgm:t>
    </dgm:pt>
    <dgm:pt modelId="{47CDFAFD-D6F0-465A-9EFD-178A2BE91B2B}" type="sibTrans" cxnId="{08735D89-FB68-43D7-96C9-1B1581BA03FF}">
      <dgm:prSet/>
      <dgm:spPr/>
      <dgm:t>
        <a:bodyPr/>
        <a:lstStyle/>
        <a:p>
          <a:endParaRPr lang="en-US" sz="1800"/>
        </a:p>
      </dgm:t>
    </dgm:pt>
    <dgm:pt modelId="{273BEF9E-77C9-44F8-BC04-BE962B979B5C}">
      <dgm:prSet custT="1"/>
      <dgm:spPr/>
      <dgm:t>
        <a:bodyPr/>
        <a:lstStyle/>
        <a:p>
          <a:r>
            <a:rPr lang="en-US" sz="1800" b="1" i="0" dirty="0"/>
            <a:t>Research Purpose: </a:t>
          </a:r>
          <a:r>
            <a:rPr lang="en-US" sz="1800" b="0" i="0" dirty="0"/>
            <a:t>Spanning a period of 12 weeks, we conducted comprehensive research and in-depth analysis to derive valuable insights into the utilization of services within the Emergency Department and to predict future demand.</a:t>
          </a:r>
          <a:endParaRPr lang="en-US" sz="1800" dirty="0"/>
        </a:p>
      </dgm:t>
    </dgm:pt>
    <dgm:pt modelId="{B9C38592-F8C8-4FE2-9F75-246449A1B6BB}" type="parTrans" cxnId="{192AF795-1143-40B3-848E-CF6DCF983414}">
      <dgm:prSet/>
      <dgm:spPr/>
      <dgm:t>
        <a:bodyPr/>
        <a:lstStyle/>
        <a:p>
          <a:endParaRPr lang="en-US" sz="1800"/>
        </a:p>
      </dgm:t>
    </dgm:pt>
    <dgm:pt modelId="{AC2D2214-35BD-4EA6-B428-B76F2F6C6F87}" type="sibTrans" cxnId="{192AF795-1143-40B3-848E-CF6DCF983414}">
      <dgm:prSet/>
      <dgm:spPr/>
      <dgm:t>
        <a:bodyPr/>
        <a:lstStyle/>
        <a:p>
          <a:endParaRPr lang="en-US" sz="1800"/>
        </a:p>
      </dgm:t>
    </dgm:pt>
    <dgm:pt modelId="{C764554A-4069-482F-9BCC-DAC2F2C42081}">
      <dgm:prSet custT="1"/>
      <dgm:spPr/>
      <dgm:t>
        <a:bodyPr/>
        <a:lstStyle/>
        <a:p>
          <a:r>
            <a:rPr lang="en-US" sz="1800" b="1" i="0" dirty="0"/>
            <a:t>Objective: </a:t>
          </a:r>
          <a:r>
            <a:rPr lang="en-US" sz="1800" b="0" i="0" dirty="0"/>
            <a:t>The primary objective is to analyze Emergency Department service usage and predict future demand for this specific healthcare area.</a:t>
          </a:r>
          <a:endParaRPr lang="en-US" sz="1800" dirty="0"/>
        </a:p>
      </dgm:t>
    </dgm:pt>
    <dgm:pt modelId="{61477B3C-DF92-448A-801B-250BD2508324}" type="parTrans" cxnId="{96F01716-BD6C-48D3-8AEF-47CF9E5BD851}">
      <dgm:prSet/>
      <dgm:spPr/>
      <dgm:t>
        <a:bodyPr/>
        <a:lstStyle/>
        <a:p>
          <a:endParaRPr lang="en-US" sz="1800"/>
        </a:p>
      </dgm:t>
    </dgm:pt>
    <dgm:pt modelId="{D5FB640C-5774-48A4-A7BE-FA77F01DD0A0}" type="sibTrans" cxnId="{96F01716-BD6C-48D3-8AEF-47CF9E5BD851}">
      <dgm:prSet/>
      <dgm:spPr/>
      <dgm:t>
        <a:bodyPr/>
        <a:lstStyle/>
        <a:p>
          <a:endParaRPr lang="en-US" sz="1800"/>
        </a:p>
      </dgm:t>
    </dgm:pt>
    <dgm:pt modelId="{7A2FA493-A7D7-4EA2-86DF-316ED81E0FBE}">
      <dgm:prSet custT="1"/>
      <dgm:spPr/>
      <dgm:t>
        <a:bodyPr/>
        <a:lstStyle/>
        <a:p>
          <a:r>
            <a:rPr lang="en-US" sz="1800" b="1" i="0" dirty="0"/>
            <a:t>Importance: </a:t>
          </a:r>
          <a:r>
            <a:rPr lang="en-US" sz="1800" b="0" i="0" dirty="0"/>
            <a:t>This analysis could ensure that Emergency Department resources at Ulster Hospital are optimally allocated, particularly during challenging periods like the winter months</a:t>
          </a:r>
          <a:endParaRPr lang="en-US" sz="1800" dirty="0"/>
        </a:p>
      </dgm:t>
    </dgm:pt>
    <dgm:pt modelId="{EBE5C9E7-1A65-424B-8A9D-D60BCA28AACC}" type="parTrans" cxnId="{50FA27E9-CEE7-4EE7-A937-AC604B49D378}">
      <dgm:prSet/>
      <dgm:spPr/>
      <dgm:t>
        <a:bodyPr/>
        <a:lstStyle/>
        <a:p>
          <a:endParaRPr lang="en-US" sz="1800"/>
        </a:p>
      </dgm:t>
    </dgm:pt>
    <dgm:pt modelId="{2CC6FF53-B2FC-4D20-A420-5808180FD7CE}" type="sibTrans" cxnId="{50FA27E9-CEE7-4EE7-A937-AC604B49D378}">
      <dgm:prSet/>
      <dgm:spPr/>
      <dgm:t>
        <a:bodyPr/>
        <a:lstStyle/>
        <a:p>
          <a:endParaRPr lang="en-US" sz="1800"/>
        </a:p>
      </dgm:t>
    </dgm:pt>
    <dgm:pt modelId="{DA48FD0F-DFA5-4E3E-8E53-743A443FB081}">
      <dgm:prSet custT="1"/>
      <dgm:spPr/>
      <dgm:t>
        <a:bodyPr/>
        <a:lstStyle/>
        <a:p>
          <a:r>
            <a:rPr lang="en-US" sz="1800" b="1" i="0" dirty="0"/>
            <a:t>Winter Pressures: </a:t>
          </a:r>
          <a:r>
            <a:rPr lang="en-US" sz="1800" b="0" i="0" dirty="0"/>
            <a:t>The winter months from October to March present unique challenges to Emergency Departments. Analyzing demand and predicting trends during these months would enable better preparedness and resource allocation.</a:t>
          </a:r>
          <a:endParaRPr lang="en-US" sz="1800" dirty="0"/>
        </a:p>
      </dgm:t>
    </dgm:pt>
    <dgm:pt modelId="{9EB5F0BE-D062-4FC2-A0A1-12E947C077FB}" type="parTrans" cxnId="{5802DED7-086A-411B-AB24-86D43F6F4F6A}">
      <dgm:prSet/>
      <dgm:spPr/>
      <dgm:t>
        <a:bodyPr/>
        <a:lstStyle/>
        <a:p>
          <a:endParaRPr lang="en-US" sz="1800"/>
        </a:p>
      </dgm:t>
    </dgm:pt>
    <dgm:pt modelId="{A7CD2872-D130-4768-8D2B-0DB2DB54E8FA}" type="sibTrans" cxnId="{5802DED7-086A-411B-AB24-86D43F6F4F6A}">
      <dgm:prSet/>
      <dgm:spPr/>
      <dgm:t>
        <a:bodyPr/>
        <a:lstStyle/>
        <a:p>
          <a:endParaRPr lang="en-US" sz="1800"/>
        </a:p>
      </dgm:t>
    </dgm:pt>
    <dgm:pt modelId="{56B94A68-F5DD-46C9-AB82-1F686525E32D}" type="pres">
      <dgm:prSet presAssocID="{DC60D396-BB76-4742-945E-1AA96EF0883E}" presName="linear" presStyleCnt="0">
        <dgm:presLayoutVars>
          <dgm:animLvl val="lvl"/>
          <dgm:resizeHandles val="exact"/>
        </dgm:presLayoutVars>
      </dgm:prSet>
      <dgm:spPr/>
    </dgm:pt>
    <dgm:pt modelId="{3B8AD8BB-DC87-4E49-8663-9C6C5C7FA2D8}" type="pres">
      <dgm:prSet presAssocID="{A5ECE88D-C142-4A4A-BB13-D6DC54BA4D31}" presName="parentText" presStyleLbl="node1" presStyleIdx="0" presStyleCnt="5">
        <dgm:presLayoutVars>
          <dgm:chMax val="0"/>
          <dgm:bulletEnabled val="1"/>
        </dgm:presLayoutVars>
      </dgm:prSet>
      <dgm:spPr/>
    </dgm:pt>
    <dgm:pt modelId="{6E459687-A6CA-4195-9520-42EBE8AF7D53}" type="pres">
      <dgm:prSet presAssocID="{47CDFAFD-D6F0-465A-9EFD-178A2BE91B2B}" presName="spacer" presStyleCnt="0"/>
      <dgm:spPr/>
    </dgm:pt>
    <dgm:pt modelId="{07E7A342-A394-448E-8F52-7F4F38F37CC2}" type="pres">
      <dgm:prSet presAssocID="{273BEF9E-77C9-44F8-BC04-BE962B979B5C}" presName="parentText" presStyleLbl="node1" presStyleIdx="1" presStyleCnt="5">
        <dgm:presLayoutVars>
          <dgm:chMax val="0"/>
          <dgm:bulletEnabled val="1"/>
        </dgm:presLayoutVars>
      </dgm:prSet>
      <dgm:spPr/>
    </dgm:pt>
    <dgm:pt modelId="{29F6130C-F37B-4EDD-9502-7F72F927AF5F}" type="pres">
      <dgm:prSet presAssocID="{AC2D2214-35BD-4EA6-B428-B76F2F6C6F87}" presName="spacer" presStyleCnt="0"/>
      <dgm:spPr/>
    </dgm:pt>
    <dgm:pt modelId="{BCFCDB0D-2B17-49E2-8DC6-F331B5C6D454}" type="pres">
      <dgm:prSet presAssocID="{C764554A-4069-482F-9BCC-DAC2F2C42081}" presName="parentText" presStyleLbl="node1" presStyleIdx="2" presStyleCnt="5">
        <dgm:presLayoutVars>
          <dgm:chMax val="0"/>
          <dgm:bulletEnabled val="1"/>
        </dgm:presLayoutVars>
      </dgm:prSet>
      <dgm:spPr/>
    </dgm:pt>
    <dgm:pt modelId="{62DB2A42-426C-4E98-B43F-5FDB89E0F9AA}" type="pres">
      <dgm:prSet presAssocID="{D5FB640C-5774-48A4-A7BE-FA77F01DD0A0}" presName="spacer" presStyleCnt="0"/>
      <dgm:spPr/>
    </dgm:pt>
    <dgm:pt modelId="{50D96BCD-CA77-4295-9478-8842594ED502}" type="pres">
      <dgm:prSet presAssocID="{7A2FA493-A7D7-4EA2-86DF-316ED81E0FBE}" presName="parentText" presStyleLbl="node1" presStyleIdx="3" presStyleCnt="5">
        <dgm:presLayoutVars>
          <dgm:chMax val="0"/>
          <dgm:bulletEnabled val="1"/>
        </dgm:presLayoutVars>
      </dgm:prSet>
      <dgm:spPr/>
    </dgm:pt>
    <dgm:pt modelId="{1FA7D76D-D011-4EB4-A0B9-09861C769B5D}" type="pres">
      <dgm:prSet presAssocID="{2CC6FF53-B2FC-4D20-A420-5808180FD7CE}" presName="spacer" presStyleCnt="0"/>
      <dgm:spPr/>
    </dgm:pt>
    <dgm:pt modelId="{55106EAF-8506-4113-8DD2-37974332A642}" type="pres">
      <dgm:prSet presAssocID="{DA48FD0F-DFA5-4E3E-8E53-743A443FB081}" presName="parentText" presStyleLbl="node1" presStyleIdx="4" presStyleCnt="5">
        <dgm:presLayoutVars>
          <dgm:chMax val="0"/>
          <dgm:bulletEnabled val="1"/>
        </dgm:presLayoutVars>
      </dgm:prSet>
      <dgm:spPr/>
    </dgm:pt>
  </dgm:ptLst>
  <dgm:cxnLst>
    <dgm:cxn modelId="{96F01716-BD6C-48D3-8AEF-47CF9E5BD851}" srcId="{DC60D396-BB76-4742-945E-1AA96EF0883E}" destId="{C764554A-4069-482F-9BCC-DAC2F2C42081}" srcOrd="2" destOrd="0" parTransId="{61477B3C-DF92-448A-801B-250BD2508324}" sibTransId="{D5FB640C-5774-48A4-A7BE-FA77F01DD0A0}"/>
    <dgm:cxn modelId="{2998425B-FB5E-458E-ADF6-8ADAE0392683}" type="presOf" srcId="{DC60D396-BB76-4742-945E-1AA96EF0883E}" destId="{56B94A68-F5DD-46C9-AB82-1F686525E32D}" srcOrd="0" destOrd="0" presId="urn:microsoft.com/office/officeart/2005/8/layout/vList2"/>
    <dgm:cxn modelId="{3702876F-0F99-4D88-88BE-50E455E07859}" type="presOf" srcId="{A5ECE88D-C142-4A4A-BB13-D6DC54BA4D31}" destId="{3B8AD8BB-DC87-4E49-8663-9C6C5C7FA2D8}" srcOrd="0" destOrd="0" presId="urn:microsoft.com/office/officeart/2005/8/layout/vList2"/>
    <dgm:cxn modelId="{5D1C887C-75F4-4E36-A364-1DA5545155A6}" type="presOf" srcId="{273BEF9E-77C9-44F8-BC04-BE962B979B5C}" destId="{07E7A342-A394-448E-8F52-7F4F38F37CC2}" srcOrd="0" destOrd="0" presId="urn:microsoft.com/office/officeart/2005/8/layout/vList2"/>
    <dgm:cxn modelId="{08735D89-FB68-43D7-96C9-1B1581BA03FF}" srcId="{DC60D396-BB76-4742-945E-1AA96EF0883E}" destId="{A5ECE88D-C142-4A4A-BB13-D6DC54BA4D31}" srcOrd="0" destOrd="0" parTransId="{8FFFBC39-E671-4E82-8E76-3A92C59E2D7A}" sibTransId="{47CDFAFD-D6F0-465A-9EFD-178A2BE91B2B}"/>
    <dgm:cxn modelId="{41D45D8E-ACA5-44BE-A239-5BB1826C4475}" type="presOf" srcId="{DA48FD0F-DFA5-4E3E-8E53-743A443FB081}" destId="{55106EAF-8506-4113-8DD2-37974332A642}" srcOrd="0" destOrd="0" presId="urn:microsoft.com/office/officeart/2005/8/layout/vList2"/>
    <dgm:cxn modelId="{192AF795-1143-40B3-848E-CF6DCF983414}" srcId="{DC60D396-BB76-4742-945E-1AA96EF0883E}" destId="{273BEF9E-77C9-44F8-BC04-BE962B979B5C}" srcOrd="1" destOrd="0" parTransId="{B9C38592-F8C8-4FE2-9F75-246449A1B6BB}" sibTransId="{AC2D2214-35BD-4EA6-B428-B76F2F6C6F87}"/>
    <dgm:cxn modelId="{A6E12FA7-5F7B-45B1-99BB-24D9E31C305D}" type="presOf" srcId="{C764554A-4069-482F-9BCC-DAC2F2C42081}" destId="{BCFCDB0D-2B17-49E2-8DC6-F331B5C6D454}" srcOrd="0" destOrd="0" presId="urn:microsoft.com/office/officeart/2005/8/layout/vList2"/>
    <dgm:cxn modelId="{15CEB6C9-5A4E-45DA-BD62-5497A8C9EFF1}" type="presOf" srcId="{7A2FA493-A7D7-4EA2-86DF-316ED81E0FBE}" destId="{50D96BCD-CA77-4295-9478-8842594ED502}" srcOrd="0" destOrd="0" presId="urn:microsoft.com/office/officeart/2005/8/layout/vList2"/>
    <dgm:cxn modelId="{5802DED7-086A-411B-AB24-86D43F6F4F6A}" srcId="{DC60D396-BB76-4742-945E-1AA96EF0883E}" destId="{DA48FD0F-DFA5-4E3E-8E53-743A443FB081}" srcOrd="4" destOrd="0" parTransId="{9EB5F0BE-D062-4FC2-A0A1-12E947C077FB}" sibTransId="{A7CD2872-D130-4768-8D2B-0DB2DB54E8FA}"/>
    <dgm:cxn modelId="{50FA27E9-CEE7-4EE7-A937-AC604B49D378}" srcId="{DC60D396-BB76-4742-945E-1AA96EF0883E}" destId="{7A2FA493-A7D7-4EA2-86DF-316ED81E0FBE}" srcOrd="3" destOrd="0" parTransId="{EBE5C9E7-1A65-424B-8A9D-D60BCA28AACC}" sibTransId="{2CC6FF53-B2FC-4D20-A420-5808180FD7CE}"/>
    <dgm:cxn modelId="{66703421-C848-4856-9237-8990EFC0AB2E}" type="presParOf" srcId="{56B94A68-F5DD-46C9-AB82-1F686525E32D}" destId="{3B8AD8BB-DC87-4E49-8663-9C6C5C7FA2D8}" srcOrd="0" destOrd="0" presId="urn:microsoft.com/office/officeart/2005/8/layout/vList2"/>
    <dgm:cxn modelId="{0614A53D-2DF3-459A-B3FA-D5F58F5EA614}" type="presParOf" srcId="{56B94A68-F5DD-46C9-AB82-1F686525E32D}" destId="{6E459687-A6CA-4195-9520-42EBE8AF7D53}" srcOrd="1" destOrd="0" presId="urn:microsoft.com/office/officeart/2005/8/layout/vList2"/>
    <dgm:cxn modelId="{91AAEE2A-64BF-46F8-AE3B-7CFC79808FDC}" type="presParOf" srcId="{56B94A68-F5DD-46C9-AB82-1F686525E32D}" destId="{07E7A342-A394-448E-8F52-7F4F38F37CC2}" srcOrd="2" destOrd="0" presId="urn:microsoft.com/office/officeart/2005/8/layout/vList2"/>
    <dgm:cxn modelId="{DD62ACBD-14C6-4A12-B89D-17407D360468}" type="presParOf" srcId="{56B94A68-F5DD-46C9-AB82-1F686525E32D}" destId="{29F6130C-F37B-4EDD-9502-7F72F927AF5F}" srcOrd="3" destOrd="0" presId="urn:microsoft.com/office/officeart/2005/8/layout/vList2"/>
    <dgm:cxn modelId="{8A2F32D1-0CC8-4AF4-83D7-C55325B852EC}" type="presParOf" srcId="{56B94A68-F5DD-46C9-AB82-1F686525E32D}" destId="{BCFCDB0D-2B17-49E2-8DC6-F331B5C6D454}" srcOrd="4" destOrd="0" presId="urn:microsoft.com/office/officeart/2005/8/layout/vList2"/>
    <dgm:cxn modelId="{6364043B-0A89-4B5F-81D7-4E0A1DF14A5D}" type="presParOf" srcId="{56B94A68-F5DD-46C9-AB82-1F686525E32D}" destId="{62DB2A42-426C-4E98-B43F-5FDB89E0F9AA}" srcOrd="5" destOrd="0" presId="urn:microsoft.com/office/officeart/2005/8/layout/vList2"/>
    <dgm:cxn modelId="{0AF89217-BA43-42D7-B3BC-4C7FB8F93402}" type="presParOf" srcId="{56B94A68-F5DD-46C9-AB82-1F686525E32D}" destId="{50D96BCD-CA77-4295-9478-8842594ED502}" srcOrd="6" destOrd="0" presId="urn:microsoft.com/office/officeart/2005/8/layout/vList2"/>
    <dgm:cxn modelId="{9EB107A7-7ADA-444F-AE3A-6BD0B5C8CBB0}" type="presParOf" srcId="{56B94A68-F5DD-46C9-AB82-1F686525E32D}" destId="{1FA7D76D-D011-4EB4-A0B9-09861C769B5D}" srcOrd="7" destOrd="0" presId="urn:microsoft.com/office/officeart/2005/8/layout/vList2"/>
    <dgm:cxn modelId="{0AE7C159-6A52-4F72-AC9F-1CEBD6B987AC}" type="presParOf" srcId="{56B94A68-F5DD-46C9-AB82-1F686525E32D}" destId="{55106EAF-8506-4113-8DD2-37974332A642}" srcOrd="8"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5FA4BD6-892A-4A95-AF13-EF6F6F8BB01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8B4CBF5-22AE-43BE-9284-05F6AE6D1687}">
      <dgm:prSet/>
      <dgm:spPr/>
      <dgm:t>
        <a:bodyPr/>
        <a:lstStyle/>
        <a:p>
          <a:r>
            <a:rPr lang="en-US" b="0" i="0" dirty="0"/>
            <a:t>Ambulance usage data from 2009 to 2023 shows rising demand until peaking in 2014-2015 at 10,757 patients (7.8%), followed by a decreasing trend, with post-2016 seasons ranging from 6,000-8,234 patients (6.0-7.8%). This decline after 2016 may be due to resource limitations.</a:t>
          </a:r>
          <a:endParaRPr lang="en-US" dirty="0"/>
        </a:p>
      </dgm:t>
    </dgm:pt>
    <dgm:pt modelId="{AC5DAD80-AFCF-449B-AE76-AC075C3E8C1D}" type="parTrans" cxnId="{7C767D09-FF27-4C4A-A834-C060EE8BE364}">
      <dgm:prSet/>
      <dgm:spPr/>
      <dgm:t>
        <a:bodyPr/>
        <a:lstStyle/>
        <a:p>
          <a:endParaRPr lang="en-US"/>
        </a:p>
      </dgm:t>
    </dgm:pt>
    <dgm:pt modelId="{94A45027-BDC8-4D9A-83B0-B272CAC254B5}" type="sibTrans" cxnId="{7C767D09-FF27-4C4A-A834-C060EE8BE364}">
      <dgm:prSet/>
      <dgm:spPr/>
      <dgm:t>
        <a:bodyPr/>
        <a:lstStyle/>
        <a:p>
          <a:endParaRPr lang="en-US"/>
        </a:p>
      </dgm:t>
    </dgm:pt>
    <dgm:pt modelId="{8DE88675-53E2-4D36-B8FF-B345C38D0FE5}">
      <dgm:prSet/>
      <dgm:spPr/>
      <dgm:t>
        <a:bodyPr/>
        <a:lstStyle/>
        <a:p>
          <a:r>
            <a:rPr lang="en-US" b="0" i="0" dirty="0"/>
            <a:t>Variation in 1-7 day ED stays from 2009-2022, with a peak in 2021 (25 patients) and none over 7 days, highlights the ED's acute care focus. For 170,679 patients from 2009-2023, most stayed under 24 hours (91%), but &lt;24-hour stays declined after 2016-2017, and 1-7 day stays rose post-2017, particularly during COVID-19, indicating a shift towards longer ED care needs </a:t>
          </a:r>
          <a:endParaRPr lang="en-US" dirty="0"/>
        </a:p>
      </dgm:t>
    </dgm:pt>
    <dgm:pt modelId="{CF62ACE1-27E9-4732-9202-CDB8B07F9C7F}" type="parTrans" cxnId="{69C45CBD-5F53-4CA9-AA1F-D911137A5D31}">
      <dgm:prSet/>
      <dgm:spPr/>
      <dgm:t>
        <a:bodyPr/>
        <a:lstStyle/>
        <a:p>
          <a:endParaRPr lang="en-US"/>
        </a:p>
      </dgm:t>
    </dgm:pt>
    <dgm:pt modelId="{9A33CD33-6628-4BA2-947B-3014ACC73DAB}" type="sibTrans" cxnId="{69C45CBD-5F53-4CA9-AA1F-D911137A5D31}">
      <dgm:prSet/>
      <dgm:spPr/>
      <dgm:t>
        <a:bodyPr/>
        <a:lstStyle/>
        <a:p>
          <a:endParaRPr lang="en-US"/>
        </a:p>
      </dgm:t>
    </dgm:pt>
    <dgm:pt modelId="{9E37E7C6-DBE1-4E18-8A03-1F0E58AEA83F}">
      <dgm:prSet/>
      <dgm:spPr/>
      <dgm:t>
        <a:bodyPr/>
        <a:lstStyle/>
        <a:p>
          <a:r>
            <a:rPr lang="en-US" b="0" i="0" dirty="0"/>
            <a:t>Consistent equilibrium in daily arrivals and departures across seasons (e.g., 193 arrivals and 192 departures in 2009) highlights the ED's efficiency, even during higher volumes (e.g., 268 arrivals and 267 departures in 2021-2022). This balance is maintained, ensuring prompt care delivery.</a:t>
          </a:r>
          <a:endParaRPr lang="en-US" dirty="0"/>
        </a:p>
      </dgm:t>
    </dgm:pt>
    <dgm:pt modelId="{C8F59057-50CB-44F8-9DE6-B904123C7CE4}" type="parTrans" cxnId="{0589905A-DC6C-4879-BB7A-9B18BD3BB580}">
      <dgm:prSet/>
      <dgm:spPr/>
      <dgm:t>
        <a:bodyPr/>
        <a:lstStyle/>
        <a:p>
          <a:endParaRPr lang="en-US"/>
        </a:p>
      </dgm:t>
    </dgm:pt>
    <dgm:pt modelId="{CB5E2F04-F784-45BF-B67F-9750ABEE397A}" type="sibTrans" cxnId="{0589905A-DC6C-4879-BB7A-9B18BD3BB580}">
      <dgm:prSet/>
      <dgm:spPr/>
      <dgm:t>
        <a:bodyPr/>
        <a:lstStyle/>
        <a:p>
          <a:endParaRPr lang="en-US"/>
        </a:p>
      </dgm:t>
    </dgm:pt>
    <dgm:pt modelId="{9990170C-FCE1-4D51-BBB5-6CCB96F5CB4A}">
      <dgm:prSet/>
      <dgm:spPr/>
      <dgm:t>
        <a:bodyPr/>
        <a:lstStyle/>
        <a:p>
          <a:r>
            <a:rPr lang="en-US" b="0" i="0" dirty="0"/>
            <a:t>Fewer extended stays observed in younger age groups (&lt;18 and 18-30) compared to significant cases among older groups (60-70 and 70-80+), with notable increases in the latter from 2018 onwards, highlighting the need for more prolonged ED care for older patients and guiding resource allocation.</a:t>
          </a:r>
          <a:endParaRPr lang="en-US" dirty="0"/>
        </a:p>
      </dgm:t>
    </dgm:pt>
    <dgm:pt modelId="{8DD81F59-162C-464A-B84E-AA8DE6AE65A0}" type="parTrans" cxnId="{91E7B7BE-566B-4F14-A20E-D35949CA0969}">
      <dgm:prSet/>
      <dgm:spPr/>
      <dgm:t>
        <a:bodyPr/>
        <a:lstStyle/>
        <a:p>
          <a:endParaRPr lang="en-US"/>
        </a:p>
      </dgm:t>
    </dgm:pt>
    <dgm:pt modelId="{FAF1ABC2-F3CC-40F6-86DB-B4DE75EEFF69}" type="sibTrans" cxnId="{91E7B7BE-566B-4F14-A20E-D35949CA0969}">
      <dgm:prSet/>
      <dgm:spPr/>
      <dgm:t>
        <a:bodyPr/>
        <a:lstStyle/>
        <a:p>
          <a:endParaRPr lang="en-US"/>
        </a:p>
      </dgm:t>
    </dgm:pt>
    <dgm:pt modelId="{B6262BC8-992A-4E5F-9F92-5C6FDFFE41E7}" type="pres">
      <dgm:prSet presAssocID="{C5FA4BD6-892A-4A95-AF13-EF6F6F8BB01E}" presName="vert0" presStyleCnt="0">
        <dgm:presLayoutVars>
          <dgm:dir/>
          <dgm:animOne val="branch"/>
          <dgm:animLvl val="lvl"/>
        </dgm:presLayoutVars>
      </dgm:prSet>
      <dgm:spPr/>
    </dgm:pt>
    <dgm:pt modelId="{287EE059-DD15-4A12-9F7C-EE8C9ACED8F0}" type="pres">
      <dgm:prSet presAssocID="{E8B4CBF5-22AE-43BE-9284-05F6AE6D1687}" presName="thickLine" presStyleLbl="alignNode1" presStyleIdx="0" presStyleCnt="4"/>
      <dgm:spPr/>
    </dgm:pt>
    <dgm:pt modelId="{BBDFCFFA-7A44-4B1E-A60D-FD7463E03F3C}" type="pres">
      <dgm:prSet presAssocID="{E8B4CBF5-22AE-43BE-9284-05F6AE6D1687}" presName="horz1" presStyleCnt="0"/>
      <dgm:spPr/>
    </dgm:pt>
    <dgm:pt modelId="{68C6B4A6-4B01-4274-BF88-AB15E89E46C2}" type="pres">
      <dgm:prSet presAssocID="{E8B4CBF5-22AE-43BE-9284-05F6AE6D1687}" presName="tx1" presStyleLbl="revTx" presStyleIdx="0" presStyleCnt="4"/>
      <dgm:spPr/>
    </dgm:pt>
    <dgm:pt modelId="{F2B9A760-2004-4FD3-A06E-7108BAE1590E}" type="pres">
      <dgm:prSet presAssocID="{E8B4CBF5-22AE-43BE-9284-05F6AE6D1687}" presName="vert1" presStyleCnt="0"/>
      <dgm:spPr/>
    </dgm:pt>
    <dgm:pt modelId="{56BD5490-DAF0-405A-8CA2-FAF471826F22}" type="pres">
      <dgm:prSet presAssocID="{8DE88675-53E2-4D36-B8FF-B345C38D0FE5}" presName="thickLine" presStyleLbl="alignNode1" presStyleIdx="1" presStyleCnt="4"/>
      <dgm:spPr/>
    </dgm:pt>
    <dgm:pt modelId="{1717B2AA-8C91-48EB-AA74-8ABFB83513B8}" type="pres">
      <dgm:prSet presAssocID="{8DE88675-53E2-4D36-B8FF-B345C38D0FE5}" presName="horz1" presStyleCnt="0"/>
      <dgm:spPr/>
    </dgm:pt>
    <dgm:pt modelId="{92DD7BF8-8625-4BA8-9ECD-BF42C568E8C3}" type="pres">
      <dgm:prSet presAssocID="{8DE88675-53E2-4D36-B8FF-B345C38D0FE5}" presName="tx1" presStyleLbl="revTx" presStyleIdx="1" presStyleCnt="4"/>
      <dgm:spPr/>
    </dgm:pt>
    <dgm:pt modelId="{214C0151-8221-49E9-BCCD-1BDE0C1CF501}" type="pres">
      <dgm:prSet presAssocID="{8DE88675-53E2-4D36-B8FF-B345C38D0FE5}" presName="vert1" presStyleCnt="0"/>
      <dgm:spPr/>
    </dgm:pt>
    <dgm:pt modelId="{16CA6C2E-06C9-41DA-9976-32FCCDFE1437}" type="pres">
      <dgm:prSet presAssocID="{9E37E7C6-DBE1-4E18-8A03-1F0E58AEA83F}" presName="thickLine" presStyleLbl="alignNode1" presStyleIdx="2" presStyleCnt="4"/>
      <dgm:spPr/>
    </dgm:pt>
    <dgm:pt modelId="{9B01AB45-E88D-485F-A826-02022FAD24E6}" type="pres">
      <dgm:prSet presAssocID="{9E37E7C6-DBE1-4E18-8A03-1F0E58AEA83F}" presName="horz1" presStyleCnt="0"/>
      <dgm:spPr/>
    </dgm:pt>
    <dgm:pt modelId="{10173F09-93A0-4C7C-A4B3-AA88BFC0C7F5}" type="pres">
      <dgm:prSet presAssocID="{9E37E7C6-DBE1-4E18-8A03-1F0E58AEA83F}" presName="tx1" presStyleLbl="revTx" presStyleIdx="2" presStyleCnt="4"/>
      <dgm:spPr/>
    </dgm:pt>
    <dgm:pt modelId="{5D51ADB9-B226-461E-949E-8A48B478DFD0}" type="pres">
      <dgm:prSet presAssocID="{9E37E7C6-DBE1-4E18-8A03-1F0E58AEA83F}" presName="vert1" presStyleCnt="0"/>
      <dgm:spPr/>
    </dgm:pt>
    <dgm:pt modelId="{3925D626-B219-4263-AE20-278BC8F42F52}" type="pres">
      <dgm:prSet presAssocID="{9990170C-FCE1-4D51-BBB5-6CCB96F5CB4A}" presName="thickLine" presStyleLbl="alignNode1" presStyleIdx="3" presStyleCnt="4"/>
      <dgm:spPr/>
    </dgm:pt>
    <dgm:pt modelId="{6899EAD6-2A66-47A7-BE27-C715DBF2CEDC}" type="pres">
      <dgm:prSet presAssocID="{9990170C-FCE1-4D51-BBB5-6CCB96F5CB4A}" presName="horz1" presStyleCnt="0"/>
      <dgm:spPr/>
    </dgm:pt>
    <dgm:pt modelId="{4F7D16AB-51C9-4497-8D5B-D432FCBC7287}" type="pres">
      <dgm:prSet presAssocID="{9990170C-FCE1-4D51-BBB5-6CCB96F5CB4A}" presName="tx1" presStyleLbl="revTx" presStyleIdx="3" presStyleCnt="4"/>
      <dgm:spPr/>
    </dgm:pt>
    <dgm:pt modelId="{21A1520F-1C88-4C6B-8764-1953605CBDEE}" type="pres">
      <dgm:prSet presAssocID="{9990170C-FCE1-4D51-BBB5-6CCB96F5CB4A}" presName="vert1" presStyleCnt="0"/>
      <dgm:spPr/>
    </dgm:pt>
  </dgm:ptLst>
  <dgm:cxnLst>
    <dgm:cxn modelId="{7C767D09-FF27-4C4A-A834-C060EE8BE364}" srcId="{C5FA4BD6-892A-4A95-AF13-EF6F6F8BB01E}" destId="{E8B4CBF5-22AE-43BE-9284-05F6AE6D1687}" srcOrd="0" destOrd="0" parTransId="{AC5DAD80-AFCF-449B-AE76-AC075C3E8C1D}" sibTransId="{94A45027-BDC8-4D9A-83B0-B272CAC254B5}"/>
    <dgm:cxn modelId="{1448EC42-3AE7-4BF3-B19F-0954278ADC95}" type="presOf" srcId="{9E37E7C6-DBE1-4E18-8A03-1F0E58AEA83F}" destId="{10173F09-93A0-4C7C-A4B3-AA88BFC0C7F5}" srcOrd="0" destOrd="0" presId="urn:microsoft.com/office/officeart/2008/layout/LinedList"/>
    <dgm:cxn modelId="{0589905A-DC6C-4879-BB7A-9B18BD3BB580}" srcId="{C5FA4BD6-892A-4A95-AF13-EF6F6F8BB01E}" destId="{9E37E7C6-DBE1-4E18-8A03-1F0E58AEA83F}" srcOrd="2" destOrd="0" parTransId="{C8F59057-50CB-44F8-9DE6-B904123C7CE4}" sibTransId="{CB5E2F04-F784-45BF-B67F-9750ABEE397A}"/>
    <dgm:cxn modelId="{5C1757AA-D8A0-492C-B7F4-AF59562ADD7D}" type="presOf" srcId="{9990170C-FCE1-4D51-BBB5-6CCB96F5CB4A}" destId="{4F7D16AB-51C9-4497-8D5B-D432FCBC7287}" srcOrd="0" destOrd="0" presId="urn:microsoft.com/office/officeart/2008/layout/LinedList"/>
    <dgm:cxn modelId="{69C45CBD-5F53-4CA9-AA1F-D911137A5D31}" srcId="{C5FA4BD6-892A-4A95-AF13-EF6F6F8BB01E}" destId="{8DE88675-53E2-4D36-B8FF-B345C38D0FE5}" srcOrd="1" destOrd="0" parTransId="{CF62ACE1-27E9-4732-9202-CDB8B07F9C7F}" sibTransId="{9A33CD33-6628-4BA2-947B-3014ACC73DAB}"/>
    <dgm:cxn modelId="{91E7B7BE-566B-4F14-A20E-D35949CA0969}" srcId="{C5FA4BD6-892A-4A95-AF13-EF6F6F8BB01E}" destId="{9990170C-FCE1-4D51-BBB5-6CCB96F5CB4A}" srcOrd="3" destOrd="0" parTransId="{8DD81F59-162C-464A-B84E-AA8DE6AE65A0}" sibTransId="{FAF1ABC2-F3CC-40F6-86DB-B4DE75EEFF69}"/>
    <dgm:cxn modelId="{7C89A4EA-A966-4156-9B91-5172E3CCF1D6}" type="presOf" srcId="{E8B4CBF5-22AE-43BE-9284-05F6AE6D1687}" destId="{68C6B4A6-4B01-4274-BF88-AB15E89E46C2}" srcOrd="0" destOrd="0" presId="urn:microsoft.com/office/officeart/2008/layout/LinedList"/>
    <dgm:cxn modelId="{90E471F7-AA3F-4495-932D-36103116D934}" type="presOf" srcId="{C5FA4BD6-892A-4A95-AF13-EF6F6F8BB01E}" destId="{B6262BC8-992A-4E5F-9F92-5C6FDFFE41E7}" srcOrd="0" destOrd="0" presId="urn:microsoft.com/office/officeart/2008/layout/LinedList"/>
    <dgm:cxn modelId="{E9D2FEFB-B40C-4295-820B-5046430B56AC}" type="presOf" srcId="{8DE88675-53E2-4D36-B8FF-B345C38D0FE5}" destId="{92DD7BF8-8625-4BA8-9ECD-BF42C568E8C3}" srcOrd="0" destOrd="0" presId="urn:microsoft.com/office/officeart/2008/layout/LinedList"/>
    <dgm:cxn modelId="{685188FA-4A0F-42DB-A0B8-BC8C13A9A39C}" type="presParOf" srcId="{B6262BC8-992A-4E5F-9F92-5C6FDFFE41E7}" destId="{287EE059-DD15-4A12-9F7C-EE8C9ACED8F0}" srcOrd="0" destOrd="0" presId="urn:microsoft.com/office/officeart/2008/layout/LinedList"/>
    <dgm:cxn modelId="{6FFC8151-91AF-44E0-B8D9-65F86F49684E}" type="presParOf" srcId="{B6262BC8-992A-4E5F-9F92-5C6FDFFE41E7}" destId="{BBDFCFFA-7A44-4B1E-A60D-FD7463E03F3C}" srcOrd="1" destOrd="0" presId="urn:microsoft.com/office/officeart/2008/layout/LinedList"/>
    <dgm:cxn modelId="{DCA5A926-2356-4CE6-9001-7CADB3E05C16}" type="presParOf" srcId="{BBDFCFFA-7A44-4B1E-A60D-FD7463E03F3C}" destId="{68C6B4A6-4B01-4274-BF88-AB15E89E46C2}" srcOrd="0" destOrd="0" presId="urn:microsoft.com/office/officeart/2008/layout/LinedList"/>
    <dgm:cxn modelId="{B8FD9A6A-C569-4D95-B17C-0ABEE64B206C}" type="presParOf" srcId="{BBDFCFFA-7A44-4B1E-A60D-FD7463E03F3C}" destId="{F2B9A760-2004-4FD3-A06E-7108BAE1590E}" srcOrd="1" destOrd="0" presId="urn:microsoft.com/office/officeart/2008/layout/LinedList"/>
    <dgm:cxn modelId="{D1525376-FE4C-497C-955D-5B9A09D7B5A9}" type="presParOf" srcId="{B6262BC8-992A-4E5F-9F92-5C6FDFFE41E7}" destId="{56BD5490-DAF0-405A-8CA2-FAF471826F22}" srcOrd="2" destOrd="0" presId="urn:microsoft.com/office/officeart/2008/layout/LinedList"/>
    <dgm:cxn modelId="{FF297FDC-EF34-4D96-B6F3-49F051C56421}" type="presParOf" srcId="{B6262BC8-992A-4E5F-9F92-5C6FDFFE41E7}" destId="{1717B2AA-8C91-48EB-AA74-8ABFB83513B8}" srcOrd="3" destOrd="0" presId="urn:microsoft.com/office/officeart/2008/layout/LinedList"/>
    <dgm:cxn modelId="{6DD8CBC2-AA9A-44A9-8B8F-CBAB6435DD69}" type="presParOf" srcId="{1717B2AA-8C91-48EB-AA74-8ABFB83513B8}" destId="{92DD7BF8-8625-4BA8-9ECD-BF42C568E8C3}" srcOrd="0" destOrd="0" presId="urn:microsoft.com/office/officeart/2008/layout/LinedList"/>
    <dgm:cxn modelId="{5A5D3531-5FCB-4352-A52A-805977CF1D32}" type="presParOf" srcId="{1717B2AA-8C91-48EB-AA74-8ABFB83513B8}" destId="{214C0151-8221-49E9-BCCD-1BDE0C1CF501}" srcOrd="1" destOrd="0" presId="urn:microsoft.com/office/officeart/2008/layout/LinedList"/>
    <dgm:cxn modelId="{A2118B59-3630-4C2F-9A15-D69874717DA0}" type="presParOf" srcId="{B6262BC8-992A-4E5F-9F92-5C6FDFFE41E7}" destId="{16CA6C2E-06C9-41DA-9976-32FCCDFE1437}" srcOrd="4" destOrd="0" presId="urn:microsoft.com/office/officeart/2008/layout/LinedList"/>
    <dgm:cxn modelId="{2C1506C5-AC38-4807-8C21-92B2D8570966}" type="presParOf" srcId="{B6262BC8-992A-4E5F-9F92-5C6FDFFE41E7}" destId="{9B01AB45-E88D-485F-A826-02022FAD24E6}" srcOrd="5" destOrd="0" presId="urn:microsoft.com/office/officeart/2008/layout/LinedList"/>
    <dgm:cxn modelId="{BC821915-AA1D-417D-891C-60F5A07F0C0E}" type="presParOf" srcId="{9B01AB45-E88D-485F-A826-02022FAD24E6}" destId="{10173F09-93A0-4C7C-A4B3-AA88BFC0C7F5}" srcOrd="0" destOrd="0" presId="urn:microsoft.com/office/officeart/2008/layout/LinedList"/>
    <dgm:cxn modelId="{D7AC1F3A-460C-4B51-809D-AACC378EF705}" type="presParOf" srcId="{9B01AB45-E88D-485F-A826-02022FAD24E6}" destId="{5D51ADB9-B226-461E-949E-8A48B478DFD0}" srcOrd="1" destOrd="0" presId="urn:microsoft.com/office/officeart/2008/layout/LinedList"/>
    <dgm:cxn modelId="{C7A472B7-7102-4F6B-BB66-0DC140C4330B}" type="presParOf" srcId="{B6262BC8-992A-4E5F-9F92-5C6FDFFE41E7}" destId="{3925D626-B219-4263-AE20-278BC8F42F52}" srcOrd="6" destOrd="0" presId="urn:microsoft.com/office/officeart/2008/layout/LinedList"/>
    <dgm:cxn modelId="{FDCE33CA-154D-462F-A389-1D61D6E0E17B}" type="presParOf" srcId="{B6262BC8-992A-4E5F-9F92-5C6FDFFE41E7}" destId="{6899EAD6-2A66-47A7-BE27-C715DBF2CEDC}" srcOrd="7" destOrd="0" presId="urn:microsoft.com/office/officeart/2008/layout/LinedList"/>
    <dgm:cxn modelId="{334A2F29-29AC-497C-B78F-CBF31F85FCD4}" type="presParOf" srcId="{6899EAD6-2A66-47A7-BE27-C715DBF2CEDC}" destId="{4F7D16AB-51C9-4497-8D5B-D432FCBC7287}" srcOrd="0" destOrd="0" presId="urn:microsoft.com/office/officeart/2008/layout/LinedList"/>
    <dgm:cxn modelId="{98243E92-7021-4FF9-AA47-2675CB0E979A}" type="presParOf" srcId="{6899EAD6-2A66-47A7-BE27-C715DBF2CEDC}" destId="{21A1520F-1C88-4C6B-8764-1953605CBD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5FA4BD6-892A-4A95-AF13-EF6F6F8BB01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8B4CBF5-22AE-43BE-9284-05F6AE6D1687}">
      <dgm:prSet custT="1"/>
      <dgm:spPr/>
      <dgm:t>
        <a:bodyPr/>
        <a:lstStyle/>
        <a:p>
          <a:r>
            <a:rPr lang="en-US" sz="1800" b="0" i="0" dirty="0"/>
            <a:t>Fluctuations in mean waiting times observed across winter seasons for key treatment milestones, including arrival to department exit, triage, first clinician, and triage to treatment complete, indicate variations in patient flow and highlight the need for performance benchmarking.</a:t>
          </a:r>
          <a:endParaRPr lang="en-US" sz="1800" dirty="0"/>
        </a:p>
      </dgm:t>
    </dgm:pt>
    <dgm:pt modelId="{AC5DAD80-AFCF-449B-AE76-AC075C3E8C1D}" type="parTrans" cxnId="{7C767D09-FF27-4C4A-A834-C060EE8BE364}">
      <dgm:prSet/>
      <dgm:spPr/>
      <dgm:t>
        <a:bodyPr/>
        <a:lstStyle/>
        <a:p>
          <a:endParaRPr lang="en-US"/>
        </a:p>
      </dgm:t>
    </dgm:pt>
    <dgm:pt modelId="{94A45027-BDC8-4D9A-83B0-B272CAC254B5}" type="sibTrans" cxnId="{7C767D09-FF27-4C4A-A834-C060EE8BE364}">
      <dgm:prSet/>
      <dgm:spPr/>
      <dgm:t>
        <a:bodyPr/>
        <a:lstStyle/>
        <a:p>
          <a:endParaRPr lang="en-US"/>
        </a:p>
      </dgm:t>
    </dgm:pt>
    <dgm:pt modelId="{8DE88675-53E2-4D36-B8FF-B345C38D0FE5}">
      <dgm:prSet custT="1"/>
      <dgm:spPr/>
      <dgm:t>
        <a:bodyPr/>
        <a:lstStyle/>
        <a:p>
          <a:r>
            <a:rPr lang="en-US" sz="1600" b="0" i="0" dirty="0"/>
            <a:t>Triage code distributions from 2009 to 2022-2023 revealed changes, with "3-Urgent" initially dominant but declining over time. "4-Standard" and "2-Very urgent" fluctuated. In 2017-2018, "3-Urgent" and "1-Immediate" rose, reflecting increasing urgent needs. In 2022-2023, "3-Urgent" remained the largest segment but declined to 42.45%, highlighting the importance of resource adaptation. Analysis of triage code counts by age group showed consistent patterns, with the 18-44 age group having the highest counts, and higher counts across codes and age groups from 2015-2016 onwards, signifying growing medical urgency</a:t>
          </a:r>
          <a:endParaRPr lang="en-US" sz="1600" dirty="0"/>
        </a:p>
      </dgm:t>
    </dgm:pt>
    <dgm:pt modelId="{CF62ACE1-27E9-4732-9202-CDB8B07F9C7F}" type="parTrans" cxnId="{69C45CBD-5F53-4CA9-AA1F-D911137A5D31}">
      <dgm:prSet/>
      <dgm:spPr/>
      <dgm:t>
        <a:bodyPr/>
        <a:lstStyle/>
        <a:p>
          <a:endParaRPr lang="en-US"/>
        </a:p>
      </dgm:t>
    </dgm:pt>
    <dgm:pt modelId="{9A33CD33-6628-4BA2-947B-3014ACC73DAB}" type="sibTrans" cxnId="{69C45CBD-5F53-4CA9-AA1F-D911137A5D31}">
      <dgm:prSet/>
      <dgm:spPr/>
      <dgm:t>
        <a:bodyPr/>
        <a:lstStyle/>
        <a:p>
          <a:endParaRPr lang="en-US"/>
        </a:p>
      </dgm:t>
    </dgm:pt>
    <dgm:pt modelId="{9E37E7C6-DBE1-4E18-8A03-1F0E58AEA83F}">
      <dgm:prSet/>
      <dgm:spPr/>
      <dgm:t>
        <a:bodyPr/>
        <a:lstStyle/>
        <a:p>
          <a:r>
            <a:rPr lang="en-US" b="0" i="0" dirty="0"/>
            <a:t>Analysis of arrival-to-department exit wait times revealed that while 64% of patients were attended to within 0-4 hours initially, there has been a concerning shift towards prolonged ED stays, especially after 2016. Additionally, an age correlation was observed, with older patient groups, particularly those aged 75+, showing an increasing proportion of &gt;8-hour and &gt;12-hour stays after 2015, indicating a higher need for extended evaluation and care.</a:t>
          </a:r>
          <a:endParaRPr lang="en-US" dirty="0"/>
        </a:p>
      </dgm:t>
    </dgm:pt>
    <dgm:pt modelId="{C8F59057-50CB-44F8-9DE6-B904123C7CE4}" type="parTrans" cxnId="{0589905A-DC6C-4879-BB7A-9B18BD3BB580}">
      <dgm:prSet/>
      <dgm:spPr/>
      <dgm:t>
        <a:bodyPr/>
        <a:lstStyle/>
        <a:p>
          <a:endParaRPr lang="en-US"/>
        </a:p>
      </dgm:t>
    </dgm:pt>
    <dgm:pt modelId="{CB5E2F04-F784-45BF-B67F-9750ABEE397A}" type="sibTrans" cxnId="{0589905A-DC6C-4879-BB7A-9B18BD3BB580}">
      <dgm:prSet/>
      <dgm:spPr/>
      <dgm:t>
        <a:bodyPr/>
        <a:lstStyle/>
        <a:p>
          <a:endParaRPr lang="en-US"/>
        </a:p>
      </dgm:t>
    </dgm:pt>
    <dgm:pt modelId="{9990170C-FCE1-4D51-BBB5-6CCB96F5CB4A}">
      <dgm:prSet/>
      <dgm:spPr/>
      <dgm:t>
        <a:bodyPr/>
        <a:lstStyle/>
        <a:p>
          <a:endParaRPr lang="en-US" dirty="0"/>
        </a:p>
      </dgm:t>
    </dgm:pt>
    <dgm:pt modelId="{8DD81F59-162C-464A-B84E-AA8DE6AE65A0}" type="parTrans" cxnId="{91E7B7BE-566B-4F14-A20E-D35949CA0969}">
      <dgm:prSet/>
      <dgm:spPr/>
      <dgm:t>
        <a:bodyPr/>
        <a:lstStyle/>
        <a:p>
          <a:endParaRPr lang="en-US"/>
        </a:p>
      </dgm:t>
    </dgm:pt>
    <dgm:pt modelId="{FAF1ABC2-F3CC-40F6-86DB-B4DE75EEFF69}" type="sibTrans" cxnId="{91E7B7BE-566B-4F14-A20E-D35949CA0969}">
      <dgm:prSet/>
      <dgm:spPr/>
      <dgm:t>
        <a:bodyPr/>
        <a:lstStyle/>
        <a:p>
          <a:endParaRPr lang="en-US"/>
        </a:p>
      </dgm:t>
    </dgm:pt>
    <dgm:pt modelId="{B6262BC8-992A-4E5F-9F92-5C6FDFFE41E7}" type="pres">
      <dgm:prSet presAssocID="{C5FA4BD6-892A-4A95-AF13-EF6F6F8BB01E}" presName="vert0" presStyleCnt="0">
        <dgm:presLayoutVars>
          <dgm:dir/>
          <dgm:animOne val="branch"/>
          <dgm:animLvl val="lvl"/>
        </dgm:presLayoutVars>
      </dgm:prSet>
      <dgm:spPr/>
    </dgm:pt>
    <dgm:pt modelId="{287EE059-DD15-4A12-9F7C-EE8C9ACED8F0}" type="pres">
      <dgm:prSet presAssocID="{E8B4CBF5-22AE-43BE-9284-05F6AE6D1687}" presName="thickLine" presStyleLbl="alignNode1" presStyleIdx="0" presStyleCnt="4"/>
      <dgm:spPr/>
    </dgm:pt>
    <dgm:pt modelId="{BBDFCFFA-7A44-4B1E-A60D-FD7463E03F3C}" type="pres">
      <dgm:prSet presAssocID="{E8B4CBF5-22AE-43BE-9284-05F6AE6D1687}" presName="horz1" presStyleCnt="0"/>
      <dgm:spPr/>
    </dgm:pt>
    <dgm:pt modelId="{68C6B4A6-4B01-4274-BF88-AB15E89E46C2}" type="pres">
      <dgm:prSet presAssocID="{E8B4CBF5-22AE-43BE-9284-05F6AE6D1687}" presName="tx1" presStyleLbl="revTx" presStyleIdx="0" presStyleCnt="4" custScaleY="101473"/>
      <dgm:spPr/>
    </dgm:pt>
    <dgm:pt modelId="{F2B9A760-2004-4FD3-A06E-7108BAE1590E}" type="pres">
      <dgm:prSet presAssocID="{E8B4CBF5-22AE-43BE-9284-05F6AE6D1687}" presName="vert1" presStyleCnt="0"/>
      <dgm:spPr/>
    </dgm:pt>
    <dgm:pt modelId="{56BD5490-DAF0-405A-8CA2-FAF471826F22}" type="pres">
      <dgm:prSet presAssocID="{8DE88675-53E2-4D36-B8FF-B345C38D0FE5}" presName="thickLine" presStyleLbl="alignNode1" presStyleIdx="1" presStyleCnt="4"/>
      <dgm:spPr/>
    </dgm:pt>
    <dgm:pt modelId="{1717B2AA-8C91-48EB-AA74-8ABFB83513B8}" type="pres">
      <dgm:prSet presAssocID="{8DE88675-53E2-4D36-B8FF-B345C38D0FE5}" presName="horz1" presStyleCnt="0"/>
      <dgm:spPr/>
    </dgm:pt>
    <dgm:pt modelId="{92DD7BF8-8625-4BA8-9ECD-BF42C568E8C3}" type="pres">
      <dgm:prSet presAssocID="{8DE88675-53E2-4D36-B8FF-B345C38D0FE5}" presName="tx1" presStyleLbl="revTx" presStyleIdx="1" presStyleCnt="4" custScaleY="149414"/>
      <dgm:spPr/>
    </dgm:pt>
    <dgm:pt modelId="{214C0151-8221-49E9-BCCD-1BDE0C1CF501}" type="pres">
      <dgm:prSet presAssocID="{8DE88675-53E2-4D36-B8FF-B345C38D0FE5}" presName="vert1" presStyleCnt="0"/>
      <dgm:spPr/>
    </dgm:pt>
    <dgm:pt modelId="{16CA6C2E-06C9-41DA-9976-32FCCDFE1437}" type="pres">
      <dgm:prSet presAssocID="{9E37E7C6-DBE1-4E18-8A03-1F0E58AEA83F}" presName="thickLine" presStyleLbl="alignNode1" presStyleIdx="2" presStyleCnt="4"/>
      <dgm:spPr/>
    </dgm:pt>
    <dgm:pt modelId="{9B01AB45-E88D-485F-A826-02022FAD24E6}" type="pres">
      <dgm:prSet presAssocID="{9E37E7C6-DBE1-4E18-8A03-1F0E58AEA83F}" presName="horz1" presStyleCnt="0"/>
      <dgm:spPr/>
    </dgm:pt>
    <dgm:pt modelId="{10173F09-93A0-4C7C-A4B3-AA88BFC0C7F5}" type="pres">
      <dgm:prSet presAssocID="{9E37E7C6-DBE1-4E18-8A03-1F0E58AEA83F}" presName="tx1" presStyleLbl="revTx" presStyleIdx="2" presStyleCnt="4" custScaleY="102825"/>
      <dgm:spPr/>
    </dgm:pt>
    <dgm:pt modelId="{5D51ADB9-B226-461E-949E-8A48B478DFD0}" type="pres">
      <dgm:prSet presAssocID="{9E37E7C6-DBE1-4E18-8A03-1F0E58AEA83F}" presName="vert1" presStyleCnt="0"/>
      <dgm:spPr/>
    </dgm:pt>
    <dgm:pt modelId="{3925D626-B219-4263-AE20-278BC8F42F52}" type="pres">
      <dgm:prSet presAssocID="{9990170C-FCE1-4D51-BBB5-6CCB96F5CB4A}" presName="thickLine" presStyleLbl="alignNode1" presStyleIdx="3" presStyleCnt="4"/>
      <dgm:spPr/>
    </dgm:pt>
    <dgm:pt modelId="{6899EAD6-2A66-47A7-BE27-C715DBF2CEDC}" type="pres">
      <dgm:prSet presAssocID="{9990170C-FCE1-4D51-BBB5-6CCB96F5CB4A}" presName="horz1" presStyleCnt="0"/>
      <dgm:spPr/>
    </dgm:pt>
    <dgm:pt modelId="{4F7D16AB-51C9-4497-8D5B-D432FCBC7287}" type="pres">
      <dgm:prSet presAssocID="{9990170C-FCE1-4D51-BBB5-6CCB96F5CB4A}" presName="tx1" presStyleLbl="revTx" presStyleIdx="3" presStyleCnt="4"/>
      <dgm:spPr/>
    </dgm:pt>
    <dgm:pt modelId="{21A1520F-1C88-4C6B-8764-1953605CBDEE}" type="pres">
      <dgm:prSet presAssocID="{9990170C-FCE1-4D51-BBB5-6CCB96F5CB4A}" presName="vert1" presStyleCnt="0"/>
      <dgm:spPr/>
    </dgm:pt>
  </dgm:ptLst>
  <dgm:cxnLst>
    <dgm:cxn modelId="{7C767D09-FF27-4C4A-A834-C060EE8BE364}" srcId="{C5FA4BD6-892A-4A95-AF13-EF6F6F8BB01E}" destId="{E8B4CBF5-22AE-43BE-9284-05F6AE6D1687}" srcOrd="0" destOrd="0" parTransId="{AC5DAD80-AFCF-449B-AE76-AC075C3E8C1D}" sibTransId="{94A45027-BDC8-4D9A-83B0-B272CAC254B5}"/>
    <dgm:cxn modelId="{F3DFFF0D-3067-4AF9-BB3C-B5CC56BED774}" type="presOf" srcId="{9E37E7C6-DBE1-4E18-8A03-1F0E58AEA83F}" destId="{10173F09-93A0-4C7C-A4B3-AA88BFC0C7F5}" srcOrd="0" destOrd="0" presId="urn:microsoft.com/office/officeart/2008/layout/LinedList"/>
    <dgm:cxn modelId="{86076616-44D5-4983-8367-75F619078FBC}" type="presOf" srcId="{8DE88675-53E2-4D36-B8FF-B345C38D0FE5}" destId="{92DD7BF8-8625-4BA8-9ECD-BF42C568E8C3}" srcOrd="0" destOrd="0" presId="urn:microsoft.com/office/officeart/2008/layout/LinedList"/>
    <dgm:cxn modelId="{48AA8971-A8CC-47AC-AA86-01714C8C9848}" type="presOf" srcId="{E8B4CBF5-22AE-43BE-9284-05F6AE6D1687}" destId="{68C6B4A6-4B01-4274-BF88-AB15E89E46C2}" srcOrd="0" destOrd="0" presId="urn:microsoft.com/office/officeart/2008/layout/LinedList"/>
    <dgm:cxn modelId="{0589905A-DC6C-4879-BB7A-9B18BD3BB580}" srcId="{C5FA4BD6-892A-4A95-AF13-EF6F6F8BB01E}" destId="{9E37E7C6-DBE1-4E18-8A03-1F0E58AEA83F}" srcOrd="2" destOrd="0" parTransId="{C8F59057-50CB-44F8-9DE6-B904123C7CE4}" sibTransId="{CB5E2F04-F784-45BF-B67F-9750ABEE397A}"/>
    <dgm:cxn modelId="{FF0027B2-94A0-4C79-A2EF-D78720438273}" type="presOf" srcId="{9990170C-FCE1-4D51-BBB5-6CCB96F5CB4A}" destId="{4F7D16AB-51C9-4497-8D5B-D432FCBC7287}" srcOrd="0" destOrd="0" presId="urn:microsoft.com/office/officeart/2008/layout/LinedList"/>
    <dgm:cxn modelId="{69C45CBD-5F53-4CA9-AA1F-D911137A5D31}" srcId="{C5FA4BD6-892A-4A95-AF13-EF6F6F8BB01E}" destId="{8DE88675-53E2-4D36-B8FF-B345C38D0FE5}" srcOrd="1" destOrd="0" parTransId="{CF62ACE1-27E9-4732-9202-CDB8B07F9C7F}" sibTransId="{9A33CD33-6628-4BA2-947B-3014ACC73DAB}"/>
    <dgm:cxn modelId="{91E7B7BE-566B-4F14-A20E-D35949CA0969}" srcId="{C5FA4BD6-892A-4A95-AF13-EF6F6F8BB01E}" destId="{9990170C-FCE1-4D51-BBB5-6CCB96F5CB4A}" srcOrd="3" destOrd="0" parTransId="{8DD81F59-162C-464A-B84E-AA8DE6AE65A0}" sibTransId="{FAF1ABC2-F3CC-40F6-86DB-B4DE75EEFF69}"/>
    <dgm:cxn modelId="{A21910C6-BAB2-4AEC-ACC5-AB730C94F0C3}" type="presOf" srcId="{C5FA4BD6-892A-4A95-AF13-EF6F6F8BB01E}" destId="{B6262BC8-992A-4E5F-9F92-5C6FDFFE41E7}" srcOrd="0" destOrd="0" presId="urn:microsoft.com/office/officeart/2008/layout/LinedList"/>
    <dgm:cxn modelId="{C4A885BC-81CA-41C2-82DF-01DE3FA774C4}" type="presParOf" srcId="{B6262BC8-992A-4E5F-9F92-5C6FDFFE41E7}" destId="{287EE059-DD15-4A12-9F7C-EE8C9ACED8F0}" srcOrd="0" destOrd="0" presId="urn:microsoft.com/office/officeart/2008/layout/LinedList"/>
    <dgm:cxn modelId="{DD8A642B-1AFF-40B1-AB73-C1B18552312E}" type="presParOf" srcId="{B6262BC8-992A-4E5F-9F92-5C6FDFFE41E7}" destId="{BBDFCFFA-7A44-4B1E-A60D-FD7463E03F3C}" srcOrd="1" destOrd="0" presId="urn:microsoft.com/office/officeart/2008/layout/LinedList"/>
    <dgm:cxn modelId="{44139B1E-2402-4234-AAB4-F2AE0F427D65}" type="presParOf" srcId="{BBDFCFFA-7A44-4B1E-A60D-FD7463E03F3C}" destId="{68C6B4A6-4B01-4274-BF88-AB15E89E46C2}" srcOrd="0" destOrd="0" presId="urn:microsoft.com/office/officeart/2008/layout/LinedList"/>
    <dgm:cxn modelId="{C04558AC-3E24-46F0-849A-35CB6E8369BD}" type="presParOf" srcId="{BBDFCFFA-7A44-4B1E-A60D-FD7463E03F3C}" destId="{F2B9A760-2004-4FD3-A06E-7108BAE1590E}" srcOrd="1" destOrd="0" presId="urn:microsoft.com/office/officeart/2008/layout/LinedList"/>
    <dgm:cxn modelId="{8E7F503D-BB9C-48EB-9A2E-7FA05CA8EFE4}" type="presParOf" srcId="{B6262BC8-992A-4E5F-9F92-5C6FDFFE41E7}" destId="{56BD5490-DAF0-405A-8CA2-FAF471826F22}" srcOrd="2" destOrd="0" presId="urn:microsoft.com/office/officeart/2008/layout/LinedList"/>
    <dgm:cxn modelId="{18D8F99E-8223-433C-BA2F-84985CA5A475}" type="presParOf" srcId="{B6262BC8-992A-4E5F-9F92-5C6FDFFE41E7}" destId="{1717B2AA-8C91-48EB-AA74-8ABFB83513B8}" srcOrd="3" destOrd="0" presId="urn:microsoft.com/office/officeart/2008/layout/LinedList"/>
    <dgm:cxn modelId="{97F7EFBD-0A15-444A-9DA5-69F47C1316CF}" type="presParOf" srcId="{1717B2AA-8C91-48EB-AA74-8ABFB83513B8}" destId="{92DD7BF8-8625-4BA8-9ECD-BF42C568E8C3}" srcOrd="0" destOrd="0" presId="urn:microsoft.com/office/officeart/2008/layout/LinedList"/>
    <dgm:cxn modelId="{FF21E622-3B8B-4170-81B2-66D049701AC6}" type="presParOf" srcId="{1717B2AA-8C91-48EB-AA74-8ABFB83513B8}" destId="{214C0151-8221-49E9-BCCD-1BDE0C1CF501}" srcOrd="1" destOrd="0" presId="urn:microsoft.com/office/officeart/2008/layout/LinedList"/>
    <dgm:cxn modelId="{D4EDB1E7-F78F-45C3-B635-3BF7EC08B06F}" type="presParOf" srcId="{B6262BC8-992A-4E5F-9F92-5C6FDFFE41E7}" destId="{16CA6C2E-06C9-41DA-9976-32FCCDFE1437}" srcOrd="4" destOrd="0" presId="urn:microsoft.com/office/officeart/2008/layout/LinedList"/>
    <dgm:cxn modelId="{F28796A1-9E35-46A7-A9E6-D4ED68E18641}" type="presParOf" srcId="{B6262BC8-992A-4E5F-9F92-5C6FDFFE41E7}" destId="{9B01AB45-E88D-485F-A826-02022FAD24E6}" srcOrd="5" destOrd="0" presId="urn:microsoft.com/office/officeart/2008/layout/LinedList"/>
    <dgm:cxn modelId="{5077009D-75F8-4505-BCCF-9FA9BA00CEA3}" type="presParOf" srcId="{9B01AB45-E88D-485F-A826-02022FAD24E6}" destId="{10173F09-93A0-4C7C-A4B3-AA88BFC0C7F5}" srcOrd="0" destOrd="0" presId="urn:microsoft.com/office/officeart/2008/layout/LinedList"/>
    <dgm:cxn modelId="{3C8E68CA-3FEF-4B74-8A29-B92C53A98490}" type="presParOf" srcId="{9B01AB45-E88D-485F-A826-02022FAD24E6}" destId="{5D51ADB9-B226-461E-949E-8A48B478DFD0}" srcOrd="1" destOrd="0" presId="urn:microsoft.com/office/officeart/2008/layout/LinedList"/>
    <dgm:cxn modelId="{440A00BB-293B-4F7F-87A6-166D1C33C6BC}" type="presParOf" srcId="{B6262BC8-992A-4E5F-9F92-5C6FDFFE41E7}" destId="{3925D626-B219-4263-AE20-278BC8F42F52}" srcOrd="6" destOrd="0" presId="urn:microsoft.com/office/officeart/2008/layout/LinedList"/>
    <dgm:cxn modelId="{CE9216AC-2171-4E4B-87A0-618C0378D20C}" type="presParOf" srcId="{B6262BC8-992A-4E5F-9F92-5C6FDFFE41E7}" destId="{6899EAD6-2A66-47A7-BE27-C715DBF2CEDC}" srcOrd="7" destOrd="0" presId="urn:microsoft.com/office/officeart/2008/layout/LinedList"/>
    <dgm:cxn modelId="{C4ADAF6B-E7D4-4EF6-9142-8E76C7DE70E7}" type="presParOf" srcId="{6899EAD6-2A66-47A7-BE27-C715DBF2CEDC}" destId="{4F7D16AB-51C9-4497-8D5B-D432FCBC7287}" srcOrd="0" destOrd="0" presId="urn:microsoft.com/office/officeart/2008/layout/LinedList"/>
    <dgm:cxn modelId="{F741742B-E4C1-4D15-A35F-C6D5655F01B5}" type="presParOf" srcId="{6899EAD6-2A66-47A7-BE27-C715DBF2CEDC}" destId="{21A1520F-1C88-4C6B-8764-1953605CBD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42596-5DC8-429A-8F3A-CE6578393617}"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5A472FC0-AE1B-4948-B607-3810FAB2D535}">
      <dgm:prSet/>
      <dgm:spPr/>
      <dgm:t>
        <a:bodyPr/>
        <a:lstStyle/>
        <a:p>
          <a:r>
            <a:rPr lang="en-US" b="1" i="0"/>
            <a:t>Winter Pressure Defined:</a:t>
          </a:r>
          <a:endParaRPr lang="en-US"/>
        </a:p>
      </dgm:t>
    </dgm:pt>
    <dgm:pt modelId="{1D180D3E-F8B4-4C41-B127-0039F20ACDBC}" type="parTrans" cxnId="{4798410B-6A91-4344-968A-D8486FFCA434}">
      <dgm:prSet/>
      <dgm:spPr/>
      <dgm:t>
        <a:bodyPr/>
        <a:lstStyle/>
        <a:p>
          <a:endParaRPr lang="en-US" sz="1200"/>
        </a:p>
      </dgm:t>
    </dgm:pt>
    <dgm:pt modelId="{08E8705A-B5FF-4E58-8F59-6142602D0E89}" type="sibTrans" cxnId="{4798410B-6A91-4344-968A-D8486FFCA434}">
      <dgm:prSet/>
      <dgm:spPr/>
      <dgm:t>
        <a:bodyPr/>
        <a:lstStyle/>
        <a:p>
          <a:endParaRPr lang="en-US"/>
        </a:p>
      </dgm:t>
    </dgm:pt>
    <dgm:pt modelId="{CCEE002D-690D-4087-AA2E-639FBC54825F}">
      <dgm:prSet/>
      <dgm:spPr/>
      <dgm:t>
        <a:bodyPr/>
        <a:lstStyle/>
        <a:p>
          <a:r>
            <a:rPr lang="en-US" b="0" i="0"/>
            <a:t>Refers to heightened demand and strain on healthcare systems during the winter months (October to March).</a:t>
          </a:r>
          <a:endParaRPr lang="en-US"/>
        </a:p>
      </dgm:t>
    </dgm:pt>
    <dgm:pt modelId="{E3B56F09-9558-4DC4-B0F2-2591E5EC2509}" type="parTrans" cxnId="{67FBADA9-F0DA-44BF-9766-120E784084CB}">
      <dgm:prSet/>
      <dgm:spPr/>
      <dgm:t>
        <a:bodyPr/>
        <a:lstStyle/>
        <a:p>
          <a:endParaRPr lang="en-US" sz="1200"/>
        </a:p>
      </dgm:t>
    </dgm:pt>
    <dgm:pt modelId="{7EB6D3B6-E985-4BF2-9C83-F537A945489F}" type="sibTrans" cxnId="{67FBADA9-F0DA-44BF-9766-120E784084CB}">
      <dgm:prSet/>
      <dgm:spPr/>
      <dgm:t>
        <a:bodyPr/>
        <a:lstStyle/>
        <a:p>
          <a:endParaRPr lang="en-US"/>
        </a:p>
      </dgm:t>
    </dgm:pt>
    <dgm:pt modelId="{15EF98E0-D890-4DBA-9F2F-36176B8900A1}">
      <dgm:prSet/>
      <dgm:spPr/>
      <dgm:t>
        <a:bodyPr/>
        <a:lstStyle/>
        <a:p>
          <a:r>
            <a:rPr lang="en-US" b="0" i="0"/>
            <a:t>Characterized by increased emergency admissions, hospitalizations, and healthcare service usage.</a:t>
          </a:r>
          <a:endParaRPr lang="en-US"/>
        </a:p>
      </dgm:t>
    </dgm:pt>
    <dgm:pt modelId="{5D8E7BDA-A309-4295-AF03-49948F45B646}" type="parTrans" cxnId="{E57FACFF-6853-4AA3-9174-634337BF144A}">
      <dgm:prSet/>
      <dgm:spPr/>
      <dgm:t>
        <a:bodyPr/>
        <a:lstStyle/>
        <a:p>
          <a:endParaRPr lang="en-US" sz="1200"/>
        </a:p>
      </dgm:t>
    </dgm:pt>
    <dgm:pt modelId="{7957651D-AC42-4FE4-A47F-4500D51F5FF3}" type="sibTrans" cxnId="{E57FACFF-6853-4AA3-9174-634337BF144A}">
      <dgm:prSet/>
      <dgm:spPr/>
      <dgm:t>
        <a:bodyPr/>
        <a:lstStyle/>
        <a:p>
          <a:endParaRPr lang="en-US"/>
        </a:p>
      </dgm:t>
    </dgm:pt>
    <dgm:pt modelId="{BE0C6F55-8977-47C6-A27A-6B8A7452B26A}">
      <dgm:prSet/>
      <dgm:spPr/>
      <dgm:t>
        <a:bodyPr/>
        <a:lstStyle/>
        <a:p>
          <a:r>
            <a:rPr lang="en-US" b="0" i="0"/>
            <a:t>Often attributed to factors like cold weather, seasonal illnesses, and exacerbation of pre-existing health conditions.</a:t>
          </a:r>
          <a:endParaRPr lang="en-US"/>
        </a:p>
      </dgm:t>
    </dgm:pt>
    <dgm:pt modelId="{D75BB88B-D6F0-42EF-A0B6-0BB765AEA1FC}" type="parTrans" cxnId="{38C40EFF-A4B8-4D49-A760-8402A57F0FAB}">
      <dgm:prSet/>
      <dgm:spPr/>
      <dgm:t>
        <a:bodyPr/>
        <a:lstStyle/>
        <a:p>
          <a:endParaRPr lang="en-US" sz="1200"/>
        </a:p>
      </dgm:t>
    </dgm:pt>
    <dgm:pt modelId="{F21DA183-6D9A-4AA6-A569-C62298385D08}" type="sibTrans" cxnId="{38C40EFF-A4B8-4D49-A760-8402A57F0FAB}">
      <dgm:prSet/>
      <dgm:spPr/>
      <dgm:t>
        <a:bodyPr/>
        <a:lstStyle/>
        <a:p>
          <a:endParaRPr lang="en-US"/>
        </a:p>
      </dgm:t>
    </dgm:pt>
    <dgm:pt modelId="{A6162BE1-41E9-4BD6-8D69-CDF72E277AAE}">
      <dgm:prSet/>
      <dgm:spPr/>
      <dgm:t>
        <a:bodyPr/>
        <a:lstStyle/>
        <a:p>
          <a:r>
            <a:rPr lang="en-US" b="1" i="0" dirty="0"/>
            <a:t>Key Characteristics:</a:t>
          </a:r>
          <a:endParaRPr lang="en-US" dirty="0"/>
        </a:p>
      </dgm:t>
    </dgm:pt>
    <dgm:pt modelId="{B63A5AC1-EBED-4D38-BBD1-F40668E825E2}" type="parTrans" cxnId="{EDD1EF17-D52E-4EFF-9319-288D657DF1D3}">
      <dgm:prSet/>
      <dgm:spPr/>
      <dgm:t>
        <a:bodyPr/>
        <a:lstStyle/>
        <a:p>
          <a:endParaRPr lang="en-US" sz="1200"/>
        </a:p>
      </dgm:t>
    </dgm:pt>
    <dgm:pt modelId="{922B7539-65C9-4C27-8812-1A1B9FC4C81A}" type="sibTrans" cxnId="{EDD1EF17-D52E-4EFF-9319-288D657DF1D3}">
      <dgm:prSet/>
      <dgm:spPr/>
      <dgm:t>
        <a:bodyPr/>
        <a:lstStyle/>
        <a:p>
          <a:endParaRPr lang="en-US"/>
        </a:p>
      </dgm:t>
    </dgm:pt>
    <dgm:pt modelId="{B970068E-46BB-4948-9DA5-A85F0955C34B}">
      <dgm:prSet/>
      <dgm:spPr/>
      <dgm:t>
        <a:bodyPr/>
        <a:lstStyle/>
        <a:p>
          <a:r>
            <a:rPr lang="en-US" b="0" i="0"/>
            <a:t>Surge in patient volumes seeking medical care.</a:t>
          </a:r>
          <a:endParaRPr lang="en-US"/>
        </a:p>
      </dgm:t>
    </dgm:pt>
    <dgm:pt modelId="{65C12227-9AB6-48D6-ABCB-69CD6A5493E0}" type="parTrans" cxnId="{A4F7E3CD-3238-4AFB-88D5-37F1D48BEF0B}">
      <dgm:prSet/>
      <dgm:spPr/>
      <dgm:t>
        <a:bodyPr/>
        <a:lstStyle/>
        <a:p>
          <a:endParaRPr lang="en-US" sz="1200"/>
        </a:p>
      </dgm:t>
    </dgm:pt>
    <dgm:pt modelId="{98476FE5-59AF-41BA-8255-745626F79AC2}" type="sibTrans" cxnId="{A4F7E3CD-3238-4AFB-88D5-37F1D48BEF0B}">
      <dgm:prSet/>
      <dgm:spPr/>
      <dgm:t>
        <a:bodyPr/>
        <a:lstStyle/>
        <a:p>
          <a:endParaRPr lang="en-US"/>
        </a:p>
      </dgm:t>
    </dgm:pt>
    <dgm:pt modelId="{62EFF899-582C-4637-A6EC-F23A98A1A93A}">
      <dgm:prSet/>
      <dgm:spPr/>
      <dgm:t>
        <a:bodyPr/>
        <a:lstStyle/>
        <a:p>
          <a:r>
            <a:rPr lang="en-US" b="0" i="0"/>
            <a:t>Particularly affects the elderly due to cold weather and circulating viruses.</a:t>
          </a:r>
          <a:endParaRPr lang="en-US"/>
        </a:p>
      </dgm:t>
    </dgm:pt>
    <dgm:pt modelId="{0D78D6A2-BE39-49B0-9571-06FBD7F99B4C}" type="parTrans" cxnId="{D6C1DA10-3AA3-4963-85E0-71CC060182AF}">
      <dgm:prSet/>
      <dgm:spPr/>
      <dgm:t>
        <a:bodyPr/>
        <a:lstStyle/>
        <a:p>
          <a:endParaRPr lang="en-US" sz="1200"/>
        </a:p>
      </dgm:t>
    </dgm:pt>
    <dgm:pt modelId="{650A037D-AF9B-4588-8DB9-B744A70B828B}" type="sibTrans" cxnId="{D6C1DA10-3AA3-4963-85E0-71CC060182AF}">
      <dgm:prSet/>
      <dgm:spPr/>
      <dgm:t>
        <a:bodyPr/>
        <a:lstStyle/>
        <a:p>
          <a:endParaRPr lang="en-US"/>
        </a:p>
      </dgm:t>
    </dgm:pt>
    <dgm:pt modelId="{9FBF2F9F-2609-42B6-9268-6C4A698F31F3}">
      <dgm:prSet/>
      <dgm:spPr/>
      <dgm:t>
        <a:bodyPr/>
        <a:lstStyle/>
        <a:p>
          <a:r>
            <a:rPr lang="en-US" b="0" i="0"/>
            <a:t>Impact on emergency departments is significant.</a:t>
          </a:r>
          <a:endParaRPr lang="en-US"/>
        </a:p>
      </dgm:t>
    </dgm:pt>
    <dgm:pt modelId="{5BBAF45B-7E16-4785-98A9-132DA82EF00C}" type="parTrans" cxnId="{C9457400-E626-4BD1-9341-54B408250D15}">
      <dgm:prSet/>
      <dgm:spPr/>
      <dgm:t>
        <a:bodyPr/>
        <a:lstStyle/>
        <a:p>
          <a:endParaRPr lang="en-US" sz="1200"/>
        </a:p>
      </dgm:t>
    </dgm:pt>
    <dgm:pt modelId="{502F0A7D-9203-4D81-AE55-CCC21698210A}" type="sibTrans" cxnId="{C9457400-E626-4BD1-9341-54B408250D15}">
      <dgm:prSet/>
      <dgm:spPr/>
      <dgm:t>
        <a:bodyPr/>
        <a:lstStyle/>
        <a:p>
          <a:endParaRPr lang="en-US"/>
        </a:p>
      </dgm:t>
    </dgm:pt>
    <dgm:pt modelId="{840110C7-6DB4-443C-BC03-8CC0D0C32EBC}">
      <dgm:prSet/>
      <dgm:spPr/>
      <dgm:t>
        <a:bodyPr/>
        <a:lstStyle/>
        <a:p>
          <a:r>
            <a:rPr lang="en-US" b="1" i="0"/>
            <a:t>Impact on Healthcare Resources:</a:t>
          </a:r>
          <a:endParaRPr lang="en-US"/>
        </a:p>
      </dgm:t>
    </dgm:pt>
    <dgm:pt modelId="{A8F03EE2-6ABD-4EF8-AFD5-905CD7F78BF6}" type="parTrans" cxnId="{BF0785FA-1238-4067-B2BD-4EF72632F831}">
      <dgm:prSet/>
      <dgm:spPr/>
      <dgm:t>
        <a:bodyPr/>
        <a:lstStyle/>
        <a:p>
          <a:endParaRPr lang="en-US" sz="1200"/>
        </a:p>
      </dgm:t>
    </dgm:pt>
    <dgm:pt modelId="{0FA2C10C-4411-4E70-BB52-4B9366928F86}" type="sibTrans" cxnId="{BF0785FA-1238-4067-B2BD-4EF72632F831}">
      <dgm:prSet/>
      <dgm:spPr/>
      <dgm:t>
        <a:bodyPr/>
        <a:lstStyle/>
        <a:p>
          <a:endParaRPr lang="en-US"/>
        </a:p>
      </dgm:t>
    </dgm:pt>
    <dgm:pt modelId="{BAEDE09C-3BC2-4851-9520-60BD738F3081}">
      <dgm:prSet/>
      <dgm:spPr/>
      <dgm:t>
        <a:bodyPr/>
        <a:lstStyle/>
        <a:p>
          <a:r>
            <a:rPr lang="en-US" b="0" i="0"/>
            <a:t>Challenges in managing capacity and resources.</a:t>
          </a:r>
          <a:endParaRPr lang="en-US"/>
        </a:p>
      </dgm:t>
    </dgm:pt>
    <dgm:pt modelId="{B3522D06-D5B1-4E4A-8BA3-D0597CF7368B}" type="parTrans" cxnId="{F20D4956-64CC-4CC4-8CC3-91AC182A22C3}">
      <dgm:prSet/>
      <dgm:spPr/>
      <dgm:t>
        <a:bodyPr/>
        <a:lstStyle/>
        <a:p>
          <a:endParaRPr lang="en-US" sz="1200"/>
        </a:p>
      </dgm:t>
    </dgm:pt>
    <dgm:pt modelId="{70239B9D-DB67-4AF6-BA18-F09EFD9945A4}" type="sibTrans" cxnId="{F20D4956-64CC-4CC4-8CC3-91AC182A22C3}">
      <dgm:prSet/>
      <dgm:spPr/>
      <dgm:t>
        <a:bodyPr/>
        <a:lstStyle/>
        <a:p>
          <a:endParaRPr lang="en-US"/>
        </a:p>
      </dgm:t>
    </dgm:pt>
    <dgm:pt modelId="{866AB711-0D16-40AD-A73E-514CDA209AB5}">
      <dgm:prSet/>
      <dgm:spPr/>
      <dgm:t>
        <a:bodyPr/>
        <a:lstStyle/>
        <a:p>
          <a:r>
            <a:rPr lang="en-US" b="0" i="0"/>
            <a:t>Longer waiting times, increased bed occupancy rates, ambulance handover delays.</a:t>
          </a:r>
          <a:endParaRPr lang="en-US"/>
        </a:p>
      </dgm:t>
    </dgm:pt>
    <dgm:pt modelId="{1D7A26D4-6604-41CC-9E34-54914927B054}" type="parTrans" cxnId="{8C9FDF7F-BBAD-4DD1-BCDD-2C1A99189CA0}">
      <dgm:prSet/>
      <dgm:spPr/>
      <dgm:t>
        <a:bodyPr/>
        <a:lstStyle/>
        <a:p>
          <a:endParaRPr lang="en-US" sz="1200"/>
        </a:p>
      </dgm:t>
    </dgm:pt>
    <dgm:pt modelId="{EE398165-008D-4A9D-A719-23261C9EAD6F}" type="sibTrans" cxnId="{8C9FDF7F-BBAD-4DD1-BCDD-2C1A99189CA0}">
      <dgm:prSet/>
      <dgm:spPr/>
      <dgm:t>
        <a:bodyPr/>
        <a:lstStyle/>
        <a:p>
          <a:endParaRPr lang="en-US"/>
        </a:p>
      </dgm:t>
    </dgm:pt>
    <dgm:pt modelId="{2F6326EF-8E09-4D7B-A8B9-DD9B5858F2E1}">
      <dgm:prSet/>
      <dgm:spPr/>
      <dgm:t>
        <a:bodyPr/>
        <a:lstStyle/>
        <a:p>
          <a:r>
            <a:rPr lang="en-US" b="0" i="0"/>
            <a:t>Additional healthcare personnel often needed.</a:t>
          </a:r>
          <a:endParaRPr lang="en-US"/>
        </a:p>
      </dgm:t>
    </dgm:pt>
    <dgm:pt modelId="{DD42C140-1D75-4668-A64A-3359AD706974}" type="parTrans" cxnId="{D66F3C96-0881-4618-9B96-876D0F3F8D81}">
      <dgm:prSet/>
      <dgm:spPr/>
      <dgm:t>
        <a:bodyPr/>
        <a:lstStyle/>
        <a:p>
          <a:endParaRPr lang="en-US" sz="1200"/>
        </a:p>
      </dgm:t>
    </dgm:pt>
    <dgm:pt modelId="{5581A1B8-03B1-4336-B3CE-9864E8D2B312}" type="sibTrans" cxnId="{D66F3C96-0881-4618-9B96-876D0F3F8D81}">
      <dgm:prSet/>
      <dgm:spPr/>
      <dgm:t>
        <a:bodyPr/>
        <a:lstStyle/>
        <a:p>
          <a:endParaRPr lang="en-US"/>
        </a:p>
      </dgm:t>
    </dgm:pt>
    <dgm:pt modelId="{D1154F65-74CD-4F0F-9C5D-D329F3CC5309}">
      <dgm:prSet/>
      <dgm:spPr/>
      <dgm:t>
        <a:bodyPr/>
        <a:lstStyle/>
        <a:p>
          <a:r>
            <a:rPr lang="en-US" b="1" i="0"/>
            <a:t>Significance:</a:t>
          </a:r>
          <a:endParaRPr lang="en-US"/>
        </a:p>
      </dgm:t>
    </dgm:pt>
    <dgm:pt modelId="{390B49DE-E408-4554-8DC9-8A228E7D8190}" type="parTrans" cxnId="{C8FE4875-C41A-4DFC-B5D6-E9B8E733A1FC}">
      <dgm:prSet/>
      <dgm:spPr/>
      <dgm:t>
        <a:bodyPr/>
        <a:lstStyle/>
        <a:p>
          <a:endParaRPr lang="en-US" sz="1200"/>
        </a:p>
      </dgm:t>
    </dgm:pt>
    <dgm:pt modelId="{C3C9695D-0E73-4A33-88EB-6F2EBF7BA48B}" type="sibTrans" cxnId="{C8FE4875-C41A-4DFC-B5D6-E9B8E733A1FC}">
      <dgm:prSet/>
      <dgm:spPr/>
      <dgm:t>
        <a:bodyPr/>
        <a:lstStyle/>
        <a:p>
          <a:endParaRPr lang="en-US"/>
        </a:p>
      </dgm:t>
    </dgm:pt>
    <dgm:pt modelId="{47668E3F-43B0-41CA-B981-986856715984}">
      <dgm:prSet/>
      <dgm:spPr/>
      <dgm:t>
        <a:bodyPr/>
        <a:lstStyle/>
        <a:p>
          <a:r>
            <a:rPr lang="en-US" b="0" i="0"/>
            <a:t>Crucial for maintaining high-quality healthcare delivery.</a:t>
          </a:r>
          <a:endParaRPr lang="en-US"/>
        </a:p>
      </dgm:t>
    </dgm:pt>
    <dgm:pt modelId="{36DCB839-E4B5-4363-8D94-A5B71676108D}" type="parTrans" cxnId="{FF4EE433-BE14-4F31-8273-4996E96DD973}">
      <dgm:prSet/>
      <dgm:spPr/>
      <dgm:t>
        <a:bodyPr/>
        <a:lstStyle/>
        <a:p>
          <a:endParaRPr lang="en-US" sz="1200"/>
        </a:p>
      </dgm:t>
    </dgm:pt>
    <dgm:pt modelId="{77C2E77E-9E05-4468-BFC7-67D39D9DE57B}" type="sibTrans" cxnId="{FF4EE433-BE14-4F31-8273-4996E96DD973}">
      <dgm:prSet/>
      <dgm:spPr/>
      <dgm:t>
        <a:bodyPr/>
        <a:lstStyle/>
        <a:p>
          <a:endParaRPr lang="en-US"/>
        </a:p>
      </dgm:t>
    </dgm:pt>
    <dgm:pt modelId="{2B7E2A1E-CAE9-40CC-8C29-E2D75A12E2B3}">
      <dgm:prSet/>
      <dgm:spPr/>
      <dgm:t>
        <a:bodyPr/>
        <a:lstStyle/>
        <a:p>
          <a:r>
            <a:rPr lang="en-US" b="0" i="0"/>
            <a:t>Ensures communities receive timely and appropriate medical care, especially during peak winter demand.</a:t>
          </a:r>
          <a:endParaRPr lang="en-US"/>
        </a:p>
      </dgm:t>
    </dgm:pt>
    <dgm:pt modelId="{9558F00F-7A61-49EA-B13B-7BCB96BA6442}" type="parTrans" cxnId="{3730BAAA-9707-4032-9166-07AD6D7F3A6A}">
      <dgm:prSet/>
      <dgm:spPr/>
      <dgm:t>
        <a:bodyPr/>
        <a:lstStyle/>
        <a:p>
          <a:endParaRPr lang="en-US" sz="1200"/>
        </a:p>
      </dgm:t>
    </dgm:pt>
    <dgm:pt modelId="{A335A0D3-4648-46DA-B48F-4A471917B339}" type="sibTrans" cxnId="{3730BAAA-9707-4032-9166-07AD6D7F3A6A}">
      <dgm:prSet/>
      <dgm:spPr/>
      <dgm:t>
        <a:bodyPr/>
        <a:lstStyle/>
        <a:p>
          <a:endParaRPr lang="en-US"/>
        </a:p>
      </dgm:t>
    </dgm:pt>
    <dgm:pt modelId="{7C68DDB7-13DC-417F-8C0B-F0A00FA53ECB}" type="pres">
      <dgm:prSet presAssocID="{3AE42596-5DC8-429A-8F3A-CE6578393617}" presName="Name0" presStyleCnt="0">
        <dgm:presLayoutVars>
          <dgm:dir/>
          <dgm:animLvl val="lvl"/>
          <dgm:resizeHandles val="exact"/>
        </dgm:presLayoutVars>
      </dgm:prSet>
      <dgm:spPr/>
    </dgm:pt>
    <dgm:pt modelId="{FDAFB9EA-684B-49F3-8DE6-3C11136F5756}" type="pres">
      <dgm:prSet presAssocID="{5A472FC0-AE1B-4948-B607-3810FAB2D535}" presName="composite" presStyleCnt="0"/>
      <dgm:spPr/>
    </dgm:pt>
    <dgm:pt modelId="{D1B506DB-86FF-49D2-96E7-18886B5DB65B}" type="pres">
      <dgm:prSet presAssocID="{5A472FC0-AE1B-4948-B607-3810FAB2D535}" presName="parTx" presStyleLbl="alignNode1" presStyleIdx="0" presStyleCnt="4">
        <dgm:presLayoutVars>
          <dgm:chMax val="0"/>
          <dgm:chPref val="0"/>
          <dgm:bulletEnabled val="1"/>
        </dgm:presLayoutVars>
      </dgm:prSet>
      <dgm:spPr/>
    </dgm:pt>
    <dgm:pt modelId="{8DC1881C-59EC-4CD1-9EA2-5ABD17CB6211}" type="pres">
      <dgm:prSet presAssocID="{5A472FC0-AE1B-4948-B607-3810FAB2D535}" presName="desTx" presStyleLbl="alignAccFollowNode1" presStyleIdx="0" presStyleCnt="4">
        <dgm:presLayoutVars>
          <dgm:bulletEnabled val="1"/>
        </dgm:presLayoutVars>
      </dgm:prSet>
      <dgm:spPr/>
    </dgm:pt>
    <dgm:pt modelId="{6AA71867-C1AF-436B-BA44-95036DDA5822}" type="pres">
      <dgm:prSet presAssocID="{08E8705A-B5FF-4E58-8F59-6142602D0E89}" presName="space" presStyleCnt="0"/>
      <dgm:spPr/>
    </dgm:pt>
    <dgm:pt modelId="{A3857243-6059-44A3-9F54-C555A2D3FC3D}" type="pres">
      <dgm:prSet presAssocID="{A6162BE1-41E9-4BD6-8D69-CDF72E277AAE}" presName="composite" presStyleCnt="0"/>
      <dgm:spPr/>
    </dgm:pt>
    <dgm:pt modelId="{2054C3B0-74CA-4851-A3AE-3AF02C6017DD}" type="pres">
      <dgm:prSet presAssocID="{A6162BE1-41E9-4BD6-8D69-CDF72E277AAE}" presName="parTx" presStyleLbl="alignNode1" presStyleIdx="1" presStyleCnt="4">
        <dgm:presLayoutVars>
          <dgm:chMax val="0"/>
          <dgm:chPref val="0"/>
          <dgm:bulletEnabled val="1"/>
        </dgm:presLayoutVars>
      </dgm:prSet>
      <dgm:spPr/>
    </dgm:pt>
    <dgm:pt modelId="{A872C0D1-7782-4CFD-B163-9E67BDF3B630}" type="pres">
      <dgm:prSet presAssocID="{A6162BE1-41E9-4BD6-8D69-CDF72E277AAE}" presName="desTx" presStyleLbl="alignAccFollowNode1" presStyleIdx="1" presStyleCnt="4">
        <dgm:presLayoutVars>
          <dgm:bulletEnabled val="1"/>
        </dgm:presLayoutVars>
      </dgm:prSet>
      <dgm:spPr/>
    </dgm:pt>
    <dgm:pt modelId="{0C9A015E-A285-4954-9AF5-1611D3DD7057}" type="pres">
      <dgm:prSet presAssocID="{922B7539-65C9-4C27-8812-1A1B9FC4C81A}" presName="space" presStyleCnt="0"/>
      <dgm:spPr/>
    </dgm:pt>
    <dgm:pt modelId="{8007EC26-9427-4191-8931-025776B661CB}" type="pres">
      <dgm:prSet presAssocID="{840110C7-6DB4-443C-BC03-8CC0D0C32EBC}" presName="composite" presStyleCnt="0"/>
      <dgm:spPr/>
    </dgm:pt>
    <dgm:pt modelId="{2411C727-B7C8-43F1-BF22-3AC50EC961EE}" type="pres">
      <dgm:prSet presAssocID="{840110C7-6DB4-443C-BC03-8CC0D0C32EBC}" presName="parTx" presStyleLbl="alignNode1" presStyleIdx="2" presStyleCnt="4">
        <dgm:presLayoutVars>
          <dgm:chMax val="0"/>
          <dgm:chPref val="0"/>
          <dgm:bulletEnabled val="1"/>
        </dgm:presLayoutVars>
      </dgm:prSet>
      <dgm:spPr/>
    </dgm:pt>
    <dgm:pt modelId="{E58308BA-56E2-4D83-999A-CE3687CE5148}" type="pres">
      <dgm:prSet presAssocID="{840110C7-6DB4-443C-BC03-8CC0D0C32EBC}" presName="desTx" presStyleLbl="alignAccFollowNode1" presStyleIdx="2" presStyleCnt="4">
        <dgm:presLayoutVars>
          <dgm:bulletEnabled val="1"/>
        </dgm:presLayoutVars>
      </dgm:prSet>
      <dgm:spPr/>
    </dgm:pt>
    <dgm:pt modelId="{17D8CF77-5FB4-4E8A-9AD2-F6A2F7332153}" type="pres">
      <dgm:prSet presAssocID="{0FA2C10C-4411-4E70-BB52-4B9366928F86}" presName="space" presStyleCnt="0"/>
      <dgm:spPr/>
    </dgm:pt>
    <dgm:pt modelId="{7C317F9F-3737-4EDC-9CDD-C5DE2908DE58}" type="pres">
      <dgm:prSet presAssocID="{D1154F65-74CD-4F0F-9C5D-D329F3CC5309}" presName="composite" presStyleCnt="0"/>
      <dgm:spPr/>
    </dgm:pt>
    <dgm:pt modelId="{BEA6493E-68DA-4B16-8FC9-297A1DDEDE6C}" type="pres">
      <dgm:prSet presAssocID="{D1154F65-74CD-4F0F-9C5D-D329F3CC5309}" presName="parTx" presStyleLbl="alignNode1" presStyleIdx="3" presStyleCnt="4">
        <dgm:presLayoutVars>
          <dgm:chMax val="0"/>
          <dgm:chPref val="0"/>
          <dgm:bulletEnabled val="1"/>
        </dgm:presLayoutVars>
      </dgm:prSet>
      <dgm:spPr/>
    </dgm:pt>
    <dgm:pt modelId="{8F689932-5CC8-404D-8BB2-05768F3C3EA2}" type="pres">
      <dgm:prSet presAssocID="{D1154F65-74CD-4F0F-9C5D-D329F3CC5309}" presName="desTx" presStyleLbl="alignAccFollowNode1" presStyleIdx="3" presStyleCnt="4">
        <dgm:presLayoutVars>
          <dgm:bulletEnabled val="1"/>
        </dgm:presLayoutVars>
      </dgm:prSet>
      <dgm:spPr/>
    </dgm:pt>
  </dgm:ptLst>
  <dgm:cxnLst>
    <dgm:cxn modelId="{C9457400-E626-4BD1-9341-54B408250D15}" srcId="{A6162BE1-41E9-4BD6-8D69-CDF72E277AAE}" destId="{9FBF2F9F-2609-42B6-9268-6C4A698F31F3}" srcOrd="2" destOrd="0" parTransId="{5BBAF45B-7E16-4785-98A9-132DA82EF00C}" sibTransId="{502F0A7D-9203-4D81-AE55-CCC21698210A}"/>
    <dgm:cxn modelId="{E8491807-9732-4EF4-B930-ACF3454E749C}" type="presOf" srcId="{BAEDE09C-3BC2-4851-9520-60BD738F3081}" destId="{E58308BA-56E2-4D83-999A-CE3687CE5148}" srcOrd="0" destOrd="0" presId="urn:microsoft.com/office/officeart/2005/8/layout/hList1"/>
    <dgm:cxn modelId="{4798410B-6A91-4344-968A-D8486FFCA434}" srcId="{3AE42596-5DC8-429A-8F3A-CE6578393617}" destId="{5A472FC0-AE1B-4948-B607-3810FAB2D535}" srcOrd="0" destOrd="0" parTransId="{1D180D3E-F8B4-4C41-B127-0039F20ACDBC}" sibTransId="{08E8705A-B5FF-4E58-8F59-6142602D0E89}"/>
    <dgm:cxn modelId="{D6C1DA10-3AA3-4963-85E0-71CC060182AF}" srcId="{A6162BE1-41E9-4BD6-8D69-CDF72E277AAE}" destId="{62EFF899-582C-4637-A6EC-F23A98A1A93A}" srcOrd="1" destOrd="0" parTransId="{0D78D6A2-BE39-49B0-9571-06FBD7F99B4C}" sibTransId="{650A037D-AF9B-4588-8DB9-B744A70B828B}"/>
    <dgm:cxn modelId="{EDD1EF17-D52E-4EFF-9319-288D657DF1D3}" srcId="{3AE42596-5DC8-429A-8F3A-CE6578393617}" destId="{A6162BE1-41E9-4BD6-8D69-CDF72E277AAE}" srcOrd="1" destOrd="0" parTransId="{B63A5AC1-EBED-4D38-BBD1-F40668E825E2}" sibTransId="{922B7539-65C9-4C27-8812-1A1B9FC4C81A}"/>
    <dgm:cxn modelId="{0230732A-B8EC-4443-8867-4C562FAEA691}" type="presOf" srcId="{A6162BE1-41E9-4BD6-8D69-CDF72E277AAE}" destId="{2054C3B0-74CA-4851-A3AE-3AF02C6017DD}" srcOrd="0" destOrd="0" presId="urn:microsoft.com/office/officeart/2005/8/layout/hList1"/>
    <dgm:cxn modelId="{6EA87C2A-7CEA-4F98-A056-0813FF1B5689}" type="presOf" srcId="{840110C7-6DB4-443C-BC03-8CC0D0C32EBC}" destId="{2411C727-B7C8-43F1-BF22-3AC50EC961EE}" srcOrd="0" destOrd="0" presId="urn:microsoft.com/office/officeart/2005/8/layout/hList1"/>
    <dgm:cxn modelId="{88E50C2F-29C6-48FF-A040-8957831E0905}" type="presOf" srcId="{866AB711-0D16-40AD-A73E-514CDA209AB5}" destId="{E58308BA-56E2-4D83-999A-CE3687CE5148}" srcOrd="0" destOrd="1" presId="urn:microsoft.com/office/officeart/2005/8/layout/hList1"/>
    <dgm:cxn modelId="{FF4EE433-BE14-4F31-8273-4996E96DD973}" srcId="{D1154F65-74CD-4F0F-9C5D-D329F3CC5309}" destId="{47668E3F-43B0-41CA-B981-986856715984}" srcOrd="0" destOrd="0" parTransId="{36DCB839-E4B5-4363-8D94-A5B71676108D}" sibTransId="{77C2E77E-9E05-4468-BFC7-67D39D9DE57B}"/>
    <dgm:cxn modelId="{F38D2E3F-72AA-458B-B060-C80EE4CE2166}" type="presOf" srcId="{47668E3F-43B0-41CA-B981-986856715984}" destId="{8F689932-5CC8-404D-8BB2-05768F3C3EA2}" srcOrd="0" destOrd="0" presId="urn:microsoft.com/office/officeart/2005/8/layout/hList1"/>
    <dgm:cxn modelId="{50F90C4D-C88B-449B-9EC2-96B3B090EA65}" type="presOf" srcId="{2B7E2A1E-CAE9-40CC-8C29-E2D75A12E2B3}" destId="{8F689932-5CC8-404D-8BB2-05768F3C3EA2}" srcOrd="0" destOrd="1" presId="urn:microsoft.com/office/officeart/2005/8/layout/hList1"/>
    <dgm:cxn modelId="{C8FE4875-C41A-4DFC-B5D6-E9B8E733A1FC}" srcId="{3AE42596-5DC8-429A-8F3A-CE6578393617}" destId="{D1154F65-74CD-4F0F-9C5D-D329F3CC5309}" srcOrd="3" destOrd="0" parTransId="{390B49DE-E408-4554-8DC9-8A228E7D8190}" sibTransId="{C3C9695D-0E73-4A33-88EB-6F2EBF7BA48B}"/>
    <dgm:cxn modelId="{F20D4956-64CC-4CC4-8CC3-91AC182A22C3}" srcId="{840110C7-6DB4-443C-BC03-8CC0D0C32EBC}" destId="{BAEDE09C-3BC2-4851-9520-60BD738F3081}" srcOrd="0" destOrd="0" parTransId="{B3522D06-D5B1-4E4A-8BA3-D0597CF7368B}" sibTransId="{70239B9D-DB67-4AF6-BA18-F09EFD9945A4}"/>
    <dgm:cxn modelId="{E1226579-D86D-464D-9C91-16B5052D5F22}" type="presOf" srcId="{2F6326EF-8E09-4D7B-A8B9-DD9B5858F2E1}" destId="{E58308BA-56E2-4D83-999A-CE3687CE5148}" srcOrd="0" destOrd="2" presId="urn:microsoft.com/office/officeart/2005/8/layout/hList1"/>
    <dgm:cxn modelId="{8C9FDF7F-BBAD-4DD1-BCDD-2C1A99189CA0}" srcId="{840110C7-6DB4-443C-BC03-8CC0D0C32EBC}" destId="{866AB711-0D16-40AD-A73E-514CDA209AB5}" srcOrd="1" destOrd="0" parTransId="{1D7A26D4-6604-41CC-9E34-54914927B054}" sibTransId="{EE398165-008D-4A9D-A719-23261C9EAD6F}"/>
    <dgm:cxn modelId="{D66F3C96-0881-4618-9B96-876D0F3F8D81}" srcId="{840110C7-6DB4-443C-BC03-8CC0D0C32EBC}" destId="{2F6326EF-8E09-4D7B-A8B9-DD9B5858F2E1}" srcOrd="2" destOrd="0" parTransId="{DD42C140-1D75-4668-A64A-3359AD706974}" sibTransId="{5581A1B8-03B1-4336-B3CE-9864E8D2B312}"/>
    <dgm:cxn modelId="{9001F399-F368-4F37-B8EF-729AA5DF5AEE}" type="presOf" srcId="{62EFF899-582C-4637-A6EC-F23A98A1A93A}" destId="{A872C0D1-7782-4CFD-B163-9E67BDF3B630}" srcOrd="0" destOrd="1" presId="urn:microsoft.com/office/officeart/2005/8/layout/hList1"/>
    <dgm:cxn modelId="{59E7369B-EA0D-40CB-9AAE-7CFFA631D666}" type="presOf" srcId="{5A472FC0-AE1B-4948-B607-3810FAB2D535}" destId="{D1B506DB-86FF-49D2-96E7-18886B5DB65B}" srcOrd="0" destOrd="0" presId="urn:microsoft.com/office/officeart/2005/8/layout/hList1"/>
    <dgm:cxn modelId="{67FBADA9-F0DA-44BF-9766-120E784084CB}" srcId="{5A472FC0-AE1B-4948-B607-3810FAB2D535}" destId="{CCEE002D-690D-4087-AA2E-639FBC54825F}" srcOrd="0" destOrd="0" parTransId="{E3B56F09-9558-4DC4-B0F2-2591E5EC2509}" sibTransId="{7EB6D3B6-E985-4BF2-9C83-F537A945489F}"/>
    <dgm:cxn modelId="{3730BAAA-9707-4032-9166-07AD6D7F3A6A}" srcId="{D1154F65-74CD-4F0F-9C5D-D329F3CC5309}" destId="{2B7E2A1E-CAE9-40CC-8C29-E2D75A12E2B3}" srcOrd="1" destOrd="0" parTransId="{9558F00F-7A61-49EA-B13B-7BCB96BA6442}" sibTransId="{A335A0D3-4648-46DA-B48F-4A471917B339}"/>
    <dgm:cxn modelId="{F2BEE4AD-EAB9-4F5E-AF47-70007C8734C5}" type="presOf" srcId="{BE0C6F55-8977-47C6-A27A-6B8A7452B26A}" destId="{8DC1881C-59EC-4CD1-9EA2-5ABD17CB6211}" srcOrd="0" destOrd="2" presId="urn:microsoft.com/office/officeart/2005/8/layout/hList1"/>
    <dgm:cxn modelId="{62D153B7-9299-4903-AE50-5C2FBE51E196}" type="presOf" srcId="{9FBF2F9F-2609-42B6-9268-6C4A698F31F3}" destId="{A872C0D1-7782-4CFD-B163-9E67BDF3B630}" srcOrd="0" destOrd="2" presId="urn:microsoft.com/office/officeart/2005/8/layout/hList1"/>
    <dgm:cxn modelId="{84DCD6CD-1471-4326-9C62-A800046A5DAF}" type="presOf" srcId="{15EF98E0-D890-4DBA-9F2F-36176B8900A1}" destId="{8DC1881C-59EC-4CD1-9EA2-5ABD17CB6211}" srcOrd="0" destOrd="1" presId="urn:microsoft.com/office/officeart/2005/8/layout/hList1"/>
    <dgm:cxn modelId="{BA33D8CD-EC2D-4611-9AA8-D4BD978300AF}" type="presOf" srcId="{B970068E-46BB-4948-9DA5-A85F0955C34B}" destId="{A872C0D1-7782-4CFD-B163-9E67BDF3B630}" srcOrd="0" destOrd="0" presId="urn:microsoft.com/office/officeart/2005/8/layout/hList1"/>
    <dgm:cxn modelId="{A4F7E3CD-3238-4AFB-88D5-37F1D48BEF0B}" srcId="{A6162BE1-41E9-4BD6-8D69-CDF72E277AAE}" destId="{B970068E-46BB-4948-9DA5-A85F0955C34B}" srcOrd="0" destOrd="0" parTransId="{65C12227-9AB6-48D6-ABCB-69CD6A5493E0}" sibTransId="{98476FE5-59AF-41BA-8255-745626F79AC2}"/>
    <dgm:cxn modelId="{C7833BD0-5C91-4D5B-86F0-D7B3A5FA2DB2}" type="presOf" srcId="{3AE42596-5DC8-429A-8F3A-CE6578393617}" destId="{7C68DDB7-13DC-417F-8C0B-F0A00FA53ECB}" srcOrd="0" destOrd="0" presId="urn:microsoft.com/office/officeart/2005/8/layout/hList1"/>
    <dgm:cxn modelId="{D36EDBDD-62C1-4240-AED4-539351B490C9}" type="presOf" srcId="{CCEE002D-690D-4087-AA2E-639FBC54825F}" destId="{8DC1881C-59EC-4CD1-9EA2-5ABD17CB6211}" srcOrd="0" destOrd="0" presId="urn:microsoft.com/office/officeart/2005/8/layout/hList1"/>
    <dgm:cxn modelId="{E27250F3-4923-4B38-A668-EB3731D15C82}" type="presOf" srcId="{D1154F65-74CD-4F0F-9C5D-D329F3CC5309}" destId="{BEA6493E-68DA-4B16-8FC9-297A1DDEDE6C}" srcOrd="0" destOrd="0" presId="urn:microsoft.com/office/officeart/2005/8/layout/hList1"/>
    <dgm:cxn modelId="{BF0785FA-1238-4067-B2BD-4EF72632F831}" srcId="{3AE42596-5DC8-429A-8F3A-CE6578393617}" destId="{840110C7-6DB4-443C-BC03-8CC0D0C32EBC}" srcOrd="2" destOrd="0" parTransId="{A8F03EE2-6ABD-4EF8-AFD5-905CD7F78BF6}" sibTransId="{0FA2C10C-4411-4E70-BB52-4B9366928F86}"/>
    <dgm:cxn modelId="{38C40EFF-A4B8-4D49-A760-8402A57F0FAB}" srcId="{5A472FC0-AE1B-4948-B607-3810FAB2D535}" destId="{BE0C6F55-8977-47C6-A27A-6B8A7452B26A}" srcOrd="2" destOrd="0" parTransId="{D75BB88B-D6F0-42EF-A0B6-0BB765AEA1FC}" sibTransId="{F21DA183-6D9A-4AA6-A569-C62298385D08}"/>
    <dgm:cxn modelId="{E57FACFF-6853-4AA3-9174-634337BF144A}" srcId="{5A472FC0-AE1B-4948-B607-3810FAB2D535}" destId="{15EF98E0-D890-4DBA-9F2F-36176B8900A1}" srcOrd="1" destOrd="0" parTransId="{5D8E7BDA-A309-4295-AF03-49948F45B646}" sibTransId="{7957651D-AC42-4FE4-A47F-4500D51F5FF3}"/>
    <dgm:cxn modelId="{34282286-68EE-48BC-8F8E-7645C595D1B8}" type="presParOf" srcId="{7C68DDB7-13DC-417F-8C0B-F0A00FA53ECB}" destId="{FDAFB9EA-684B-49F3-8DE6-3C11136F5756}" srcOrd="0" destOrd="0" presId="urn:microsoft.com/office/officeart/2005/8/layout/hList1"/>
    <dgm:cxn modelId="{5981DCC3-99B2-4C5C-9DC1-FB266647CD1D}" type="presParOf" srcId="{FDAFB9EA-684B-49F3-8DE6-3C11136F5756}" destId="{D1B506DB-86FF-49D2-96E7-18886B5DB65B}" srcOrd="0" destOrd="0" presId="urn:microsoft.com/office/officeart/2005/8/layout/hList1"/>
    <dgm:cxn modelId="{8DB6DDAF-36B0-41C9-9E51-62B7A2B24FD1}" type="presParOf" srcId="{FDAFB9EA-684B-49F3-8DE6-3C11136F5756}" destId="{8DC1881C-59EC-4CD1-9EA2-5ABD17CB6211}" srcOrd="1" destOrd="0" presId="urn:microsoft.com/office/officeart/2005/8/layout/hList1"/>
    <dgm:cxn modelId="{B08B247C-B7DA-464B-9856-4A6867A9CCFF}" type="presParOf" srcId="{7C68DDB7-13DC-417F-8C0B-F0A00FA53ECB}" destId="{6AA71867-C1AF-436B-BA44-95036DDA5822}" srcOrd="1" destOrd="0" presId="urn:microsoft.com/office/officeart/2005/8/layout/hList1"/>
    <dgm:cxn modelId="{58BBC401-2971-4C1C-BEA2-66A34C330816}" type="presParOf" srcId="{7C68DDB7-13DC-417F-8C0B-F0A00FA53ECB}" destId="{A3857243-6059-44A3-9F54-C555A2D3FC3D}" srcOrd="2" destOrd="0" presId="urn:microsoft.com/office/officeart/2005/8/layout/hList1"/>
    <dgm:cxn modelId="{90D30A4E-C6D5-4013-B403-860200042BC6}" type="presParOf" srcId="{A3857243-6059-44A3-9F54-C555A2D3FC3D}" destId="{2054C3B0-74CA-4851-A3AE-3AF02C6017DD}" srcOrd="0" destOrd="0" presId="urn:microsoft.com/office/officeart/2005/8/layout/hList1"/>
    <dgm:cxn modelId="{4B687B76-E2C7-4A82-A334-78532DADE2F7}" type="presParOf" srcId="{A3857243-6059-44A3-9F54-C555A2D3FC3D}" destId="{A872C0D1-7782-4CFD-B163-9E67BDF3B630}" srcOrd="1" destOrd="0" presId="urn:microsoft.com/office/officeart/2005/8/layout/hList1"/>
    <dgm:cxn modelId="{A8F70F0C-2C03-425A-96CF-306EEA16DC42}" type="presParOf" srcId="{7C68DDB7-13DC-417F-8C0B-F0A00FA53ECB}" destId="{0C9A015E-A285-4954-9AF5-1611D3DD7057}" srcOrd="3" destOrd="0" presId="urn:microsoft.com/office/officeart/2005/8/layout/hList1"/>
    <dgm:cxn modelId="{5BCEDB7F-5CEB-4877-989E-349614680835}" type="presParOf" srcId="{7C68DDB7-13DC-417F-8C0B-F0A00FA53ECB}" destId="{8007EC26-9427-4191-8931-025776B661CB}" srcOrd="4" destOrd="0" presId="urn:microsoft.com/office/officeart/2005/8/layout/hList1"/>
    <dgm:cxn modelId="{09311392-F43B-4A31-A6C6-51BA619D8073}" type="presParOf" srcId="{8007EC26-9427-4191-8931-025776B661CB}" destId="{2411C727-B7C8-43F1-BF22-3AC50EC961EE}" srcOrd="0" destOrd="0" presId="urn:microsoft.com/office/officeart/2005/8/layout/hList1"/>
    <dgm:cxn modelId="{20AC19EC-B197-45FA-914A-4731CEC7C5A6}" type="presParOf" srcId="{8007EC26-9427-4191-8931-025776B661CB}" destId="{E58308BA-56E2-4D83-999A-CE3687CE5148}" srcOrd="1" destOrd="0" presId="urn:microsoft.com/office/officeart/2005/8/layout/hList1"/>
    <dgm:cxn modelId="{1BDEA921-4CA8-4D7A-8B1D-FE0EF1970DF2}" type="presParOf" srcId="{7C68DDB7-13DC-417F-8C0B-F0A00FA53ECB}" destId="{17D8CF77-5FB4-4E8A-9AD2-F6A2F7332153}" srcOrd="5" destOrd="0" presId="urn:microsoft.com/office/officeart/2005/8/layout/hList1"/>
    <dgm:cxn modelId="{9B66F947-EDD4-4ED1-82D6-8E5770E77BD9}" type="presParOf" srcId="{7C68DDB7-13DC-417F-8C0B-F0A00FA53ECB}" destId="{7C317F9F-3737-4EDC-9CDD-C5DE2908DE58}" srcOrd="6" destOrd="0" presId="urn:microsoft.com/office/officeart/2005/8/layout/hList1"/>
    <dgm:cxn modelId="{AF31FF13-928C-4E33-85BF-114E45F5A75C}" type="presParOf" srcId="{7C317F9F-3737-4EDC-9CDD-C5DE2908DE58}" destId="{BEA6493E-68DA-4B16-8FC9-297A1DDEDE6C}" srcOrd="0" destOrd="0" presId="urn:microsoft.com/office/officeart/2005/8/layout/hList1"/>
    <dgm:cxn modelId="{4058917A-C2C2-472A-90A6-0BA5E629B9B7}" type="presParOf" srcId="{7C317F9F-3737-4EDC-9CDD-C5DE2908DE58}" destId="{8F689932-5CC8-404D-8BB2-05768F3C3EA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749996-CD13-4C8E-B1EE-D7AFC66DF75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1DFFF38-78DB-4E3C-8950-7AB1E6F074C0}">
      <dgm:prSet/>
      <dgm:spPr/>
      <dgm:t>
        <a:bodyPr/>
        <a:lstStyle/>
        <a:p>
          <a:r>
            <a:rPr lang="en-US" b="1" i="0"/>
            <a:t>Winter Pressures in Healthcare:</a:t>
          </a:r>
          <a:r>
            <a:rPr lang="en-US" b="0" i="0"/>
            <a:t> Winter pressures represent a recurring challenge for healthcare systems, affecting capacity and service delivery. These pressures manifest as surges in emergency admissions and hospitalizations, often driven by respiratory conditions and worsening chronic ailments.</a:t>
          </a:r>
          <a:endParaRPr lang="en-US"/>
        </a:p>
      </dgm:t>
    </dgm:pt>
    <dgm:pt modelId="{39331179-87E2-4316-B353-F4CA25E3C969}" type="parTrans" cxnId="{8267277B-DEBB-4593-92D6-96713506DCE0}">
      <dgm:prSet/>
      <dgm:spPr/>
      <dgm:t>
        <a:bodyPr/>
        <a:lstStyle/>
        <a:p>
          <a:endParaRPr lang="en-US"/>
        </a:p>
      </dgm:t>
    </dgm:pt>
    <dgm:pt modelId="{65F16AC5-D691-46E6-BBCC-ECB876422071}" type="sibTrans" cxnId="{8267277B-DEBB-4593-92D6-96713506DCE0}">
      <dgm:prSet/>
      <dgm:spPr/>
      <dgm:t>
        <a:bodyPr/>
        <a:lstStyle/>
        <a:p>
          <a:endParaRPr lang="en-US"/>
        </a:p>
      </dgm:t>
    </dgm:pt>
    <dgm:pt modelId="{3853B70D-BBDC-4F95-92D0-A6090040A39D}">
      <dgm:prSet/>
      <dgm:spPr/>
      <dgm:t>
        <a:bodyPr/>
        <a:lstStyle/>
        <a:p>
          <a:r>
            <a:rPr lang="en-US" b="1" i="0"/>
            <a:t>Vulnerability of the Elderly:</a:t>
          </a:r>
          <a:r>
            <a:rPr lang="en-US" b="0" i="0"/>
            <a:t> The elderly population is particularly vulnerable during the winter months due to the compounding effects of cold weather and circulating viruses. This demographic faces an increased risk of health complications, necessitating specialized care.</a:t>
          </a:r>
          <a:endParaRPr lang="en-US"/>
        </a:p>
      </dgm:t>
    </dgm:pt>
    <dgm:pt modelId="{3959B581-6184-4F84-91EC-B7C4B8FEC90C}" type="parTrans" cxnId="{680EB9F5-F51B-4E0B-BF38-AAC7E0461C2D}">
      <dgm:prSet/>
      <dgm:spPr/>
      <dgm:t>
        <a:bodyPr/>
        <a:lstStyle/>
        <a:p>
          <a:endParaRPr lang="en-US"/>
        </a:p>
      </dgm:t>
    </dgm:pt>
    <dgm:pt modelId="{0558EA77-5FE1-40BF-B034-915B7D86FB6D}" type="sibTrans" cxnId="{680EB9F5-F51B-4E0B-BF38-AAC7E0461C2D}">
      <dgm:prSet/>
      <dgm:spPr/>
      <dgm:t>
        <a:bodyPr/>
        <a:lstStyle/>
        <a:p>
          <a:endParaRPr lang="en-US"/>
        </a:p>
      </dgm:t>
    </dgm:pt>
    <dgm:pt modelId="{B49D9942-96FC-416C-BFDA-86A3F3DA9BE3}">
      <dgm:prSet/>
      <dgm:spPr/>
      <dgm:t>
        <a:bodyPr/>
        <a:lstStyle/>
        <a:p>
          <a:r>
            <a:rPr lang="en-US" b="1" i="0"/>
            <a:t>Strain on Healthcare Facilities:</a:t>
          </a:r>
          <a:r>
            <a:rPr lang="en-US" b="0" i="0"/>
            <a:t> The surge in admissions, especially during the winter season, strains healthcare facilities, including emergency departments. Hospitals contend with limited bed capacity, prolonged waiting times, and challenges in meeting quality care thresholds.</a:t>
          </a:r>
          <a:endParaRPr lang="en-US"/>
        </a:p>
      </dgm:t>
    </dgm:pt>
    <dgm:pt modelId="{30CE7C7A-079F-47F4-9E9F-07EE08516BC9}" type="parTrans" cxnId="{C7DD4494-FE8F-403A-90E3-95792447A06A}">
      <dgm:prSet/>
      <dgm:spPr/>
      <dgm:t>
        <a:bodyPr/>
        <a:lstStyle/>
        <a:p>
          <a:endParaRPr lang="en-US"/>
        </a:p>
      </dgm:t>
    </dgm:pt>
    <dgm:pt modelId="{81383B2C-942E-4F5F-8378-FE8E2E8D28BF}" type="sibTrans" cxnId="{C7DD4494-FE8F-403A-90E3-95792447A06A}">
      <dgm:prSet/>
      <dgm:spPr/>
      <dgm:t>
        <a:bodyPr/>
        <a:lstStyle/>
        <a:p>
          <a:endParaRPr lang="en-US"/>
        </a:p>
      </dgm:t>
    </dgm:pt>
    <dgm:pt modelId="{69C46FBC-ECFC-4BBF-9626-DF2A21509B37}">
      <dgm:prSet/>
      <dgm:spPr/>
      <dgm:t>
        <a:bodyPr/>
        <a:lstStyle/>
        <a:p>
          <a:r>
            <a:rPr lang="en-US" b="1" i="0"/>
            <a:t>COVID-19 Impact:</a:t>
          </a:r>
          <a:r>
            <a:rPr lang="en-US" b="0" i="0"/>
            <a:t> In January 2023, healthcare resources faced additional strain with daily averages of over 7,000 COVID-occupied beds and nearly 3,000 flu-occupied beds. These challenges were exacerbated by the ongoing impact of COVID-19.</a:t>
          </a:r>
          <a:endParaRPr lang="en-US"/>
        </a:p>
      </dgm:t>
    </dgm:pt>
    <dgm:pt modelId="{35A97F24-ED85-405B-B1E2-B1DEA635F47F}" type="parTrans" cxnId="{453E832D-6B69-4412-9601-898F837C954C}">
      <dgm:prSet/>
      <dgm:spPr/>
      <dgm:t>
        <a:bodyPr/>
        <a:lstStyle/>
        <a:p>
          <a:endParaRPr lang="en-US"/>
        </a:p>
      </dgm:t>
    </dgm:pt>
    <dgm:pt modelId="{2AC472E6-DB4B-4868-A0E9-2ED36C408FFF}" type="sibTrans" cxnId="{453E832D-6B69-4412-9601-898F837C954C}">
      <dgm:prSet/>
      <dgm:spPr/>
      <dgm:t>
        <a:bodyPr/>
        <a:lstStyle/>
        <a:p>
          <a:endParaRPr lang="en-US"/>
        </a:p>
      </dgm:t>
    </dgm:pt>
    <dgm:pt modelId="{BB0C5E74-D905-4A8B-99E5-0847DC3A5462}" type="pres">
      <dgm:prSet presAssocID="{59749996-CD13-4C8E-B1EE-D7AFC66DF753}" presName="vert0" presStyleCnt="0">
        <dgm:presLayoutVars>
          <dgm:dir/>
          <dgm:animOne val="branch"/>
          <dgm:animLvl val="lvl"/>
        </dgm:presLayoutVars>
      </dgm:prSet>
      <dgm:spPr/>
    </dgm:pt>
    <dgm:pt modelId="{F567F8A5-920C-4691-8A0D-FA5ADFAFC1E1}" type="pres">
      <dgm:prSet presAssocID="{81DFFF38-78DB-4E3C-8950-7AB1E6F074C0}" presName="thickLine" presStyleLbl="alignNode1" presStyleIdx="0" presStyleCnt="4"/>
      <dgm:spPr/>
    </dgm:pt>
    <dgm:pt modelId="{9175EA01-F360-4E6E-A9C2-B997612EFD4F}" type="pres">
      <dgm:prSet presAssocID="{81DFFF38-78DB-4E3C-8950-7AB1E6F074C0}" presName="horz1" presStyleCnt="0"/>
      <dgm:spPr/>
    </dgm:pt>
    <dgm:pt modelId="{42E86353-607D-4B6E-90F9-D6CAD17C57CF}" type="pres">
      <dgm:prSet presAssocID="{81DFFF38-78DB-4E3C-8950-7AB1E6F074C0}" presName="tx1" presStyleLbl="revTx" presStyleIdx="0" presStyleCnt="4"/>
      <dgm:spPr/>
    </dgm:pt>
    <dgm:pt modelId="{DE1BFF83-93B7-4939-9829-E2D70114D14C}" type="pres">
      <dgm:prSet presAssocID="{81DFFF38-78DB-4E3C-8950-7AB1E6F074C0}" presName="vert1" presStyleCnt="0"/>
      <dgm:spPr/>
    </dgm:pt>
    <dgm:pt modelId="{4830D37E-63D3-40D7-8F25-74ACC8F9EF0D}" type="pres">
      <dgm:prSet presAssocID="{3853B70D-BBDC-4F95-92D0-A6090040A39D}" presName="thickLine" presStyleLbl="alignNode1" presStyleIdx="1" presStyleCnt="4"/>
      <dgm:spPr/>
    </dgm:pt>
    <dgm:pt modelId="{DD9122AB-A245-4D10-96E7-7A2C7A96B3A4}" type="pres">
      <dgm:prSet presAssocID="{3853B70D-BBDC-4F95-92D0-A6090040A39D}" presName="horz1" presStyleCnt="0"/>
      <dgm:spPr/>
    </dgm:pt>
    <dgm:pt modelId="{1FE489A5-E5A3-44BE-8058-5E0860890D7C}" type="pres">
      <dgm:prSet presAssocID="{3853B70D-BBDC-4F95-92D0-A6090040A39D}" presName="tx1" presStyleLbl="revTx" presStyleIdx="1" presStyleCnt="4"/>
      <dgm:spPr/>
    </dgm:pt>
    <dgm:pt modelId="{FDD84DDB-8B61-4156-B172-34BD47170B45}" type="pres">
      <dgm:prSet presAssocID="{3853B70D-BBDC-4F95-92D0-A6090040A39D}" presName="vert1" presStyleCnt="0"/>
      <dgm:spPr/>
    </dgm:pt>
    <dgm:pt modelId="{B33D7E1C-9B53-453C-ADA8-2757DFD3E580}" type="pres">
      <dgm:prSet presAssocID="{B49D9942-96FC-416C-BFDA-86A3F3DA9BE3}" presName="thickLine" presStyleLbl="alignNode1" presStyleIdx="2" presStyleCnt="4"/>
      <dgm:spPr/>
    </dgm:pt>
    <dgm:pt modelId="{017CA4BA-83F1-48F9-B6EB-8ED309D8CFFB}" type="pres">
      <dgm:prSet presAssocID="{B49D9942-96FC-416C-BFDA-86A3F3DA9BE3}" presName="horz1" presStyleCnt="0"/>
      <dgm:spPr/>
    </dgm:pt>
    <dgm:pt modelId="{7C996586-651C-4273-ACBF-3907A50DCFF6}" type="pres">
      <dgm:prSet presAssocID="{B49D9942-96FC-416C-BFDA-86A3F3DA9BE3}" presName="tx1" presStyleLbl="revTx" presStyleIdx="2" presStyleCnt="4"/>
      <dgm:spPr/>
    </dgm:pt>
    <dgm:pt modelId="{C66121C9-99FC-4497-ACA7-01AC4CB3B58C}" type="pres">
      <dgm:prSet presAssocID="{B49D9942-96FC-416C-BFDA-86A3F3DA9BE3}" presName="vert1" presStyleCnt="0"/>
      <dgm:spPr/>
    </dgm:pt>
    <dgm:pt modelId="{090A395A-A038-474D-874E-EC2C4BCDA75C}" type="pres">
      <dgm:prSet presAssocID="{69C46FBC-ECFC-4BBF-9626-DF2A21509B37}" presName="thickLine" presStyleLbl="alignNode1" presStyleIdx="3" presStyleCnt="4"/>
      <dgm:spPr/>
    </dgm:pt>
    <dgm:pt modelId="{7FB3CD3B-58F0-4909-9F38-F1330DBA85CE}" type="pres">
      <dgm:prSet presAssocID="{69C46FBC-ECFC-4BBF-9626-DF2A21509B37}" presName="horz1" presStyleCnt="0"/>
      <dgm:spPr/>
    </dgm:pt>
    <dgm:pt modelId="{9C3A62B9-304F-45B8-9FDB-2D374FEE4659}" type="pres">
      <dgm:prSet presAssocID="{69C46FBC-ECFC-4BBF-9626-DF2A21509B37}" presName="tx1" presStyleLbl="revTx" presStyleIdx="3" presStyleCnt="4"/>
      <dgm:spPr/>
    </dgm:pt>
    <dgm:pt modelId="{CEF028A7-86F0-40BD-A5AF-065C8A91C9A0}" type="pres">
      <dgm:prSet presAssocID="{69C46FBC-ECFC-4BBF-9626-DF2A21509B37}" presName="vert1" presStyleCnt="0"/>
      <dgm:spPr/>
    </dgm:pt>
  </dgm:ptLst>
  <dgm:cxnLst>
    <dgm:cxn modelId="{481D280D-C54A-4794-9D1E-06FB7C4831CF}" type="presOf" srcId="{B49D9942-96FC-416C-BFDA-86A3F3DA9BE3}" destId="{7C996586-651C-4273-ACBF-3907A50DCFF6}" srcOrd="0" destOrd="0" presId="urn:microsoft.com/office/officeart/2008/layout/LinedList"/>
    <dgm:cxn modelId="{453E832D-6B69-4412-9601-898F837C954C}" srcId="{59749996-CD13-4C8E-B1EE-D7AFC66DF753}" destId="{69C46FBC-ECFC-4BBF-9626-DF2A21509B37}" srcOrd="3" destOrd="0" parTransId="{35A97F24-ED85-405B-B1E2-B1DEA635F47F}" sibTransId="{2AC472E6-DB4B-4868-A0E9-2ED36C408FFF}"/>
    <dgm:cxn modelId="{73FBF449-7C59-4E6D-82C8-9C579E309A13}" type="presOf" srcId="{59749996-CD13-4C8E-B1EE-D7AFC66DF753}" destId="{BB0C5E74-D905-4A8B-99E5-0847DC3A5462}" srcOrd="0" destOrd="0" presId="urn:microsoft.com/office/officeart/2008/layout/LinedList"/>
    <dgm:cxn modelId="{3049DF77-72A3-43D9-AA78-390F2479D107}" type="presOf" srcId="{69C46FBC-ECFC-4BBF-9626-DF2A21509B37}" destId="{9C3A62B9-304F-45B8-9FDB-2D374FEE4659}" srcOrd="0" destOrd="0" presId="urn:microsoft.com/office/officeart/2008/layout/LinedList"/>
    <dgm:cxn modelId="{8267277B-DEBB-4593-92D6-96713506DCE0}" srcId="{59749996-CD13-4C8E-B1EE-D7AFC66DF753}" destId="{81DFFF38-78DB-4E3C-8950-7AB1E6F074C0}" srcOrd="0" destOrd="0" parTransId="{39331179-87E2-4316-B353-F4CA25E3C969}" sibTransId="{65F16AC5-D691-46E6-BBCC-ECB876422071}"/>
    <dgm:cxn modelId="{4E160F85-E94E-4880-BADA-C7D47727977A}" type="presOf" srcId="{3853B70D-BBDC-4F95-92D0-A6090040A39D}" destId="{1FE489A5-E5A3-44BE-8058-5E0860890D7C}" srcOrd="0" destOrd="0" presId="urn:microsoft.com/office/officeart/2008/layout/LinedList"/>
    <dgm:cxn modelId="{C7DD4494-FE8F-403A-90E3-95792447A06A}" srcId="{59749996-CD13-4C8E-B1EE-D7AFC66DF753}" destId="{B49D9942-96FC-416C-BFDA-86A3F3DA9BE3}" srcOrd="2" destOrd="0" parTransId="{30CE7C7A-079F-47F4-9E9F-07EE08516BC9}" sibTransId="{81383B2C-942E-4F5F-8378-FE8E2E8D28BF}"/>
    <dgm:cxn modelId="{511E79D0-F288-4E87-B4D6-A65E4A3E25AA}" type="presOf" srcId="{81DFFF38-78DB-4E3C-8950-7AB1E6F074C0}" destId="{42E86353-607D-4B6E-90F9-D6CAD17C57CF}" srcOrd="0" destOrd="0" presId="urn:microsoft.com/office/officeart/2008/layout/LinedList"/>
    <dgm:cxn modelId="{680EB9F5-F51B-4E0B-BF38-AAC7E0461C2D}" srcId="{59749996-CD13-4C8E-B1EE-D7AFC66DF753}" destId="{3853B70D-BBDC-4F95-92D0-A6090040A39D}" srcOrd="1" destOrd="0" parTransId="{3959B581-6184-4F84-91EC-B7C4B8FEC90C}" sibTransId="{0558EA77-5FE1-40BF-B034-915B7D86FB6D}"/>
    <dgm:cxn modelId="{B0DB1134-DCD8-4659-9572-BB47C3D7B4B3}" type="presParOf" srcId="{BB0C5E74-D905-4A8B-99E5-0847DC3A5462}" destId="{F567F8A5-920C-4691-8A0D-FA5ADFAFC1E1}" srcOrd="0" destOrd="0" presId="urn:microsoft.com/office/officeart/2008/layout/LinedList"/>
    <dgm:cxn modelId="{CCD28F0D-3975-41E7-87A3-B0D2870C2CA1}" type="presParOf" srcId="{BB0C5E74-D905-4A8B-99E5-0847DC3A5462}" destId="{9175EA01-F360-4E6E-A9C2-B997612EFD4F}" srcOrd="1" destOrd="0" presId="urn:microsoft.com/office/officeart/2008/layout/LinedList"/>
    <dgm:cxn modelId="{8BFB9719-EFA6-42CB-9FA4-11F439172044}" type="presParOf" srcId="{9175EA01-F360-4E6E-A9C2-B997612EFD4F}" destId="{42E86353-607D-4B6E-90F9-D6CAD17C57CF}" srcOrd="0" destOrd="0" presId="urn:microsoft.com/office/officeart/2008/layout/LinedList"/>
    <dgm:cxn modelId="{6600AAD2-DAEC-4F0E-BDBC-045BAB2D617C}" type="presParOf" srcId="{9175EA01-F360-4E6E-A9C2-B997612EFD4F}" destId="{DE1BFF83-93B7-4939-9829-E2D70114D14C}" srcOrd="1" destOrd="0" presId="urn:microsoft.com/office/officeart/2008/layout/LinedList"/>
    <dgm:cxn modelId="{C3400ACC-AA9F-4438-8FB9-2744C0A01978}" type="presParOf" srcId="{BB0C5E74-D905-4A8B-99E5-0847DC3A5462}" destId="{4830D37E-63D3-40D7-8F25-74ACC8F9EF0D}" srcOrd="2" destOrd="0" presId="urn:microsoft.com/office/officeart/2008/layout/LinedList"/>
    <dgm:cxn modelId="{41F64358-EF60-445F-BD56-133844FF7471}" type="presParOf" srcId="{BB0C5E74-D905-4A8B-99E5-0847DC3A5462}" destId="{DD9122AB-A245-4D10-96E7-7A2C7A96B3A4}" srcOrd="3" destOrd="0" presId="urn:microsoft.com/office/officeart/2008/layout/LinedList"/>
    <dgm:cxn modelId="{A8891C7A-ECF5-4607-8EEA-B7009506B78F}" type="presParOf" srcId="{DD9122AB-A245-4D10-96E7-7A2C7A96B3A4}" destId="{1FE489A5-E5A3-44BE-8058-5E0860890D7C}" srcOrd="0" destOrd="0" presId="urn:microsoft.com/office/officeart/2008/layout/LinedList"/>
    <dgm:cxn modelId="{4AAA4525-5948-4D36-961B-572EC4D9FE25}" type="presParOf" srcId="{DD9122AB-A245-4D10-96E7-7A2C7A96B3A4}" destId="{FDD84DDB-8B61-4156-B172-34BD47170B45}" srcOrd="1" destOrd="0" presId="urn:microsoft.com/office/officeart/2008/layout/LinedList"/>
    <dgm:cxn modelId="{9DDB38C1-51C6-472B-A42E-C6C87931F2BD}" type="presParOf" srcId="{BB0C5E74-D905-4A8B-99E5-0847DC3A5462}" destId="{B33D7E1C-9B53-453C-ADA8-2757DFD3E580}" srcOrd="4" destOrd="0" presId="urn:microsoft.com/office/officeart/2008/layout/LinedList"/>
    <dgm:cxn modelId="{4E7E7616-A7F9-4B79-B33A-159519E0D75B}" type="presParOf" srcId="{BB0C5E74-D905-4A8B-99E5-0847DC3A5462}" destId="{017CA4BA-83F1-48F9-B6EB-8ED309D8CFFB}" srcOrd="5" destOrd="0" presId="urn:microsoft.com/office/officeart/2008/layout/LinedList"/>
    <dgm:cxn modelId="{F34F9282-5F80-419E-9DA5-7145DBD57602}" type="presParOf" srcId="{017CA4BA-83F1-48F9-B6EB-8ED309D8CFFB}" destId="{7C996586-651C-4273-ACBF-3907A50DCFF6}" srcOrd="0" destOrd="0" presId="urn:microsoft.com/office/officeart/2008/layout/LinedList"/>
    <dgm:cxn modelId="{5B755733-E2D4-4A86-B201-8BB31B1F2DC3}" type="presParOf" srcId="{017CA4BA-83F1-48F9-B6EB-8ED309D8CFFB}" destId="{C66121C9-99FC-4497-ACA7-01AC4CB3B58C}" srcOrd="1" destOrd="0" presId="urn:microsoft.com/office/officeart/2008/layout/LinedList"/>
    <dgm:cxn modelId="{BBAB27A6-BB55-4113-A4E9-EBBCE97613DB}" type="presParOf" srcId="{BB0C5E74-D905-4A8B-99E5-0847DC3A5462}" destId="{090A395A-A038-474D-874E-EC2C4BCDA75C}" srcOrd="6" destOrd="0" presId="urn:microsoft.com/office/officeart/2008/layout/LinedList"/>
    <dgm:cxn modelId="{8C7FCE92-EF8B-4875-B947-FA552438038E}" type="presParOf" srcId="{BB0C5E74-D905-4A8B-99E5-0847DC3A5462}" destId="{7FB3CD3B-58F0-4909-9F38-F1330DBA85CE}" srcOrd="7" destOrd="0" presId="urn:microsoft.com/office/officeart/2008/layout/LinedList"/>
    <dgm:cxn modelId="{3581FD7D-2A45-4D43-9618-2B007DED6878}" type="presParOf" srcId="{7FB3CD3B-58F0-4909-9F38-F1330DBA85CE}" destId="{9C3A62B9-304F-45B8-9FDB-2D374FEE4659}" srcOrd="0" destOrd="0" presId="urn:microsoft.com/office/officeart/2008/layout/LinedList"/>
    <dgm:cxn modelId="{F5E27516-DAB7-46E6-91A3-6FBDE375EC21}" type="presParOf" srcId="{7FB3CD3B-58F0-4909-9F38-F1330DBA85CE}" destId="{CEF028A7-86F0-40BD-A5AF-065C8A91C9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18CB19-242F-4E55-85A8-0DBF1955AFA5}"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17A5FB5B-B681-4DDC-9C4D-AA9E719EF433}">
      <dgm:prSet/>
      <dgm:spPr/>
      <dgm:t>
        <a:bodyPr/>
        <a:lstStyle/>
        <a:p>
          <a:r>
            <a:rPr lang="en-US" b="1" i="0" dirty="0"/>
            <a:t>Longitudinal Analysis:</a:t>
          </a:r>
          <a:r>
            <a:rPr lang="en-US" b="0" i="0" dirty="0"/>
            <a:t> To address these challenges, our study conducted a longitudinal analysis spanning from 2009 to 2023. This analysis revealed a progressive increase in daily patient arrivals at A&amp;E during the winter months (October to March), with notable variability and significant differences between winter and non-winter months.</a:t>
          </a:r>
          <a:endParaRPr lang="en-US" dirty="0"/>
        </a:p>
      </dgm:t>
    </dgm:pt>
    <dgm:pt modelId="{E7D1CDD4-E3E5-4705-9783-3886B64ACA18}" type="parTrans" cxnId="{0183DF4E-296E-4F68-9B6F-9382ED2F11B9}">
      <dgm:prSet/>
      <dgm:spPr/>
      <dgm:t>
        <a:bodyPr/>
        <a:lstStyle/>
        <a:p>
          <a:endParaRPr lang="en-US"/>
        </a:p>
      </dgm:t>
    </dgm:pt>
    <dgm:pt modelId="{E298F78C-3AAC-4951-AB75-E76FE907A81E}" type="sibTrans" cxnId="{0183DF4E-296E-4F68-9B6F-9382ED2F11B9}">
      <dgm:prSet/>
      <dgm:spPr/>
      <dgm:t>
        <a:bodyPr/>
        <a:lstStyle/>
        <a:p>
          <a:endParaRPr lang="en-US"/>
        </a:p>
      </dgm:t>
    </dgm:pt>
    <dgm:pt modelId="{73034E2B-D723-4FBA-A734-FCC444272A0A}">
      <dgm:prSet/>
      <dgm:spPr/>
      <dgm:t>
        <a:bodyPr/>
        <a:lstStyle/>
        <a:p>
          <a:r>
            <a:rPr lang="en-US" b="1" i="0"/>
            <a:t>Objective and Significance:</a:t>
          </a:r>
          <a:r>
            <a:rPr lang="en-US" b="0" i="0"/>
            <a:t> Our research aims to identify demand trends and construct predictive models for daily and hourly patient volumes based on data spanning from 2009 to 2023, with a specific focus on future winter seasons. This objective is significant as precise patient arrival estimates enable healthcare institutions to proactively plan for peaks in demand, enhance resource allocation, and optimize personnel to meet projected demand.</a:t>
          </a:r>
          <a:endParaRPr lang="en-US"/>
        </a:p>
      </dgm:t>
    </dgm:pt>
    <dgm:pt modelId="{14D03C52-D703-45A5-89B8-82F38919187E}" type="parTrans" cxnId="{AFCEA66C-EB80-4B4F-923D-5E60B1DFB66B}">
      <dgm:prSet/>
      <dgm:spPr/>
      <dgm:t>
        <a:bodyPr/>
        <a:lstStyle/>
        <a:p>
          <a:endParaRPr lang="en-US"/>
        </a:p>
      </dgm:t>
    </dgm:pt>
    <dgm:pt modelId="{E605F537-DE17-4FC7-AC90-8EC8B7479F7C}" type="sibTrans" cxnId="{AFCEA66C-EB80-4B4F-923D-5E60B1DFB66B}">
      <dgm:prSet/>
      <dgm:spPr/>
      <dgm:t>
        <a:bodyPr/>
        <a:lstStyle/>
        <a:p>
          <a:endParaRPr lang="en-US"/>
        </a:p>
      </dgm:t>
    </dgm:pt>
    <dgm:pt modelId="{551B7CF7-30F9-4F9F-93C8-DDE9B2163AA2}">
      <dgm:prSet/>
      <dgm:spPr/>
      <dgm:t>
        <a:bodyPr/>
        <a:lstStyle/>
        <a:p>
          <a:r>
            <a:rPr lang="pl-PL" b="1" i="0"/>
            <a:t>Comprehensive Modeling Approach:</a:t>
          </a:r>
          <a:r>
            <a:rPr lang="pl-PL" b="0" i="0"/>
            <a:t> To achieve these goals, our study employs a multifaceted modeling ensemble, including ARIMA, regression, random forest, XGBoost, LSTM networks, and polynomial regression, harnessing their respective strengths to deliver accurate forecasting capabilities.</a:t>
          </a:r>
          <a:endParaRPr lang="en-US"/>
        </a:p>
      </dgm:t>
    </dgm:pt>
    <dgm:pt modelId="{9DDFC0E7-ECE4-447C-9979-31587884C94F}" type="parTrans" cxnId="{E3B832F6-B983-49F9-A96D-9F8D75C47EA3}">
      <dgm:prSet/>
      <dgm:spPr/>
      <dgm:t>
        <a:bodyPr/>
        <a:lstStyle/>
        <a:p>
          <a:endParaRPr lang="en-US"/>
        </a:p>
      </dgm:t>
    </dgm:pt>
    <dgm:pt modelId="{96986908-035C-41BA-82B3-89B97E976673}" type="sibTrans" cxnId="{E3B832F6-B983-49F9-A96D-9F8D75C47EA3}">
      <dgm:prSet/>
      <dgm:spPr/>
      <dgm:t>
        <a:bodyPr/>
        <a:lstStyle/>
        <a:p>
          <a:endParaRPr lang="en-US"/>
        </a:p>
      </dgm:t>
    </dgm:pt>
    <dgm:pt modelId="{97E222CA-A08C-4D80-B52C-694B705FF6F2}" type="pres">
      <dgm:prSet presAssocID="{D118CB19-242F-4E55-85A8-0DBF1955AFA5}" presName="vert0" presStyleCnt="0">
        <dgm:presLayoutVars>
          <dgm:dir/>
          <dgm:animOne val="branch"/>
          <dgm:animLvl val="lvl"/>
        </dgm:presLayoutVars>
      </dgm:prSet>
      <dgm:spPr/>
    </dgm:pt>
    <dgm:pt modelId="{79ED2BAA-CF2F-4C7D-A028-4C94E7893D44}" type="pres">
      <dgm:prSet presAssocID="{17A5FB5B-B681-4DDC-9C4D-AA9E719EF433}" presName="thickLine" presStyleLbl="alignNode1" presStyleIdx="0" presStyleCnt="3"/>
      <dgm:spPr/>
    </dgm:pt>
    <dgm:pt modelId="{BE5D06F2-8263-44F7-9EAD-D4CA2A61C445}" type="pres">
      <dgm:prSet presAssocID="{17A5FB5B-B681-4DDC-9C4D-AA9E719EF433}" presName="horz1" presStyleCnt="0"/>
      <dgm:spPr/>
    </dgm:pt>
    <dgm:pt modelId="{FEB11507-B66E-4A99-920C-10F1E8132863}" type="pres">
      <dgm:prSet presAssocID="{17A5FB5B-B681-4DDC-9C4D-AA9E719EF433}" presName="tx1" presStyleLbl="revTx" presStyleIdx="0" presStyleCnt="3"/>
      <dgm:spPr/>
    </dgm:pt>
    <dgm:pt modelId="{76BF088E-4093-4503-809C-C7989AD5F929}" type="pres">
      <dgm:prSet presAssocID="{17A5FB5B-B681-4DDC-9C4D-AA9E719EF433}" presName="vert1" presStyleCnt="0"/>
      <dgm:spPr/>
    </dgm:pt>
    <dgm:pt modelId="{B880BA55-B73F-4708-AC52-FFCB2927CA9A}" type="pres">
      <dgm:prSet presAssocID="{73034E2B-D723-4FBA-A734-FCC444272A0A}" presName="thickLine" presStyleLbl="alignNode1" presStyleIdx="1" presStyleCnt="3"/>
      <dgm:spPr/>
    </dgm:pt>
    <dgm:pt modelId="{388C7AB8-6B6B-447D-8F43-8221B38872F7}" type="pres">
      <dgm:prSet presAssocID="{73034E2B-D723-4FBA-A734-FCC444272A0A}" presName="horz1" presStyleCnt="0"/>
      <dgm:spPr/>
    </dgm:pt>
    <dgm:pt modelId="{E2771076-8311-4710-8F18-675374CF248E}" type="pres">
      <dgm:prSet presAssocID="{73034E2B-D723-4FBA-A734-FCC444272A0A}" presName="tx1" presStyleLbl="revTx" presStyleIdx="1" presStyleCnt="3"/>
      <dgm:spPr/>
    </dgm:pt>
    <dgm:pt modelId="{FCA3DF9C-0258-47C0-B294-72C29DC14874}" type="pres">
      <dgm:prSet presAssocID="{73034E2B-D723-4FBA-A734-FCC444272A0A}" presName="vert1" presStyleCnt="0"/>
      <dgm:spPr/>
    </dgm:pt>
    <dgm:pt modelId="{98DAC01B-9031-4C98-85E0-B94469CA0709}" type="pres">
      <dgm:prSet presAssocID="{551B7CF7-30F9-4F9F-93C8-DDE9B2163AA2}" presName="thickLine" presStyleLbl="alignNode1" presStyleIdx="2" presStyleCnt="3"/>
      <dgm:spPr/>
    </dgm:pt>
    <dgm:pt modelId="{909729EA-B2A5-4859-A2BC-71E67678BB07}" type="pres">
      <dgm:prSet presAssocID="{551B7CF7-30F9-4F9F-93C8-DDE9B2163AA2}" presName="horz1" presStyleCnt="0"/>
      <dgm:spPr/>
    </dgm:pt>
    <dgm:pt modelId="{05386615-C373-493E-8980-E52020F6699C}" type="pres">
      <dgm:prSet presAssocID="{551B7CF7-30F9-4F9F-93C8-DDE9B2163AA2}" presName="tx1" presStyleLbl="revTx" presStyleIdx="2" presStyleCnt="3"/>
      <dgm:spPr/>
    </dgm:pt>
    <dgm:pt modelId="{E693D3E6-198E-402A-9571-E3554717F37C}" type="pres">
      <dgm:prSet presAssocID="{551B7CF7-30F9-4F9F-93C8-DDE9B2163AA2}" presName="vert1" presStyleCnt="0"/>
      <dgm:spPr/>
    </dgm:pt>
  </dgm:ptLst>
  <dgm:cxnLst>
    <dgm:cxn modelId="{E9E63F4B-A28A-42E5-9F0A-960891DB6F3B}" type="presOf" srcId="{551B7CF7-30F9-4F9F-93C8-DDE9B2163AA2}" destId="{05386615-C373-493E-8980-E52020F6699C}" srcOrd="0" destOrd="0" presId="urn:microsoft.com/office/officeart/2008/layout/LinedList"/>
    <dgm:cxn modelId="{AFCEA66C-EB80-4B4F-923D-5E60B1DFB66B}" srcId="{D118CB19-242F-4E55-85A8-0DBF1955AFA5}" destId="{73034E2B-D723-4FBA-A734-FCC444272A0A}" srcOrd="1" destOrd="0" parTransId="{14D03C52-D703-45A5-89B8-82F38919187E}" sibTransId="{E605F537-DE17-4FC7-AC90-8EC8B7479F7C}"/>
    <dgm:cxn modelId="{0183DF4E-296E-4F68-9B6F-9382ED2F11B9}" srcId="{D118CB19-242F-4E55-85A8-0DBF1955AFA5}" destId="{17A5FB5B-B681-4DDC-9C4D-AA9E719EF433}" srcOrd="0" destOrd="0" parTransId="{E7D1CDD4-E3E5-4705-9783-3886B64ACA18}" sibTransId="{E298F78C-3AAC-4951-AB75-E76FE907A81E}"/>
    <dgm:cxn modelId="{72DB6B51-C727-4468-A366-BE0E289A3065}" type="presOf" srcId="{D118CB19-242F-4E55-85A8-0DBF1955AFA5}" destId="{97E222CA-A08C-4D80-B52C-694B705FF6F2}" srcOrd="0" destOrd="0" presId="urn:microsoft.com/office/officeart/2008/layout/LinedList"/>
    <dgm:cxn modelId="{D976609D-7856-4A2A-BF08-06441481FF21}" type="presOf" srcId="{17A5FB5B-B681-4DDC-9C4D-AA9E719EF433}" destId="{FEB11507-B66E-4A99-920C-10F1E8132863}" srcOrd="0" destOrd="0" presId="urn:microsoft.com/office/officeart/2008/layout/LinedList"/>
    <dgm:cxn modelId="{5D1269AC-94EC-406C-928E-1E22BAB2EB29}" type="presOf" srcId="{73034E2B-D723-4FBA-A734-FCC444272A0A}" destId="{E2771076-8311-4710-8F18-675374CF248E}" srcOrd="0" destOrd="0" presId="urn:microsoft.com/office/officeart/2008/layout/LinedList"/>
    <dgm:cxn modelId="{E3B832F6-B983-49F9-A96D-9F8D75C47EA3}" srcId="{D118CB19-242F-4E55-85A8-0DBF1955AFA5}" destId="{551B7CF7-30F9-4F9F-93C8-DDE9B2163AA2}" srcOrd="2" destOrd="0" parTransId="{9DDFC0E7-ECE4-447C-9979-31587884C94F}" sibTransId="{96986908-035C-41BA-82B3-89B97E976673}"/>
    <dgm:cxn modelId="{63FFAA6F-D794-4920-A56D-A7D1444D36C9}" type="presParOf" srcId="{97E222CA-A08C-4D80-B52C-694B705FF6F2}" destId="{79ED2BAA-CF2F-4C7D-A028-4C94E7893D44}" srcOrd="0" destOrd="0" presId="urn:microsoft.com/office/officeart/2008/layout/LinedList"/>
    <dgm:cxn modelId="{CF35A226-1F87-4155-A0CC-823E23DD71A0}" type="presParOf" srcId="{97E222CA-A08C-4D80-B52C-694B705FF6F2}" destId="{BE5D06F2-8263-44F7-9EAD-D4CA2A61C445}" srcOrd="1" destOrd="0" presId="urn:microsoft.com/office/officeart/2008/layout/LinedList"/>
    <dgm:cxn modelId="{A854A649-280B-4496-AC21-C169022265ED}" type="presParOf" srcId="{BE5D06F2-8263-44F7-9EAD-D4CA2A61C445}" destId="{FEB11507-B66E-4A99-920C-10F1E8132863}" srcOrd="0" destOrd="0" presId="urn:microsoft.com/office/officeart/2008/layout/LinedList"/>
    <dgm:cxn modelId="{7DCE4AB5-FC90-4A27-99C2-A33C74017A2E}" type="presParOf" srcId="{BE5D06F2-8263-44F7-9EAD-D4CA2A61C445}" destId="{76BF088E-4093-4503-809C-C7989AD5F929}" srcOrd="1" destOrd="0" presId="urn:microsoft.com/office/officeart/2008/layout/LinedList"/>
    <dgm:cxn modelId="{82CA06DC-4F46-4F15-B3F8-E79E5530B168}" type="presParOf" srcId="{97E222CA-A08C-4D80-B52C-694B705FF6F2}" destId="{B880BA55-B73F-4708-AC52-FFCB2927CA9A}" srcOrd="2" destOrd="0" presId="urn:microsoft.com/office/officeart/2008/layout/LinedList"/>
    <dgm:cxn modelId="{74E56134-A1EA-4507-B7D8-6B4703F46E65}" type="presParOf" srcId="{97E222CA-A08C-4D80-B52C-694B705FF6F2}" destId="{388C7AB8-6B6B-447D-8F43-8221B38872F7}" srcOrd="3" destOrd="0" presId="urn:microsoft.com/office/officeart/2008/layout/LinedList"/>
    <dgm:cxn modelId="{3830136A-88B4-4320-8D33-AC15F585D020}" type="presParOf" srcId="{388C7AB8-6B6B-447D-8F43-8221B38872F7}" destId="{E2771076-8311-4710-8F18-675374CF248E}" srcOrd="0" destOrd="0" presId="urn:microsoft.com/office/officeart/2008/layout/LinedList"/>
    <dgm:cxn modelId="{54E385A0-1A48-4E50-8C7B-29B35049EB73}" type="presParOf" srcId="{388C7AB8-6B6B-447D-8F43-8221B38872F7}" destId="{FCA3DF9C-0258-47C0-B294-72C29DC14874}" srcOrd="1" destOrd="0" presId="urn:microsoft.com/office/officeart/2008/layout/LinedList"/>
    <dgm:cxn modelId="{C36C929D-11E7-414B-852D-38D58A13393E}" type="presParOf" srcId="{97E222CA-A08C-4D80-B52C-694B705FF6F2}" destId="{98DAC01B-9031-4C98-85E0-B94469CA0709}" srcOrd="4" destOrd="0" presId="urn:microsoft.com/office/officeart/2008/layout/LinedList"/>
    <dgm:cxn modelId="{8AE87253-D3A7-43D6-BA9A-E74103FC5712}" type="presParOf" srcId="{97E222CA-A08C-4D80-B52C-694B705FF6F2}" destId="{909729EA-B2A5-4859-A2BC-71E67678BB07}" srcOrd="5" destOrd="0" presId="urn:microsoft.com/office/officeart/2008/layout/LinedList"/>
    <dgm:cxn modelId="{7CAD585D-C635-4FE1-A44E-48FF0A613378}" type="presParOf" srcId="{909729EA-B2A5-4859-A2BC-71E67678BB07}" destId="{05386615-C373-493E-8980-E52020F6699C}" srcOrd="0" destOrd="0" presId="urn:microsoft.com/office/officeart/2008/layout/LinedList"/>
    <dgm:cxn modelId="{FE99B1C6-0673-4B36-B71F-4A20052A487F}" type="presParOf" srcId="{909729EA-B2A5-4859-A2BC-71E67678BB07}" destId="{E693D3E6-198E-402A-9571-E3554717F37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882F0B-689D-4F53-8383-EEF46BC8C3A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0F5D0B-1FF5-4DAB-B488-AC83E01D3794}">
      <dgm:prSet/>
      <dgm:spPr/>
      <dgm:t>
        <a:bodyPr/>
        <a:lstStyle/>
        <a:p>
          <a:pPr>
            <a:lnSpc>
              <a:spcPct val="100000"/>
            </a:lnSpc>
          </a:pPr>
          <a:r>
            <a:rPr lang="en-US" b="1" i="0"/>
            <a:t>Quantitative, Observational Study:</a:t>
          </a:r>
          <a:r>
            <a:rPr lang="en-US" b="0" i="0"/>
            <a:t> This study is a quantitative, observational analysis of historical patient visitation data at the ED over 14 years (2009-2023).</a:t>
          </a:r>
          <a:endParaRPr lang="en-US"/>
        </a:p>
      </dgm:t>
    </dgm:pt>
    <dgm:pt modelId="{1651210F-AE50-4EBE-BE6D-CFB54DD300DC}" type="parTrans" cxnId="{075A3BEB-E28A-45DF-9EB4-CFF282A45DD5}">
      <dgm:prSet/>
      <dgm:spPr/>
      <dgm:t>
        <a:bodyPr/>
        <a:lstStyle/>
        <a:p>
          <a:endParaRPr lang="en-US"/>
        </a:p>
      </dgm:t>
    </dgm:pt>
    <dgm:pt modelId="{1D81E3A7-2F20-4599-A1F5-E9BFB0E4BB17}" type="sibTrans" cxnId="{075A3BEB-E28A-45DF-9EB4-CFF282A45DD5}">
      <dgm:prSet/>
      <dgm:spPr/>
      <dgm:t>
        <a:bodyPr/>
        <a:lstStyle/>
        <a:p>
          <a:endParaRPr lang="en-US"/>
        </a:p>
      </dgm:t>
    </dgm:pt>
    <dgm:pt modelId="{DC6323CA-FB4A-4187-A458-2C709C63CCBF}">
      <dgm:prSet/>
      <dgm:spPr/>
      <dgm:t>
        <a:bodyPr/>
        <a:lstStyle/>
        <a:p>
          <a:pPr>
            <a:lnSpc>
              <a:spcPct val="100000"/>
            </a:lnSpc>
          </a:pPr>
          <a:r>
            <a:rPr lang="en-US" b="1" i="0"/>
            <a:t>Data and Analysis Focus:</a:t>
          </a:r>
          <a:r>
            <a:rPr lang="en-US" b="0" i="0"/>
            <a:t> The study systematically examines various factors, including daily and hourly patient volumes, COVID-19 status, granular temporal variables (day of the week, month, season), triage acuity proportions, ambulance arrivals, and derived attributes.</a:t>
          </a:r>
          <a:endParaRPr lang="en-US"/>
        </a:p>
      </dgm:t>
    </dgm:pt>
    <dgm:pt modelId="{DF4F2DE8-5B1F-410F-8536-2EB5180D68EF}" type="parTrans" cxnId="{5C1D86A1-75C7-499C-85D1-3DEB81DC1878}">
      <dgm:prSet/>
      <dgm:spPr/>
      <dgm:t>
        <a:bodyPr/>
        <a:lstStyle/>
        <a:p>
          <a:endParaRPr lang="en-US"/>
        </a:p>
      </dgm:t>
    </dgm:pt>
    <dgm:pt modelId="{778FA053-A62B-4475-8E40-AC21209FF2BF}" type="sibTrans" cxnId="{5C1D86A1-75C7-499C-85D1-3DEB81DC1878}">
      <dgm:prSet/>
      <dgm:spPr/>
      <dgm:t>
        <a:bodyPr/>
        <a:lstStyle/>
        <a:p>
          <a:endParaRPr lang="en-US"/>
        </a:p>
      </dgm:t>
    </dgm:pt>
    <dgm:pt modelId="{48606730-7285-48DD-8EA1-4CB1C5CC2243}">
      <dgm:prSet/>
      <dgm:spPr/>
      <dgm:t>
        <a:bodyPr/>
        <a:lstStyle/>
        <a:p>
          <a:pPr>
            <a:lnSpc>
              <a:spcPct val="100000"/>
            </a:lnSpc>
          </a:pPr>
          <a:r>
            <a:rPr lang="en-US" b="1" i="0" dirty="0"/>
            <a:t>Filtered Data Scope:</a:t>
          </a:r>
          <a:r>
            <a:rPr lang="en-US" b="0" i="0" dirty="0"/>
            <a:t> </a:t>
          </a:r>
          <a:endParaRPr lang="en-US" dirty="0"/>
        </a:p>
      </dgm:t>
    </dgm:pt>
    <dgm:pt modelId="{9ED050E4-52D7-4396-B059-FC1D58D7CD6D}" type="parTrans" cxnId="{94C9FB22-EAB9-4167-A08F-3D4D88946B40}">
      <dgm:prSet/>
      <dgm:spPr/>
      <dgm:t>
        <a:bodyPr/>
        <a:lstStyle/>
        <a:p>
          <a:endParaRPr lang="en-US"/>
        </a:p>
      </dgm:t>
    </dgm:pt>
    <dgm:pt modelId="{F7DE5184-BFE0-4641-B6ED-5B7B6F346336}" type="sibTrans" cxnId="{94C9FB22-EAB9-4167-A08F-3D4D88946B40}">
      <dgm:prSet/>
      <dgm:spPr/>
      <dgm:t>
        <a:bodyPr/>
        <a:lstStyle/>
        <a:p>
          <a:endParaRPr lang="en-US"/>
        </a:p>
      </dgm:t>
    </dgm:pt>
    <dgm:pt modelId="{373D2D06-47FB-4A94-9976-43E9523CA990}">
      <dgm:prSet/>
      <dgm:spPr/>
      <dgm:t>
        <a:bodyPr/>
        <a:lstStyle/>
        <a:p>
          <a:pPr>
            <a:lnSpc>
              <a:spcPct val="100000"/>
            </a:lnSpc>
          </a:pPr>
          <a:r>
            <a:rPr lang="en-US" b="0" i="0" dirty="0"/>
            <a:t>The analysis is concentrated on winter months (January 2009 to June 2023) to develop specialized predictive models for cold seasons, focusing on patient arrivals from October to March due to statistically significant differences in healthcare utilization during these periods.</a:t>
          </a:r>
          <a:endParaRPr lang="en-US" dirty="0"/>
        </a:p>
      </dgm:t>
    </dgm:pt>
    <dgm:pt modelId="{0111449C-B756-49C9-9B45-05E562803BA8}" type="parTrans" cxnId="{B4400A89-EDDB-483E-94C7-C6387F9E89B6}">
      <dgm:prSet/>
      <dgm:spPr/>
      <dgm:t>
        <a:bodyPr/>
        <a:lstStyle/>
        <a:p>
          <a:endParaRPr lang="en-US"/>
        </a:p>
      </dgm:t>
    </dgm:pt>
    <dgm:pt modelId="{C148F94F-7029-449C-8B3E-790A522F1201}" type="sibTrans" cxnId="{B4400A89-EDDB-483E-94C7-C6387F9E89B6}">
      <dgm:prSet/>
      <dgm:spPr/>
      <dgm:t>
        <a:bodyPr/>
        <a:lstStyle/>
        <a:p>
          <a:endParaRPr lang="en-US"/>
        </a:p>
      </dgm:t>
    </dgm:pt>
    <dgm:pt modelId="{D62B562B-B902-4A50-A8F5-37003F5007E2}">
      <dgm:prSet/>
      <dgm:spPr/>
      <dgm:t>
        <a:bodyPr/>
        <a:lstStyle/>
        <a:p>
          <a:pPr>
            <a:lnSpc>
              <a:spcPct val="100000"/>
            </a:lnSpc>
          </a:pPr>
          <a:r>
            <a:rPr lang="en-US" b="0" i="0"/>
            <a:t>Age residual analysis highlights increased vulnerability to winter health issues in specific age groups.</a:t>
          </a:r>
          <a:endParaRPr lang="en-US"/>
        </a:p>
      </dgm:t>
    </dgm:pt>
    <dgm:pt modelId="{7808F106-AF01-4FC8-B433-D2FC331D333F}" type="parTrans" cxnId="{DE5EF658-7C33-406D-9384-2B917CA86951}">
      <dgm:prSet/>
      <dgm:spPr/>
      <dgm:t>
        <a:bodyPr/>
        <a:lstStyle/>
        <a:p>
          <a:endParaRPr lang="en-US"/>
        </a:p>
      </dgm:t>
    </dgm:pt>
    <dgm:pt modelId="{704BA07A-2849-49D1-AA30-B4659A0410C8}" type="sibTrans" cxnId="{DE5EF658-7C33-406D-9384-2B917CA86951}">
      <dgm:prSet/>
      <dgm:spPr/>
      <dgm:t>
        <a:bodyPr/>
        <a:lstStyle/>
        <a:p>
          <a:endParaRPr lang="en-US"/>
        </a:p>
      </dgm:t>
    </dgm:pt>
    <dgm:pt modelId="{58F8D176-7810-45B1-8275-247F286365FF}">
      <dgm:prSet/>
      <dgm:spPr/>
      <dgm:t>
        <a:bodyPr/>
        <a:lstStyle/>
        <a:p>
          <a:pPr>
            <a:lnSpc>
              <a:spcPct val="100000"/>
            </a:lnSpc>
          </a:pPr>
          <a:r>
            <a:rPr lang="en-US" b="1" i="0"/>
            <a:t>Enhanced Predictive Accuracy:</a:t>
          </a:r>
          <a:r>
            <a:rPr lang="en-US" b="0" i="0"/>
            <a:t> By exclusively modeling winter data, the study aims to reduce potential confounding effects and enhance the predictive accuracy of models for colder months, providing actionable insights for winter healthcare challenges. Age residual analysis highlights increased vulnerability to winter health issues in specific age groups.</a:t>
          </a:r>
          <a:endParaRPr lang="en-US"/>
        </a:p>
      </dgm:t>
    </dgm:pt>
    <dgm:pt modelId="{79802554-42D8-4611-80FF-349115523A7A}" type="parTrans" cxnId="{62DC104A-DAA8-466E-A2A3-C14121FBF379}">
      <dgm:prSet/>
      <dgm:spPr/>
      <dgm:t>
        <a:bodyPr/>
        <a:lstStyle/>
        <a:p>
          <a:endParaRPr lang="en-US"/>
        </a:p>
      </dgm:t>
    </dgm:pt>
    <dgm:pt modelId="{24023D5D-2C10-407F-8EB3-FDAFC0BAF0F7}" type="sibTrans" cxnId="{62DC104A-DAA8-466E-A2A3-C14121FBF379}">
      <dgm:prSet/>
      <dgm:spPr/>
      <dgm:t>
        <a:bodyPr/>
        <a:lstStyle/>
        <a:p>
          <a:endParaRPr lang="en-US"/>
        </a:p>
      </dgm:t>
    </dgm:pt>
    <dgm:pt modelId="{8C78ABEB-2076-448E-97C0-646E1A5B27D1}" type="pres">
      <dgm:prSet presAssocID="{21882F0B-689D-4F53-8383-EEF46BC8C3AB}" presName="root" presStyleCnt="0">
        <dgm:presLayoutVars>
          <dgm:dir/>
          <dgm:resizeHandles val="exact"/>
        </dgm:presLayoutVars>
      </dgm:prSet>
      <dgm:spPr/>
    </dgm:pt>
    <dgm:pt modelId="{40B5DF72-395D-47F1-A961-382CE3E14C1C}" type="pres">
      <dgm:prSet presAssocID="{F20F5D0B-1FF5-4DAB-B488-AC83E01D3794}" presName="compNode" presStyleCnt="0"/>
      <dgm:spPr/>
    </dgm:pt>
    <dgm:pt modelId="{15DD8D8B-4ED1-4AF2-9C1F-CF7B99765955}" type="pres">
      <dgm:prSet presAssocID="{F20F5D0B-1FF5-4DAB-B488-AC83E01D3794}" presName="bgRect" presStyleLbl="bgShp" presStyleIdx="0" presStyleCnt="4"/>
      <dgm:spPr/>
    </dgm:pt>
    <dgm:pt modelId="{BF2C370F-6BE6-4A45-9898-658FAA6EFB36}" type="pres">
      <dgm:prSet presAssocID="{F20F5D0B-1FF5-4DAB-B488-AC83E01D37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DE74AA8E-28D0-4994-A1FE-5F7A93A3E4C4}" type="pres">
      <dgm:prSet presAssocID="{F20F5D0B-1FF5-4DAB-B488-AC83E01D3794}" presName="spaceRect" presStyleCnt="0"/>
      <dgm:spPr/>
    </dgm:pt>
    <dgm:pt modelId="{18D28AA8-8BF5-4C2E-9AE4-BE4BBCFA88A6}" type="pres">
      <dgm:prSet presAssocID="{F20F5D0B-1FF5-4DAB-B488-AC83E01D3794}" presName="parTx" presStyleLbl="revTx" presStyleIdx="0" presStyleCnt="5">
        <dgm:presLayoutVars>
          <dgm:chMax val="0"/>
          <dgm:chPref val="0"/>
        </dgm:presLayoutVars>
      </dgm:prSet>
      <dgm:spPr/>
    </dgm:pt>
    <dgm:pt modelId="{9FBC035E-5B7B-4538-8488-F483F0D9B3D0}" type="pres">
      <dgm:prSet presAssocID="{1D81E3A7-2F20-4599-A1F5-E9BFB0E4BB17}" presName="sibTrans" presStyleCnt="0"/>
      <dgm:spPr/>
    </dgm:pt>
    <dgm:pt modelId="{BD995154-C91B-4315-99A7-7A722B6A0B17}" type="pres">
      <dgm:prSet presAssocID="{DC6323CA-FB4A-4187-A458-2C709C63CCBF}" presName="compNode" presStyleCnt="0"/>
      <dgm:spPr/>
    </dgm:pt>
    <dgm:pt modelId="{5AC29920-8EB2-427B-A927-9B3AA2EB7F94}" type="pres">
      <dgm:prSet presAssocID="{DC6323CA-FB4A-4187-A458-2C709C63CCBF}" presName="bgRect" presStyleLbl="bgShp" presStyleIdx="1" presStyleCnt="4" custLinFactNeighborY="2040"/>
      <dgm:spPr/>
    </dgm:pt>
    <dgm:pt modelId="{AE2EDC06-8239-4BC3-B4B5-3A2F4547217F}" type="pres">
      <dgm:prSet presAssocID="{DC6323CA-FB4A-4187-A458-2C709C63CC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541F78D5-C619-406C-B6FF-87CBCC848F75}" type="pres">
      <dgm:prSet presAssocID="{DC6323CA-FB4A-4187-A458-2C709C63CCBF}" presName="spaceRect" presStyleCnt="0"/>
      <dgm:spPr/>
    </dgm:pt>
    <dgm:pt modelId="{A5A3BA73-D969-4EC5-8AB8-171B9F55286D}" type="pres">
      <dgm:prSet presAssocID="{DC6323CA-FB4A-4187-A458-2C709C63CCBF}" presName="parTx" presStyleLbl="revTx" presStyleIdx="1" presStyleCnt="5">
        <dgm:presLayoutVars>
          <dgm:chMax val="0"/>
          <dgm:chPref val="0"/>
        </dgm:presLayoutVars>
      </dgm:prSet>
      <dgm:spPr/>
    </dgm:pt>
    <dgm:pt modelId="{D747EEF4-1020-4BF9-A571-8029E42EFA07}" type="pres">
      <dgm:prSet presAssocID="{778FA053-A62B-4475-8E40-AC21209FF2BF}" presName="sibTrans" presStyleCnt="0"/>
      <dgm:spPr/>
    </dgm:pt>
    <dgm:pt modelId="{000D4FC5-2DDC-4884-A998-EFAA7BD97E67}" type="pres">
      <dgm:prSet presAssocID="{48606730-7285-48DD-8EA1-4CB1C5CC2243}" presName="compNode" presStyleCnt="0"/>
      <dgm:spPr/>
    </dgm:pt>
    <dgm:pt modelId="{7CFAD4DC-7BF9-4CEF-BEDB-69AE851BEDE6}" type="pres">
      <dgm:prSet presAssocID="{48606730-7285-48DD-8EA1-4CB1C5CC2243}" presName="bgRect" presStyleLbl="bgShp" presStyleIdx="2" presStyleCnt="4"/>
      <dgm:spPr/>
    </dgm:pt>
    <dgm:pt modelId="{E2EAFB3B-FBF7-49CD-A47A-C07C47207CCF}" type="pres">
      <dgm:prSet presAssocID="{48606730-7285-48DD-8EA1-4CB1C5CC2243}" presName="iconRect" presStyleLbl="node1" presStyleIdx="2" presStyleCnt="4" custLinFactNeighborY="370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rtial Sun"/>
        </a:ext>
      </dgm:extLst>
    </dgm:pt>
    <dgm:pt modelId="{9872004C-D99D-4A65-8517-BCA9578A77B0}" type="pres">
      <dgm:prSet presAssocID="{48606730-7285-48DD-8EA1-4CB1C5CC2243}" presName="spaceRect" presStyleCnt="0"/>
      <dgm:spPr/>
    </dgm:pt>
    <dgm:pt modelId="{D05D1FC9-E1F9-487F-B354-94858CCEC742}" type="pres">
      <dgm:prSet presAssocID="{48606730-7285-48DD-8EA1-4CB1C5CC2243}" presName="parTx" presStyleLbl="revTx" presStyleIdx="2" presStyleCnt="5">
        <dgm:presLayoutVars>
          <dgm:chMax val="0"/>
          <dgm:chPref val="0"/>
        </dgm:presLayoutVars>
      </dgm:prSet>
      <dgm:spPr/>
    </dgm:pt>
    <dgm:pt modelId="{5F288352-8470-4111-B342-BA23C3B04CB6}" type="pres">
      <dgm:prSet presAssocID="{48606730-7285-48DD-8EA1-4CB1C5CC2243}" presName="desTx" presStyleLbl="revTx" presStyleIdx="3" presStyleCnt="5">
        <dgm:presLayoutVars/>
      </dgm:prSet>
      <dgm:spPr/>
    </dgm:pt>
    <dgm:pt modelId="{C0060DF2-D9C0-47FC-B34B-C59D9188BD77}" type="pres">
      <dgm:prSet presAssocID="{F7DE5184-BFE0-4641-B6ED-5B7B6F346336}" presName="sibTrans" presStyleCnt="0"/>
      <dgm:spPr/>
    </dgm:pt>
    <dgm:pt modelId="{7FC0BEC3-38AB-426C-96E8-F6F0356AD64B}" type="pres">
      <dgm:prSet presAssocID="{58F8D176-7810-45B1-8275-247F286365FF}" presName="compNode" presStyleCnt="0"/>
      <dgm:spPr/>
    </dgm:pt>
    <dgm:pt modelId="{3FE98BE5-FBFA-410D-B082-A7CE69D0D8CB}" type="pres">
      <dgm:prSet presAssocID="{58F8D176-7810-45B1-8275-247F286365FF}" presName="bgRect" presStyleLbl="bgShp" presStyleIdx="3" presStyleCnt="4"/>
      <dgm:spPr/>
    </dgm:pt>
    <dgm:pt modelId="{89DF249A-CF83-467E-ADA7-50AA415C45DA}" type="pres">
      <dgm:prSet presAssocID="{58F8D176-7810-45B1-8275-247F286365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A8E6FB9D-17A0-4906-8B4F-D616F800C4DF}" type="pres">
      <dgm:prSet presAssocID="{58F8D176-7810-45B1-8275-247F286365FF}" presName="spaceRect" presStyleCnt="0"/>
      <dgm:spPr/>
    </dgm:pt>
    <dgm:pt modelId="{E01B7A21-4EDA-48C0-B300-D6C48E9610CA}" type="pres">
      <dgm:prSet presAssocID="{58F8D176-7810-45B1-8275-247F286365FF}" presName="parTx" presStyleLbl="revTx" presStyleIdx="4" presStyleCnt="5">
        <dgm:presLayoutVars>
          <dgm:chMax val="0"/>
          <dgm:chPref val="0"/>
        </dgm:presLayoutVars>
      </dgm:prSet>
      <dgm:spPr/>
    </dgm:pt>
  </dgm:ptLst>
  <dgm:cxnLst>
    <dgm:cxn modelId="{94C9FB22-EAB9-4167-A08F-3D4D88946B40}" srcId="{21882F0B-689D-4F53-8383-EEF46BC8C3AB}" destId="{48606730-7285-48DD-8EA1-4CB1C5CC2243}" srcOrd="2" destOrd="0" parTransId="{9ED050E4-52D7-4396-B059-FC1D58D7CD6D}" sibTransId="{F7DE5184-BFE0-4641-B6ED-5B7B6F346336}"/>
    <dgm:cxn modelId="{26FB4041-ACBF-4D45-B3FD-48B77B0B3757}" type="presOf" srcId="{58F8D176-7810-45B1-8275-247F286365FF}" destId="{E01B7A21-4EDA-48C0-B300-D6C48E9610CA}" srcOrd="0" destOrd="0" presId="urn:microsoft.com/office/officeart/2018/2/layout/IconVerticalSolidList"/>
    <dgm:cxn modelId="{62DC104A-DAA8-466E-A2A3-C14121FBF379}" srcId="{21882F0B-689D-4F53-8383-EEF46BC8C3AB}" destId="{58F8D176-7810-45B1-8275-247F286365FF}" srcOrd="3" destOrd="0" parTransId="{79802554-42D8-4611-80FF-349115523A7A}" sibTransId="{24023D5D-2C10-407F-8EB3-FDAFC0BAF0F7}"/>
    <dgm:cxn modelId="{8D16664B-25E6-464F-9C46-02093024265D}" type="presOf" srcId="{DC6323CA-FB4A-4187-A458-2C709C63CCBF}" destId="{A5A3BA73-D969-4EC5-8AB8-171B9F55286D}" srcOrd="0" destOrd="0" presId="urn:microsoft.com/office/officeart/2018/2/layout/IconVerticalSolidList"/>
    <dgm:cxn modelId="{DE5EF658-7C33-406D-9384-2B917CA86951}" srcId="{48606730-7285-48DD-8EA1-4CB1C5CC2243}" destId="{D62B562B-B902-4A50-A8F5-37003F5007E2}" srcOrd="1" destOrd="0" parTransId="{7808F106-AF01-4FC8-B433-D2FC331D333F}" sibTransId="{704BA07A-2849-49D1-AA30-B4659A0410C8}"/>
    <dgm:cxn modelId="{B4400A89-EDDB-483E-94C7-C6387F9E89B6}" srcId="{48606730-7285-48DD-8EA1-4CB1C5CC2243}" destId="{373D2D06-47FB-4A94-9976-43E9523CA990}" srcOrd="0" destOrd="0" parTransId="{0111449C-B756-49C9-9B45-05E562803BA8}" sibTransId="{C148F94F-7029-449C-8B3E-790A522F1201}"/>
    <dgm:cxn modelId="{99524789-44EF-462D-A0D5-632FBBDAEECD}" type="presOf" srcId="{D62B562B-B902-4A50-A8F5-37003F5007E2}" destId="{5F288352-8470-4111-B342-BA23C3B04CB6}" srcOrd="0" destOrd="1" presId="urn:microsoft.com/office/officeart/2018/2/layout/IconVerticalSolidList"/>
    <dgm:cxn modelId="{E35F7C99-F2C0-4D55-8628-67D763A439BB}" type="presOf" srcId="{F20F5D0B-1FF5-4DAB-B488-AC83E01D3794}" destId="{18D28AA8-8BF5-4C2E-9AE4-BE4BBCFA88A6}" srcOrd="0" destOrd="0" presId="urn:microsoft.com/office/officeart/2018/2/layout/IconVerticalSolidList"/>
    <dgm:cxn modelId="{5C1D86A1-75C7-499C-85D1-3DEB81DC1878}" srcId="{21882F0B-689D-4F53-8383-EEF46BC8C3AB}" destId="{DC6323CA-FB4A-4187-A458-2C709C63CCBF}" srcOrd="1" destOrd="0" parTransId="{DF4F2DE8-5B1F-410F-8536-2EB5180D68EF}" sibTransId="{778FA053-A62B-4475-8E40-AC21209FF2BF}"/>
    <dgm:cxn modelId="{C1B53DB1-EB7A-4BE4-8550-9437799E5596}" type="presOf" srcId="{21882F0B-689D-4F53-8383-EEF46BC8C3AB}" destId="{8C78ABEB-2076-448E-97C0-646E1A5B27D1}" srcOrd="0" destOrd="0" presId="urn:microsoft.com/office/officeart/2018/2/layout/IconVerticalSolidList"/>
    <dgm:cxn modelId="{F489B0C2-C815-4F44-9D89-70841EECA201}" type="presOf" srcId="{48606730-7285-48DD-8EA1-4CB1C5CC2243}" destId="{D05D1FC9-E1F9-487F-B354-94858CCEC742}" srcOrd="0" destOrd="0" presId="urn:microsoft.com/office/officeart/2018/2/layout/IconVerticalSolidList"/>
    <dgm:cxn modelId="{075A3BEB-E28A-45DF-9EB4-CFF282A45DD5}" srcId="{21882F0B-689D-4F53-8383-EEF46BC8C3AB}" destId="{F20F5D0B-1FF5-4DAB-B488-AC83E01D3794}" srcOrd="0" destOrd="0" parTransId="{1651210F-AE50-4EBE-BE6D-CFB54DD300DC}" sibTransId="{1D81E3A7-2F20-4599-A1F5-E9BFB0E4BB17}"/>
    <dgm:cxn modelId="{5C4DB7F2-EF9F-4336-A29F-F3D2C07F4E81}" type="presOf" srcId="{373D2D06-47FB-4A94-9976-43E9523CA990}" destId="{5F288352-8470-4111-B342-BA23C3B04CB6}" srcOrd="0" destOrd="0" presId="urn:microsoft.com/office/officeart/2018/2/layout/IconVerticalSolidList"/>
    <dgm:cxn modelId="{C09AB3B2-2D92-4B85-B62A-27CD6F24A893}" type="presParOf" srcId="{8C78ABEB-2076-448E-97C0-646E1A5B27D1}" destId="{40B5DF72-395D-47F1-A961-382CE3E14C1C}" srcOrd="0" destOrd="0" presId="urn:microsoft.com/office/officeart/2018/2/layout/IconVerticalSolidList"/>
    <dgm:cxn modelId="{19DD4811-D5AB-4A7B-A14A-5DAB287A2DA8}" type="presParOf" srcId="{40B5DF72-395D-47F1-A961-382CE3E14C1C}" destId="{15DD8D8B-4ED1-4AF2-9C1F-CF7B99765955}" srcOrd="0" destOrd="0" presId="urn:microsoft.com/office/officeart/2018/2/layout/IconVerticalSolidList"/>
    <dgm:cxn modelId="{8D7EE53D-4639-43D8-B139-83A1D0B5AF32}" type="presParOf" srcId="{40B5DF72-395D-47F1-A961-382CE3E14C1C}" destId="{BF2C370F-6BE6-4A45-9898-658FAA6EFB36}" srcOrd="1" destOrd="0" presId="urn:microsoft.com/office/officeart/2018/2/layout/IconVerticalSolidList"/>
    <dgm:cxn modelId="{E15EA41E-A440-4E52-A46B-0A93C94B5664}" type="presParOf" srcId="{40B5DF72-395D-47F1-A961-382CE3E14C1C}" destId="{DE74AA8E-28D0-4994-A1FE-5F7A93A3E4C4}" srcOrd="2" destOrd="0" presId="urn:microsoft.com/office/officeart/2018/2/layout/IconVerticalSolidList"/>
    <dgm:cxn modelId="{1C936EC1-D1D1-4D13-A33E-5BA2CFE77817}" type="presParOf" srcId="{40B5DF72-395D-47F1-A961-382CE3E14C1C}" destId="{18D28AA8-8BF5-4C2E-9AE4-BE4BBCFA88A6}" srcOrd="3" destOrd="0" presId="urn:microsoft.com/office/officeart/2018/2/layout/IconVerticalSolidList"/>
    <dgm:cxn modelId="{C0EDD491-A489-4A96-B91C-294E1E1E0E4F}" type="presParOf" srcId="{8C78ABEB-2076-448E-97C0-646E1A5B27D1}" destId="{9FBC035E-5B7B-4538-8488-F483F0D9B3D0}" srcOrd="1" destOrd="0" presId="urn:microsoft.com/office/officeart/2018/2/layout/IconVerticalSolidList"/>
    <dgm:cxn modelId="{FE1AB295-A0AC-4155-857F-845DA3FD339F}" type="presParOf" srcId="{8C78ABEB-2076-448E-97C0-646E1A5B27D1}" destId="{BD995154-C91B-4315-99A7-7A722B6A0B17}" srcOrd="2" destOrd="0" presId="urn:microsoft.com/office/officeart/2018/2/layout/IconVerticalSolidList"/>
    <dgm:cxn modelId="{4447FD28-9402-4BD1-BEA0-753FB752550F}" type="presParOf" srcId="{BD995154-C91B-4315-99A7-7A722B6A0B17}" destId="{5AC29920-8EB2-427B-A927-9B3AA2EB7F94}" srcOrd="0" destOrd="0" presId="urn:microsoft.com/office/officeart/2018/2/layout/IconVerticalSolidList"/>
    <dgm:cxn modelId="{10AD37AB-14A2-416E-85A7-F46ED14E7120}" type="presParOf" srcId="{BD995154-C91B-4315-99A7-7A722B6A0B17}" destId="{AE2EDC06-8239-4BC3-B4B5-3A2F4547217F}" srcOrd="1" destOrd="0" presId="urn:microsoft.com/office/officeart/2018/2/layout/IconVerticalSolidList"/>
    <dgm:cxn modelId="{E788B1B6-8B0B-413E-A125-70C231FB26BE}" type="presParOf" srcId="{BD995154-C91B-4315-99A7-7A722B6A0B17}" destId="{541F78D5-C619-406C-B6FF-87CBCC848F75}" srcOrd="2" destOrd="0" presId="urn:microsoft.com/office/officeart/2018/2/layout/IconVerticalSolidList"/>
    <dgm:cxn modelId="{B78BC2B2-F789-4EC2-A722-7C73008DB957}" type="presParOf" srcId="{BD995154-C91B-4315-99A7-7A722B6A0B17}" destId="{A5A3BA73-D969-4EC5-8AB8-171B9F55286D}" srcOrd="3" destOrd="0" presId="urn:microsoft.com/office/officeart/2018/2/layout/IconVerticalSolidList"/>
    <dgm:cxn modelId="{5AE7702B-88AD-4AE7-9E69-FD3F8815C108}" type="presParOf" srcId="{8C78ABEB-2076-448E-97C0-646E1A5B27D1}" destId="{D747EEF4-1020-4BF9-A571-8029E42EFA07}" srcOrd="3" destOrd="0" presId="urn:microsoft.com/office/officeart/2018/2/layout/IconVerticalSolidList"/>
    <dgm:cxn modelId="{B4F925B2-B949-4E38-AD43-45CDF90C6F0E}" type="presParOf" srcId="{8C78ABEB-2076-448E-97C0-646E1A5B27D1}" destId="{000D4FC5-2DDC-4884-A998-EFAA7BD97E67}" srcOrd="4" destOrd="0" presId="urn:microsoft.com/office/officeart/2018/2/layout/IconVerticalSolidList"/>
    <dgm:cxn modelId="{B37E8DC7-02EB-4512-8AEA-CFE3AD6618E0}" type="presParOf" srcId="{000D4FC5-2DDC-4884-A998-EFAA7BD97E67}" destId="{7CFAD4DC-7BF9-4CEF-BEDB-69AE851BEDE6}" srcOrd="0" destOrd="0" presId="urn:microsoft.com/office/officeart/2018/2/layout/IconVerticalSolidList"/>
    <dgm:cxn modelId="{D27222AC-57BA-4B9C-8347-313C0A6C6D6E}" type="presParOf" srcId="{000D4FC5-2DDC-4884-A998-EFAA7BD97E67}" destId="{E2EAFB3B-FBF7-49CD-A47A-C07C47207CCF}" srcOrd="1" destOrd="0" presId="urn:microsoft.com/office/officeart/2018/2/layout/IconVerticalSolidList"/>
    <dgm:cxn modelId="{E48EB2A3-9F33-4676-A5FF-E8FB0B5CD324}" type="presParOf" srcId="{000D4FC5-2DDC-4884-A998-EFAA7BD97E67}" destId="{9872004C-D99D-4A65-8517-BCA9578A77B0}" srcOrd="2" destOrd="0" presId="urn:microsoft.com/office/officeart/2018/2/layout/IconVerticalSolidList"/>
    <dgm:cxn modelId="{D854A724-1B9F-4E5C-BB6A-29AE51F36AC1}" type="presParOf" srcId="{000D4FC5-2DDC-4884-A998-EFAA7BD97E67}" destId="{D05D1FC9-E1F9-487F-B354-94858CCEC742}" srcOrd="3" destOrd="0" presId="urn:microsoft.com/office/officeart/2018/2/layout/IconVerticalSolidList"/>
    <dgm:cxn modelId="{DCBC307C-6054-43E5-B464-291878224AC2}" type="presParOf" srcId="{000D4FC5-2DDC-4884-A998-EFAA7BD97E67}" destId="{5F288352-8470-4111-B342-BA23C3B04CB6}" srcOrd="4" destOrd="0" presId="urn:microsoft.com/office/officeart/2018/2/layout/IconVerticalSolidList"/>
    <dgm:cxn modelId="{92AE8927-2B8B-47D4-A5A2-76D2C966AB45}" type="presParOf" srcId="{8C78ABEB-2076-448E-97C0-646E1A5B27D1}" destId="{C0060DF2-D9C0-47FC-B34B-C59D9188BD77}" srcOrd="5" destOrd="0" presId="urn:microsoft.com/office/officeart/2018/2/layout/IconVerticalSolidList"/>
    <dgm:cxn modelId="{8EC18877-65F4-4BFC-AC74-CE17F3FFC9EA}" type="presParOf" srcId="{8C78ABEB-2076-448E-97C0-646E1A5B27D1}" destId="{7FC0BEC3-38AB-426C-96E8-F6F0356AD64B}" srcOrd="6" destOrd="0" presId="urn:microsoft.com/office/officeart/2018/2/layout/IconVerticalSolidList"/>
    <dgm:cxn modelId="{3F7774E8-317C-441D-A519-8DA6A106A6B1}" type="presParOf" srcId="{7FC0BEC3-38AB-426C-96E8-F6F0356AD64B}" destId="{3FE98BE5-FBFA-410D-B082-A7CE69D0D8CB}" srcOrd="0" destOrd="0" presId="urn:microsoft.com/office/officeart/2018/2/layout/IconVerticalSolidList"/>
    <dgm:cxn modelId="{3F714098-F204-4D95-A812-286FC0EC87E7}" type="presParOf" srcId="{7FC0BEC3-38AB-426C-96E8-F6F0356AD64B}" destId="{89DF249A-CF83-467E-ADA7-50AA415C45DA}" srcOrd="1" destOrd="0" presId="urn:microsoft.com/office/officeart/2018/2/layout/IconVerticalSolidList"/>
    <dgm:cxn modelId="{2527D87D-1B01-4041-A86C-441C30634B4D}" type="presParOf" srcId="{7FC0BEC3-38AB-426C-96E8-F6F0356AD64B}" destId="{A8E6FB9D-17A0-4906-8B4F-D616F800C4DF}" srcOrd="2" destOrd="0" presId="urn:microsoft.com/office/officeart/2018/2/layout/IconVerticalSolidList"/>
    <dgm:cxn modelId="{362471E0-AAF4-40E0-B038-E8597ADB453D}" type="presParOf" srcId="{7FC0BEC3-38AB-426C-96E8-F6F0356AD64B}" destId="{E01B7A21-4EDA-48C0-B300-D6C48E9610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20209D-D20A-4860-90D3-B4D1DDC7F8A4}"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063D160-857A-4EF0-8677-42C4A2C53FEF}">
      <dgm:prSet/>
      <dgm:spPr/>
      <dgm:t>
        <a:bodyPr/>
        <a:lstStyle/>
        <a:p>
          <a:r>
            <a:rPr lang="en-US"/>
            <a:t>Predict</a:t>
          </a:r>
        </a:p>
      </dgm:t>
    </dgm:pt>
    <dgm:pt modelId="{EDB24F14-7254-4CA1-BE03-70A7F19FF616}" type="parTrans" cxnId="{32CB0854-DCED-4C4F-A4A9-CFFA4112A587}">
      <dgm:prSet/>
      <dgm:spPr/>
      <dgm:t>
        <a:bodyPr/>
        <a:lstStyle/>
        <a:p>
          <a:endParaRPr lang="en-US"/>
        </a:p>
      </dgm:t>
    </dgm:pt>
    <dgm:pt modelId="{CD082A16-0FEE-4D18-8ABD-AE7065F64EAF}" type="sibTrans" cxnId="{32CB0854-DCED-4C4F-A4A9-CFFA4112A587}">
      <dgm:prSet/>
      <dgm:spPr/>
      <dgm:t>
        <a:bodyPr/>
        <a:lstStyle/>
        <a:p>
          <a:endParaRPr lang="en-US"/>
        </a:p>
      </dgm:t>
    </dgm:pt>
    <dgm:pt modelId="{6CE2EA62-C3CE-4827-B05B-06887A0342FA}">
      <dgm:prSet/>
      <dgm:spPr/>
      <dgm:t>
        <a:bodyPr/>
        <a:lstStyle/>
        <a:p>
          <a:r>
            <a:rPr lang="en-US" dirty="0"/>
            <a:t>Predict Daily Patient Arrivals to ED:</a:t>
          </a:r>
        </a:p>
      </dgm:t>
    </dgm:pt>
    <dgm:pt modelId="{369941EA-1877-4BEF-BF2C-CC0F67C4446A}" type="parTrans" cxnId="{1EC7DC8B-ED25-4EA0-B062-DEDE68EB43B6}">
      <dgm:prSet/>
      <dgm:spPr/>
      <dgm:t>
        <a:bodyPr/>
        <a:lstStyle/>
        <a:p>
          <a:endParaRPr lang="en-US"/>
        </a:p>
      </dgm:t>
    </dgm:pt>
    <dgm:pt modelId="{D807ECD8-2503-4C6D-B7D2-A30E299AC4D7}" type="sibTrans" cxnId="{1EC7DC8B-ED25-4EA0-B062-DEDE68EB43B6}">
      <dgm:prSet/>
      <dgm:spPr/>
      <dgm:t>
        <a:bodyPr/>
        <a:lstStyle/>
        <a:p>
          <a:endParaRPr lang="en-US"/>
        </a:p>
      </dgm:t>
    </dgm:pt>
    <dgm:pt modelId="{6D5A8BD3-93E9-43CE-AE1D-5A120D5207C8}">
      <dgm:prSet/>
      <dgm:spPr/>
      <dgm:t>
        <a:bodyPr/>
        <a:lstStyle/>
        <a:p>
          <a:r>
            <a:rPr lang="en-US"/>
            <a:t>Target Variable: Daily patient count</a:t>
          </a:r>
        </a:p>
      </dgm:t>
    </dgm:pt>
    <dgm:pt modelId="{4BAE5452-E67D-4871-B86E-FDECA62576E7}" type="parTrans" cxnId="{666FD22B-5FDF-4982-97B9-872378B29EE7}">
      <dgm:prSet/>
      <dgm:spPr/>
      <dgm:t>
        <a:bodyPr/>
        <a:lstStyle/>
        <a:p>
          <a:endParaRPr lang="en-US"/>
        </a:p>
      </dgm:t>
    </dgm:pt>
    <dgm:pt modelId="{BBD078DC-29CA-4E6B-B7D8-CC7D612CC908}" type="sibTrans" cxnId="{666FD22B-5FDF-4982-97B9-872378B29EE7}">
      <dgm:prSet/>
      <dgm:spPr/>
      <dgm:t>
        <a:bodyPr/>
        <a:lstStyle/>
        <a:p>
          <a:endParaRPr lang="en-US"/>
        </a:p>
      </dgm:t>
    </dgm:pt>
    <dgm:pt modelId="{423DE3C5-3E70-4F4F-AF2B-388B3D204364}">
      <dgm:prSet/>
      <dgm:spPr/>
      <dgm:t>
        <a:bodyPr/>
        <a:lstStyle/>
        <a:p>
          <a:r>
            <a:rPr lang="en-US" dirty="0"/>
            <a:t>Extracted relevant input features: COVID-19 status, month, day of the week, season, and weekend indicators.</a:t>
          </a:r>
        </a:p>
      </dgm:t>
    </dgm:pt>
    <dgm:pt modelId="{700D8B98-8D80-4BF4-991E-651F1EFFF1E5}" type="parTrans" cxnId="{F3824258-D4C7-4FCF-943E-1988AED488CF}">
      <dgm:prSet/>
      <dgm:spPr/>
      <dgm:t>
        <a:bodyPr/>
        <a:lstStyle/>
        <a:p>
          <a:endParaRPr lang="en-US"/>
        </a:p>
      </dgm:t>
    </dgm:pt>
    <dgm:pt modelId="{190EBEFB-F8E7-4DA9-AC15-8BFA60332DBE}" type="sibTrans" cxnId="{F3824258-D4C7-4FCF-943E-1988AED488CF}">
      <dgm:prSet/>
      <dgm:spPr/>
      <dgm:t>
        <a:bodyPr/>
        <a:lstStyle/>
        <a:p>
          <a:endParaRPr lang="en-US"/>
        </a:p>
      </dgm:t>
    </dgm:pt>
    <dgm:pt modelId="{784DECBB-3FD5-4CCC-B8A8-A76CA4E72DEA}">
      <dgm:prSet/>
      <dgm:spPr/>
      <dgm:t>
        <a:bodyPr/>
        <a:lstStyle/>
        <a:p>
          <a:r>
            <a:rPr lang="en-US"/>
            <a:t>Feature engineering was applied to structure the data for modeling daily patient arrivals.</a:t>
          </a:r>
        </a:p>
      </dgm:t>
    </dgm:pt>
    <dgm:pt modelId="{96A8C2A7-8B9D-472B-8D76-3F218BC2B4A8}" type="parTrans" cxnId="{7A16D095-B345-491E-85E9-E6419D3C2E48}">
      <dgm:prSet/>
      <dgm:spPr/>
      <dgm:t>
        <a:bodyPr/>
        <a:lstStyle/>
        <a:p>
          <a:endParaRPr lang="en-US"/>
        </a:p>
      </dgm:t>
    </dgm:pt>
    <dgm:pt modelId="{3C873B23-A20A-4348-9C60-700E7399A284}" type="sibTrans" cxnId="{7A16D095-B345-491E-85E9-E6419D3C2E48}">
      <dgm:prSet/>
      <dgm:spPr/>
      <dgm:t>
        <a:bodyPr/>
        <a:lstStyle/>
        <a:p>
          <a:endParaRPr lang="en-US"/>
        </a:p>
      </dgm:t>
    </dgm:pt>
    <dgm:pt modelId="{C814D563-30E1-4300-AD90-2A0B28986B36}">
      <dgm:prSet/>
      <dgm:spPr/>
      <dgm:t>
        <a:bodyPr/>
        <a:lstStyle/>
        <a:p>
          <a:r>
            <a:rPr lang="en-US"/>
            <a:t>Predict</a:t>
          </a:r>
        </a:p>
      </dgm:t>
    </dgm:pt>
    <dgm:pt modelId="{AEC9D007-71F7-4286-85E9-D7B2025B2704}" type="parTrans" cxnId="{50B73A7B-EE40-40A0-834D-1F7998C31B6E}">
      <dgm:prSet/>
      <dgm:spPr/>
      <dgm:t>
        <a:bodyPr/>
        <a:lstStyle/>
        <a:p>
          <a:endParaRPr lang="en-US"/>
        </a:p>
      </dgm:t>
    </dgm:pt>
    <dgm:pt modelId="{1988C707-BBA7-4AEF-9C03-BD67918092F9}" type="sibTrans" cxnId="{50B73A7B-EE40-40A0-834D-1F7998C31B6E}">
      <dgm:prSet/>
      <dgm:spPr/>
      <dgm:t>
        <a:bodyPr/>
        <a:lstStyle/>
        <a:p>
          <a:endParaRPr lang="en-US"/>
        </a:p>
      </dgm:t>
    </dgm:pt>
    <dgm:pt modelId="{E537AA9C-517E-459D-8756-F670CC3364A5}">
      <dgm:prSet/>
      <dgm:spPr/>
      <dgm:t>
        <a:bodyPr/>
        <a:lstStyle/>
        <a:p>
          <a:r>
            <a:rPr lang="en-US"/>
            <a:t>Predict Hourly Patient Arrivals to ED:</a:t>
          </a:r>
        </a:p>
      </dgm:t>
    </dgm:pt>
    <dgm:pt modelId="{9D30B532-2537-4752-A44C-D35995A76AB0}" type="parTrans" cxnId="{FC40597F-DC20-4DD7-9EEA-7F8465519175}">
      <dgm:prSet/>
      <dgm:spPr/>
      <dgm:t>
        <a:bodyPr/>
        <a:lstStyle/>
        <a:p>
          <a:endParaRPr lang="en-US"/>
        </a:p>
      </dgm:t>
    </dgm:pt>
    <dgm:pt modelId="{70527A5B-0C48-4F66-8AEE-E87859B30B1D}" type="sibTrans" cxnId="{FC40597F-DC20-4DD7-9EEA-7F8465519175}">
      <dgm:prSet/>
      <dgm:spPr/>
      <dgm:t>
        <a:bodyPr/>
        <a:lstStyle/>
        <a:p>
          <a:endParaRPr lang="en-US"/>
        </a:p>
      </dgm:t>
    </dgm:pt>
    <dgm:pt modelId="{ABBF0D51-41AF-48DE-93E6-1937156FDB21}">
      <dgm:prSet/>
      <dgm:spPr/>
      <dgm:t>
        <a:bodyPr/>
        <a:lstStyle/>
        <a:p>
          <a:r>
            <a:rPr lang="en-US"/>
            <a:t>Target Variable: Hourly patient count (resulting in 24 predictions per day)</a:t>
          </a:r>
        </a:p>
      </dgm:t>
    </dgm:pt>
    <dgm:pt modelId="{3075E28D-D3C5-49EE-8DD8-81F1783B71D8}" type="parTrans" cxnId="{AB871667-7FF2-4702-9E24-7761E6C02A38}">
      <dgm:prSet/>
      <dgm:spPr/>
      <dgm:t>
        <a:bodyPr/>
        <a:lstStyle/>
        <a:p>
          <a:endParaRPr lang="en-US"/>
        </a:p>
      </dgm:t>
    </dgm:pt>
    <dgm:pt modelId="{0BC001B3-6D55-451B-83C6-7A11C8318806}" type="sibTrans" cxnId="{AB871667-7FF2-4702-9E24-7761E6C02A38}">
      <dgm:prSet/>
      <dgm:spPr/>
      <dgm:t>
        <a:bodyPr/>
        <a:lstStyle/>
        <a:p>
          <a:endParaRPr lang="en-US"/>
        </a:p>
      </dgm:t>
    </dgm:pt>
    <dgm:pt modelId="{B1CF2513-60D4-4D3C-8663-11F5A26BEB42}">
      <dgm:prSet/>
      <dgm:spPr/>
      <dgm:t>
        <a:bodyPr/>
        <a:lstStyle/>
        <a:p>
          <a:r>
            <a:rPr lang="en-US" dirty="0"/>
            <a:t>Utilized the same explanatory features as in the daily patient arrivals prediction and Hours classes.</a:t>
          </a:r>
        </a:p>
      </dgm:t>
    </dgm:pt>
    <dgm:pt modelId="{8DE6B7CF-AC2D-483A-91E7-7D6761831F1E}" type="parTrans" cxnId="{05F7972C-B4F6-4729-8198-CD848D73E7BB}">
      <dgm:prSet/>
      <dgm:spPr/>
      <dgm:t>
        <a:bodyPr/>
        <a:lstStyle/>
        <a:p>
          <a:endParaRPr lang="en-US"/>
        </a:p>
      </dgm:t>
    </dgm:pt>
    <dgm:pt modelId="{F1203490-D2FB-42EA-8945-3FF7DFF0BE2F}" type="sibTrans" cxnId="{05F7972C-B4F6-4729-8198-CD848D73E7BB}">
      <dgm:prSet/>
      <dgm:spPr/>
      <dgm:t>
        <a:bodyPr/>
        <a:lstStyle/>
        <a:p>
          <a:endParaRPr lang="en-US"/>
        </a:p>
      </dgm:t>
    </dgm:pt>
    <dgm:pt modelId="{E400539A-87C1-4284-A206-EE0485482E90}">
      <dgm:prSet/>
      <dgm:spPr/>
      <dgm:t>
        <a:bodyPr/>
        <a:lstStyle/>
        <a:p>
          <a:r>
            <a:rPr lang="en-US"/>
            <a:t>The data was processed at an hourly resolution to enable higher-resolution forecasts for operational decisions and resource allocation.</a:t>
          </a:r>
        </a:p>
      </dgm:t>
    </dgm:pt>
    <dgm:pt modelId="{61858F52-CAC3-4ADD-A131-D5E15B93A269}" type="parTrans" cxnId="{1737CB05-A897-4A9A-B986-BCAEFF082112}">
      <dgm:prSet/>
      <dgm:spPr/>
      <dgm:t>
        <a:bodyPr/>
        <a:lstStyle/>
        <a:p>
          <a:endParaRPr lang="en-US"/>
        </a:p>
      </dgm:t>
    </dgm:pt>
    <dgm:pt modelId="{0F31575F-6CC2-4799-9EA0-DB1685C7EE26}" type="sibTrans" cxnId="{1737CB05-A897-4A9A-B986-BCAEFF082112}">
      <dgm:prSet/>
      <dgm:spPr/>
      <dgm:t>
        <a:bodyPr/>
        <a:lstStyle/>
        <a:p>
          <a:endParaRPr lang="en-US"/>
        </a:p>
      </dgm:t>
    </dgm:pt>
    <dgm:pt modelId="{47A7EA4A-B77B-4037-8907-62755531FB3C}">
      <dgm:prSet/>
      <dgm:spPr/>
      <dgm:t>
        <a:bodyPr/>
        <a:lstStyle/>
        <a:p>
          <a:r>
            <a:rPr lang="en-US"/>
            <a:t>Predict</a:t>
          </a:r>
        </a:p>
      </dgm:t>
    </dgm:pt>
    <dgm:pt modelId="{4DBE3B6B-4B35-4CD1-9CD7-51C2C89031D4}" type="parTrans" cxnId="{755692C3-E6D8-4745-9F5C-5B8F5A7DF609}">
      <dgm:prSet/>
      <dgm:spPr/>
      <dgm:t>
        <a:bodyPr/>
        <a:lstStyle/>
        <a:p>
          <a:endParaRPr lang="en-US"/>
        </a:p>
      </dgm:t>
    </dgm:pt>
    <dgm:pt modelId="{4457FBE2-85A4-4D0E-B612-DE6DB7D1CFE3}" type="sibTrans" cxnId="{755692C3-E6D8-4745-9F5C-5B8F5A7DF609}">
      <dgm:prSet/>
      <dgm:spPr/>
      <dgm:t>
        <a:bodyPr/>
        <a:lstStyle/>
        <a:p>
          <a:endParaRPr lang="en-US"/>
        </a:p>
      </dgm:t>
    </dgm:pt>
    <dgm:pt modelId="{6CB23BBC-9AE4-4AB3-A3FC-DFD61327D5B3}">
      <dgm:prSet/>
      <dgm:spPr/>
      <dgm:t>
        <a:bodyPr/>
        <a:lstStyle/>
        <a:p>
          <a:r>
            <a:rPr lang="en-US" dirty="0"/>
            <a:t>Predict Hourly Patients Arriving by Ambulance:</a:t>
          </a:r>
        </a:p>
      </dgm:t>
    </dgm:pt>
    <dgm:pt modelId="{804E05DA-B1A3-4127-A0D5-0BD8F73124CD}" type="parTrans" cxnId="{E19106E5-EF88-4DD1-A4E2-E6142BBDF96F}">
      <dgm:prSet/>
      <dgm:spPr/>
      <dgm:t>
        <a:bodyPr/>
        <a:lstStyle/>
        <a:p>
          <a:endParaRPr lang="en-US"/>
        </a:p>
      </dgm:t>
    </dgm:pt>
    <dgm:pt modelId="{B8790DAC-ECE8-4D31-9866-32E2C580D4E6}" type="sibTrans" cxnId="{E19106E5-EF88-4DD1-A4E2-E6142BBDF96F}">
      <dgm:prSet/>
      <dgm:spPr/>
      <dgm:t>
        <a:bodyPr/>
        <a:lstStyle/>
        <a:p>
          <a:endParaRPr lang="en-US"/>
        </a:p>
      </dgm:t>
    </dgm:pt>
    <dgm:pt modelId="{F8E6C6EE-47A0-4F32-9072-92029286CEB5}">
      <dgm:prSet/>
      <dgm:spPr/>
      <dgm:t>
        <a:bodyPr/>
        <a:lstStyle/>
        <a:p>
          <a:r>
            <a:rPr lang="en-US" dirty="0"/>
            <a:t>Target Variable: Daily ambulance patient count</a:t>
          </a:r>
        </a:p>
      </dgm:t>
    </dgm:pt>
    <dgm:pt modelId="{5F7047FA-A732-46DF-BBEB-3A559EA6AD66}" type="parTrans" cxnId="{83C9E671-85AA-4A4C-A590-947C5A9396F0}">
      <dgm:prSet/>
      <dgm:spPr/>
      <dgm:t>
        <a:bodyPr/>
        <a:lstStyle/>
        <a:p>
          <a:endParaRPr lang="en-US"/>
        </a:p>
      </dgm:t>
    </dgm:pt>
    <dgm:pt modelId="{5EFF6225-5AB4-47B1-A7F4-CA0C5D284CB4}" type="sibTrans" cxnId="{83C9E671-85AA-4A4C-A590-947C5A9396F0}">
      <dgm:prSet/>
      <dgm:spPr/>
      <dgm:t>
        <a:bodyPr/>
        <a:lstStyle/>
        <a:p>
          <a:endParaRPr lang="en-US"/>
        </a:p>
      </dgm:t>
    </dgm:pt>
    <dgm:pt modelId="{39D8E7AD-F179-4F61-920F-229D78D342CF}">
      <dgm:prSet/>
      <dgm:spPr/>
      <dgm:t>
        <a:bodyPr/>
        <a:lstStyle/>
        <a:p>
          <a:r>
            <a:rPr lang="en-US" dirty="0"/>
            <a:t>Feature selection aligned with the features used in previous and Hour Classes objectives, focusing on those with potential associations with ambulance volumes.</a:t>
          </a:r>
        </a:p>
      </dgm:t>
    </dgm:pt>
    <dgm:pt modelId="{F6608E70-AC78-464A-8D89-1B0081F7179E}" type="parTrans" cxnId="{274D48C7-03FD-4295-8E5B-AD3C50C7AC09}">
      <dgm:prSet/>
      <dgm:spPr/>
      <dgm:t>
        <a:bodyPr/>
        <a:lstStyle/>
        <a:p>
          <a:endParaRPr lang="en-US"/>
        </a:p>
      </dgm:t>
    </dgm:pt>
    <dgm:pt modelId="{B138DB8D-134D-4D54-A007-700F77202A52}" type="sibTrans" cxnId="{274D48C7-03FD-4295-8E5B-AD3C50C7AC09}">
      <dgm:prSet/>
      <dgm:spPr/>
      <dgm:t>
        <a:bodyPr/>
        <a:lstStyle/>
        <a:p>
          <a:endParaRPr lang="en-US"/>
        </a:p>
      </dgm:t>
    </dgm:pt>
    <dgm:pt modelId="{24008B6F-715F-4DD4-9858-6130C9A99AB3}">
      <dgm:prSet/>
      <dgm:spPr/>
      <dgm:t>
        <a:bodyPr/>
        <a:lstStyle/>
        <a:p>
          <a:r>
            <a:rPr lang="en-US"/>
            <a:t>The data underwent feature engineering to create structured inputs for predicting ambulance demand.</a:t>
          </a:r>
        </a:p>
      </dgm:t>
    </dgm:pt>
    <dgm:pt modelId="{32C154E1-8653-473A-8BC4-A632D9EC2812}" type="parTrans" cxnId="{7E1ED6E5-3DC2-443B-B96A-1F9456135489}">
      <dgm:prSet/>
      <dgm:spPr/>
      <dgm:t>
        <a:bodyPr/>
        <a:lstStyle/>
        <a:p>
          <a:endParaRPr lang="en-US"/>
        </a:p>
      </dgm:t>
    </dgm:pt>
    <dgm:pt modelId="{17708231-553E-4EC8-9650-42379C6C8373}" type="sibTrans" cxnId="{7E1ED6E5-3DC2-443B-B96A-1F9456135489}">
      <dgm:prSet/>
      <dgm:spPr/>
      <dgm:t>
        <a:bodyPr/>
        <a:lstStyle/>
        <a:p>
          <a:endParaRPr lang="en-US"/>
        </a:p>
      </dgm:t>
    </dgm:pt>
    <dgm:pt modelId="{06872147-E58C-473A-B499-3CABEA9C2A21}" type="pres">
      <dgm:prSet presAssocID="{C720209D-D20A-4860-90D3-B4D1DDC7F8A4}" presName="Name0" presStyleCnt="0">
        <dgm:presLayoutVars>
          <dgm:dir/>
          <dgm:animLvl val="lvl"/>
          <dgm:resizeHandles val="exact"/>
        </dgm:presLayoutVars>
      </dgm:prSet>
      <dgm:spPr/>
    </dgm:pt>
    <dgm:pt modelId="{0AA835E7-3075-4DF3-906E-4D5C33C62676}" type="pres">
      <dgm:prSet presAssocID="{C063D160-857A-4EF0-8677-42C4A2C53FEF}" presName="composite" presStyleCnt="0"/>
      <dgm:spPr/>
    </dgm:pt>
    <dgm:pt modelId="{CEFCE156-86F8-41E9-984F-74EA45E3B9D7}" type="pres">
      <dgm:prSet presAssocID="{C063D160-857A-4EF0-8677-42C4A2C53FEF}" presName="parTx" presStyleLbl="alignNode1" presStyleIdx="0" presStyleCnt="3">
        <dgm:presLayoutVars>
          <dgm:chMax val="0"/>
          <dgm:chPref val="0"/>
          <dgm:bulletEnabled val="1"/>
        </dgm:presLayoutVars>
      </dgm:prSet>
      <dgm:spPr/>
    </dgm:pt>
    <dgm:pt modelId="{86386462-F4A5-47C2-A733-B2694DC3F874}" type="pres">
      <dgm:prSet presAssocID="{C063D160-857A-4EF0-8677-42C4A2C53FEF}" presName="desTx" presStyleLbl="alignAccFollowNode1" presStyleIdx="0" presStyleCnt="3">
        <dgm:presLayoutVars>
          <dgm:bulletEnabled val="1"/>
        </dgm:presLayoutVars>
      </dgm:prSet>
      <dgm:spPr/>
    </dgm:pt>
    <dgm:pt modelId="{9C910593-42E6-4DC7-8EE5-68D763846A50}" type="pres">
      <dgm:prSet presAssocID="{CD082A16-0FEE-4D18-8ABD-AE7065F64EAF}" presName="space" presStyleCnt="0"/>
      <dgm:spPr/>
    </dgm:pt>
    <dgm:pt modelId="{B2B4ACB8-E2EC-4962-9C61-B639177A2E70}" type="pres">
      <dgm:prSet presAssocID="{C814D563-30E1-4300-AD90-2A0B28986B36}" presName="composite" presStyleCnt="0"/>
      <dgm:spPr/>
    </dgm:pt>
    <dgm:pt modelId="{4FA14A93-E59A-44F7-9A6A-E0191590B1FD}" type="pres">
      <dgm:prSet presAssocID="{C814D563-30E1-4300-AD90-2A0B28986B36}" presName="parTx" presStyleLbl="alignNode1" presStyleIdx="1" presStyleCnt="3">
        <dgm:presLayoutVars>
          <dgm:chMax val="0"/>
          <dgm:chPref val="0"/>
          <dgm:bulletEnabled val="1"/>
        </dgm:presLayoutVars>
      </dgm:prSet>
      <dgm:spPr/>
    </dgm:pt>
    <dgm:pt modelId="{D4DE1AB3-A166-400A-A485-6325247A1FB6}" type="pres">
      <dgm:prSet presAssocID="{C814D563-30E1-4300-AD90-2A0B28986B36}" presName="desTx" presStyleLbl="alignAccFollowNode1" presStyleIdx="1" presStyleCnt="3">
        <dgm:presLayoutVars>
          <dgm:bulletEnabled val="1"/>
        </dgm:presLayoutVars>
      </dgm:prSet>
      <dgm:spPr/>
    </dgm:pt>
    <dgm:pt modelId="{ED0B8505-F958-426B-AF2C-DD31BF1A815B}" type="pres">
      <dgm:prSet presAssocID="{1988C707-BBA7-4AEF-9C03-BD67918092F9}" presName="space" presStyleCnt="0"/>
      <dgm:spPr/>
    </dgm:pt>
    <dgm:pt modelId="{78A33E9E-A6F3-4488-AFDD-241559F2E3D4}" type="pres">
      <dgm:prSet presAssocID="{47A7EA4A-B77B-4037-8907-62755531FB3C}" presName="composite" presStyleCnt="0"/>
      <dgm:spPr/>
    </dgm:pt>
    <dgm:pt modelId="{3DF4BA93-87CA-4B7C-82C0-E84C3A13017D}" type="pres">
      <dgm:prSet presAssocID="{47A7EA4A-B77B-4037-8907-62755531FB3C}" presName="parTx" presStyleLbl="alignNode1" presStyleIdx="2" presStyleCnt="3">
        <dgm:presLayoutVars>
          <dgm:chMax val="0"/>
          <dgm:chPref val="0"/>
          <dgm:bulletEnabled val="1"/>
        </dgm:presLayoutVars>
      </dgm:prSet>
      <dgm:spPr/>
    </dgm:pt>
    <dgm:pt modelId="{A1516FB2-E40E-4F44-9197-B13DCC426D38}" type="pres">
      <dgm:prSet presAssocID="{47A7EA4A-B77B-4037-8907-62755531FB3C}" presName="desTx" presStyleLbl="alignAccFollowNode1" presStyleIdx="2" presStyleCnt="3">
        <dgm:presLayoutVars>
          <dgm:bulletEnabled val="1"/>
        </dgm:presLayoutVars>
      </dgm:prSet>
      <dgm:spPr/>
    </dgm:pt>
  </dgm:ptLst>
  <dgm:cxnLst>
    <dgm:cxn modelId="{111FE500-0AD9-494C-B05B-0B3FD833AD1C}" type="presOf" srcId="{ABBF0D51-41AF-48DE-93E6-1937156FDB21}" destId="{D4DE1AB3-A166-400A-A485-6325247A1FB6}" srcOrd="0" destOrd="1" presId="urn:microsoft.com/office/officeart/2005/8/layout/hList1"/>
    <dgm:cxn modelId="{1737CB05-A897-4A9A-B986-BCAEFF082112}" srcId="{E537AA9C-517E-459D-8756-F670CC3364A5}" destId="{E400539A-87C1-4284-A206-EE0485482E90}" srcOrd="2" destOrd="0" parTransId="{61858F52-CAC3-4ADD-A131-D5E15B93A269}" sibTransId="{0F31575F-6CC2-4799-9EA0-DB1685C7EE26}"/>
    <dgm:cxn modelId="{4DC0B20A-2A3C-4405-A4C6-E95BB34C82EA}" type="presOf" srcId="{B1CF2513-60D4-4D3C-8663-11F5A26BEB42}" destId="{D4DE1AB3-A166-400A-A485-6325247A1FB6}" srcOrd="0" destOrd="2" presId="urn:microsoft.com/office/officeart/2005/8/layout/hList1"/>
    <dgm:cxn modelId="{666FD22B-5FDF-4982-97B9-872378B29EE7}" srcId="{6CE2EA62-C3CE-4827-B05B-06887A0342FA}" destId="{6D5A8BD3-93E9-43CE-AE1D-5A120D5207C8}" srcOrd="0" destOrd="0" parTransId="{4BAE5452-E67D-4871-B86E-FDECA62576E7}" sibTransId="{BBD078DC-29CA-4E6B-B7D8-CC7D612CC908}"/>
    <dgm:cxn modelId="{05F7972C-B4F6-4729-8198-CD848D73E7BB}" srcId="{E537AA9C-517E-459D-8756-F670CC3364A5}" destId="{B1CF2513-60D4-4D3C-8663-11F5A26BEB42}" srcOrd="1" destOrd="0" parTransId="{8DE6B7CF-AC2D-483A-91E7-7D6761831F1E}" sibTransId="{F1203490-D2FB-42EA-8945-3FF7DFF0BE2F}"/>
    <dgm:cxn modelId="{0136742E-0939-4E06-BFA3-A47D26B8C882}" type="presOf" srcId="{C814D563-30E1-4300-AD90-2A0B28986B36}" destId="{4FA14A93-E59A-44F7-9A6A-E0191590B1FD}" srcOrd="0" destOrd="0" presId="urn:microsoft.com/office/officeart/2005/8/layout/hList1"/>
    <dgm:cxn modelId="{B369CC5E-AF12-4CDA-B436-A52E351E136D}" type="presOf" srcId="{C720209D-D20A-4860-90D3-B4D1DDC7F8A4}" destId="{06872147-E58C-473A-B499-3CABEA9C2A21}" srcOrd="0" destOrd="0" presId="urn:microsoft.com/office/officeart/2005/8/layout/hList1"/>
    <dgm:cxn modelId="{9B6C4443-F567-4BE5-B8C6-F3CC78ED1FF4}" type="presOf" srcId="{6CE2EA62-C3CE-4827-B05B-06887A0342FA}" destId="{86386462-F4A5-47C2-A733-B2694DC3F874}" srcOrd="0" destOrd="0" presId="urn:microsoft.com/office/officeart/2005/8/layout/hList1"/>
    <dgm:cxn modelId="{F517C745-9CD0-409F-8922-01E90368E246}" type="presOf" srcId="{E400539A-87C1-4284-A206-EE0485482E90}" destId="{D4DE1AB3-A166-400A-A485-6325247A1FB6}" srcOrd="0" destOrd="3" presId="urn:microsoft.com/office/officeart/2005/8/layout/hList1"/>
    <dgm:cxn modelId="{6FAB5946-A571-4687-BA11-DDC974C3E0D6}" type="presOf" srcId="{E537AA9C-517E-459D-8756-F670CC3364A5}" destId="{D4DE1AB3-A166-400A-A485-6325247A1FB6}" srcOrd="0" destOrd="0" presId="urn:microsoft.com/office/officeart/2005/8/layout/hList1"/>
    <dgm:cxn modelId="{AB871667-7FF2-4702-9E24-7761E6C02A38}" srcId="{E537AA9C-517E-459D-8756-F670CC3364A5}" destId="{ABBF0D51-41AF-48DE-93E6-1937156FDB21}" srcOrd="0" destOrd="0" parTransId="{3075E28D-D3C5-49EE-8DD8-81F1783B71D8}" sibTransId="{0BC001B3-6D55-451B-83C6-7A11C8318806}"/>
    <dgm:cxn modelId="{4C17C069-9ECB-4F89-82FD-1606581AFE9D}" type="presOf" srcId="{39D8E7AD-F179-4F61-920F-229D78D342CF}" destId="{A1516FB2-E40E-4F44-9197-B13DCC426D38}" srcOrd="0" destOrd="2" presId="urn:microsoft.com/office/officeart/2005/8/layout/hList1"/>
    <dgm:cxn modelId="{15D6E94A-D67F-43E2-B6EB-F0FC1090C49B}" type="presOf" srcId="{C063D160-857A-4EF0-8677-42C4A2C53FEF}" destId="{CEFCE156-86F8-41E9-984F-74EA45E3B9D7}" srcOrd="0" destOrd="0" presId="urn:microsoft.com/office/officeart/2005/8/layout/hList1"/>
    <dgm:cxn modelId="{83C9E671-85AA-4A4C-A590-947C5A9396F0}" srcId="{6CB23BBC-9AE4-4AB3-A3FC-DFD61327D5B3}" destId="{F8E6C6EE-47A0-4F32-9072-92029286CEB5}" srcOrd="0" destOrd="0" parTransId="{5F7047FA-A732-46DF-BBEB-3A559EA6AD66}" sibTransId="{5EFF6225-5AB4-47B1-A7F4-CA0C5D284CB4}"/>
    <dgm:cxn modelId="{32CB0854-DCED-4C4F-A4A9-CFFA4112A587}" srcId="{C720209D-D20A-4860-90D3-B4D1DDC7F8A4}" destId="{C063D160-857A-4EF0-8677-42C4A2C53FEF}" srcOrd="0" destOrd="0" parTransId="{EDB24F14-7254-4CA1-BE03-70A7F19FF616}" sibTransId="{CD082A16-0FEE-4D18-8ABD-AE7065F64EAF}"/>
    <dgm:cxn modelId="{27446E56-C5B9-436C-AE01-90F9DEE5748D}" type="presOf" srcId="{423DE3C5-3E70-4F4F-AF2B-388B3D204364}" destId="{86386462-F4A5-47C2-A733-B2694DC3F874}" srcOrd="0" destOrd="2" presId="urn:microsoft.com/office/officeart/2005/8/layout/hList1"/>
    <dgm:cxn modelId="{F3824258-D4C7-4FCF-943E-1988AED488CF}" srcId="{6CE2EA62-C3CE-4827-B05B-06887A0342FA}" destId="{423DE3C5-3E70-4F4F-AF2B-388B3D204364}" srcOrd="1" destOrd="0" parTransId="{700D8B98-8D80-4BF4-991E-651F1EFFF1E5}" sibTransId="{190EBEFB-F8E7-4DA9-AC15-8BFA60332DBE}"/>
    <dgm:cxn modelId="{514AEF79-897E-4A46-A3BA-FD2551E30D6B}" type="presOf" srcId="{784DECBB-3FD5-4CCC-B8A8-A76CA4E72DEA}" destId="{86386462-F4A5-47C2-A733-B2694DC3F874}" srcOrd="0" destOrd="3" presId="urn:microsoft.com/office/officeart/2005/8/layout/hList1"/>
    <dgm:cxn modelId="{50B73A7B-EE40-40A0-834D-1F7998C31B6E}" srcId="{C720209D-D20A-4860-90D3-B4D1DDC7F8A4}" destId="{C814D563-30E1-4300-AD90-2A0B28986B36}" srcOrd="1" destOrd="0" parTransId="{AEC9D007-71F7-4286-85E9-D7B2025B2704}" sibTransId="{1988C707-BBA7-4AEF-9C03-BD67918092F9}"/>
    <dgm:cxn modelId="{2518B17E-2F3A-4D44-91BE-E7C05BC135BF}" type="presOf" srcId="{6D5A8BD3-93E9-43CE-AE1D-5A120D5207C8}" destId="{86386462-F4A5-47C2-A733-B2694DC3F874}" srcOrd="0" destOrd="1" presId="urn:microsoft.com/office/officeart/2005/8/layout/hList1"/>
    <dgm:cxn modelId="{FC40597F-DC20-4DD7-9EEA-7F8465519175}" srcId="{C814D563-30E1-4300-AD90-2A0B28986B36}" destId="{E537AA9C-517E-459D-8756-F670CC3364A5}" srcOrd="0" destOrd="0" parTransId="{9D30B532-2537-4752-A44C-D35995A76AB0}" sibTransId="{70527A5B-0C48-4F66-8AEE-E87859B30B1D}"/>
    <dgm:cxn modelId="{1EC7DC8B-ED25-4EA0-B062-DEDE68EB43B6}" srcId="{C063D160-857A-4EF0-8677-42C4A2C53FEF}" destId="{6CE2EA62-C3CE-4827-B05B-06887A0342FA}" srcOrd="0" destOrd="0" parTransId="{369941EA-1877-4BEF-BF2C-CC0F67C4446A}" sibTransId="{D807ECD8-2503-4C6D-B7D2-A30E299AC4D7}"/>
    <dgm:cxn modelId="{7A16D095-B345-491E-85E9-E6419D3C2E48}" srcId="{6CE2EA62-C3CE-4827-B05B-06887A0342FA}" destId="{784DECBB-3FD5-4CCC-B8A8-A76CA4E72DEA}" srcOrd="2" destOrd="0" parTransId="{96A8C2A7-8B9D-472B-8D76-3F218BC2B4A8}" sibTransId="{3C873B23-A20A-4348-9C60-700E7399A284}"/>
    <dgm:cxn modelId="{6186ABB4-3F98-4620-906C-30855A110188}" type="presOf" srcId="{24008B6F-715F-4DD4-9858-6130C9A99AB3}" destId="{A1516FB2-E40E-4F44-9197-B13DCC426D38}" srcOrd="0" destOrd="3" presId="urn:microsoft.com/office/officeart/2005/8/layout/hList1"/>
    <dgm:cxn modelId="{755692C3-E6D8-4745-9F5C-5B8F5A7DF609}" srcId="{C720209D-D20A-4860-90D3-B4D1DDC7F8A4}" destId="{47A7EA4A-B77B-4037-8907-62755531FB3C}" srcOrd="2" destOrd="0" parTransId="{4DBE3B6B-4B35-4CD1-9CD7-51C2C89031D4}" sibTransId="{4457FBE2-85A4-4D0E-B612-DE6DB7D1CFE3}"/>
    <dgm:cxn modelId="{274D48C7-03FD-4295-8E5B-AD3C50C7AC09}" srcId="{6CB23BBC-9AE4-4AB3-A3FC-DFD61327D5B3}" destId="{39D8E7AD-F179-4F61-920F-229D78D342CF}" srcOrd="1" destOrd="0" parTransId="{F6608E70-AC78-464A-8D89-1B0081F7179E}" sibTransId="{B138DB8D-134D-4D54-A007-700F77202A52}"/>
    <dgm:cxn modelId="{400B1EE2-3E69-4100-BDF7-4D174ED3AD2E}" type="presOf" srcId="{6CB23BBC-9AE4-4AB3-A3FC-DFD61327D5B3}" destId="{A1516FB2-E40E-4F44-9197-B13DCC426D38}" srcOrd="0" destOrd="0" presId="urn:microsoft.com/office/officeart/2005/8/layout/hList1"/>
    <dgm:cxn modelId="{E19106E5-EF88-4DD1-A4E2-E6142BBDF96F}" srcId="{47A7EA4A-B77B-4037-8907-62755531FB3C}" destId="{6CB23BBC-9AE4-4AB3-A3FC-DFD61327D5B3}" srcOrd="0" destOrd="0" parTransId="{804E05DA-B1A3-4127-A0D5-0BD8F73124CD}" sibTransId="{B8790DAC-ECE8-4D31-9866-32E2C580D4E6}"/>
    <dgm:cxn modelId="{7E1ED6E5-3DC2-443B-B96A-1F9456135489}" srcId="{6CB23BBC-9AE4-4AB3-A3FC-DFD61327D5B3}" destId="{24008B6F-715F-4DD4-9858-6130C9A99AB3}" srcOrd="2" destOrd="0" parTransId="{32C154E1-8653-473A-8BC4-A632D9EC2812}" sibTransId="{17708231-553E-4EC8-9650-42379C6C8373}"/>
    <dgm:cxn modelId="{6708A5F5-0179-420B-B0AA-CF915126CBA8}" type="presOf" srcId="{47A7EA4A-B77B-4037-8907-62755531FB3C}" destId="{3DF4BA93-87CA-4B7C-82C0-E84C3A13017D}" srcOrd="0" destOrd="0" presId="urn:microsoft.com/office/officeart/2005/8/layout/hList1"/>
    <dgm:cxn modelId="{11FAB1FD-834A-42A1-A63E-85702082C9B5}" type="presOf" srcId="{F8E6C6EE-47A0-4F32-9072-92029286CEB5}" destId="{A1516FB2-E40E-4F44-9197-B13DCC426D38}" srcOrd="0" destOrd="1" presId="urn:microsoft.com/office/officeart/2005/8/layout/hList1"/>
    <dgm:cxn modelId="{6E947050-355C-4062-9C92-515B40E1832C}" type="presParOf" srcId="{06872147-E58C-473A-B499-3CABEA9C2A21}" destId="{0AA835E7-3075-4DF3-906E-4D5C33C62676}" srcOrd="0" destOrd="0" presId="urn:microsoft.com/office/officeart/2005/8/layout/hList1"/>
    <dgm:cxn modelId="{4BE0EE70-CC49-4D0E-BBD2-4F8BA68D34CA}" type="presParOf" srcId="{0AA835E7-3075-4DF3-906E-4D5C33C62676}" destId="{CEFCE156-86F8-41E9-984F-74EA45E3B9D7}" srcOrd="0" destOrd="0" presId="urn:microsoft.com/office/officeart/2005/8/layout/hList1"/>
    <dgm:cxn modelId="{B7DD2E1B-FF31-4DB0-81CB-3EAF4D80B901}" type="presParOf" srcId="{0AA835E7-3075-4DF3-906E-4D5C33C62676}" destId="{86386462-F4A5-47C2-A733-B2694DC3F874}" srcOrd="1" destOrd="0" presId="urn:microsoft.com/office/officeart/2005/8/layout/hList1"/>
    <dgm:cxn modelId="{7012A049-5439-4691-B2A6-7898008BBF2D}" type="presParOf" srcId="{06872147-E58C-473A-B499-3CABEA9C2A21}" destId="{9C910593-42E6-4DC7-8EE5-68D763846A50}" srcOrd="1" destOrd="0" presId="urn:microsoft.com/office/officeart/2005/8/layout/hList1"/>
    <dgm:cxn modelId="{C2E695E7-BE26-45D7-BDD4-088CAB4FDC02}" type="presParOf" srcId="{06872147-E58C-473A-B499-3CABEA9C2A21}" destId="{B2B4ACB8-E2EC-4962-9C61-B639177A2E70}" srcOrd="2" destOrd="0" presId="urn:microsoft.com/office/officeart/2005/8/layout/hList1"/>
    <dgm:cxn modelId="{3E0FDC86-D25A-4F86-A68C-0E083E37D655}" type="presParOf" srcId="{B2B4ACB8-E2EC-4962-9C61-B639177A2E70}" destId="{4FA14A93-E59A-44F7-9A6A-E0191590B1FD}" srcOrd="0" destOrd="0" presId="urn:microsoft.com/office/officeart/2005/8/layout/hList1"/>
    <dgm:cxn modelId="{AA39FECD-F70D-43C6-B05F-428BA091D0F7}" type="presParOf" srcId="{B2B4ACB8-E2EC-4962-9C61-B639177A2E70}" destId="{D4DE1AB3-A166-400A-A485-6325247A1FB6}" srcOrd="1" destOrd="0" presId="urn:microsoft.com/office/officeart/2005/8/layout/hList1"/>
    <dgm:cxn modelId="{83010815-2E62-4A19-AC0D-AE9D64A08A18}" type="presParOf" srcId="{06872147-E58C-473A-B499-3CABEA9C2A21}" destId="{ED0B8505-F958-426B-AF2C-DD31BF1A815B}" srcOrd="3" destOrd="0" presId="urn:microsoft.com/office/officeart/2005/8/layout/hList1"/>
    <dgm:cxn modelId="{0A9B36F3-E2D0-474D-81C1-4911CED8A37F}" type="presParOf" srcId="{06872147-E58C-473A-B499-3CABEA9C2A21}" destId="{78A33E9E-A6F3-4488-AFDD-241559F2E3D4}" srcOrd="4" destOrd="0" presId="urn:microsoft.com/office/officeart/2005/8/layout/hList1"/>
    <dgm:cxn modelId="{C291F4E5-C341-488D-A34F-CDC01C419D54}" type="presParOf" srcId="{78A33E9E-A6F3-4488-AFDD-241559F2E3D4}" destId="{3DF4BA93-87CA-4B7C-82C0-E84C3A13017D}" srcOrd="0" destOrd="0" presId="urn:microsoft.com/office/officeart/2005/8/layout/hList1"/>
    <dgm:cxn modelId="{27ED36C0-D6A2-406F-9D31-170CB1E2B1B9}" type="presParOf" srcId="{78A33E9E-A6F3-4488-AFDD-241559F2E3D4}" destId="{A1516FB2-E40E-4F44-9197-B13DCC426D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0FE124-DDC2-4523-88E4-F808C2E0AF5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0CC7EF3-BA2E-4DB8-95AD-1E417C59C0BA}">
      <dgm:prSet/>
      <dgm:spPr/>
      <dgm:t>
        <a:bodyPr/>
        <a:lstStyle/>
        <a:p>
          <a:r>
            <a:rPr lang="en-US" b="1" i="0" dirty="0"/>
            <a:t>Expand ED Capacity:</a:t>
          </a:r>
          <a:r>
            <a:rPr lang="en-US" b="0" i="0" dirty="0"/>
            <a:t> Pilot the expansion of Emergency Department (ED) capacity in high-demand locations, guided by predictive models, to accommodate projected 2023-2024 daily patient volumes of 280-320.</a:t>
          </a:r>
          <a:endParaRPr lang="en-US" dirty="0"/>
        </a:p>
      </dgm:t>
    </dgm:pt>
    <dgm:pt modelId="{5DE7A4B6-E0E3-40DA-A241-2117C28A5658}" type="parTrans" cxnId="{CD6D1F0D-4444-4CD4-9077-3B77CC888CE5}">
      <dgm:prSet/>
      <dgm:spPr/>
      <dgm:t>
        <a:bodyPr/>
        <a:lstStyle/>
        <a:p>
          <a:endParaRPr lang="en-US"/>
        </a:p>
      </dgm:t>
    </dgm:pt>
    <dgm:pt modelId="{F70B727B-B1CC-4A6B-98D2-A32D65C7C033}" type="sibTrans" cxnId="{CD6D1F0D-4444-4CD4-9077-3B77CC888CE5}">
      <dgm:prSet/>
      <dgm:spPr/>
      <dgm:t>
        <a:bodyPr/>
        <a:lstStyle/>
        <a:p>
          <a:endParaRPr lang="en-US"/>
        </a:p>
      </dgm:t>
    </dgm:pt>
    <dgm:pt modelId="{CEB05BC9-E8EB-47D8-9B2C-256C82C3BC9A}">
      <dgm:prSet/>
      <dgm:spPr/>
      <dgm:t>
        <a:bodyPr/>
        <a:lstStyle/>
        <a:p>
          <a:r>
            <a:rPr lang="en-US" b="1" i="0"/>
            <a:t>Surge Staffing:</a:t>
          </a:r>
          <a:r>
            <a:rPr lang="en-US" b="0" i="0"/>
            <a:t> Implement surge staffing strategies, including additional clinicians during peak afternoon hours (12-6 PM), to manage historically heightened arrival rates, which can reach up to 20-25 patients per hour during this period.</a:t>
          </a:r>
          <a:endParaRPr lang="en-US"/>
        </a:p>
      </dgm:t>
    </dgm:pt>
    <dgm:pt modelId="{917AFD02-7710-40E9-82D3-468C7611A334}" type="parTrans" cxnId="{329B22BA-61D0-426D-96D3-BB44A1ADEAFC}">
      <dgm:prSet/>
      <dgm:spPr/>
      <dgm:t>
        <a:bodyPr/>
        <a:lstStyle/>
        <a:p>
          <a:endParaRPr lang="en-US"/>
        </a:p>
      </dgm:t>
    </dgm:pt>
    <dgm:pt modelId="{B87A64A5-23BF-41AD-9F24-83EF32A7D9FB}" type="sibTrans" cxnId="{329B22BA-61D0-426D-96D3-BB44A1ADEAFC}">
      <dgm:prSet/>
      <dgm:spPr/>
      <dgm:t>
        <a:bodyPr/>
        <a:lstStyle/>
        <a:p>
          <a:endParaRPr lang="en-US"/>
        </a:p>
      </dgm:t>
    </dgm:pt>
    <dgm:pt modelId="{033F3EAE-154E-409E-B4F7-862F0E3D8F54}">
      <dgm:prSet/>
      <dgm:spPr/>
      <dgm:t>
        <a:bodyPr/>
        <a:lstStyle/>
        <a:p>
          <a:r>
            <a:rPr lang="en-US" b="1" i="0"/>
            <a:t>Elderly Care Teams:</a:t>
          </a:r>
          <a:r>
            <a:rPr lang="en-US" b="0" i="0"/>
            <a:t> Given the increasing proportion of patients aged 70+ from 10.5% to 11.3% over 14 years, allocate additional resources such as geriatric specialists and expand elderly care teams to address the specific needs of this growing demographic.</a:t>
          </a:r>
          <a:endParaRPr lang="en-US"/>
        </a:p>
      </dgm:t>
    </dgm:pt>
    <dgm:pt modelId="{8B56297C-DF46-4C7C-A178-B0B40DDF665E}" type="parTrans" cxnId="{A4CA367D-A678-4B2E-9E21-9595CD05153D}">
      <dgm:prSet/>
      <dgm:spPr/>
      <dgm:t>
        <a:bodyPr/>
        <a:lstStyle/>
        <a:p>
          <a:endParaRPr lang="en-US"/>
        </a:p>
      </dgm:t>
    </dgm:pt>
    <dgm:pt modelId="{D1200773-D328-4ADB-A137-C37BCAD8848A}" type="sibTrans" cxnId="{A4CA367D-A678-4B2E-9E21-9595CD05153D}">
      <dgm:prSet/>
      <dgm:spPr/>
      <dgm:t>
        <a:bodyPr/>
        <a:lstStyle/>
        <a:p>
          <a:endParaRPr lang="en-US"/>
        </a:p>
      </dgm:t>
    </dgm:pt>
    <dgm:pt modelId="{46BB1AE8-39CF-4CB4-AFC7-14C68D3B8238}">
      <dgm:prSet/>
      <dgm:spPr/>
      <dgm:t>
        <a:bodyPr/>
        <a:lstStyle/>
        <a:p>
          <a:r>
            <a:rPr lang="en-US" b="1" i="0"/>
            <a:t>Rapid Assessment Protocols:</a:t>
          </a:r>
          <a:r>
            <a:rPr lang="en-US" b="0" i="0"/>
            <a:t> To mitigate the concerning trend of stays exceeding 12 hours, adopt rapid assessment protocols aimed at evaluating and transferring patients within 6-8 hours where clinically appropriate.</a:t>
          </a:r>
          <a:endParaRPr lang="en-US"/>
        </a:p>
      </dgm:t>
    </dgm:pt>
    <dgm:pt modelId="{DCF5F0E6-ADDA-4CFF-86F4-3B42E1F9DD32}" type="parTrans" cxnId="{0DBCCB0C-0FD9-421D-B6C2-C1705CA7C114}">
      <dgm:prSet/>
      <dgm:spPr/>
      <dgm:t>
        <a:bodyPr/>
        <a:lstStyle/>
        <a:p>
          <a:endParaRPr lang="en-US"/>
        </a:p>
      </dgm:t>
    </dgm:pt>
    <dgm:pt modelId="{9DE57DAF-295E-4FA6-B2A4-0FA91094572B}" type="sibTrans" cxnId="{0DBCCB0C-0FD9-421D-B6C2-C1705CA7C114}">
      <dgm:prSet/>
      <dgm:spPr/>
      <dgm:t>
        <a:bodyPr/>
        <a:lstStyle/>
        <a:p>
          <a:endParaRPr lang="en-US"/>
        </a:p>
      </dgm:t>
    </dgm:pt>
    <dgm:pt modelId="{9CB7655E-4B20-4A74-84AE-885004ADC7B8}" type="pres">
      <dgm:prSet presAssocID="{D00FE124-DDC2-4523-88E4-F808C2E0AF57}" presName="vert0" presStyleCnt="0">
        <dgm:presLayoutVars>
          <dgm:dir/>
          <dgm:animOne val="branch"/>
          <dgm:animLvl val="lvl"/>
        </dgm:presLayoutVars>
      </dgm:prSet>
      <dgm:spPr/>
    </dgm:pt>
    <dgm:pt modelId="{5185828E-F6A4-4754-A391-E742F56AE678}" type="pres">
      <dgm:prSet presAssocID="{80CC7EF3-BA2E-4DB8-95AD-1E417C59C0BA}" presName="thickLine" presStyleLbl="alignNode1" presStyleIdx="0" presStyleCnt="4"/>
      <dgm:spPr/>
    </dgm:pt>
    <dgm:pt modelId="{BD9D5E9B-BC4D-430B-A700-A5B287B9F493}" type="pres">
      <dgm:prSet presAssocID="{80CC7EF3-BA2E-4DB8-95AD-1E417C59C0BA}" presName="horz1" presStyleCnt="0"/>
      <dgm:spPr/>
    </dgm:pt>
    <dgm:pt modelId="{8822A51D-60B9-4A6E-AA2C-3DECA8C622F9}" type="pres">
      <dgm:prSet presAssocID="{80CC7EF3-BA2E-4DB8-95AD-1E417C59C0BA}" presName="tx1" presStyleLbl="revTx" presStyleIdx="0" presStyleCnt="4"/>
      <dgm:spPr/>
    </dgm:pt>
    <dgm:pt modelId="{4A1F7ECA-39F5-4887-B353-5899B06ED39B}" type="pres">
      <dgm:prSet presAssocID="{80CC7EF3-BA2E-4DB8-95AD-1E417C59C0BA}" presName="vert1" presStyleCnt="0"/>
      <dgm:spPr/>
    </dgm:pt>
    <dgm:pt modelId="{118F38D5-C083-43FF-8062-C8C2FAAE6D4C}" type="pres">
      <dgm:prSet presAssocID="{CEB05BC9-E8EB-47D8-9B2C-256C82C3BC9A}" presName="thickLine" presStyleLbl="alignNode1" presStyleIdx="1" presStyleCnt="4"/>
      <dgm:spPr/>
    </dgm:pt>
    <dgm:pt modelId="{13BAABBB-A042-4E95-93E7-26B57B3F4FBA}" type="pres">
      <dgm:prSet presAssocID="{CEB05BC9-E8EB-47D8-9B2C-256C82C3BC9A}" presName="horz1" presStyleCnt="0"/>
      <dgm:spPr/>
    </dgm:pt>
    <dgm:pt modelId="{9609EFAF-00F4-41A4-ADD5-89AD6F462FE8}" type="pres">
      <dgm:prSet presAssocID="{CEB05BC9-E8EB-47D8-9B2C-256C82C3BC9A}" presName="tx1" presStyleLbl="revTx" presStyleIdx="1" presStyleCnt="4"/>
      <dgm:spPr/>
    </dgm:pt>
    <dgm:pt modelId="{56EEC781-C5E2-4C5C-8D0F-904590F24908}" type="pres">
      <dgm:prSet presAssocID="{CEB05BC9-E8EB-47D8-9B2C-256C82C3BC9A}" presName="vert1" presStyleCnt="0"/>
      <dgm:spPr/>
    </dgm:pt>
    <dgm:pt modelId="{F101A7E0-AD33-4AD3-A403-9AEE1EDB0C25}" type="pres">
      <dgm:prSet presAssocID="{033F3EAE-154E-409E-B4F7-862F0E3D8F54}" presName="thickLine" presStyleLbl="alignNode1" presStyleIdx="2" presStyleCnt="4"/>
      <dgm:spPr/>
    </dgm:pt>
    <dgm:pt modelId="{F8CA5EC5-1AA5-4A85-BCF8-9E431B72C5C8}" type="pres">
      <dgm:prSet presAssocID="{033F3EAE-154E-409E-B4F7-862F0E3D8F54}" presName="horz1" presStyleCnt="0"/>
      <dgm:spPr/>
    </dgm:pt>
    <dgm:pt modelId="{AAF613E1-BB5A-47D6-A08A-1622632D83D5}" type="pres">
      <dgm:prSet presAssocID="{033F3EAE-154E-409E-B4F7-862F0E3D8F54}" presName="tx1" presStyleLbl="revTx" presStyleIdx="2" presStyleCnt="4"/>
      <dgm:spPr/>
    </dgm:pt>
    <dgm:pt modelId="{8E3900C0-857F-4625-8E11-2AF63A985E24}" type="pres">
      <dgm:prSet presAssocID="{033F3EAE-154E-409E-B4F7-862F0E3D8F54}" presName="vert1" presStyleCnt="0"/>
      <dgm:spPr/>
    </dgm:pt>
    <dgm:pt modelId="{E9AFA753-108F-4966-99D8-8918AB805530}" type="pres">
      <dgm:prSet presAssocID="{46BB1AE8-39CF-4CB4-AFC7-14C68D3B8238}" presName="thickLine" presStyleLbl="alignNode1" presStyleIdx="3" presStyleCnt="4"/>
      <dgm:spPr/>
    </dgm:pt>
    <dgm:pt modelId="{B4AE94F8-5D4A-482C-9767-A23FFBF8AB70}" type="pres">
      <dgm:prSet presAssocID="{46BB1AE8-39CF-4CB4-AFC7-14C68D3B8238}" presName="horz1" presStyleCnt="0"/>
      <dgm:spPr/>
    </dgm:pt>
    <dgm:pt modelId="{ECE3C91A-1249-4630-80D5-982D17A5B994}" type="pres">
      <dgm:prSet presAssocID="{46BB1AE8-39CF-4CB4-AFC7-14C68D3B8238}" presName="tx1" presStyleLbl="revTx" presStyleIdx="3" presStyleCnt="4"/>
      <dgm:spPr/>
    </dgm:pt>
    <dgm:pt modelId="{21F9B18A-D5EC-4030-B0EC-597BDC819B8A}" type="pres">
      <dgm:prSet presAssocID="{46BB1AE8-39CF-4CB4-AFC7-14C68D3B8238}" presName="vert1" presStyleCnt="0"/>
      <dgm:spPr/>
    </dgm:pt>
  </dgm:ptLst>
  <dgm:cxnLst>
    <dgm:cxn modelId="{0DBCCB0C-0FD9-421D-B6C2-C1705CA7C114}" srcId="{D00FE124-DDC2-4523-88E4-F808C2E0AF57}" destId="{46BB1AE8-39CF-4CB4-AFC7-14C68D3B8238}" srcOrd="3" destOrd="0" parTransId="{DCF5F0E6-ADDA-4CFF-86F4-3B42E1F9DD32}" sibTransId="{9DE57DAF-295E-4FA6-B2A4-0FA91094572B}"/>
    <dgm:cxn modelId="{CD6D1F0D-4444-4CD4-9077-3B77CC888CE5}" srcId="{D00FE124-DDC2-4523-88E4-F808C2E0AF57}" destId="{80CC7EF3-BA2E-4DB8-95AD-1E417C59C0BA}" srcOrd="0" destOrd="0" parTransId="{5DE7A4B6-E0E3-40DA-A241-2117C28A5658}" sibTransId="{F70B727B-B1CC-4A6B-98D2-A32D65C7C033}"/>
    <dgm:cxn modelId="{D1205012-178B-4C44-A504-9BFF54415E8B}" type="presOf" srcId="{033F3EAE-154E-409E-B4F7-862F0E3D8F54}" destId="{AAF613E1-BB5A-47D6-A08A-1622632D83D5}" srcOrd="0" destOrd="0" presId="urn:microsoft.com/office/officeart/2008/layout/LinedList"/>
    <dgm:cxn modelId="{DBA81935-F650-48F5-B104-F982FFAC601E}" type="presOf" srcId="{D00FE124-DDC2-4523-88E4-F808C2E0AF57}" destId="{9CB7655E-4B20-4A74-84AE-885004ADC7B8}" srcOrd="0" destOrd="0" presId="urn:microsoft.com/office/officeart/2008/layout/LinedList"/>
    <dgm:cxn modelId="{7B788F6B-94C3-4532-8DE4-99920250397E}" type="presOf" srcId="{80CC7EF3-BA2E-4DB8-95AD-1E417C59C0BA}" destId="{8822A51D-60B9-4A6E-AA2C-3DECA8C622F9}" srcOrd="0" destOrd="0" presId="urn:microsoft.com/office/officeart/2008/layout/LinedList"/>
    <dgm:cxn modelId="{A884F057-4AF7-410B-9B45-BE10D16EE470}" type="presOf" srcId="{CEB05BC9-E8EB-47D8-9B2C-256C82C3BC9A}" destId="{9609EFAF-00F4-41A4-ADD5-89AD6F462FE8}" srcOrd="0" destOrd="0" presId="urn:microsoft.com/office/officeart/2008/layout/LinedList"/>
    <dgm:cxn modelId="{A4CA367D-A678-4B2E-9E21-9595CD05153D}" srcId="{D00FE124-DDC2-4523-88E4-F808C2E0AF57}" destId="{033F3EAE-154E-409E-B4F7-862F0E3D8F54}" srcOrd="2" destOrd="0" parTransId="{8B56297C-DF46-4C7C-A178-B0B40DDF665E}" sibTransId="{D1200773-D328-4ADB-A137-C37BCAD8848A}"/>
    <dgm:cxn modelId="{5A7304AD-ED08-4AD6-92A7-A2EF5FA9B7BC}" type="presOf" srcId="{46BB1AE8-39CF-4CB4-AFC7-14C68D3B8238}" destId="{ECE3C91A-1249-4630-80D5-982D17A5B994}" srcOrd="0" destOrd="0" presId="urn:microsoft.com/office/officeart/2008/layout/LinedList"/>
    <dgm:cxn modelId="{329B22BA-61D0-426D-96D3-BB44A1ADEAFC}" srcId="{D00FE124-DDC2-4523-88E4-F808C2E0AF57}" destId="{CEB05BC9-E8EB-47D8-9B2C-256C82C3BC9A}" srcOrd="1" destOrd="0" parTransId="{917AFD02-7710-40E9-82D3-468C7611A334}" sibTransId="{B87A64A5-23BF-41AD-9F24-83EF32A7D9FB}"/>
    <dgm:cxn modelId="{B4A0819C-75DA-4839-B8F9-8D9A28F82C2E}" type="presParOf" srcId="{9CB7655E-4B20-4A74-84AE-885004ADC7B8}" destId="{5185828E-F6A4-4754-A391-E742F56AE678}" srcOrd="0" destOrd="0" presId="urn:microsoft.com/office/officeart/2008/layout/LinedList"/>
    <dgm:cxn modelId="{AA8E99B9-4553-4CF9-A635-897509C33449}" type="presParOf" srcId="{9CB7655E-4B20-4A74-84AE-885004ADC7B8}" destId="{BD9D5E9B-BC4D-430B-A700-A5B287B9F493}" srcOrd="1" destOrd="0" presId="urn:microsoft.com/office/officeart/2008/layout/LinedList"/>
    <dgm:cxn modelId="{6BEB6FCF-F6B2-4861-961E-CC6147BD239D}" type="presParOf" srcId="{BD9D5E9B-BC4D-430B-A700-A5B287B9F493}" destId="{8822A51D-60B9-4A6E-AA2C-3DECA8C622F9}" srcOrd="0" destOrd="0" presId="urn:microsoft.com/office/officeart/2008/layout/LinedList"/>
    <dgm:cxn modelId="{6007F26F-50F2-44B8-8B47-6A862E57E07B}" type="presParOf" srcId="{BD9D5E9B-BC4D-430B-A700-A5B287B9F493}" destId="{4A1F7ECA-39F5-4887-B353-5899B06ED39B}" srcOrd="1" destOrd="0" presId="urn:microsoft.com/office/officeart/2008/layout/LinedList"/>
    <dgm:cxn modelId="{09F3B1ED-742C-497F-9E79-FB71253FA166}" type="presParOf" srcId="{9CB7655E-4B20-4A74-84AE-885004ADC7B8}" destId="{118F38D5-C083-43FF-8062-C8C2FAAE6D4C}" srcOrd="2" destOrd="0" presId="urn:microsoft.com/office/officeart/2008/layout/LinedList"/>
    <dgm:cxn modelId="{73D14A94-3F31-458A-BE5F-49F284340FD1}" type="presParOf" srcId="{9CB7655E-4B20-4A74-84AE-885004ADC7B8}" destId="{13BAABBB-A042-4E95-93E7-26B57B3F4FBA}" srcOrd="3" destOrd="0" presId="urn:microsoft.com/office/officeart/2008/layout/LinedList"/>
    <dgm:cxn modelId="{5DAAA097-BF27-4E29-917D-AF6773E3CB8A}" type="presParOf" srcId="{13BAABBB-A042-4E95-93E7-26B57B3F4FBA}" destId="{9609EFAF-00F4-41A4-ADD5-89AD6F462FE8}" srcOrd="0" destOrd="0" presId="urn:microsoft.com/office/officeart/2008/layout/LinedList"/>
    <dgm:cxn modelId="{CA7DD6D5-867A-4326-9B92-DA12B3E0D0D7}" type="presParOf" srcId="{13BAABBB-A042-4E95-93E7-26B57B3F4FBA}" destId="{56EEC781-C5E2-4C5C-8D0F-904590F24908}" srcOrd="1" destOrd="0" presId="urn:microsoft.com/office/officeart/2008/layout/LinedList"/>
    <dgm:cxn modelId="{B3C0D476-E5E4-4D3A-A397-C80DFDABAFFC}" type="presParOf" srcId="{9CB7655E-4B20-4A74-84AE-885004ADC7B8}" destId="{F101A7E0-AD33-4AD3-A403-9AEE1EDB0C25}" srcOrd="4" destOrd="0" presId="urn:microsoft.com/office/officeart/2008/layout/LinedList"/>
    <dgm:cxn modelId="{0F022C1C-4D57-4EF7-BC6B-F9436E114F11}" type="presParOf" srcId="{9CB7655E-4B20-4A74-84AE-885004ADC7B8}" destId="{F8CA5EC5-1AA5-4A85-BCF8-9E431B72C5C8}" srcOrd="5" destOrd="0" presId="urn:microsoft.com/office/officeart/2008/layout/LinedList"/>
    <dgm:cxn modelId="{92125226-874D-4FAB-9787-A176EB5A139F}" type="presParOf" srcId="{F8CA5EC5-1AA5-4A85-BCF8-9E431B72C5C8}" destId="{AAF613E1-BB5A-47D6-A08A-1622632D83D5}" srcOrd="0" destOrd="0" presId="urn:microsoft.com/office/officeart/2008/layout/LinedList"/>
    <dgm:cxn modelId="{222B6D04-426B-45DD-BAAD-D6BB6F38F4BE}" type="presParOf" srcId="{F8CA5EC5-1AA5-4A85-BCF8-9E431B72C5C8}" destId="{8E3900C0-857F-4625-8E11-2AF63A985E24}" srcOrd="1" destOrd="0" presId="urn:microsoft.com/office/officeart/2008/layout/LinedList"/>
    <dgm:cxn modelId="{912DB0A2-CF44-4E36-A694-5856C279CADD}" type="presParOf" srcId="{9CB7655E-4B20-4A74-84AE-885004ADC7B8}" destId="{E9AFA753-108F-4966-99D8-8918AB805530}" srcOrd="6" destOrd="0" presId="urn:microsoft.com/office/officeart/2008/layout/LinedList"/>
    <dgm:cxn modelId="{84764510-B0A9-49FA-AD4D-2E5BEA00C9F2}" type="presParOf" srcId="{9CB7655E-4B20-4A74-84AE-885004ADC7B8}" destId="{B4AE94F8-5D4A-482C-9767-A23FFBF8AB70}" srcOrd="7" destOrd="0" presId="urn:microsoft.com/office/officeart/2008/layout/LinedList"/>
    <dgm:cxn modelId="{160B1D66-F6B3-4488-A9EF-EFC03770320C}" type="presParOf" srcId="{B4AE94F8-5D4A-482C-9767-A23FFBF8AB70}" destId="{ECE3C91A-1249-4630-80D5-982D17A5B994}" srcOrd="0" destOrd="0" presId="urn:microsoft.com/office/officeart/2008/layout/LinedList"/>
    <dgm:cxn modelId="{9C61E0F0-CE2D-457C-892D-F0FEA9C60EB0}" type="presParOf" srcId="{B4AE94F8-5D4A-482C-9767-A23FFBF8AB70}" destId="{21F9B18A-D5EC-4030-B0EC-597BDC819B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77723D-E3DA-4BCE-B1C1-6F978FE7FABC}"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US"/>
        </a:p>
      </dgm:t>
    </dgm:pt>
    <dgm:pt modelId="{C9C07A51-8563-455D-A887-B5DC77CF4C90}">
      <dgm:prSet custT="1"/>
      <dgm:spPr/>
      <dgm:t>
        <a:bodyPr/>
        <a:lstStyle/>
        <a:p>
          <a:r>
            <a:rPr lang="en-US" sz="1200" b="1" i="0" dirty="0"/>
            <a:t>Escalating Winter Pressures:</a:t>
          </a:r>
          <a:r>
            <a:rPr lang="en-US" sz="1200" b="0" i="0" dirty="0"/>
            <a:t> Over the 14-year period from 2009 to 2023, NHS Emergency Departments have experienced a steady increase in daily patient arrivals, surpassing 280 in recent seasons, highlighting the critical need for proactive strategies.</a:t>
          </a:r>
          <a:endParaRPr lang="en-US" sz="1200" dirty="0"/>
        </a:p>
      </dgm:t>
    </dgm:pt>
    <dgm:pt modelId="{41B34C15-A7B0-4F1E-9C10-776115FA30CC}" type="parTrans" cxnId="{F40DAA95-6369-4CE8-87BB-F3C9B849A907}">
      <dgm:prSet/>
      <dgm:spPr/>
      <dgm:t>
        <a:bodyPr/>
        <a:lstStyle/>
        <a:p>
          <a:endParaRPr lang="en-US" sz="1200"/>
        </a:p>
      </dgm:t>
    </dgm:pt>
    <dgm:pt modelId="{EFB9CCD3-D53D-41F0-94CD-00A7CA212F49}" type="sibTrans" cxnId="{F40DAA95-6369-4CE8-87BB-F3C9B849A907}">
      <dgm:prSet/>
      <dgm:spPr/>
      <dgm:t>
        <a:bodyPr/>
        <a:lstStyle/>
        <a:p>
          <a:endParaRPr lang="en-US" sz="1200"/>
        </a:p>
      </dgm:t>
    </dgm:pt>
    <dgm:pt modelId="{F6550E33-227D-43DB-A928-166528CD2128}">
      <dgm:prSet custT="1"/>
      <dgm:spPr/>
      <dgm:t>
        <a:bodyPr/>
        <a:lstStyle/>
        <a:p>
          <a:r>
            <a:rPr lang="en-US" sz="1200" b="1" i="0"/>
            <a:t>Peak Demand Challenges:</a:t>
          </a:r>
          <a:r>
            <a:rPr lang="en-US" sz="1200" b="0" i="0"/>
            <a:t> Afternoon patient arrivals peak at 20-25 per hour between 12-6 PM, demanding focused attention and strategic resource allocation during these hours to maintain efficient care delivery.</a:t>
          </a:r>
          <a:endParaRPr lang="en-US" sz="1200"/>
        </a:p>
      </dgm:t>
    </dgm:pt>
    <dgm:pt modelId="{3EB9804B-84E5-4ECA-8B95-125A33E6D912}" type="parTrans" cxnId="{B7C77807-9A83-4478-BD98-55A309EB533B}">
      <dgm:prSet/>
      <dgm:spPr/>
      <dgm:t>
        <a:bodyPr/>
        <a:lstStyle/>
        <a:p>
          <a:endParaRPr lang="en-US" sz="1200"/>
        </a:p>
      </dgm:t>
    </dgm:pt>
    <dgm:pt modelId="{2030A646-A27A-4CF8-8932-E6A791A12327}" type="sibTrans" cxnId="{B7C77807-9A83-4478-BD98-55A309EB533B}">
      <dgm:prSet/>
      <dgm:spPr/>
      <dgm:t>
        <a:bodyPr/>
        <a:lstStyle/>
        <a:p>
          <a:endParaRPr lang="en-US" sz="1200"/>
        </a:p>
      </dgm:t>
    </dgm:pt>
    <dgm:pt modelId="{CF5471A8-DBEB-4BF1-A967-7C6573200209}">
      <dgm:prSet custT="1"/>
      <dgm:spPr/>
      <dgm:t>
        <a:bodyPr/>
        <a:lstStyle/>
        <a:p>
          <a:r>
            <a:rPr lang="en-US" sz="1200" b="1" i="0"/>
            <a:t>Weekly Patterns:</a:t>
          </a:r>
          <a:r>
            <a:rPr lang="en-US" sz="1200" b="0" i="0"/>
            <a:t> Mondays consistently witness a 16% weekly influx, emphasizing the importance of tailored resource planning to manage the surge in patient arrivals at the beginning of each week.</a:t>
          </a:r>
          <a:endParaRPr lang="en-US" sz="1200"/>
        </a:p>
      </dgm:t>
    </dgm:pt>
    <dgm:pt modelId="{3175B33F-5D97-47DC-ACC8-19ACFF84EFCE}" type="parTrans" cxnId="{5F1E539E-873E-406B-85EF-3D86F972CB99}">
      <dgm:prSet/>
      <dgm:spPr/>
      <dgm:t>
        <a:bodyPr/>
        <a:lstStyle/>
        <a:p>
          <a:endParaRPr lang="en-US" sz="1200"/>
        </a:p>
      </dgm:t>
    </dgm:pt>
    <dgm:pt modelId="{418F294B-6052-48B7-85BB-9D611EB19657}" type="sibTrans" cxnId="{5F1E539E-873E-406B-85EF-3D86F972CB99}">
      <dgm:prSet/>
      <dgm:spPr/>
      <dgm:t>
        <a:bodyPr/>
        <a:lstStyle/>
        <a:p>
          <a:endParaRPr lang="en-US" sz="1200"/>
        </a:p>
      </dgm:t>
    </dgm:pt>
    <dgm:pt modelId="{B5D18148-9BDA-44F4-A98A-33EDD8C59D2D}">
      <dgm:prSet custT="1"/>
      <dgm:spPr/>
      <dgm:t>
        <a:bodyPr/>
        <a:lstStyle/>
        <a:p>
          <a:r>
            <a:rPr lang="en-US" sz="1200" b="1" i="0"/>
            <a:t>Shifting Demographics:</a:t>
          </a:r>
          <a:r>
            <a:rPr lang="en-US" sz="1200" b="0" i="0"/>
            <a:t> The proportion of patients aged 70+ has steadily risen to 11.3% over the years, underscoring the need for adapting care models to meet the unique needs of an aging population.</a:t>
          </a:r>
          <a:endParaRPr lang="en-US" sz="1200"/>
        </a:p>
      </dgm:t>
    </dgm:pt>
    <dgm:pt modelId="{190A8875-BF9D-4F86-9422-10962756316C}" type="parTrans" cxnId="{4DDAAAC7-1145-4FA2-8776-CD74913AF012}">
      <dgm:prSet/>
      <dgm:spPr/>
      <dgm:t>
        <a:bodyPr/>
        <a:lstStyle/>
        <a:p>
          <a:endParaRPr lang="en-US" sz="1200"/>
        </a:p>
      </dgm:t>
    </dgm:pt>
    <dgm:pt modelId="{9756EF4F-C363-44E1-BC87-24F3144C61E6}" type="sibTrans" cxnId="{4DDAAAC7-1145-4FA2-8776-CD74913AF012}">
      <dgm:prSet/>
      <dgm:spPr/>
      <dgm:t>
        <a:bodyPr/>
        <a:lstStyle/>
        <a:p>
          <a:endParaRPr lang="en-US" sz="1200"/>
        </a:p>
      </dgm:t>
    </dgm:pt>
    <dgm:pt modelId="{67DA42BC-63DD-4CE9-9205-BCCEE7E17DC1}">
      <dgm:prSet custT="1"/>
      <dgm:spPr/>
      <dgm:t>
        <a:bodyPr/>
        <a:lstStyle/>
        <a:p>
          <a:r>
            <a:rPr lang="en-US" sz="1200" b="1" i="0" dirty="0"/>
            <a:t>Data-Driven Solutions:</a:t>
          </a:r>
          <a:r>
            <a:rPr lang="en-US" sz="1200" b="0" i="0" dirty="0"/>
            <a:t> Reliable predictive models, including </a:t>
          </a:r>
          <a:r>
            <a:rPr lang="en-US" sz="1200" b="0" i="0" dirty="0" err="1"/>
            <a:t>XGBoost</a:t>
          </a:r>
          <a:r>
            <a:rPr lang="en-US" sz="1200" b="0" i="0" dirty="0"/>
            <a:t> for daily predictions and </a:t>
          </a:r>
          <a:r>
            <a:rPr lang="en-US" sz="1200" b="0" i="0" dirty="0" err="1"/>
            <a:t>XGBoost</a:t>
          </a:r>
          <a:r>
            <a:rPr lang="en-US" sz="1200" b="0" i="0" dirty="0"/>
            <a:t>-LSTM ensembles for hourly projections, empower healthcare providers with tools to anticipate patient surges and optimize resource allocation. These findings and capabilities enable proactive data-driven solutions to enhance preparedness and care quality during challenging winter seasons.</a:t>
          </a:r>
          <a:endParaRPr lang="en-US" sz="1200" dirty="0"/>
        </a:p>
      </dgm:t>
    </dgm:pt>
    <dgm:pt modelId="{3F722E38-0757-4796-A37F-125C2A938403}" type="parTrans" cxnId="{41D3FD20-8032-4613-A0A4-5410B03778F7}">
      <dgm:prSet/>
      <dgm:spPr/>
      <dgm:t>
        <a:bodyPr/>
        <a:lstStyle/>
        <a:p>
          <a:endParaRPr lang="en-US" sz="1200"/>
        </a:p>
      </dgm:t>
    </dgm:pt>
    <dgm:pt modelId="{F987AC40-FDB7-42D8-8974-6B4D565F4632}" type="sibTrans" cxnId="{41D3FD20-8032-4613-A0A4-5410B03778F7}">
      <dgm:prSet/>
      <dgm:spPr/>
      <dgm:t>
        <a:bodyPr/>
        <a:lstStyle/>
        <a:p>
          <a:endParaRPr lang="en-US" sz="1200"/>
        </a:p>
      </dgm:t>
    </dgm:pt>
    <dgm:pt modelId="{6F0EBE9C-2724-486B-B3B8-F17D6C1E6CA2}" type="pres">
      <dgm:prSet presAssocID="{9677723D-E3DA-4BCE-B1C1-6F978FE7FABC}" presName="diagram" presStyleCnt="0">
        <dgm:presLayoutVars>
          <dgm:dir/>
          <dgm:resizeHandles val="exact"/>
        </dgm:presLayoutVars>
      </dgm:prSet>
      <dgm:spPr/>
    </dgm:pt>
    <dgm:pt modelId="{F76B0880-3DBA-4463-A744-66CCED75D81E}" type="pres">
      <dgm:prSet presAssocID="{C9C07A51-8563-455D-A887-B5DC77CF4C90}" presName="node" presStyleLbl="node1" presStyleIdx="0" presStyleCnt="5">
        <dgm:presLayoutVars>
          <dgm:bulletEnabled val="1"/>
        </dgm:presLayoutVars>
      </dgm:prSet>
      <dgm:spPr/>
    </dgm:pt>
    <dgm:pt modelId="{53E275FD-7824-4C54-A6E7-F7B504084B3E}" type="pres">
      <dgm:prSet presAssocID="{EFB9CCD3-D53D-41F0-94CD-00A7CA212F49}" presName="sibTrans" presStyleCnt="0"/>
      <dgm:spPr/>
    </dgm:pt>
    <dgm:pt modelId="{3DCE9F22-9BC1-4930-A451-2FCDFE7B2ED7}" type="pres">
      <dgm:prSet presAssocID="{F6550E33-227D-43DB-A928-166528CD2128}" presName="node" presStyleLbl="node1" presStyleIdx="1" presStyleCnt="5">
        <dgm:presLayoutVars>
          <dgm:bulletEnabled val="1"/>
        </dgm:presLayoutVars>
      </dgm:prSet>
      <dgm:spPr/>
    </dgm:pt>
    <dgm:pt modelId="{88218254-B97E-4242-8817-AB8F0E1992C2}" type="pres">
      <dgm:prSet presAssocID="{2030A646-A27A-4CF8-8932-E6A791A12327}" presName="sibTrans" presStyleCnt="0"/>
      <dgm:spPr/>
    </dgm:pt>
    <dgm:pt modelId="{E29C8BB3-22A5-4E16-9290-05FD435FD6E0}" type="pres">
      <dgm:prSet presAssocID="{CF5471A8-DBEB-4BF1-A967-7C6573200209}" presName="node" presStyleLbl="node1" presStyleIdx="2" presStyleCnt="5">
        <dgm:presLayoutVars>
          <dgm:bulletEnabled val="1"/>
        </dgm:presLayoutVars>
      </dgm:prSet>
      <dgm:spPr/>
    </dgm:pt>
    <dgm:pt modelId="{666A6109-8907-44C8-937E-91A7EACE514A}" type="pres">
      <dgm:prSet presAssocID="{418F294B-6052-48B7-85BB-9D611EB19657}" presName="sibTrans" presStyleCnt="0"/>
      <dgm:spPr/>
    </dgm:pt>
    <dgm:pt modelId="{196E14FD-D59C-4497-8B1C-2EF052DEF72D}" type="pres">
      <dgm:prSet presAssocID="{B5D18148-9BDA-44F4-A98A-33EDD8C59D2D}" presName="node" presStyleLbl="node1" presStyleIdx="3" presStyleCnt="5">
        <dgm:presLayoutVars>
          <dgm:bulletEnabled val="1"/>
        </dgm:presLayoutVars>
      </dgm:prSet>
      <dgm:spPr/>
    </dgm:pt>
    <dgm:pt modelId="{AC7E2487-4681-459D-8411-2EB88ACE160C}" type="pres">
      <dgm:prSet presAssocID="{9756EF4F-C363-44E1-BC87-24F3144C61E6}" presName="sibTrans" presStyleCnt="0"/>
      <dgm:spPr/>
    </dgm:pt>
    <dgm:pt modelId="{874ACCF5-0D4A-4193-964B-F265CCC51028}" type="pres">
      <dgm:prSet presAssocID="{67DA42BC-63DD-4CE9-9205-BCCEE7E17DC1}" presName="node" presStyleLbl="node1" presStyleIdx="4" presStyleCnt="5">
        <dgm:presLayoutVars>
          <dgm:bulletEnabled val="1"/>
        </dgm:presLayoutVars>
      </dgm:prSet>
      <dgm:spPr/>
    </dgm:pt>
  </dgm:ptLst>
  <dgm:cxnLst>
    <dgm:cxn modelId="{B7C77807-9A83-4478-BD98-55A309EB533B}" srcId="{9677723D-E3DA-4BCE-B1C1-6F978FE7FABC}" destId="{F6550E33-227D-43DB-A928-166528CD2128}" srcOrd="1" destOrd="0" parTransId="{3EB9804B-84E5-4ECA-8B95-125A33E6D912}" sibTransId="{2030A646-A27A-4CF8-8932-E6A791A12327}"/>
    <dgm:cxn modelId="{B868CF1A-6725-4C2C-85CE-0D92B0BB4706}" type="presOf" srcId="{CF5471A8-DBEB-4BF1-A967-7C6573200209}" destId="{E29C8BB3-22A5-4E16-9290-05FD435FD6E0}" srcOrd="0" destOrd="0" presId="urn:microsoft.com/office/officeart/2005/8/layout/default"/>
    <dgm:cxn modelId="{41D3FD20-8032-4613-A0A4-5410B03778F7}" srcId="{9677723D-E3DA-4BCE-B1C1-6F978FE7FABC}" destId="{67DA42BC-63DD-4CE9-9205-BCCEE7E17DC1}" srcOrd="4" destOrd="0" parTransId="{3F722E38-0757-4796-A37F-125C2A938403}" sibTransId="{F987AC40-FDB7-42D8-8974-6B4D565F4632}"/>
    <dgm:cxn modelId="{FF7CB331-2A06-4ED5-BF51-4C432FA0E21A}" type="presOf" srcId="{C9C07A51-8563-455D-A887-B5DC77CF4C90}" destId="{F76B0880-3DBA-4463-A744-66CCED75D81E}" srcOrd="0" destOrd="0" presId="urn:microsoft.com/office/officeart/2005/8/layout/default"/>
    <dgm:cxn modelId="{4B973539-459A-4F78-BCC2-E8116E9F75DB}" type="presOf" srcId="{B5D18148-9BDA-44F4-A98A-33EDD8C59D2D}" destId="{196E14FD-D59C-4497-8B1C-2EF052DEF72D}" srcOrd="0" destOrd="0" presId="urn:microsoft.com/office/officeart/2005/8/layout/default"/>
    <dgm:cxn modelId="{F40DAA95-6369-4CE8-87BB-F3C9B849A907}" srcId="{9677723D-E3DA-4BCE-B1C1-6F978FE7FABC}" destId="{C9C07A51-8563-455D-A887-B5DC77CF4C90}" srcOrd="0" destOrd="0" parTransId="{41B34C15-A7B0-4F1E-9C10-776115FA30CC}" sibTransId="{EFB9CCD3-D53D-41F0-94CD-00A7CA212F49}"/>
    <dgm:cxn modelId="{5F1E539E-873E-406B-85EF-3D86F972CB99}" srcId="{9677723D-E3DA-4BCE-B1C1-6F978FE7FABC}" destId="{CF5471A8-DBEB-4BF1-A967-7C6573200209}" srcOrd="2" destOrd="0" parTransId="{3175B33F-5D97-47DC-ACC8-19ACFF84EFCE}" sibTransId="{418F294B-6052-48B7-85BB-9D611EB19657}"/>
    <dgm:cxn modelId="{4DDAAAC7-1145-4FA2-8776-CD74913AF012}" srcId="{9677723D-E3DA-4BCE-B1C1-6F978FE7FABC}" destId="{B5D18148-9BDA-44F4-A98A-33EDD8C59D2D}" srcOrd="3" destOrd="0" parTransId="{190A8875-BF9D-4F86-9422-10962756316C}" sibTransId="{9756EF4F-C363-44E1-BC87-24F3144C61E6}"/>
    <dgm:cxn modelId="{7E4411D3-3039-45E3-91B2-0E828EE673F9}" type="presOf" srcId="{67DA42BC-63DD-4CE9-9205-BCCEE7E17DC1}" destId="{874ACCF5-0D4A-4193-964B-F265CCC51028}" srcOrd="0" destOrd="0" presId="urn:microsoft.com/office/officeart/2005/8/layout/default"/>
    <dgm:cxn modelId="{6B00A6DA-313B-48A6-AE98-51D62EA39257}" type="presOf" srcId="{F6550E33-227D-43DB-A928-166528CD2128}" destId="{3DCE9F22-9BC1-4930-A451-2FCDFE7B2ED7}" srcOrd="0" destOrd="0" presId="urn:microsoft.com/office/officeart/2005/8/layout/default"/>
    <dgm:cxn modelId="{49C9DCF5-A997-40B1-BA0A-38AFDDB7FD33}" type="presOf" srcId="{9677723D-E3DA-4BCE-B1C1-6F978FE7FABC}" destId="{6F0EBE9C-2724-486B-B3B8-F17D6C1E6CA2}" srcOrd="0" destOrd="0" presId="urn:microsoft.com/office/officeart/2005/8/layout/default"/>
    <dgm:cxn modelId="{FBA75C1A-B4E8-4437-A0A4-65B85BC8D50F}" type="presParOf" srcId="{6F0EBE9C-2724-486B-B3B8-F17D6C1E6CA2}" destId="{F76B0880-3DBA-4463-A744-66CCED75D81E}" srcOrd="0" destOrd="0" presId="urn:microsoft.com/office/officeart/2005/8/layout/default"/>
    <dgm:cxn modelId="{7F8971F8-E6CF-4E56-9F0E-CFDCAC8E47DA}" type="presParOf" srcId="{6F0EBE9C-2724-486B-B3B8-F17D6C1E6CA2}" destId="{53E275FD-7824-4C54-A6E7-F7B504084B3E}" srcOrd="1" destOrd="0" presId="urn:microsoft.com/office/officeart/2005/8/layout/default"/>
    <dgm:cxn modelId="{B18F63A4-6421-4E0B-9014-C676D629231C}" type="presParOf" srcId="{6F0EBE9C-2724-486B-B3B8-F17D6C1E6CA2}" destId="{3DCE9F22-9BC1-4930-A451-2FCDFE7B2ED7}" srcOrd="2" destOrd="0" presId="urn:microsoft.com/office/officeart/2005/8/layout/default"/>
    <dgm:cxn modelId="{5640398E-4C02-4F80-BAB8-E9EF367EE528}" type="presParOf" srcId="{6F0EBE9C-2724-486B-B3B8-F17D6C1E6CA2}" destId="{88218254-B97E-4242-8817-AB8F0E1992C2}" srcOrd="3" destOrd="0" presId="urn:microsoft.com/office/officeart/2005/8/layout/default"/>
    <dgm:cxn modelId="{3460A07A-B544-49B3-95FA-329170F374EA}" type="presParOf" srcId="{6F0EBE9C-2724-486B-B3B8-F17D6C1E6CA2}" destId="{E29C8BB3-22A5-4E16-9290-05FD435FD6E0}" srcOrd="4" destOrd="0" presId="urn:microsoft.com/office/officeart/2005/8/layout/default"/>
    <dgm:cxn modelId="{E22A2A36-7701-4AEE-80B6-998BF533D97F}" type="presParOf" srcId="{6F0EBE9C-2724-486B-B3B8-F17D6C1E6CA2}" destId="{666A6109-8907-44C8-937E-91A7EACE514A}" srcOrd="5" destOrd="0" presId="urn:microsoft.com/office/officeart/2005/8/layout/default"/>
    <dgm:cxn modelId="{C39E5188-153D-4F5D-A2AE-5FEE611813C2}" type="presParOf" srcId="{6F0EBE9C-2724-486B-B3B8-F17D6C1E6CA2}" destId="{196E14FD-D59C-4497-8B1C-2EF052DEF72D}" srcOrd="6" destOrd="0" presId="urn:microsoft.com/office/officeart/2005/8/layout/default"/>
    <dgm:cxn modelId="{92A9B4C6-8310-4173-B582-33D092DF5F85}" type="presParOf" srcId="{6F0EBE9C-2724-486B-B3B8-F17D6C1E6CA2}" destId="{AC7E2487-4681-459D-8411-2EB88ACE160C}" srcOrd="7" destOrd="0" presId="urn:microsoft.com/office/officeart/2005/8/layout/default"/>
    <dgm:cxn modelId="{DE05EE00-BFD3-4F89-A251-DE714FDACFC5}" type="presParOf" srcId="{6F0EBE9C-2724-486B-B3B8-F17D6C1E6CA2}" destId="{874ACCF5-0D4A-4193-964B-F265CCC5102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5FA4BD6-892A-4A95-AF13-EF6F6F8BB01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8B4CBF5-22AE-43BE-9284-05F6AE6D1687}">
      <dgm:prSet/>
      <dgm:spPr/>
      <dgm:t>
        <a:bodyPr/>
        <a:lstStyle/>
        <a:p>
          <a:r>
            <a:rPr lang="en-US" b="0" i="0" dirty="0"/>
            <a:t>Analysis shows a rising trend in mean daily patient arrivals and increased variability across winter seasons from 2009 to 2023, with a temporary reduction in arrivals during 2019-2021 due to COVID-19 but subsequent recovery, providing insights for resource planning</a:t>
          </a:r>
          <a:endParaRPr lang="en-US" dirty="0"/>
        </a:p>
      </dgm:t>
    </dgm:pt>
    <dgm:pt modelId="{AC5DAD80-AFCF-449B-AE76-AC075C3E8C1D}" type="parTrans" cxnId="{7C767D09-FF27-4C4A-A834-C060EE8BE364}">
      <dgm:prSet/>
      <dgm:spPr/>
      <dgm:t>
        <a:bodyPr/>
        <a:lstStyle/>
        <a:p>
          <a:endParaRPr lang="en-US"/>
        </a:p>
      </dgm:t>
    </dgm:pt>
    <dgm:pt modelId="{94A45027-BDC8-4D9A-83B0-B272CAC254B5}" type="sibTrans" cxnId="{7C767D09-FF27-4C4A-A834-C060EE8BE364}">
      <dgm:prSet/>
      <dgm:spPr/>
      <dgm:t>
        <a:bodyPr/>
        <a:lstStyle/>
        <a:p>
          <a:endParaRPr lang="en-US"/>
        </a:p>
      </dgm:t>
    </dgm:pt>
    <dgm:pt modelId="{8DE88675-53E2-4D36-B8FF-B345C38D0FE5}">
      <dgm:prSet/>
      <dgm:spPr/>
      <dgm:t>
        <a:bodyPr/>
        <a:lstStyle/>
        <a:p>
          <a:r>
            <a:rPr lang="en-US" b="0" i="0"/>
            <a:t>Analysis of hourly proportions in daily patient arrivals from 2009 to 2023 unveils consistent fluctuations, with lows of 1.05-1.26% in the early morning (3-5 AM) and peaks of 6.23-7.66% in the late morning to early afternoon (11 AM-4 PM). The late night and early morning hours (11 PM-5 AM) consistently exhibit the lowest proportions of 1.26-2.70%, emphasizing mid-day as the busiest period and informing temporal resource optimization.</a:t>
          </a:r>
          <a:endParaRPr lang="en-US"/>
        </a:p>
      </dgm:t>
    </dgm:pt>
    <dgm:pt modelId="{CF62ACE1-27E9-4732-9202-CDB8B07F9C7F}" type="parTrans" cxnId="{69C45CBD-5F53-4CA9-AA1F-D911137A5D31}">
      <dgm:prSet/>
      <dgm:spPr/>
      <dgm:t>
        <a:bodyPr/>
        <a:lstStyle/>
        <a:p>
          <a:endParaRPr lang="en-US"/>
        </a:p>
      </dgm:t>
    </dgm:pt>
    <dgm:pt modelId="{9A33CD33-6628-4BA2-947B-3014ACC73DAB}" type="sibTrans" cxnId="{69C45CBD-5F53-4CA9-AA1F-D911137A5D31}">
      <dgm:prSet/>
      <dgm:spPr/>
      <dgm:t>
        <a:bodyPr/>
        <a:lstStyle/>
        <a:p>
          <a:endParaRPr lang="en-US"/>
        </a:p>
      </dgm:t>
    </dgm:pt>
    <dgm:pt modelId="{9E37E7C6-DBE1-4E18-8A03-1F0E58AEA83F}">
      <dgm:prSet/>
      <dgm:spPr/>
      <dgm:t>
        <a:bodyPr/>
        <a:lstStyle/>
        <a:p>
          <a:r>
            <a:rPr lang="en-US" b="0" i="0"/>
            <a:t>Analysis of weekly patient arrival proportions from 2009 to 2023 reveals day-to-day variations, with Mondays consistently having the highest influx (16.1%) and Sundays the lowest (13.8%). This highlights the need for tailored staff scheduling and service planning. Additionally, there's a consistent increase in Monday arrivals over the seasons.</a:t>
          </a:r>
          <a:endParaRPr lang="en-US"/>
        </a:p>
      </dgm:t>
    </dgm:pt>
    <dgm:pt modelId="{C8F59057-50CB-44F8-9DE6-B904123C7CE4}" type="parTrans" cxnId="{0589905A-DC6C-4879-BB7A-9B18BD3BB580}">
      <dgm:prSet/>
      <dgm:spPr/>
      <dgm:t>
        <a:bodyPr/>
        <a:lstStyle/>
        <a:p>
          <a:endParaRPr lang="en-US"/>
        </a:p>
      </dgm:t>
    </dgm:pt>
    <dgm:pt modelId="{CB5E2F04-F784-45BF-B67F-9750ABEE397A}" type="sibTrans" cxnId="{0589905A-DC6C-4879-BB7A-9B18BD3BB580}">
      <dgm:prSet/>
      <dgm:spPr/>
      <dgm:t>
        <a:bodyPr/>
        <a:lstStyle/>
        <a:p>
          <a:endParaRPr lang="en-US"/>
        </a:p>
      </dgm:t>
    </dgm:pt>
    <dgm:pt modelId="{9990170C-FCE1-4D51-BBB5-6CCB96F5CB4A}">
      <dgm:prSet/>
      <dgm:spPr/>
      <dgm:t>
        <a:bodyPr/>
        <a:lstStyle/>
        <a:p>
          <a:r>
            <a:rPr lang="en-US" b="0" i="0"/>
            <a:t>Analysis of age group proportions from 2009 to 2022-2023 winters indicates a decline in the &lt;18 groups from 22.9% to 21.8%, while the 50-60 and 60-70 groups show increasing trends from 9.2% to 10.7% and 8.6% to 10.5%, respectively. The 80+ group also rose from 10.5% to 11.3%, reflecting population ageing</a:t>
          </a:r>
          <a:endParaRPr lang="en-US"/>
        </a:p>
      </dgm:t>
    </dgm:pt>
    <dgm:pt modelId="{8DD81F59-162C-464A-B84E-AA8DE6AE65A0}" type="parTrans" cxnId="{91E7B7BE-566B-4F14-A20E-D35949CA0969}">
      <dgm:prSet/>
      <dgm:spPr/>
      <dgm:t>
        <a:bodyPr/>
        <a:lstStyle/>
        <a:p>
          <a:endParaRPr lang="en-US"/>
        </a:p>
      </dgm:t>
    </dgm:pt>
    <dgm:pt modelId="{FAF1ABC2-F3CC-40F6-86DB-B4DE75EEFF69}" type="sibTrans" cxnId="{91E7B7BE-566B-4F14-A20E-D35949CA0969}">
      <dgm:prSet/>
      <dgm:spPr/>
      <dgm:t>
        <a:bodyPr/>
        <a:lstStyle/>
        <a:p>
          <a:endParaRPr lang="en-US"/>
        </a:p>
      </dgm:t>
    </dgm:pt>
    <dgm:pt modelId="{B6262BC8-992A-4E5F-9F92-5C6FDFFE41E7}" type="pres">
      <dgm:prSet presAssocID="{C5FA4BD6-892A-4A95-AF13-EF6F6F8BB01E}" presName="vert0" presStyleCnt="0">
        <dgm:presLayoutVars>
          <dgm:dir/>
          <dgm:animOne val="branch"/>
          <dgm:animLvl val="lvl"/>
        </dgm:presLayoutVars>
      </dgm:prSet>
      <dgm:spPr/>
    </dgm:pt>
    <dgm:pt modelId="{287EE059-DD15-4A12-9F7C-EE8C9ACED8F0}" type="pres">
      <dgm:prSet presAssocID="{E8B4CBF5-22AE-43BE-9284-05F6AE6D1687}" presName="thickLine" presStyleLbl="alignNode1" presStyleIdx="0" presStyleCnt="4"/>
      <dgm:spPr/>
    </dgm:pt>
    <dgm:pt modelId="{BBDFCFFA-7A44-4B1E-A60D-FD7463E03F3C}" type="pres">
      <dgm:prSet presAssocID="{E8B4CBF5-22AE-43BE-9284-05F6AE6D1687}" presName="horz1" presStyleCnt="0"/>
      <dgm:spPr/>
    </dgm:pt>
    <dgm:pt modelId="{68C6B4A6-4B01-4274-BF88-AB15E89E46C2}" type="pres">
      <dgm:prSet presAssocID="{E8B4CBF5-22AE-43BE-9284-05F6AE6D1687}" presName="tx1" presStyleLbl="revTx" presStyleIdx="0" presStyleCnt="4"/>
      <dgm:spPr/>
    </dgm:pt>
    <dgm:pt modelId="{F2B9A760-2004-4FD3-A06E-7108BAE1590E}" type="pres">
      <dgm:prSet presAssocID="{E8B4CBF5-22AE-43BE-9284-05F6AE6D1687}" presName="vert1" presStyleCnt="0"/>
      <dgm:spPr/>
    </dgm:pt>
    <dgm:pt modelId="{56BD5490-DAF0-405A-8CA2-FAF471826F22}" type="pres">
      <dgm:prSet presAssocID="{8DE88675-53E2-4D36-B8FF-B345C38D0FE5}" presName="thickLine" presStyleLbl="alignNode1" presStyleIdx="1" presStyleCnt="4"/>
      <dgm:spPr/>
    </dgm:pt>
    <dgm:pt modelId="{1717B2AA-8C91-48EB-AA74-8ABFB83513B8}" type="pres">
      <dgm:prSet presAssocID="{8DE88675-53E2-4D36-B8FF-B345C38D0FE5}" presName="horz1" presStyleCnt="0"/>
      <dgm:spPr/>
    </dgm:pt>
    <dgm:pt modelId="{92DD7BF8-8625-4BA8-9ECD-BF42C568E8C3}" type="pres">
      <dgm:prSet presAssocID="{8DE88675-53E2-4D36-B8FF-B345C38D0FE5}" presName="tx1" presStyleLbl="revTx" presStyleIdx="1" presStyleCnt="4"/>
      <dgm:spPr/>
    </dgm:pt>
    <dgm:pt modelId="{214C0151-8221-49E9-BCCD-1BDE0C1CF501}" type="pres">
      <dgm:prSet presAssocID="{8DE88675-53E2-4D36-B8FF-B345C38D0FE5}" presName="vert1" presStyleCnt="0"/>
      <dgm:spPr/>
    </dgm:pt>
    <dgm:pt modelId="{16CA6C2E-06C9-41DA-9976-32FCCDFE1437}" type="pres">
      <dgm:prSet presAssocID="{9E37E7C6-DBE1-4E18-8A03-1F0E58AEA83F}" presName="thickLine" presStyleLbl="alignNode1" presStyleIdx="2" presStyleCnt="4"/>
      <dgm:spPr/>
    </dgm:pt>
    <dgm:pt modelId="{9B01AB45-E88D-485F-A826-02022FAD24E6}" type="pres">
      <dgm:prSet presAssocID="{9E37E7C6-DBE1-4E18-8A03-1F0E58AEA83F}" presName="horz1" presStyleCnt="0"/>
      <dgm:spPr/>
    </dgm:pt>
    <dgm:pt modelId="{10173F09-93A0-4C7C-A4B3-AA88BFC0C7F5}" type="pres">
      <dgm:prSet presAssocID="{9E37E7C6-DBE1-4E18-8A03-1F0E58AEA83F}" presName="tx1" presStyleLbl="revTx" presStyleIdx="2" presStyleCnt="4"/>
      <dgm:spPr/>
    </dgm:pt>
    <dgm:pt modelId="{5D51ADB9-B226-461E-949E-8A48B478DFD0}" type="pres">
      <dgm:prSet presAssocID="{9E37E7C6-DBE1-4E18-8A03-1F0E58AEA83F}" presName="vert1" presStyleCnt="0"/>
      <dgm:spPr/>
    </dgm:pt>
    <dgm:pt modelId="{3925D626-B219-4263-AE20-278BC8F42F52}" type="pres">
      <dgm:prSet presAssocID="{9990170C-FCE1-4D51-BBB5-6CCB96F5CB4A}" presName="thickLine" presStyleLbl="alignNode1" presStyleIdx="3" presStyleCnt="4"/>
      <dgm:spPr/>
    </dgm:pt>
    <dgm:pt modelId="{6899EAD6-2A66-47A7-BE27-C715DBF2CEDC}" type="pres">
      <dgm:prSet presAssocID="{9990170C-FCE1-4D51-BBB5-6CCB96F5CB4A}" presName="horz1" presStyleCnt="0"/>
      <dgm:spPr/>
    </dgm:pt>
    <dgm:pt modelId="{4F7D16AB-51C9-4497-8D5B-D432FCBC7287}" type="pres">
      <dgm:prSet presAssocID="{9990170C-FCE1-4D51-BBB5-6CCB96F5CB4A}" presName="tx1" presStyleLbl="revTx" presStyleIdx="3" presStyleCnt="4"/>
      <dgm:spPr/>
    </dgm:pt>
    <dgm:pt modelId="{21A1520F-1C88-4C6B-8764-1953605CBDEE}" type="pres">
      <dgm:prSet presAssocID="{9990170C-FCE1-4D51-BBB5-6CCB96F5CB4A}" presName="vert1" presStyleCnt="0"/>
      <dgm:spPr/>
    </dgm:pt>
  </dgm:ptLst>
  <dgm:cxnLst>
    <dgm:cxn modelId="{7C767D09-FF27-4C4A-A834-C060EE8BE364}" srcId="{C5FA4BD6-892A-4A95-AF13-EF6F6F8BB01E}" destId="{E8B4CBF5-22AE-43BE-9284-05F6AE6D1687}" srcOrd="0" destOrd="0" parTransId="{AC5DAD80-AFCF-449B-AE76-AC075C3E8C1D}" sibTransId="{94A45027-BDC8-4D9A-83B0-B272CAC254B5}"/>
    <dgm:cxn modelId="{1448EC42-3AE7-4BF3-B19F-0954278ADC95}" type="presOf" srcId="{9E37E7C6-DBE1-4E18-8A03-1F0E58AEA83F}" destId="{10173F09-93A0-4C7C-A4B3-AA88BFC0C7F5}" srcOrd="0" destOrd="0" presId="urn:microsoft.com/office/officeart/2008/layout/LinedList"/>
    <dgm:cxn modelId="{0589905A-DC6C-4879-BB7A-9B18BD3BB580}" srcId="{C5FA4BD6-892A-4A95-AF13-EF6F6F8BB01E}" destId="{9E37E7C6-DBE1-4E18-8A03-1F0E58AEA83F}" srcOrd="2" destOrd="0" parTransId="{C8F59057-50CB-44F8-9DE6-B904123C7CE4}" sibTransId="{CB5E2F04-F784-45BF-B67F-9750ABEE397A}"/>
    <dgm:cxn modelId="{5C1757AA-D8A0-492C-B7F4-AF59562ADD7D}" type="presOf" srcId="{9990170C-FCE1-4D51-BBB5-6CCB96F5CB4A}" destId="{4F7D16AB-51C9-4497-8D5B-D432FCBC7287}" srcOrd="0" destOrd="0" presId="urn:microsoft.com/office/officeart/2008/layout/LinedList"/>
    <dgm:cxn modelId="{69C45CBD-5F53-4CA9-AA1F-D911137A5D31}" srcId="{C5FA4BD6-892A-4A95-AF13-EF6F6F8BB01E}" destId="{8DE88675-53E2-4D36-B8FF-B345C38D0FE5}" srcOrd="1" destOrd="0" parTransId="{CF62ACE1-27E9-4732-9202-CDB8B07F9C7F}" sibTransId="{9A33CD33-6628-4BA2-947B-3014ACC73DAB}"/>
    <dgm:cxn modelId="{91E7B7BE-566B-4F14-A20E-D35949CA0969}" srcId="{C5FA4BD6-892A-4A95-AF13-EF6F6F8BB01E}" destId="{9990170C-FCE1-4D51-BBB5-6CCB96F5CB4A}" srcOrd="3" destOrd="0" parTransId="{8DD81F59-162C-464A-B84E-AA8DE6AE65A0}" sibTransId="{FAF1ABC2-F3CC-40F6-86DB-B4DE75EEFF69}"/>
    <dgm:cxn modelId="{7C89A4EA-A966-4156-9B91-5172E3CCF1D6}" type="presOf" srcId="{E8B4CBF5-22AE-43BE-9284-05F6AE6D1687}" destId="{68C6B4A6-4B01-4274-BF88-AB15E89E46C2}" srcOrd="0" destOrd="0" presId="urn:microsoft.com/office/officeart/2008/layout/LinedList"/>
    <dgm:cxn modelId="{90E471F7-AA3F-4495-932D-36103116D934}" type="presOf" srcId="{C5FA4BD6-892A-4A95-AF13-EF6F6F8BB01E}" destId="{B6262BC8-992A-4E5F-9F92-5C6FDFFE41E7}" srcOrd="0" destOrd="0" presId="urn:microsoft.com/office/officeart/2008/layout/LinedList"/>
    <dgm:cxn modelId="{E9D2FEFB-B40C-4295-820B-5046430B56AC}" type="presOf" srcId="{8DE88675-53E2-4D36-B8FF-B345C38D0FE5}" destId="{92DD7BF8-8625-4BA8-9ECD-BF42C568E8C3}" srcOrd="0" destOrd="0" presId="urn:microsoft.com/office/officeart/2008/layout/LinedList"/>
    <dgm:cxn modelId="{685188FA-4A0F-42DB-A0B8-BC8C13A9A39C}" type="presParOf" srcId="{B6262BC8-992A-4E5F-9F92-5C6FDFFE41E7}" destId="{287EE059-DD15-4A12-9F7C-EE8C9ACED8F0}" srcOrd="0" destOrd="0" presId="urn:microsoft.com/office/officeart/2008/layout/LinedList"/>
    <dgm:cxn modelId="{6FFC8151-91AF-44E0-B8D9-65F86F49684E}" type="presParOf" srcId="{B6262BC8-992A-4E5F-9F92-5C6FDFFE41E7}" destId="{BBDFCFFA-7A44-4B1E-A60D-FD7463E03F3C}" srcOrd="1" destOrd="0" presId="urn:microsoft.com/office/officeart/2008/layout/LinedList"/>
    <dgm:cxn modelId="{DCA5A926-2356-4CE6-9001-7CADB3E05C16}" type="presParOf" srcId="{BBDFCFFA-7A44-4B1E-A60D-FD7463E03F3C}" destId="{68C6B4A6-4B01-4274-BF88-AB15E89E46C2}" srcOrd="0" destOrd="0" presId="urn:microsoft.com/office/officeart/2008/layout/LinedList"/>
    <dgm:cxn modelId="{B8FD9A6A-C569-4D95-B17C-0ABEE64B206C}" type="presParOf" srcId="{BBDFCFFA-7A44-4B1E-A60D-FD7463E03F3C}" destId="{F2B9A760-2004-4FD3-A06E-7108BAE1590E}" srcOrd="1" destOrd="0" presId="urn:microsoft.com/office/officeart/2008/layout/LinedList"/>
    <dgm:cxn modelId="{D1525376-FE4C-497C-955D-5B9A09D7B5A9}" type="presParOf" srcId="{B6262BC8-992A-4E5F-9F92-5C6FDFFE41E7}" destId="{56BD5490-DAF0-405A-8CA2-FAF471826F22}" srcOrd="2" destOrd="0" presId="urn:microsoft.com/office/officeart/2008/layout/LinedList"/>
    <dgm:cxn modelId="{FF297FDC-EF34-4D96-B6F3-49F051C56421}" type="presParOf" srcId="{B6262BC8-992A-4E5F-9F92-5C6FDFFE41E7}" destId="{1717B2AA-8C91-48EB-AA74-8ABFB83513B8}" srcOrd="3" destOrd="0" presId="urn:microsoft.com/office/officeart/2008/layout/LinedList"/>
    <dgm:cxn modelId="{6DD8CBC2-AA9A-44A9-8B8F-CBAB6435DD69}" type="presParOf" srcId="{1717B2AA-8C91-48EB-AA74-8ABFB83513B8}" destId="{92DD7BF8-8625-4BA8-9ECD-BF42C568E8C3}" srcOrd="0" destOrd="0" presId="urn:microsoft.com/office/officeart/2008/layout/LinedList"/>
    <dgm:cxn modelId="{5A5D3531-5FCB-4352-A52A-805977CF1D32}" type="presParOf" srcId="{1717B2AA-8C91-48EB-AA74-8ABFB83513B8}" destId="{214C0151-8221-49E9-BCCD-1BDE0C1CF501}" srcOrd="1" destOrd="0" presId="urn:microsoft.com/office/officeart/2008/layout/LinedList"/>
    <dgm:cxn modelId="{A2118B59-3630-4C2F-9A15-D69874717DA0}" type="presParOf" srcId="{B6262BC8-992A-4E5F-9F92-5C6FDFFE41E7}" destId="{16CA6C2E-06C9-41DA-9976-32FCCDFE1437}" srcOrd="4" destOrd="0" presId="urn:microsoft.com/office/officeart/2008/layout/LinedList"/>
    <dgm:cxn modelId="{2C1506C5-AC38-4807-8C21-92B2D8570966}" type="presParOf" srcId="{B6262BC8-992A-4E5F-9F92-5C6FDFFE41E7}" destId="{9B01AB45-E88D-485F-A826-02022FAD24E6}" srcOrd="5" destOrd="0" presId="urn:microsoft.com/office/officeart/2008/layout/LinedList"/>
    <dgm:cxn modelId="{BC821915-AA1D-417D-891C-60F5A07F0C0E}" type="presParOf" srcId="{9B01AB45-E88D-485F-A826-02022FAD24E6}" destId="{10173F09-93A0-4C7C-A4B3-AA88BFC0C7F5}" srcOrd="0" destOrd="0" presId="urn:microsoft.com/office/officeart/2008/layout/LinedList"/>
    <dgm:cxn modelId="{D7AC1F3A-460C-4B51-809D-AACC378EF705}" type="presParOf" srcId="{9B01AB45-E88D-485F-A826-02022FAD24E6}" destId="{5D51ADB9-B226-461E-949E-8A48B478DFD0}" srcOrd="1" destOrd="0" presId="urn:microsoft.com/office/officeart/2008/layout/LinedList"/>
    <dgm:cxn modelId="{C7A472B7-7102-4F6B-BB66-0DC140C4330B}" type="presParOf" srcId="{B6262BC8-992A-4E5F-9F92-5C6FDFFE41E7}" destId="{3925D626-B219-4263-AE20-278BC8F42F52}" srcOrd="6" destOrd="0" presId="urn:microsoft.com/office/officeart/2008/layout/LinedList"/>
    <dgm:cxn modelId="{FDCE33CA-154D-462F-A389-1D61D6E0E17B}" type="presParOf" srcId="{B6262BC8-992A-4E5F-9F92-5C6FDFFE41E7}" destId="{6899EAD6-2A66-47A7-BE27-C715DBF2CEDC}" srcOrd="7" destOrd="0" presId="urn:microsoft.com/office/officeart/2008/layout/LinedList"/>
    <dgm:cxn modelId="{334A2F29-29AC-497C-B78F-CBF31F85FCD4}" type="presParOf" srcId="{6899EAD6-2A66-47A7-BE27-C715DBF2CEDC}" destId="{4F7D16AB-51C9-4497-8D5B-D432FCBC7287}" srcOrd="0" destOrd="0" presId="urn:microsoft.com/office/officeart/2008/layout/LinedList"/>
    <dgm:cxn modelId="{98243E92-7021-4FF9-AA47-2675CB0E979A}" type="presParOf" srcId="{6899EAD6-2A66-47A7-BE27-C715DBF2CEDC}" destId="{21A1520F-1C88-4C6B-8764-1953605CBD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AD8BB-DC87-4E49-8663-9C6C5C7FA2D8}">
      <dsp:nvSpPr>
        <dsp:cNvPr id="0" name=""/>
        <dsp:cNvSpPr/>
      </dsp:nvSpPr>
      <dsp:spPr>
        <a:xfrm>
          <a:off x="0" y="754"/>
          <a:ext cx="11155680" cy="9069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Research Focus: </a:t>
          </a:r>
          <a:r>
            <a:rPr lang="en-US" sz="1800" b="0" i="0" kern="1200" dirty="0"/>
            <a:t>This study centers around understanding and addressing critical healthcare challenges related to Emergency Department demand, with a particular emphasis on One Hospital</a:t>
          </a:r>
          <a:endParaRPr lang="en-US" sz="1800" kern="1200" dirty="0"/>
        </a:p>
      </dsp:txBody>
      <dsp:txXfrm>
        <a:off x="44275" y="45029"/>
        <a:ext cx="11067130" cy="818428"/>
      </dsp:txXfrm>
    </dsp:sp>
    <dsp:sp modelId="{07E7A342-A394-448E-8F52-7F4F38F37CC2}">
      <dsp:nvSpPr>
        <dsp:cNvPr id="0" name=""/>
        <dsp:cNvSpPr/>
      </dsp:nvSpPr>
      <dsp:spPr>
        <a:xfrm>
          <a:off x="0" y="921907"/>
          <a:ext cx="11155680" cy="9069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Research Purpose: </a:t>
          </a:r>
          <a:r>
            <a:rPr lang="en-US" sz="1800" b="0" i="0" kern="1200" dirty="0"/>
            <a:t>Spanning a period of 12 weeks, we conducted comprehensive research and in-depth analysis to derive valuable insights into the utilization of services within the Emergency Department and to predict future demand.</a:t>
          </a:r>
          <a:endParaRPr lang="en-US" sz="1800" kern="1200" dirty="0"/>
        </a:p>
      </dsp:txBody>
      <dsp:txXfrm>
        <a:off x="44275" y="966182"/>
        <a:ext cx="11067130" cy="818428"/>
      </dsp:txXfrm>
    </dsp:sp>
    <dsp:sp modelId="{BCFCDB0D-2B17-49E2-8DC6-F331B5C6D454}">
      <dsp:nvSpPr>
        <dsp:cNvPr id="0" name=""/>
        <dsp:cNvSpPr/>
      </dsp:nvSpPr>
      <dsp:spPr>
        <a:xfrm>
          <a:off x="0" y="1843061"/>
          <a:ext cx="11155680" cy="9069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Objective: </a:t>
          </a:r>
          <a:r>
            <a:rPr lang="en-US" sz="1800" b="0" i="0" kern="1200" dirty="0"/>
            <a:t>The primary objective is to analyze Emergency Department service usage and predict future demand for this specific healthcare area.</a:t>
          </a:r>
          <a:endParaRPr lang="en-US" sz="1800" kern="1200" dirty="0"/>
        </a:p>
      </dsp:txBody>
      <dsp:txXfrm>
        <a:off x="44275" y="1887336"/>
        <a:ext cx="11067130" cy="818428"/>
      </dsp:txXfrm>
    </dsp:sp>
    <dsp:sp modelId="{50D96BCD-CA77-4295-9478-8842594ED502}">
      <dsp:nvSpPr>
        <dsp:cNvPr id="0" name=""/>
        <dsp:cNvSpPr/>
      </dsp:nvSpPr>
      <dsp:spPr>
        <a:xfrm>
          <a:off x="0" y="2764214"/>
          <a:ext cx="11155680" cy="9069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Importance: </a:t>
          </a:r>
          <a:r>
            <a:rPr lang="en-US" sz="1800" b="0" i="0" kern="1200" dirty="0"/>
            <a:t>This analysis could ensure that Emergency Department resources at Ulster Hospital are optimally allocated, particularly during challenging periods like the winter months</a:t>
          </a:r>
          <a:endParaRPr lang="en-US" sz="1800" kern="1200" dirty="0"/>
        </a:p>
      </dsp:txBody>
      <dsp:txXfrm>
        <a:off x="44275" y="2808489"/>
        <a:ext cx="11067130" cy="818428"/>
      </dsp:txXfrm>
    </dsp:sp>
    <dsp:sp modelId="{55106EAF-8506-4113-8DD2-37974332A642}">
      <dsp:nvSpPr>
        <dsp:cNvPr id="0" name=""/>
        <dsp:cNvSpPr/>
      </dsp:nvSpPr>
      <dsp:spPr>
        <a:xfrm>
          <a:off x="0" y="3685368"/>
          <a:ext cx="11155680" cy="9069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Winter Pressures: </a:t>
          </a:r>
          <a:r>
            <a:rPr lang="en-US" sz="1800" b="0" i="0" kern="1200" dirty="0"/>
            <a:t>The winter months from October to March present unique challenges to Emergency Departments. Analyzing demand and predicting trends during these months would enable better preparedness and resource allocation.</a:t>
          </a:r>
          <a:endParaRPr lang="en-US" sz="1800" kern="1200" dirty="0"/>
        </a:p>
      </dsp:txBody>
      <dsp:txXfrm>
        <a:off x="44275" y="3729643"/>
        <a:ext cx="11067130" cy="8184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EE059-DD15-4A12-9F7C-EE8C9ACED8F0}">
      <dsp:nvSpPr>
        <dsp:cNvPr id="0" name=""/>
        <dsp:cNvSpPr/>
      </dsp:nvSpPr>
      <dsp:spPr>
        <a:xfrm>
          <a:off x="0" y="0"/>
          <a:ext cx="111556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6B4A6-4B01-4274-BF88-AB15E89E46C2}">
      <dsp:nvSpPr>
        <dsp:cNvPr id="0" name=""/>
        <dsp:cNvSpPr/>
      </dsp:nvSpPr>
      <dsp:spPr>
        <a:xfrm>
          <a:off x="0" y="0"/>
          <a:ext cx="11155680" cy="121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Ambulance usage data from 2009 to 2023 shows rising demand until peaking in 2014-2015 at 10,757 patients (7.8%), followed by a decreasing trend, with post-2016 seasons ranging from 6,000-8,234 patients (6.0-7.8%). This decline after 2016 may be due to resource limitations.</a:t>
          </a:r>
          <a:endParaRPr lang="en-US" sz="1900" kern="1200" dirty="0"/>
        </a:p>
      </dsp:txBody>
      <dsp:txXfrm>
        <a:off x="0" y="0"/>
        <a:ext cx="11155680" cy="1213366"/>
      </dsp:txXfrm>
    </dsp:sp>
    <dsp:sp modelId="{56BD5490-DAF0-405A-8CA2-FAF471826F22}">
      <dsp:nvSpPr>
        <dsp:cNvPr id="0" name=""/>
        <dsp:cNvSpPr/>
      </dsp:nvSpPr>
      <dsp:spPr>
        <a:xfrm>
          <a:off x="0" y="1213366"/>
          <a:ext cx="11155680" cy="0"/>
        </a:xfrm>
        <a:prstGeom prst="line">
          <a:avLst/>
        </a:prstGeom>
        <a:solidFill>
          <a:schemeClr val="accent2">
            <a:hueOff val="-3456336"/>
            <a:satOff val="-6803"/>
            <a:lumOff val="4248"/>
            <a:alphaOff val="0"/>
          </a:schemeClr>
        </a:solidFill>
        <a:ln w="12700" cap="flat" cmpd="sng" algn="ctr">
          <a:solidFill>
            <a:schemeClr val="accent2">
              <a:hueOff val="-3456336"/>
              <a:satOff val="-6803"/>
              <a:lumOff val="42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D7BF8-8625-4BA8-9ECD-BF42C568E8C3}">
      <dsp:nvSpPr>
        <dsp:cNvPr id="0" name=""/>
        <dsp:cNvSpPr/>
      </dsp:nvSpPr>
      <dsp:spPr>
        <a:xfrm>
          <a:off x="0" y="1213366"/>
          <a:ext cx="11155680" cy="121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Variation in 1-7 day ED stays from 2009-2022, with a peak in 2021 (25 patients) and none over 7 days, highlights the ED's acute care focus. For 170,679 patients from 2009-2023, most stayed under 24 hours (91%), but &lt;24-hour stays declined after 2016-2017, and 1-7 day stays rose post-2017, particularly during COVID-19, indicating a shift towards longer ED care needs </a:t>
          </a:r>
          <a:endParaRPr lang="en-US" sz="1900" kern="1200" dirty="0"/>
        </a:p>
      </dsp:txBody>
      <dsp:txXfrm>
        <a:off x="0" y="1213366"/>
        <a:ext cx="11155680" cy="1213366"/>
      </dsp:txXfrm>
    </dsp:sp>
    <dsp:sp modelId="{16CA6C2E-06C9-41DA-9976-32FCCDFE1437}">
      <dsp:nvSpPr>
        <dsp:cNvPr id="0" name=""/>
        <dsp:cNvSpPr/>
      </dsp:nvSpPr>
      <dsp:spPr>
        <a:xfrm>
          <a:off x="0" y="2426733"/>
          <a:ext cx="11155680" cy="0"/>
        </a:xfrm>
        <a:prstGeom prst="line">
          <a:avLst/>
        </a:prstGeom>
        <a:solidFill>
          <a:schemeClr val="accent2">
            <a:hueOff val="-6912672"/>
            <a:satOff val="-13605"/>
            <a:lumOff val="8497"/>
            <a:alphaOff val="0"/>
          </a:schemeClr>
        </a:solidFill>
        <a:ln w="12700" cap="flat" cmpd="sng" algn="ctr">
          <a:solidFill>
            <a:schemeClr val="accent2">
              <a:hueOff val="-6912672"/>
              <a:satOff val="-13605"/>
              <a:lumOff val="84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73F09-93A0-4C7C-A4B3-AA88BFC0C7F5}">
      <dsp:nvSpPr>
        <dsp:cNvPr id="0" name=""/>
        <dsp:cNvSpPr/>
      </dsp:nvSpPr>
      <dsp:spPr>
        <a:xfrm>
          <a:off x="0" y="2426733"/>
          <a:ext cx="11155680" cy="121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Consistent equilibrium in daily arrivals and departures across seasons (e.g., 193 arrivals and 192 departures in 2009) highlights the ED's efficiency, even during higher volumes (e.g., 268 arrivals and 267 departures in 2021-2022). This balance is maintained, ensuring prompt care delivery.</a:t>
          </a:r>
          <a:endParaRPr lang="en-US" sz="1900" kern="1200" dirty="0"/>
        </a:p>
      </dsp:txBody>
      <dsp:txXfrm>
        <a:off x="0" y="2426733"/>
        <a:ext cx="11155680" cy="1213366"/>
      </dsp:txXfrm>
    </dsp:sp>
    <dsp:sp modelId="{3925D626-B219-4263-AE20-278BC8F42F52}">
      <dsp:nvSpPr>
        <dsp:cNvPr id="0" name=""/>
        <dsp:cNvSpPr/>
      </dsp:nvSpPr>
      <dsp:spPr>
        <a:xfrm>
          <a:off x="0" y="3640100"/>
          <a:ext cx="11155680" cy="0"/>
        </a:xfrm>
        <a:prstGeom prst="line">
          <a:avLst/>
        </a:prstGeom>
        <a:solidFill>
          <a:schemeClr val="accent2">
            <a:hueOff val="-10369007"/>
            <a:satOff val="-20408"/>
            <a:lumOff val="12745"/>
            <a:alphaOff val="0"/>
          </a:schemeClr>
        </a:solidFill>
        <a:ln w="1270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D16AB-51C9-4497-8D5B-D432FCBC7287}">
      <dsp:nvSpPr>
        <dsp:cNvPr id="0" name=""/>
        <dsp:cNvSpPr/>
      </dsp:nvSpPr>
      <dsp:spPr>
        <a:xfrm>
          <a:off x="0" y="3640100"/>
          <a:ext cx="11155680" cy="121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Fewer extended stays observed in younger age groups (&lt;18 and 18-30) compared to significant cases among older groups (60-70 and 70-80+), with notable increases in the latter from 2018 onwards, highlighting the need for more prolonged ED care for older patients and guiding resource allocation.</a:t>
          </a:r>
          <a:endParaRPr lang="en-US" sz="1900" kern="1200" dirty="0"/>
        </a:p>
      </dsp:txBody>
      <dsp:txXfrm>
        <a:off x="0" y="3640100"/>
        <a:ext cx="11155680" cy="12133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EE059-DD15-4A12-9F7C-EE8C9ACED8F0}">
      <dsp:nvSpPr>
        <dsp:cNvPr id="0" name=""/>
        <dsp:cNvSpPr/>
      </dsp:nvSpPr>
      <dsp:spPr>
        <a:xfrm>
          <a:off x="0" y="2084"/>
          <a:ext cx="111556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6B4A6-4B01-4274-BF88-AB15E89E46C2}">
      <dsp:nvSpPr>
        <dsp:cNvPr id="0" name=""/>
        <dsp:cNvSpPr/>
      </dsp:nvSpPr>
      <dsp:spPr>
        <a:xfrm>
          <a:off x="0" y="2084"/>
          <a:ext cx="11144785" cy="108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Fluctuations in mean waiting times observed across winter seasons for key treatment milestones, including arrival to department exit, triage, first clinician, and triage to treatment complete, indicate variations in patient flow and highlight the need for performance benchmarking.</a:t>
          </a:r>
          <a:endParaRPr lang="en-US" sz="1800" kern="1200" dirty="0"/>
        </a:p>
      </dsp:txBody>
      <dsp:txXfrm>
        <a:off x="0" y="2084"/>
        <a:ext cx="11144785" cy="1084549"/>
      </dsp:txXfrm>
    </dsp:sp>
    <dsp:sp modelId="{56BD5490-DAF0-405A-8CA2-FAF471826F22}">
      <dsp:nvSpPr>
        <dsp:cNvPr id="0" name=""/>
        <dsp:cNvSpPr/>
      </dsp:nvSpPr>
      <dsp:spPr>
        <a:xfrm>
          <a:off x="0" y="1086633"/>
          <a:ext cx="11155680" cy="0"/>
        </a:xfrm>
        <a:prstGeom prst="line">
          <a:avLst/>
        </a:prstGeom>
        <a:solidFill>
          <a:schemeClr val="accent2">
            <a:hueOff val="-3456336"/>
            <a:satOff val="-6803"/>
            <a:lumOff val="4248"/>
            <a:alphaOff val="0"/>
          </a:schemeClr>
        </a:solidFill>
        <a:ln w="12700" cap="flat" cmpd="sng" algn="ctr">
          <a:solidFill>
            <a:schemeClr val="accent2">
              <a:hueOff val="-3456336"/>
              <a:satOff val="-6803"/>
              <a:lumOff val="42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D7BF8-8625-4BA8-9ECD-BF42C568E8C3}">
      <dsp:nvSpPr>
        <dsp:cNvPr id="0" name=""/>
        <dsp:cNvSpPr/>
      </dsp:nvSpPr>
      <dsp:spPr>
        <a:xfrm>
          <a:off x="0" y="1086633"/>
          <a:ext cx="11144785" cy="1596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Triage code distributions from 2009 to 2022-2023 revealed changes, with "3-Urgent" initially dominant but declining over time. "4-Standard" and "2-Very urgent" fluctuated. In 2017-2018, "3-Urgent" and "1-Immediate" rose, reflecting increasing urgent needs. In 2022-2023, "3-Urgent" remained the largest segment but declined to 42.45%, highlighting the importance of resource adaptation. Analysis of triage code counts by age group showed consistent patterns, with the 18-44 age group having the highest counts, and higher counts across codes and age groups from 2015-2016 onwards, signifying growing medical urgency</a:t>
          </a:r>
          <a:endParaRPr lang="en-US" sz="1600" kern="1200" dirty="0"/>
        </a:p>
      </dsp:txBody>
      <dsp:txXfrm>
        <a:off x="0" y="1086633"/>
        <a:ext cx="11144785" cy="1596945"/>
      </dsp:txXfrm>
    </dsp:sp>
    <dsp:sp modelId="{16CA6C2E-06C9-41DA-9976-32FCCDFE1437}">
      <dsp:nvSpPr>
        <dsp:cNvPr id="0" name=""/>
        <dsp:cNvSpPr/>
      </dsp:nvSpPr>
      <dsp:spPr>
        <a:xfrm>
          <a:off x="0" y="2683578"/>
          <a:ext cx="11155680" cy="0"/>
        </a:xfrm>
        <a:prstGeom prst="line">
          <a:avLst/>
        </a:prstGeom>
        <a:solidFill>
          <a:schemeClr val="accent2">
            <a:hueOff val="-6912672"/>
            <a:satOff val="-13605"/>
            <a:lumOff val="8497"/>
            <a:alphaOff val="0"/>
          </a:schemeClr>
        </a:solidFill>
        <a:ln w="12700" cap="flat" cmpd="sng" algn="ctr">
          <a:solidFill>
            <a:schemeClr val="accent2">
              <a:hueOff val="-6912672"/>
              <a:satOff val="-13605"/>
              <a:lumOff val="84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73F09-93A0-4C7C-A4B3-AA88BFC0C7F5}">
      <dsp:nvSpPr>
        <dsp:cNvPr id="0" name=""/>
        <dsp:cNvSpPr/>
      </dsp:nvSpPr>
      <dsp:spPr>
        <a:xfrm>
          <a:off x="0" y="2683578"/>
          <a:ext cx="11144785" cy="1098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dirty="0"/>
            <a:t>Analysis of arrival-to-department exit wait times revealed that while 64% of patients were attended to within 0-4 hours initially, there has been a concerning shift towards prolonged ED stays, especially after 2016. Additionally, an age correlation was observed, with older patient groups, particularly those aged 75+, showing an increasing proportion of &gt;8-hour and &gt;12-hour stays after 2015, indicating a higher need for extended evaluation and care.</a:t>
          </a:r>
          <a:endParaRPr lang="en-US" sz="1700" kern="1200" dirty="0"/>
        </a:p>
      </dsp:txBody>
      <dsp:txXfrm>
        <a:off x="0" y="2683578"/>
        <a:ext cx="11144785" cy="1098999"/>
      </dsp:txXfrm>
    </dsp:sp>
    <dsp:sp modelId="{3925D626-B219-4263-AE20-278BC8F42F52}">
      <dsp:nvSpPr>
        <dsp:cNvPr id="0" name=""/>
        <dsp:cNvSpPr/>
      </dsp:nvSpPr>
      <dsp:spPr>
        <a:xfrm>
          <a:off x="0" y="3782578"/>
          <a:ext cx="11155680" cy="0"/>
        </a:xfrm>
        <a:prstGeom prst="line">
          <a:avLst/>
        </a:prstGeom>
        <a:solidFill>
          <a:schemeClr val="accent2">
            <a:hueOff val="-10369007"/>
            <a:satOff val="-20408"/>
            <a:lumOff val="12745"/>
            <a:alphaOff val="0"/>
          </a:schemeClr>
        </a:solidFill>
        <a:ln w="1270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D16AB-51C9-4497-8D5B-D432FCBC7287}">
      <dsp:nvSpPr>
        <dsp:cNvPr id="0" name=""/>
        <dsp:cNvSpPr/>
      </dsp:nvSpPr>
      <dsp:spPr>
        <a:xfrm>
          <a:off x="0" y="3782578"/>
          <a:ext cx="11155680" cy="106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kern="1200" dirty="0"/>
        </a:p>
      </dsp:txBody>
      <dsp:txXfrm>
        <a:off x="0" y="3782578"/>
        <a:ext cx="11155680" cy="1068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506DB-86FF-49D2-96E7-18886B5DB65B}">
      <dsp:nvSpPr>
        <dsp:cNvPr id="0" name=""/>
        <dsp:cNvSpPr/>
      </dsp:nvSpPr>
      <dsp:spPr>
        <a:xfrm>
          <a:off x="4194" y="211351"/>
          <a:ext cx="2522011" cy="54015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Winter Pressure Defined:</a:t>
          </a:r>
          <a:endParaRPr lang="en-US" sz="1500" kern="1200"/>
        </a:p>
      </dsp:txBody>
      <dsp:txXfrm>
        <a:off x="4194" y="211351"/>
        <a:ext cx="2522011" cy="540150"/>
      </dsp:txXfrm>
    </dsp:sp>
    <dsp:sp modelId="{8DC1881C-59EC-4CD1-9EA2-5ABD17CB6211}">
      <dsp:nvSpPr>
        <dsp:cNvPr id="0" name=""/>
        <dsp:cNvSpPr/>
      </dsp:nvSpPr>
      <dsp:spPr>
        <a:xfrm>
          <a:off x="4194" y="751501"/>
          <a:ext cx="2522011" cy="34587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Refers to heightened demand and strain on healthcare systems during the winter months (October to March).</a:t>
          </a:r>
          <a:endParaRPr lang="en-US" sz="1500" kern="1200"/>
        </a:p>
        <a:p>
          <a:pPr marL="114300" lvl="1" indent="-114300" algn="l" defTabSz="666750">
            <a:lnSpc>
              <a:spcPct val="90000"/>
            </a:lnSpc>
            <a:spcBef>
              <a:spcPct val="0"/>
            </a:spcBef>
            <a:spcAft>
              <a:spcPct val="15000"/>
            </a:spcAft>
            <a:buChar char="•"/>
          </a:pPr>
          <a:r>
            <a:rPr lang="en-US" sz="1500" b="0" i="0" kern="1200"/>
            <a:t>Characterized by increased emergency admissions, hospitalizations, and healthcare service usage.</a:t>
          </a:r>
          <a:endParaRPr lang="en-US" sz="1500" kern="1200"/>
        </a:p>
        <a:p>
          <a:pPr marL="114300" lvl="1" indent="-114300" algn="l" defTabSz="666750">
            <a:lnSpc>
              <a:spcPct val="90000"/>
            </a:lnSpc>
            <a:spcBef>
              <a:spcPct val="0"/>
            </a:spcBef>
            <a:spcAft>
              <a:spcPct val="15000"/>
            </a:spcAft>
            <a:buChar char="•"/>
          </a:pPr>
          <a:r>
            <a:rPr lang="en-US" sz="1500" b="0" i="0" kern="1200"/>
            <a:t>Often attributed to factors like cold weather, seasonal illnesses, and exacerbation of pre-existing health conditions.</a:t>
          </a:r>
          <a:endParaRPr lang="en-US" sz="1500" kern="1200"/>
        </a:p>
      </dsp:txBody>
      <dsp:txXfrm>
        <a:off x="4194" y="751501"/>
        <a:ext cx="2522011" cy="3458700"/>
      </dsp:txXfrm>
    </dsp:sp>
    <dsp:sp modelId="{2054C3B0-74CA-4851-A3AE-3AF02C6017DD}">
      <dsp:nvSpPr>
        <dsp:cNvPr id="0" name=""/>
        <dsp:cNvSpPr/>
      </dsp:nvSpPr>
      <dsp:spPr>
        <a:xfrm>
          <a:off x="2879287" y="211351"/>
          <a:ext cx="2522011" cy="540150"/>
        </a:xfrm>
        <a:prstGeom prst="rect">
          <a:avLst/>
        </a:prstGeom>
        <a:solidFill>
          <a:schemeClr val="accent2">
            <a:hueOff val="-3456336"/>
            <a:satOff val="-6803"/>
            <a:lumOff val="4248"/>
            <a:alphaOff val="0"/>
          </a:schemeClr>
        </a:solidFill>
        <a:ln w="12700" cap="flat" cmpd="sng" algn="ctr">
          <a:solidFill>
            <a:schemeClr val="accent2">
              <a:hueOff val="-3456336"/>
              <a:satOff val="-6803"/>
              <a:lumOff val="42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dirty="0"/>
            <a:t>Key Characteristics:</a:t>
          </a:r>
          <a:endParaRPr lang="en-US" sz="1500" kern="1200" dirty="0"/>
        </a:p>
      </dsp:txBody>
      <dsp:txXfrm>
        <a:off x="2879287" y="211351"/>
        <a:ext cx="2522011" cy="540150"/>
      </dsp:txXfrm>
    </dsp:sp>
    <dsp:sp modelId="{A872C0D1-7782-4CFD-B163-9E67BDF3B630}">
      <dsp:nvSpPr>
        <dsp:cNvPr id="0" name=""/>
        <dsp:cNvSpPr/>
      </dsp:nvSpPr>
      <dsp:spPr>
        <a:xfrm>
          <a:off x="2879287" y="751501"/>
          <a:ext cx="2522011" cy="3458700"/>
        </a:xfrm>
        <a:prstGeom prst="rect">
          <a:avLst/>
        </a:prstGeom>
        <a:solidFill>
          <a:schemeClr val="accent2">
            <a:tint val="40000"/>
            <a:alpha val="90000"/>
            <a:hueOff val="-3682554"/>
            <a:satOff val="7973"/>
            <a:lumOff val="744"/>
            <a:alphaOff val="0"/>
          </a:schemeClr>
        </a:solidFill>
        <a:ln w="12700" cap="flat" cmpd="sng" algn="ctr">
          <a:solidFill>
            <a:schemeClr val="accent2">
              <a:tint val="40000"/>
              <a:alpha val="90000"/>
              <a:hueOff val="-3682554"/>
              <a:satOff val="7973"/>
              <a:lumOff val="7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Surge in patient volumes seeking medical care.</a:t>
          </a:r>
          <a:endParaRPr lang="en-US" sz="1500" kern="1200"/>
        </a:p>
        <a:p>
          <a:pPr marL="114300" lvl="1" indent="-114300" algn="l" defTabSz="666750">
            <a:lnSpc>
              <a:spcPct val="90000"/>
            </a:lnSpc>
            <a:spcBef>
              <a:spcPct val="0"/>
            </a:spcBef>
            <a:spcAft>
              <a:spcPct val="15000"/>
            </a:spcAft>
            <a:buChar char="•"/>
          </a:pPr>
          <a:r>
            <a:rPr lang="en-US" sz="1500" b="0" i="0" kern="1200"/>
            <a:t>Particularly affects the elderly due to cold weather and circulating viruses.</a:t>
          </a:r>
          <a:endParaRPr lang="en-US" sz="1500" kern="1200"/>
        </a:p>
        <a:p>
          <a:pPr marL="114300" lvl="1" indent="-114300" algn="l" defTabSz="666750">
            <a:lnSpc>
              <a:spcPct val="90000"/>
            </a:lnSpc>
            <a:spcBef>
              <a:spcPct val="0"/>
            </a:spcBef>
            <a:spcAft>
              <a:spcPct val="15000"/>
            </a:spcAft>
            <a:buChar char="•"/>
          </a:pPr>
          <a:r>
            <a:rPr lang="en-US" sz="1500" b="0" i="0" kern="1200"/>
            <a:t>Impact on emergency departments is significant.</a:t>
          </a:r>
          <a:endParaRPr lang="en-US" sz="1500" kern="1200"/>
        </a:p>
      </dsp:txBody>
      <dsp:txXfrm>
        <a:off x="2879287" y="751501"/>
        <a:ext cx="2522011" cy="3458700"/>
      </dsp:txXfrm>
    </dsp:sp>
    <dsp:sp modelId="{2411C727-B7C8-43F1-BF22-3AC50EC961EE}">
      <dsp:nvSpPr>
        <dsp:cNvPr id="0" name=""/>
        <dsp:cNvSpPr/>
      </dsp:nvSpPr>
      <dsp:spPr>
        <a:xfrm>
          <a:off x="5754380" y="211351"/>
          <a:ext cx="2522011" cy="540150"/>
        </a:xfrm>
        <a:prstGeom prst="rect">
          <a:avLst/>
        </a:prstGeom>
        <a:solidFill>
          <a:schemeClr val="accent2">
            <a:hueOff val="-6912672"/>
            <a:satOff val="-13605"/>
            <a:lumOff val="8497"/>
            <a:alphaOff val="0"/>
          </a:schemeClr>
        </a:solidFill>
        <a:ln w="12700" cap="flat" cmpd="sng" algn="ctr">
          <a:solidFill>
            <a:schemeClr val="accent2">
              <a:hueOff val="-6912672"/>
              <a:satOff val="-13605"/>
              <a:lumOff val="84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Impact on Healthcare Resources:</a:t>
          </a:r>
          <a:endParaRPr lang="en-US" sz="1500" kern="1200"/>
        </a:p>
      </dsp:txBody>
      <dsp:txXfrm>
        <a:off x="5754380" y="211351"/>
        <a:ext cx="2522011" cy="540150"/>
      </dsp:txXfrm>
    </dsp:sp>
    <dsp:sp modelId="{E58308BA-56E2-4D83-999A-CE3687CE5148}">
      <dsp:nvSpPr>
        <dsp:cNvPr id="0" name=""/>
        <dsp:cNvSpPr/>
      </dsp:nvSpPr>
      <dsp:spPr>
        <a:xfrm>
          <a:off x="5754380" y="751501"/>
          <a:ext cx="2522011" cy="3458700"/>
        </a:xfrm>
        <a:prstGeom prst="rect">
          <a:avLst/>
        </a:prstGeom>
        <a:solidFill>
          <a:schemeClr val="accent2">
            <a:tint val="40000"/>
            <a:alpha val="90000"/>
            <a:hueOff val="-7365108"/>
            <a:satOff val="15945"/>
            <a:lumOff val="1488"/>
            <a:alphaOff val="0"/>
          </a:schemeClr>
        </a:solidFill>
        <a:ln w="12700" cap="flat" cmpd="sng" algn="ctr">
          <a:solidFill>
            <a:schemeClr val="accent2">
              <a:tint val="40000"/>
              <a:alpha val="90000"/>
              <a:hueOff val="-7365108"/>
              <a:satOff val="15945"/>
              <a:lumOff val="14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Challenges in managing capacity and resources.</a:t>
          </a:r>
          <a:endParaRPr lang="en-US" sz="1500" kern="1200"/>
        </a:p>
        <a:p>
          <a:pPr marL="114300" lvl="1" indent="-114300" algn="l" defTabSz="666750">
            <a:lnSpc>
              <a:spcPct val="90000"/>
            </a:lnSpc>
            <a:spcBef>
              <a:spcPct val="0"/>
            </a:spcBef>
            <a:spcAft>
              <a:spcPct val="15000"/>
            </a:spcAft>
            <a:buChar char="•"/>
          </a:pPr>
          <a:r>
            <a:rPr lang="en-US" sz="1500" b="0" i="0" kern="1200"/>
            <a:t>Longer waiting times, increased bed occupancy rates, ambulance handover delays.</a:t>
          </a:r>
          <a:endParaRPr lang="en-US" sz="1500" kern="1200"/>
        </a:p>
        <a:p>
          <a:pPr marL="114300" lvl="1" indent="-114300" algn="l" defTabSz="666750">
            <a:lnSpc>
              <a:spcPct val="90000"/>
            </a:lnSpc>
            <a:spcBef>
              <a:spcPct val="0"/>
            </a:spcBef>
            <a:spcAft>
              <a:spcPct val="15000"/>
            </a:spcAft>
            <a:buChar char="•"/>
          </a:pPr>
          <a:r>
            <a:rPr lang="en-US" sz="1500" b="0" i="0" kern="1200"/>
            <a:t>Additional healthcare personnel often needed.</a:t>
          </a:r>
          <a:endParaRPr lang="en-US" sz="1500" kern="1200"/>
        </a:p>
      </dsp:txBody>
      <dsp:txXfrm>
        <a:off x="5754380" y="751501"/>
        <a:ext cx="2522011" cy="3458700"/>
      </dsp:txXfrm>
    </dsp:sp>
    <dsp:sp modelId="{BEA6493E-68DA-4B16-8FC9-297A1DDEDE6C}">
      <dsp:nvSpPr>
        <dsp:cNvPr id="0" name=""/>
        <dsp:cNvSpPr/>
      </dsp:nvSpPr>
      <dsp:spPr>
        <a:xfrm>
          <a:off x="8629474" y="211351"/>
          <a:ext cx="2522011" cy="540150"/>
        </a:xfrm>
        <a:prstGeom prst="rect">
          <a:avLst/>
        </a:prstGeom>
        <a:solidFill>
          <a:schemeClr val="accent2">
            <a:hueOff val="-10369007"/>
            <a:satOff val="-20408"/>
            <a:lumOff val="12745"/>
            <a:alphaOff val="0"/>
          </a:schemeClr>
        </a:solidFill>
        <a:ln w="1270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Significance:</a:t>
          </a:r>
          <a:endParaRPr lang="en-US" sz="1500" kern="1200"/>
        </a:p>
      </dsp:txBody>
      <dsp:txXfrm>
        <a:off x="8629474" y="211351"/>
        <a:ext cx="2522011" cy="540150"/>
      </dsp:txXfrm>
    </dsp:sp>
    <dsp:sp modelId="{8F689932-5CC8-404D-8BB2-05768F3C3EA2}">
      <dsp:nvSpPr>
        <dsp:cNvPr id="0" name=""/>
        <dsp:cNvSpPr/>
      </dsp:nvSpPr>
      <dsp:spPr>
        <a:xfrm>
          <a:off x="8629474" y="751501"/>
          <a:ext cx="2522011" cy="3458700"/>
        </a:xfrm>
        <a:prstGeom prst="rect">
          <a:avLst/>
        </a:prstGeom>
        <a:solidFill>
          <a:schemeClr val="accent2">
            <a:tint val="40000"/>
            <a:alpha val="90000"/>
            <a:hueOff val="-11047662"/>
            <a:satOff val="23918"/>
            <a:lumOff val="2232"/>
            <a:alphaOff val="0"/>
          </a:schemeClr>
        </a:solidFill>
        <a:ln w="12700" cap="flat" cmpd="sng" algn="ctr">
          <a:solidFill>
            <a:schemeClr val="accent2">
              <a:tint val="40000"/>
              <a:alpha val="90000"/>
              <a:hueOff val="-11047662"/>
              <a:satOff val="23918"/>
              <a:lumOff val="22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Crucial for maintaining high-quality healthcare delivery.</a:t>
          </a:r>
          <a:endParaRPr lang="en-US" sz="1500" kern="1200"/>
        </a:p>
        <a:p>
          <a:pPr marL="114300" lvl="1" indent="-114300" algn="l" defTabSz="666750">
            <a:lnSpc>
              <a:spcPct val="90000"/>
            </a:lnSpc>
            <a:spcBef>
              <a:spcPct val="0"/>
            </a:spcBef>
            <a:spcAft>
              <a:spcPct val="15000"/>
            </a:spcAft>
            <a:buChar char="•"/>
          </a:pPr>
          <a:r>
            <a:rPr lang="en-US" sz="1500" b="0" i="0" kern="1200"/>
            <a:t>Ensures communities receive timely and appropriate medical care, especially during peak winter demand.</a:t>
          </a:r>
          <a:endParaRPr lang="en-US" sz="1500" kern="1200"/>
        </a:p>
      </dsp:txBody>
      <dsp:txXfrm>
        <a:off x="8629474" y="751501"/>
        <a:ext cx="2522011" cy="3458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7F8A5-920C-4691-8A0D-FA5ADFAFC1E1}">
      <dsp:nvSpPr>
        <dsp:cNvPr id="0" name=""/>
        <dsp:cNvSpPr/>
      </dsp:nvSpPr>
      <dsp:spPr>
        <a:xfrm>
          <a:off x="0" y="0"/>
          <a:ext cx="107358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E86353-607D-4B6E-90F9-D6CAD17C57CF}">
      <dsp:nvSpPr>
        <dsp:cNvPr id="0" name=""/>
        <dsp:cNvSpPr/>
      </dsp:nvSpPr>
      <dsp:spPr>
        <a:xfrm>
          <a:off x="0" y="0"/>
          <a:ext cx="10735861"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Winter Pressures in Healthcare:</a:t>
          </a:r>
          <a:r>
            <a:rPr lang="en-US" sz="2000" b="0" i="0" kern="1200"/>
            <a:t> Winter pressures represent a recurring challenge for healthcare systems, affecting capacity and service delivery. These pressures manifest as surges in emergency admissions and hospitalizations, often driven by respiratory conditions and worsening chronic ailments.</a:t>
          </a:r>
          <a:endParaRPr lang="en-US" sz="2000" kern="1200"/>
        </a:p>
      </dsp:txBody>
      <dsp:txXfrm>
        <a:off x="0" y="0"/>
        <a:ext cx="10735861" cy="1269578"/>
      </dsp:txXfrm>
    </dsp:sp>
    <dsp:sp modelId="{4830D37E-63D3-40D7-8F25-74ACC8F9EF0D}">
      <dsp:nvSpPr>
        <dsp:cNvPr id="0" name=""/>
        <dsp:cNvSpPr/>
      </dsp:nvSpPr>
      <dsp:spPr>
        <a:xfrm>
          <a:off x="0" y="1269578"/>
          <a:ext cx="107358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489A5-E5A3-44BE-8058-5E0860890D7C}">
      <dsp:nvSpPr>
        <dsp:cNvPr id="0" name=""/>
        <dsp:cNvSpPr/>
      </dsp:nvSpPr>
      <dsp:spPr>
        <a:xfrm>
          <a:off x="0" y="1269578"/>
          <a:ext cx="10735861"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Vulnerability of the Elderly:</a:t>
          </a:r>
          <a:r>
            <a:rPr lang="en-US" sz="2000" b="0" i="0" kern="1200"/>
            <a:t> The elderly population is particularly vulnerable during the winter months due to the compounding effects of cold weather and circulating viruses. This demographic faces an increased risk of health complications, necessitating specialized care.</a:t>
          </a:r>
          <a:endParaRPr lang="en-US" sz="2000" kern="1200"/>
        </a:p>
      </dsp:txBody>
      <dsp:txXfrm>
        <a:off x="0" y="1269578"/>
        <a:ext cx="10735861" cy="1269578"/>
      </dsp:txXfrm>
    </dsp:sp>
    <dsp:sp modelId="{B33D7E1C-9B53-453C-ADA8-2757DFD3E580}">
      <dsp:nvSpPr>
        <dsp:cNvPr id="0" name=""/>
        <dsp:cNvSpPr/>
      </dsp:nvSpPr>
      <dsp:spPr>
        <a:xfrm>
          <a:off x="0" y="2539156"/>
          <a:ext cx="107358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96586-651C-4273-ACBF-3907A50DCFF6}">
      <dsp:nvSpPr>
        <dsp:cNvPr id="0" name=""/>
        <dsp:cNvSpPr/>
      </dsp:nvSpPr>
      <dsp:spPr>
        <a:xfrm>
          <a:off x="0" y="2539156"/>
          <a:ext cx="10735861"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Strain on Healthcare Facilities:</a:t>
          </a:r>
          <a:r>
            <a:rPr lang="en-US" sz="2000" b="0" i="0" kern="1200"/>
            <a:t> The surge in admissions, especially during the winter season, strains healthcare facilities, including emergency departments. Hospitals contend with limited bed capacity, prolonged waiting times, and challenges in meeting quality care thresholds.</a:t>
          </a:r>
          <a:endParaRPr lang="en-US" sz="2000" kern="1200"/>
        </a:p>
      </dsp:txBody>
      <dsp:txXfrm>
        <a:off x="0" y="2539156"/>
        <a:ext cx="10735861" cy="1269578"/>
      </dsp:txXfrm>
    </dsp:sp>
    <dsp:sp modelId="{090A395A-A038-474D-874E-EC2C4BCDA75C}">
      <dsp:nvSpPr>
        <dsp:cNvPr id="0" name=""/>
        <dsp:cNvSpPr/>
      </dsp:nvSpPr>
      <dsp:spPr>
        <a:xfrm>
          <a:off x="0" y="3808734"/>
          <a:ext cx="107358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3A62B9-304F-45B8-9FDB-2D374FEE4659}">
      <dsp:nvSpPr>
        <dsp:cNvPr id="0" name=""/>
        <dsp:cNvSpPr/>
      </dsp:nvSpPr>
      <dsp:spPr>
        <a:xfrm>
          <a:off x="0" y="3808734"/>
          <a:ext cx="10735861"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COVID-19 Impact:</a:t>
          </a:r>
          <a:r>
            <a:rPr lang="en-US" sz="2000" b="0" i="0" kern="1200"/>
            <a:t> In January 2023, healthcare resources faced additional strain with daily averages of over 7,000 COVID-occupied beds and nearly 3,000 flu-occupied beds. These challenges were exacerbated by the ongoing impact of COVID-19.</a:t>
          </a:r>
          <a:endParaRPr lang="en-US" sz="2000" kern="1200"/>
        </a:p>
      </dsp:txBody>
      <dsp:txXfrm>
        <a:off x="0" y="3808734"/>
        <a:ext cx="10735861" cy="1269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D2BAA-CF2F-4C7D-A028-4C94E7893D44}">
      <dsp:nvSpPr>
        <dsp:cNvPr id="0" name=""/>
        <dsp:cNvSpPr/>
      </dsp:nvSpPr>
      <dsp:spPr>
        <a:xfrm>
          <a:off x="0" y="1717"/>
          <a:ext cx="1115568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B11507-B66E-4A99-920C-10F1E8132863}">
      <dsp:nvSpPr>
        <dsp:cNvPr id="0" name=""/>
        <dsp:cNvSpPr/>
      </dsp:nvSpPr>
      <dsp:spPr>
        <a:xfrm>
          <a:off x="0" y="1717"/>
          <a:ext cx="11155680" cy="117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dirty="0"/>
            <a:t>Longitudinal Analysis:</a:t>
          </a:r>
          <a:r>
            <a:rPr lang="en-US" sz="1700" b="0" i="0" kern="1200" dirty="0"/>
            <a:t> To address these challenges, our study conducted a longitudinal analysis spanning from 2009 to 2023. This analysis revealed a progressive increase in daily patient arrivals at A&amp;E during the winter months (October to March), with notable variability and significant differences between winter and non-winter months.</a:t>
          </a:r>
          <a:endParaRPr lang="en-US" sz="1700" kern="1200" dirty="0"/>
        </a:p>
      </dsp:txBody>
      <dsp:txXfrm>
        <a:off x="0" y="1717"/>
        <a:ext cx="11155680" cy="1171402"/>
      </dsp:txXfrm>
    </dsp:sp>
    <dsp:sp modelId="{B880BA55-B73F-4708-AC52-FFCB2927CA9A}">
      <dsp:nvSpPr>
        <dsp:cNvPr id="0" name=""/>
        <dsp:cNvSpPr/>
      </dsp:nvSpPr>
      <dsp:spPr>
        <a:xfrm>
          <a:off x="0" y="1173119"/>
          <a:ext cx="1115568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771076-8311-4710-8F18-675374CF248E}">
      <dsp:nvSpPr>
        <dsp:cNvPr id="0" name=""/>
        <dsp:cNvSpPr/>
      </dsp:nvSpPr>
      <dsp:spPr>
        <a:xfrm>
          <a:off x="0" y="1173119"/>
          <a:ext cx="11155680" cy="117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Objective and Significance:</a:t>
          </a:r>
          <a:r>
            <a:rPr lang="en-US" sz="1700" b="0" i="0" kern="1200"/>
            <a:t> Our research aims to identify demand trends and construct predictive models for daily and hourly patient volumes based on data spanning from 2009 to 2023, with a specific focus on future winter seasons. This objective is significant as precise patient arrival estimates enable healthcare institutions to proactively plan for peaks in demand, enhance resource allocation, and optimize personnel to meet projected demand.</a:t>
          </a:r>
          <a:endParaRPr lang="en-US" sz="1700" kern="1200"/>
        </a:p>
      </dsp:txBody>
      <dsp:txXfrm>
        <a:off x="0" y="1173119"/>
        <a:ext cx="11155680" cy="1171402"/>
      </dsp:txXfrm>
    </dsp:sp>
    <dsp:sp modelId="{98DAC01B-9031-4C98-85E0-B94469CA0709}">
      <dsp:nvSpPr>
        <dsp:cNvPr id="0" name=""/>
        <dsp:cNvSpPr/>
      </dsp:nvSpPr>
      <dsp:spPr>
        <a:xfrm>
          <a:off x="0" y="2344522"/>
          <a:ext cx="1115568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86615-C373-493E-8980-E52020F6699C}">
      <dsp:nvSpPr>
        <dsp:cNvPr id="0" name=""/>
        <dsp:cNvSpPr/>
      </dsp:nvSpPr>
      <dsp:spPr>
        <a:xfrm>
          <a:off x="0" y="2344522"/>
          <a:ext cx="11155680" cy="117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pl-PL" sz="1700" b="1" i="0" kern="1200"/>
            <a:t>Comprehensive Modeling Approach:</a:t>
          </a:r>
          <a:r>
            <a:rPr lang="pl-PL" sz="1700" b="0" i="0" kern="1200"/>
            <a:t> To achieve these goals, our study employs a multifaceted modeling ensemble, including ARIMA, regression, random forest, XGBoost, LSTM networks, and polynomial regression, harnessing their respective strengths to deliver accurate forecasting capabilities.</a:t>
          </a:r>
          <a:endParaRPr lang="en-US" sz="1700" kern="1200"/>
        </a:p>
      </dsp:txBody>
      <dsp:txXfrm>
        <a:off x="0" y="2344522"/>
        <a:ext cx="11155680" cy="11714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D8D8B-4ED1-4AF2-9C1F-CF7B99765955}">
      <dsp:nvSpPr>
        <dsp:cNvPr id="0" name=""/>
        <dsp:cNvSpPr/>
      </dsp:nvSpPr>
      <dsp:spPr>
        <a:xfrm>
          <a:off x="0" y="4585"/>
          <a:ext cx="11008437" cy="1067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C370F-6BE6-4A45-9898-658FAA6EFB36}">
      <dsp:nvSpPr>
        <dsp:cNvPr id="0" name=""/>
        <dsp:cNvSpPr/>
      </dsp:nvSpPr>
      <dsp:spPr>
        <a:xfrm>
          <a:off x="322824" y="244702"/>
          <a:ext cx="586953" cy="586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D28AA8-8BF5-4C2E-9AE4-BE4BBCFA88A6}">
      <dsp:nvSpPr>
        <dsp:cNvPr id="0" name=""/>
        <dsp:cNvSpPr/>
      </dsp:nvSpPr>
      <dsp:spPr>
        <a:xfrm>
          <a:off x="1232602" y="4585"/>
          <a:ext cx="9774630" cy="106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44" tIns="112944" rIns="112944" bIns="112944" numCol="1" spcCol="1270" anchor="ctr" anchorCtr="0">
          <a:noAutofit/>
        </a:bodyPr>
        <a:lstStyle/>
        <a:p>
          <a:pPr marL="0" lvl="0" indent="0" algn="l" defTabSz="622300">
            <a:lnSpc>
              <a:spcPct val="100000"/>
            </a:lnSpc>
            <a:spcBef>
              <a:spcPct val="0"/>
            </a:spcBef>
            <a:spcAft>
              <a:spcPct val="35000"/>
            </a:spcAft>
            <a:buNone/>
          </a:pPr>
          <a:r>
            <a:rPr lang="en-US" sz="1400" b="1" i="0" kern="1200"/>
            <a:t>Quantitative, Observational Study:</a:t>
          </a:r>
          <a:r>
            <a:rPr lang="en-US" sz="1400" b="0" i="0" kern="1200"/>
            <a:t> This study is a quantitative, observational analysis of historical patient visitation data at the ED over 14 years (2009-2023).</a:t>
          </a:r>
          <a:endParaRPr lang="en-US" sz="1400" kern="1200"/>
        </a:p>
      </dsp:txBody>
      <dsp:txXfrm>
        <a:off x="1232602" y="4585"/>
        <a:ext cx="9774630" cy="1067187"/>
      </dsp:txXfrm>
    </dsp:sp>
    <dsp:sp modelId="{5AC29920-8EB2-427B-A927-9B3AA2EB7F94}">
      <dsp:nvSpPr>
        <dsp:cNvPr id="0" name=""/>
        <dsp:cNvSpPr/>
      </dsp:nvSpPr>
      <dsp:spPr>
        <a:xfrm>
          <a:off x="0" y="1360340"/>
          <a:ext cx="11008437" cy="1067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EDC06-8239-4BC3-B4B5-3A2F4547217F}">
      <dsp:nvSpPr>
        <dsp:cNvPr id="0" name=""/>
        <dsp:cNvSpPr/>
      </dsp:nvSpPr>
      <dsp:spPr>
        <a:xfrm>
          <a:off x="322824" y="1578687"/>
          <a:ext cx="586953" cy="586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A3BA73-D969-4EC5-8AB8-171B9F55286D}">
      <dsp:nvSpPr>
        <dsp:cNvPr id="0" name=""/>
        <dsp:cNvSpPr/>
      </dsp:nvSpPr>
      <dsp:spPr>
        <a:xfrm>
          <a:off x="1232602" y="1338570"/>
          <a:ext cx="9774630" cy="106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44" tIns="112944" rIns="112944" bIns="112944" numCol="1" spcCol="1270" anchor="ctr" anchorCtr="0">
          <a:noAutofit/>
        </a:bodyPr>
        <a:lstStyle/>
        <a:p>
          <a:pPr marL="0" lvl="0" indent="0" algn="l" defTabSz="622300">
            <a:lnSpc>
              <a:spcPct val="100000"/>
            </a:lnSpc>
            <a:spcBef>
              <a:spcPct val="0"/>
            </a:spcBef>
            <a:spcAft>
              <a:spcPct val="35000"/>
            </a:spcAft>
            <a:buNone/>
          </a:pPr>
          <a:r>
            <a:rPr lang="en-US" sz="1400" b="1" i="0" kern="1200"/>
            <a:t>Data and Analysis Focus:</a:t>
          </a:r>
          <a:r>
            <a:rPr lang="en-US" sz="1400" b="0" i="0" kern="1200"/>
            <a:t> The study systematically examines various factors, including daily and hourly patient volumes, COVID-19 status, granular temporal variables (day of the week, month, season), triage acuity proportions, ambulance arrivals, and derived attributes.</a:t>
          </a:r>
          <a:endParaRPr lang="en-US" sz="1400" kern="1200"/>
        </a:p>
      </dsp:txBody>
      <dsp:txXfrm>
        <a:off x="1232602" y="1338570"/>
        <a:ext cx="9774630" cy="1067187"/>
      </dsp:txXfrm>
    </dsp:sp>
    <dsp:sp modelId="{7CFAD4DC-7BF9-4CEF-BEDB-69AE851BEDE6}">
      <dsp:nvSpPr>
        <dsp:cNvPr id="0" name=""/>
        <dsp:cNvSpPr/>
      </dsp:nvSpPr>
      <dsp:spPr>
        <a:xfrm>
          <a:off x="0" y="2672554"/>
          <a:ext cx="11008437" cy="1067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AFB3B-FBF7-49CD-A47A-C07C47207CCF}">
      <dsp:nvSpPr>
        <dsp:cNvPr id="0" name=""/>
        <dsp:cNvSpPr/>
      </dsp:nvSpPr>
      <dsp:spPr>
        <a:xfrm>
          <a:off x="322824" y="2934442"/>
          <a:ext cx="586953" cy="586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D1FC9-E1F9-487F-B354-94858CCEC742}">
      <dsp:nvSpPr>
        <dsp:cNvPr id="0" name=""/>
        <dsp:cNvSpPr/>
      </dsp:nvSpPr>
      <dsp:spPr>
        <a:xfrm>
          <a:off x="1232602" y="2672554"/>
          <a:ext cx="4953796" cy="106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44" tIns="112944" rIns="112944" bIns="112944" numCol="1" spcCol="1270" anchor="ctr" anchorCtr="0">
          <a:noAutofit/>
        </a:bodyPr>
        <a:lstStyle/>
        <a:p>
          <a:pPr marL="0" lvl="0" indent="0" algn="l" defTabSz="622300">
            <a:lnSpc>
              <a:spcPct val="100000"/>
            </a:lnSpc>
            <a:spcBef>
              <a:spcPct val="0"/>
            </a:spcBef>
            <a:spcAft>
              <a:spcPct val="35000"/>
            </a:spcAft>
            <a:buNone/>
          </a:pPr>
          <a:r>
            <a:rPr lang="en-US" sz="1400" b="1" i="0" kern="1200" dirty="0"/>
            <a:t>Filtered Data Scope:</a:t>
          </a:r>
          <a:r>
            <a:rPr lang="en-US" sz="1400" b="0" i="0" kern="1200" dirty="0"/>
            <a:t> </a:t>
          </a:r>
          <a:endParaRPr lang="en-US" sz="1400" kern="1200" dirty="0"/>
        </a:p>
      </dsp:txBody>
      <dsp:txXfrm>
        <a:off x="1232602" y="2672554"/>
        <a:ext cx="4953796" cy="1067187"/>
      </dsp:txXfrm>
    </dsp:sp>
    <dsp:sp modelId="{5F288352-8470-4111-B342-BA23C3B04CB6}">
      <dsp:nvSpPr>
        <dsp:cNvPr id="0" name=""/>
        <dsp:cNvSpPr/>
      </dsp:nvSpPr>
      <dsp:spPr>
        <a:xfrm>
          <a:off x="6186398" y="2672554"/>
          <a:ext cx="4820833" cy="106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44" tIns="112944" rIns="112944" bIns="112944" numCol="1" spcCol="1270" anchor="ctr" anchorCtr="0">
          <a:noAutofit/>
        </a:bodyPr>
        <a:lstStyle/>
        <a:p>
          <a:pPr marL="0" lvl="0" indent="0" algn="l" defTabSz="488950">
            <a:lnSpc>
              <a:spcPct val="100000"/>
            </a:lnSpc>
            <a:spcBef>
              <a:spcPct val="0"/>
            </a:spcBef>
            <a:spcAft>
              <a:spcPct val="35000"/>
            </a:spcAft>
            <a:buNone/>
          </a:pPr>
          <a:r>
            <a:rPr lang="en-US" sz="1100" b="0" i="0" kern="1200" dirty="0"/>
            <a:t>The analysis is concentrated on winter months (January 2009 to June 2023) to develop specialized predictive models for cold seasons, focusing on patient arrivals from October to March due to statistically significant differences in healthcare utilization during these periods.</a:t>
          </a:r>
          <a:endParaRPr lang="en-US" sz="1100" kern="1200" dirty="0"/>
        </a:p>
        <a:p>
          <a:pPr marL="0" lvl="0" indent="0" algn="l" defTabSz="488950">
            <a:lnSpc>
              <a:spcPct val="100000"/>
            </a:lnSpc>
            <a:spcBef>
              <a:spcPct val="0"/>
            </a:spcBef>
            <a:spcAft>
              <a:spcPct val="35000"/>
            </a:spcAft>
            <a:buNone/>
          </a:pPr>
          <a:r>
            <a:rPr lang="en-US" sz="1100" b="0" i="0" kern="1200"/>
            <a:t>Age residual analysis highlights increased vulnerability to winter health issues in specific age groups.</a:t>
          </a:r>
          <a:endParaRPr lang="en-US" sz="1100" kern="1200"/>
        </a:p>
      </dsp:txBody>
      <dsp:txXfrm>
        <a:off x="6186398" y="2672554"/>
        <a:ext cx="4820833" cy="1067187"/>
      </dsp:txXfrm>
    </dsp:sp>
    <dsp:sp modelId="{3FE98BE5-FBFA-410D-B082-A7CE69D0D8CB}">
      <dsp:nvSpPr>
        <dsp:cNvPr id="0" name=""/>
        <dsp:cNvSpPr/>
      </dsp:nvSpPr>
      <dsp:spPr>
        <a:xfrm>
          <a:off x="0" y="4006539"/>
          <a:ext cx="11008437" cy="1067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DF249A-CF83-467E-ADA7-50AA415C45DA}">
      <dsp:nvSpPr>
        <dsp:cNvPr id="0" name=""/>
        <dsp:cNvSpPr/>
      </dsp:nvSpPr>
      <dsp:spPr>
        <a:xfrm>
          <a:off x="322824" y="4246657"/>
          <a:ext cx="586953" cy="5869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B7A21-4EDA-48C0-B300-D6C48E9610CA}">
      <dsp:nvSpPr>
        <dsp:cNvPr id="0" name=""/>
        <dsp:cNvSpPr/>
      </dsp:nvSpPr>
      <dsp:spPr>
        <a:xfrm>
          <a:off x="1232602" y="4006539"/>
          <a:ext cx="9774630" cy="106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44" tIns="112944" rIns="112944" bIns="112944" numCol="1" spcCol="1270" anchor="ctr" anchorCtr="0">
          <a:noAutofit/>
        </a:bodyPr>
        <a:lstStyle/>
        <a:p>
          <a:pPr marL="0" lvl="0" indent="0" algn="l" defTabSz="622300">
            <a:lnSpc>
              <a:spcPct val="100000"/>
            </a:lnSpc>
            <a:spcBef>
              <a:spcPct val="0"/>
            </a:spcBef>
            <a:spcAft>
              <a:spcPct val="35000"/>
            </a:spcAft>
            <a:buNone/>
          </a:pPr>
          <a:r>
            <a:rPr lang="en-US" sz="1400" b="1" i="0" kern="1200"/>
            <a:t>Enhanced Predictive Accuracy:</a:t>
          </a:r>
          <a:r>
            <a:rPr lang="en-US" sz="1400" b="0" i="0" kern="1200"/>
            <a:t> By exclusively modeling winter data, the study aims to reduce potential confounding effects and enhance the predictive accuracy of models for colder months, providing actionable insights for winter healthcare challenges. Age residual analysis highlights increased vulnerability to winter health issues in specific age groups.</a:t>
          </a:r>
          <a:endParaRPr lang="en-US" sz="1400" kern="1200"/>
        </a:p>
      </dsp:txBody>
      <dsp:txXfrm>
        <a:off x="1232602" y="4006539"/>
        <a:ext cx="9774630" cy="10671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CE156-86F8-41E9-984F-74EA45E3B9D7}">
      <dsp:nvSpPr>
        <dsp:cNvPr id="0" name=""/>
        <dsp:cNvSpPr/>
      </dsp:nvSpPr>
      <dsp:spPr>
        <a:xfrm>
          <a:off x="3486" y="29398"/>
          <a:ext cx="3398996" cy="43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Predict</a:t>
          </a:r>
        </a:p>
      </dsp:txBody>
      <dsp:txXfrm>
        <a:off x="3486" y="29398"/>
        <a:ext cx="3398996" cy="432000"/>
      </dsp:txXfrm>
    </dsp:sp>
    <dsp:sp modelId="{86386462-F4A5-47C2-A733-B2694DC3F874}">
      <dsp:nvSpPr>
        <dsp:cNvPr id="0" name=""/>
        <dsp:cNvSpPr/>
      </dsp:nvSpPr>
      <dsp:spPr>
        <a:xfrm>
          <a:off x="3486" y="461398"/>
          <a:ext cx="3398996" cy="30268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Predict Daily Patient Arrivals to ED:</a:t>
          </a:r>
        </a:p>
        <a:p>
          <a:pPr marL="228600" lvl="2" indent="-114300" algn="l" defTabSz="666750">
            <a:lnSpc>
              <a:spcPct val="90000"/>
            </a:lnSpc>
            <a:spcBef>
              <a:spcPct val="0"/>
            </a:spcBef>
            <a:spcAft>
              <a:spcPct val="15000"/>
            </a:spcAft>
            <a:buChar char="•"/>
          </a:pPr>
          <a:r>
            <a:rPr lang="en-US" sz="1500" kern="1200"/>
            <a:t>Target Variable: Daily patient count</a:t>
          </a:r>
        </a:p>
        <a:p>
          <a:pPr marL="228600" lvl="2" indent="-114300" algn="l" defTabSz="666750">
            <a:lnSpc>
              <a:spcPct val="90000"/>
            </a:lnSpc>
            <a:spcBef>
              <a:spcPct val="0"/>
            </a:spcBef>
            <a:spcAft>
              <a:spcPct val="15000"/>
            </a:spcAft>
            <a:buChar char="•"/>
          </a:pPr>
          <a:r>
            <a:rPr lang="en-US" sz="1500" kern="1200" dirty="0"/>
            <a:t>Extracted relevant input features: COVID-19 status, month, day of the week, season, and weekend indicators.</a:t>
          </a:r>
        </a:p>
        <a:p>
          <a:pPr marL="228600" lvl="2" indent="-114300" algn="l" defTabSz="666750">
            <a:lnSpc>
              <a:spcPct val="90000"/>
            </a:lnSpc>
            <a:spcBef>
              <a:spcPct val="0"/>
            </a:spcBef>
            <a:spcAft>
              <a:spcPct val="15000"/>
            </a:spcAft>
            <a:buChar char="•"/>
          </a:pPr>
          <a:r>
            <a:rPr lang="en-US" sz="1500" kern="1200"/>
            <a:t>Feature engineering was applied to structure the data for modeling daily patient arrivals.</a:t>
          </a:r>
        </a:p>
      </dsp:txBody>
      <dsp:txXfrm>
        <a:off x="3486" y="461398"/>
        <a:ext cx="3398996" cy="3026845"/>
      </dsp:txXfrm>
    </dsp:sp>
    <dsp:sp modelId="{4FA14A93-E59A-44F7-9A6A-E0191590B1FD}">
      <dsp:nvSpPr>
        <dsp:cNvPr id="0" name=""/>
        <dsp:cNvSpPr/>
      </dsp:nvSpPr>
      <dsp:spPr>
        <a:xfrm>
          <a:off x="3878341" y="29398"/>
          <a:ext cx="3398996" cy="432000"/>
        </a:xfrm>
        <a:prstGeom prst="rect">
          <a:avLst/>
        </a:prstGeom>
        <a:solidFill>
          <a:schemeClr val="accent2">
            <a:hueOff val="-5184504"/>
            <a:satOff val="-10204"/>
            <a:lumOff val="6372"/>
            <a:alphaOff val="0"/>
          </a:schemeClr>
        </a:solidFill>
        <a:ln w="12700" cap="flat" cmpd="sng" algn="ctr">
          <a:solidFill>
            <a:schemeClr val="accent2">
              <a:hueOff val="-5184504"/>
              <a:satOff val="-10204"/>
              <a:lumOff val="6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Predict</a:t>
          </a:r>
        </a:p>
      </dsp:txBody>
      <dsp:txXfrm>
        <a:off x="3878341" y="29398"/>
        <a:ext cx="3398996" cy="432000"/>
      </dsp:txXfrm>
    </dsp:sp>
    <dsp:sp modelId="{D4DE1AB3-A166-400A-A485-6325247A1FB6}">
      <dsp:nvSpPr>
        <dsp:cNvPr id="0" name=""/>
        <dsp:cNvSpPr/>
      </dsp:nvSpPr>
      <dsp:spPr>
        <a:xfrm>
          <a:off x="3878341" y="461398"/>
          <a:ext cx="3398996" cy="3026845"/>
        </a:xfrm>
        <a:prstGeom prst="rect">
          <a:avLst/>
        </a:prstGeom>
        <a:solidFill>
          <a:schemeClr val="accent2">
            <a:tint val="40000"/>
            <a:alpha val="90000"/>
            <a:hueOff val="-5523831"/>
            <a:satOff val="11959"/>
            <a:lumOff val="1116"/>
            <a:alphaOff val="0"/>
          </a:schemeClr>
        </a:solidFill>
        <a:ln w="12700" cap="flat" cmpd="sng" algn="ctr">
          <a:solidFill>
            <a:schemeClr val="accent2">
              <a:tint val="40000"/>
              <a:alpha val="90000"/>
              <a:hueOff val="-5523831"/>
              <a:satOff val="11959"/>
              <a:lumOff val="11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Predict Hourly Patient Arrivals to ED:</a:t>
          </a:r>
        </a:p>
        <a:p>
          <a:pPr marL="228600" lvl="2" indent="-114300" algn="l" defTabSz="666750">
            <a:lnSpc>
              <a:spcPct val="90000"/>
            </a:lnSpc>
            <a:spcBef>
              <a:spcPct val="0"/>
            </a:spcBef>
            <a:spcAft>
              <a:spcPct val="15000"/>
            </a:spcAft>
            <a:buChar char="•"/>
          </a:pPr>
          <a:r>
            <a:rPr lang="en-US" sz="1500" kern="1200"/>
            <a:t>Target Variable: Hourly patient count (resulting in 24 predictions per day)</a:t>
          </a:r>
        </a:p>
        <a:p>
          <a:pPr marL="228600" lvl="2" indent="-114300" algn="l" defTabSz="666750">
            <a:lnSpc>
              <a:spcPct val="90000"/>
            </a:lnSpc>
            <a:spcBef>
              <a:spcPct val="0"/>
            </a:spcBef>
            <a:spcAft>
              <a:spcPct val="15000"/>
            </a:spcAft>
            <a:buChar char="•"/>
          </a:pPr>
          <a:r>
            <a:rPr lang="en-US" sz="1500" kern="1200" dirty="0"/>
            <a:t>Utilized the same explanatory features as in the daily patient arrivals prediction and Hours classes.</a:t>
          </a:r>
        </a:p>
        <a:p>
          <a:pPr marL="228600" lvl="2" indent="-114300" algn="l" defTabSz="666750">
            <a:lnSpc>
              <a:spcPct val="90000"/>
            </a:lnSpc>
            <a:spcBef>
              <a:spcPct val="0"/>
            </a:spcBef>
            <a:spcAft>
              <a:spcPct val="15000"/>
            </a:spcAft>
            <a:buChar char="•"/>
          </a:pPr>
          <a:r>
            <a:rPr lang="en-US" sz="1500" kern="1200"/>
            <a:t>The data was processed at an hourly resolution to enable higher-resolution forecasts for operational decisions and resource allocation.</a:t>
          </a:r>
        </a:p>
      </dsp:txBody>
      <dsp:txXfrm>
        <a:off x="3878341" y="461398"/>
        <a:ext cx="3398996" cy="3026845"/>
      </dsp:txXfrm>
    </dsp:sp>
    <dsp:sp modelId="{3DF4BA93-87CA-4B7C-82C0-E84C3A13017D}">
      <dsp:nvSpPr>
        <dsp:cNvPr id="0" name=""/>
        <dsp:cNvSpPr/>
      </dsp:nvSpPr>
      <dsp:spPr>
        <a:xfrm>
          <a:off x="7753197" y="29398"/>
          <a:ext cx="3398996" cy="432000"/>
        </a:xfrm>
        <a:prstGeom prst="rect">
          <a:avLst/>
        </a:prstGeom>
        <a:solidFill>
          <a:schemeClr val="accent2">
            <a:hueOff val="-10369007"/>
            <a:satOff val="-20408"/>
            <a:lumOff val="12745"/>
            <a:alphaOff val="0"/>
          </a:schemeClr>
        </a:solidFill>
        <a:ln w="1270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Predict</a:t>
          </a:r>
        </a:p>
      </dsp:txBody>
      <dsp:txXfrm>
        <a:off x="7753197" y="29398"/>
        <a:ext cx="3398996" cy="432000"/>
      </dsp:txXfrm>
    </dsp:sp>
    <dsp:sp modelId="{A1516FB2-E40E-4F44-9197-B13DCC426D38}">
      <dsp:nvSpPr>
        <dsp:cNvPr id="0" name=""/>
        <dsp:cNvSpPr/>
      </dsp:nvSpPr>
      <dsp:spPr>
        <a:xfrm>
          <a:off x="7753197" y="461398"/>
          <a:ext cx="3398996" cy="3026845"/>
        </a:xfrm>
        <a:prstGeom prst="rect">
          <a:avLst/>
        </a:prstGeom>
        <a:solidFill>
          <a:schemeClr val="accent2">
            <a:tint val="40000"/>
            <a:alpha val="90000"/>
            <a:hueOff val="-11047662"/>
            <a:satOff val="23918"/>
            <a:lumOff val="2232"/>
            <a:alphaOff val="0"/>
          </a:schemeClr>
        </a:solidFill>
        <a:ln w="12700" cap="flat" cmpd="sng" algn="ctr">
          <a:solidFill>
            <a:schemeClr val="accent2">
              <a:tint val="40000"/>
              <a:alpha val="90000"/>
              <a:hueOff val="-11047662"/>
              <a:satOff val="23918"/>
              <a:lumOff val="22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Predict Hourly Patients Arriving by Ambulance:</a:t>
          </a:r>
        </a:p>
        <a:p>
          <a:pPr marL="228600" lvl="2" indent="-114300" algn="l" defTabSz="666750">
            <a:lnSpc>
              <a:spcPct val="90000"/>
            </a:lnSpc>
            <a:spcBef>
              <a:spcPct val="0"/>
            </a:spcBef>
            <a:spcAft>
              <a:spcPct val="15000"/>
            </a:spcAft>
            <a:buChar char="•"/>
          </a:pPr>
          <a:r>
            <a:rPr lang="en-US" sz="1500" kern="1200" dirty="0"/>
            <a:t>Target Variable: Daily ambulance patient count</a:t>
          </a:r>
        </a:p>
        <a:p>
          <a:pPr marL="228600" lvl="2" indent="-114300" algn="l" defTabSz="666750">
            <a:lnSpc>
              <a:spcPct val="90000"/>
            </a:lnSpc>
            <a:spcBef>
              <a:spcPct val="0"/>
            </a:spcBef>
            <a:spcAft>
              <a:spcPct val="15000"/>
            </a:spcAft>
            <a:buChar char="•"/>
          </a:pPr>
          <a:r>
            <a:rPr lang="en-US" sz="1500" kern="1200" dirty="0"/>
            <a:t>Feature selection aligned with the features used in previous and Hour Classes objectives, focusing on those with potential associations with ambulance volumes.</a:t>
          </a:r>
        </a:p>
        <a:p>
          <a:pPr marL="228600" lvl="2" indent="-114300" algn="l" defTabSz="666750">
            <a:lnSpc>
              <a:spcPct val="90000"/>
            </a:lnSpc>
            <a:spcBef>
              <a:spcPct val="0"/>
            </a:spcBef>
            <a:spcAft>
              <a:spcPct val="15000"/>
            </a:spcAft>
            <a:buChar char="•"/>
          </a:pPr>
          <a:r>
            <a:rPr lang="en-US" sz="1500" kern="1200"/>
            <a:t>The data underwent feature engineering to create structured inputs for predicting ambulance demand.</a:t>
          </a:r>
        </a:p>
      </dsp:txBody>
      <dsp:txXfrm>
        <a:off x="7753197" y="461398"/>
        <a:ext cx="3398996" cy="30268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5828E-F6A4-4754-A391-E742F56AE678}">
      <dsp:nvSpPr>
        <dsp:cNvPr id="0" name=""/>
        <dsp:cNvSpPr/>
      </dsp:nvSpPr>
      <dsp:spPr>
        <a:xfrm>
          <a:off x="0" y="0"/>
          <a:ext cx="111556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2A51D-60B9-4A6E-AA2C-3DECA8C622F9}">
      <dsp:nvSpPr>
        <dsp:cNvPr id="0" name=""/>
        <dsp:cNvSpPr/>
      </dsp:nvSpPr>
      <dsp:spPr>
        <a:xfrm>
          <a:off x="0" y="0"/>
          <a:ext cx="11155680" cy="1166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dirty="0"/>
            <a:t>Expand ED Capacity:</a:t>
          </a:r>
          <a:r>
            <a:rPr lang="en-US" sz="2300" b="0" i="0" kern="1200" dirty="0"/>
            <a:t> Pilot the expansion of Emergency Department (ED) capacity in high-demand locations, guided by predictive models, to accommodate projected 2023-2024 daily patient volumes of 280-320.</a:t>
          </a:r>
          <a:endParaRPr lang="en-US" sz="2300" kern="1200" dirty="0"/>
        </a:p>
      </dsp:txBody>
      <dsp:txXfrm>
        <a:off x="0" y="0"/>
        <a:ext cx="11155680" cy="1166158"/>
      </dsp:txXfrm>
    </dsp:sp>
    <dsp:sp modelId="{118F38D5-C083-43FF-8062-C8C2FAAE6D4C}">
      <dsp:nvSpPr>
        <dsp:cNvPr id="0" name=""/>
        <dsp:cNvSpPr/>
      </dsp:nvSpPr>
      <dsp:spPr>
        <a:xfrm>
          <a:off x="0" y="1166158"/>
          <a:ext cx="11155680" cy="0"/>
        </a:xfrm>
        <a:prstGeom prst="line">
          <a:avLst/>
        </a:prstGeom>
        <a:solidFill>
          <a:schemeClr val="accent2">
            <a:hueOff val="-3456336"/>
            <a:satOff val="-6803"/>
            <a:lumOff val="4248"/>
            <a:alphaOff val="0"/>
          </a:schemeClr>
        </a:solidFill>
        <a:ln w="12700" cap="flat" cmpd="sng" algn="ctr">
          <a:solidFill>
            <a:schemeClr val="accent2">
              <a:hueOff val="-3456336"/>
              <a:satOff val="-6803"/>
              <a:lumOff val="42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09EFAF-00F4-41A4-ADD5-89AD6F462FE8}">
      <dsp:nvSpPr>
        <dsp:cNvPr id="0" name=""/>
        <dsp:cNvSpPr/>
      </dsp:nvSpPr>
      <dsp:spPr>
        <a:xfrm>
          <a:off x="0" y="1166158"/>
          <a:ext cx="11155680" cy="1166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a:t>Surge Staffing:</a:t>
          </a:r>
          <a:r>
            <a:rPr lang="en-US" sz="2300" b="0" i="0" kern="1200"/>
            <a:t> Implement surge staffing strategies, including additional clinicians during peak afternoon hours (12-6 PM), to manage historically heightened arrival rates, which can reach up to 20-25 patients per hour during this period.</a:t>
          </a:r>
          <a:endParaRPr lang="en-US" sz="2300" kern="1200"/>
        </a:p>
      </dsp:txBody>
      <dsp:txXfrm>
        <a:off x="0" y="1166158"/>
        <a:ext cx="11155680" cy="1166158"/>
      </dsp:txXfrm>
    </dsp:sp>
    <dsp:sp modelId="{F101A7E0-AD33-4AD3-A403-9AEE1EDB0C25}">
      <dsp:nvSpPr>
        <dsp:cNvPr id="0" name=""/>
        <dsp:cNvSpPr/>
      </dsp:nvSpPr>
      <dsp:spPr>
        <a:xfrm>
          <a:off x="0" y="2332317"/>
          <a:ext cx="11155680" cy="0"/>
        </a:xfrm>
        <a:prstGeom prst="line">
          <a:avLst/>
        </a:prstGeom>
        <a:solidFill>
          <a:schemeClr val="accent2">
            <a:hueOff val="-6912672"/>
            <a:satOff val="-13605"/>
            <a:lumOff val="8497"/>
            <a:alphaOff val="0"/>
          </a:schemeClr>
        </a:solidFill>
        <a:ln w="12700" cap="flat" cmpd="sng" algn="ctr">
          <a:solidFill>
            <a:schemeClr val="accent2">
              <a:hueOff val="-6912672"/>
              <a:satOff val="-13605"/>
              <a:lumOff val="84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F613E1-BB5A-47D6-A08A-1622632D83D5}">
      <dsp:nvSpPr>
        <dsp:cNvPr id="0" name=""/>
        <dsp:cNvSpPr/>
      </dsp:nvSpPr>
      <dsp:spPr>
        <a:xfrm>
          <a:off x="0" y="2332317"/>
          <a:ext cx="11155680" cy="1166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a:t>Elderly Care Teams:</a:t>
          </a:r>
          <a:r>
            <a:rPr lang="en-US" sz="2300" b="0" i="0" kern="1200"/>
            <a:t> Given the increasing proportion of patients aged 70+ from 10.5% to 11.3% over 14 years, allocate additional resources such as geriatric specialists and expand elderly care teams to address the specific needs of this growing demographic.</a:t>
          </a:r>
          <a:endParaRPr lang="en-US" sz="2300" kern="1200"/>
        </a:p>
      </dsp:txBody>
      <dsp:txXfrm>
        <a:off x="0" y="2332317"/>
        <a:ext cx="11155680" cy="1166158"/>
      </dsp:txXfrm>
    </dsp:sp>
    <dsp:sp modelId="{E9AFA753-108F-4966-99D8-8918AB805530}">
      <dsp:nvSpPr>
        <dsp:cNvPr id="0" name=""/>
        <dsp:cNvSpPr/>
      </dsp:nvSpPr>
      <dsp:spPr>
        <a:xfrm>
          <a:off x="0" y="3498475"/>
          <a:ext cx="11155680" cy="0"/>
        </a:xfrm>
        <a:prstGeom prst="line">
          <a:avLst/>
        </a:prstGeom>
        <a:solidFill>
          <a:schemeClr val="accent2">
            <a:hueOff val="-10369007"/>
            <a:satOff val="-20408"/>
            <a:lumOff val="12745"/>
            <a:alphaOff val="0"/>
          </a:schemeClr>
        </a:solidFill>
        <a:ln w="1270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E3C91A-1249-4630-80D5-982D17A5B994}">
      <dsp:nvSpPr>
        <dsp:cNvPr id="0" name=""/>
        <dsp:cNvSpPr/>
      </dsp:nvSpPr>
      <dsp:spPr>
        <a:xfrm>
          <a:off x="0" y="3498475"/>
          <a:ext cx="11155680" cy="1166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a:t>Rapid Assessment Protocols:</a:t>
          </a:r>
          <a:r>
            <a:rPr lang="en-US" sz="2300" b="0" i="0" kern="1200"/>
            <a:t> To mitigate the concerning trend of stays exceeding 12 hours, adopt rapid assessment protocols aimed at evaluating and transferring patients within 6-8 hours where clinically appropriate.</a:t>
          </a:r>
          <a:endParaRPr lang="en-US" sz="2300" kern="1200"/>
        </a:p>
      </dsp:txBody>
      <dsp:txXfrm>
        <a:off x="0" y="3498475"/>
        <a:ext cx="11155680" cy="11661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B0880-3DBA-4463-A744-66CCED75D81E}">
      <dsp:nvSpPr>
        <dsp:cNvPr id="0" name=""/>
        <dsp:cNvSpPr/>
      </dsp:nvSpPr>
      <dsp:spPr>
        <a:xfrm>
          <a:off x="348147" y="2132"/>
          <a:ext cx="3263885" cy="1958331"/>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Escalating Winter Pressures:</a:t>
          </a:r>
          <a:r>
            <a:rPr lang="en-US" sz="1200" b="0" i="0" kern="1200" dirty="0"/>
            <a:t> Over the 14-year period from 2009 to 2023, NHS Emergency Departments have experienced a steady increase in daily patient arrivals, surpassing 280 in recent seasons, highlighting the critical need for proactive strategies.</a:t>
          </a:r>
          <a:endParaRPr lang="en-US" sz="1200" kern="1200" dirty="0"/>
        </a:p>
      </dsp:txBody>
      <dsp:txXfrm>
        <a:off x="348147" y="2132"/>
        <a:ext cx="3263885" cy="1958331"/>
      </dsp:txXfrm>
    </dsp:sp>
    <dsp:sp modelId="{3DCE9F22-9BC1-4930-A451-2FCDFE7B2ED7}">
      <dsp:nvSpPr>
        <dsp:cNvPr id="0" name=""/>
        <dsp:cNvSpPr/>
      </dsp:nvSpPr>
      <dsp:spPr>
        <a:xfrm>
          <a:off x="3938422" y="2132"/>
          <a:ext cx="3263885" cy="1958331"/>
        </a:xfrm>
        <a:prstGeom prst="rect">
          <a:avLst/>
        </a:prstGeom>
        <a:gradFill rotWithShape="0">
          <a:gsLst>
            <a:gs pos="0">
              <a:schemeClr val="accent2">
                <a:hueOff val="-2592252"/>
                <a:satOff val="-5102"/>
                <a:lumOff val="3186"/>
                <a:alphaOff val="0"/>
                <a:lumMod val="110000"/>
                <a:satMod val="105000"/>
                <a:tint val="67000"/>
              </a:schemeClr>
            </a:gs>
            <a:gs pos="50000">
              <a:schemeClr val="accent2">
                <a:hueOff val="-2592252"/>
                <a:satOff val="-5102"/>
                <a:lumOff val="3186"/>
                <a:alphaOff val="0"/>
                <a:lumMod val="105000"/>
                <a:satMod val="103000"/>
                <a:tint val="73000"/>
              </a:schemeClr>
            </a:gs>
            <a:gs pos="100000">
              <a:schemeClr val="accent2">
                <a:hueOff val="-2592252"/>
                <a:satOff val="-5102"/>
                <a:lumOff val="318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Peak Demand Challenges:</a:t>
          </a:r>
          <a:r>
            <a:rPr lang="en-US" sz="1200" b="0" i="0" kern="1200"/>
            <a:t> Afternoon patient arrivals peak at 20-25 per hour between 12-6 PM, demanding focused attention and strategic resource allocation during these hours to maintain efficient care delivery.</a:t>
          </a:r>
          <a:endParaRPr lang="en-US" sz="1200" kern="1200"/>
        </a:p>
      </dsp:txBody>
      <dsp:txXfrm>
        <a:off x="3938422" y="2132"/>
        <a:ext cx="3263885" cy="1958331"/>
      </dsp:txXfrm>
    </dsp:sp>
    <dsp:sp modelId="{E29C8BB3-22A5-4E16-9290-05FD435FD6E0}">
      <dsp:nvSpPr>
        <dsp:cNvPr id="0" name=""/>
        <dsp:cNvSpPr/>
      </dsp:nvSpPr>
      <dsp:spPr>
        <a:xfrm>
          <a:off x="7528696" y="2132"/>
          <a:ext cx="3263885" cy="1958331"/>
        </a:xfrm>
        <a:prstGeom prst="rect">
          <a:avLst/>
        </a:prstGeom>
        <a:gradFill rotWithShape="0">
          <a:gsLst>
            <a:gs pos="0">
              <a:schemeClr val="accent2">
                <a:hueOff val="-5184504"/>
                <a:satOff val="-10204"/>
                <a:lumOff val="6372"/>
                <a:alphaOff val="0"/>
                <a:lumMod val="110000"/>
                <a:satMod val="105000"/>
                <a:tint val="67000"/>
              </a:schemeClr>
            </a:gs>
            <a:gs pos="50000">
              <a:schemeClr val="accent2">
                <a:hueOff val="-5184504"/>
                <a:satOff val="-10204"/>
                <a:lumOff val="6372"/>
                <a:alphaOff val="0"/>
                <a:lumMod val="105000"/>
                <a:satMod val="103000"/>
                <a:tint val="73000"/>
              </a:schemeClr>
            </a:gs>
            <a:gs pos="100000">
              <a:schemeClr val="accent2">
                <a:hueOff val="-5184504"/>
                <a:satOff val="-10204"/>
                <a:lumOff val="637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Weekly Patterns:</a:t>
          </a:r>
          <a:r>
            <a:rPr lang="en-US" sz="1200" b="0" i="0" kern="1200"/>
            <a:t> Mondays consistently witness a 16% weekly influx, emphasizing the importance of tailored resource planning to manage the surge in patient arrivals at the beginning of each week.</a:t>
          </a:r>
          <a:endParaRPr lang="en-US" sz="1200" kern="1200"/>
        </a:p>
      </dsp:txBody>
      <dsp:txXfrm>
        <a:off x="7528696" y="2132"/>
        <a:ext cx="3263885" cy="1958331"/>
      </dsp:txXfrm>
    </dsp:sp>
    <dsp:sp modelId="{196E14FD-D59C-4497-8B1C-2EF052DEF72D}">
      <dsp:nvSpPr>
        <dsp:cNvPr id="0" name=""/>
        <dsp:cNvSpPr/>
      </dsp:nvSpPr>
      <dsp:spPr>
        <a:xfrm>
          <a:off x="2143284" y="2286852"/>
          <a:ext cx="3263885" cy="1958331"/>
        </a:xfrm>
        <a:prstGeom prst="rect">
          <a:avLst/>
        </a:prstGeom>
        <a:gradFill rotWithShape="0">
          <a:gsLst>
            <a:gs pos="0">
              <a:schemeClr val="accent2">
                <a:hueOff val="-7776756"/>
                <a:satOff val="-15306"/>
                <a:lumOff val="9559"/>
                <a:alphaOff val="0"/>
                <a:lumMod val="110000"/>
                <a:satMod val="105000"/>
                <a:tint val="67000"/>
              </a:schemeClr>
            </a:gs>
            <a:gs pos="50000">
              <a:schemeClr val="accent2">
                <a:hueOff val="-7776756"/>
                <a:satOff val="-15306"/>
                <a:lumOff val="9559"/>
                <a:alphaOff val="0"/>
                <a:lumMod val="105000"/>
                <a:satMod val="103000"/>
                <a:tint val="73000"/>
              </a:schemeClr>
            </a:gs>
            <a:gs pos="100000">
              <a:schemeClr val="accent2">
                <a:hueOff val="-7776756"/>
                <a:satOff val="-15306"/>
                <a:lumOff val="955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Shifting Demographics:</a:t>
          </a:r>
          <a:r>
            <a:rPr lang="en-US" sz="1200" b="0" i="0" kern="1200"/>
            <a:t> The proportion of patients aged 70+ has steadily risen to 11.3% over the years, underscoring the need for adapting care models to meet the unique needs of an aging population.</a:t>
          </a:r>
          <a:endParaRPr lang="en-US" sz="1200" kern="1200"/>
        </a:p>
      </dsp:txBody>
      <dsp:txXfrm>
        <a:off x="2143284" y="2286852"/>
        <a:ext cx="3263885" cy="1958331"/>
      </dsp:txXfrm>
    </dsp:sp>
    <dsp:sp modelId="{874ACCF5-0D4A-4193-964B-F265CCC51028}">
      <dsp:nvSpPr>
        <dsp:cNvPr id="0" name=""/>
        <dsp:cNvSpPr/>
      </dsp:nvSpPr>
      <dsp:spPr>
        <a:xfrm>
          <a:off x="5733559" y="2286852"/>
          <a:ext cx="3263885" cy="1958331"/>
        </a:xfrm>
        <a:prstGeom prst="rect">
          <a:avLst/>
        </a:prstGeom>
        <a:gradFill rotWithShape="0">
          <a:gsLst>
            <a:gs pos="0">
              <a:schemeClr val="accent2">
                <a:hueOff val="-10369007"/>
                <a:satOff val="-20408"/>
                <a:lumOff val="12745"/>
                <a:alphaOff val="0"/>
                <a:lumMod val="110000"/>
                <a:satMod val="105000"/>
                <a:tint val="67000"/>
              </a:schemeClr>
            </a:gs>
            <a:gs pos="50000">
              <a:schemeClr val="accent2">
                <a:hueOff val="-10369007"/>
                <a:satOff val="-20408"/>
                <a:lumOff val="12745"/>
                <a:alphaOff val="0"/>
                <a:lumMod val="105000"/>
                <a:satMod val="103000"/>
                <a:tint val="73000"/>
              </a:schemeClr>
            </a:gs>
            <a:gs pos="100000">
              <a:schemeClr val="accent2">
                <a:hueOff val="-10369007"/>
                <a:satOff val="-20408"/>
                <a:lumOff val="1274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Data-Driven Solutions:</a:t>
          </a:r>
          <a:r>
            <a:rPr lang="en-US" sz="1200" b="0" i="0" kern="1200" dirty="0"/>
            <a:t> Reliable predictive models, including </a:t>
          </a:r>
          <a:r>
            <a:rPr lang="en-US" sz="1200" b="0" i="0" kern="1200" dirty="0" err="1"/>
            <a:t>XGBoost</a:t>
          </a:r>
          <a:r>
            <a:rPr lang="en-US" sz="1200" b="0" i="0" kern="1200" dirty="0"/>
            <a:t> for daily predictions and </a:t>
          </a:r>
          <a:r>
            <a:rPr lang="en-US" sz="1200" b="0" i="0" kern="1200" dirty="0" err="1"/>
            <a:t>XGBoost</a:t>
          </a:r>
          <a:r>
            <a:rPr lang="en-US" sz="1200" b="0" i="0" kern="1200" dirty="0"/>
            <a:t>-LSTM ensembles for hourly projections, empower healthcare providers with tools to anticipate patient surges and optimize resource allocation. These findings and capabilities enable proactive data-driven solutions to enhance preparedness and care quality during challenging winter seasons.</a:t>
          </a:r>
          <a:endParaRPr lang="en-US" sz="1200" kern="1200" dirty="0"/>
        </a:p>
      </dsp:txBody>
      <dsp:txXfrm>
        <a:off x="5733559" y="2286852"/>
        <a:ext cx="3263885" cy="19583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EE059-DD15-4A12-9F7C-EE8C9ACED8F0}">
      <dsp:nvSpPr>
        <dsp:cNvPr id="0" name=""/>
        <dsp:cNvSpPr/>
      </dsp:nvSpPr>
      <dsp:spPr>
        <a:xfrm>
          <a:off x="0" y="0"/>
          <a:ext cx="111556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6B4A6-4B01-4274-BF88-AB15E89E46C2}">
      <dsp:nvSpPr>
        <dsp:cNvPr id="0" name=""/>
        <dsp:cNvSpPr/>
      </dsp:nvSpPr>
      <dsp:spPr>
        <a:xfrm>
          <a:off x="0" y="0"/>
          <a:ext cx="11155680" cy="121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Analysis shows a rising trend in mean daily patient arrivals and increased variability across winter seasons from 2009 to 2023, with a temporary reduction in arrivals during 2019-2021 due to COVID-19 but subsequent recovery, providing insights for resource planning</a:t>
          </a:r>
          <a:endParaRPr lang="en-US" sz="1800" kern="1200" dirty="0"/>
        </a:p>
      </dsp:txBody>
      <dsp:txXfrm>
        <a:off x="0" y="0"/>
        <a:ext cx="11155680" cy="1213366"/>
      </dsp:txXfrm>
    </dsp:sp>
    <dsp:sp modelId="{56BD5490-DAF0-405A-8CA2-FAF471826F22}">
      <dsp:nvSpPr>
        <dsp:cNvPr id="0" name=""/>
        <dsp:cNvSpPr/>
      </dsp:nvSpPr>
      <dsp:spPr>
        <a:xfrm>
          <a:off x="0" y="1213366"/>
          <a:ext cx="11155680" cy="0"/>
        </a:xfrm>
        <a:prstGeom prst="line">
          <a:avLst/>
        </a:prstGeom>
        <a:solidFill>
          <a:schemeClr val="accent2">
            <a:hueOff val="-3456336"/>
            <a:satOff val="-6803"/>
            <a:lumOff val="4248"/>
            <a:alphaOff val="0"/>
          </a:schemeClr>
        </a:solidFill>
        <a:ln w="12700" cap="flat" cmpd="sng" algn="ctr">
          <a:solidFill>
            <a:schemeClr val="accent2">
              <a:hueOff val="-3456336"/>
              <a:satOff val="-6803"/>
              <a:lumOff val="42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D7BF8-8625-4BA8-9ECD-BF42C568E8C3}">
      <dsp:nvSpPr>
        <dsp:cNvPr id="0" name=""/>
        <dsp:cNvSpPr/>
      </dsp:nvSpPr>
      <dsp:spPr>
        <a:xfrm>
          <a:off x="0" y="1213366"/>
          <a:ext cx="11155680" cy="121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Analysis of hourly proportions in daily patient arrivals from 2009 to 2023 unveils consistent fluctuations, with lows of 1.05-1.26% in the early morning (3-5 AM) and peaks of 6.23-7.66% in the late morning to early afternoon (11 AM-4 PM). The late night and early morning hours (11 PM-5 AM) consistently exhibit the lowest proportions of 1.26-2.70%, emphasizing mid-day as the busiest period and informing temporal resource optimization.</a:t>
          </a:r>
          <a:endParaRPr lang="en-US" sz="1800" kern="1200"/>
        </a:p>
      </dsp:txBody>
      <dsp:txXfrm>
        <a:off x="0" y="1213366"/>
        <a:ext cx="11155680" cy="1213366"/>
      </dsp:txXfrm>
    </dsp:sp>
    <dsp:sp modelId="{16CA6C2E-06C9-41DA-9976-32FCCDFE1437}">
      <dsp:nvSpPr>
        <dsp:cNvPr id="0" name=""/>
        <dsp:cNvSpPr/>
      </dsp:nvSpPr>
      <dsp:spPr>
        <a:xfrm>
          <a:off x="0" y="2426733"/>
          <a:ext cx="11155680" cy="0"/>
        </a:xfrm>
        <a:prstGeom prst="line">
          <a:avLst/>
        </a:prstGeom>
        <a:solidFill>
          <a:schemeClr val="accent2">
            <a:hueOff val="-6912672"/>
            <a:satOff val="-13605"/>
            <a:lumOff val="8497"/>
            <a:alphaOff val="0"/>
          </a:schemeClr>
        </a:solidFill>
        <a:ln w="12700" cap="flat" cmpd="sng" algn="ctr">
          <a:solidFill>
            <a:schemeClr val="accent2">
              <a:hueOff val="-6912672"/>
              <a:satOff val="-13605"/>
              <a:lumOff val="84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73F09-93A0-4C7C-A4B3-AA88BFC0C7F5}">
      <dsp:nvSpPr>
        <dsp:cNvPr id="0" name=""/>
        <dsp:cNvSpPr/>
      </dsp:nvSpPr>
      <dsp:spPr>
        <a:xfrm>
          <a:off x="0" y="2426733"/>
          <a:ext cx="11155680" cy="121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Analysis of weekly patient arrival proportions from 2009 to 2023 reveals day-to-day variations, with Mondays consistently having the highest influx (16.1%) and Sundays the lowest (13.8%). This highlights the need for tailored staff scheduling and service planning. Additionally, there's a consistent increase in Monday arrivals over the seasons.</a:t>
          </a:r>
          <a:endParaRPr lang="en-US" sz="1800" kern="1200"/>
        </a:p>
      </dsp:txBody>
      <dsp:txXfrm>
        <a:off x="0" y="2426733"/>
        <a:ext cx="11155680" cy="1213366"/>
      </dsp:txXfrm>
    </dsp:sp>
    <dsp:sp modelId="{3925D626-B219-4263-AE20-278BC8F42F52}">
      <dsp:nvSpPr>
        <dsp:cNvPr id="0" name=""/>
        <dsp:cNvSpPr/>
      </dsp:nvSpPr>
      <dsp:spPr>
        <a:xfrm>
          <a:off x="0" y="3640100"/>
          <a:ext cx="11155680" cy="0"/>
        </a:xfrm>
        <a:prstGeom prst="line">
          <a:avLst/>
        </a:prstGeom>
        <a:solidFill>
          <a:schemeClr val="accent2">
            <a:hueOff val="-10369007"/>
            <a:satOff val="-20408"/>
            <a:lumOff val="12745"/>
            <a:alphaOff val="0"/>
          </a:schemeClr>
        </a:solidFill>
        <a:ln w="1270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D16AB-51C9-4497-8D5B-D432FCBC7287}">
      <dsp:nvSpPr>
        <dsp:cNvPr id="0" name=""/>
        <dsp:cNvSpPr/>
      </dsp:nvSpPr>
      <dsp:spPr>
        <a:xfrm>
          <a:off x="0" y="3640100"/>
          <a:ext cx="11155680" cy="121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Analysis of age group proportions from 2009 to 2022-2023 winters indicates a decline in the &lt;18 groups from 22.9% to 21.8%, while the 50-60 and 60-70 groups show increasing trends from 9.2% to 10.7% and 8.6% to 10.5%, respectively. The 80+ group also rose from 10.5% to 11.3%, reflecting population ageing</a:t>
          </a:r>
          <a:endParaRPr lang="en-US" sz="1800" kern="1200"/>
        </a:p>
      </dsp:txBody>
      <dsp:txXfrm>
        <a:off x="0" y="3640100"/>
        <a:ext cx="11155680" cy="12133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2C0E2-7DDA-4150-812A-44F2D44F398C}" type="datetimeFigureOut">
              <a:rPr lang="en-AS" smtClean="0"/>
              <a:t>1/29/2024</a:t>
            </a:fld>
            <a:endParaRPr lang="en-A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9F80D-C725-4016-8293-953978B7A2E2}" type="slidenum">
              <a:rPr lang="en-AS" smtClean="0"/>
              <a:t>‹#›</a:t>
            </a:fld>
            <a:endParaRPr lang="en-AS"/>
          </a:p>
        </p:txBody>
      </p:sp>
    </p:spTree>
    <p:extLst>
      <p:ext uri="{BB962C8B-B14F-4D97-AF65-F5344CB8AC3E}">
        <p14:creationId xmlns:p14="http://schemas.microsoft.com/office/powerpoint/2010/main" val="1389242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B4FB14F5-FDBF-4016-B0BB-4CCB7109E903}" type="datetime1">
              <a:rPr lang="en-US" smtClean="0"/>
              <a:t>1/29/2024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0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E3A3CD16-966A-4D90-903B-6E7CFB27D63E}" type="datetime1">
              <a:rPr lang="en-US" smtClean="0"/>
              <a:t>1/29/2024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0896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DC00B2C3-F66A-4FF0-B5FD-E444D75ED7CB}" type="datetime1">
              <a:rPr lang="en-US" smtClean="0"/>
              <a:t>1/29/2024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025FDF0F-C49A-439D-89B7-9FF428DA27C9}" type="datetime1">
              <a:rPr lang="en-US" smtClean="0"/>
              <a:t>1/29/2024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8097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D5942156-B2A3-4287-BB14-0F6B50E9DD4E}" type="datetime1">
              <a:rPr lang="en-US" smtClean="0"/>
              <a:t>1/29/2024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3430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FA8BC953-374A-4A21-BCE5-C1EE489902C0}" type="datetime1">
              <a:rPr lang="en-US" smtClean="0"/>
              <a:t>1/29/2024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3414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B42D5C5E-D5F0-49AF-AF33-D0529439DDE9}" type="datetime1">
              <a:rPr lang="en-US" smtClean="0"/>
              <a:t>1/29/2024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803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3E11839-6D0C-4726-83FF-183E8EBDC4E9}" type="datetime1">
              <a:rPr lang="en-US" smtClean="0"/>
              <a:t>1/29/2024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8765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8983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373EBF6B-78A9-43D6-BEEE-5ECC1AA6E9F3}" type="datetime1">
              <a:rPr lang="en-US" smtClean="0"/>
              <a:t>1/29/2024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435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94DB7F2D-0D41-405E-B640-48870A823942}" type="datetime1">
              <a:rPr lang="en-US" smtClean="0"/>
              <a:t>1/29/2024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75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FEFC912A-A212-45C3-AB4E-19A23FC37F06}" type="datetime1">
              <a:rPr lang="en-US" smtClean="0"/>
              <a:t>1/29/2024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73285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hf hdr="0" ftr="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80.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30.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50.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70.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00.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20.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40.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60.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39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7.xml"/><Relationship Id="rId5" Type="http://schemas.openxmlformats.org/officeDocument/2006/relationships/image" Target="../media/image430.png"/><Relationship Id="rId4" Type="http://schemas.openxmlformats.org/officeDocument/2006/relationships/slide" Target="slide36.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emf"/><Relationship Id="rId1" Type="http://schemas.openxmlformats.org/officeDocument/2006/relationships/slideLayout" Target="../slideLayouts/slideLayout7.xml"/><Relationship Id="rId5" Type="http://schemas.openxmlformats.org/officeDocument/2006/relationships/image" Target="../media/image460.png"/><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slideLayout" Target="../slideLayouts/slideLayout7.xml"/><Relationship Id="rId5" Type="http://schemas.openxmlformats.org/officeDocument/2006/relationships/image" Target="../media/image490.png"/><Relationship Id="rId4" Type="http://schemas.openxmlformats.org/officeDocument/2006/relationships/slide" Target="slide4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7.xml"/><Relationship Id="rId4" Type="http://schemas.openxmlformats.org/officeDocument/2006/relationships/image" Target="../media/image57.emf"/></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6A9F7-A329-2E94-C670-21215339A110}"/>
              </a:ext>
            </a:extLst>
          </p:cNvPr>
          <p:cNvSpPr>
            <a:spLocks noGrp="1"/>
          </p:cNvSpPr>
          <p:nvPr>
            <p:ph type="ctrTitle"/>
          </p:nvPr>
        </p:nvSpPr>
        <p:spPr>
          <a:xfrm>
            <a:off x="1214555" y="2978703"/>
            <a:ext cx="10977445" cy="1557963"/>
          </a:xfrm>
        </p:spPr>
        <p:txBody>
          <a:bodyPr anchor="t">
            <a:normAutofit/>
          </a:bodyPr>
          <a:lstStyle/>
          <a:p>
            <a:pPr algn="just">
              <a:lnSpc>
                <a:spcPct val="90000"/>
              </a:lnSpc>
            </a:pPr>
            <a:r>
              <a:rPr lang="en-US" sz="3400" dirty="0"/>
              <a:t>Predicting Demand in an Hourly and Daily Basis</a:t>
            </a:r>
            <a:endParaRPr lang="en-AS" sz="3400" dirty="0"/>
          </a:p>
        </p:txBody>
      </p:sp>
      <p:sp>
        <p:nvSpPr>
          <p:cNvPr id="29" name="Rectangle 28">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 close-up of a wave&#10;&#10;Description automatically generated">
            <a:extLst>
              <a:ext uri="{FF2B5EF4-FFF2-40B4-BE49-F238E27FC236}">
                <a16:creationId xmlns:a16="http://schemas.microsoft.com/office/drawing/2014/main" id="{8B35121F-49EB-CA9A-FB68-E04FA5456DF5}"/>
              </a:ext>
            </a:extLst>
          </p:cNvPr>
          <p:cNvPicPr>
            <a:picLocks noChangeAspect="1"/>
          </p:cNvPicPr>
          <p:nvPr/>
        </p:nvPicPr>
        <p:blipFill rotWithShape="1">
          <a:blip r:embed="rId2"/>
          <a:srcRect l="16715" r="25951" b="-2"/>
          <a:stretch/>
        </p:blipFill>
        <p:spPr>
          <a:xfrm>
            <a:off x="11707446" y="-1"/>
            <a:ext cx="484553" cy="6858001"/>
          </a:xfrm>
          <a:prstGeom prst="rect">
            <a:avLst/>
          </a:prstGeom>
        </p:spPr>
      </p:pic>
    </p:spTree>
    <p:extLst>
      <p:ext uri="{BB962C8B-B14F-4D97-AF65-F5344CB8AC3E}">
        <p14:creationId xmlns:p14="http://schemas.microsoft.com/office/powerpoint/2010/main" val="198505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AE81C02-67A0-DD31-F4D4-9CDE2791E8E2}"/>
              </a:ext>
            </a:extLst>
          </p:cNvPr>
          <p:cNvSpPr txBox="1"/>
          <p:nvPr/>
        </p:nvSpPr>
        <p:spPr>
          <a:xfrm>
            <a:off x="6652947" y="976160"/>
            <a:ext cx="5021183" cy="193417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200" b="1" i="0">
                <a:effectLst/>
                <a:latin typeface="+mj-lt"/>
                <a:ea typeface="+mj-ea"/>
                <a:cs typeface="+mj-cs"/>
              </a:rPr>
              <a:t>Feature Importance Assessment:</a:t>
            </a:r>
            <a:endParaRPr lang="en-US" sz="4200" b="1">
              <a:latin typeface="+mj-lt"/>
              <a:ea typeface="+mj-ea"/>
              <a:cs typeface="+mj-cs"/>
            </a:endParaRPr>
          </a:p>
        </p:txBody>
      </p:sp>
      <p:sp>
        <p:nvSpPr>
          <p:cNvPr id="16" name="Rectangle 15">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medical report&#10;&#10;Description automatically generated">
            <a:extLst>
              <a:ext uri="{FF2B5EF4-FFF2-40B4-BE49-F238E27FC236}">
                <a16:creationId xmlns:a16="http://schemas.microsoft.com/office/drawing/2014/main" id="{E570C77A-E5D0-795C-173D-245F87267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11" y="442776"/>
            <a:ext cx="5028041" cy="5583659"/>
          </a:xfrm>
          <a:prstGeom prst="rect">
            <a:avLst/>
          </a:prstGeom>
        </p:spPr>
      </p:pic>
      <p:sp>
        <p:nvSpPr>
          <p:cNvPr id="5" name="TextBox 4">
            <a:extLst>
              <a:ext uri="{FF2B5EF4-FFF2-40B4-BE49-F238E27FC236}">
                <a16:creationId xmlns:a16="http://schemas.microsoft.com/office/drawing/2014/main" id="{9B51D26E-3947-2D1E-14EC-EE0100C24360}"/>
              </a:ext>
            </a:extLst>
          </p:cNvPr>
          <p:cNvSpPr txBox="1"/>
          <p:nvPr/>
        </p:nvSpPr>
        <p:spPr>
          <a:xfrm>
            <a:off x="6652947" y="3172570"/>
            <a:ext cx="4945183" cy="3016294"/>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buChar char="•"/>
            </a:pPr>
            <a:r>
              <a:rPr lang="en-US" sz="2000" b="0" i="0" dirty="0">
                <a:effectLst/>
              </a:rPr>
              <a:t>Prediction variables for each objective were selected using techniques like PCA and random forest feature importance analysis, performed separately for each objective.</a:t>
            </a:r>
          </a:p>
          <a:p>
            <a:pPr>
              <a:lnSpc>
                <a:spcPct val="110000"/>
              </a:lnSpc>
              <a:spcAft>
                <a:spcPts val="600"/>
              </a:spcAft>
              <a:buFont typeface="Arial" panose="020B0604020202020204" pitchFamily="34" charset="0"/>
              <a:buChar char="•"/>
            </a:pPr>
            <a:r>
              <a:rPr lang="en-US" sz="2000" b="0" i="0" dirty="0">
                <a:effectLst/>
              </a:rPr>
              <a:t>PCA weights were calculated and used to identify key variables for prediction.</a:t>
            </a:r>
          </a:p>
          <a:p>
            <a:pPr>
              <a:lnSpc>
                <a:spcPct val="110000"/>
              </a:lnSpc>
              <a:spcAft>
                <a:spcPts val="600"/>
              </a:spcAft>
              <a:buFont typeface="Arial" panose="020B0604020202020204" pitchFamily="34" charset="0"/>
            </a:pPr>
            <a:endParaRPr lang="en-US" sz="2000" dirty="0"/>
          </a:p>
        </p:txBody>
      </p:sp>
      <p:sp>
        <p:nvSpPr>
          <p:cNvPr id="18" name="Rectangle 17">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6F413F23-4CB8-80D4-1499-940A8E082C7C}"/>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B7838735-9BD5-81DC-A16E-D12A84244DCD}"/>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10</a:t>
            </a:fld>
            <a:endParaRPr lang="en-US"/>
          </a:p>
        </p:txBody>
      </p:sp>
    </p:spTree>
    <p:extLst>
      <p:ext uri="{BB962C8B-B14F-4D97-AF65-F5344CB8AC3E}">
        <p14:creationId xmlns:p14="http://schemas.microsoft.com/office/powerpoint/2010/main" val="156932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3378737-B907-B669-75B9-91C2012E58E3}"/>
              </a:ext>
            </a:extLst>
          </p:cNvPr>
          <p:cNvSpPr txBox="1"/>
          <p:nvPr/>
        </p:nvSpPr>
        <p:spPr>
          <a:xfrm>
            <a:off x="517871" y="978408"/>
            <a:ext cx="5037174" cy="259196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200" b="1" dirty="0">
                <a:latin typeface="+mj-lt"/>
                <a:ea typeface="+mj-ea"/>
                <a:cs typeface="+mj-cs"/>
              </a:rPr>
              <a:t>Model Building and Workflow: </a:t>
            </a:r>
            <a:r>
              <a:rPr lang="en-US" sz="4200" b="1" cap="small" dirty="0">
                <a:effectLst/>
                <a:latin typeface="+mj-lt"/>
                <a:ea typeface="+mj-ea"/>
                <a:cs typeface="+mj-cs"/>
              </a:rPr>
              <a:t>Figure 2 Machine Learning Model WORKFLOW</a:t>
            </a:r>
          </a:p>
          <a:p>
            <a:pPr>
              <a:lnSpc>
                <a:spcPct val="90000"/>
              </a:lnSpc>
              <a:spcBef>
                <a:spcPct val="0"/>
              </a:spcBef>
              <a:spcAft>
                <a:spcPts val="600"/>
              </a:spcAft>
            </a:pPr>
            <a:endParaRPr lang="en-US" sz="4200" b="1" dirty="0">
              <a:latin typeface="+mj-lt"/>
              <a:ea typeface="+mj-ea"/>
              <a:cs typeface="+mj-cs"/>
            </a:endParaRPr>
          </a:p>
        </p:txBody>
      </p:sp>
      <p:sp>
        <p:nvSpPr>
          <p:cNvPr id="18" name="Rectangle 17">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A2AA1E0-2DCC-2D8D-D2A9-041471D74A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788402" y="657369"/>
            <a:ext cx="4775815" cy="5430348"/>
          </a:xfrm>
          <a:prstGeom prst="rect">
            <a:avLst/>
          </a:prstGeom>
          <a:noFill/>
        </p:spPr>
      </p:pic>
      <p:sp>
        <p:nvSpPr>
          <p:cNvPr id="20" name="Rectangle 19">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A87A18A1-E312-26C2-66C2-18FB6AE3CDA3}"/>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72B1C1CF-5F5C-49A9-9BCE-36497FA38F57}"/>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11</a:t>
            </a:fld>
            <a:endParaRPr lang="en-US"/>
          </a:p>
        </p:txBody>
      </p:sp>
    </p:spTree>
    <p:extLst>
      <p:ext uri="{BB962C8B-B14F-4D97-AF65-F5344CB8AC3E}">
        <p14:creationId xmlns:p14="http://schemas.microsoft.com/office/powerpoint/2010/main" val="95290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12</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923330"/>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endParaRPr lang="en-AS"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C6484BB-C105-5336-B91F-78E72F08E4A7}"/>
                  </a:ext>
                </a:extLst>
              </p:cNvPr>
              <p:cNvGraphicFramePr>
                <a:graphicFrameLocks noChangeAspect="1"/>
              </p:cNvGraphicFramePr>
              <p:nvPr>
                <p:extLst>
                  <p:ext uri="{D42A27DB-BD31-4B8C-83A1-F6EECF244321}">
                    <p14:modId xmlns:p14="http://schemas.microsoft.com/office/powerpoint/2010/main" val="2252661520"/>
                  </p:ext>
                </p:extLst>
              </p:nvPr>
            </p:nvGraphicFramePr>
            <p:xfrm>
              <a:off x="5987143" y="1482042"/>
              <a:ext cx="3048000" cy="1714500"/>
            </p:xfrm>
            <a:graphic>
              <a:graphicData uri="http://schemas.microsoft.com/office/powerpoint/2016/slidezoom">
                <pslz:sldZm>
                  <pslz:sldZmObj sldId="276" cId="1923680471">
                    <pslz:zmPr id="{0B571E5B-F207-4142-9AFC-270F642F0D2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3C6484BB-C105-5336-B91F-78E72F08E4A7}"/>
                  </a:ext>
                </a:extLst>
              </p:cNvPr>
              <p:cNvPicPr>
                <a:picLocks noGrp="1" noRot="1" noChangeAspect="1" noMove="1" noResize="1" noEditPoints="1" noAdjustHandles="1" noChangeArrowheads="1" noChangeShapeType="1"/>
              </p:cNvPicPr>
              <p:nvPr/>
            </p:nvPicPr>
            <p:blipFill>
              <a:blip r:embed="rId4"/>
              <a:stretch>
                <a:fillRect/>
              </a:stretch>
            </p:blipFill>
            <p:spPr>
              <a:xfrm>
                <a:off x="5987143" y="1482042"/>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97294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B7329-E498-9273-E31E-51992B3ABC95}"/>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25227E46-D94C-B524-6512-05E8176900AB}"/>
              </a:ext>
            </a:extLst>
          </p:cNvPr>
          <p:cNvSpPr>
            <a:spLocks noGrp="1"/>
          </p:cNvSpPr>
          <p:nvPr>
            <p:ph type="sldNum" sz="quarter" idx="12"/>
          </p:nvPr>
        </p:nvSpPr>
        <p:spPr/>
        <p:txBody>
          <a:bodyPr/>
          <a:lstStyle/>
          <a:p>
            <a:fld id="{DFDF98CC-160E-494C-8C3C-8CDC5FA257DE}" type="slidenum">
              <a:rPr lang="en-US" smtClean="0"/>
              <a:t>13</a:t>
            </a:fld>
            <a:endParaRPr lang="en-US"/>
          </a:p>
        </p:txBody>
      </p:sp>
      <p:pic>
        <p:nvPicPr>
          <p:cNvPr id="4" name="Picture 3" descr="A graph of blue and red lines&#10;&#10;Description automatically generated">
            <a:extLst>
              <a:ext uri="{FF2B5EF4-FFF2-40B4-BE49-F238E27FC236}">
                <a16:creationId xmlns:a16="http://schemas.microsoft.com/office/drawing/2014/main" id="{359936A8-24D9-D562-7D23-BEB900DAFB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870" y="1295400"/>
            <a:ext cx="11151616" cy="5040086"/>
          </a:xfrm>
          <a:prstGeom prst="rect">
            <a:avLst/>
          </a:prstGeom>
          <a:noFill/>
          <a:ln>
            <a:noFill/>
          </a:ln>
        </p:spPr>
      </p:pic>
      <p:sp>
        <p:nvSpPr>
          <p:cNvPr id="5" name="TextBox 4">
            <a:extLst>
              <a:ext uri="{FF2B5EF4-FFF2-40B4-BE49-F238E27FC236}">
                <a16:creationId xmlns:a16="http://schemas.microsoft.com/office/drawing/2014/main" id="{67FA222F-C746-A87A-0C63-3B18D7485353}"/>
              </a:ext>
            </a:extLst>
          </p:cNvPr>
          <p:cNvSpPr txBox="1"/>
          <p:nvPr/>
        </p:nvSpPr>
        <p:spPr>
          <a:xfrm>
            <a:off x="631370" y="783771"/>
            <a:ext cx="9046029" cy="646331"/>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3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Patients Arrival Count Distribution Over the Year from 2009 to 2023</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1923680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14</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1754326"/>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endParaRPr lang="en-US" b="0" i="0" dirty="0">
              <a:solidFill>
                <a:srgbClr val="374151"/>
              </a:solidFill>
              <a:effectLst/>
              <a:latin typeface="Söhne"/>
            </a:endParaRPr>
          </a:p>
          <a:p>
            <a:endParaRPr lang="en-AS"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1CC761EF-AAC9-2131-E50C-FBD3DEE1F311}"/>
                  </a:ext>
                </a:extLst>
              </p:cNvPr>
              <p:cNvGraphicFramePr>
                <a:graphicFrameLocks noChangeAspect="1"/>
              </p:cNvGraphicFramePr>
              <p:nvPr>
                <p:extLst>
                  <p:ext uri="{D42A27DB-BD31-4B8C-83A1-F6EECF244321}">
                    <p14:modId xmlns:p14="http://schemas.microsoft.com/office/powerpoint/2010/main" val="3436644604"/>
                  </p:ext>
                </p:extLst>
              </p:nvPr>
            </p:nvGraphicFramePr>
            <p:xfrm>
              <a:off x="3646714" y="1951493"/>
              <a:ext cx="3048000" cy="1714500"/>
            </p:xfrm>
            <a:graphic>
              <a:graphicData uri="http://schemas.microsoft.com/office/powerpoint/2016/slidezoom">
                <pslz:sldZm>
                  <pslz:sldZmObj sldId="282" cId="953846055">
                    <pslz:zmPr id="{086ECA8D-E5B8-4E70-8C29-5F760CDFC42E}"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1CC761EF-AAC9-2131-E50C-FBD3DEE1F311}"/>
                  </a:ext>
                </a:extLst>
              </p:cNvPr>
              <p:cNvPicPr>
                <a:picLocks noGrp="1" noRot="1" noChangeAspect="1" noMove="1" noResize="1" noEditPoints="1" noAdjustHandles="1" noChangeArrowheads="1" noChangeShapeType="1"/>
              </p:cNvPicPr>
              <p:nvPr/>
            </p:nvPicPr>
            <p:blipFill>
              <a:blip r:embed="rId4"/>
              <a:stretch>
                <a:fillRect/>
              </a:stretch>
            </p:blipFill>
            <p:spPr>
              <a:xfrm>
                <a:off x="3646714" y="195149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07192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B7329-E498-9273-E31E-51992B3ABC95}"/>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25227E46-D94C-B524-6512-05E8176900AB}"/>
              </a:ext>
            </a:extLst>
          </p:cNvPr>
          <p:cNvSpPr>
            <a:spLocks noGrp="1"/>
          </p:cNvSpPr>
          <p:nvPr>
            <p:ph type="sldNum" sz="quarter" idx="12"/>
          </p:nvPr>
        </p:nvSpPr>
        <p:spPr/>
        <p:txBody>
          <a:bodyPr/>
          <a:lstStyle/>
          <a:p>
            <a:fld id="{DFDF98CC-160E-494C-8C3C-8CDC5FA257DE}" type="slidenum">
              <a:rPr lang="en-US" smtClean="0"/>
              <a:t>15</a:t>
            </a:fld>
            <a:endParaRPr lang="en-US"/>
          </a:p>
        </p:txBody>
      </p:sp>
      <p:sp>
        <p:nvSpPr>
          <p:cNvPr id="5" name="TextBox 4">
            <a:extLst>
              <a:ext uri="{FF2B5EF4-FFF2-40B4-BE49-F238E27FC236}">
                <a16:creationId xmlns:a16="http://schemas.microsoft.com/office/drawing/2014/main" id="{67FA222F-C746-A87A-0C63-3B18D7485353}"/>
              </a:ext>
            </a:extLst>
          </p:cNvPr>
          <p:cNvSpPr txBox="1"/>
          <p:nvPr/>
        </p:nvSpPr>
        <p:spPr>
          <a:xfrm>
            <a:off x="631370" y="783771"/>
            <a:ext cx="10014859" cy="816121"/>
          </a:xfrm>
          <a:prstGeom prst="rect">
            <a:avLst/>
          </a:prstGeom>
          <a:noFill/>
        </p:spPr>
        <p:txBody>
          <a:bodyPr wrap="square" rtlCol="0">
            <a:spAutoFit/>
          </a:bodyPr>
          <a:lstStyle/>
          <a:p>
            <a:pPr algn="just">
              <a:lnSpc>
                <a:spcPct val="115000"/>
              </a:lnSpc>
              <a:spcAft>
                <a:spcPts val="1000"/>
              </a:spcAft>
            </a:pPr>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4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Hour-wise Proportion of Patients Arrivals for Entire season from 2009 to 2023</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pic>
        <p:nvPicPr>
          <p:cNvPr id="6" name="Picture 5" descr="A graph with a line and numbers&#10;&#10;Description automatically generated">
            <a:extLst>
              <a:ext uri="{FF2B5EF4-FFF2-40B4-BE49-F238E27FC236}">
                <a16:creationId xmlns:a16="http://schemas.microsoft.com/office/drawing/2014/main" id="{0DEE14AF-63AA-50BA-7DCB-605B479965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870" y="1582102"/>
            <a:ext cx="10531130" cy="4285298"/>
          </a:xfrm>
          <a:prstGeom prst="rect">
            <a:avLst/>
          </a:prstGeom>
          <a:noFill/>
          <a:ln>
            <a:noFill/>
          </a:ln>
        </p:spPr>
      </p:pic>
    </p:spTree>
    <p:extLst>
      <p:ext uri="{BB962C8B-B14F-4D97-AF65-F5344CB8AC3E}">
        <p14:creationId xmlns:p14="http://schemas.microsoft.com/office/powerpoint/2010/main" val="95384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16</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1754326"/>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endParaRPr lang="en-AS"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D09EDBCF-DCD4-A939-E373-FDED41190A1F}"/>
                  </a:ext>
                </a:extLst>
              </p:cNvPr>
              <p:cNvGraphicFramePr>
                <a:graphicFrameLocks noChangeAspect="1"/>
              </p:cNvGraphicFramePr>
              <p:nvPr>
                <p:extLst>
                  <p:ext uri="{D42A27DB-BD31-4B8C-83A1-F6EECF244321}">
                    <p14:modId xmlns:p14="http://schemas.microsoft.com/office/powerpoint/2010/main" val="3111143605"/>
                  </p:ext>
                </p:extLst>
              </p:nvPr>
            </p:nvGraphicFramePr>
            <p:xfrm>
              <a:off x="7826828" y="2571750"/>
              <a:ext cx="3048000" cy="1714500"/>
            </p:xfrm>
            <a:graphic>
              <a:graphicData uri="http://schemas.microsoft.com/office/powerpoint/2016/slidezoom">
                <pslz:sldZm>
                  <pslz:sldZmObj sldId="284" cId="1425993684">
                    <pslz:zmPr id="{C589DA6E-A919-4037-B51D-587711F33002}"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D09EDBCF-DCD4-A939-E373-FDED41190A1F}"/>
                  </a:ext>
                </a:extLst>
              </p:cNvPr>
              <p:cNvPicPr>
                <a:picLocks noGrp="1" noRot="1" noChangeAspect="1" noMove="1" noResize="1" noEditPoints="1" noAdjustHandles="1" noChangeArrowheads="1" noChangeShapeType="1"/>
              </p:cNvPicPr>
              <p:nvPr/>
            </p:nvPicPr>
            <p:blipFill>
              <a:blip r:embed="rId4"/>
              <a:stretch>
                <a:fillRect/>
              </a:stretch>
            </p:blipFill>
            <p:spPr>
              <a:xfrm>
                <a:off x="7826828" y="257175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50046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7C5FE1C-310B-4F6B-A44A-BC43430A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different colored bars&#10;&#10;Description automatically generated with medium confidence">
            <a:extLst>
              <a:ext uri="{FF2B5EF4-FFF2-40B4-BE49-F238E27FC236}">
                <a16:creationId xmlns:a16="http://schemas.microsoft.com/office/drawing/2014/main" id="{C54BECE4-1C6B-AF03-86F7-66CE770B03DD}"/>
              </a:ext>
            </a:extLst>
          </p:cNvPr>
          <p:cNvPicPr>
            <a:picLocks noChangeAspect="1"/>
          </p:cNvPicPr>
          <p:nvPr/>
        </p:nvPicPr>
        <p:blipFill rotWithShape="1">
          <a:blip r:embed="rId2">
            <a:extLst>
              <a:ext uri="{28A0092B-C50C-407E-A947-70E740481C1C}">
                <a14:useLocalDpi xmlns:a14="http://schemas.microsoft.com/office/drawing/2010/main" val="0"/>
              </a:ext>
            </a:extLst>
          </a:blip>
          <a:srcRect t="1916" b="3440"/>
          <a:stretch/>
        </p:blipFill>
        <p:spPr bwMode="auto">
          <a:xfrm>
            <a:off x="6662166" y="664947"/>
            <a:ext cx="5011957" cy="2632650"/>
          </a:xfrm>
          <a:prstGeom prst="rect">
            <a:avLst/>
          </a:prstGeom>
          <a:noFill/>
        </p:spPr>
      </p:pic>
      <p:pic>
        <p:nvPicPr>
          <p:cNvPr id="7" name="Picture 6" descr="A graph of different colored lines&#10;&#10;Description automatically generated">
            <a:extLst>
              <a:ext uri="{FF2B5EF4-FFF2-40B4-BE49-F238E27FC236}">
                <a16:creationId xmlns:a16="http://schemas.microsoft.com/office/drawing/2014/main" id="{21A57D2F-B28E-A3A1-EA74-862D7BB329E7}"/>
              </a:ext>
            </a:extLst>
          </p:cNvPr>
          <p:cNvPicPr>
            <a:picLocks noChangeAspect="1"/>
          </p:cNvPicPr>
          <p:nvPr/>
        </p:nvPicPr>
        <p:blipFill rotWithShape="1">
          <a:blip r:embed="rId3">
            <a:extLst>
              <a:ext uri="{28A0092B-C50C-407E-A947-70E740481C1C}">
                <a14:useLocalDpi xmlns:a14="http://schemas.microsoft.com/office/drawing/2010/main" val="0"/>
              </a:ext>
            </a:extLst>
          </a:blip>
          <a:srcRect l="6303" r="2" b="2"/>
          <a:stretch/>
        </p:blipFill>
        <p:spPr bwMode="auto">
          <a:xfrm>
            <a:off x="517870" y="785587"/>
            <a:ext cx="5915581" cy="4644558"/>
          </a:xfrm>
          <a:prstGeom prst="rect">
            <a:avLst/>
          </a:prstGeom>
          <a:noFill/>
        </p:spPr>
      </p:pic>
      <p:sp>
        <p:nvSpPr>
          <p:cNvPr id="33" name="Rectangle 32">
            <a:extLst>
              <a:ext uri="{FF2B5EF4-FFF2-40B4-BE49-F238E27FC236}">
                <a16:creationId xmlns:a16="http://schemas.microsoft.com/office/drawing/2014/main" id="{A76FC422-A672-4798-9F6A-FDF5BC473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B8B7329-E498-9273-E31E-51992B3ABC95}"/>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25227E46-D94C-B524-6512-05E8176900AB}"/>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17</a:t>
            </a:fld>
            <a:endParaRPr lang="en-US"/>
          </a:p>
        </p:txBody>
      </p:sp>
      <p:sp>
        <p:nvSpPr>
          <p:cNvPr id="8" name="TextBox 7">
            <a:extLst>
              <a:ext uri="{FF2B5EF4-FFF2-40B4-BE49-F238E27FC236}">
                <a16:creationId xmlns:a16="http://schemas.microsoft.com/office/drawing/2014/main" id="{041636B7-9575-74D6-AEDF-9294F8F114D2}"/>
              </a:ext>
            </a:extLst>
          </p:cNvPr>
          <p:cNvSpPr txBox="1"/>
          <p:nvPr/>
        </p:nvSpPr>
        <p:spPr>
          <a:xfrm>
            <a:off x="6805223" y="3581400"/>
            <a:ext cx="4868907" cy="923330"/>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5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Proportion of Patients Arriving at the ED Based on Day of the Week</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
        <p:nvSpPr>
          <p:cNvPr id="9" name="TextBox 8">
            <a:extLst>
              <a:ext uri="{FF2B5EF4-FFF2-40B4-BE49-F238E27FC236}">
                <a16:creationId xmlns:a16="http://schemas.microsoft.com/office/drawing/2014/main" id="{2263275E-6865-8A47-4406-78132E8A049B}"/>
              </a:ext>
            </a:extLst>
          </p:cNvPr>
          <p:cNvSpPr txBox="1"/>
          <p:nvPr/>
        </p:nvSpPr>
        <p:spPr>
          <a:xfrm>
            <a:off x="517870" y="5562600"/>
            <a:ext cx="5915581" cy="923330"/>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6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Patient Arrivals by Day of the Week in Winter Seasons</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1425993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18</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2031325"/>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pPr algn="l">
              <a:buFont typeface="+mj-lt"/>
              <a:buAutoNum type="arabicPeriod"/>
            </a:pPr>
            <a:r>
              <a:rPr lang="en-US" b="1" i="0" dirty="0">
                <a:solidFill>
                  <a:srgbClr val="374151"/>
                </a:solidFill>
                <a:effectLst/>
                <a:latin typeface="Söhne"/>
              </a:rPr>
              <a:t>Age Group Trends:</a:t>
            </a:r>
            <a:r>
              <a:rPr lang="en-US" b="0" i="0" dirty="0">
                <a:solidFill>
                  <a:srgbClr val="374151"/>
                </a:solidFill>
                <a:effectLst/>
                <a:latin typeface="Söhne"/>
              </a:rPr>
              <a:t> The ageing population is reflected in increasing trends in &lt;18 and older age groups.</a:t>
            </a:r>
          </a:p>
          <a:p>
            <a:endParaRPr lang="en-AS"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B720D56E-5073-A2E9-1125-ACBF467080E2}"/>
                  </a:ext>
                </a:extLst>
              </p:cNvPr>
              <p:cNvGraphicFramePr>
                <a:graphicFrameLocks noChangeAspect="1"/>
              </p:cNvGraphicFramePr>
              <p:nvPr>
                <p:extLst>
                  <p:ext uri="{D42A27DB-BD31-4B8C-83A1-F6EECF244321}">
                    <p14:modId xmlns:p14="http://schemas.microsoft.com/office/powerpoint/2010/main" val="952120740"/>
                  </p:ext>
                </p:extLst>
              </p:nvPr>
            </p:nvGraphicFramePr>
            <p:xfrm>
              <a:off x="5040086" y="3048534"/>
              <a:ext cx="3048000" cy="1714500"/>
            </p:xfrm>
            <a:graphic>
              <a:graphicData uri="http://schemas.microsoft.com/office/powerpoint/2016/slidezoom">
                <pslz:sldZm>
                  <pslz:sldZmObj sldId="286" cId="2999799638">
                    <pslz:zmPr id="{B36D9EE4-4A6C-4512-93DC-1FD563434492}"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B720D56E-5073-A2E9-1125-ACBF467080E2}"/>
                  </a:ext>
                </a:extLst>
              </p:cNvPr>
              <p:cNvPicPr>
                <a:picLocks noGrp="1" noRot="1" noChangeAspect="1" noMove="1" noResize="1" noEditPoints="1" noAdjustHandles="1" noChangeArrowheads="1" noChangeShapeType="1"/>
              </p:cNvPicPr>
              <p:nvPr/>
            </p:nvPicPr>
            <p:blipFill>
              <a:blip r:embed="rId4"/>
              <a:stretch>
                <a:fillRect/>
              </a:stretch>
            </p:blipFill>
            <p:spPr>
              <a:xfrm>
                <a:off x="5040086" y="304853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305560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B7329-E498-9273-E31E-51992B3ABC95}"/>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25227E46-D94C-B524-6512-05E8176900AB}"/>
              </a:ext>
            </a:extLst>
          </p:cNvPr>
          <p:cNvSpPr>
            <a:spLocks noGrp="1"/>
          </p:cNvSpPr>
          <p:nvPr>
            <p:ph type="sldNum" sz="quarter" idx="12"/>
          </p:nvPr>
        </p:nvSpPr>
        <p:spPr/>
        <p:txBody>
          <a:bodyPr/>
          <a:lstStyle/>
          <a:p>
            <a:fld id="{DFDF98CC-160E-494C-8C3C-8CDC5FA257DE}" type="slidenum">
              <a:rPr lang="en-US" smtClean="0"/>
              <a:t>19</a:t>
            </a:fld>
            <a:endParaRPr lang="en-US"/>
          </a:p>
        </p:txBody>
      </p:sp>
      <p:sp>
        <p:nvSpPr>
          <p:cNvPr id="5" name="TextBox 4">
            <a:extLst>
              <a:ext uri="{FF2B5EF4-FFF2-40B4-BE49-F238E27FC236}">
                <a16:creationId xmlns:a16="http://schemas.microsoft.com/office/drawing/2014/main" id="{67FA222F-C746-A87A-0C63-3B18D7485353}"/>
              </a:ext>
            </a:extLst>
          </p:cNvPr>
          <p:cNvSpPr txBox="1"/>
          <p:nvPr/>
        </p:nvSpPr>
        <p:spPr>
          <a:xfrm>
            <a:off x="631370" y="783771"/>
            <a:ext cx="10014859" cy="816121"/>
          </a:xfrm>
          <a:prstGeom prst="rect">
            <a:avLst/>
          </a:prstGeom>
          <a:noFill/>
        </p:spPr>
        <p:txBody>
          <a:bodyPr wrap="square" rtlCol="0">
            <a:spAutoFit/>
          </a:bodyPr>
          <a:lstStyle/>
          <a:p>
            <a:pPr algn="just">
              <a:lnSpc>
                <a:spcPct val="115000"/>
              </a:lnSpc>
              <a:spcAft>
                <a:spcPts val="1000"/>
              </a:spcAft>
            </a:pPr>
            <a:r>
              <a:rPr lang="en-AS" sz="1800" cap="small">
                <a:effectLst/>
                <a:latin typeface="Times New Roman" panose="02020603050405020304" pitchFamily="18" charset="0"/>
                <a:ea typeface="Times New Roman" panose="02020603050405020304" pitchFamily="18" charset="0"/>
                <a:cs typeface="Times New Roman" panose="02020603050405020304" pitchFamily="18" charset="0"/>
              </a:rPr>
              <a:t>Figure 7 </a:t>
            </a:r>
            <a:r>
              <a:rPr lang="en-US" sz="1800" cap="small">
                <a:effectLst/>
                <a:latin typeface="Times New Roman" panose="02020603050405020304" pitchFamily="18" charset="0"/>
                <a:ea typeface="Times New Roman" panose="02020603050405020304" pitchFamily="18" charset="0"/>
                <a:cs typeface="Times New Roman" panose="02020603050405020304" pitchFamily="18" charset="0"/>
              </a:rPr>
              <a:t>Age Group Proportion Trends over the year from 2009 to 2023</a:t>
            </a:r>
            <a:endParaRPr lang="en-AS" sz="1800" cap="sma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pic>
        <p:nvPicPr>
          <p:cNvPr id="4" name="Picture 3" descr="A graph with numbers and lines&#10;&#10;Description automatically generated">
            <a:extLst>
              <a:ext uri="{FF2B5EF4-FFF2-40B4-BE49-F238E27FC236}">
                <a16:creationId xmlns:a16="http://schemas.microsoft.com/office/drawing/2014/main" id="{D7277474-F99C-C342-6532-7A0F234199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870" y="1306287"/>
            <a:ext cx="11358444" cy="4985656"/>
          </a:xfrm>
          <a:prstGeom prst="rect">
            <a:avLst/>
          </a:prstGeom>
          <a:solidFill>
            <a:schemeClr val="accent2"/>
          </a:solidFill>
          <a:ln>
            <a:noFill/>
          </a:ln>
          <a:scene3d>
            <a:camera prst="orthographicFront"/>
            <a:lightRig rig="threePt" dir="t"/>
          </a:scene3d>
          <a:sp3d>
            <a:bevelT/>
          </a:sp3d>
        </p:spPr>
      </p:pic>
    </p:spTree>
    <p:extLst>
      <p:ext uri="{BB962C8B-B14F-4D97-AF65-F5344CB8AC3E}">
        <p14:creationId xmlns:p14="http://schemas.microsoft.com/office/powerpoint/2010/main" val="299979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EE53C5B-86E3-F70C-61D9-F29371F7A31D}"/>
              </a:ext>
            </a:extLst>
          </p:cNvPr>
          <p:cNvSpPr txBox="1"/>
          <p:nvPr/>
        </p:nvSpPr>
        <p:spPr>
          <a:xfrm>
            <a:off x="516636" y="508090"/>
            <a:ext cx="11155680" cy="1636411"/>
          </a:xfrm>
          <a:prstGeom prst="rect">
            <a:avLst/>
          </a:prstGeom>
        </p:spPr>
        <p:txBody>
          <a:bodyPr vert="horz" lIns="91440" tIns="45720" rIns="91440" bIns="45720" rtlCol="0" anchor="t">
            <a:normAutofit/>
          </a:bodyPr>
          <a:lstStyle/>
          <a:p>
            <a:pPr>
              <a:spcBef>
                <a:spcPct val="0"/>
              </a:spcBef>
              <a:spcAft>
                <a:spcPts val="600"/>
              </a:spcAft>
            </a:pPr>
            <a:r>
              <a:rPr lang="en-US" sz="5400" b="1" dirty="0">
                <a:latin typeface="+mj-lt"/>
                <a:ea typeface="+mj-ea"/>
                <a:cs typeface="+mj-cs"/>
              </a:rPr>
              <a:t>Introduction:</a:t>
            </a:r>
          </a:p>
        </p:txBody>
      </p:sp>
      <p:sp>
        <p:nvSpPr>
          <p:cNvPr id="30" name="Rectangle 29">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B17D88AB-0579-0B95-FC69-BE8C7812B84D}"/>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endParaRPr lang="en-US" dirty="0"/>
          </a:p>
        </p:txBody>
      </p:sp>
      <p:sp>
        <p:nvSpPr>
          <p:cNvPr id="3" name="Slide Number Placeholder 2">
            <a:extLst>
              <a:ext uri="{FF2B5EF4-FFF2-40B4-BE49-F238E27FC236}">
                <a16:creationId xmlns:a16="http://schemas.microsoft.com/office/drawing/2014/main" id="{7121AB3D-1A56-AA39-8D2B-9C2D2978622D}"/>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2</a:t>
            </a:fld>
            <a:endParaRPr lang="en-US"/>
          </a:p>
        </p:txBody>
      </p:sp>
      <p:graphicFrame>
        <p:nvGraphicFramePr>
          <p:cNvPr id="19" name="TextBox 5">
            <a:extLst>
              <a:ext uri="{FF2B5EF4-FFF2-40B4-BE49-F238E27FC236}">
                <a16:creationId xmlns:a16="http://schemas.microsoft.com/office/drawing/2014/main" id="{C0321293-7E10-AEF0-1E6B-F4F9080F0403}"/>
              </a:ext>
            </a:extLst>
          </p:cNvPr>
          <p:cNvGraphicFramePr/>
          <p:nvPr>
            <p:extLst>
              <p:ext uri="{D42A27DB-BD31-4B8C-83A1-F6EECF244321}">
                <p14:modId xmlns:p14="http://schemas.microsoft.com/office/powerpoint/2010/main" val="91702845"/>
              </p:ext>
            </p:extLst>
          </p:nvPr>
        </p:nvGraphicFramePr>
        <p:xfrm>
          <a:off x="617591" y="1633528"/>
          <a:ext cx="11155680" cy="4593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1">
            <a:extLst>
              <a:ext uri="{FF2B5EF4-FFF2-40B4-BE49-F238E27FC236}">
                <a16:creationId xmlns:a16="http://schemas.microsoft.com/office/drawing/2014/main" id="{A04C2010-3BC9-2B53-0BA6-F657E50C7761}"/>
              </a:ext>
            </a:extLst>
          </p:cNvPr>
          <p:cNvSpPr txBox="1">
            <a:spLocks/>
          </p:cNvSpPr>
          <p:nvPr/>
        </p:nvSpPr>
        <p:spPr>
          <a:xfrm>
            <a:off x="670270" y="6572814"/>
            <a:ext cx="2743200" cy="365125"/>
          </a:xfrm>
          <a:prstGeom prst="rect">
            <a:avLst/>
          </a:prstGeom>
        </p:spPr>
        <p:txBody>
          <a:bodyPr vert="horz" lIns="91440" tIns="45720" rIns="91440" bIns="45720" rtlCol="0" anchor="ctr">
            <a:normAutofit/>
          </a:bodyPr>
          <a:lstStyle>
            <a:defPPr>
              <a:defRPr lang="en-AS"/>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690E29D7-FFDD-40E9-98D9-22A2C663CD5C}" type="datetime1">
              <a:rPr lang="en-US" smtClean="0"/>
              <a:pPr>
                <a:spcAft>
                  <a:spcPts val="600"/>
                </a:spcAft>
              </a:pPr>
              <a:t>1/29/2024</a:t>
            </a:fld>
            <a:endParaRPr lang="en-US" dirty="0"/>
          </a:p>
        </p:txBody>
      </p:sp>
    </p:spTree>
    <p:extLst>
      <p:ext uri="{BB962C8B-B14F-4D97-AF65-F5344CB8AC3E}">
        <p14:creationId xmlns:p14="http://schemas.microsoft.com/office/powerpoint/2010/main" val="421200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20</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230832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pPr algn="l">
              <a:buFont typeface="+mj-lt"/>
              <a:buAutoNum type="arabicPeriod"/>
            </a:pPr>
            <a:r>
              <a:rPr lang="en-US" b="1" i="0" dirty="0">
                <a:solidFill>
                  <a:srgbClr val="374151"/>
                </a:solidFill>
                <a:effectLst/>
                <a:latin typeface="Söhne"/>
              </a:rPr>
              <a:t>Age Group Trends:</a:t>
            </a:r>
            <a:r>
              <a:rPr lang="en-US" b="0" i="0" dirty="0">
                <a:solidFill>
                  <a:srgbClr val="374151"/>
                </a:solidFill>
                <a:effectLst/>
                <a:latin typeface="Söhne"/>
              </a:rPr>
              <a:t> The ageing population is reflected in increasing trends in &lt;18 and older age groups.</a:t>
            </a:r>
          </a:p>
          <a:p>
            <a:pPr algn="l">
              <a:buFont typeface="+mj-lt"/>
              <a:buAutoNum type="arabicPeriod"/>
            </a:pPr>
            <a:r>
              <a:rPr lang="en-US" b="1" i="0" dirty="0">
                <a:solidFill>
                  <a:srgbClr val="374151"/>
                </a:solidFill>
                <a:effectLst/>
                <a:latin typeface="Söhne"/>
              </a:rPr>
              <a:t>Ambulance Usage:</a:t>
            </a:r>
            <a:r>
              <a:rPr lang="en-US" b="0" i="0" dirty="0">
                <a:solidFill>
                  <a:srgbClr val="374151"/>
                </a:solidFill>
                <a:effectLst/>
                <a:latin typeface="Söhne"/>
              </a:rPr>
              <a:t> Fluctuating ambulance demand, peaking in 2014-2015 and gradually declining.</a:t>
            </a:r>
          </a:p>
          <a:p>
            <a:endParaRPr lang="en-AS"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1A4E384B-C9CA-39A1-665D-5A3B2FE29D94}"/>
                  </a:ext>
                </a:extLst>
              </p:cNvPr>
              <p:cNvGraphicFramePr>
                <a:graphicFrameLocks noChangeAspect="1"/>
              </p:cNvGraphicFramePr>
              <p:nvPr>
                <p:extLst>
                  <p:ext uri="{D42A27DB-BD31-4B8C-83A1-F6EECF244321}">
                    <p14:modId xmlns:p14="http://schemas.microsoft.com/office/powerpoint/2010/main" val="139858306"/>
                  </p:ext>
                </p:extLst>
              </p:nvPr>
            </p:nvGraphicFramePr>
            <p:xfrm>
              <a:off x="7565572" y="3072492"/>
              <a:ext cx="3048000" cy="1714500"/>
            </p:xfrm>
            <a:graphic>
              <a:graphicData uri="http://schemas.microsoft.com/office/powerpoint/2016/slidezoom">
                <pslz:sldZm>
                  <pslz:sldZmObj sldId="294" cId="3043568971">
                    <pslz:zmPr id="{B27FF6AE-1223-4081-9AFB-BD032F14AAE4}"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1A4E384B-C9CA-39A1-665D-5A3B2FE29D94}"/>
                  </a:ext>
                </a:extLst>
              </p:cNvPr>
              <p:cNvPicPr>
                <a:picLocks noGrp="1" noRot="1" noChangeAspect="1" noMove="1" noResize="1" noEditPoints="1" noAdjustHandles="1" noChangeArrowheads="1" noChangeShapeType="1"/>
              </p:cNvPicPr>
              <p:nvPr/>
            </p:nvPicPr>
            <p:blipFill>
              <a:blip r:embed="rId4"/>
              <a:stretch>
                <a:fillRect/>
              </a:stretch>
            </p:blipFill>
            <p:spPr>
              <a:xfrm>
                <a:off x="7565572" y="3072492"/>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005830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136E5B-FB76-35E0-58F6-14D16D707BA5}"/>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B600F97D-8B0C-1965-5D5B-7C86959D182D}"/>
              </a:ext>
            </a:extLst>
          </p:cNvPr>
          <p:cNvSpPr>
            <a:spLocks noGrp="1"/>
          </p:cNvSpPr>
          <p:nvPr>
            <p:ph type="sldNum" sz="quarter" idx="12"/>
          </p:nvPr>
        </p:nvSpPr>
        <p:spPr/>
        <p:txBody>
          <a:bodyPr/>
          <a:lstStyle/>
          <a:p>
            <a:fld id="{DFDF98CC-160E-494C-8C3C-8CDC5FA257DE}" type="slidenum">
              <a:rPr lang="en-US" smtClean="0"/>
              <a:t>21</a:t>
            </a:fld>
            <a:endParaRPr lang="en-US"/>
          </a:p>
        </p:txBody>
      </p:sp>
      <p:pic>
        <p:nvPicPr>
          <p:cNvPr id="4" name="Picture 3" descr="A graph showing the number of numbers and the number of the number of the number of the number of the number of the number of the number of the number of the number of the number of the&#10;&#10;Description automatically generated">
            <a:extLst>
              <a:ext uri="{FF2B5EF4-FFF2-40B4-BE49-F238E27FC236}">
                <a16:creationId xmlns:a16="http://schemas.microsoft.com/office/drawing/2014/main" id="{95CEA458-A5E3-F84D-FE88-30612BA8E3CF}"/>
              </a:ext>
            </a:extLst>
          </p:cNvPr>
          <p:cNvPicPr>
            <a:picLocks noChangeAspect="1"/>
          </p:cNvPicPr>
          <p:nvPr/>
        </p:nvPicPr>
        <p:blipFill>
          <a:blip r:embed="rId2"/>
          <a:stretch>
            <a:fillRect/>
          </a:stretch>
        </p:blipFill>
        <p:spPr>
          <a:xfrm>
            <a:off x="783770" y="1781175"/>
            <a:ext cx="10330543" cy="4499882"/>
          </a:xfrm>
          <a:prstGeom prst="rect">
            <a:avLst/>
          </a:prstGeom>
        </p:spPr>
      </p:pic>
      <p:sp>
        <p:nvSpPr>
          <p:cNvPr id="5" name="TextBox 4">
            <a:extLst>
              <a:ext uri="{FF2B5EF4-FFF2-40B4-BE49-F238E27FC236}">
                <a16:creationId xmlns:a16="http://schemas.microsoft.com/office/drawing/2014/main" id="{279A546E-41B3-8B96-39B8-16F89FDBC593}"/>
              </a:ext>
            </a:extLst>
          </p:cNvPr>
          <p:cNvSpPr txBox="1"/>
          <p:nvPr/>
        </p:nvSpPr>
        <p:spPr>
          <a:xfrm>
            <a:off x="783771" y="805543"/>
            <a:ext cx="8588829" cy="646331"/>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8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Ambulance Usage Patient Count and Proportions per Winter Season</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3043568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22</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2585323"/>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pPr algn="l">
              <a:buFont typeface="+mj-lt"/>
              <a:buAutoNum type="arabicPeriod"/>
            </a:pPr>
            <a:r>
              <a:rPr lang="en-US" b="1" i="0" dirty="0">
                <a:solidFill>
                  <a:srgbClr val="374151"/>
                </a:solidFill>
                <a:effectLst/>
                <a:latin typeface="Söhne"/>
              </a:rPr>
              <a:t>Age Group Trends:</a:t>
            </a:r>
            <a:r>
              <a:rPr lang="en-US" b="0" i="0" dirty="0">
                <a:solidFill>
                  <a:srgbClr val="374151"/>
                </a:solidFill>
                <a:effectLst/>
                <a:latin typeface="Söhne"/>
              </a:rPr>
              <a:t> The ageing population is reflected in increasing trends in &lt;18 and older age groups.</a:t>
            </a:r>
          </a:p>
          <a:p>
            <a:pPr algn="l">
              <a:buFont typeface="+mj-lt"/>
              <a:buAutoNum type="arabicPeriod"/>
            </a:pPr>
            <a:r>
              <a:rPr lang="en-US" b="1" i="0" dirty="0">
                <a:solidFill>
                  <a:srgbClr val="374151"/>
                </a:solidFill>
                <a:effectLst/>
                <a:latin typeface="Söhne"/>
              </a:rPr>
              <a:t>Ambulance Usage:</a:t>
            </a:r>
            <a:r>
              <a:rPr lang="en-US" b="0" i="0" dirty="0">
                <a:solidFill>
                  <a:srgbClr val="374151"/>
                </a:solidFill>
                <a:effectLst/>
                <a:latin typeface="Söhne"/>
              </a:rPr>
              <a:t> Fluctuating ambulance demand, peaking in 2014-2015 and gradually declining.</a:t>
            </a:r>
          </a:p>
          <a:p>
            <a:pPr algn="l">
              <a:buFont typeface="+mj-lt"/>
              <a:buAutoNum type="arabicPeriod"/>
            </a:pPr>
            <a:r>
              <a:rPr lang="en-US" b="1" i="0" dirty="0">
                <a:solidFill>
                  <a:srgbClr val="374151"/>
                </a:solidFill>
                <a:effectLst/>
                <a:latin typeface="Söhne"/>
              </a:rPr>
              <a:t>ED Stay Durations:</a:t>
            </a:r>
            <a:r>
              <a:rPr lang="en-US" b="0" i="0" dirty="0">
                <a:solidFill>
                  <a:srgbClr val="374151"/>
                </a:solidFill>
                <a:effectLst/>
                <a:latin typeface="Söhne"/>
              </a:rPr>
              <a:t> Shift towards more extended ED stays post-2017, especially during COVID-19.</a:t>
            </a:r>
          </a:p>
          <a:p>
            <a:endParaRPr lang="en-AS"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B78D952A-991B-1663-2085-7F45DBB5ABE0}"/>
                  </a:ext>
                </a:extLst>
              </p:cNvPr>
              <p:cNvGraphicFramePr>
                <a:graphicFrameLocks noChangeAspect="1"/>
              </p:cNvGraphicFramePr>
              <p:nvPr>
                <p:extLst>
                  <p:ext uri="{D42A27DB-BD31-4B8C-83A1-F6EECF244321}">
                    <p14:modId xmlns:p14="http://schemas.microsoft.com/office/powerpoint/2010/main" val="814928225"/>
                  </p:ext>
                </p:extLst>
              </p:nvPr>
            </p:nvGraphicFramePr>
            <p:xfrm>
              <a:off x="4093029" y="3429000"/>
              <a:ext cx="3048000" cy="1714500"/>
            </p:xfrm>
            <a:graphic>
              <a:graphicData uri="http://schemas.microsoft.com/office/powerpoint/2016/slidezoom">
                <pslz:sldZm>
                  <pslz:sldZmObj sldId="295" cId="3365323764">
                    <pslz:zmPr id="{B786D4BD-7D71-4B79-8208-E6BFC13CBDAF}"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B78D952A-991B-1663-2085-7F45DBB5ABE0}"/>
                  </a:ext>
                </a:extLst>
              </p:cNvPr>
              <p:cNvPicPr>
                <a:picLocks noGrp="1" noRot="1" noChangeAspect="1" noMove="1" noResize="1" noEditPoints="1" noAdjustHandles="1" noChangeArrowheads="1" noChangeShapeType="1"/>
              </p:cNvPicPr>
              <p:nvPr/>
            </p:nvPicPr>
            <p:blipFill>
              <a:blip r:embed="rId4"/>
              <a:stretch>
                <a:fillRect/>
              </a:stretch>
            </p:blipFill>
            <p:spPr>
              <a:xfrm>
                <a:off x="4093029" y="342900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39623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C3941-9EE7-EE0D-8EB9-6602E7941A6B}"/>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70D0A999-744D-D296-52D2-922B19579B03}"/>
              </a:ext>
            </a:extLst>
          </p:cNvPr>
          <p:cNvSpPr>
            <a:spLocks noGrp="1"/>
          </p:cNvSpPr>
          <p:nvPr>
            <p:ph type="sldNum" sz="quarter" idx="12"/>
          </p:nvPr>
        </p:nvSpPr>
        <p:spPr/>
        <p:txBody>
          <a:bodyPr/>
          <a:lstStyle/>
          <a:p>
            <a:fld id="{DFDF98CC-160E-494C-8C3C-8CDC5FA257DE}" type="slidenum">
              <a:rPr lang="en-US" smtClean="0"/>
              <a:t>23</a:t>
            </a:fld>
            <a:endParaRPr lang="en-US"/>
          </a:p>
        </p:txBody>
      </p:sp>
      <p:pic>
        <p:nvPicPr>
          <p:cNvPr id="4" name="Picture 3" descr="A graph of blue bars&#10;&#10;Description automatically generated">
            <a:extLst>
              <a:ext uri="{FF2B5EF4-FFF2-40B4-BE49-F238E27FC236}">
                <a16:creationId xmlns:a16="http://schemas.microsoft.com/office/drawing/2014/main" id="{2D48A871-DD9F-F8B3-EEBC-048B7AB3A1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841" y="1067209"/>
            <a:ext cx="5012073" cy="3689849"/>
          </a:xfrm>
          <a:prstGeom prst="rect">
            <a:avLst/>
          </a:prstGeom>
          <a:noFill/>
          <a:ln>
            <a:noFill/>
          </a:ln>
        </p:spPr>
      </p:pic>
      <p:pic>
        <p:nvPicPr>
          <p:cNvPr id="5" name="Picture 4" descr="A graph of blue and orange bars&#10;&#10;Description automatically generated">
            <a:extLst>
              <a:ext uri="{FF2B5EF4-FFF2-40B4-BE49-F238E27FC236}">
                <a16:creationId xmlns:a16="http://schemas.microsoft.com/office/drawing/2014/main" id="{7E38DAAA-CEA0-52C7-7742-0AA59BFB42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6657" y="2794227"/>
            <a:ext cx="6590502" cy="3072765"/>
          </a:xfrm>
          <a:prstGeom prst="rect">
            <a:avLst/>
          </a:prstGeom>
          <a:noFill/>
          <a:ln>
            <a:noFill/>
          </a:ln>
        </p:spPr>
      </p:pic>
      <p:sp>
        <p:nvSpPr>
          <p:cNvPr id="6" name="TextBox 5">
            <a:extLst>
              <a:ext uri="{FF2B5EF4-FFF2-40B4-BE49-F238E27FC236}">
                <a16:creationId xmlns:a16="http://schemas.microsoft.com/office/drawing/2014/main" id="{C2D13B4A-742B-51B7-2E12-075BD72B9948}"/>
              </a:ext>
            </a:extLst>
          </p:cNvPr>
          <p:cNvSpPr txBox="1"/>
          <p:nvPr/>
        </p:nvSpPr>
        <p:spPr>
          <a:xfrm>
            <a:off x="234841" y="4909457"/>
            <a:ext cx="5672576" cy="369332"/>
          </a:xfrm>
          <a:prstGeom prst="rect">
            <a:avLst/>
          </a:prstGeom>
          <a:noFill/>
        </p:spPr>
        <p:txBody>
          <a:bodyPr wrap="square" rtlCol="0">
            <a:spAutoFit/>
          </a:bodyPr>
          <a:lstStyle/>
          <a:p>
            <a:r>
              <a:rPr lang="en-AS" sz="1800" dirty="0">
                <a:effectLst/>
                <a:latin typeface="Calibri" panose="020F0502020204030204" pitchFamily="34" charset="0"/>
                <a:ea typeface="Times New Roman" panose="02020603050405020304" pitchFamily="18" charset="0"/>
                <a:cs typeface="Times New Roman" panose="02020603050405020304" pitchFamily="18" charset="0"/>
              </a:rPr>
              <a:t>Figure 9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Number of days stayed in ED over the year</a:t>
            </a:r>
            <a:endParaRPr lang="en-AS" dirty="0"/>
          </a:p>
        </p:txBody>
      </p:sp>
      <p:sp>
        <p:nvSpPr>
          <p:cNvPr id="7" name="TextBox 6">
            <a:extLst>
              <a:ext uri="{FF2B5EF4-FFF2-40B4-BE49-F238E27FC236}">
                <a16:creationId xmlns:a16="http://schemas.microsoft.com/office/drawing/2014/main" id="{8C847860-925B-940D-0035-FA85F46E7965}"/>
              </a:ext>
            </a:extLst>
          </p:cNvPr>
          <p:cNvSpPr txBox="1"/>
          <p:nvPr/>
        </p:nvSpPr>
        <p:spPr>
          <a:xfrm>
            <a:off x="6284583" y="1813605"/>
            <a:ext cx="5672576" cy="703911"/>
          </a:xfrm>
          <a:prstGeom prst="rect">
            <a:avLst/>
          </a:prstGeom>
          <a:noFill/>
        </p:spPr>
        <p:txBody>
          <a:bodyPr wrap="square" rtlCol="0">
            <a:spAutoFit/>
          </a:bodyPr>
          <a:lstStyle/>
          <a:p>
            <a:pPr algn="just">
              <a:lnSpc>
                <a:spcPct val="115000"/>
              </a:lnSpc>
              <a:spcAft>
                <a:spcPts val="1000"/>
              </a:spcAft>
            </a:pPr>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10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Stay Duration Distribution (&lt;= 1 day and 2-7 days) by Season's</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323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24</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3139321"/>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pPr algn="l">
              <a:buFont typeface="+mj-lt"/>
              <a:buAutoNum type="arabicPeriod"/>
            </a:pPr>
            <a:r>
              <a:rPr lang="en-US" b="1" i="0" dirty="0">
                <a:solidFill>
                  <a:srgbClr val="374151"/>
                </a:solidFill>
                <a:effectLst/>
                <a:latin typeface="Söhne"/>
              </a:rPr>
              <a:t>Age Group Trends:</a:t>
            </a:r>
            <a:r>
              <a:rPr lang="en-US" b="0" i="0" dirty="0">
                <a:solidFill>
                  <a:srgbClr val="374151"/>
                </a:solidFill>
                <a:effectLst/>
                <a:latin typeface="Söhne"/>
              </a:rPr>
              <a:t> The ageing population is reflected in increasing trends in &lt;18 and older age groups.</a:t>
            </a:r>
          </a:p>
          <a:p>
            <a:pPr algn="l">
              <a:buFont typeface="+mj-lt"/>
              <a:buAutoNum type="arabicPeriod"/>
            </a:pPr>
            <a:r>
              <a:rPr lang="en-US" b="1" i="0" dirty="0">
                <a:solidFill>
                  <a:srgbClr val="374151"/>
                </a:solidFill>
                <a:effectLst/>
                <a:latin typeface="Söhne"/>
              </a:rPr>
              <a:t>Ambulance Usage:</a:t>
            </a:r>
            <a:r>
              <a:rPr lang="en-US" b="0" i="0" dirty="0">
                <a:solidFill>
                  <a:srgbClr val="374151"/>
                </a:solidFill>
                <a:effectLst/>
                <a:latin typeface="Söhne"/>
              </a:rPr>
              <a:t> Fluctuating ambulance demand, peaking in 2014-2015 and gradually declining.</a:t>
            </a:r>
          </a:p>
          <a:p>
            <a:pPr algn="l">
              <a:buFont typeface="+mj-lt"/>
              <a:buAutoNum type="arabicPeriod"/>
            </a:pPr>
            <a:r>
              <a:rPr lang="en-US" b="1" i="0" dirty="0">
                <a:solidFill>
                  <a:srgbClr val="374151"/>
                </a:solidFill>
                <a:effectLst/>
                <a:latin typeface="Söhne"/>
              </a:rPr>
              <a:t>ED Stay Durations:</a:t>
            </a:r>
            <a:r>
              <a:rPr lang="en-US" b="0" i="0" dirty="0">
                <a:solidFill>
                  <a:srgbClr val="374151"/>
                </a:solidFill>
                <a:effectLst/>
                <a:latin typeface="Söhne"/>
              </a:rPr>
              <a:t> Shift towards more extended ED stays post-2017, especially during COVID-19.</a:t>
            </a:r>
          </a:p>
          <a:p>
            <a:pPr algn="l">
              <a:buFont typeface="+mj-lt"/>
              <a:buAutoNum type="arabicPeriod"/>
            </a:pPr>
            <a:r>
              <a:rPr lang="en-US" b="1" i="0" dirty="0">
                <a:solidFill>
                  <a:srgbClr val="374151"/>
                </a:solidFill>
                <a:effectLst/>
                <a:latin typeface="Söhne"/>
              </a:rPr>
              <a:t>Arrival-Departure Equilibrium:</a:t>
            </a:r>
            <a:r>
              <a:rPr lang="en-US" b="0" i="0" dirty="0">
                <a:solidFill>
                  <a:srgbClr val="374151"/>
                </a:solidFill>
                <a:effectLst/>
                <a:latin typeface="Söhne"/>
              </a:rPr>
              <a:t> Consistent balance between mean daily arrivals and departures, highlighting adaptability.</a:t>
            </a:r>
          </a:p>
          <a:p>
            <a:endParaRPr lang="en-AS"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1F86553F-1571-397A-7CAF-AAA4AC0B7757}"/>
                  </a:ext>
                </a:extLst>
              </p:cNvPr>
              <p:cNvGraphicFramePr>
                <a:graphicFrameLocks noChangeAspect="1"/>
              </p:cNvGraphicFramePr>
              <p:nvPr>
                <p:extLst>
                  <p:ext uri="{D42A27DB-BD31-4B8C-83A1-F6EECF244321}">
                    <p14:modId xmlns:p14="http://schemas.microsoft.com/office/powerpoint/2010/main" val="697697711"/>
                  </p:ext>
                </p:extLst>
              </p:nvPr>
            </p:nvGraphicFramePr>
            <p:xfrm>
              <a:off x="2264229" y="3698033"/>
              <a:ext cx="3048000" cy="1714500"/>
            </p:xfrm>
            <a:graphic>
              <a:graphicData uri="http://schemas.microsoft.com/office/powerpoint/2016/slidezoom">
                <pslz:sldZm>
                  <pslz:sldZmObj sldId="296" cId="1211373861">
                    <pslz:zmPr id="{14B16B84-98AD-48F8-BDE9-7BFC6BD3292E}"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1F86553F-1571-397A-7CAF-AAA4AC0B7757}"/>
                  </a:ext>
                </a:extLst>
              </p:cNvPr>
              <p:cNvPicPr>
                <a:picLocks noGrp="1" noRot="1" noChangeAspect="1" noMove="1" noResize="1" noEditPoints="1" noAdjustHandles="1" noChangeArrowheads="1" noChangeShapeType="1"/>
              </p:cNvPicPr>
              <p:nvPr/>
            </p:nvPicPr>
            <p:blipFill>
              <a:blip r:embed="rId4"/>
              <a:stretch>
                <a:fillRect/>
              </a:stretch>
            </p:blipFill>
            <p:spPr>
              <a:xfrm>
                <a:off x="2264229" y="369803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721616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F3C86-D586-56E3-B0F6-91804E6F2E8C}"/>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A92E82FC-FC56-5A5F-05B8-94D02A9CB2AF}"/>
              </a:ext>
            </a:extLst>
          </p:cNvPr>
          <p:cNvSpPr>
            <a:spLocks noGrp="1"/>
          </p:cNvSpPr>
          <p:nvPr>
            <p:ph type="sldNum" sz="quarter" idx="12"/>
          </p:nvPr>
        </p:nvSpPr>
        <p:spPr/>
        <p:txBody>
          <a:bodyPr/>
          <a:lstStyle/>
          <a:p>
            <a:fld id="{DFDF98CC-160E-494C-8C3C-8CDC5FA257DE}" type="slidenum">
              <a:rPr lang="en-US" smtClean="0"/>
              <a:t>25</a:t>
            </a:fld>
            <a:endParaRPr lang="en-US"/>
          </a:p>
        </p:txBody>
      </p:sp>
      <p:pic>
        <p:nvPicPr>
          <p:cNvPr id="4" name="Picture 3" descr="A graph showing the number of patients&#10;&#10;Description automatically generated">
            <a:extLst>
              <a:ext uri="{FF2B5EF4-FFF2-40B4-BE49-F238E27FC236}">
                <a16:creationId xmlns:a16="http://schemas.microsoft.com/office/drawing/2014/main" id="{FE1BF933-45D9-7DE3-57E7-EBCA13B085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313928"/>
            <a:ext cx="9982200" cy="4230144"/>
          </a:xfrm>
          <a:prstGeom prst="rect">
            <a:avLst/>
          </a:prstGeom>
          <a:noFill/>
          <a:ln>
            <a:noFill/>
          </a:ln>
        </p:spPr>
      </p:pic>
      <p:sp>
        <p:nvSpPr>
          <p:cNvPr id="5" name="TextBox 4">
            <a:extLst>
              <a:ext uri="{FF2B5EF4-FFF2-40B4-BE49-F238E27FC236}">
                <a16:creationId xmlns:a16="http://schemas.microsoft.com/office/drawing/2014/main" id="{BF060670-AD84-2CDF-E6A6-B2E76BC572A5}"/>
              </a:ext>
            </a:extLst>
          </p:cNvPr>
          <p:cNvSpPr txBox="1"/>
          <p:nvPr/>
        </p:nvSpPr>
        <p:spPr>
          <a:xfrm>
            <a:off x="517870" y="720280"/>
            <a:ext cx="9666514" cy="646331"/>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11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Mean of Patient Arrival, Admit, left for each season from 2009 to 2023.</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1211373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26</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3416320"/>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pPr algn="l">
              <a:buFont typeface="+mj-lt"/>
              <a:buAutoNum type="arabicPeriod"/>
            </a:pPr>
            <a:r>
              <a:rPr lang="en-US" b="1" i="0" dirty="0">
                <a:solidFill>
                  <a:srgbClr val="374151"/>
                </a:solidFill>
                <a:effectLst/>
                <a:latin typeface="Söhne"/>
              </a:rPr>
              <a:t>Age Group Trends:</a:t>
            </a:r>
            <a:r>
              <a:rPr lang="en-US" b="0" i="0" dirty="0">
                <a:solidFill>
                  <a:srgbClr val="374151"/>
                </a:solidFill>
                <a:effectLst/>
                <a:latin typeface="Söhne"/>
              </a:rPr>
              <a:t> The ageing population is reflected in increasing trends in &lt;18 and older age groups.</a:t>
            </a:r>
          </a:p>
          <a:p>
            <a:pPr algn="l">
              <a:buFont typeface="+mj-lt"/>
              <a:buAutoNum type="arabicPeriod"/>
            </a:pPr>
            <a:r>
              <a:rPr lang="en-US" b="1" i="0" dirty="0">
                <a:solidFill>
                  <a:srgbClr val="374151"/>
                </a:solidFill>
                <a:effectLst/>
                <a:latin typeface="Söhne"/>
              </a:rPr>
              <a:t>Ambulance Usage:</a:t>
            </a:r>
            <a:r>
              <a:rPr lang="en-US" b="0" i="0" dirty="0">
                <a:solidFill>
                  <a:srgbClr val="374151"/>
                </a:solidFill>
                <a:effectLst/>
                <a:latin typeface="Söhne"/>
              </a:rPr>
              <a:t> Fluctuating ambulance demand, peaking in 2014-2015 and gradually declining.</a:t>
            </a:r>
          </a:p>
          <a:p>
            <a:pPr algn="l">
              <a:buFont typeface="+mj-lt"/>
              <a:buAutoNum type="arabicPeriod"/>
            </a:pPr>
            <a:r>
              <a:rPr lang="en-US" b="1" i="0" dirty="0">
                <a:solidFill>
                  <a:srgbClr val="374151"/>
                </a:solidFill>
                <a:effectLst/>
                <a:latin typeface="Söhne"/>
              </a:rPr>
              <a:t>ED Stay Durations:</a:t>
            </a:r>
            <a:r>
              <a:rPr lang="en-US" b="0" i="0" dirty="0">
                <a:solidFill>
                  <a:srgbClr val="374151"/>
                </a:solidFill>
                <a:effectLst/>
                <a:latin typeface="Söhne"/>
              </a:rPr>
              <a:t> Shift towards more extended ED stays post-2017, especially during COVID-19.</a:t>
            </a:r>
          </a:p>
          <a:p>
            <a:pPr algn="l">
              <a:buFont typeface="+mj-lt"/>
              <a:buAutoNum type="arabicPeriod"/>
            </a:pPr>
            <a:r>
              <a:rPr lang="en-US" b="1" i="0" dirty="0">
                <a:solidFill>
                  <a:srgbClr val="374151"/>
                </a:solidFill>
                <a:effectLst/>
                <a:latin typeface="Söhne"/>
              </a:rPr>
              <a:t>Arrival-Departure Equilibrium:</a:t>
            </a:r>
            <a:r>
              <a:rPr lang="en-US" b="0" i="0" dirty="0">
                <a:solidFill>
                  <a:srgbClr val="374151"/>
                </a:solidFill>
                <a:effectLst/>
                <a:latin typeface="Söhne"/>
              </a:rPr>
              <a:t> Consistent balance between mean daily arrivals and departures, highlighting adaptability.</a:t>
            </a:r>
          </a:p>
          <a:p>
            <a:pPr algn="l">
              <a:buFont typeface="+mj-lt"/>
              <a:buAutoNum type="arabicPeriod"/>
            </a:pPr>
            <a:r>
              <a:rPr lang="en-US" b="1" i="0" dirty="0">
                <a:solidFill>
                  <a:srgbClr val="374151"/>
                </a:solidFill>
                <a:effectLst/>
                <a:latin typeface="Söhne"/>
              </a:rPr>
              <a:t>Extended Stay by Age:</a:t>
            </a:r>
            <a:r>
              <a:rPr lang="en-US" b="0" i="0" dirty="0">
                <a:solidFill>
                  <a:srgbClr val="374151"/>
                </a:solidFill>
                <a:effectLst/>
                <a:latin typeface="Söhne"/>
              </a:rPr>
              <a:t> Older age groups, especially above 60, had higher proportions of extended stays.</a:t>
            </a:r>
          </a:p>
          <a:p>
            <a:endParaRPr lang="en-AS"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DC54D3E5-AD45-A028-4518-54A02D860802}"/>
                  </a:ext>
                </a:extLst>
              </p:cNvPr>
              <p:cNvGraphicFramePr>
                <a:graphicFrameLocks noChangeAspect="1"/>
              </p:cNvGraphicFramePr>
              <p:nvPr>
                <p:extLst>
                  <p:ext uri="{D42A27DB-BD31-4B8C-83A1-F6EECF244321}">
                    <p14:modId xmlns:p14="http://schemas.microsoft.com/office/powerpoint/2010/main" val="2422579134"/>
                  </p:ext>
                </p:extLst>
              </p:nvPr>
            </p:nvGraphicFramePr>
            <p:xfrm>
              <a:off x="7336971" y="4280807"/>
              <a:ext cx="3048000" cy="1714500"/>
            </p:xfrm>
            <a:graphic>
              <a:graphicData uri="http://schemas.microsoft.com/office/powerpoint/2016/slidezoom">
                <pslz:sldZm>
                  <pslz:sldZmObj sldId="297" cId="1699909530">
                    <pslz:zmPr id="{EACB7954-71BB-4588-821E-D90DA9F81ECB}"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DC54D3E5-AD45-A028-4518-54A02D860802}"/>
                  </a:ext>
                </a:extLst>
              </p:cNvPr>
              <p:cNvPicPr>
                <a:picLocks noGrp="1" noRot="1" noChangeAspect="1" noMove="1" noResize="1" noEditPoints="1" noAdjustHandles="1" noChangeArrowheads="1" noChangeShapeType="1"/>
              </p:cNvPicPr>
              <p:nvPr/>
            </p:nvPicPr>
            <p:blipFill>
              <a:blip r:embed="rId4"/>
              <a:stretch>
                <a:fillRect/>
              </a:stretch>
            </p:blipFill>
            <p:spPr>
              <a:xfrm>
                <a:off x="7336971" y="4280807"/>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79635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23F9191-ED89-4F61-8B8F-97E567D9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9">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different colored lines&#10;&#10;Description automatically generated">
            <a:extLst>
              <a:ext uri="{FF2B5EF4-FFF2-40B4-BE49-F238E27FC236}">
                <a16:creationId xmlns:a16="http://schemas.microsoft.com/office/drawing/2014/main" id="{3F0D4110-5AE7-1AC1-397A-61E3D8D0B228}"/>
              </a:ext>
            </a:extLst>
          </p:cNvPr>
          <p:cNvPicPr>
            <a:picLocks noChangeAspect="1"/>
          </p:cNvPicPr>
          <p:nvPr/>
        </p:nvPicPr>
        <p:blipFill rotWithShape="1">
          <a:blip r:embed="rId2">
            <a:extLst>
              <a:ext uri="{28A0092B-C50C-407E-A947-70E740481C1C}">
                <a14:useLocalDpi xmlns:a14="http://schemas.microsoft.com/office/drawing/2010/main" val="0"/>
              </a:ext>
            </a:extLst>
          </a:blip>
          <a:srcRect t="733" r="3" b="3"/>
          <a:stretch/>
        </p:blipFill>
        <p:spPr bwMode="auto">
          <a:xfrm>
            <a:off x="517868" y="1567543"/>
            <a:ext cx="7210511" cy="4660748"/>
          </a:xfrm>
          <a:prstGeom prst="rect">
            <a:avLst/>
          </a:prstGeom>
          <a:noFill/>
        </p:spPr>
      </p:pic>
      <p:sp>
        <p:nvSpPr>
          <p:cNvPr id="5" name="TextBox 4">
            <a:extLst>
              <a:ext uri="{FF2B5EF4-FFF2-40B4-BE49-F238E27FC236}">
                <a16:creationId xmlns:a16="http://schemas.microsoft.com/office/drawing/2014/main" id="{78F2920E-4F47-E4D4-91E1-EBCAC938C012}"/>
              </a:ext>
            </a:extLst>
          </p:cNvPr>
          <p:cNvSpPr txBox="1"/>
          <p:nvPr/>
        </p:nvSpPr>
        <p:spPr>
          <a:xfrm>
            <a:off x="7746477" y="976160"/>
            <a:ext cx="3927651" cy="5212704"/>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cap="small">
                <a:effectLst/>
              </a:rPr>
              <a:t>Figure 12 Stacked Area Plot of Patients with Stay Duration 2-7 Days by Age Category</a:t>
            </a:r>
          </a:p>
          <a:p>
            <a:pPr>
              <a:lnSpc>
                <a:spcPct val="110000"/>
              </a:lnSpc>
              <a:spcAft>
                <a:spcPts val="600"/>
              </a:spcAft>
              <a:buFont typeface="Arial" panose="020B0604020202020204" pitchFamily="34" charset="0"/>
            </a:pPr>
            <a:endParaRPr lang="en-US" sz="2000"/>
          </a:p>
        </p:txBody>
      </p:sp>
      <p:sp>
        <p:nvSpPr>
          <p:cNvPr id="2" name="Date Placeholder 1">
            <a:extLst>
              <a:ext uri="{FF2B5EF4-FFF2-40B4-BE49-F238E27FC236}">
                <a16:creationId xmlns:a16="http://schemas.microsoft.com/office/drawing/2014/main" id="{C1EE6897-9AC8-9439-2503-DE049E6467B8}"/>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FB9513AD-D14D-527E-FF25-960DF56C26A2}"/>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27</a:t>
            </a:fld>
            <a:endParaRPr lang="en-US"/>
          </a:p>
        </p:txBody>
      </p:sp>
    </p:spTree>
    <p:extLst>
      <p:ext uri="{BB962C8B-B14F-4D97-AF65-F5344CB8AC3E}">
        <p14:creationId xmlns:p14="http://schemas.microsoft.com/office/powerpoint/2010/main" val="1699909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28</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3970318"/>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pPr algn="l">
              <a:buFont typeface="+mj-lt"/>
              <a:buAutoNum type="arabicPeriod"/>
            </a:pPr>
            <a:r>
              <a:rPr lang="en-US" b="1" i="0" dirty="0">
                <a:solidFill>
                  <a:srgbClr val="374151"/>
                </a:solidFill>
                <a:effectLst/>
                <a:latin typeface="Söhne"/>
              </a:rPr>
              <a:t>Age Group Trends:</a:t>
            </a:r>
            <a:r>
              <a:rPr lang="en-US" b="0" i="0" dirty="0">
                <a:solidFill>
                  <a:srgbClr val="374151"/>
                </a:solidFill>
                <a:effectLst/>
                <a:latin typeface="Söhne"/>
              </a:rPr>
              <a:t> The ageing population is reflected in increasing trends in &lt;18 and older age groups.</a:t>
            </a:r>
          </a:p>
          <a:p>
            <a:pPr algn="l">
              <a:buFont typeface="+mj-lt"/>
              <a:buAutoNum type="arabicPeriod"/>
            </a:pPr>
            <a:r>
              <a:rPr lang="en-US" b="1" i="0" dirty="0">
                <a:solidFill>
                  <a:srgbClr val="374151"/>
                </a:solidFill>
                <a:effectLst/>
                <a:latin typeface="Söhne"/>
              </a:rPr>
              <a:t>Ambulance Usage:</a:t>
            </a:r>
            <a:r>
              <a:rPr lang="en-US" b="0" i="0" dirty="0">
                <a:solidFill>
                  <a:srgbClr val="374151"/>
                </a:solidFill>
                <a:effectLst/>
                <a:latin typeface="Söhne"/>
              </a:rPr>
              <a:t> Fluctuating ambulance demand, peaking in 2014-2015 and gradually declining.</a:t>
            </a:r>
          </a:p>
          <a:p>
            <a:pPr algn="l">
              <a:buFont typeface="+mj-lt"/>
              <a:buAutoNum type="arabicPeriod"/>
            </a:pPr>
            <a:r>
              <a:rPr lang="en-US" b="1" i="0" dirty="0">
                <a:solidFill>
                  <a:srgbClr val="374151"/>
                </a:solidFill>
                <a:effectLst/>
                <a:latin typeface="Söhne"/>
              </a:rPr>
              <a:t>ED Stay Durations:</a:t>
            </a:r>
            <a:r>
              <a:rPr lang="en-US" b="0" i="0" dirty="0">
                <a:solidFill>
                  <a:srgbClr val="374151"/>
                </a:solidFill>
                <a:effectLst/>
                <a:latin typeface="Söhne"/>
              </a:rPr>
              <a:t> Shift towards more extended ED stays post-2017, especially during COVID-19.</a:t>
            </a:r>
          </a:p>
          <a:p>
            <a:pPr algn="l">
              <a:buFont typeface="+mj-lt"/>
              <a:buAutoNum type="arabicPeriod"/>
            </a:pPr>
            <a:r>
              <a:rPr lang="en-US" b="1" i="0" dirty="0">
                <a:solidFill>
                  <a:srgbClr val="374151"/>
                </a:solidFill>
                <a:effectLst/>
                <a:latin typeface="Söhne"/>
              </a:rPr>
              <a:t>Arrival-Departure Equilibrium:</a:t>
            </a:r>
            <a:r>
              <a:rPr lang="en-US" b="0" i="0" dirty="0">
                <a:solidFill>
                  <a:srgbClr val="374151"/>
                </a:solidFill>
                <a:effectLst/>
                <a:latin typeface="Söhne"/>
              </a:rPr>
              <a:t> Consistent balance between mean daily arrivals and departures, highlighting adaptability.</a:t>
            </a:r>
          </a:p>
          <a:p>
            <a:pPr algn="l">
              <a:buFont typeface="+mj-lt"/>
              <a:buAutoNum type="arabicPeriod"/>
            </a:pPr>
            <a:r>
              <a:rPr lang="en-US" b="1" i="0" dirty="0">
                <a:solidFill>
                  <a:srgbClr val="374151"/>
                </a:solidFill>
                <a:effectLst/>
                <a:latin typeface="Söhne"/>
              </a:rPr>
              <a:t>Extended Stay by Age:</a:t>
            </a:r>
            <a:r>
              <a:rPr lang="en-US" b="0" i="0" dirty="0">
                <a:solidFill>
                  <a:srgbClr val="374151"/>
                </a:solidFill>
                <a:effectLst/>
                <a:latin typeface="Söhne"/>
              </a:rPr>
              <a:t> Older age groups, especially above 60, had higher proportions of extended stays.</a:t>
            </a:r>
          </a:p>
          <a:p>
            <a:pPr algn="l">
              <a:buFont typeface="+mj-lt"/>
              <a:buAutoNum type="arabicPeriod"/>
            </a:pPr>
            <a:r>
              <a:rPr lang="en-US" b="1" i="0" dirty="0">
                <a:solidFill>
                  <a:srgbClr val="374151"/>
                </a:solidFill>
                <a:effectLst/>
                <a:latin typeface="Söhne"/>
              </a:rPr>
              <a:t>Wait Time Variations: </a:t>
            </a:r>
            <a:r>
              <a:rPr lang="en-US" b="0" i="0" dirty="0">
                <a:solidFill>
                  <a:srgbClr val="374151"/>
                </a:solidFill>
                <a:effectLst/>
                <a:latin typeface="Söhne"/>
              </a:rPr>
              <a:t>These are differences in how long patients wait for essential treatments in the ED. These variations indicate areas needing improvement to provide more timely care.</a:t>
            </a:r>
          </a:p>
          <a:p>
            <a:endParaRPr lang="en-AS"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54E48A2E-5E76-6C2F-D096-2588B276BAE8}"/>
                  </a:ext>
                </a:extLst>
              </p:cNvPr>
              <p:cNvGraphicFramePr>
                <a:graphicFrameLocks noChangeAspect="1"/>
              </p:cNvGraphicFramePr>
              <p:nvPr>
                <p:extLst>
                  <p:ext uri="{D42A27DB-BD31-4B8C-83A1-F6EECF244321}">
                    <p14:modId xmlns:p14="http://schemas.microsoft.com/office/powerpoint/2010/main" val="964360664"/>
                  </p:ext>
                </p:extLst>
              </p:nvPr>
            </p:nvGraphicFramePr>
            <p:xfrm>
              <a:off x="8044543" y="4529030"/>
              <a:ext cx="3048000" cy="1714500"/>
            </p:xfrm>
            <a:graphic>
              <a:graphicData uri="http://schemas.microsoft.com/office/powerpoint/2016/slidezoom">
                <pslz:sldZm>
                  <pslz:sldZmObj sldId="298" cId="1029956572">
                    <pslz:zmPr id="{7EC38764-0290-45A0-A515-E9AE98555684}"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54E48A2E-5E76-6C2F-D096-2588B276BAE8}"/>
                  </a:ext>
                </a:extLst>
              </p:cNvPr>
              <p:cNvPicPr>
                <a:picLocks noGrp="1" noRot="1" noChangeAspect="1" noMove="1" noResize="1" noEditPoints="1" noAdjustHandles="1" noChangeArrowheads="1" noChangeShapeType="1"/>
              </p:cNvPicPr>
              <p:nvPr/>
            </p:nvPicPr>
            <p:blipFill>
              <a:blip r:embed="rId4"/>
              <a:stretch>
                <a:fillRect/>
              </a:stretch>
            </p:blipFill>
            <p:spPr>
              <a:xfrm>
                <a:off x="8044543" y="45290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141247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A912D-B6AC-AF50-2B85-3B345753EF40}"/>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6455D2E4-638D-438F-3672-6F0AB6F6DDC5}"/>
              </a:ext>
            </a:extLst>
          </p:cNvPr>
          <p:cNvSpPr>
            <a:spLocks noGrp="1"/>
          </p:cNvSpPr>
          <p:nvPr>
            <p:ph type="sldNum" sz="quarter" idx="12"/>
          </p:nvPr>
        </p:nvSpPr>
        <p:spPr/>
        <p:txBody>
          <a:bodyPr/>
          <a:lstStyle/>
          <a:p>
            <a:fld id="{DFDF98CC-160E-494C-8C3C-8CDC5FA257DE}" type="slidenum">
              <a:rPr lang="en-US" smtClean="0"/>
              <a:t>29</a:t>
            </a:fld>
            <a:endParaRPr lang="en-US"/>
          </a:p>
        </p:txBody>
      </p:sp>
      <p:pic>
        <p:nvPicPr>
          <p:cNvPr id="4" name="Picture 3" descr="A graph of a number of people&#10;&#10;Description automatically generated with medium confidence">
            <a:extLst>
              <a:ext uri="{FF2B5EF4-FFF2-40B4-BE49-F238E27FC236}">
                <a16:creationId xmlns:a16="http://schemas.microsoft.com/office/drawing/2014/main" id="{9369E90A-0774-C5DA-5D32-0D8DF3B7B9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8258" y="770164"/>
            <a:ext cx="8845014" cy="5650249"/>
          </a:xfrm>
          <a:prstGeom prst="rect">
            <a:avLst/>
          </a:prstGeom>
          <a:noFill/>
          <a:ln>
            <a:noFill/>
          </a:ln>
        </p:spPr>
      </p:pic>
      <p:sp>
        <p:nvSpPr>
          <p:cNvPr id="5" name="TextBox 4">
            <a:extLst>
              <a:ext uri="{FF2B5EF4-FFF2-40B4-BE49-F238E27FC236}">
                <a16:creationId xmlns:a16="http://schemas.microsoft.com/office/drawing/2014/main" id="{C55B8EF3-55A3-4F3C-EDC8-D1370FA01883}"/>
              </a:ext>
            </a:extLst>
          </p:cNvPr>
          <p:cNvSpPr txBox="1"/>
          <p:nvPr/>
        </p:nvSpPr>
        <p:spPr>
          <a:xfrm>
            <a:off x="169527" y="903514"/>
            <a:ext cx="2878473" cy="1477328"/>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13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Analysis of waiting times from arrival to various treatment milestones.</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102995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2068C11-4F7C-6FD3-5D66-971A4A8DA25B}"/>
              </a:ext>
            </a:extLst>
          </p:cNvPr>
          <p:cNvSpPr txBox="1"/>
          <p:nvPr/>
        </p:nvSpPr>
        <p:spPr>
          <a:xfrm>
            <a:off x="516636" y="508089"/>
            <a:ext cx="11155680" cy="1636411"/>
          </a:xfrm>
          <a:prstGeom prst="rect">
            <a:avLst/>
          </a:prstGeom>
        </p:spPr>
        <p:txBody>
          <a:bodyPr vert="horz" lIns="91440" tIns="45720" rIns="91440" bIns="45720" rtlCol="0" anchor="t">
            <a:normAutofit/>
          </a:bodyPr>
          <a:lstStyle/>
          <a:p>
            <a:pPr>
              <a:spcBef>
                <a:spcPct val="0"/>
              </a:spcBef>
              <a:spcAft>
                <a:spcPts val="600"/>
              </a:spcAft>
            </a:pPr>
            <a:r>
              <a:rPr lang="en-US" sz="5400" b="1" dirty="0">
                <a:latin typeface="+mj-lt"/>
                <a:ea typeface="+mj-ea"/>
                <a:cs typeface="+mj-cs"/>
              </a:rPr>
              <a:t>Winter Pressure</a:t>
            </a:r>
          </a:p>
        </p:txBody>
      </p:sp>
      <p:sp>
        <p:nvSpPr>
          <p:cNvPr id="35" name="Rectangle 34">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EF0E33F-2168-C78A-8CFD-ADEEAAA67BA1}"/>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a:pPr>
                <a:spcAft>
                  <a:spcPts val="600"/>
                </a:spcAft>
              </a:pPr>
              <a:t>1/29/2024</a:t>
            </a:fld>
            <a:endParaRPr lang="en-US"/>
          </a:p>
        </p:txBody>
      </p:sp>
      <p:sp>
        <p:nvSpPr>
          <p:cNvPr id="3" name="Slide Number Placeholder 2">
            <a:extLst>
              <a:ext uri="{FF2B5EF4-FFF2-40B4-BE49-F238E27FC236}">
                <a16:creationId xmlns:a16="http://schemas.microsoft.com/office/drawing/2014/main" id="{7BC20BA9-3993-E577-EBCB-AF9378C61716}"/>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a:pPr>
                <a:spcAft>
                  <a:spcPts val="600"/>
                </a:spcAft>
              </a:pPr>
              <a:t>3</a:t>
            </a:fld>
            <a:endParaRPr lang="en-US"/>
          </a:p>
        </p:txBody>
      </p:sp>
      <p:graphicFrame>
        <p:nvGraphicFramePr>
          <p:cNvPr id="7" name="TextBox 4">
            <a:extLst>
              <a:ext uri="{FF2B5EF4-FFF2-40B4-BE49-F238E27FC236}">
                <a16:creationId xmlns:a16="http://schemas.microsoft.com/office/drawing/2014/main" id="{28815F87-6329-171C-E6BF-DEFFBACF5DCF}"/>
              </a:ext>
            </a:extLst>
          </p:cNvPr>
          <p:cNvGraphicFramePr/>
          <p:nvPr>
            <p:extLst>
              <p:ext uri="{D42A27DB-BD31-4B8C-83A1-F6EECF244321}">
                <p14:modId xmlns:p14="http://schemas.microsoft.com/office/powerpoint/2010/main" val="2671007950"/>
              </p:ext>
            </p:extLst>
          </p:nvPr>
        </p:nvGraphicFramePr>
        <p:xfrm>
          <a:off x="516636" y="1421917"/>
          <a:ext cx="11155680" cy="4421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673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30</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4247317"/>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pPr algn="l">
              <a:buFont typeface="+mj-lt"/>
              <a:buAutoNum type="arabicPeriod"/>
            </a:pPr>
            <a:r>
              <a:rPr lang="en-US" b="1" i="0" dirty="0">
                <a:solidFill>
                  <a:srgbClr val="374151"/>
                </a:solidFill>
                <a:effectLst/>
                <a:latin typeface="Söhne"/>
              </a:rPr>
              <a:t>Age Group Trends:</a:t>
            </a:r>
            <a:r>
              <a:rPr lang="en-US" b="0" i="0" dirty="0">
                <a:solidFill>
                  <a:srgbClr val="374151"/>
                </a:solidFill>
                <a:effectLst/>
                <a:latin typeface="Söhne"/>
              </a:rPr>
              <a:t> The ageing population is reflected in increasing trends in &lt;18 and older age groups.</a:t>
            </a:r>
          </a:p>
          <a:p>
            <a:pPr algn="l">
              <a:buFont typeface="+mj-lt"/>
              <a:buAutoNum type="arabicPeriod"/>
            </a:pPr>
            <a:r>
              <a:rPr lang="en-US" b="1" i="0" dirty="0">
                <a:solidFill>
                  <a:srgbClr val="374151"/>
                </a:solidFill>
                <a:effectLst/>
                <a:latin typeface="Söhne"/>
              </a:rPr>
              <a:t>Ambulance Usage:</a:t>
            </a:r>
            <a:r>
              <a:rPr lang="en-US" b="0" i="0" dirty="0">
                <a:solidFill>
                  <a:srgbClr val="374151"/>
                </a:solidFill>
                <a:effectLst/>
                <a:latin typeface="Söhne"/>
              </a:rPr>
              <a:t> Fluctuating ambulance demand, peaking in 2014-2015 and gradually declining.</a:t>
            </a:r>
          </a:p>
          <a:p>
            <a:pPr algn="l">
              <a:buFont typeface="+mj-lt"/>
              <a:buAutoNum type="arabicPeriod"/>
            </a:pPr>
            <a:r>
              <a:rPr lang="en-US" b="1" i="0" dirty="0">
                <a:solidFill>
                  <a:srgbClr val="374151"/>
                </a:solidFill>
                <a:effectLst/>
                <a:latin typeface="Söhne"/>
              </a:rPr>
              <a:t>ED Stay Durations:</a:t>
            </a:r>
            <a:r>
              <a:rPr lang="en-US" b="0" i="0" dirty="0">
                <a:solidFill>
                  <a:srgbClr val="374151"/>
                </a:solidFill>
                <a:effectLst/>
                <a:latin typeface="Söhne"/>
              </a:rPr>
              <a:t> Shift towards more extended ED stays post-2017, especially during COVID-19.</a:t>
            </a:r>
          </a:p>
          <a:p>
            <a:pPr algn="l">
              <a:buFont typeface="+mj-lt"/>
              <a:buAutoNum type="arabicPeriod"/>
            </a:pPr>
            <a:r>
              <a:rPr lang="en-US" b="1" i="0" dirty="0">
                <a:solidFill>
                  <a:srgbClr val="374151"/>
                </a:solidFill>
                <a:effectLst/>
                <a:latin typeface="Söhne"/>
              </a:rPr>
              <a:t>Arrival-Departure Equilibrium:</a:t>
            </a:r>
            <a:r>
              <a:rPr lang="en-US" b="0" i="0" dirty="0">
                <a:solidFill>
                  <a:srgbClr val="374151"/>
                </a:solidFill>
                <a:effectLst/>
                <a:latin typeface="Söhne"/>
              </a:rPr>
              <a:t> Consistent balance between mean daily arrivals and departures, highlighting adaptability.</a:t>
            </a:r>
          </a:p>
          <a:p>
            <a:pPr algn="l">
              <a:buFont typeface="+mj-lt"/>
              <a:buAutoNum type="arabicPeriod"/>
            </a:pPr>
            <a:r>
              <a:rPr lang="en-US" b="1" i="0" dirty="0">
                <a:solidFill>
                  <a:srgbClr val="374151"/>
                </a:solidFill>
                <a:effectLst/>
                <a:latin typeface="Söhne"/>
              </a:rPr>
              <a:t>Extended Stay by Age:</a:t>
            </a:r>
            <a:r>
              <a:rPr lang="en-US" b="0" i="0" dirty="0">
                <a:solidFill>
                  <a:srgbClr val="374151"/>
                </a:solidFill>
                <a:effectLst/>
                <a:latin typeface="Söhne"/>
              </a:rPr>
              <a:t> Older age groups, especially above 60, had higher proportions of extended stays.</a:t>
            </a:r>
          </a:p>
          <a:p>
            <a:pPr algn="l">
              <a:buFont typeface="+mj-lt"/>
              <a:buAutoNum type="arabicPeriod"/>
            </a:pPr>
            <a:r>
              <a:rPr lang="en-US" b="1" i="0" dirty="0">
                <a:solidFill>
                  <a:srgbClr val="374151"/>
                </a:solidFill>
                <a:effectLst/>
                <a:latin typeface="Söhne"/>
              </a:rPr>
              <a:t>Wait Time Variations: </a:t>
            </a:r>
            <a:r>
              <a:rPr lang="en-US" b="0" i="0" dirty="0">
                <a:solidFill>
                  <a:srgbClr val="374151"/>
                </a:solidFill>
                <a:effectLst/>
                <a:latin typeface="Söhne"/>
              </a:rPr>
              <a:t>These are differences in how long patients wait for essential treatments in the ED. These variations indicate areas needing improvement to provide more timely care.</a:t>
            </a:r>
          </a:p>
          <a:p>
            <a:pPr algn="l">
              <a:buFont typeface="+mj-lt"/>
              <a:buAutoNum type="arabicPeriod"/>
            </a:pPr>
            <a:r>
              <a:rPr lang="en-US" b="1" i="0" dirty="0">
                <a:solidFill>
                  <a:srgbClr val="374151"/>
                </a:solidFill>
                <a:effectLst/>
                <a:latin typeface="Söhne"/>
              </a:rPr>
              <a:t>Triage Code Shifts:</a:t>
            </a:r>
            <a:r>
              <a:rPr lang="en-US" b="0" i="0" dirty="0">
                <a:solidFill>
                  <a:srgbClr val="374151"/>
                </a:solidFill>
                <a:effectLst/>
                <a:latin typeface="Söhne"/>
              </a:rPr>
              <a:t> Statistical analysis of triage code distributions reveals significant shifts over time, emphasizing the critical need for adaptive resource allocation.</a:t>
            </a:r>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F47D487-25A0-C7BC-3825-F7593EDD7927}"/>
                  </a:ext>
                </a:extLst>
              </p:cNvPr>
              <p:cNvGraphicFramePr>
                <a:graphicFrameLocks noChangeAspect="1"/>
              </p:cNvGraphicFramePr>
              <p:nvPr>
                <p:extLst>
                  <p:ext uri="{D42A27DB-BD31-4B8C-83A1-F6EECF244321}">
                    <p14:modId xmlns:p14="http://schemas.microsoft.com/office/powerpoint/2010/main" val="3659484546"/>
                  </p:ext>
                </p:extLst>
              </p:nvPr>
            </p:nvGraphicFramePr>
            <p:xfrm>
              <a:off x="6694714" y="5071039"/>
              <a:ext cx="3048000" cy="1714500"/>
            </p:xfrm>
            <a:graphic>
              <a:graphicData uri="http://schemas.microsoft.com/office/powerpoint/2016/slidezoom">
                <pslz:sldZm>
                  <pslz:sldZmObj sldId="299" cId="687199261">
                    <pslz:zmPr id="{79713EE8-6C3E-4480-8F95-1449AD30C961}"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3F47D487-25A0-C7BC-3825-F7593EDD7927}"/>
                  </a:ext>
                </a:extLst>
              </p:cNvPr>
              <p:cNvPicPr>
                <a:picLocks noGrp="1" noRot="1" noChangeAspect="1" noMove="1" noResize="1" noEditPoints="1" noAdjustHandles="1" noChangeArrowheads="1" noChangeShapeType="1"/>
              </p:cNvPicPr>
              <p:nvPr/>
            </p:nvPicPr>
            <p:blipFill>
              <a:blip r:embed="rId4"/>
              <a:stretch>
                <a:fillRect/>
              </a:stretch>
            </p:blipFill>
            <p:spPr>
              <a:xfrm>
                <a:off x="6694714" y="507103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977345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B53D4B-FD51-DB4B-1B4C-7F04F791C3DA}"/>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677F9B-29CD-4127-F256-A916941FCFA1}"/>
              </a:ext>
            </a:extLst>
          </p:cNvPr>
          <p:cNvSpPr>
            <a:spLocks noGrp="1"/>
          </p:cNvSpPr>
          <p:nvPr>
            <p:ph type="sldNum" sz="quarter" idx="12"/>
          </p:nvPr>
        </p:nvSpPr>
        <p:spPr/>
        <p:txBody>
          <a:bodyPr/>
          <a:lstStyle/>
          <a:p>
            <a:fld id="{DFDF98CC-160E-494C-8C3C-8CDC5FA257DE}" type="slidenum">
              <a:rPr lang="en-US" smtClean="0"/>
              <a:t>31</a:t>
            </a:fld>
            <a:endParaRPr lang="en-US"/>
          </a:p>
        </p:txBody>
      </p:sp>
      <p:pic>
        <p:nvPicPr>
          <p:cNvPr id="4" name="Picture 3" descr="A graph with numbers and lines&#10;&#10;Description automatically generated">
            <a:extLst>
              <a:ext uri="{FF2B5EF4-FFF2-40B4-BE49-F238E27FC236}">
                <a16:creationId xmlns:a16="http://schemas.microsoft.com/office/drawing/2014/main" id="{99207D6E-8EF8-2CF6-1B49-D816260C72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870" y="1223283"/>
            <a:ext cx="5822343" cy="3805918"/>
          </a:xfrm>
          <a:prstGeom prst="rect">
            <a:avLst/>
          </a:prstGeom>
          <a:noFill/>
          <a:ln>
            <a:noFill/>
          </a:ln>
        </p:spPr>
      </p:pic>
      <p:pic>
        <p:nvPicPr>
          <p:cNvPr id="5" name="Picture 4" descr="A graph of a number of numbers and a line graph&#10;&#10;Description automatically generated with medium confidence">
            <a:extLst>
              <a:ext uri="{FF2B5EF4-FFF2-40B4-BE49-F238E27FC236}">
                <a16:creationId xmlns:a16="http://schemas.microsoft.com/office/drawing/2014/main" id="{D23438A7-0051-9049-1369-F49E341DAF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3458" y="64388"/>
            <a:ext cx="5344886" cy="4112260"/>
          </a:xfrm>
          <a:prstGeom prst="rect">
            <a:avLst/>
          </a:prstGeom>
          <a:noFill/>
          <a:ln>
            <a:noFill/>
          </a:ln>
        </p:spPr>
      </p:pic>
      <p:sp>
        <p:nvSpPr>
          <p:cNvPr id="6" name="TextBox 5">
            <a:extLst>
              <a:ext uri="{FF2B5EF4-FFF2-40B4-BE49-F238E27FC236}">
                <a16:creationId xmlns:a16="http://schemas.microsoft.com/office/drawing/2014/main" id="{C3E5DF24-4813-47E0-F970-0159C2A7E8E1}"/>
              </a:ext>
            </a:extLst>
          </p:cNvPr>
          <p:cNvSpPr txBox="1"/>
          <p:nvPr/>
        </p:nvSpPr>
        <p:spPr>
          <a:xfrm>
            <a:off x="609600" y="5192486"/>
            <a:ext cx="5649686" cy="923330"/>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14</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 Dynamic Trends in Patient Triage: A Seasonal Analysis</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
        <p:nvSpPr>
          <p:cNvPr id="7" name="TextBox 6">
            <a:extLst>
              <a:ext uri="{FF2B5EF4-FFF2-40B4-BE49-F238E27FC236}">
                <a16:creationId xmlns:a16="http://schemas.microsoft.com/office/drawing/2014/main" id="{A6A24A1B-4223-1823-7E6D-FF6A3C4BFB21}"/>
              </a:ext>
            </a:extLst>
          </p:cNvPr>
          <p:cNvSpPr txBox="1"/>
          <p:nvPr/>
        </p:nvSpPr>
        <p:spPr>
          <a:xfrm>
            <a:off x="6618514" y="4474029"/>
            <a:ext cx="5649686" cy="646331"/>
          </a:xfrm>
          <a:prstGeom prst="rect">
            <a:avLst/>
          </a:prstGeom>
          <a:noFill/>
        </p:spPr>
        <p:txBody>
          <a:bodyPr wrap="square" rtlCol="0">
            <a:spAutoFit/>
          </a:bodyPr>
          <a:lstStyle/>
          <a:p>
            <a:r>
              <a:rPr lang="en-AS" sz="1800" dirty="0">
                <a:effectLst/>
                <a:latin typeface="Calibri" panose="020F0502020204030204" pitchFamily="34" charset="0"/>
                <a:ea typeface="Times New Roman" panose="02020603050405020304" pitchFamily="18" charset="0"/>
                <a:cs typeface="Times New Roman" panose="02020603050405020304" pitchFamily="18" charset="0"/>
              </a:rPr>
              <a:t>Figure 15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Urgent Triage Code Counts by Age Category Over the Seasons</a:t>
            </a:r>
            <a:endParaRPr lang="en-AS" dirty="0"/>
          </a:p>
        </p:txBody>
      </p:sp>
    </p:spTree>
    <p:extLst>
      <p:ext uri="{BB962C8B-B14F-4D97-AF65-F5344CB8AC3E}">
        <p14:creationId xmlns:p14="http://schemas.microsoft.com/office/powerpoint/2010/main" val="687199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32</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480131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pPr algn="l">
              <a:buFont typeface="+mj-lt"/>
              <a:buAutoNum type="arabicPeriod"/>
            </a:pPr>
            <a:r>
              <a:rPr lang="en-US" b="1" i="0" dirty="0">
                <a:solidFill>
                  <a:srgbClr val="374151"/>
                </a:solidFill>
                <a:effectLst/>
                <a:latin typeface="Söhne"/>
              </a:rPr>
              <a:t>Age Group Trends:</a:t>
            </a:r>
            <a:r>
              <a:rPr lang="en-US" b="0" i="0" dirty="0">
                <a:solidFill>
                  <a:srgbClr val="374151"/>
                </a:solidFill>
                <a:effectLst/>
                <a:latin typeface="Söhne"/>
              </a:rPr>
              <a:t> The ageing population is reflected in increasing trends in &lt;18 and older age groups.</a:t>
            </a:r>
          </a:p>
          <a:p>
            <a:pPr algn="l">
              <a:buFont typeface="+mj-lt"/>
              <a:buAutoNum type="arabicPeriod"/>
            </a:pPr>
            <a:r>
              <a:rPr lang="en-US" b="1" i="0" dirty="0">
                <a:solidFill>
                  <a:srgbClr val="374151"/>
                </a:solidFill>
                <a:effectLst/>
                <a:latin typeface="Söhne"/>
              </a:rPr>
              <a:t>Ambulance Usage:</a:t>
            </a:r>
            <a:r>
              <a:rPr lang="en-US" b="0" i="0" dirty="0">
                <a:solidFill>
                  <a:srgbClr val="374151"/>
                </a:solidFill>
                <a:effectLst/>
                <a:latin typeface="Söhne"/>
              </a:rPr>
              <a:t> Fluctuating ambulance demand, peaking in 2014-2015 and gradually declining.</a:t>
            </a:r>
          </a:p>
          <a:p>
            <a:pPr algn="l">
              <a:buFont typeface="+mj-lt"/>
              <a:buAutoNum type="arabicPeriod"/>
            </a:pPr>
            <a:r>
              <a:rPr lang="en-US" b="1" i="0" dirty="0">
                <a:solidFill>
                  <a:srgbClr val="374151"/>
                </a:solidFill>
                <a:effectLst/>
                <a:latin typeface="Söhne"/>
              </a:rPr>
              <a:t>ED Stay Durations:</a:t>
            </a:r>
            <a:r>
              <a:rPr lang="en-US" b="0" i="0" dirty="0">
                <a:solidFill>
                  <a:srgbClr val="374151"/>
                </a:solidFill>
                <a:effectLst/>
                <a:latin typeface="Söhne"/>
              </a:rPr>
              <a:t> Shift towards more extended ED stays post-2017, especially during COVID-19.</a:t>
            </a:r>
          </a:p>
          <a:p>
            <a:pPr algn="l">
              <a:buFont typeface="+mj-lt"/>
              <a:buAutoNum type="arabicPeriod"/>
            </a:pPr>
            <a:r>
              <a:rPr lang="en-US" b="1" i="0" dirty="0">
                <a:solidFill>
                  <a:srgbClr val="374151"/>
                </a:solidFill>
                <a:effectLst/>
                <a:latin typeface="Söhne"/>
              </a:rPr>
              <a:t>Arrival-Departure Equilibrium:</a:t>
            </a:r>
            <a:r>
              <a:rPr lang="en-US" b="0" i="0" dirty="0">
                <a:solidFill>
                  <a:srgbClr val="374151"/>
                </a:solidFill>
                <a:effectLst/>
                <a:latin typeface="Söhne"/>
              </a:rPr>
              <a:t> Consistent balance between mean daily arrivals and departures, highlighting adaptability.</a:t>
            </a:r>
          </a:p>
          <a:p>
            <a:pPr algn="l">
              <a:buFont typeface="+mj-lt"/>
              <a:buAutoNum type="arabicPeriod"/>
            </a:pPr>
            <a:r>
              <a:rPr lang="en-US" b="1" i="0" dirty="0">
                <a:solidFill>
                  <a:srgbClr val="374151"/>
                </a:solidFill>
                <a:effectLst/>
                <a:latin typeface="Söhne"/>
              </a:rPr>
              <a:t>Extended Stay by Age:</a:t>
            </a:r>
            <a:r>
              <a:rPr lang="en-US" b="0" i="0" dirty="0">
                <a:solidFill>
                  <a:srgbClr val="374151"/>
                </a:solidFill>
                <a:effectLst/>
                <a:latin typeface="Söhne"/>
              </a:rPr>
              <a:t> Older age groups, especially above 60, had higher proportions of extended stays.</a:t>
            </a:r>
          </a:p>
          <a:p>
            <a:pPr algn="l">
              <a:buFont typeface="+mj-lt"/>
              <a:buAutoNum type="arabicPeriod"/>
            </a:pPr>
            <a:r>
              <a:rPr lang="en-US" b="1" i="0" dirty="0">
                <a:solidFill>
                  <a:srgbClr val="374151"/>
                </a:solidFill>
                <a:effectLst/>
                <a:latin typeface="Söhne"/>
              </a:rPr>
              <a:t>Wait Time Variations: </a:t>
            </a:r>
            <a:r>
              <a:rPr lang="en-US" b="0" i="0" dirty="0">
                <a:solidFill>
                  <a:srgbClr val="374151"/>
                </a:solidFill>
                <a:effectLst/>
                <a:latin typeface="Söhne"/>
              </a:rPr>
              <a:t>These are differences in how long patients wait for essential treatments in the ED. These variations indicate areas needing improvement to provide more timely care.</a:t>
            </a:r>
          </a:p>
          <a:p>
            <a:pPr algn="l">
              <a:buFont typeface="+mj-lt"/>
              <a:buAutoNum type="arabicPeriod"/>
            </a:pPr>
            <a:r>
              <a:rPr lang="en-US" b="1" i="0" dirty="0">
                <a:solidFill>
                  <a:srgbClr val="374151"/>
                </a:solidFill>
                <a:effectLst/>
                <a:latin typeface="Söhne"/>
              </a:rPr>
              <a:t>Triage Code Shifts:</a:t>
            </a:r>
            <a:r>
              <a:rPr lang="en-US" b="0" i="0" dirty="0">
                <a:solidFill>
                  <a:srgbClr val="374151"/>
                </a:solidFill>
                <a:effectLst/>
                <a:latin typeface="Söhne"/>
              </a:rPr>
              <a:t> Statistical analysis of triage code distributions reveals significant shifts over time, emphasizing the critical need for adaptive resource allocation.</a:t>
            </a:r>
          </a:p>
          <a:p>
            <a:pPr algn="l">
              <a:buFont typeface="+mj-lt"/>
              <a:buAutoNum type="arabicPeriod"/>
            </a:pPr>
            <a:r>
              <a:rPr lang="en-US" b="1" i="0" dirty="0">
                <a:solidFill>
                  <a:srgbClr val="374151"/>
                </a:solidFill>
                <a:effectLst/>
                <a:latin typeface="Söhne"/>
              </a:rPr>
              <a:t>Age &amp; Prolonged Stays:</a:t>
            </a:r>
            <a:r>
              <a:rPr lang="en-US" b="0" i="0" dirty="0">
                <a:solidFill>
                  <a:srgbClr val="374151"/>
                </a:solidFill>
                <a:effectLst/>
                <a:latin typeface="Söhne"/>
              </a:rPr>
              <a:t> Correlation between older age and extended ED care, requiring longer evaluation.</a:t>
            </a:r>
          </a:p>
          <a:p>
            <a:endParaRPr lang="en-AS" dirty="0"/>
          </a:p>
        </p:txBody>
      </p:sp>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E1595E78-7CC2-B476-2F4A-F49FB6D22326}"/>
                  </a:ext>
                </a:extLst>
              </p:cNvPr>
              <p:cNvGraphicFramePr>
                <a:graphicFrameLocks noChangeAspect="1"/>
              </p:cNvGraphicFramePr>
              <p:nvPr>
                <p:extLst>
                  <p:ext uri="{D42A27DB-BD31-4B8C-83A1-F6EECF244321}">
                    <p14:modId xmlns:p14="http://schemas.microsoft.com/office/powerpoint/2010/main" val="273510501"/>
                  </p:ext>
                </p:extLst>
              </p:nvPr>
            </p:nvGraphicFramePr>
            <p:xfrm>
              <a:off x="751114" y="2808515"/>
              <a:ext cx="3048000" cy="1714500"/>
            </p:xfrm>
            <a:graphic>
              <a:graphicData uri="http://schemas.microsoft.com/office/powerpoint/2016/slidezoom">
                <pslz:sldZm>
                  <pslz:sldZmObj sldId="300" cId="1687447753">
                    <pslz:zmPr id="{1ED0C019-2950-4E5A-8B7C-06D6BE2C34C4}"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1" name="Slide Zoom 10">
                <a:hlinkClick r:id="rId3" action="ppaction://hlinksldjump"/>
                <a:extLst>
                  <a:ext uri="{FF2B5EF4-FFF2-40B4-BE49-F238E27FC236}">
                    <a16:creationId xmlns:a16="http://schemas.microsoft.com/office/drawing/2014/main" id="{E1595E78-7CC2-B476-2F4A-F49FB6D22326}"/>
                  </a:ext>
                </a:extLst>
              </p:cNvPr>
              <p:cNvPicPr>
                <a:picLocks noGrp="1" noRot="1" noChangeAspect="1" noMove="1" noResize="1" noEditPoints="1" noAdjustHandles="1" noChangeArrowheads="1" noChangeShapeType="1"/>
              </p:cNvPicPr>
              <p:nvPr/>
            </p:nvPicPr>
            <p:blipFill>
              <a:blip r:embed="rId4"/>
              <a:stretch>
                <a:fillRect/>
              </a:stretch>
            </p:blipFill>
            <p:spPr>
              <a:xfrm>
                <a:off x="751114" y="280851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596676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EC9AB7-9953-068E-2FF1-4806679D68FA}"/>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3E28CAF1-2D9B-33AE-37D5-3DBE4E89EAF2}"/>
              </a:ext>
            </a:extLst>
          </p:cNvPr>
          <p:cNvSpPr>
            <a:spLocks noGrp="1"/>
          </p:cNvSpPr>
          <p:nvPr>
            <p:ph type="sldNum" sz="quarter" idx="12"/>
          </p:nvPr>
        </p:nvSpPr>
        <p:spPr/>
        <p:txBody>
          <a:bodyPr/>
          <a:lstStyle/>
          <a:p>
            <a:fld id="{DFDF98CC-160E-494C-8C3C-8CDC5FA257DE}" type="slidenum">
              <a:rPr lang="en-US" smtClean="0"/>
              <a:t>33</a:t>
            </a:fld>
            <a:endParaRPr lang="en-US"/>
          </a:p>
        </p:txBody>
      </p:sp>
      <p:pic>
        <p:nvPicPr>
          <p:cNvPr id="4" name="Picture 3" descr="A graph of the number of years&#10;&#10;Description automatically generated with medium confidence">
            <a:extLst>
              <a:ext uri="{FF2B5EF4-FFF2-40B4-BE49-F238E27FC236}">
                <a16:creationId xmlns:a16="http://schemas.microsoft.com/office/drawing/2014/main" id="{911D45D7-7D4D-86F7-0680-CE5C7DC09D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960" y="996814"/>
            <a:ext cx="5521869" cy="3688715"/>
          </a:xfrm>
          <a:prstGeom prst="rect">
            <a:avLst/>
          </a:prstGeom>
          <a:noFill/>
          <a:ln>
            <a:noFill/>
          </a:ln>
        </p:spPr>
      </p:pic>
      <p:pic>
        <p:nvPicPr>
          <p:cNvPr id="5" name="Picture 4" descr="A graph of a number of hours&#10;&#10;Description automatically generated">
            <a:extLst>
              <a:ext uri="{FF2B5EF4-FFF2-40B4-BE49-F238E27FC236}">
                <a16:creationId xmlns:a16="http://schemas.microsoft.com/office/drawing/2014/main" id="{85DD4C80-8580-75BA-4485-B53F7BE674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3290" y="1402896"/>
            <a:ext cx="5788750" cy="2876550"/>
          </a:xfrm>
          <a:prstGeom prst="rect">
            <a:avLst/>
          </a:prstGeom>
          <a:noFill/>
          <a:ln>
            <a:noFill/>
          </a:ln>
        </p:spPr>
      </p:pic>
      <p:sp>
        <p:nvSpPr>
          <p:cNvPr id="6" name="TextBox 5">
            <a:extLst>
              <a:ext uri="{FF2B5EF4-FFF2-40B4-BE49-F238E27FC236}">
                <a16:creationId xmlns:a16="http://schemas.microsoft.com/office/drawing/2014/main" id="{0C8115BD-31DE-273A-D5A9-4BAAA8FB246D}"/>
              </a:ext>
            </a:extLst>
          </p:cNvPr>
          <p:cNvSpPr txBox="1"/>
          <p:nvPr/>
        </p:nvSpPr>
        <p:spPr>
          <a:xfrm>
            <a:off x="399960" y="4789714"/>
            <a:ext cx="5521869" cy="923330"/>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16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Arrival To Left Department Wait Time National Counts Over the Years</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
        <p:nvSpPr>
          <p:cNvPr id="7" name="TextBox 6">
            <a:extLst>
              <a:ext uri="{FF2B5EF4-FFF2-40B4-BE49-F238E27FC236}">
                <a16:creationId xmlns:a16="http://schemas.microsoft.com/office/drawing/2014/main" id="{15D5E698-5CFD-D923-6173-08F8DAC2BB86}"/>
              </a:ext>
            </a:extLst>
          </p:cNvPr>
          <p:cNvSpPr txBox="1"/>
          <p:nvPr/>
        </p:nvSpPr>
        <p:spPr>
          <a:xfrm>
            <a:off x="6204857" y="4685529"/>
            <a:ext cx="5587183" cy="923330"/>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17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 &gt;12 Hours Wait Time Class Counts by Age Category Over the Years.</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1687447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D0A7-E6CF-123A-9E85-8A2ACD07D0BF}"/>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0B35CE69-9440-3BB8-3E09-4E5AA463AB10}"/>
              </a:ext>
            </a:extLst>
          </p:cNvPr>
          <p:cNvSpPr>
            <a:spLocks noGrp="1"/>
          </p:cNvSpPr>
          <p:nvPr>
            <p:ph type="sldNum" sz="quarter" idx="12"/>
          </p:nvPr>
        </p:nvSpPr>
        <p:spPr/>
        <p:txBody>
          <a:bodyPr/>
          <a:lstStyle/>
          <a:p>
            <a:fld id="{DFDF98CC-160E-494C-8C3C-8CDC5FA257DE}" type="slidenum">
              <a:rPr lang="en-US" smtClean="0"/>
              <a:t>34</a:t>
            </a:fld>
            <a:endParaRPr lang="en-US"/>
          </a:p>
        </p:txBody>
      </p:sp>
      <p:sp>
        <p:nvSpPr>
          <p:cNvPr id="5" name="TextBox 4">
            <a:extLst>
              <a:ext uri="{FF2B5EF4-FFF2-40B4-BE49-F238E27FC236}">
                <a16:creationId xmlns:a16="http://schemas.microsoft.com/office/drawing/2014/main" id="{F04696E3-1817-DFC8-DFF2-DBB189709D9E}"/>
              </a:ext>
            </a:extLst>
          </p:cNvPr>
          <p:cNvSpPr txBox="1"/>
          <p:nvPr/>
        </p:nvSpPr>
        <p:spPr>
          <a:xfrm>
            <a:off x="598714" y="732698"/>
            <a:ext cx="6096000"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a:t>
            </a:r>
            <a:r>
              <a:rPr lang="en-US" sz="1800" b="1" i="0" dirty="0">
                <a:effectLst/>
                <a:latin typeface="+mj-lt"/>
                <a:ea typeface="+mj-ea"/>
                <a:cs typeface="+mj-cs"/>
              </a:rPr>
              <a:t> – 1- Comprehensive Analysis Key Summary </a:t>
            </a:r>
            <a:endParaRPr lang="en-US" sz="1800" b="1" dirty="0">
              <a:latin typeface="+mj-lt"/>
              <a:ea typeface="+mj-ea"/>
              <a:cs typeface="+mj-cs"/>
            </a:endParaRPr>
          </a:p>
        </p:txBody>
      </p:sp>
      <p:sp>
        <p:nvSpPr>
          <p:cNvPr id="6" name="TextBox 5">
            <a:extLst>
              <a:ext uri="{FF2B5EF4-FFF2-40B4-BE49-F238E27FC236}">
                <a16:creationId xmlns:a16="http://schemas.microsoft.com/office/drawing/2014/main" id="{E2093691-55C0-2378-B594-99DCD68F805C}"/>
              </a:ext>
            </a:extLst>
          </p:cNvPr>
          <p:cNvSpPr txBox="1"/>
          <p:nvPr/>
        </p:nvSpPr>
        <p:spPr>
          <a:xfrm>
            <a:off x="751114" y="1074330"/>
            <a:ext cx="10842172" cy="480131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Patient Volumes &amp; Variability:</a:t>
            </a:r>
            <a:r>
              <a:rPr lang="en-US" b="0" i="0" dirty="0">
                <a:solidFill>
                  <a:srgbClr val="374151"/>
                </a:solidFill>
                <a:effectLst/>
                <a:latin typeface="Söhne"/>
              </a:rPr>
              <a:t> Gradual increase in mean daily patient arrivals from 2009 to 2023 with growing variability.</a:t>
            </a:r>
          </a:p>
          <a:p>
            <a:pPr algn="l">
              <a:buFont typeface="+mj-lt"/>
              <a:buAutoNum type="arabicPeriod"/>
            </a:pPr>
            <a:r>
              <a:rPr lang="en-US" b="1" i="0" dirty="0">
                <a:solidFill>
                  <a:srgbClr val="374151"/>
                </a:solidFill>
                <a:effectLst/>
                <a:latin typeface="Söhne"/>
              </a:rPr>
              <a:t>Hourly Fluctuations:</a:t>
            </a:r>
            <a:r>
              <a:rPr lang="en-US" b="0" i="0" dirty="0">
                <a:solidFill>
                  <a:srgbClr val="374151"/>
                </a:solidFill>
                <a:effectLst/>
                <a:latin typeface="Söhne"/>
              </a:rPr>
              <a:t> Consistent hourly fluctuations in daily patient arrivals with peak periods during late morning (11 AM to 4 PM).</a:t>
            </a:r>
          </a:p>
          <a:p>
            <a:pPr algn="l">
              <a:buFont typeface="+mj-lt"/>
              <a:buAutoNum type="arabicPeriod"/>
            </a:pPr>
            <a:r>
              <a:rPr lang="en-US" b="1" i="0" dirty="0">
                <a:solidFill>
                  <a:srgbClr val="374151"/>
                </a:solidFill>
                <a:effectLst/>
                <a:latin typeface="Söhne"/>
              </a:rPr>
              <a:t>Intra-Week Demand:</a:t>
            </a:r>
            <a:r>
              <a:rPr lang="en-US" b="0" i="0" dirty="0">
                <a:solidFill>
                  <a:srgbClr val="374151"/>
                </a:solidFill>
                <a:effectLst/>
                <a:latin typeface="Söhne"/>
              </a:rPr>
              <a:t> Fluctuations in weekly patient arrivals with Mondays as the busiest day.</a:t>
            </a:r>
          </a:p>
          <a:p>
            <a:pPr algn="l">
              <a:buFont typeface="+mj-lt"/>
              <a:buAutoNum type="arabicPeriod"/>
            </a:pPr>
            <a:r>
              <a:rPr lang="en-US" b="1" i="0" dirty="0">
                <a:solidFill>
                  <a:srgbClr val="374151"/>
                </a:solidFill>
                <a:effectLst/>
                <a:latin typeface="Söhne"/>
              </a:rPr>
              <a:t>Age Group Trends:</a:t>
            </a:r>
            <a:r>
              <a:rPr lang="en-US" b="0" i="0" dirty="0">
                <a:solidFill>
                  <a:srgbClr val="374151"/>
                </a:solidFill>
                <a:effectLst/>
                <a:latin typeface="Söhne"/>
              </a:rPr>
              <a:t> The ageing population is reflected in increasing trends in &lt;18 and older age groups.</a:t>
            </a:r>
          </a:p>
          <a:p>
            <a:pPr algn="l">
              <a:buFont typeface="+mj-lt"/>
              <a:buAutoNum type="arabicPeriod"/>
            </a:pPr>
            <a:r>
              <a:rPr lang="en-US" b="1" i="0" dirty="0">
                <a:solidFill>
                  <a:srgbClr val="374151"/>
                </a:solidFill>
                <a:effectLst/>
                <a:latin typeface="Söhne"/>
              </a:rPr>
              <a:t>Ambulance Usage:</a:t>
            </a:r>
            <a:r>
              <a:rPr lang="en-US" b="0" i="0" dirty="0">
                <a:solidFill>
                  <a:srgbClr val="374151"/>
                </a:solidFill>
                <a:effectLst/>
                <a:latin typeface="Söhne"/>
              </a:rPr>
              <a:t> Fluctuating ambulance demand, peaking in 2014-2015 and gradually declining.</a:t>
            </a:r>
          </a:p>
          <a:p>
            <a:pPr algn="l">
              <a:buFont typeface="+mj-lt"/>
              <a:buAutoNum type="arabicPeriod"/>
            </a:pPr>
            <a:r>
              <a:rPr lang="en-US" b="1" i="0" dirty="0">
                <a:solidFill>
                  <a:srgbClr val="374151"/>
                </a:solidFill>
                <a:effectLst/>
                <a:latin typeface="Söhne"/>
              </a:rPr>
              <a:t>ED Stay Durations:</a:t>
            </a:r>
            <a:r>
              <a:rPr lang="en-US" b="0" i="0" dirty="0">
                <a:solidFill>
                  <a:srgbClr val="374151"/>
                </a:solidFill>
                <a:effectLst/>
                <a:latin typeface="Söhne"/>
              </a:rPr>
              <a:t> Shift towards more extended ED stays post-2017, especially during COVID-19.</a:t>
            </a:r>
          </a:p>
          <a:p>
            <a:pPr algn="l">
              <a:buFont typeface="+mj-lt"/>
              <a:buAutoNum type="arabicPeriod"/>
            </a:pPr>
            <a:r>
              <a:rPr lang="en-US" b="1" i="0" dirty="0">
                <a:solidFill>
                  <a:srgbClr val="374151"/>
                </a:solidFill>
                <a:effectLst/>
                <a:latin typeface="Söhne"/>
              </a:rPr>
              <a:t>Arrival-Departure Equilibrium:</a:t>
            </a:r>
            <a:r>
              <a:rPr lang="en-US" b="0" i="0" dirty="0">
                <a:solidFill>
                  <a:srgbClr val="374151"/>
                </a:solidFill>
                <a:effectLst/>
                <a:latin typeface="Söhne"/>
              </a:rPr>
              <a:t> Consistent balance between mean daily arrivals and departures, highlighting adaptability.</a:t>
            </a:r>
          </a:p>
          <a:p>
            <a:pPr algn="l">
              <a:buFont typeface="+mj-lt"/>
              <a:buAutoNum type="arabicPeriod"/>
            </a:pPr>
            <a:r>
              <a:rPr lang="en-US" b="1" i="0" dirty="0">
                <a:solidFill>
                  <a:srgbClr val="374151"/>
                </a:solidFill>
                <a:effectLst/>
                <a:latin typeface="Söhne"/>
              </a:rPr>
              <a:t>Extended Stay by Age:</a:t>
            </a:r>
            <a:r>
              <a:rPr lang="en-US" b="0" i="0" dirty="0">
                <a:solidFill>
                  <a:srgbClr val="374151"/>
                </a:solidFill>
                <a:effectLst/>
                <a:latin typeface="Söhne"/>
              </a:rPr>
              <a:t> Older age groups, especially above 60, had higher proportions of extended stays.</a:t>
            </a:r>
          </a:p>
          <a:p>
            <a:pPr algn="l">
              <a:buFont typeface="+mj-lt"/>
              <a:buAutoNum type="arabicPeriod"/>
            </a:pPr>
            <a:r>
              <a:rPr lang="en-US" b="1" i="0" dirty="0">
                <a:solidFill>
                  <a:srgbClr val="374151"/>
                </a:solidFill>
                <a:effectLst/>
                <a:latin typeface="Söhne"/>
              </a:rPr>
              <a:t>Wait Time Variations: </a:t>
            </a:r>
            <a:r>
              <a:rPr lang="en-US" b="0" i="0" dirty="0">
                <a:solidFill>
                  <a:srgbClr val="374151"/>
                </a:solidFill>
                <a:effectLst/>
                <a:latin typeface="Söhne"/>
              </a:rPr>
              <a:t>These are differences in how long patients wait for essential treatments in the ED. These variations indicate areas needing improvement to provide more timely care.</a:t>
            </a:r>
          </a:p>
          <a:p>
            <a:pPr algn="l">
              <a:buFont typeface="+mj-lt"/>
              <a:buAutoNum type="arabicPeriod"/>
            </a:pPr>
            <a:r>
              <a:rPr lang="en-US" b="1" i="0" dirty="0">
                <a:solidFill>
                  <a:srgbClr val="374151"/>
                </a:solidFill>
                <a:effectLst/>
                <a:latin typeface="Söhne"/>
              </a:rPr>
              <a:t>Triage Code Shifts:</a:t>
            </a:r>
            <a:r>
              <a:rPr lang="en-US" b="0" i="0" dirty="0">
                <a:solidFill>
                  <a:srgbClr val="374151"/>
                </a:solidFill>
                <a:effectLst/>
                <a:latin typeface="Söhne"/>
              </a:rPr>
              <a:t> Statistical analysis of triage code distributions reveals significant shifts over time, emphasizing the critical need for adaptive resource allocation.</a:t>
            </a:r>
          </a:p>
          <a:p>
            <a:pPr algn="l">
              <a:buFont typeface="+mj-lt"/>
              <a:buAutoNum type="arabicPeriod"/>
            </a:pPr>
            <a:r>
              <a:rPr lang="en-US" b="1" i="0" dirty="0">
                <a:solidFill>
                  <a:srgbClr val="374151"/>
                </a:solidFill>
                <a:effectLst/>
                <a:latin typeface="Söhne"/>
              </a:rPr>
              <a:t>Age &amp; Prolonged Stays:</a:t>
            </a:r>
            <a:r>
              <a:rPr lang="en-US" b="0" i="0" dirty="0">
                <a:solidFill>
                  <a:srgbClr val="374151"/>
                </a:solidFill>
                <a:effectLst/>
                <a:latin typeface="Söhne"/>
              </a:rPr>
              <a:t> Correlation between older age and extended ED care, requiring longer evaluation.</a:t>
            </a:r>
          </a:p>
          <a:p>
            <a:endParaRPr lang="en-AS" dirty="0"/>
          </a:p>
        </p:txBody>
      </p:sp>
    </p:spTree>
    <p:extLst>
      <p:ext uri="{BB962C8B-B14F-4D97-AF65-F5344CB8AC3E}">
        <p14:creationId xmlns:p14="http://schemas.microsoft.com/office/powerpoint/2010/main" val="472419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F28E1-4749-227D-A55A-ED5E4A2F7167}"/>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7CB44740-C543-2CB9-0B98-E8F5266C3DB5}"/>
              </a:ext>
            </a:extLst>
          </p:cNvPr>
          <p:cNvSpPr>
            <a:spLocks noGrp="1"/>
          </p:cNvSpPr>
          <p:nvPr>
            <p:ph type="sldNum" sz="quarter" idx="12"/>
          </p:nvPr>
        </p:nvSpPr>
        <p:spPr/>
        <p:txBody>
          <a:bodyPr/>
          <a:lstStyle/>
          <a:p>
            <a:fld id="{DFDF98CC-160E-494C-8C3C-8CDC5FA257DE}" type="slidenum">
              <a:rPr lang="en-US" smtClean="0"/>
              <a:t>35</a:t>
            </a:fld>
            <a:endParaRPr lang="en-US"/>
          </a:p>
        </p:txBody>
      </p:sp>
      <p:sp>
        <p:nvSpPr>
          <p:cNvPr id="4" name="TextBox 3">
            <a:extLst>
              <a:ext uri="{FF2B5EF4-FFF2-40B4-BE49-F238E27FC236}">
                <a16:creationId xmlns:a16="http://schemas.microsoft.com/office/drawing/2014/main" id="{CCC2B2C7-5C2A-73BD-AB8B-B2388FDEBB96}"/>
              </a:ext>
            </a:extLst>
          </p:cNvPr>
          <p:cNvSpPr txBox="1"/>
          <p:nvPr/>
        </p:nvSpPr>
        <p:spPr>
          <a:xfrm>
            <a:off x="517870" y="740229"/>
            <a:ext cx="5784959" cy="369332"/>
          </a:xfrm>
          <a:prstGeom prst="rect">
            <a:avLst/>
          </a:prstGeom>
          <a:noFill/>
        </p:spPr>
        <p:txBody>
          <a:bodyPr wrap="square" rtlCol="0">
            <a:spAutoFit/>
          </a:bodyPr>
          <a:lstStyle/>
          <a:p>
            <a:r>
              <a:rPr lang="pl-PL" b="1" i="0" dirty="0">
                <a:effectLst/>
                <a:latin typeface="Söhne"/>
              </a:rPr>
              <a:t>Data Analysis - Predictive Analysis</a:t>
            </a:r>
            <a:endParaRPr lang="en-AS" dirty="0"/>
          </a:p>
        </p:txBody>
      </p:sp>
      <p:sp>
        <p:nvSpPr>
          <p:cNvPr id="6" name="TextBox 5">
            <a:extLst>
              <a:ext uri="{FF2B5EF4-FFF2-40B4-BE49-F238E27FC236}">
                <a16:creationId xmlns:a16="http://schemas.microsoft.com/office/drawing/2014/main" id="{8AD3BA84-E3A3-5DAE-C4D7-917C432057BA}"/>
              </a:ext>
            </a:extLst>
          </p:cNvPr>
          <p:cNvSpPr txBox="1"/>
          <p:nvPr/>
        </p:nvSpPr>
        <p:spPr>
          <a:xfrm>
            <a:off x="517870" y="1109561"/>
            <a:ext cx="8626130" cy="369332"/>
          </a:xfrm>
          <a:prstGeom prst="rect">
            <a:avLst/>
          </a:prstGeom>
          <a:noFill/>
        </p:spPr>
        <p:txBody>
          <a:bodyPr wrap="square">
            <a:spAutoFit/>
          </a:bodyPr>
          <a:lstStyle/>
          <a:p>
            <a:r>
              <a:rPr lang="en-US" b="1" dirty="0"/>
              <a:t>Predictive Model Performance for Daily Patient Arrival Forecasting (Table 4):</a:t>
            </a:r>
            <a:endParaRPr lang="en-AS" b="1" dirty="0"/>
          </a:p>
        </p:txBody>
      </p:sp>
      <p:sp>
        <p:nvSpPr>
          <p:cNvPr id="7" name="TextBox 6">
            <a:extLst>
              <a:ext uri="{FF2B5EF4-FFF2-40B4-BE49-F238E27FC236}">
                <a16:creationId xmlns:a16="http://schemas.microsoft.com/office/drawing/2014/main" id="{5E3AFBCE-79A7-B780-C1B8-5DF076F98251}"/>
              </a:ext>
            </a:extLst>
          </p:cNvPr>
          <p:cNvSpPr txBox="1"/>
          <p:nvPr/>
        </p:nvSpPr>
        <p:spPr>
          <a:xfrm>
            <a:off x="583184" y="1478893"/>
            <a:ext cx="11097187" cy="923330"/>
          </a:xfrm>
          <a:prstGeom prst="rect">
            <a:avLst/>
          </a:prstGeom>
          <a:noFill/>
        </p:spPr>
        <p:txBody>
          <a:bodyPr wrap="square" rtlCol="0">
            <a:spAutoFit/>
          </a:bodyPr>
          <a:lstStyle/>
          <a:p>
            <a:r>
              <a:rPr lang="en-US" dirty="0"/>
              <a:t>The predictive models for forecasting daily patient arrivals to the Emergency Department (ED) were evaluated on test data from October 2022 to March 2023. The features used included COVID status, month, day of week, season, and weekend indicators</a:t>
            </a:r>
            <a:endParaRPr lang="en-AS" dirty="0"/>
          </a:p>
        </p:txBody>
      </p:sp>
      <p:pic>
        <p:nvPicPr>
          <p:cNvPr id="8" name="Picture 7">
            <a:extLst>
              <a:ext uri="{FF2B5EF4-FFF2-40B4-BE49-F238E27FC236}">
                <a16:creationId xmlns:a16="http://schemas.microsoft.com/office/drawing/2014/main" id="{6F91627F-FEFC-207B-81F0-FD5328BE65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694" y="2565853"/>
            <a:ext cx="7899963" cy="3288847"/>
          </a:xfrm>
          <a:prstGeom prst="rect">
            <a:avLst/>
          </a:prstGeom>
          <a:noFill/>
          <a:ln>
            <a:noFill/>
          </a:ln>
        </p:spPr>
      </p:pic>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6772C706-9AF9-BEA7-6BB1-572C1CF553C1}"/>
                  </a:ext>
                </a:extLst>
              </p:cNvPr>
              <p:cNvGraphicFramePr>
                <a:graphicFrameLocks noChangeAspect="1"/>
              </p:cNvGraphicFramePr>
              <p:nvPr>
                <p:extLst>
                  <p:ext uri="{D42A27DB-BD31-4B8C-83A1-F6EECF244321}">
                    <p14:modId xmlns:p14="http://schemas.microsoft.com/office/powerpoint/2010/main" val="2356915545"/>
                  </p:ext>
                </p:extLst>
              </p:nvPr>
            </p:nvGraphicFramePr>
            <p:xfrm>
              <a:off x="8725271" y="3290207"/>
              <a:ext cx="3048000" cy="1714500"/>
            </p:xfrm>
            <a:graphic>
              <a:graphicData uri="http://schemas.microsoft.com/office/powerpoint/2016/slidezoom">
                <pslz:sldZm>
                  <pslz:sldZmObj sldId="301" cId="1046509042">
                    <pslz:zmPr id="{20CA46D4-41BD-4F80-A1F5-BBF74CA94EFA}"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0" name="Slide Zoom 9">
                <a:hlinkClick r:id="rId4" action="ppaction://hlinksldjump"/>
                <a:extLst>
                  <a:ext uri="{FF2B5EF4-FFF2-40B4-BE49-F238E27FC236}">
                    <a16:creationId xmlns:a16="http://schemas.microsoft.com/office/drawing/2014/main" id="{6772C706-9AF9-BEA7-6BB1-572C1CF553C1}"/>
                  </a:ext>
                </a:extLst>
              </p:cNvPr>
              <p:cNvPicPr>
                <a:picLocks noGrp="1" noRot="1" noChangeAspect="1" noMove="1" noResize="1" noEditPoints="1" noAdjustHandles="1" noChangeArrowheads="1" noChangeShapeType="1"/>
              </p:cNvPicPr>
              <p:nvPr/>
            </p:nvPicPr>
            <p:blipFill>
              <a:blip r:embed="rId5"/>
              <a:stretch>
                <a:fillRect/>
              </a:stretch>
            </p:blipFill>
            <p:spPr>
              <a:xfrm>
                <a:off x="8725271" y="3290207"/>
                <a:ext cx="3048000" cy="1714500"/>
              </a:xfrm>
              <a:prstGeom prst="rect">
                <a:avLst/>
              </a:prstGeom>
              <a:ln w="3175">
                <a:solidFill>
                  <a:prstClr val="ltGray"/>
                </a:solidFill>
              </a:ln>
            </p:spPr>
          </p:pic>
        </mc:Fallback>
      </mc:AlternateContent>
      <p:sp>
        <p:nvSpPr>
          <p:cNvPr id="11" name="TextBox 10">
            <a:extLst>
              <a:ext uri="{FF2B5EF4-FFF2-40B4-BE49-F238E27FC236}">
                <a16:creationId xmlns:a16="http://schemas.microsoft.com/office/drawing/2014/main" id="{B8E71144-39A8-B4D4-A033-76D286E68ED5}"/>
              </a:ext>
            </a:extLst>
          </p:cNvPr>
          <p:cNvSpPr txBox="1"/>
          <p:nvPr/>
        </p:nvSpPr>
        <p:spPr>
          <a:xfrm>
            <a:off x="514694" y="6007100"/>
            <a:ext cx="10775606" cy="646331"/>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Table 4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Model Performance Analysis for Daily Patient Arrival Forecasting in the ED</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3206003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5716D7-DBF4-FF28-A90D-3B09D637EB6E}"/>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A5A919EA-4A59-60F6-71AE-F3223876BD7A}"/>
              </a:ext>
            </a:extLst>
          </p:cNvPr>
          <p:cNvSpPr>
            <a:spLocks noGrp="1"/>
          </p:cNvSpPr>
          <p:nvPr>
            <p:ph type="sldNum" sz="quarter" idx="12"/>
          </p:nvPr>
        </p:nvSpPr>
        <p:spPr/>
        <p:txBody>
          <a:bodyPr/>
          <a:lstStyle/>
          <a:p>
            <a:fld id="{DFDF98CC-160E-494C-8C3C-8CDC5FA257DE}" type="slidenum">
              <a:rPr lang="en-US" smtClean="0"/>
              <a:t>36</a:t>
            </a:fld>
            <a:endParaRPr lang="en-US"/>
          </a:p>
        </p:txBody>
      </p:sp>
      <p:pic>
        <p:nvPicPr>
          <p:cNvPr id="4" name="Picture 3" descr="A graph showing a number of patients&#10;&#10;Description automatically generated with medium confidence">
            <a:extLst>
              <a:ext uri="{FF2B5EF4-FFF2-40B4-BE49-F238E27FC236}">
                <a16:creationId xmlns:a16="http://schemas.microsoft.com/office/drawing/2014/main" id="{D8253B02-080E-EC73-D8D2-E5864B3BD6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6915" y="1447119"/>
            <a:ext cx="8134441" cy="3963761"/>
          </a:xfrm>
          <a:prstGeom prst="rect">
            <a:avLst/>
          </a:prstGeom>
          <a:noFill/>
          <a:ln>
            <a:noFill/>
          </a:ln>
        </p:spPr>
      </p:pic>
      <p:sp>
        <p:nvSpPr>
          <p:cNvPr id="5" name="TextBox 4">
            <a:extLst>
              <a:ext uri="{FF2B5EF4-FFF2-40B4-BE49-F238E27FC236}">
                <a16:creationId xmlns:a16="http://schemas.microsoft.com/office/drawing/2014/main" id="{9A3865CE-C746-3BA0-8410-F7254C875834}"/>
              </a:ext>
            </a:extLst>
          </p:cNvPr>
          <p:cNvSpPr txBox="1"/>
          <p:nvPr/>
        </p:nvSpPr>
        <p:spPr>
          <a:xfrm>
            <a:off x="696686" y="816429"/>
            <a:ext cx="9187543" cy="646331"/>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18</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small"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 model testing graph on Oct 2022 to March 2023 data</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1046509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F28E1-4749-227D-A55A-ED5E4A2F7167}"/>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7CB44740-C543-2CB9-0B98-E8F5266C3DB5}"/>
              </a:ext>
            </a:extLst>
          </p:cNvPr>
          <p:cNvSpPr>
            <a:spLocks noGrp="1"/>
          </p:cNvSpPr>
          <p:nvPr>
            <p:ph type="sldNum" sz="quarter" idx="12"/>
          </p:nvPr>
        </p:nvSpPr>
        <p:spPr/>
        <p:txBody>
          <a:bodyPr/>
          <a:lstStyle/>
          <a:p>
            <a:fld id="{DFDF98CC-160E-494C-8C3C-8CDC5FA257DE}" type="slidenum">
              <a:rPr lang="en-US" smtClean="0"/>
              <a:t>37</a:t>
            </a:fld>
            <a:endParaRPr lang="en-US"/>
          </a:p>
        </p:txBody>
      </p:sp>
      <p:sp>
        <p:nvSpPr>
          <p:cNvPr id="4" name="TextBox 3">
            <a:extLst>
              <a:ext uri="{FF2B5EF4-FFF2-40B4-BE49-F238E27FC236}">
                <a16:creationId xmlns:a16="http://schemas.microsoft.com/office/drawing/2014/main" id="{CCC2B2C7-5C2A-73BD-AB8B-B2388FDEBB96}"/>
              </a:ext>
            </a:extLst>
          </p:cNvPr>
          <p:cNvSpPr txBox="1"/>
          <p:nvPr/>
        </p:nvSpPr>
        <p:spPr>
          <a:xfrm>
            <a:off x="517870" y="740229"/>
            <a:ext cx="5784959" cy="369332"/>
          </a:xfrm>
          <a:prstGeom prst="rect">
            <a:avLst/>
          </a:prstGeom>
          <a:noFill/>
        </p:spPr>
        <p:txBody>
          <a:bodyPr wrap="square" rtlCol="0">
            <a:spAutoFit/>
          </a:bodyPr>
          <a:lstStyle/>
          <a:p>
            <a:r>
              <a:rPr lang="pl-PL" b="1" i="0" dirty="0">
                <a:effectLst/>
                <a:latin typeface="Söhne"/>
              </a:rPr>
              <a:t>Data Analysis - Predictive Analysis</a:t>
            </a:r>
            <a:endParaRPr lang="en-AS" dirty="0"/>
          </a:p>
        </p:txBody>
      </p:sp>
      <p:sp>
        <p:nvSpPr>
          <p:cNvPr id="6" name="TextBox 5">
            <a:extLst>
              <a:ext uri="{FF2B5EF4-FFF2-40B4-BE49-F238E27FC236}">
                <a16:creationId xmlns:a16="http://schemas.microsoft.com/office/drawing/2014/main" id="{8AD3BA84-E3A3-5DAE-C4D7-917C432057BA}"/>
              </a:ext>
            </a:extLst>
          </p:cNvPr>
          <p:cNvSpPr txBox="1"/>
          <p:nvPr/>
        </p:nvSpPr>
        <p:spPr>
          <a:xfrm>
            <a:off x="583184" y="1076122"/>
            <a:ext cx="862613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A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Hourly Patient Arrival Forecasting Model Performance (</a:t>
            </a:r>
            <a:r>
              <a:rPr kumimoji="0" lang="en-US" altLang="en-A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Table 5</a:t>
            </a:r>
            <a:r>
              <a:rPr kumimoji="0" lang="en-US" altLang="en-AS" sz="1800" b="1" i="0" u="none" strike="noStrike" cap="none" normalizeH="0" baseline="0" dirty="0">
                <a:ln>
                  <a:noFill/>
                </a:ln>
                <a:solidFill>
                  <a:schemeClr val="tx1"/>
                </a:solidFill>
                <a:effectLst/>
                <a:ea typeface="Times New Roman" panose="02020603050405020304" pitchFamily="18" charset="0"/>
              </a:rPr>
              <a:t>):</a:t>
            </a:r>
            <a:r>
              <a:rPr kumimoji="0" lang="en-US" altLang="en-AS" sz="1050" b="0" i="0" u="none" strike="noStrike" cap="none" normalizeH="0" baseline="0" dirty="0">
                <a:ln>
                  <a:noFill/>
                </a:ln>
                <a:solidFill>
                  <a:schemeClr val="tx1"/>
                </a:solidFill>
                <a:effectLst/>
                <a:latin typeface="Arial" panose="020B0604020202020204" pitchFamily="34" charset="0"/>
              </a:rPr>
              <a:t> </a:t>
            </a:r>
            <a:endParaRPr kumimoji="0" lang="en-US" altLang="en-AS" sz="2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E3AFBCE-79A7-B780-C1B8-5DF076F98251}"/>
              </a:ext>
            </a:extLst>
          </p:cNvPr>
          <p:cNvSpPr txBox="1"/>
          <p:nvPr/>
        </p:nvSpPr>
        <p:spPr>
          <a:xfrm>
            <a:off x="583184" y="1478893"/>
            <a:ext cx="11097187"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Hourly patient arrival forecasting models incorporated features like COVID status, month, day of the week, season, weekend indicators, and time of day encodings to capture potential patterns. </a:t>
            </a:r>
            <a:endParaRPr lang="en-AS" dirty="0"/>
          </a:p>
        </p:txBody>
      </p:sp>
      <p:pic>
        <p:nvPicPr>
          <p:cNvPr id="12" name="Picture 11">
            <a:extLst>
              <a:ext uri="{FF2B5EF4-FFF2-40B4-BE49-F238E27FC236}">
                <a16:creationId xmlns:a16="http://schemas.microsoft.com/office/drawing/2014/main" id="{EDFB9F0E-CC1E-8C10-B1B4-5371507D05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974" y="2203056"/>
            <a:ext cx="8035526" cy="3765944"/>
          </a:xfrm>
          <a:prstGeom prst="rect">
            <a:avLst/>
          </a:prstGeom>
          <a:noFill/>
          <a:ln>
            <a:noFill/>
          </a:ln>
        </p:spPr>
      </p:pic>
      <p:sp>
        <p:nvSpPr>
          <p:cNvPr id="13" name="TextBox 12">
            <a:extLst>
              <a:ext uri="{FF2B5EF4-FFF2-40B4-BE49-F238E27FC236}">
                <a16:creationId xmlns:a16="http://schemas.microsoft.com/office/drawing/2014/main" id="{743D7890-5D8A-A5BD-F8AD-F509E82583DD}"/>
              </a:ext>
            </a:extLst>
          </p:cNvPr>
          <p:cNvSpPr txBox="1"/>
          <p:nvPr/>
        </p:nvSpPr>
        <p:spPr>
          <a:xfrm>
            <a:off x="517870" y="6002026"/>
            <a:ext cx="9499600" cy="385362"/>
          </a:xfrm>
          <a:prstGeom prst="rect">
            <a:avLst/>
          </a:prstGeom>
          <a:noFill/>
        </p:spPr>
        <p:txBody>
          <a:bodyPr wrap="square" rtlCol="0">
            <a:spAutoFit/>
          </a:bodyPr>
          <a:lstStyle/>
          <a:p>
            <a:pPr algn="just">
              <a:lnSpc>
                <a:spcPct val="115000"/>
              </a:lnSpc>
              <a:spcAft>
                <a:spcPts val="1000"/>
              </a:spcAft>
            </a:pPr>
            <a:r>
              <a:rPr lang="en-AS" sz="1800" cap="small">
                <a:effectLst/>
                <a:latin typeface="Times New Roman" panose="02020603050405020304" pitchFamily="18" charset="0"/>
                <a:ea typeface="Times New Roman" panose="02020603050405020304" pitchFamily="18" charset="0"/>
                <a:cs typeface="Times New Roman" panose="02020603050405020304" pitchFamily="18" charset="0"/>
              </a:rPr>
              <a:t>Table 5 </a:t>
            </a:r>
            <a:r>
              <a:rPr lang="en-US" sz="1800" cap="small">
                <a:effectLst/>
                <a:latin typeface="Times New Roman" panose="02020603050405020304" pitchFamily="18" charset="0"/>
                <a:ea typeface="Times New Roman" panose="02020603050405020304" pitchFamily="18" charset="0"/>
                <a:cs typeface="Times New Roman" panose="02020603050405020304" pitchFamily="18" charset="0"/>
              </a:rPr>
              <a:t>Hourly Patient Arrival Forecasting Model Performance Comparison</a:t>
            </a:r>
            <a:endParaRPr lang="en-AS" sz="1800" cap="small">
              <a:effectLst/>
              <a:latin typeface="Times New Roman" panose="02020603050405020304" pitchFamily="18" charset="0"/>
              <a:ea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6" name="Slide Zoom 15">
                <a:extLst>
                  <a:ext uri="{FF2B5EF4-FFF2-40B4-BE49-F238E27FC236}">
                    <a16:creationId xmlns:a16="http://schemas.microsoft.com/office/drawing/2014/main" id="{6AA4587E-F81F-993E-3BF1-887E116A5243}"/>
                  </a:ext>
                </a:extLst>
              </p:cNvPr>
              <p:cNvGraphicFramePr>
                <a:graphicFrameLocks noChangeAspect="1"/>
              </p:cNvGraphicFramePr>
              <p:nvPr>
                <p:extLst>
                  <p:ext uri="{D42A27DB-BD31-4B8C-83A1-F6EECF244321}">
                    <p14:modId xmlns:p14="http://schemas.microsoft.com/office/powerpoint/2010/main" val="2271275601"/>
                  </p:ext>
                </p:extLst>
              </p:nvPr>
            </p:nvGraphicFramePr>
            <p:xfrm>
              <a:off x="8826500" y="2349125"/>
              <a:ext cx="3048000" cy="1714500"/>
            </p:xfrm>
            <a:graphic>
              <a:graphicData uri="http://schemas.microsoft.com/office/powerpoint/2016/slidezoom">
                <pslz:sldZm>
                  <pslz:sldZmObj sldId="303" cId="3973379712">
                    <pslz:zmPr id="{576DE466-53E0-4967-9A79-83AA771884E1}"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6" name="Slide Zoom 15">
                <a:hlinkClick r:id="rId4" action="ppaction://hlinksldjump"/>
                <a:extLst>
                  <a:ext uri="{FF2B5EF4-FFF2-40B4-BE49-F238E27FC236}">
                    <a16:creationId xmlns:a16="http://schemas.microsoft.com/office/drawing/2014/main" id="{6AA4587E-F81F-993E-3BF1-887E116A5243}"/>
                  </a:ext>
                </a:extLst>
              </p:cNvPr>
              <p:cNvPicPr>
                <a:picLocks noGrp="1" noRot="1" noChangeAspect="1" noMove="1" noResize="1" noEditPoints="1" noAdjustHandles="1" noChangeArrowheads="1" noChangeShapeType="1"/>
              </p:cNvPicPr>
              <p:nvPr/>
            </p:nvPicPr>
            <p:blipFill>
              <a:blip r:embed="rId5"/>
              <a:stretch>
                <a:fillRect/>
              </a:stretch>
            </p:blipFill>
            <p:spPr>
              <a:xfrm>
                <a:off x="8826500" y="234912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84729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1483E-31CB-75F4-0C39-1EECA11AA543}"/>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D9A4FEB4-D76A-6354-9588-C0150256CB67}"/>
              </a:ext>
            </a:extLst>
          </p:cNvPr>
          <p:cNvSpPr>
            <a:spLocks noGrp="1"/>
          </p:cNvSpPr>
          <p:nvPr>
            <p:ph type="sldNum" sz="quarter" idx="12"/>
          </p:nvPr>
        </p:nvSpPr>
        <p:spPr/>
        <p:txBody>
          <a:bodyPr/>
          <a:lstStyle/>
          <a:p>
            <a:fld id="{DFDF98CC-160E-494C-8C3C-8CDC5FA257DE}" type="slidenum">
              <a:rPr lang="en-US" smtClean="0"/>
              <a:t>38</a:t>
            </a:fld>
            <a:endParaRPr lang="en-US"/>
          </a:p>
        </p:txBody>
      </p:sp>
      <p:pic>
        <p:nvPicPr>
          <p:cNvPr id="4" name="Picture 3" descr="A graph of blue and green lines&#10;&#10;Description automatically generated">
            <a:extLst>
              <a:ext uri="{FF2B5EF4-FFF2-40B4-BE49-F238E27FC236}">
                <a16:creationId xmlns:a16="http://schemas.microsoft.com/office/drawing/2014/main" id="{F50548E7-B287-5E3D-010C-9D7CA941CB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025650"/>
            <a:ext cx="11036300" cy="4394764"/>
          </a:xfrm>
          <a:prstGeom prst="rect">
            <a:avLst/>
          </a:prstGeom>
          <a:noFill/>
          <a:ln>
            <a:noFill/>
          </a:ln>
        </p:spPr>
      </p:pic>
      <p:sp>
        <p:nvSpPr>
          <p:cNvPr id="5" name="TextBox 4">
            <a:extLst>
              <a:ext uri="{FF2B5EF4-FFF2-40B4-BE49-F238E27FC236}">
                <a16:creationId xmlns:a16="http://schemas.microsoft.com/office/drawing/2014/main" id="{9D06BDB5-E35B-514C-F4FC-CDA5F60F4591}"/>
              </a:ext>
            </a:extLst>
          </p:cNvPr>
          <p:cNvSpPr txBox="1"/>
          <p:nvPr/>
        </p:nvSpPr>
        <p:spPr>
          <a:xfrm>
            <a:off x="812800" y="939800"/>
            <a:ext cx="9563100" cy="646331"/>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19</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  LSTM and </a:t>
            </a:r>
            <a:r>
              <a:rPr lang="en-US" sz="1800" cap="small"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 Actual vs. Ensemble Predicted Patient Count'</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3973379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F28E1-4749-227D-A55A-ED5E4A2F7167}"/>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7CB44740-C543-2CB9-0B98-E8F5266C3DB5}"/>
              </a:ext>
            </a:extLst>
          </p:cNvPr>
          <p:cNvSpPr>
            <a:spLocks noGrp="1"/>
          </p:cNvSpPr>
          <p:nvPr>
            <p:ph type="sldNum" sz="quarter" idx="12"/>
          </p:nvPr>
        </p:nvSpPr>
        <p:spPr/>
        <p:txBody>
          <a:bodyPr/>
          <a:lstStyle/>
          <a:p>
            <a:fld id="{DFDF98CC-160E-494C-8C3C-8CDC5FA257DE}" type="slidenum">
              <a:rPr lang="en-US" smtClean="0"/>
              <a:t>39</a:t>
            </a:fld>
            <a:endParaRPr lang="en-US"/>
          </a:p>
        </p:txBody>
      </p:sp>
      <p:sp>
        <p:nvSpPr>
          <p:cNvPr id="4" name="TextBox 3">
            <a:extLst>
              <a:ext uri="{FF2B5EF4-FFF2-40B4-BE49-F238E27FC236}">
                <a16:creationId xmlns:a16="http://schemas.microsoft.com/office/drawing/2014/main" id="{CCC2B2C7-5C2A-73BD-AB8B-B2388FDEBB96}"/>
              </a:ext>
            </a:extLst>
          </p:cNvPr>
          <p:cNvSpPr txBox="1"/>
          <p:nvPr/>
        </p:nvSpPr>
        <p:spPr>
          <a:xfrm>
            <a:off x="517870" y="740229"/>
            <a:ext cx="5784959" cy="369332"/>
          </a:xfrm>
          <a:prstGeom prst="rect">
            <a:avLst/>
          </a:prstGeom>
          <a:noFill/>
        </p:spPr>
        <p:txBody>
          <a:bodyPr wrap="square" rtlCol="0">
            <a:spAutoFit/>
          </a:bodyPr>
          <a:lstStyle/>
          <a:p>
            <a:r>
              <a:rPr lang="pl-PL" b="1" i="0" dirty="0">
                <a:effectLst/>
                <a:latin typeface="Söhne"/>
              </a:rPr>
              <a:t>Data Analysis - Predictive Analysis</a:t>
            </a:r>
            <a:endParaRPr lang="en-AS" dirty="0"/>
          </a:p>
        </p:txBody>
      </p:sp>
      <p:sp>
        <p:nvSpPr>
          <p:cNvPr id="6" name="TextBox 5">
            <a:extLst>
              <a:ext uri="{FF2B5EF4-FFF2-40B4-BE49-F238E27FC236}">
                <a16:creationId xmlns:a16="http://schemas.microsoft.com/office/drawing/2014/main" id="{8AD3BA84-E3A3-5DAE-C4D7-917C432057BA}"/>
              </a:ext>
            </a:extLst>
          </p:cNvPr>
          <p:cNvSpPr txBox="1"/>
          <p:nvPr/>
        </p:nvSpPr>
        <p:spPr>
          <a:xfrm>
            <a:off x="583184" y="1076122"/>
            <a:ext cx="862613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A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Model Performance for Hourly Ambulance Service Predictions (</a:t>
            </a:r>
            <a:r>
              <a:rPr kumimoji="0" lang="en-US" altLang="en-A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Table 6</a:t>
            </a:r>
            <a:r>
              <a:rPr kumimoji="0" lang="en-US" altLang="en-AS" sz="1800" b="1" i="0" u="none" strike="noStrike" cap="none" normalizeH="0" baseline="0" dirty="0">
                <a:ln>
                  <a:noFill/>
                </a:ln>
                <a:solidFill>
                  <a:schemeClr val="tx1"/>
                </a:solidFill>
                <a:effectLst/>
                <a:ea typeface="Times New Roman" panose="02020603050405020304" pitchFamily="18" charset="0"/>
              </a:rPr>
              <a:t>):</a:t>
            </a:r>
            <a:r>
              <a:rPr kumimoji="0" lang="en-US" altLang="en-AS" sz="1050" b="0" i="0" u="none" strike="noStrike" cap="none" normalizeH="0" baseline="0" dirty="0">
                <a:ln>
                  <a:noFill/>
                </a:ln>
                <a:solidFill>
                  <a:schemeClr val="tx1"/>
                </a:solidFill>
                <a:effectLst/>
                <a:latin typeface="Arial" panose="020B0604020202020204" pitchFamily="34" charset="0"/>
              </a:rPr>
              <a:t> </a:t>
            </a:r>
            <a:endParaRPr kumimoji="0" lang="en-US" altLang="en-AS" sz="2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E3AFBCE-79A7-B780-C1B8-5DF076F98251}"/>
              </a:ext>
            </a:extLst>
          </p:cNvPr>
          <p:cNvSpPr txBox="1"/>
          <p:nvPr/>
        </p:nvSpPr>
        <p:spPr>
          <a:xfrm>
            <a:off x="583184" y="1478893"/>
            <a:ext cx="11097187" cy="92333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focus of the models was on hourly ambulance demand predictions, given limited features for accurate daily forecasting. Inputs included COVID status, month, day of the week, season, weekends, hour of the day, and  Before 2016 encoding. </a:t>
            </a:r>
            <a:endParaRPr lang="en-AS" dirty="0"/>
          </a:p>
        </p:txBody>
      </p:sp>
      <p:pic>
        <p:nvPicPr>
          <p:cNvPr id="8" name="Picture 7">
            <a:extLst>
              <a:ext uri="{FF2B5EF4-FFF2-40B4-BE49-F238E27FC236}">
                <a16:creationId xmlns:a16="http://schemas.microsoft.com/office/drawing/2014/main" id="{B8A22730-5B56-2C2B-20D9-8FC0F9F649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870" y="2565400"/>
            <a:ext cx="8016530" cy="3216478"/>
          </a:xfrm>
          <a:prstGeom prst="rect">
            <a:avLst/>
          </a:prstGeom>
          <a:noFill/>
          <a:ln>
            <a:noFill/>
          </a:ln>
        </p:spPr>
      </p:pic>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65411F44-F623-853C-D554-237315151F2E}"/>
                  </a:ext>
                </a:extLst>
              </p:cNvPr>
              <p:cNvGraphicFramePr>
                <a:graphicFrameLocks noChangeAspect="1"/>
              </p:cNvGraphicFramePr>
              <p:nvPr>
                <p:extLst>
                  <p:ext uri="{D42A27DB-BD31-4B8C-83A1-F6EECF244321}">
                    <p14:modId xmlns:p14="http://schemas.microsoft.com/office/powerpoint/2010/main" val="1599878508"/>
                  </p:ext>
                </p:extLst>
              </p:nvPr>
            </p:nvGraphicFramePr>
            <p:xfrm>
              <a:off x="8725271" y="3316389"/>
              <a:ext cx="3048000" cy="1714500"/>
            </p:xfrm>
            <a:graphic>
              <a:graphicData uri="http://schemas.microsoft.com/office/powerpoint/2016/slidezoom">
                <pslz:sldZm>
                  <pslz:sldZmObj sldId="305" cId="886956306">
                    <pslz:zmPr id="{2CD433A8-F77E-4DC5-93A5-F948F2D9C003}"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0" name="Slide Zoom 9">
                <a:hlinkClick r:id="rId4" action="ppaction://hlinksldjump"/>
                <a:extLst>
                  <a:ext uri="{FF2B5EF4-FFF2-40B4-BE49-F238E27FC236}">
                    <a16:creationId xmlns:a16="http://schemas.microsoft.com/office/drawing/2014/main" id="{65411F44-F623-853C-D554-237315151F2E}"/>
                  </a:ext>
                </a:extLst>
              </p:cNvPr>
              <p:cNvPicPr>
                <a:picLocks noGrp="1" noRot="1" noChangeAspect="1" noMove="1" noResize="1" noEditPoints="1" noAdjustHandles="1" noChangeArrowheads="1" noChangeShapeType="1"/>
              </p:cNvPicPr>
              <p:nvPr/>
            </p:nvPicPr>
            <p:blipFill>
              <a:blip r:embed="rId5"/>
              <a:stretch>
                <a:fillRect/>
              </a:stretch>
            </p:blipFill>
            <p:spPr>
              <a:xfrm>
                <a:off x="8725271" y="331638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01582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CE6480C-8724-F6BF-44FC-5EC07B47C110}"/>
              </a:ext>
            </a:extLst>
          </p:cNvPr>
          <p:cNvSpPr txBox="1"/>
          <p:nvPr/>
        </p:nvSpPr>
        <p:spPr>
          <a:xfrm>
            <a:off x="517870" y="582729"/>
            <a:ext cx="5338644" cy="981021"/>
          </a:xfrm>
          <a:prstGeom prst="rect">
            <a:avLst/>
          </a:prstGeom>
        </p:spPr>
        <p:txBody>
          <a:bodyPr vert="horz" lIns="91440" tIns="45720" rIns="91440" bIns="45720" rtlCol="0" anchor="t">
            <a:normAutofit/>
          </a:bodyPr>
          <a:lstStyle/>
          <a:p>
            <a:pPr>
              <a:spcBef>
                <a:spcPct val="0"/>
              </a:spcBef>
              <a:spcAft>
                <a:spcPts val="600"/>
              </a:spcAft>
            </a:pPr>
            <a:r>
              <a:rPr lang="en-US" sz="5400" b="1" dirty="0">
                <a:latin typeface="+mj-lt"/>
                <a:ea typeface="+mj-ea"/>
                <a:cs typeface="+mj-cs"/>
              </a:rPr>
              <a:t>Background</a:t>
            </a: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72AADEB-38B2-1412-3A6B-F3A88F97182A}"/>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C04F7055-6FE3-4D3F-5FE6-CE5725DBF73D}"/>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4</a:t>
            </a:fld>
            <a:endParaRPr lang="en-US"/>
          </a:p>
        </p:txBody>
      </p:sp>
      <p:graphicFrame>
        <p:nvGraphicFramePr>
          <p:cNvPr id="21" name="TextBox 5">
            <a:extLst>
              <a:ext uri="{FF2B5EF4-FFF2-40B4-BE49-F238E27FC236}">
                <a16:creationId xmlns:a16="http://schemas.microsoft.com/office/drawing/2014/main" id="{FB51A239-F9A8-ED6E-A88E-3AB35572FF53}"/>
              </a:ext>
            </a:extLst>
          </p:cNvPr>
          <p:cNvGraphicFramePr/>
          <p:nvPr>
            <p:extLst>
              <p:ext uri="{D42A27DB-BD31-4B8C-83A1-F6EECF244321}">
                <p14:modId xmlns:p14="http://schemas.microsoft.com/office/powerpoint/2010/main" val="391659750"/>
              </p:ext>
            </p:extLst>
          </p:nvPr>
        </p:nvGraphicFramePr>
        <p:xfrm>
          <a:off x="718455" y="1495596"/>
          <a:ext cx="10735861"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435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72841-8C1E-6371-44F8-F05383EF6BCB}"/>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F45C8B17-39B2-B964-E501-98511130A66B}"/>
              </a:ext>
            </a:extLst>
          </p:cNvPr>
          <p:cNvSpPr>
            <a:spLocks noGrp="1"/>
          </p:cNvSpPr>
          <p:nvPr>
            <p:ph type="sldNum" sz="quarter" idx="12"/>
          </p:nvPr>
        </p:nvSpPr>
        <p:spPr/>
        <p:txBody>
          <a:bodyPr/>
          <a:lstStyle/>
          <a:p>
            <a:fld id="{DFDF98CC-160E-494C-8C3C-8CDC5FA257DE}" type="slidenum">
              <a:rPr lang="en-US" smtClean="0"/>
              <a:t>40</a:t>
            </a:fld>
            <a:endParaRPr lang="en-US"/>
          </a:p>
        </p:txBody>
      </p:sp>
      <p:pic>
        <p:nvPicPr>
          <p:cNvPr id="4" name="Picture 3" descr="A graph showing blue and red lines&#10;&#10;Description automatically generated">
            <a:extLst>
              <a:ext uri="{FF2B5EF4-FFF2-40B4-BE49-F238E27FC236}">
                <a16:creationId xmlns:a16="http://schemas.microsoft.com/office/drawing/2014/main" id="{48B0ABCA-409C-CA6F-56A3-4194482631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582102"/>
            <a:ext cx="10388600" cy="4247198"/>
          </a:xfrm>
          <a:prstGeom prst="rect">
            <a:avLst/>
          </a:prstGeom>
          <a:noFill/>
          <a:ln>
            <a:noFill/>
          </a:ln>
        </p:spPr>
      </p:pic>
      <p:sp>
        <p:nvSpPr>
          <p:cNvPr id="5" name="TextBox 4">
            <a:extLst>
              <a:ext uri="{FF2B5EF4-FFF2-40B4-BE49-F238E27FC236}">
                <a16:creationId xmlns:a16="http://schemas.microsoft.com/office/drawing/2014/main" id="{CE4DF29D-74D7-6AB6-7266-AECAFB4401D1}"/>
              </a:ext>
            </a:extLst>
          </p:cNvPr>
          <p:cNvSpPr txBox="1"/>
          <p:nvPr/>
        </p:nvSpPr>
        <p:spPr>
          <a:xfrm>
            <a:off x="723900" y="6007100"/>
            <a:ext cx="9817100" cy="646331"/>
          </a:xfrm>
          <a:prstGeom prst="rect">
            <a:avLst/>
          </a:prstGeom>
          <a:noFill/>
        </p:spPr>
        <p:txBody>
          <a:bodyPr wrap="square" rtlCol="0">
            <a:spAutoFit/>
          </a:bodyPr>
          <a:lstStyle/>
          <a:p>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20</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cap="small"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 performance on hourly ambulance count prediction</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886956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B986558-C53D-08DE-68E7-E8939E9B136D}"/>
              </a:ext>
            </a:extLst>
          </p:cNvPr>
          <p:cNvSpPr txBox="1"/>
          <p:nvPr/>
        </p:nvSpPr>
        <p:spPr>
          <a:xfrm>
            <a:off x="428970" y="718275"/>
            <a:ext cx="10696230" cy="726987"/>
          </a:xfrm>
          <a:prstGeom prst="rect">
            <a:avLst/>
          </a:prstGeom>
        </p:spPr>
        <p:txBody>
          <a:bodyPr vert="horz" lIns="91440" tIns="45720" rIns="91440" bIns="45720" rtlCol="0" anchor="t">
            <a:normAutofit/>
          </a:bodyPr>
          <a:lstStyle/>
          <a:p>
            <a:pPr>
              <a:spcBef>
                <a:spcPct val="0"/>
              </a:spcBef>
              <a:spcAft>
                <a:spcPts val="600"/>
              </a:spcAft>
            </a:pPr>
            <a:r>
              <a:rPr lang="en-US" sz="3600" b="1" i="0" dirty="0">
                <a:effectLst/>
                <a:latin typeface="Söhne"/>
              </a:rPr>
              <a:t>Patient Arrival Forecasting for Oct 2023 - Mar 2024</a:t>
            </a:r>
            <a:endParaRPr lang="en-US" sz="3600" b="1" dirty="0">
              <a:latin typeface="+mj-lt"/>
              <a:ea typeface="+mj-ea"/>
              <a:cs typeface="+mj-cs"/>
            </a:endParaRP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602F7B9E-04C2-0016-9E38-3E2BAA8BBBE7}"/>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7BFEA798-F941-198B-842D-841EC01E58CA}"/>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41</a:t>
            </a:fld>
            <a:endParaRPr lang="en-US"/>
          </a:p>
        </p:txBody>
      </p:sp>
      <p:pic>
        <p:nvPicPr>
          <p:cNvPr id="6146" name="Picture 2">
            <a:extLst>
              <a:ext uri="{FF2B5EF4-FFF2-40B4-BE49-F238E27FC236}">
                <a16:creationId xmlns:a16="http://schemas.microsoft.com/office/drawing/2014/main" id="{EE1CBEAB-EB1E-76CA-E817-C51E4C8BA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70" y="1582896"/>
            <a:ext cx="9420225" cy="39994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AD6D9A-3E49-893F-DE78-8B472EE8DC8C}"/>
              </a:ext>
            </a:extLst>
          </p:cNvPr>
          <p:cNvSpPr txBox="1"/>
          <p:nvPr/>
        </p:nvSpPr>
        <p:spPr>
          <a:xfrm>
            <a:off x="428970" y="5747134"/>
            <a:ext cx="8382000" cy="390684"/>
          </a:xfrm>
          <a:prstGeom prst="rect">
            <a:avLst/>
          </a:prstGeom>
          <a:noFill/>
        </p:spPr>
        <p:txBody>
          <a:bodyPr wrap="square" rtlCol="0">
            <a:spAutoFit/>
          </a:bodyPr>
          <a:lstStyle/>
          <a:p>
            <a:pPr algn="just">
              <a:lnSpc>
                <a:spcPct val="115000"/>
              </a:lnSpc>
              <a:spcAft>
                <a:spcPts val="1000"/>
              </a:spcAft>
            </a:pPr>
            <a:r>
              <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Figure </a:t>
            </a:r>
            <a:r>
              <a:rPr lang="en-US" sz="1800" cap="small" dirty="0">
                <a:effectLst/>
                <a:latin typeface="Times New Roman" panose="02020603050405020304" pitchFamily="18" charset="0"/>
                <a:ea typeface="Times New Roman" panose="02020603050405020304" pitchFamily="18" charset="0"/>
                <a:cs typeface="Times New Roman" panose="02020603050405020304" pitchFamily="18" charset="0"/>
              </a:rPr>
              <a:t>21</a:t>
            </a:r>
            <a:r>
              <a:rPr lang="en-US" cap="small" dirty="0">
                <a:latin typeface="Times New Roman" panose="02020603050405020304" pitchFamily="18" charset="0"/>
                <a:ea typeface="Times New Roman" panose="02020603050405020304" pitchFamily="18" charset="0"/>
                <a:cs typeface="Times New Roman" panose="02020603050405020304" pitchFamily="18" charset="0"/>
              </a:rPr>
              <a:t> </a:t>
            </a:r>
            <a:r>
              <a:rPr lang="en-US" i="0" dirty="0">
                <a:effectLst/>
                <a:latin typeface="Söhne"/>
              </a:rPr>
              <a:t>Daily Patient Arrivals Forecast for Oct 2023 - Mar 2024 Using XGBOOST</a:t>
            </a:r>
            <a:endParaRPr lang="en-AS" sz="18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98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B986558-C53D-08DE-68E7-E8939E9B136D}"/>
              </a:ext>
            </a:extLst>
          </p:cNvPr>
          <p:cNvSpPr txBox="1"/>
          <p:nvPr/>
        </p:nvSpPr>
        <p:spPr>
          <a:xfrm>
            <a:off x="428970" y="718275"/>
            <a:ext cx="10696230" cy="726987"/>
          </a:xfrm>
          <a:prstGeom prst="rect">
            <a:avLst/>
          </a:prstGeom>
        </p:spPr>
        <p:txBody>
          <a:bodyPr vert="horz" lIns="91440" tIns="45720" rIns="91440" bIns="45720" rtlCol="0" anchor="t">
            <a:normAutofit/>
          </a:bodyPr>
          <a:lstStyle/>
          <a:p>
            <a:pPr>
              <a:spcBef>
                <a:spcPct val="0"/>
              </a:spcBef>
              <a:spcAft>
                <a:spcPts val="600"/>
              </a:spcAft>
            </a:pPr>
            <a:r>
              <a:rPr lang="en-US" sz="3600" b="1" i="0" dirty="0">
                <a:effectLst/>
                <a:latin typeface="Söhne"/>
              </a:rPr>
              <a:t>Patient Arrival Forecasting for Oct 2023 - Mar 2024</a:t>
            </a:r>
            <a:endParaRPr lang="en-US" sz="3600" b="1" dirty="0">
              <a:latin typeface="+mj-lt"/>
              <a:ea typeface="+mj-ea"/>
              <a:cs typeface="+mj-cs"/>
            </a:endParaRP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602F7B9E-04C2-0016-9E38-3E2BAA8BBBE7}"/>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7BFEA798-F941-198B-842D-841EC01E58CA}"/>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42</a:t>
            </a:fld>
            <a:endParaRPr lang="en-US"/>
          </a:p>
        </p:txBody>
      </p:sp>
      <p:pic>
        <p:nvPicPr>
          <p:cNvPr id="7" name="Picture 6" descr="A screenshot of a graph&#10;&#10;Description automatically generated">
            <a:extLst>
              <a:ext uri="{FF2B5EF4-FFF2-40B4-BE49-F238E27FC236}">
                <a16:creationId xmlns:a16="http://schemas.microsoft.com/office/drawing/2014/main" id="{E38470A4-6E32-BB56-4791-2BD88FDF971D}"/>
              </a:ext>
            </a:extLst>
          </p:cNvPr>
          <p:cNvPicPr>
            <a:picLocks noChangeAspect="1"/>
          </p:cNvPicPr>
          <p:nvPr/>
        </p:nvPicPr>
        <p:blipFill rotWithShape="1">
          <a:blip r:embed="rId2">
            <a:extLst>
              <a:ext uri="{28A0092B-C50C-407E-A947-70E740481C1C}">
                <a14:useLocalDpi xmlns:a14="http://schemas.microsoft.com/office/drawing/2010/main" val="0"/>
              </a:ext>
            </a:extLst>
          </a:blip>
          <a:srcRect t="4451" r="10620"/>
          <a:stretch/>
        </p:blipFill>
        <p:spPr>
          <a:xfrm>
            <a:off x="3953352" y="1270001"/>
            <a:ext cx="8138874" cy="5150414"/>
          </a:xfrm>
          <a:prstGeom prst="rect">
            <a:avLst/>
          </a:prstGeom>
        </p:spPr>
      </p:pic>
      <p:sp>
        <p:nvSpPr>
          <p:cNvPr id="8" name="TextBox 7">
            <a:extLst>
              <a:ext uri="{FF2B5EF4-FFF2-40B4-BE49-F238E27FC236}">
                <a16:creationId xmlns:a16="http://schemas.microsoft.com/office/drawing/2014/main" id="{358A5066-4E07-D7BC-957F-96C7C9570927}"/>
              </a:ext>
            </a:extLst>
          </p:cNvPr>
          <p:cNvSpPr txBox="1"/>
          <p:nvPr/>
        </p:nvSpPr>
        <p:spPr>
          <a:xfrm>
            <a:off x="428970" y="1445262"/>
            <a:ext cx="2923830" cy="646331"/>
          </a:xfrm>
          <a:prstGeom prst="rect">
            <a:avLst/>
          </a:prstGeom>
          <a:noFill/>
        </p:spPr>
        <p:txBody>
          <a:bodyPr wrap="square" rtlCol="0">
            <a:spAutoFit/>
          </a:bodyPr>
          <a:lstStyle/>
          <a:p>
            <a:r>
              <a:rPr lang="en-US" b="1" i="0" dirty="0">
                <a:effectLst/>
                <a:latin typeface="Söhne"/>
              </a:rPr>
              <a:t>Interactive Hourly Patient Arrival Visualization</a:t>
            </a:r>
            <a:endParaRPr lang="en-AS" dirty="0"/>
          </a:p>
        </p:txBody>
      </p:sp>
      <p:sp>
        <p:nvSpPr>
          <p:cNvPr id="10" name="TextBox 9">
            <a:extLst>
              <a:ext uri="{FF2B5EF4-FFF2-40B4-BE49-F238E27FC236}">
                <a16:creationId xmlns:a16="http://schemas.microsoft.com/office/drawing/2014/main" id="{B02BBBD9-FFB3-C505-608E-B25F0C01A1C4}"/>
              </a:ext>
            </a:extLst>
          </p:cNvPr>
          <p:cNvSpPr txBox="1"/>
          <p:nvPr/>
        </p:nvSpPr>
        <p:spPr>
          <a:xfrm>
            <a:off x="517870" y="2273300"/>
            <a:ext cx="2923830" cy="3139321"/>
          </a:xfrm>
          <a:prstGeom prst="rect">
            <a:avLst/>
          </a:prstGeom>
          <a:noFill/>
        </p:spPr>
        <p:txBody>
          <a:bodyPr wrap="square" rtlCol="0">
            <a:spAutoFit/>
          </a:bodyPr>
          <a:lstStyle/>
          <a:p>
            <a:r>
              <a:rPr lang="pl-PL" b="1" i="0" dirty="0">
                <a:effectLst/>
                <a:latin typeface="Söhne"/>
              </a:rPr>
              <a:t>Hourly Prediction Model: Proportional Hourly Patient Arrival Estimation</a:t>
            </a:r>
            <a:r>
              <a:rPr lang="pl-PL" b="0" i="0" dirty="0">
                <a:solidFill>
                  <a:srgbClr val="374151"/>
                </a:solidFill>
                <a:effectLst/>
                <a:latin typeface="Söhne"/>
              </a:rPr>
              <a:t> Utilizes historical data and machine learning algorithms to predict patient arrivals for distinct hourly intervals, offering flexible insights for resource planning, staff scheduling, and data-driven decision-making.</a:t>
            </a:r>
            <a:endParaRPr lang="en-AS" dirty="0"/>
          </a:p>
        </p:txBody>
      </p:sp>
    </p:spTree>
    <p:extLst>
      <p:ext uri="{BB962C8B-B14F-4D97-AF65-F5344CB8AC3E}">
        <p14:creationId xmlns:p14="http://schemas.microsoft.com/office/powerpoint/2010/main" val="2545687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A0636B-4468-681B-C444-ED5703604A6D}"/>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81A54A9A-4F9F-03F1-83C3-527BD096C17D}"/>
              </a:ext>
            </a:extLst>
          </p:cNvPr>
          <p:cNvSpPr>
            <a:spLocks noGrp="1"/>
          </p:cNvSpPr>
          <p:nvPr>
            <p:ph type="sldNum" sz="quarter" idx="12"/>
          </p:nvPr>
        </p:nvSpPr>
        <p:spPr/>
        <p:txBody>
          <a:bodyPr/>
          <a:lstStyle/>
          <a:p>
            <a:fld id="{DFDF98CC-160E-494C-8C3C-8CDC5FA257DE}" type="slidenum">
              <a:rPr lang="en-US" smtClean="0"/>
              <a:t>43</a:t>
            </a:fld>
            <a:endParaRPr lang="en-US"/>
          </a:p>
        </p:txBody>
      </p:sp>
      <p:sp>
        <p:nvSpPr>
          <p:cNvPr id="6" name="TextBox 5">
            <a:extLst>
              <a:ext uri="{FF2B5EF4-FFF2-40B4-BE49-F238E27FC236}">
                <a16:creationId xmlns:a16="http://schemas.microsoft.com/office/drawing/2014/main" id="{76839024-31CC-DC73-AB40-474CFEAFE659}"/>
              </a:ext>
            </a:extLst>
          </p:cNvPr>
          <p:cNvSpPr txBox="1"/>
          <p:nvPr/>
        </p:nvSpPr>
        <p:spPr>
          <a:xfrm>
            <a:off x="517870" y="599652"/>
            <a:ext cx="5159030" cy="5632311"/>
          </a:xfrm>
          <a:prstGeom prst="rect">
            <a:avLst/>
          </a:prstGeom>
          <a:noFill/>
        </p:spPr>
        <p:txBody>
          <a:bodyPr wrap="square" rtlCol="0">
            <a:spAutoFit/>
          </a:bodyPr>
          <a:lstStyle/>
          <a:p>
            <a:pPr algn="l"/>
            <a:r>
              <a:rPr lang="en-US" sz="2000" b="1" i="0" dirty="0">
                <a:solidFill>
                  <a:srgbClr val="374151"/>
                </a:solidFill>
                <a:effectLst/>
                <a:latin typeface="Söhne"/>
              </a:rPr>
              <a:t>Discussion Highlights:</a:t>
            </a:r>
            <a:endParaRPr lang="en-US" sz="2000" b="0" i="0" dirty="0">
              <a:solidFill>
                <a:srgbClr val="374151"/>
              </a:solidFill>
              <a:effectLst/>
              <a:latin typeface="Söhne"/>
            </a:endParaRPr>
          </a:p>
          <a:p>
            <a:pPr marL="285750" indent="-285750" algn="just">
              <a:buFont typeface="Wingdings" panose="05000000000000000000" pitchFamily="2" charset="2"/>
              <a:buChar char="v"/>
            </a:pPr>
            <a:r>
              <a:rPr lang="en-US" sz="2000" b="1" i="0" dirty="0">
                <a:solidFill>
                  <a:srgbClr val="374151"/>
                </a:solidFill>
                <a:effectLst/>
                <a:latin typeface="Söhne"/>
              </a:rPr>
              <a:t>Understanding Winter Pressures:</a:t>
            </a:r>
            <a:r>
              <a:rPr lang="en-US" sz="2000" b="0" i="0" dirty="0">
                <a:solidFill>
                  <a:srgbClr val="374151"/>
                </a:solidFill>
                <a:effectLst/>
                <a:latin typeface="Söhne"/>
              </a:rPr>
              <a:t> This analysis provides valuable insights into the increasing pressures faced by the NHS Emergency Department during the winter seasons from 2009 to 2023.</a:t>
            </a:r>
          </a:p>
          <a:p>
            <a:pPr marL="285750" indent="-285750" algn="just">
              <a:buFont typeface="Wingdings" panose="05000000000000000000" pitchFamily="2" charset="2"/>
              <a:buChar char="v"/>
            </a:pPr>
            <a:r>
              <a:rPr lang="en-US" sz="2000" b="1" i="0" dirty="0">
                <a:solidFill>
                  <a:srgbClr val="374151"/>
                </a:solidFill>
                <a:effectLst/>
                <a:latin typeface="Söhne"/>
              </a:rPr>
              <a:t>Escalating Patient Arrivals:</a:t>
            </a:r>
            <a:r>
              <a:rPr lang="en-US" sz="2000" b="0" i="0" dirty="0">
                <a:solidFill>
                  <a:srgbClr val="374151"/>
                </a:solidFill>
                <a:effectLst/>
                <a:latin typeface="Söhne"/>
              </a:rPr>
              <a:t> The study reveals a consistent rise in daily patient arrivals, exceeding 280 in recent seasons, highlighting the growing winter demand.</a:t>
            </a:r>
          </a:p>
          <a:p>
            <a:pPr marL="285750" indent="-285750" algn="just">
              <a:buFont typeface="Wingdings" panose="05000000000000000000" pitchFamily="2" charset="2"/>
              <a:buChar char="v"/>
            </a:pPr>
            <a:r>
              <a:rPr lang="en-US" sz="2000" b="1" i="0" dirty="0">
                <a:solidFill>
                  <a:srgbClr val="374151"/>
                </a:solidFill>
                <a:effectLst/>
                <a:latin typeface="Söhne"/>
              </a:rPr>
              <a:t>Peak Arrival Times:</a:t>
            </a:r>
            <a:r>
              <a:rPr lang="en-US" sz="2000" b="0" i="0" dirty="0">
                <a:solidFill>
                  <a:srgbClr val="374151"/>
                </a:solidFill>
                <a:effectLst/>
                <a:latin typeface="Söhne"/>
              </a:rPr>
              <a:t> Afternoon arrival spikes between 12-6 PM align with the results, indicating peak volumes during this period.</a:t>
            </a:r>
          </a:p>
          <a:p>
            <a:pPr marL="285750" indent="-285750" algn="just">
              <a:buFont typeface="Wingdings" panose="05000000000000000000" pitchFamily="2" charset="2"/>
              <a:buChar char="v"/>
            </a:pPr>
            <a:r>
              <a:rPr lang="en-US" sz="2000" b="1" i="0" dirty="0">
                <a:solidFill>
                  <a:srgbClr val="374151"/>
                </a:solidFill>
                <a:effectLst/>
                <a:latin typeface="Söhne"/>
              </a:rPr>
              <a:t>Vulnerable Elderly Population:</a:t>
            </a:r>
            <a:r>
              <a:rPr lang="en-US" sz="2000" b="0" i="0" dirty="0">
                <a:solidFill>
                  <a:srgbClr val="374151"/>
                </a:solidFill>
                <a:effectLst/>
                <a:latin typeface="Söhne"/>
              </a:rPr>
              <a:t> The analysis confirms an increase in patients aged 70+, reflecting the challenges posed by older populations, especially those above 60, after 2015.</a:t>
            </a:r>
          </a:p>
        </p:txBody>
      </p:sp>
      <p:sp>
        <p:nvSpPr>
          <p:cNvPr id="7" name="TextBox 6">
            <a:extLst>
              <a:ext uri="{FF2B5EF4-FFF2-40B4-BE49-F238E27FC236}">
                <a16:creationId xmlns:a16="http://schemas.microsoft.com/office/drawing/2014/main" id="{4470FE8F-0C1A-C44B-AD86-CEAF3335C4A9}"/>
              </a:ext>
            </a:extLst>
          </p:cNvPr>
          <p:cNvSpPr txBox="1"/>
          <p:nvPr/>
        </p:nvSpPr>
        <p:spPr>
          <a:xfrm>
            <a:off x="6235700" y="965200"/>
            <a:ext cx="5438430" cy="5632311"/>
          </a:xfrm>
          <a:prstGeom prst="rect">
            <a:avLst/>
          </a:prstGeom>
          <a:noFill/>
        </p:spPr>
        <p:txBody>
          <a:bodyPr wrap="square" rtlCol="0">
            <a:spAutoFit/>
          </a:bodyPr>
          <a:lstStyle/>
          <a:p>
            <a:pPr marL="285750" indent="-285750" algn="l">
              <a:buFont typeface="Wingdings" panose="05000000000000000000" pitchFamily="2" charset="2"/>
              <a:buChar char="v"/>
            </a:pPr>
            <a:r>
              <a:rPr lang="en-US" sz="2000" b="1" i="0" dirty="0">
                <a:solidFill>
                  <a:srgbClr val="374151"/>
                </a:solidFill>
                <a:effectLst/>
                <a:latin typeface="Söhne"/>
              </a:rPr>
              <a:t>Prolonged ED Stays:</a:t>
            </a:r>
            <a:r>
              <a:rPr lang="en-US" sz="2000" b="0" i="0" dirty="0">
                <a:solidFill>
                  <a:srgbClr val="374151"/>
                </a:solidFill>
                <a:effectLst/>
                <a:latin typeface="Söhne"/>
              </a:rPr>
              <a:t> The growth in stays exceeding 12 hours reinforces the findings of shifts toward prolonged ED care, particularly among older patients.</a:t>
            </a:r>
          </a:p>
          <a:p>
            <a:pPr marL="285750" indent="-285750" algn="l">
              <a:buFont typeface="Wingdings" panose="05000000000000000000" pitchFamily="2" charset="2"/>
              <a:buChar char="v"/>
            </a:pPr>
            <a:r>
              <a:rPr lang="en-US" sz="2000" b="1" i="0" dirty="0">
                <a:solidFill>
                  <a:srgbClr val="374151"/>
                </a:solidFill>
                <a:effectLst/>
                <a:latin typeface="Söhne"/>
              </a:rPr>
              <a:t>Predictive Modelling Impact:</a:t>
            </a:r>
            <a:r>
              <a:rPr lang="en-US" sz="2000" b="0" i="0" dirty="0">
                <a:solidFill>
                  <a:srgbClr val="374151"/>
                </a:solidFill>
                <a:effectLst/>
                <a:latin typeface="Söhne"/>
              </a:rPr>
              <a:t> The predictive models, especially </a:t>
            </a:r>
            <a:r>
              <a:rPr lang="en-US" sz="2000" b="0" i="0" dirty="0" err="1">
                <a:solidFill>
                  <a:srgbClr val="374151"/>
                </a:solidFill>
                <a:effectLst/>
                <a:latin typeface="Söhne"/>
              </a:rPr>
              <a:t>XGBoost</a:t>
            </a:r>
            <a:r>
              <a:rPr lang="en-US" sz="2000" b="0" i="0" dirty="0">
                <a:solidFill>
                  <a:srgbClr val="374151"/>
                </a:solidFill>
                <a:effectLst/>
                <a:latin typeface="Söhne"/>
              </a:rPr>
              <a:t>, offer valuable insights for daily arrival estimates, aiding proactive planning.</a:t>
            </a:r>
          </a:p>
          <a:p>
            <a:pPr marL="285750" indent="-285750" algn="l">
              <a:buFont typeface="Wingdings" panose="05000000000000000000" pitchFamily="2" charset="2"/>
              <a:buChar char="v"/>
            </a:pPr>
            <a:r>
              <a:rPr lang="en-US" sz="2000" b="1" i="0" dirty="0">
                <a:solidFill>
                  <a:srgbClr val="374151"/>
                </a:solidFill>
                <a:effectLst/>
                <a:latin typeface="Söhne"/>
              </a:rPr>
              <a:t>Ensemble Strategy:</a:t>
            </a:r>
            <a:r>
              <a:rPr lang="en-US" sz="2000" b="0" i="0" dirty="0">
                <a:solidFill>
                  <a:srgbClr val="374151"/>
                </a:solidFill>
                <a:effectLst/>
                <a:latin typeface="Söhne"/>
              </a:rPr>
              <a:t> Combining </a:t>
            </a:r>
            <a:r>
              <a:rPr lang="en-US" sz="2000" b="0" i="0" dirty="0" err="1">
                <a:solidFill>
                  <a:srgbClr val="374151"/>
                </a:solidFill>
                <a:effectLst/>
                <a:latin typeface="Söhne"/>
              </a:rPr>
              <a:t>XGBoost</a:t>
            </a:r>
            <a:r>
              <a:rPr lang="en-US" sz="2000" b="0" i="0" dirty="0">
                <a:solidFill>
                  <a:srgbClr val="374151"/>
                </a:solidFill>
                <a:effectLst/>
                <a:latin typeface="Söhne"/>
              </a:rPr>
              <a:t> and LSTM models provides optimization benefits for hourly volume projections, enhancing capacity planning during peak periods.</a:t>
            </a:r>
          </a:p>
          <a:p>
            <a:pPr marL="285750" indent="-285750" algn="l">
              <a:buFont typeface="Wingdings" panose="05000000000000000000" pitchFamily="2" charset="2"/>
              <a:buChar char="v"/>
            </a:pPr>
            <a:r>
              <a:rPr lang="en-US" sz="2000" b="1" i="0" dirty="0">
                <a:solidFill>
                  <a:srgbClr val="374151"/>
                </a:solidFill>
                <a:effectLst/>
                <a:latin typeface="Söhne"/>
              </a:rPr>
              <a:t>Room for Improvement:</a:t>
            </a:r>
            <a:r>
              <a:rPr lang="en-US" sz="2000" b="0" i="0" dirty="0">
                <a:solidFill>
                  <a:srgbClr val="374151"/>
                </a:solidFill>
                <a:effectLst/>
                <a:latin typeface="Söhne"/>
              </a:rPr>
              <a:t> The ambulance demand forecast model may require further analysis and feature enhancement to enhance its accuracy and effectiveness, allowing for more refined planning.</a:t>
            </a:r>
          </a:p>
          <a:p>
            <a:endParaRPr lang="en-AS" sz="2000" dirty="0"/>
          </a:p>
        </p:txBody>
      </p:sp>
    </p:spTree>
    <p:extLst>
      <p:ext uri="{BB962C8B-B14F-4D97-AF65-F5344CB8AC3E}">
        <p14:creationId xmlns:p14="http://schemas.microsoft.com/office/powerpoint/2010/main" val="1872718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42931BE-57B6-807F-D1AD-B683026CB8D4}"/>
              </a:ext>
            </a:extLst>
          </p:cNvPr>
          <p:cNvSpPr txBox="1"/>
          <p:nvPr/>
        </p:nvSpPr>
        <p:spPr>
          <a:xfrm>
            <a:off x="521208" y="976160"/>
            <a:ext cx="11155680" cy="163641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dirty="0">
                <a:effectLst/>
                <a:latin typeface="+mj-lt"/>
                <a:ea typeface="+mj-ea"/>
                <a:cs typeface="+mj-cs"/>
              </a:rPr>
              <a:t>Actionable Recommendations Based on Analysis Insights:</a:t>
            </a:r>
          </a:p>
          <a:p>
            <a:pPr>
              <a:lnSpc>
                <a:spcPct val="90000"/>
              </a:lnSpc>
              <a:spcBef>
                <a:spcPct val="0"/>
              </a:spcBef>
              <a:spcAft>
                <a:spcPts val="600"/>
              </a:spcAft>
            </a:pPr>
            <a:endParaRPr lang="en-US" sz="5000" b="1" dirty="0">
              <a:latin typeface="+mj-lt"/>
              <a:ea typeface="+mj-ea"/>
              <a:cs typeface="+mj-cs"/>
            </a:endParaRPr>
          </a:p>
        </p:txBody>
      </p:sp>
      <p:sp>
        <p:nvSpPr>
          <p:cNvPr id="40" name="Rectangle 39">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55F781D0-7341-BFC2-62AE-DD141D8D5EDB}"/>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2089DB29-3D20-360C-6F1B-7CBBE3FF7FD2}"/>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44</a:t>
            </a:fld>
            <a:endParaRPr lang="en-US"/>
          </a:p>
        </p:txBody>
      </p:sp>
      <p:sp>
        <p:nvSpPr>
          <p:cNvPr id="4" name="TextBox 3">
            <a:extLst>
              <a:ext uri="{FF2B5EF4-FFF2-40B4-BE49-F238E27FC236}">
                <a16:creationId xmlns:a16="http://schemas.microsoft.com/office/drawing/2014/main" id="{89DACE8A-CBAD-5DA4-0622-215819D740D2}"/>
              </a:ext>
            </a:extLst>
          </p:cNvPr>
          <p:cNvSpPr txBox="1"/>
          <p:nvPr/>
        </p:nvSpPr>
        <p:spPr>
          <a:xfrm>
            <a:off x="521207" y="978409"/>
            <a:ext cx="7229421" cy="866584"/>
          </a:xfrm>
          <a:prstGeom prst="rect">
            <a:avLst/>
          </a:prstGeom>
        </p:spPr>
        <p:txBody>
          <a:bodyPr vert="horz" lIns="91440" tIns="45720" rIns="91440" bIns="45720" rtlCol="0" anchor="t">
            <a:normAutofit lnSpcReduction="10000"/>
          </a:bodyPr>
          <a:lstStyle/>
          <a:p>
            <a:pPr>
              <a:spcBef>
                <a:spcPct val="0"/>
              </a:spcBef>
              <a:spcAft>
                <a:spcPts val="600"/>
              </a:spcAft>
            </a:pPr>
            <a:endParaRPr lang="en-US" sz="5400" b="1" dirty="0">
              <a:latin typeface="+mj-lt"/>
              <a:ea typeface="+mj-ea"/>
              <a:cs typeface="+mj-cs"/>
            </a:endParaRPr>
          </a:p>
        </p:txBody>
      </p:sp>
      <p:graphicFrame>
        <p:nvGraphicFramePr>
          <p:cNvPr id="19" name="TextBox 4">
            <a:extLst>
              <a:ext uri="{FF2B5EF4-FFF2-40B4-BE49-F238E27FC236}">
                <a16:creationId xmlns:a16="http://schemas.microsoft.com/office/drawing/2014/main" id="{6995DE5F-6C76-9269-E934-FC2B5726FA65}"/>
              </a:ext>
            </a:extLst>
          </p:cNvPr>
          <p:cNvGraphicFramePr/>
          <p:nvPr>
            <p:extLst>
              <p:ext uri="{D42A27DB-BD31-4B8C-83A1-F6EECF244321}">
                <p14:modId xmlns:p14="http://schemas.microsoft.com/office/powerpoint/2010/main" val="2400563330"/>
              </p:ext>
            </p:extLst>
          </p:nvPr>
        </p:nvGraphicFramePr>
        <p:xfrm>
          <a:off x="528320" y="1633529"/>
          <a:ext cx="11155680" cy="4664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03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8275FDF-AF1F-7D78-245E-39B878E50BA5}"/>
              </a:ext>
            </a:extLst>
          </p:cNvPr>
          <p:cNvSpPr txBox="1"/>
          <p:nvPr/>
        </p:nvSpPr>
        <p:spPr>
          <a:xfrm>
            <a:off x="340070" y="508090"/>
            <a:ext cx="6117661" cy="2334247"/>
          </a:xfrm>
          <a:prstGeom prst="rect">
            <a:avLst/>
          </a:prstGeom>
        </p:spPr>
        <p:txBody>
          <a:bodyPr vert="horz" lIns="91440" tIns="45720" rIns="91440" bIns="45720" rtlCol="0" anchor="t">
            <a:normAutofit/>
          </a:bodyPr>
          <a:lstStyle/>
          <a:p>
            <a:pPr>
              <a:spcBef>
                <a:spcPct val="0"/>
              </a:spcBef>
              <a:spcAft>
                <a:spcPts val="600"/>
              </a:spcAft>
            </a:pPr>
            <a:r>
              <a:rPr lang="en-US" sz="5400" b="1" i="0" dirty="0">
                <a:effectLst/>
                <a:latin typeface="+mj-lt"/>
                <a:ea typeface="+mj-ea"/>
                <a:cs typeface="+mj-cs"/>
              </a:rPr>
              <a:t>Conclusion</a:t>
            </a:r>
            <a:endParaRPr lang="en-US" sz="5400" b="1" dirty="0">
              <a:latin typeface="+mj-lt"/>
              <a:ea typeface="+mj-ea"/>
              <a:cs typeface="+mj-cs"/>
            </a:endParaRP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AEC2755A-85A1-A11D-510B-7822A231D7A8}"/>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12774491-32D6-BEDE-31ED-A184EC2F9483}"/>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45</a:t>
            </a:fld>
            <a:endParaRPr lang="en-US"/>
          </a:p>
        </p:txBody>
      </p:sp>
      <p:graphicFrame>
        <p:nvGraphicFramePr>
          <p:cNvPr id="19" name="TextBox 4">
            <a:extLst>
              <a:ext uri="{FF2B5EF4-FFF2-40B4-BE49-F238E27FC236}">
                <a16:creationId xmlns:a16="http://schemas.microsoft.com/office/drawing/2014/main" id="{FC0C8E8A-2651-636E-FBA5-B15C0BDE3B0D}"/>
              </a:ext>
            </a:extLst>
          </p:cNvPr>
          <p:cNvGraphicFramePr/>
          <p:nvPr>
            <p:extLst>
              <p:ext uri="{D42A27DB-BD31-4B8C-83A1-F6EECF244321}">
                <p14:modId xmlns:p14="http://schemas.microsoft.com/office/powerpoint/2010/main" val="2036502461"/>
              </p:ext>
            </p:extLst>
          </p:nvPr>
        </p:nvGraphicFramePr>
        <p:xfrm>
          <a:off x="711200" y="1579510"/>
          <a:ext cx="11140730"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51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ADAC579-21F7-E590-DD2B-858AE133F21A}"/>
              </a:ext>
            </a:extLst>
          </p:cNvPr>
          <p:cNvSpPr txBox="1"/>
          <p:nvPr/>
        </p:nvSpPr>
        <p:spPr>
          <a:xfrm>
            <a:off x="517870" y="976160"/>
            <a:ext cx="6416330" cy="1212021"/>
          </a:xfrm>
          <a:prstGeom prst="rect">
            <a:avLst/>
          </a:prstGeom>
        </p:spPr>
        <p:txBody>
          <a:bodyPr vert="horz" lIns="91440" tIns="45720" rIns="91440" bIns="45720" rtlCol="0" anchor="t">
            <a:normAutofit/>
          </a:bodyPr>
          <a:lstStyle/>
          <a:p>
            <a:pPr>
              <a:spcBef>
                <a:spcPct val="0"/>
              </a:spcBef>
              <a:spcAft>
                <a:spcPts val="600"/>
              </a:spcAft>
            </a:pPr>
            <a:r>
              <a:rPr lang="en-US" sz="5400" b="1" dirty="0">
                <a:latin typeface="+mj-lt"/>
                <a:ea typeface="+mj-ea"/>
                <a:cs typeface="+mj-cs"/>
              </a:rPr>
              <a:t>Acknowledgement:</a:t>
            </a:r>
          </a:p>
        </p:txBody>
      </p:sp>
      <p:sp>
        <p:nvSpPr>
          <p:cNvPr id="29" name="Rectangle 2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4729587-EC29-0087-00D9-2681E0EBC880}"/>
              </a:ext>
            </a:extLst>
          </p:cNvPr>
          <p:cNvSpPr txBox="1"/>
          <p:nvPr/>
        </p:nvSpPr>
        <p:spPr>
          <a:xfrm>
            <a:off x="517870" y="1981200"/>
            <a:ext cx="10035830" cy="1899924"/>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1900" dirty="0"/>
              <a:t>I would like to express my heartfelt gratitude to Mr. David </a:t>
            </a:r>
            <a:r>
              <a:rPr lang="en-US" sz="1900" dirty="0" err="1"/>
              <a:t>Cathers</a:t>
            </a:r>
            <a:r>
              <a:rPr lang="en-US" sz="1900" dirty="0"/>
              <a:t>, my company supervisor at the ICT Business Intelligence Department of South Eastern Health &amp; Social Care Trust, and Ms. Faye Moorehead for their invaluable assistance in obtaining Emergency Department data. I am also deeply thankful to Professor Adele Marshall, who provided scientific guidance in shaping my research.</a:t>
            </a:r>
          </a:p>
          <a:p>
            <a:pPr>
              <a:spcAft>
                <a:spcPts val="600"/>
              </a:spcAft>
              <a:buFont typeface="Arial" panose="020B0604020202020204" pitchFamily="34" charset="0"/>
            </a:pPr>
            <a:endParaRPr lang="en-US" sz="1900" dirty="0"/>
          </a:p>
        </p:txBody>
      </p:sp>
      <p:sp>
        <p:nvSpPr>
          <p:cNvPr id="31" name="Rectangle 30">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AFA825DE-B4C5-A8D9-82F3-3CE05E9A3ECC}"/>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162323A8-9D26-069D-9B96-B01B27C3B306}"/>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46</a:t>
            </a:fld>
            <a:endParaRPr lang="en-US"/>
          </a:p>
        </p:txBody>
      </p:sp>
    </p:spTree>
    <p:extLst>
      <p:ext uri="{BB962C8B-B14F-4D97-AF65-F5344CB8AC3E}">
        <p14:creationId xmlns:p14="http://schemas.microsoft.com/office/powerpoint/2010/main" val="1495725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04B44CE-72E4-0FDD-D650-86C94FD0C6F1}"/>
              </a:ext>
            </a:extLst>
          </p:cNvPr>
          <p:cNvSpPr txBox="1"/>
          <p:nvPr/>
        </p:nvSpPr>
        <p:spPr>
          <a:xfrm>
            <a:off x="517871" y="978408"/>
            <a:ext cx="5037174" cy="2591969"/>
          </a:xfrm>
          <a:prstGeom prst="rect">
            <a:avLst/>
          </a:prstGeom>
        </p:spPr>
        <p:txBody>
          <a:bodyPr vert="horz" lIns="91440" tIns="45720" rIns="91440" bIns="45720" rtlCol="0" anchor="t">
            <a:normAutofit/>
          </a:bodyPr>
          <a:lstStyle/>
          <a:p>
            <a:pPr>
              <a:spcBef>
                <a:spcPct val="0"/>
              </a:spcBef>
              <a:spcAft>
                <a:spcPts val="600"/>
              </a:spcAft>
            </a:pPr>
            <a:r>
              <a:rPr lang="en-US" sz="5400" b="1">
                <a:latin typeface="+mj-lt"/>
                <a:ea typeface="+mj-ea"/>
                <a:cs typeface="+mj-cs"/>
              </a:rPr>
              <a:t>Thank you </a:t>
            </a:r>
          </a:p>
          <a:p>
            <a:pPr>
              <a:spcBef>
                <a:spcPct val="0"/>
              </a:spcBef>
              <a:spcAft>
                <a:spcPts val="600"/>
              </a:spcAft>
            </a:pPr>
            <a:endParaRPr lang="en-US" sz="5400" b="1">
              <a:latin typeface="+mj-lt"/>
              <a:ea typeface="+mj-ea"/>
              <a:cs typeface="+mj-cs"/>
            </a:endParaRPr>
          </a:p>
        </p:txBody>
      </p:sp>
      <p:sp>
        <p:nvSpPr>
          <p:cNvPr id="17" name="Rectangle 16">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499958DF-9489-DFE7-6A79-6D28C13A1513}"/>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D10714F4-3325-4675-D651-B1A10AD0CC28}"/>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47</a:t>
            </a:fld>
            <a:endParaRPr lang="en-US"/>
          </a:p>
        </p:txBody>
      </p:sp>
    </p:spTree>
    <p:extLst>
      <p:ext uri="{BB962C8B-B14F-4D97-AF65-F5344CB8AC3E}">
        <p14:creationId xmlns:p14="http://schemas.microsoft.com/office/powerpoint/2010/main" val="2026284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7A77C80-CB00-189A-9691-3FDA0F00CAAB}"/>
              </a:ext>
            </a:extLst>
          </p:cNvPr>
          <p:cNvSpPr txBox="1"/>
          <p:nvPr/>
        </p:nvSpPr>
        <p:spPr>
          <a:xfrm>
            <a:off x="365470" y="648584"/>
            <a:ext cx="8686796" cy="799592"/>
          </a:xfrm>
          <a:prstGeom prst="rect">
            <a:avLst/>
          </a:prstGeom>
        </p:spPr>
        <p:txBody>
          <a:bodyPr vert="horz" lIns="91440" tIns="45720" rIns="91440" bIns="45720" rtlCol="0" anchor="t">
            <a:normAutofit fontScale="92500" lnSpcReduction="10000"/>
          </a:bodyPr>
          <a:lstStyle/>
          <a:p>
            <a:pPr>
              <a:spcBef>
                <a:spcPct val="0"/>
              </a:spcBef>
              <a:spcAft>
                <a:spcPts val="600"/>
              </a:spcAft>
            </a:pPr>
            <a:r>
              <a:rPr lang="en-US" sz="5400" b="1" dirty="0">
                <a:latin typeface="+mj-lt"/>
                <a:ea typeface="+mj-ea"/>
                <a:cs typeface="+mj-cs"/>
              </a:rPr>
              <a:t>References</a:t>
            </a: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1446B96D-7A6E-F8E3-6E9B-C62323F338B4}"/>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B24BCE5D-D703-B4B8-4C71-FB9A07BD0BCB}"/>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48</a:t>
            </a:fld>
            <a:endParaRPr lang="en-US"/>
          </a:p>
        </p:txBody>
      </p:sp>
      <p:sp>
        <p:nvSpPr>
          <p:cNvPr id="5" name="TextBox 4">
            <a:extLst>
              <a:ext uri="{FF2B5EF4-FFF2-40B4-BE49-F238E27FC236}">
                <a16:creationId xmlns:a16="http://schemas.microsoft.com/office/drawing/2014/main" id="{1C03CBA6-A232-AED2-F776-F8113F502D95}"/>
              </a:ext>
            </a:extLst>
          </p:cNvPr>
          <p:cNvSpPr txBox="1"/>
          <p:nvPr/>
        </p:nvSpPr>
        <p:spPr>
          <a:xfrm>
            <a:off x="381000" y="1638300"/>
            <a:ext cx="11302351" cy="4404283"/>
          </a:xfrm>
          <a:prstGeom prst="rect">
            <a:avLst/>
          </a:prstGeom>
          <a:noFill/>
        </p:spPr>
        <p:txBody>
          <a:bodyPr wrap="square" rtlCol="0">
            <a:spAutoFit/>
          </a:bodyPr>
          <a:lstStyle/>
          <a:p>
            <a:pPr marL="171450" indent="-171450" algn="just">
              <a:lnSpc>
                <a:spcPct val="115000"/>
              </a:lnSpc>
              <a:spcAft>
                <a:spcPts val="1000"/>
              </a:spcAft>
              <a:buFont typeface="Wingdings" panose="05000000000000000000" pitchFamily="2" charset="2"/>
              <a:buChar char="§"/>
            </a:pP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Agarwal, A., 2018. Polynomial Regression [WWW Document]. Medium. URL https://towardsdatascience.com/polynomial-regression-bbe8b9d97491 (accessed 9.15.23).</a:t>
            </a:r>
            <a:endParaRPr lang="en-A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Wingdings" panose="05000000000000000000" pitchFamily="2" charset="2"/>
              <a:buChar char="§"/>
            </a:pP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Charlton-Perez, A.J., Aldridge, R.W., Grams, C.M., Lee, R., 2019. Winter pressures on the UK health system dominated by the Greenland Blocking weather regime. Weather </a:t>
            </a:r>
            <a:r>
              <a:rPr lang="en-AS" sz="1200" dirty="0" err="1">
                <a:effectLst/>
                <a:latin typeface="Times New Roman" panose="02020603050405020304" pitchFamily="18" charset="0"/>
                <a:ea typeface="Times New Roman" panose="02020603050405020304" pitchFamily="18" charset="0"/>
                <a:cs typeface="Times New Roman" panose="02020603050405020304" pitchFamily="18" charset="0"/>
              </a:rPr>
              <a:t>Clim</a:t>
            </a: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AS" sz="1200" dirty="0" err="1">
                <a:effectLst/>
                <a:latin typeface="Times New Roman" panose="02020603050405020304" pitchFamily="18" charset="0"/>
                <a:ea typeface="Times New Roman" panose="02020603050405020304" pitchFamily="18" charset="0"/>
                <a:cs typeface="Times New Roman" panose="02020603050405020304" pitchFamily="18" charset="0"/>
              </a:rPr>
              <a:t>Extrem</a:t>
            </a: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 25, 100218. https://doi.org/10.1016/j.wace.2019.100218</a:t>
            </a:r>
            <a:endParaRPr lang="en-A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Wingdings" panose="05000000000000000000" pitchFamily="2" charset="2"/>
              <a:buChar char="§"/>
            </a:pP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Chen, D., n.d. Centre for Clinical Effectiveness.</a:t>
            </a:r>
            <a:endParaRPr lang="en-A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Wingdings" panose="05000000000000000000" pitchFamily="2" charset="2"/>
              <a:buChar char="§"/>
            </a:pP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Keith, M., 2023. Exploring the LSTM Neural Network Model for Time Series [WWW Document]. Medium. URL https://towardsdatascience.com/exploring-the-lstm-neural-network-model-for-time-series-8b7685aa8cf (accessed 9.15.23).</a:t>
            </a:r>
            <a:endParaRPr lang="en-A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Wingdings" panose="05000000000000000000" pitchFamily="2" charset="2"/>
              <a:buChar char="§"/>
            </a:pP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NHS,  </a:t>
            </a:r>
            <a:r>
              <a:rPr lang="en-AS" sz="1200" dirty="0" err="1">
                <a:effectLst/>
                <a:latin typeface="Times New Roman" panose="02020603050405020304" pitchFamily="18" charset="0"/>
                <a:ea typeface="Times New Roman" panose="02020603050405020304" pitchFamily="18" charset="0"/>
                <a:cs typeface="Times New Roman" panose="02020603050405020304" pitchFamily="18" charset="0"/>
              </a:rPr>
              <a:t>england</a:t>
            </a: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 n.d. Understanding Winter Pressures in A&amp;E Departments.</a:t>
            </a:r>
            <a:endParaRPr lang="en-A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Wingdings" panose="05000000000000000000" pitchFamily="2" charset="2"/>
              <a:buChar char="§"/>
            </a:pP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NHS, E., n.d. Improving care for older people [WWW Document]. URL https://www.england.nhs.uk/ourwork/clinical-policy/older-people/improving-care-for-older-people/ (accessed 9.15.23).</a:t>
            </a:r>
            <a:endParaRPr lang="en-A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Wingdings" panose="05000000000000000000" pitchFamily="2" charset="2"/>
              <a:buChar char="§"/>
            </a:pP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Parliament, U., 2016. House of Commons - Winter pressure in accident and emergency departments - Health Committee [WWW Document]. URL https://publications.parliament.uk/pa/cm201617/cmselect/cmhealth/277/27706.htm (accessed 9.15.23).</a:t>
            </a:r>
            <a:endParaRPr lang="en-A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Wingdings" panose="05000000000000000000" pitchFamily="2" charset="2"/>
              <a:buChar char="§"/>
            </a:pP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Plewes, J., Bulut, M., 2023. Analysis: what does the urgent and emergency care sitrep data 2022/23 tell us? | NHS Confederation [WWW Document]. URL https://www.nhsconfed.org/analysis-what-does-the-urgent-and-emergency-care-sitrep-data-2022/23-tell-us (accessed 8.18.23).</a:t>
            </a:r>
            <a:endParaRPr lang="en-A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15000"/>
              </a:lnSpc>
              <a:spcAft>
                <a:spcPts val="1000"/>
              </a:spcAft>
              <a:buFont typeface="Wingdings" panose="05000000000000000000" pitchFamily="2" charset="2"/>
              <a:buChar char="§"/>
            </a:pPr>
            <a:r>
              <a:rPr lang="en-AS" sz="1200" dirty="0">
                <a:effectLst/>
                <a:latin typeface="Times New Roman" panose="02020603050405020304" pitchFamily="18" charset="0"/>
                <a:ea typeface="Times New Roman" panose="02020603050405020304" pitchFamily="18" charset="0"/>
                <a:cs typeface="Times New Roman" panose="02020603050405020304" pitchFamily="18" charset="0"/>
              </a:rPr>
              <a:t>Winter pressures - NHS Providers [WWW Document], n.d. URL https://nhsproviders.org/topics/delivery-and-performance/winter-pressures (accessed 9.14.23).</a:t>
            </a:r>
            <a:endParaRPr lang="en-A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AS" sz="1200" dirty="0"/>
          </a:p>
        </p:txBody>
      </p:sp>
    </p:spTree>
    <p:extLst>
      <p:ext uri="{BB962C8B-B14F-4D97-AF65-F5344CB8AC3E}">
        <p14:creationId xmlns:p14="http://schemas.microsoft.com/office/powerpoint/2010/main" val="2933108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B99FAEB5-D20D-48E2-B67F-57D161AE4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45F25DD-7D52-DE27-31DA-1B2F7801DF67}"/>
              </a:ext>
            </a:extLst>
          </p:cNvPr>
          <p:cNvSpPr txBox="1"/>
          <p:nvPr/>
        </p:nvSpPr>
        <p:spPr>
          <a:xfrm>
            <a:off x="6652948" y="971397"/>
            <a:ext cx="5040784" cy="2333778"/>
          </a:xfrm>
          <a:prstGeom prst="rect">
            <a:avLst/>
          </a:prstGeom>
        </p:spPr>
        <p:txBody>
          <a:bodyPr vert="horz" lIns="91440" tIns="45720" rIns="91440" bIns="45720" rtlCol="0" anchor="t">
            <a:normAutofit/>
          </a:bodyPr>
          <a:lstStyle/>
          <a:p>
            <a:pPr>
              <a:spcBef>
                <a:spcPct val="0"/>
              </a:spcBef>
              <a:spcAft>
                <a:spcPts val="600"/>
              </a:spcAft>
            </a:pPr>
            <a:r>
              <a:rPr lang="en-US" sz="5400" b="1" i="0">
                <a:effectLst/>
                <a:latin typeface="+mj-lt"/>
                <a:ea typeface="+mj-ea"/>
                <a:cs typeface="+mj-cs"/>
              </a:rPr>
              <a:t>appendices </a:t>
            </a:r>
          </a:p>
          <a:p>
            <a:pPr>
              <a:spcBef>
                <a:spcPct val="0"/>
              </a:spcBef>
              <a:spcAft>
                <a:spcPts val="600"/>
              </a:spcAft>
            </a:pPr>
            <a:endParaRPr lang="en-US" sz="5400" b="1">
              <a:latin typeface="+mj-lt"/>
              <a:ea typeface="+mj-ea"/>
              <a:cs typeface="+mj-cs"/>
            </a:endParaRPr>
          </a:p>
        </p:txBody>
      </p:sp>
      <p:sp>
        <p:nvSpPr>
          <p:cNvPr id="32" name="Rectangle 3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Books">
            <a:extLst>
              <a:ext uri="{FF2B5EF4-FFF2-40B4-BE49-F238E27FC236}">
                <a16:creationId xmlns:a16="http://schemas.microsoft.com/office/drawing/2014/main" id="{F5284BF5-7CB2-C384-5663-517F23FEEC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69" y="1023971"/>
            <a:ext cx="5021183" cy="5021183"/>
          </a:xfrm>
          <a:prstGeom prst="rect">
            <a:avLst/>
          </a:prstGeom>
        </p:spPr>
      </p:pic>
      <p:sp>
        <p:nvSpPr>
          <p:cNvPr id="34" name="Rectangle 33">
            <a:extLst>
              <a:ext uri="{FF2B5EF4-FFF2-40B4-BE49-F238E27FC236}">
                <a16:creationId xmlns:a16="http://schemas.microsoft.com/office/drawing/2014/main" id="{77632950-D278-4CFA-808C-361D65D66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7B39386-6519-08E1-5E95-A013D7AB7020}"/>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CC1FDD1A-4141-AF5C-682F-2C0CD1A58457}"/>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49</a:t>
            </a:fld>
            <a:endParaRPr lang="en-US"/>
          </a:p>
        </p:txBody>
      </p:sp>
    </p:spTree>
    <p:extLst>
      <p:ext uri="{BB962C8B-B14F-4D97-AF65-F5344CB8AC3E}">
        <p14:creationId xmlns:p14="http://schemas.microsoft.com/office/powerpoint/2010/main" val="43644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CE6480C-8724-F6BF-44FC-5EC07B47C110}"/>
              </a:ext>
            </a:extLst>
          </p:cNvPr>
          <p:cNvSpPr txBox="1"/>
          <p:nvPr/>
        </p:nvSpPr>
        <p:spPr>
          <a:xfrm>
            <a:off x="516636" y="508090"/>
            <a:ext cx="11155680" cy="1636411"/>
          </a:xfrm>
          <a:prstGeom prst="rect">
            <a:avLst/>
          </a:prstGeom>
        </p:spPr>
        <p:txBody>
          <a:bodyPr vert="horz" lIns="91440" tIns="45720" rIns="91440" bIns="45720" rtlCol="0" anchor="t">
            <a:normAutofit/>
          </a:bodyPr>
          <a:lstStyle/>
          <a:p>
            <a:pPr>
              <a:spcBef>
                <a:spcPct val="0"/>
              </a:spcBef>
              <a:spcAft>
                <a:spcPts val="600"/>
              </a:spcAft>
            </a:pPr>
            <a:r>
              <a:rPr lang="en-US" sz="5400" b="1" dirty="0">
                <a:latin typeface="+mj-lt"/>
                <a:ea typeface="+mj-ea"/>
                <a:cs typeface="+mj-cs"/>
              </a:rPr>
              <a:t>Background</a:t>
            </a:r>
          </a:p>
        </p:txBody>
      </p:sp>
      <p:sp>
        <p:nvSpPr>
          <p:cNvPr id="44" name="Rectangle 43">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72AADEB-38B2-1412-3A6B-F3A88F97182A}"/>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C04F7055-6FE3-4D3F-5FE6-CE5725DBF73D}"/>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5</a:t>
            </a:fld>
            <a:endParaRPr lang="en-US"/>
          </a:p>
        </p:txBody>
      </p:sp>
      <p:graphicFrame>
        <p:nvGraphicFramePr>
          <p:cNvPr id="22" name="TextBox 4">
            <a:extLst>
              <a:ext uri="{FF2B5EF4-FFF2-40B4-BE49-F238E27FC236}">
                <a16:creationId xmlns:a16="http://schemas.microsoft.com/office/drawing/2014/main" id="{A6277A35-70D8-F95D-C3ED-83DCDED3332E}"/>
              </a:ext>
            </a:extLst>
          </p:cNvPr>
          <p:cNvGraphicFramePr/>
          <p:nvPr>
            <p:extLst>
              <p:ext uri="{D42A27DB-BD31-4B8C-83A1-F6EECF244321}">
                <p14:modId xmlns:p14="http://schemas.microsoft.com/office/powerpoint/2010/main" val="699018231"/>
              </p:ext>
            </p:extLst>
          </p:nvPr>
        </p:nvGraphicFramePr>
        <p:xfrm>
          <a:off x="516636" y="1415640"/>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20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5CB52E5-79CF-D02D-D5C6-1640E5D781F4}"/>
              </a:ext>
            </a:extLst>
          </p:cNvPr>
          <p:cNvSpPr txBox="1"/>
          <p:nvPr/>
        </p:nvSpPr>
        <p:spPr>
          <a:xfrm>
            <a:off x="517868" y="657369"/>
            <a:ext cx="10397163" cy="78732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dirty="0">
                <a:latin typeface="+mj-lt"/>
                <a:ea typeface="+mj-ea"/>
                <a:cs typeface="+mj-cs"/>
              </a:rPr>
              <a:t>Result</a:t>
            </a:r>
            <a:r>
              <a:rPr lang="en-US" sz="3600" b="1" i="0" dirty="0">
                <a:effectLst/>
                <a:latin typeface="+mj-lt"/>
                <a:ea typeface="+mj-ea"/>
                <a:cs typeface="+mj-cs"/>
              </a:rPr>
              <a:t> – 1- Comprehensive Analysis</a:t>
            </a:r>
            <a:endParaRPr lang="en-US" sz="3600" b="1" dirty="0">
              <a:latin typeface="+mj-lt"/>
              <a:ea typeface="+mj-ea"/>
              <a:cs typeface="+mj-cs"/>
            </a:endParaRPr>
          </a:p>
        </p:txBody>
      </p:sp>
      <p:sp>
        <p:nvSpPr>
          <p:cNvPr id="69" name="Rectangle 68">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DF8CC8D7-D6FB-6613-0F0E-EFD2322DA6B6}"/>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79744989-ACF4-5C45-3DE7-61CEDE59D575}"/>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50</a:t>
            </a:fld>
            <a:endParaRPr lang="en-US"/>
          </a:p>
        </p:txBody>
      </p:sp>
      <p:graphicFrame>
        <p:nvGraphicFramePr>
          <p:cNvPr id="58" name="TextBox 5">
            <a:extLst>
              <a:ext uri="{FF2B5EF4-FFF2-40B4-BE49-F238E27FC236}">
                <a16:creationId xmlns:a16="http://schemas.microsoft.com/office/drawing/2014/main" id="{FC4603FF-C7E0-6C10-7A73-E05EA86FA442}"/>
              </a:ext>
            </a:extLst>
          </p:cNvPr>
          <p:cNvGraphicFramePr/>
          <p:nvPr>
            <p:extLst>
              <p:ext uri="{D42A27DB-BD31-4B8C-83A1-F6EECF244321}">
                <p14:modId xmlns:p14="http://schemas.microsoft.com/office/powerpoint/2010/main" val="1642408826"/>
              </p:ext>
            </p:extLst>
          </p:nvPr>
        </p:nvGraphicFramePr>
        <p:xfrm>
          <a:off x="528320" y="1444695"/>
          <a:ext cx="11155680" cy="4853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98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5CB52E5-79CF-D02D-D5C6-1640E5D781F4}"/>
              </a:ext>
            </a:extLst>
          </p:cNvPr>
          <p:cNvSpPr txBox="1"/>
          <p:nvPr/>
        </p:nvSpPr>
        <p:spPr>
          <a:xfrm>
            <a:off x="517868" y="657369"/>
            <a:ext cx="10397163" cy="78732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dirty="0">
                <a:latin typeface="+mj-lt"/>
                <a:ea typeface="+mj-ea"/>
                <a:cs typeface="+mj-cs"/>
              </a:rPr>
              <a:t>Result</a:t>
            </a:r>
            <a:r>
              <a:rPr lang="en-US" sz="3600" b="1" i="0" dirty="0">
                <a:effectLst/>
                <a:latin typeface="+mj-lt"/>
                <a:ea typeface="+mj-ea"/>
                <a:cs typeface="+mj-cs"/>
              </a:rPr>
              <a:t> – 1- Comprehensive Analysis</a:t>
            </a:r>
            <a:endParaRPr lang="en-US" sz="3600" b="1" dirty="0">
              <a:latin typeface="+mj-lt"/>
              <a:ea typeface="+mj-ea"/>
              <a:cs typeface="+mj-cs"/>
            </a:endParaRPr>
          </a:p>
        </p:txBody>
      </p:sp>
      <p:sp>
        <p:nvSpPr>
          <p:cNvPr id="69" name="Rectangle 68">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DF8CC8D7-D6FB-6613-0F0E-EFD2322DA6B6}"/>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79744989-ACF4-5C45-3DE7-61CEDE59D575}"/>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51</a:t>
            </a:fld>
            <a:endParaRPr lang="en-US"/>
          </a:p>
        </p:txBody>
      </p:sp>
      <p:graphicFrame>
        <p:nvGraphicFramePr>
          <p:cNvPr id="58" name="TextBox 5">
            <a:extLst>
              <a:ext uri="{FF2B5EF4-FFF2-40B4-BE49-F238E27FC236}">
                <a16:creationId xmlns:a16="http://schemas.microsoft.com/office/drawing/2014/main" id="{FC4603FF-C7E0-6C10-7A73-E05EA86FA442}"/>
              </a:ext>
            </a:extLst>
          </p:cNvPr>
          <p:cNvGraphicFramePr/>
          <p:nvPr>
            <p:extLst>
              <p:ext uri="{D42A27DB-BD31-4B8C-83A1-F6EECF244321}">
                <p14:modId xmlns:p14="http://schemas.microsoft.com/office/powerpoint/2010/main" val="1168441599"/>
              </p:ext>
            </p:extLst>
          </p:nvPr>
        </p:nvGraphicFramePr>
        <p:xfrm>
          <a:off x="528320" y="1444695"/>
          <a:ext cx="11155680" cy="4853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83792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5CB52E5-79CF-D02D-D5C6-1640E5D781F4}"/>
              </a:ext>
            </a:extLst>
          </p:cNvPr>
          <p:cNvSpPr txBox="1"/>
          <p:nvPr/>
        </p:nvSpPr>
        <p:spPr>
          <a:xfrm>
            <a:off x="517868" y="657369"/>
            <a:ext cx="10397163" cy="78732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dirty="0">
                <a:latin typeface="+mj-lt"/>
                <a:ea typeface="+mj-ea"/>
                <a:cs typeface="+mj-cs"/>
              </a:rPr>
              <a:t>Result</a:t>
            </a:r>
            <a:r>
              <a:rPr lang="en-US" sz="3600" b="1" i="0" dirty="0">
                <a:effectLst/>
                <a:latin typeface="+mj-lt"/>
                <a:ea typeface="+mj-ea"/>
                <a:cs typeface="+mj-cs"/>
              </a:rPr>
              <a:t> – 1- Comprehensive Analysis</a:t>
            </a:r>
            <a:endParaRPr lang="en-US" sz="3600" b="1" dirty="0">
              <a:latin typeface="+mj-lt"/>
              <a:ea typeface="+mj-ea"/>
              <a:cs typeface="+mj-cs"/>
            </a:endParaRPr>
          </a:p>
        </p:txBody>
      </p:sp>
      <p:sp>
        <p:nvSpPr>
          <p:cNvPr id="69" name="Rectangle 68">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DF8CC8D7-D6FB-6613-0F0E-EFD2322DA6B6}"/>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79744989-ACF4-5C45-3DE7-61CEDE59D575}"/>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52</a:t>
            </a:fld>
            <a:endParaRPr lang="en-US"/>
          </a:p>
        </p:txBody>
      </p:sp>
      <p:graphicFrame>
        <p:nvGraphicFramePr>
          <p:cNvPr id="58" name="TextBox 5">
            <a:extLst>
              <a:ext uri="{FF2B5EF4-FFF2-40B4-BE49-F238E27FC236}">
                <a16:creationId xmlns:a16="http://schemas.microsoft.com/office/drawing/2014/main" id="{FC4603FF-C7E0-6C10-7A73-E05EA86FA442}"/>
              </a:ext>
            </a:extLst>
          </p:cNvPr>
          <p:cNvGraphicFramePr/>
          <p:nvPr>
            <p:extLst>
              <p:ext uri="{D42A27DB-BD31-4B8C-83A1-F6EECF244321}">
                <p14:modId xmlns:p14="http://schemas.microsoft.com/office/powerpoint/2010/main" val="3833678260"/>
              </p:ext>
            </p:extLst>
          </p:nvPr>
        </p:nvGraphicFramePr>
        <p:xfrm>
          <a:off x="528320" y="1444695"/>
          <a:ext cx="11155680" cy="4853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5488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5704E-CBFE-8DC4-F4BF-2796591651C3}"/>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83AD4461-C170-0CDB-1082-08D0C6E38863}"/>
              </a:ext>
            </a:extLst>
          </p:cNvPr>
          <p:cNvSpPr>
            <a:spLocks noGrp="1"/>
          </p:cNvSpPr>
          <p:nvPr>
            <p:ph type="sldNum" sz="quarter" idx="12"/>
          </p:nvPr>
        </p:nvSpPr>
        <p:spPr/>
        <p:txBody>
          <a:bodyPr/>
          <a:lstStyle/>
          <a:p>
            <a:fld id="{DFDF98CC-160E-494C-8C3C-8CDC5FA257DE}" type="slidenum">
              <a:rPr lang="en-US" smtClean="0"/>
              <a:t>53</a:t>
            </a:fld>
            <a:endParaRPr lang="en-US"/>
          </a:p>
        </p:txBody>
      </p:sp>
      <p:pic>
        <p:nvPicPr>
          <p:cNvPr id="4" name="Picture 3">
            <a:extLst>
              <a:ext uri="{FF2B5EF4-FFF2-40B4-BE49-F238E27FC236}">
                <a16:creationId xmlns:a16="http://schemas.microsoft.com/office/drawing/2014/main" id="{F6CCE6EB-1331-9BD1-C5E0-A7809BA6D3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7" y="814070"/>
            <a:ext cx="3440113" cy="4239260"/>
          </a:xfrm>
          <a:prstGeom prst="rect">
            <a:avLst/>
          </a:prstGeom>
          <a:noFill/>
          <a:ln>
            <a:noFill/>
          </a:ln>
        </p:spPr>
      </p:pic>
      <p:pic>
        <p:nvPicPr>
          <p:cNvPr id="5" name="Picture 4">
            <a:extLst>
              <a:ext uri="{FF2B5EF4-FFF2-40B4-BE49-F238E27FC236}">
                <a16:creationId xmlns:a16="http://schemas.microsoft.com/office/drawing/2014/main" id="{A14465EE-C496-7DDC-37AF-CA9E9F713E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9675" y="739140"/>
            <a:ext cx="3440113" cy="4980940"/>
          </a:xfrm>
          <a:prstGeom prst="rect">
            <a:avLst/>
          </a:prstGeom>
          <a:noFill/>
          <a:ln>
            <a:noFill/>
          </a:ln>
        </p:spPr>
      </p:pic>
      <p:pic>
        <p:nvPicPr>
          <p:cNvPr id="6" name="Picture 5">
            <a:extLst>
              <a:ext uri="{FF2B5EF4-FFF2-40B4-BE49-F238E27FC236}">
                <a16:creationId xmlns:a16="http://schemas.microsoft.com/office/drawing/2014/main" id="{B2A0726C-3779-12DF-B6A5-FD36472E1E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86675" y="570547"/>
            <a:ext cx="3654425" cy="5716905"/>
          </a:xfrm>
          <a:prstGeom prst="rect">
            <a:avLst/>
          </a:prstGeom>
          <a:noFill/>
          <a:ln>
            <a:noFill/>
          </a:ln>
        </p:spPr>
      </p:pic>
    </p:spTree>
    <p:extLst>
      <p:ext uri="{BB962C8B-B14F-4D97-AF65-F5344CB8AC3E}">
        <p14:creationId xmlns:p14="http://schemas.microsoft.com/office/powerpoint/2010/main" val="25797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 name="Rectangle 9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B709F37-E50B-F8F1-4E4D-8720F729E286}"/>
              </a:ext>
            </a:extLst>
          </p:cNvPr>
          <p:cNvSpPr txBox="1"/>
          <p:nvPr/>
        </p:nvSpPr>
        <p:spPr>
          <a:xfrm>
            <a:off x="517868" y="976160"/>
            <a:ext cx="6144231" cy="1934172"/>
          </a:xfrm>
          <a:prstGeom prst="rect">
            <a:avLst/>
          </a:prstGeom>
        </p:spPr>
        <p:txBody>
          <a:bodyPr vert="horz" lIns="91440" tIns="45720" rIns="91440" bIns="45720" rtlCol="0" anchor="t">
            <a:normAutofit/>
          </a:bodyPr>
          <a:lstStyle/>
          <a:p>
            <a:pPr>
              <a:spcBef>
                <a:spcPct val="0"/>
              </a:spcBef>
              <a:spcAft>
                <a:spcPts val="600"/>
              </a:spcAft>
            </a:pPr>
            <a:r>
              <a:rPr lang="en-US" sz="5400" b="1" i="0" dirty="0">
                <a:effectLst/>
                <a:latin typeface="+mj-lt"/>
                <a:ea typeface="+mj-ea"/>
                <a:cs typeface="+mj-cs"/>
              </a:rPr>
              <a:t>Research Objectives</a:t>
            </a:r>
            <a:endParaRPr lang="en-US" sz="5400" b="1" dirty="0">
              <a:latin typeface="+mj-lt"/>
              <a:ea typeface="+mj-ea"/>
              <a:cs typeface="+mj-cs"/>
            </a:endParaRPr>
          </a:p>
        </p:txBody>
      </p:sp>
      <p:sp>
        <p:nvSpPr>
          <p:cNvPr id="94" name="Rectangle 9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5">
            <a:extLst>
              <a:ext uri="{FF2B5EF4-FFF2-40B4-BE49-F238E27FC236}">
                <a16:creationId xmlns:a16="http://schemas.microsoft.com/office/drawing/2014/main" id="{D1ACC1F9-11A6-1C5B-AA55-C230E07208A9}"/>
              </a:ext>
            </a:extLst>
          </p:cNvPr>
          <p:cNvSpPr txBox="1"/>
          <p:nvPr/>
        </p:nvSpPr>
        <p:spPr>
          <a:xfrm>
            <a:off x="869886" y="2748028"/>
            <a:ext cx="9213960" cy="3016294"/>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2000" b="1" i="0" dirty="0">
                <a:effectLst/>
              </a:rPr>
              <a:t>Objective 1:</a:t>
            </a:r>
            <a:r>
              <a:rPr lang="en-US" sz="2000" b="0" i="0" dirty="0">
                <a:effectLst/>
              </a:rPr>
              <a:t> Quantify Winter Pressures</a:t>
            </a:r>
          </a:p>
          <a:p>
            <a:pPr>
              <a:spcAft>
                <a:spcPts val="600"/>
              </a:spcAft>
              <a:buFont typeface="Arial" panose="020B0604020202020204" pitchFamily="34" charset="0"/>
            </a:pPr>
            <a:r>
              <a:rPr lang="en-US" sz="2000" b="0" i="1" dirty="0">
                <a:effectLst/>
              </a:rPr>
              <a:t>To analyze historical data spanning from 2009 to 2023 to </a:t>
            </a:r>
            <a:r>
              <a:rPr lang="en-US" sz="2000" i="1" dirty="0"/>
              <a:t>quantify and </a:t>
            </a:r>
            <a:r>
              <a:rPr lang="en-US" sz="2000" b="0" i="1" dirty="0">
                <a:effectLst/>
              </a:rPr>
              <a:t>understand the extent of rising winter pressures on NHS Emergency Department.</a:t>
            </a:r>
          </a:p>
          <a:p>
            <a:pPr>
              <a:spcAft>
                <a:spcPts val="600"/>
              </a:spcAft>
              <a:buFont typeface="Arial" panose="020B0604020202020204" pitchFamily="34" charset="0"/>
            </a:pPr>
            <a:endParaRPr lang="en-US" sz="2000" i="1" dirty="0"/>
          </a:p>
          <a:p>
            <a:pPr>
              <a:spcAft>
                <a:spcPts val="600"/>
              </a:spcAft>
              <a:buFont typeface="Arial" panose="020B0604020202020204" pitchFamily="34" charset="0"/>
            </a:pPr>
            <a:r>
              <a:rPr lang="en-US" sz="2000" b="1" i="0" dirty="0">
                <a:effectLst/>
              </a:rPr>
              <a:t>Objective 2:</a:t>
            </a:r>
            <a:r>
              <a:rPr lang="en-US" sz="2000" b="0" i="0" dirty="0">
                <a:effectLst/>
              </a:rPr>
              <a:t> Data-Driven Solutions</a:t>
            </a:r>
          </a:p>
          <a:p>
            <a:pPr>
              <a:spcAft>
                <a:spcPts val="600"/>
              </a:spcAft>
              <a:buFont typeface="Arial" panose="020B0604020202020204" pitchFamily="34" charset="0"/>
            </a:pPr>
            <a:r>
              <a:rPr lang="en-US" sz="2000" b="0" i="1" dirty="0">
                <a:effectLst/>
              </a:rPr>
              <a:t>To provide actionable recommendations based on the analysis findings and predictive models to enhance resource allocation and preparedness during winter crises.</a:t>
            </a:r>
            <a:endParaRPr lang="en-US" sz="2000" b="0" i="0" dirty="0">
              <a:effectLst/>
            </a:endParaRPr>
          </a:p>
          <a:p>
            <a:pPr>
              <a:spcAft>
                <a:spcPts val="600"/>
              </a:spcAft>
              <a:buFont typeface="Arial" panose="020B0604020202020204" pitchFamily="34" charset="0"/>
            </a:pPr>
            <a:endParaRPr lang="en-US" sz="1700" dirty="0"/>
          </a:p>
        </p:txBody>
      </p:sp>
      <p:pic>
        <p:nvPicPr>
          <p:cNvPr id="49" name="Graphic 48" descr="Bullseye">
            <a:extLst>
              <a:ext uri="{FF2B5EF4-FFF2-40B4-BE49-F238E27FC236}">
                <a16:creationId xmlns:a16="http://schemas.microsoft.com/office/drawing/2014/main" id="{0D8AFDFE-9803-1455-E5D6-D5C8289986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754" y="-68434"/>
            <a:ext cx="4023360" cy="3241004"/>
          </a:xfrm>
          <a:prstGeom prst="rect">
            <a:avLst/>
          </a:prstGeom>
        </p:spPr>
      </p:pic>
      <p:sp>
        <p:nvSpPr>
          <p:cNvPr id="96" name="Rectangle 95">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8869"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3BCC40B-3F65-F155-2815-A11B264E720C}"/>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2A3F303C-2C6F-CCF1-E882-383F35114DE2}"/>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6</a:t>
            </a:fld>
            <a:endParaRPr lang="en-US"/>
          </a:p>
        </p:txBody>
      </p:sp>
    </p:spTree>
    <p:extLst>
      <p:ext uri="{BB962C8B-B14F-4D97-AF65-F5344CB8AC3E}">
        <p14:creationId xmlns:p14="http://schemas.microsoft.com/office/powerpoint/2010/main" val="88789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7A7C490-FB0D-4946-BDB7-1CF2F58DA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9727EED-15FC-8B11-71CA-3296E6FE1B28}"/>
              </a:ext>
            </a:extLst>
          </p:cNvPr>
          <p:cNvSpPr txBox="1"/>
          <p:nvPr/>
        </p:nvSpPr>
        <p:spPr>
          <a:xfrm>
            <a:off x="419899" y="657370"/>
            <a:ext cx="6117661" cy="508090"/>
          </a:xfrm>
          <a:prstGeom prst="rect">
            <a:avLst/>
          </a:prstGeom>
        </p:spPr>
        <p:txBody>
          <a:bodyPr vert="horz" lIns="91440" tIns="45720" rIns="91440" bIns="45720" rtlCol="0" anchor="t">
            <a:normAutofit fontScale="77500" lnSpcReduction="20000"/>
          </a:bodyPr>
          <a:lstStyle/>
          <a:p>
            <a:pPr>
              <a:spcBef>
                <a:spcPct val="0"/>
              </a:spcBef>
              <a:spcAft>
                <a:spcPts val="600"/>
              </a:spcAft>
            </a:pPr>
            <a:r>
              <a:rPr lang="en-US" sz="4000" b="1" i="0" dirty="0">
                <a:effectLst/>
                <a:latin typeface="+mj-lt"/>
                <a:ea typeface="+mj-ea"/>
                <a:cs typeface="+mj-cs"/>
              </a:rPr>
              <a:t>Methodology</a:t>
            </a:r>
            <a:endParaRPr lang="en-US" sz="4000" b="1" dirty="0">
              <a:latin typeface="+mj-lt"/>
              <a:ea typeface="+mj-ea"/>
              <a:cs typeface="+mj-cs"/>
            </a:endParaRP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61CD1D-C921-4DD4-B856-8EA1D71A4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0876"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BC6806A7-255E-6A53-444D-95EAD4794996}"/>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71BC066C-BFEC-B030-CBA9-627F0B12E5C6}"/>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7</a:t>
            </a:fld>
            <a:endParaRPr lang="en-US"/>
          </a:p>
        </p:txBody>
      </p:sp>
      <p:sp>
        <p:nvSpPr>
          <p:cNvPr id="5" name="TextBox 4">
            <a:extLst>
              <a:ext uri="{FF2B5EF4-FFF2-40B4-BE49-F238E27FC236}">
                <a16:creationId xmlns:a16="http://schemas.microsoft.com/office/drawing/2014/main" id="{C7CBFD2A-4874-7A78-2F7B-B508C3238DDF}"/>
              </a:ext>
            </a:extLst>
          </p:cNvPr>
          <p:cNvSpPr txBox="1"/>
          <p:nvPr/>
        </p:nvSpPr>
        <p:spPr>
          <a:xfrm>
            <a:off x="419899" y="1168558"/>
            <a:ext cx="8147158" cy="461665"/>
          </a:xfrm>
          <a:prstGeom prst="rect">
            <a:avLst/>
          </a:prstGeom>
          <a:noFill/>
        </p:spPr>
        <p:txBody>
          <a:bodyPr wrap="square" rtlCol="0">
            <a:spAutoFit/>
          </a:bodyPr>
          <a:lstStyle/>
          <a:p>
            <a:r>
              <a:rPr lang="en-US" sz="2400" b="1" i="0" dirty="0">
                <a:effectLst/>
                <a:latin typeface="+mj-lt"/>
                <a:ea typeface="+mj-ea"/>
                <a:cs typeface="+mj-cs"/>
              </a:rPr>
              <a:t>Methodology- 1. </a:t>
            </a:r>
            <a:r>
              <a:rPr lang="en-US" sz="2400" dirty="0"/>
              <a:t>Study Design and Data Overview: </a:t>
            </a:r>
            <a:endParaRPr lang="en-AS" sz="2400" dirty="0"/>
          </a:p>
        </p:txBody>
      </p:sp>
      <p:graphicFrame>
        <p:nvGraphicFramePr>
          <p:cNvPr id="21" name="TextBox 5">
            <a:extLst>
              <a:ext uri="{FF2B5EF4-FFF2-40B4-BE49-F238E27FC236}">
                <a16:creationId xmlns:a16="http://schemas.microsoft.com/office/drawing/2014/main" id="{EF02CDBF-ED9D-63A9-9EF4-973554C54393}"/>
              </a:ext>
            </a:extLst>
          </p:cNvPr>
          <p:cNvGraphicFramePr/>
          <p:nvPr>
            <p:extLst>
              <p:ext uri="{D42A27DB-BD31-4B8C-83A1-F6EECF244321}">
                <p14:modId xmlns:p14="http://schemas.microsoft.com/office/powerpoint/2010/main" val="64926227"/>
              </p:ext>
            </p:extLst>
          </p:nvPr>
        </p:nvGraphicFramePr>
        <p:xfrm>
          <a:off x="674914" y="1762703"/>
          <a:ext cx="11008437"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2F3FD566-4A6F-17FB-7C59-412F45B0A10E}"/>
                  </a:ext>
                </a:extLst>
              </p:cNvPr>
              <p:cNvGraphicFramePr>
                <a:graphicFrameLocks noChangeAspect="1"/>
              </p:cNvGraphicFramePr>
              <p:nvPr>
                <p:extLst>
                  <p:ext uri="{D42A27DB-BD31-4B8C-83A1-F6EECF244321}">
                    <p14:modId xmlns:p14="http://schemas.microsoft.com/office/powerpoint/2010/main" val="2166182427"/>
                  </p:ext>
                </p:extLst>
              </p:nvPr>
            </p:nvGraphicFramePr>
            <p:xfrm>
              <a:off x="3810001" y="4511142"/>
              <a:ext cx="3048000" cy="817431"/>
            </p:xfrm>
            <a:graphic>
              <a:graphicData uri="http://schemas.microsoft.com/office/powerpoint/2016/slidezoom">
                <pslz:sldZm>
                  <pslz:sldZmObj sldId="272" cId="1137699994">
                    <pslz:zmPr id="{9423CA8F-9DFD-4C1C-B2CD-BFB654591285}" returnToParent="0" transitionDur="1000">
                      <p166:blipFill xmlns:p166="http://schemas.microsoft.com/office/powerpoint/2016/6/main">
                        <a:blip r:embed="rId7"/>
                        <a:stretch>
                          <a:fillRect/>
                        </a:stretch>
                      </p166:blipFill>
                      <p166:spPr xmlns:p166="http://schemas.microsoft.com/office/powerpoint/2016/6/main">
                        <a:xfrm>
                          <a:off x="0" y="0"/>
                          <a:ext cx="3048000" cy="817431"/>
                        </a:xfrm>
                        <a:prstGeom prst="rect">
                          <a:avLst/>
                        </a:prstGeom>
                        <a:ln w="3175">
                          <a:solidFill>
                            <a:prstClr val="ltGray"/>
                          </a:solidFill>
                        </a:ln>
                      </p166:spPr>
                    </pslz:zmPr>
                  </pslz:sldZmObj>
                </pslz:sldZm>
              </a:graphicData>
            </a:graphic>
          </p:graphicFrame>
        </mc:Choice>
        <mc:Fallback xmlns="">
          <p:pic>
            <p:nvPicPr>
              <p:cNvPr id="9" name="Slide Zoom 8">
                <a:hlinkClick r:id="rId8" action="ppaction://hlinksldjump"/>
                <a:extLst>
                  <a:ext uri="{FF2B5EF4-FFF2-40B4-BE49-F238E27FC236}">
                    <a16:creationId xmlns:a16="http://schemas.microsoft.com/office/drawing/2014/main" id="{2F3FD566-4A6F-17FB-7C59-412F45B0A10E}"/>
                  </a:ext>
                </a:extLst>
              </p:cNvPr>
              <p:cNvPicPr>
                <a:picLocks noGrp="1" noRot="1" noChangeAspect="1" noMove="1" noResize="1" noEditPoints="1" noAdjustHandles="1" noChangeArrowheads="1" noChangeShapeType="1"/>
              </p:cNvPicPr>
              <p:nvPr/>
            </p:nvPicPr>
            <p:blipFill>
              <a:blip r:embed="rId9"/>
              <a:stretch>
                <a:fillRect/>
              </a:stretch>
            </p:blipFill>
            <p:spPr>
              <a:xfrm>
                <a:off x="3810001" y="4511142"/>
                <a:ext cx="3048000" cy="817431"/>
              </a:xfrm>
              <a:prstGeom prst="rect">
                <a:avLst/>
              </a:prstGeom>
              <a:ln w="3175">
                <a:solidFill>
                  <a:prstClr val="ltGray"/>
                </a:solidFill>
              </a:ln>
            </p:spPr>
          </p:pic>
        </mc:Fallback>
      </mc:AlternateContent>
    </p:spTree>
    <p:extLst>
      <p:ext uri="{BB962C8B-B14F-4D97-AF65-F5344CB8AC3E}">
        <p14:creationId xmlns:p14="http://schemas.microsoft.com/office/powerpoint/2010/main" val="21295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DF3F4-2B15-739B-DC74-45237F8D6DB5}"/>
              </a:ext>
            </a:extLst>
          </p:cNvPr>
          <p:cNvSpPr>
            <a:spLocks noGrp="1"/>
          </p:cNvSpPr>
          <p:nvPr>
            <p:ph type="dt" sz="half" idx="10"/>
          </p:nvPr>
        </p:nvSpPr>
        <p:spPr/>
        <p:txBody>
          <a:bodyPr/>
          <a:lstStyle/>
          <a:p>
            <a:fld id="{690E29D7-FFDD-40E9-98D9-22A2C663CD5C}" type="datetime1">
              <a:rPr lang="en-US" smtClean="0"/>
              <a:t>1/29/2024</a:t>
            </a:fld>
            <a:endParaRPr lang="en-US"/>
          </a:p>
        </p:txBody>
      </p:sp>
      <p:sp>
        <p:nvSpPr>
          <p:cNvPr id="3" name="Slide Number Placeholder 2">
            <a:extLst>
              <a:ext uri="{FF2B5EF4-FFF2-40B4-BE49-F238E27FC236}">
                <a16:creationId xmlns:a16="http://schemas.microsoft.com/office/drawing/2014/main" id="{8143DBEF-7361-910A-B210-9F3ABCBD9B73}"/>
              </a:ext>
            </a:extLst>
          </p:cNvPr>
          <p:cNvSpPr>
            <a:spLocks noGrp="1"/>
          </p:cNvSpPr>
          <p:nvPr>
            <p:ph type="sldNum" sz="quarter" idx="12"/>
          </p:nvPr>
        </p:nvSpPr>
        <p:spPr/>
        <p:txBody>
          <a:bodyPr/>
          <a:lstStyle/>
          <a:p>
            <a:fld id="{DFDF98CC-160E-494C-8C3C-8CDC5FA257DE}" type="slidenum">
              <a:rPr lang="en-US" smtClean="0"/>
              <a:t>8</a:t>
            </a:fld>
            <a:endParaRPr lang="en-US"/>
          </a:p>
        </p:txBody>
      </p:sp>
      <p:pic>
        <p:nvPicPr>
          <p:cNvPr id="4" name="Picture 3" descr="A screenshot of a graph&#10;&#10;Description automatically generated">
            <a:extLst>
              <a:ext uri="{FF2B5EF4-FFF2-40B4-BE49-F238E27FC236}">
                <a16:creationId xmlns:a16="http://schemas.microsoft.com/office/drawing/2014/main" id="{732AF125-C534-4B74-9E12-EA7E670997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3371" y="1551979"/>
            <a:ext cx="8186057" cy="4705350"/>
          </a:xfrm>
          <a:prstGeom prst="rect">
            <a:avLst/>
          </a:prstGeom>
          <a:noFill/>
          <a:ln>
            <a:noFill/>
          </a:ln>
        </p:spPr>
      </p:pic>
      <p:sp>
        <p:nvSpPr>
          <p:cNvPr id="5" name="TextBox 4">
            <a:extLst>
              <a:ext uri="{FF2B5EF4-FFF2-40B4-BE49-F238E27FC236}">
                <a16:creationId xmlns:a16="http://schemas.microsoft.com/office/drawing/2014/main" id="{36C46CF1-6825-D78A-F639-67AE216996EB}"/>
              </a:ext>
            </a:extLst>
          </p:cNvPr>
          <p:cNvSpPr txBox="1"/>
          <p:nvPr/>
        </p:nvSpPr>
        <p:spPr>
          <a:xfrm>
            <a:off x="642257" y="659350"/>
            <a:ext cx="9056915" cy="923330"/>
          </a:xfrm>
          <a:prstGeom prst="rect">
            <a:avLst/>
          </a:prstGeom>
          <a:noFill/>
        </p:spPr>
        <p:txBody>
          <a:bodyPr wrap="square" rtlCol="0">
            <a:spAutoFit/>
          </a:bodyPr>
          <a:lstStyle/>
          <a:p>
            <a:r>
              <a:rPr lang="en-AS" sz="1800" b="1" cap="small" dirty="0">
                <a:effectLst/>
                <a:latin typeface="Times New Roman" panose="02020603050405020304" pitchFamily="18" charset="0"/>
                <a:ea typeface="Times New Roman" panose="02020603050405020304" pitchFamily="18" charset="0"/>
                <a:cs typeface="Times New Roman" panose="02020603050405020304" pitchFamily="18" charset="0"/>
              </a:rPr>
              <a:t>Figure 1 </a:t>
            </a:r>
            <a:r>
              <a:rPr lang="en-US" sz="1800" b="1" cap="small" dirty="0">
                <a:effectLst/>
                <a:latin typeface="Times New Roman" panose="02020603050405020304" pitchFamily="18" charset="0"/>
                <a:ea typeface="Times New Roman" panose="02020603050405020304" pitchFamily="18" charset="0"/>
                <a:cs typeface="Times New Roman" panose="02020603050405020304" pitchFamily="18" charset="0"/>
              </a:rPr>
              <a:t>RESIDUAL BASED AGE-WISE ARRIVAL CASES COMPARISION IN WINTER AND NON-WINTER</a:t>
            </a:r>
            <a:endParaRPr lang="en-AS" sz="1800" b="1"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AS" dirty="0"/>
          </a:p>
        </p:txBody>
      </p:sp>
    </p:spTree>
    <p:extLst>
      <p:ext uri="{BB962C8B-B14F-4D97-AF65-F5344CB8AC3E}">
        <p14:creationId xmlns:p14="http://schemas.microsoft.com/office/powerpoint/2010/main" val="113769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AF28055-7528-14E5-5448-5E4DB2DE1E5F}"/>
              </a:ext>
            </a:extLst>
          </p:cNvPr>
          <p:cNvSpPr txBox="1"/>
          <p:nvPr/>
        </p:nvSpPr>
        <p:spPr>
          <a:xfrm>
            <a:off x="418729" y="657369"/>
            <a:ext cx="11155680" cy="163641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b="1" i="0" dirty="0">
                <a:effectLst/>
                <a:latin typeface="+mj-lt"/>
                <a:ea typeface="+mj-ea"/>
                <a:cs typeface="+mj-cs"/>
              </a:rPr>
              <a:t>Methodology- 2 </a:t>
            </a:r>
            <a:r>
              <a:rPr lang="en-US" sz="3200" i="0" dirty="0">
                <a:effectLst/>
                <a:latin typeface="+mj-lt"/>
                <a:ea typeface="+mj-ea"/>
                <a:cs typeface="+mj-cs"/>
              </a:rPr>
              <a:t>Data Processing and Feature Selection:</a:t>
            </a:r>
            <a:endParaRPr lang="en-US" sz="3200" dirty="0">
              <a:latin typeface="+mj-lt"/>
              <a:ea typeface="+mj-ea"/>
              <a:cs typeface="+mj-cs"/>
            </a:endParaRPr>
          </a:p>
        </p:txBody>
      </p:sp>
      <p:sp>
        <p:nvSpPr>
          <p:cNvPr id="32" name="Rectangle 31">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15C4ABD-F268-1B06-2135-674752FCF251}"/>
              </a:ext>
            </a:extLst>
          </p:cNvPr>
          <p:cNvSpPr>
            <a:spLocks noGrp="1"/>
          </p:cNvSpPr>
          <p:nvPr>
            <p:ph type="dt" sz="half" idx="10"/>
          </p:nvPr>
        </p:nvSpPr>
        <p:spPr>
          <a:xfrm>
            <a:off x="517870" y="6420414"/>
            <a:ext cx="2743200" cy="365125"/>
          </a:xfrm>
        </p:spPr>
        <p:txBody>
          <a:bodyPr vert="horz" lIns="91440" tIns="45720" rIns="91440" bIns="45720" rtlCol="0" anchor="ctr">
            <a:normAutofit/>
          </a:bodyPr>
          <a:lstStyle/>
          <a:p>
            <a:pPr>
              <a:spcAft>
                <a:spcPts val="600"/>
              </a:spcAft>
            </a:pPr>
            <a:fld id="{690E29D7-FFDD-40E9-98D9-22A2C663CD5C}" type="datetime1">
              <a:rPr lang="en-US" smtClean="0"/>
              <a:pPr>
                <a:spcAft>
                  <a:spcPts val="600"/>
                </a:spcAft>
              </a:pPr>
              <a:t>1/29/2024</a:t>
            </a:fld>
            <a:endParaRPr lang="en-US"/>
          </a:p>
        </p:txBody>
      </p:sp>
      <p:sp>
        <p:nvSpPr>
          <p:cNvPr id="3" name="Slide Number Placeholder 2">
            <a:extLst>
              <a:ext uri="{FF2B5EF4-FFF2-40B4-BE49-F238E27FC236}">
                <a16:creationId xmlns:a16="http://schemas.microsoft.com/office/drawing/2014/main" id="{73B4ED71-E217-C280-71DF-ECE5858FB813}"/>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9</a:t>
            </a:fld>
            <a:endParaRPr lang="en-US"/>
          </a:p>
        </p:txBody>
      </p:sp>
      <p:graphicFrame>
        <p:nvGraphicFramePr>
          <p:cNvPr id="9" name="TextBox 6">
            <a:extLst>
              <a:ext uri="{FF2B5EF4-FFF2-40B4-BE49-F238E27FC236}">
                <a16:creationId xmlns:a16="http://schemas.microsoft.com/office/drawing/2014/main" id="{96416199-336C-4AF8-026A-FF25D6326ACE}"/>
              </a:ext>
            </a:extLst>
          </p:cNvPr>
          <p:cNvGraphicFramePr/>
          <p:nvPr>
            <p:extLst>
              <p:ext uri="{D42A27DB-BD31-4B8C-83A1-F6EECF244321}">
                <p14:modId xmlns:p14="http://schemas.microsoft.com/office/powerpoint/2010/main" val="807222763"/>
              </p:ext>
            </p:extLst>
          </p:nvPr>
        </p:nvGraphicFramePr>
        <p:xfrm>
          <a:off x="517869" y="1180655"/>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3205EA7-ADD6-7F66-F080-1C0F9DB53769}"/>
                  </a:ext>
                </a:extLst>
              </p:cNvPr>
              <p:cNvGraphicFramePr>
                <a:graphicFrameLocks noChangeAspect="1"/>
              </p:cNvGraphicFramePr>
              <p:nvPr>
                <p:extLst>
                  <p:ext uri="{D42A27DB-BD31-4B8C-83A1-F6EECF244321}">
                    <p14:modId xmlns:p14="http://schemas.microsoft.com/office/powerpoint/2010/main" val="1259476860"/>
                  </p:ext>
                </p:extLst>
              </p:nvPr>
            </p:nvGraphicFramePr>
            <p:xfrm>
              <a:off x="8309591" y="4820095"/>
              <a:ext cx="3048000" cy="1714500"/>
            </p:xfrm>
            <a:graphic>
              <a:graphicData uri="http://schemas.microsoft.com/office/powerpoint/2016/slidezoom">
                <pslz:sldZm>
                  <pslz:sldZmObj sldId="274" cId="1569321007">
                    <pslz:zmPr id="{A271D5E1-6796-4F98-8374-AF765BEB2E7F}"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1" name="Slide Zoom 10">
                <a:hlinkClick r:id="rId8" action="ppaction://hlinksldjump"/>
                <a:extLst>
                  <a:ext uri="{FF2B5EF4-FFF2-40B4-BE49-F238E27FC236}">
                    <a16:creationId xmlns:a16="http://schemas.microsoft.com/office/drawing/2014/main" id="{83205EA7-ADD6-7F66-F080-1C0F9DB53769}"/>
                  </a:ext>
                </a:extLst>
              </p:cNvPr>
              <p:cNvPicPr>
                <a:picLocks noGrp="1" noRot="1" noChangeAspect="1" noMove="1" noResize="1" noEditPoints="1" noAdjustHandles="1" noChangeArrowheads="1" noChangeShapeType="1"/>
              </p:cNvPicPr>
              <p:nvPr/>
            </p:nvPicPr>
            <p:blipFill>
              <a:blip r:embed="rId9"/>
              <a:stretch>
                <a:fillRect/>
              </a:stretch>
            </p:blipFill>
            <p:spPr>
              <a:xfrm>
                <a:off x="8309591" y="482009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221637663"/>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3420</TotalTime>
  <Words>4933</Words>
  <Application>Microsoft Office PowerPoint</Application>
  <PresentationFormat>Widescreen</PresentationFormat>
  <Paragraphs>342</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Bierstadt</vt:lpstr>
      <vt:lpstr>Calibri</vt:lpstr>
      <vt:lpstr>Söhne</vt:lpstr>
      <vt:lpstr>Times New Roman</vt:lpstr>
      <vt:lpstr>Wingdings</vt:lpstr>
      <vt:lpstr>GestaltVTI</vt:lpstr>
      <vt:lpstr>Predicting Demand in an Hourly and Daily 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Quantifying and Predicting Surges in Southeastern Trust Emergency Department Volumes During Winter (October to March) </dc:title>
  <dc:creator>Vinu Vanathayan Lourdusamy</dc:creator>
  <cp:lastModifiedBy>Vinu Vanathayan</cp:lastModifiedBy>
  <cp:revision>287</cp:revision>
  <dcterms:created xsi:type="dcterms:W3CDTF">2023-09-22T10:25:56Z</dcterms:created>
  <dcterms:modified xsi:type="dcterms:W3CDTF">2024-01-29T19:05:09Z</dcterms:modified>
</cp:coreProperties>
</file>