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4"/>
  </p:sldMasterIdLst>
  <p:notesMasterIdLst>
    <p:notesMasterId r:id="rId14"/>
  </p:notesMasterIdLst>
  <p:handoutMasterIdLst>
    <p:handoutMasterId r:id="rId15"/>
  </p:handoutMasterIdLst>
  <p:sldIdLst>
    <p:sldId id="688" r:id="rId5"/>
    <p:sldId id="677" r:id="rId6"/>
    <p:sldId id="686" r:id="rId7"/>
    <p:sldId id="687" r:id="rId8"/>
    <p:sldId id="689" r:id="rId9"/>
    <p:sldId id="685" r:id="rId10"/>
    <p:sldId id="680" r:id="rId11"/>
    <p:sldId id="681" r:id="rId12"/>
    <p:sldId id="682" r:id="rId13"/>
  </p:sldIdLst>
  <p:sldSz cx="9144000" cy="6858000" type="screen4x3"/>
  <p:notesSz cx="7099300" cy="10234613"/>
  <p:custDataLst>
    <p:tags r:id="rId1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E39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75DCB02-9BB8-47FD-8907-85C794F793BA}" styleName="Estilo temático 1 - Énfasis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Estilo temático 1 - Énfasis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06799F8-075E-4A3A-A7F6-7FBC6576F1A4}" styleName="Estilo temático 2 - Énfasis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8963" autoAdjust="0"/>
    <p:restoredTop sz="86355" autoAdjust="0"/>
  </p:normalViewPr>
  <p:slideViewPr>
    <p:cSldViewPr snapToGrid="0">
      <p:cViewPr varScale="1">
        <p:scale>
          <a:sx n="64" d="100"/>
          <a:sy n="64" d="100"/>
        </p:scale>
        <p:origin x="924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0" d="100"/>
          <a:sy n="80" d="100"/>
        </p:scale>
        <p:origin x="-3198" y="-84"/>
      </p:cViewPr>
      <p:guideLst>
        <p:guide orient="horz" pos="3223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F4CFC6-7B6E-4E7A-9D51-8A50A4BBD46A}" type="datetimeFigureOut">
              <a:rPr lang="es-CO" smtClean="0"/>
              <a:t>12/05/2018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08ABF9-6A23-4D71-A2D1-17E19DC6C0E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947591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BF94BB34-5617-48E9-B4AC-80B6E3A2386B}" type="datetimeFigureOut">
              <a:rPr lang="en-US" smtClean="0"/>
              <a:t>5/12/2018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37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24288AA2-7B9C-4E38-A661-E8BC29D0CE9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780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4"/>
          <p:cNvSpPr/>
          <p:nvPr userDrawn="1"/>
        </p:nvSpPr>
        <p:spPr>
          <a:xfrm>
            <a:off x="0" y="4625162"/>
            <a:ext cx="9144000" cy="2232837"/>
          </a:xfrm>
          <a:prstGeom prst="rect">
            <a:avLst/>
          </a:prstGeom>
          <a:solidFill>
            <a:srgbClr val="8D20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>
              <a:solidFill>
                <a:srgbClr val="8D2063"/>
              </a:solidFill>
            </a:endParaRPr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405351" y="1726342"/>
            <a:ext cx="6333297" cy="769158"/>
          </a:xfrm>
          <a:ln>
            <a:noFill/>
          </a:ln>
        </p:spPr>
        <p:txBody>
          <a:bodyPr>
            <a:normAutofit/>
          </a:bodyPr>
          <a:lstStyle>
            <a:lvl1pPr marL="0" indent="0" algn="r">
              <a:buNone/>
              <a:defRPr lang="es-CO" sz="4400" b="1" kern="1200" noProof="0" dirty="0" smtClean="0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CO" noProof="0" dirty="0" smtClean="0"/>
              <a:t>Título de la sección</a:t>
            </a:r>
          </a:p>
          <a:p>
            <a:r>
              <a:rPr lang="es-CO" noProof="0" dirty="0" err="1" smtClean="0"/>
              <a:t>Lorem</a:t>
            </a:r>
            <a:r>
              <a:rPr lang="es-CO" noProof="0" dirty="0" smtClean="0"/>
              <a:t> </a:t>
            </a:r>
            <a:r>
              <a:rPr lang="es-CO" noProof="0" dirty="0" err="1" smtClean="0"/>
              <a:t>Ipsum</a:t>
            </a:r>
            <a:endParaRPr lang="x-none" noProof="0" dirty="0"/>
          </a:p>
        </p:txBody>
      </p:sp>
      <p:pic>
        <p:nvPicPr>
          <p:cNvPr id="13" name="Picture 2" descr="Image result for universidad de los andes colombia logo blanc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4793186"/>
            <a:ext cx="1836999" cy="551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15 Rectángulo"/>
          <p:cNvSpPr/>
          <p:nvPr userDrawn="1"/>
        </p:nvSpPr>
        <p:spPr>
          <a:xfrm>
            <a:off x="155575" y="6245830"/>
            <a:ext cx="5054378" cy="507831"/>
          </a:xfrm>
          <a:prstGeom prst="rect">
            <a:avLst/>
          </a:prstGeom>
          <a:solidFill>
            <a:srgbClr val="8D2063"/>
          </a:solidFill>
        </p:spPr>
        <p:txBody>
          <a:bodyPr wrap="square">
            <a:spAutoFit/>
          </a:bodyPr>
          <a:lstStyle>
            <a:defPPr>
              <a:defRPr lang="es-CO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CL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Universidad de los Andes | Vigilada </a:t>
            </a:r>
            <a:r>
              <a:rPr lang="es-CL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Mineducación</a:t>
            </a:r>
            <a:r>
              <a:rPr lang="es-CL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s-CL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s-CL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Reconocimiento como Universidad: Decreto 1297 del 30 de mayo de 1964.</a:t>
            </a:r>
            <a:br>
              <a:rPr lang="es-CL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s-CL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Reconocimiento personería jurídica: Resolución 28 del 23 de febrero de 1949 </a:t>
            </a:r>
            <a:r>
              <a:rPr lang="es-CL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Minjusticia</a:t>
            </a:r>
            <a:endParaRPr lang="es-CO" sz="9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4" name="Rectángulo 4"/>
          <p:cNvSpPr/>
          <p:nvPr userDrawn="1"/>
        </p:nvSpPr>
        <p:spPr>
          <a:xfrm>
            <a:off x="0" y="4567454"/>
            <a:ext cx="9144000" cy="57708"/>
          </a:xfrm>
          <a:prstGeom prst="rect">
            <a:avLst/>
          </a:prstGeom>
          <a:solidFill>
            <a:srgbClr val="8081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>
              <a:solidFill>
                <a:srgbClr val="8D2063"/>
              </a:solidFill>
            </a:endParaRPr>
          </a:p>
        </p:txBody>
      </p:sp>
      <p:sp>
        <p:nvSpPr>
          <p:cNvPr id="2" name="CuadroTexto 1"/>
          <p:cNvSpPr txBox="1"/>
          <p:nvPr userDrawn="1"/>
        </p:nvSpPr>
        <p:spPr>
          <a:xfrm>
            <a:off x="5664200" y="5002916"/>
            <a:ext cx="32385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chemeClr val="bg1"/>
                </a:solidFill>
              </a:rPr>
              <a:t>Kelly Garcés </a:t>
            </a:r>
            <a:r>
              <a:rPr lang="es-CO" dirty="0" err="1" smtClean="0">
                <a:solidFill>
                  <a:schemeClr val="bg1"/>
                </a:solidFill>
              </a:rPr>
              <a:t>Pernett</a:t>
            </a:r>
            <a:r>
              <a:rPr lang="es-CO" dirty="0" smtClean="0">
                <a:solidFill>
                  <a:schemeClr val="bg1"/>
                </a:solidFill>
              </a:rPr>
              <a:t> </a:t>
            </a:r>
          </a:p>
          <a:p>
            <a:r>
              <a:rPr lang="es-CO" dirty="0" smtClean="0">
                <a:solidFill>
                  <a:schemeClr val="bg1"/>
                </a:solidFill>
              </a:rPr>
              <a:t>Profesora</a:t>
            </a:r>
            <a:r>
              <a:rPr lang="es-CO" baseline="0" dirty="0" smtClean="0">
                <a:solidFill>
                  <a:schemeClr val="bg1"/>
                </a:solidFill>
              </a:rPr>
              <a:t> asistente</a:t>
            </a:r>
          </a:p>
          <a:p>
            <a:endParaRPr lang="es-CO" baseline="0" dirty="0" smtClean="0">
              <a:solidFill>
                <a:schemeClr val="bg1"/>
              </a:solidFill>
            </a:endParaRPr>
          </a:p>
          <a:p>
            <a:r>
              <a:rPr lang="es-CO" baseline="0" dirty="0" smtClean="0">
                <a:solidFill>
                  <a:schemeClr val="bg1"/>
                </a:solidFill>
              </a:rPr>
              <a:t>Fernando </a:t>
            </a:r>
            <a:r>
              <a:rPr lang="es-CO" baseline="0" dirty="0" err="1" smtClean="0">
                <a:solidFill>
                  <a:schemeClr val="bg1"/>
                </a:solidFill>
              </a:rPr>
              <a:t>Arruza</a:t>
            </a:r>
            <a:r>
              <a:rPr lang="es-CO" baseline="0" dirty="0" smtClean="0">
                <a:solidFill>
                  <a:schemeClr val="bg1"/>
                </a:solidFill>
              </a:rPr>
              <a:t> </a:t>
            </a:r>
            <a:r>
              <a:rPr lang="es-CO" baseline="0" dirty="0" err="1" smtClean="0">
                <a:solidFill>
                  <a:schemeClr val="bg1"/>
                </a:solidFill>
              </a:rPr>
              <a:t>Hedman</a:t>
            </a:r>
            <a:endParaRPr lang="es-CO" baseline="0" dirty="0" smtClean="0">
              <a:solidFill>
                <a:schemeClr val="bg1"/>
              </a:solidFill>
            </a:endParaRPr>
          </a:p>
          <a:p>
            <a:r>
              <a:rPr lang="es-CO" baseline="0" dirty="0" smtClean="0">
                <a:solidFill>
                  <a:schemeClr val="bg1"/>
                </a:solidFill>
              </a:rPr>
              <a:t>Asistente de docencia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35879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14450"/>
            <a:ext cx="7886700" cy="4650415"/>
          </a:xfr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1" name="Rectángulo 10"/>
          <p:cNvSpPr/>
          <p:nvPr userDrawn="1"/>
        </p:nvSpPr>
        <p:spPr>
          <a:xfrm>
            <a:off x="0" y="6138674"/>
            <a:ext cx="9144000" cy="793753"/>
          </a:xfrm>
          <a:prstGeom prst="rect">
            <a:avLst/>
          </a:prstGeom>
          <a:solidFill>
            <a:srgbClr val="8D20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>
              <a:solidFill>
                <a:srgbClr val="8D2063"/>
              </a:solidFill>
            </a:endParaRPr>
          </a:p>
        </p:txBody>
      </p:sp>
      <p:pic>
        <p:nvPicPr>
          <p:cNvPr id="14" name="Picture 2" descr="Image result for universidad de los andes colombia logo blanc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840" y="6259835"/>
            <a:ext cx="1836999" cy="551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605" y="-1"/>
            <a:ext cx="5755217" cy="1244009"/>
          </a:xfrm>
        </p:spPr>
        <p:txBody>
          <a:bodyPr/>
          <a:lstStyle>
            <a:lvl1pPr>
              <a:defRPr b="1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9" name="Rectángulo 10"/>
          <p:cNvSpPr/>
          <p:nvPr userDrawn="1"/>
        </p:nvSpPr>
        <p:spPr>
          <a:xfrm>
            <a:off x="0" y="932267"/>
            <a:ext cx="5071730" cy="45719"/>
          </a:xfrm>
          <a:prstGeom prst="rect">
            <a:avLst/>
          </a:prstGeom>
          <a:solidFill>
            <a:srgbClr val="8D20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>
              <a:solidFill>
                <a:srgbClr val="8D2063"/>
              </a:solidFill>
            </a:endParaRPr>
          </a:p>
        </p:txBody>
      </p:sp>
      <p:sp>
        <p:nvSpPr>
          <p:cNvPr id="16" name="Rectángulo 4"/>
          <p:cNvSpPr/>
          <p:nvPr userDrawn="1"/>
        </p:nvSpPr>
        <p:spPr>
          <a:xfrm>
            <a:off x="0" y="6094681"/>
            <a:ext cx="9144000" cy="57708"/>
          </a:xfrm>
          <a:prstGeom prst="rect">
            <a:avLst/>
          </a:prstGeom>
          <a:solidFill>
            <a:srgbClr val="8081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>
              <a:solidFill>
                <a:srgbClr val="8D2063"/>
              </a:solidFill>
            </a:endParaRP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759D-F2E5-42F2-9FF9-E66F6532C986}" type="datetime1">
              <a:rPr lang="en-US" smtClean="0"/>
              <a:t>5/12/2018</a:t>
            </a:fld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9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fld id="{38DC84CC-9F5E-4F58-BC36-A191DBC20F3A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0678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/>
          <p:cNvSpPr/>
          <p:nvPr userDrawn="1"/>
        </p:nvSpPr>
        <p:spPr>
          <a:xfrm>
            <a:off x="0" y="6138674"/>
            <a:ext cx="9144000" cy="719325"/>
          </a:xfrm>
          <a:prstGeom prst="rect">
            <a:avLst/>
          </a:prstGeom>
          <a:solidFill>
            <a:srgbClr val="8D20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>
              <a:solidFill>
                <a:srgbClr val="8D2063"/>
              </a:solidFill>
            </a:endParaRPr>
          </a:p>
        </p:txBody>
      </p:sp>
      <p:pic>
        <p:nvPicPr>
          <p:cNvPr id="14" name="Picture 2" descr="Image result for universidad de los andes colombia logo blanc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98" y="6236651"/>
            <a:ext cx="1836999" cy="551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423" y="0"/>
            <a:ext cx="5758399" cy="1244008"/>
          </a:xfrm>
        </p:spPr>
        <p:txBody>
          <a:bodyPr/>
          <a:lstStyle>
            <a:lvl1pPr>
              <a:defRPr b="1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400175"/>
            <a:ext cx="3886200" cy="4776788"/>
          </a:xfr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409700"/>
            <a:ext cx="3886200" cy="4767263"/>
          </a:xfr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6" name="Rectángulo 4"/>
          <p:cNvSpPr/>
          <p:nvPr userDrawn="1"/>
        </p:nvSpPr>
        <p:spPr>
          <a:xfrm>
            <a:off x="0" y="6094681"/>
            <a:ext cx="9144000" cy="57708"/>
          </a:xfrm>
          <a:prstGeom prst="rect">
            <a:avLst/>
          </a:prstGeom>
          <a:solidFill>
            <a:srgbClr val="8081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>
              <a:solidFill>
                <a:srgbClr val="8D2063"/>
              </a:solidFill>
            </a:endParaRPr>
          </a:p>
        </p:txBody>
      </p:sp>
      <p:sp>
        <p:nvSpPr>
          <p:cNvPr id="17" name="Rectángulo 10"/>
          <p:cNvSpPr/>
          <p:nvPr userDrawn="1"/>
        </p:nvSpPr>
        <p:spPr>
          <a:xfrm>
            <a:off x="0" y="932267"/>
            <a:ext cx="5071730" cy="45719"/>
          </a:xfrm>
          <a:prstGeom prst="rect">
            <a:avLst/>
          </a:prstGeom>
          <a:solidFill>
            <a:srgbClr val="8D20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>
              <a:solidFill>
                <a:srgbClr val="8D2063"/>
              </a:solidFill>
            </a:endParaRP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874EE-2A48-4B9E-B42A-5B600C3ABD8F}" type="datetime1">
              <a:rPr lang="en-US" smtClean="0"/>
              <a:t>5/12/2018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fld id="{38DC84CC-9F5E-4F58-BC36-A191DBC20F3A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7997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/>
          <p:cNvSpPr/>
          <p:nvPr userDrawn="1"/>
        </p:nvSpPr>
        <p:spPr>
          <a:xfrm>
            <a:off x="0" y="6138674"/>
            <a:ext cx="9144000" cy="793753"/>
          </a:xfrm>
          <a:prstGeom prst="rect">
            <a:avLst/>
          </a:prstGeom>
          <a:solidFill>
            <a:srgbClr val="8D20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>
              <a:solidFill>
                <a:srgbClr val="8D2063"/>
              </a:solidFill>
            </a:endParaRPr>
          </a:p>
        </p:txBody>
      </p:sp>
      <p:pic>
        <p:nvPicPr>
          <p:cNvPr id="14" name="Picture 2" descr="Image result for universidad de los andes colombia logo blanc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840" y="6259835"/>
            <a:ext cx="1836999" cy="551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605" y="-1"/>
            <a:ext cx="5755217" cy="1244009"/>
          </a:xfrm>
        </p:spPr>
        <p:txBody>
          <a:bodyPr/>
          <a:lstStyle>
            <a:lvl1pPr>
              <a:defRPr b="1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9" name="Rectángulo 10"/>
          <p:cNvSpPr/>
          <p:nvPr userDrawn="1"/>
        </p:nvSpPr>
        <p:spPr>
          <a:xfrm>
            <a:off x="0" y="932267"/>
            <a:ext cx="5071730" cy="45719"/>
          </a:xfrm>
          <a:prstGeom prst="rect">
            <a:avLst/>
          </a:prstGeom>
          <a:solidFill>
            <a:srgbClr val="8D20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>
              <a:solidFill>
                <a:srgbClr val="8D2063"/>
              </a:solidFill>
            </a:endParaRPr>
          </a:p>
        </p:txBody>
      </p:sp>
      <p:sp>
        <p:nvSpPr>
          <p:cNvPr id="16" name="Rectángulo 4"/>
          <p:cNvSpPr/>
          <p:nvPr userDrawn="1"/>
        </p:nvSpPr>
        <p:spPr>
          <a:xfrm>
            <a:off x="0" y="6094681"/>
            <a:ext cx="9144000" cy="57708"/>
          </a:xfrm>
          <a:prstGeom prst="rect">
            <a:avLst/>
          </a:prstGeom>
          <a:solidFill>
            <a:srgbClr val="8081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>
              <a:solidFill>
                <a:srgbClr val="8D2063"/>
              </a:solidFill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874EE-2A48-4B9E-B42A-5B600C3ABD8F}" type="datetime1">
              <a:rPr lang="en-US" smtClean="0"/>
              <a:t>5/12/2018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fld id="{38DC84CC-9F5E-4F58-BC36-A191DBC20F3A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6632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10"/>
          <p:cNvSpPr/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  <a:solidFill>
            <a:srgbClr val="8081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>
              <a:solidFill>
                <a:srgbClr val="8D2063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46567" y="2254102"/>
            <a:ext cx="5758399" cy="1244008"/>
          </a:xfrm>
        </p:spPr>
        <p:txBody>
          <a:bodyPr>
            <a:noAutofit/>
          </a:bodyPr>
          <a:lstStyle>
            <a:lvl1pPr>
              <a:defRPr sz="6000" b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pic>
        <p:nvPicPr>
          <p:cNvPr id="9" name="Picture 2" descr="Image result for universidad de los andes colombia logo blanc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207" y="6166931"/>
            <a:ext cx="1836999" cy="551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874EE-2A48-4B9E-B42A-5B600C3ABD8F}" type="datetime1">
              <a:rPr lang="en-US" smtClean="0"/>
              <a:t>5/12/2018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fld id="{38DC84CC-9F5E-4F58-BC36-A191DBC20F3A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4460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0874EE-2A48-4B9E-B42A-5B600C3ABD8F}" type="datetime1">
              <a:rPr lang="en-US" smtClean="0"/>
              <a:t>5/12/2018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DC84CC-9F5E-4F58-BC36-A191DBC20F3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293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oo.gl/sBfjbb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oo.gl/F6zna2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s-CO" dirty="0" smtClean="0"/>
              <a:t>Sustentación final</a:t>
            </a:r>
          </a:p>
          <a:p>
            <a:r>
              <a:rPr lang="es-CO" dirty="0" smtClean="0"/>
              <a:t>ISIS2503 - 201810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4294967295"/>
          </p:nvPr>
        </p:nvSpPr>
        <p:spPr>
          <a:xfrm>
            <a:off x="7086600" y="6356350"/>
            <a:ext cx="2057400" cy="365125"/>
          </a:xfrm>
        </p:spPr>
        <p:txBody>
          <a:bodyPr/>
          <a:lstStyle/>
          <a:p>
            <a:fld id="{38DC84CC-9F5E-4F58-BC36-A191DBC20F3A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553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19 de mayo de las 12 a las 16 horas</a:t>
            </a:r>
          </a:p>
          <a:p>
            <a:r>
              <a:rPr lang="es-CO" dirty="0" smtClean="0"/>
              <a:t>Sustentaciones en paralelo</a:t>
            </a:r>
          </a:p>
          <a:p>
            <a:pPr lvl="1"/>
            <a:r>
              <a:rPr lang="es-CO" dirty="0" smtClean="0"/>
              <a:t>Del experimento 3 con los monitores en la sala </a:t>
            </a:r>
            <a:r>
              <a:rPr lang="es-CO" dirty="0" err="1" smtClean="0"/>
              <a:t>Waira</a:t>
            </a:r>
            <a:r>
              <a:rPr lang="es-CO" dirty="0" smtClean="0"/>
              <a:t> 2</a:t>
            </a:r>
          </a:p>
          <a:p>
            <a:pPr lvl="1"/>
            <a:r>
              <a:rPr lang="es-CO" dirty="0" smtClean="0"/>
              <a:t>De la arquitectura de software y las extensiones con los profesores y los representantes de Yale en el salón C 104</a:t>
            </a:r>
          </a:p>
          <a:p>
            <a:pPr lvl="2"/>
            <a:r>
              <a:rPr lang="es-CO" dirty="0" smtClean="0"/>
              <a:t>Los grupos prepararán un afiche, el SAD y un video (que muestre el sistema en ejecución)</a:t>
            </a:r>
          </a:p>
          <a:p>
            <a:pPr lvl="2"/>
            <a:r>
              <a:rPr lang="es-CO" dirty="0" smtClean="0"/>
              <a:t>Los grupos sustentarán en 5 minutos</a:t>
            </a:r>
          </a:p>
          <a:p>
            <a:pPr lvl="2"/>
            <a:r>
              <a:rPr lang="es-CO" dirty="0" smtClean="0"/>
              <a:t>Habrán 5 minutos para preguntas por parte del jurado</a:t>
            </a:r>
          </a:p>
          <a:p>
            <a:pPr lvl="2"/>
            <a:r>
              <a:rPr lang="es-CO" dirty="0" smtClean="0"/>
              <a:t>Es obligatorio que por lo menos un representante del grupo pegue el afiche en el C 104 antes de las 12 m.</a:t>
            </a:r>
          </a:p>
          <a:p>
            <a:pPr marL="914400" lvl="2" indent="0">
              <a:buNone/>
            </a:pPr>
            <a:endParaRPr lang="en-US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598605" y="-1"/>
            <a:ext cx="8065710" cy="1244009"/>
          </a:xfrm>
        </p:spPr>
        <p:txBody>
          <a:bodyPr>
            <a:normAutofit/>
          </a:bodyPr>
          <a:lstStyle/>
          <a:p>
            <a:r>
              <a:rPr lang="es-CO" dirty="0" smtClean="0"/>
              <a:t>Sustentación final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C84CC-9F5E-4F58-BC36-A191DBC20F3A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327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s-CO" dirty="0" smtClean="0"/>
              <a:t>Diseñar e implementar lo que se pide en la siguiente plantilla de calificación: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goo.gl/sBfjbb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s-CO" dirty="0" smtClean="0"/>
              <a:t>Actualizar el SAD </a:t>
            </a:r>
            <a:r>
              <a:rPr lang="es-CO" dirty="0" smtClean="0"/>
              <a:t>e imprimirlo</a:t>
            </a:r>
            <a:endParaRPr lang="es-CO" dirty="0" smtClean="0"/>
          </a:p>
          <a:p>
            <a:pPr marL="514350" indent="-514350">
              <a:buFont typeface="+mj-lt"/>
              <a:buAutoNum type="arabicPeriod"/>
            </a:pPr>
            <a:r>
              <a:rPr lang="es-CO" dirty="0" smtClean="0"/>
              <a:t>Elaborar e imprimir un afiche que resalte el valor agregado de su arquitectura y las extensiones (si aplica). Puede incluir algún diagrama en el afiche</a:t>
            </a:r>
          </a:p>
          <a:p>
            <a:pPr marL="514350" indent="-514350">
              <a:buFont typeface="+mj-lt"/>
              <a:buAutoNum type="arabicPeriod"/>
            </a:pPr>
            <a:r>
              <a:rPr lang="es-CO" dirty="0" smtClean="0"/>
              <a:t>Elaborar y subir a </a:t>
            </a:r>
            <a:r>
              <a:rPr lang="es-CO" dirty="0" err="1" smtClean="0"/>
              <a:t>Youtube</a:t>
            </a:r>
            <a:r>
              <a:rPr lang="es-CO" dirty="0" smtClean="0"/>
              <a:t> un video de 5-7 </a:t>
            </a:r>
            <a:r>
              <a:rPr lang="es-CO" dirty="0"/>
              <a:t>minutos que muestre el sistema en </a:t>
            </a:r>
            <a:r>
              <a:rPr lang="es-CO" dirty="0" smtClean="0"/>
              <a:t>ejecución</a:t>
            </a:r>
          </a:p>
          <a:p>
            <a:pPr marL="514350" indent="-514350">
              <a:buFont typeface="+mj-lt"/>
              <a:buAutoNum type="arabicPeriod"/>
            </a:pPr>
            <a:endParaRPr lang="es-CO" dirty="0" smtClean="0"/>
          </a:p>
          <a:p>
            <a:pPr marL="0" indent="0">
              <a:buNone/>
            </a:pPr>
            <a:r>
              <a:rPr lang="es-CO" dirty="0" smtClean="0">
                <a:solidFill>
                  <a:srgbClr val="FF0000"/>
                </a:solidFill>
              </a:rPr>
              <a:t>Subir a </a:t>
            </a:r>
            <a:r>
              <a:rPr lang="es-CO" dirty="0" err="1" smtClean="0">
                <a:solidFill>
                  <a:srgbClr val="FF0000"/>
                </a:solidFill>
              </a:rPr>
              <a:t>Sicua</a:t>
            </a:r>
            <a:r>
              <a:rPr lang="es-CO" dirty="0" smtClean="0">
                <a:solidFill>
                  <a:srgbClr val="FF0000"/>
                </a:solidFill>
              </a:rPr>
              <a:t>+ el resultado de los puntos 2 y 3 (e indicar el enlace del 4) antes del 18 de mayo a medianoche.</a:t>
            </a:r>
          </a:p>
          <a:p>
            <a:pPr marL="0" indent="0">
              <a:buNone/>
            </a:pPr>
            <a:r>
              <a:rPr lang="es-CO" dirty="0" smtClean="0"/>
              <a:t>La fecha límite para el punto 1 es el 19 de mayo antes de la sustentación de </a:t>
            </a:r>
            <a:r>
              <a:rPr lang="es-CO" dirty="0" err="1" smtClean="0"/>
              <a:t>exp</a:t>
            </a:r>
            <a:r>
              <a:rPr lang="es-CO" dirty="0" smtClean="0"/>
              <a:t>. 3</a:t>
            </a:r>
          </a:p>
          <a:p>
            <a:pPr marL="0" indent="0">
              <a:buNone/>
            </a:pPr>
            <a:endParaRPr lang="es-CO" dirty="0" smtClean="0"/>
          </a:p>
          <a:p>
            <a:endParaRPr lang="en-US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598605" y="-1"/>
            <a:ext cx="6688020" cy="1244009"/>
          </a:xfrm>
        </p:spPr>
        <p:txBody>
          <a:bodyPr>
            <a:normAutofit/>
          </a:bodyPr>
          <a:lstStyle/>
          <a:p>
            <a:r>
              <a:rPr lang="es-CO" dirty="0" smtClean="0"/>
              <a:t>Antes de la sustentación (</a:t>
            </a:r>
            <a:r>
              <a:rPr lang="es-CO" dirty="0" smtClean="0"/>
              <a:t>1/3)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C84CC-9F5E-4F58-BC36-A191DBC20F3A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199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CO" dirty="0" smtClean="0"/>
              <a:t>Aplicar los lineamientos de elaboración de un afiche que se dan en: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goo.gl/F6zna2</a:t>
            </a:r>
            <a:r>
              <a:rPr lang="en-US" dirty="0" smtClean="0"/>
              <a:t> </a:t>
            </a:r>
            <a:endParaRPr lang="es-CO" dirty="0" smtClean="0"/>
          </a:p>
          <a:p>
            <a:r>
              <a:rPr lang="es-CO" dirty="0" smtClean="0"/>
              <a:t>Preparar la presentación del afiche</a:t>
            </a:r>
          </a:p>
          <a:p>
            <a:pPr lvl="1"/>
            <a:r>
              <a:rPr lang="es-CO" dirty="0" smtClean="0"/>
              <a:t>No </a:t>
            </a:r>
            <a:r>
              <a:rPr lang="es-CO" dirty="0"/>
              <a:t>demorarse más del tiempo definido </a:t>
            </a:r>
            <a:r>
              <a:rPr lang="es-CO" dirty="0" smtClean="0"/>
              <a:t>(5 </a:t>
            </a:r>
            <a:r>
              <a:rPr lang="es-CO" dirty="0"/>
              <a:t>minutos).</a:t>
            </a:r>
          </a:p>
          <a:p>
            <a:pPr lvl="1"/>
            <a:r>
              <a:rPr lang="es-CO" dirty="0"/>
              <a:t>Practicar la presentación al menos 5 veces de forma interna con todo el equipo (evitar llegar a improvisar).</a:t>
            </a:r>
          </a:p>
          <a:p>
            <a:pPr lvl="1"/>
            <a:r>
              <a:rPr lang="es-CO" dirty="0"/>
              <a:t>No leer </a:t>
            </a:r>
            <a:r>
              <a:rPr lang="es-CO" dirty="0" smtClean="0"/>
              <a:t>el afiche. </a:t>
            </a:r>
            <a:r>
              <a:rPr lang="es-CO" dirty="0"/>
              <a:t>Los jurados podemos leerlos sin problema.</a:t>
            </a:r>
          </a:p>
          <a:p>
            <a:pPr lvl="1"/>
            <a:r>
              <a:rPr lang="es-CO" dirty="0" smtClean="0"/>
              <a:t>Un miembro </a:t>
            </a:r>
            <a:r>
              <a:rPr lang="es-CO" dirty="0"/>
              <a:t>del equipo </a:t>
            </a:r>
            <a:r>
              <a:rPr lang="es-CO" dirty="0" smtClean="0"/>
              <a:t>va a presentar.</a:t>
            </a:r>
          </a:p>
          <a:p>
            <a:pPr lvl="1"/>
            <a:r>
              <a:rPr lang="es-CO" dirty="0" smtClean="0"/>
              <a:t>El jurado puede hacer preguntas a todos los miembros del equipo. El que responde puede soportarse en el afiche o en el SAD</a:t>
            </a:r>
            <a:endParaRPr lang="en-US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598605" y="-1"/>
            <a:ext cx="7916745" cy="1244009"/>
          </a:xfrm>
        </p:spPr>
        <p:txBody>
          <a:bodyPr>
            <a:normAutofit/>
          </a:bodyPr>
          <a:lstStyle/>
          <a:p>
            <a:r>
              <a:rPr lang="es-CO" dirty="0" smtClean="0"/>
              <a:t>Antes de la sustentación (</a:t>
            </a:r>
            <a:r>
              <a:rPr lang="es-CO" dirty="0" smtClean="0"/>
              <a:t>2/3)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C84CC-9F5E-4F58-BC36-A191DBC20F3A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900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Lo que se incluye en el SAD es: </a:t>
            </a:r>
          </a:p>
          <a:p>
            <a:pPr lvl="1"/>
            <a:r>
              <a:rPr lang="es-ES" dirty="0"/>
              <a:t>restricciones, casos de uso, escenarios de calidad para los atributos indicados en el enunciado del proyecto, diagrama E/R</a:t>
            </a:r>
          </a:p>
          <a:p>
            <a:pPr lvl="1"/>
            <a:r>
              <a:rPr lang="es-ES" dirty="0"/>
              <a:t>vistas (contexto, componentes, desarrollo, despliegue).</a:t>
            </a:r>
          </a:p>
          <a:p>
            <a:endParaRPr lang="en-US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598605" y="-1"/>
            <a:ext cx="7916745" cy="1244009"/>
          </a:xfrm>
        </p:spPr>
        <p:txBody>
          <a:bodyPr>
            <a:normAutofit/>
          </a:bodyPr>
          <a:lstStyle/>
          <a:p>
            <a:r>
              <a:rPr lang="es-CO" dirty="0" smtClean="0"/>
              <a:t>Antes de la sustentación </a:t>
            </a:r>
            <a:r>
              <a:rPr lang="es-CO" dirty="0" smtClean="0"/>
              <a:t>(3/3)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C84CC-9F5E-4F58-BC36-A191DBC20F3A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316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595423" y="0"/>
            <a:ext cx="8848380" cy="1244008"/>
          </a:xfrm>
        </p:spPr>
        <p:txBody>
          <a:bodyPr>
            <a:normAutofit fontScale="90000"/>
          </a:bodyPr>
          <a:lstStyle/>
          <a:p>
            <a:r>
              <a:rPr lang="es-CO" dirty="0" smtClean="0"/>
              <a:t>Distribución de grupos para la sustentación</a:t>
            </a:r>
            <a:br>
              <a:rPr lang="es-CO" dirty="0" smtClean="0"/>
            </a:br>
            <a:r>
              <a:rPr lang="es-CO" dirty="0" smtClean="0"/>
              <a:t>de experimento 3</a:t>
            </a:r>
            <a:endParaRPr lang="en-US" dirty="0"/>
          </a:p>
        </p:txBody>
      </p:sp>
      <p:sp>
        <p:nvSpPr>
          <p:cNvPr id="5" name="Marcador de contenido 4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Juan Manuel </a:t>
            </a:r>
            <a:r>
              <a:rPr lang="en-US" dirty="0" err="1"/>
              <a:t>Lovera</a:t>
            </a:r>
            <a:endParaRPr lang="en-US" dirty="0"/>
          </a:p>
          <a:p>
            <a:pPr lvl="1"/>
            <a:r>
              <a:rPr lang="en-US" dirty="0"/>
              <a:t>12:00am - 12:30am -&gt; Los </a:t>
            </a:r>
            <a:r>
              <a:rPr lang="en-US" dirty="0" err="1"/>
              <a:t>caché</a:t>
            </a:r>
            <a:endParaRPr lang="en-US" dirty="0"/>
          </a:p>
          <a:p>
            <a:pPr lvl="1"/>
            <a:r>
              <a:rPr lang="en-US" dirty="0"/>
              <a:t>12:40am - 01:10pm -&gt; </a:t>
            </a:r>
            <a:r>
              <a:rPr lang="en-US" dirty="0" err="1"/>
              <a:t>SoftSecurity</a:t>
            </a:r>
            <a:endParaRPr lang="en-US" dirty="0"/>
          </a:p>
          <a:p>
            <a:pPr lvl="1"/>
            <a:r>
              <a:rPr lang="en-US" dirty="0"/>
              <a:t>01:20pm - 01:50pm -&gt; </a:t>
            </a:r>
            <a:r>
              <a:rPr lang="en-US" dirty="0" err="1"/>
              <a:t>ArquiHub</a:t>
            </a:r>
            <a:endParaRPr lang="en-US" dirty="0"/>
          </a:p>
          <a:p>
            <a:pPr lvl="1"/>
            <a:r>
              <a:rPr lang="en-US" dirty="0"/>
              <a:t>02:10pm - 02:40pm -&gt; The Keys </a:t>
            </a:r>
          </a:p>
          <a:p>
            <a:pPr lvl="1"/>
            <a:r>
              <a:rPr lang="en-US" dirty="0"/>
              <a:t>02:50pm - 03:20pm -&gt; </a:t>
            </a:r>
            <a:r>
              <a:rPr lang="en-US" dirty="0" smtClean="0"/>
              <a:t>ELAY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Juan Diego González</a:t>
            </a:r>
          </a:p>
          <a:p>
            <a:pPr lvl="1"/>
            <a:r>
              <a:rPr lang="en-US" dirty="0"/>
              <a:t>12:00am - 12:30am -&gt; </a:t>
            </a:r>
            <a:r>
              <a:rPr lang="en-US" dirty="0" err="1"/>
              <a:t>Arkitekts</a:t>
            </a:r>
            <a:endParaRPr lang="en-US" dirty="0"/>
          </a:p>
          <a:p>
            <a:pPr lvl="1"/>
            <a:r>
              <a:rPr lang="en-US" dirty="0"/>
              <a:t>12:40am - 01:10pm -&gt; The Master Key</a:t>
            </a:r>
          </a:p>
          <a:p>
            <a:pPr lvl="1"/>
            <a:r>
              <a:rPr lang="en-US" dirty="0"/>
              <a:t>01:20pm - 01:50pm -&gt; </a:t>
            </a:r>
            <a:r>
              <a:rPr lang="en-US" dirty="0" err="1"/>
              <a:t>Keuta</a:t>
            </a:r>
            <a:endParaRPr lang="en-US" dirty="0"/>
          </a:p>
          <a:p>
            <a:pPr lvl="1"/>
            <a:r>
              <a:rPr lang="en-US" dirty="0"/>
              <a:t>02:10pm - 02:40pm -&gt; </a:t>
            </a:r>
            <a:r>
              <a:rPr lang="en-US" dirty="0" err="1"/>
              <a:t>Architack</a:t>
            </a:r>
            <a:r>
              <a:rPr lang="en-US" dirty="0"/>
              <a:t> </a:t>
            </a:r>
          </a:p>
          <a:p>
            <a:pPr lvl="1"/>
            <a:r>
              <a:rPr lang="en-US" dirty="0"/>
              <a:t>02:50pm - 03:20pm -&gt; </a:t>
            </a:r>
            <a:r>
              <a:rPr lang="en-US" dirty="0" smtClean="0"/>
              <a:t>Rampart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6" name="Marcador de contenido 5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Juan Manuel </a:t>
            </a:r>
            <a:r>
              <a:rPr lang="en-US" dirty="0" err="1"/>
              <a:t>Domínguez</a:t>
            </a:r>
            <a:endParaRPr lang="en-US" dirty="0"/>
          </a:p>
          <a:p>
            <a:pPr lvl="1"/>
            <a:r>
              <a:rPr lang="en-US" dirty="0"/>
              <a:t>12:00am - 12:30am -&gt; Brain Breakers</a:t>
            </a:r>
          </a:p>
          <a:p>
            <a:pPr lvl="1"/>
            <a:r>
              <a:rPr lang="en-US" dirty="0"/>
              <a:t>12:40am - 01:10pm -&gt; </a:t>
            </a:r>
            <a:r>
              <a:rPr lang="en-US" dirty="0" err="1"/>
              <a:t>Hackisoft</a:t>
            </a:r>
            <a:endParaRPr lang="en-US" dirty="0"/>
          </a:p>
          <a:p>
            <a:pPr lvl="1"/>
            <a:r>
              <a:rPr lang="en-US" dirty="0"/>
              <a:t>01:20pm - 01:50pm -&gt; 404</a:t>
            </a:r>
          </a:p>
          <a:p>
            <a:pPr lvl="1"/>
            <a:r>
              <a:rPr lang="en-US" dirty="0"/>
              <a:t>02:10pm - 02:40pm -&gt; </a:t>
            </a:r>
            <a:r>
              <a:rPr lang="en-US" dirty="0" err="1"/>
              <a:t>Candax</a:t>
            </a:r>
            <a:r>
              <a:rPr lang="en-US" dirty="0"/>
              <a:t> </a:t>
            </a:r>
          </a:p>
          <a:p>
            <a:pPr lvl="1"/>
            <a:r>
              <a:rPr lang="en-US" dirty="0"/>
              <a:t>02:50pm - 03:20pm -&gt; </a:t>
            </a:r>
            <a:r>
              <a:rPr lang="en-US" dirty="0" err="1"/>
              <a:t>Colombiaware</a:t>
            </a:r>
            <a:endParaRPr lang="en-US" dirty="0"/>
          </a:p>
          <a:p>
            <a:r>
              <a:rPr lang="en-US" dirty="0" smtClean="0"/>
              <a:t>Andrés </a:t>
            </a:r>
            <a:r>
              <a:rPr lang="en-US" dirty="0" err="1"/>
              <a:t>Laiton</a:t>
            </a:r>
            <a:endParaRPr lang="en-US" dirty="0"/>
          </a:p>
          <a:p>
            <a:pPr lvl="1"/>
            <a:r>
              <a:rPr lang="en-US" dirty="0"/>
              <a:t>12:00am - 12:30am -&gt; </a:t>
            </a:r>
            <a:r>
              <a:rPr lang="en-US" dirty="0" err="1"/>
              <a:t>Proganation</a:t>
            </a:r>
            <a:endParaRPr lang="en-US" dirty="0"/>
          </a:p>
          <a:p>
            <a:pPr lvl="1"/>
            <a:r>
              <a:rPr lang="en-US" dirty="0"/>
              <a:t>12:40am - 01:10pm -&gt; Houdini</a:t>
            </a:r>
          </a:p>
          <a:p>
            <a:pPr lvl="1"/>
            <a:r>
              <a:rPr lang="en-US" dirty="0"/>
              <a:t>01:20pm - 01:50pm -&gt; Lockers</a:t>
            </a:r>
          </a:p>
          <a:p>
            <a:pPr lvl="1"/>
            <a:r>
              <a:rPr lang="en-US" dirty="0"/>
              <a:t>02:10pm - 02:40pm -&gt; </a:t>
            </a:r>
            <a:r>
              <a:rPr lang="el-GR" dirty="0"/>
              <a:t>π</a:t>
            </a:r>
            <a:r>
              <a:rPr lang="en-US" dirty="0" err="1"/>
              <a:t>po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C84CC-9F5E-4F58-BC36-A191DBC20F3A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489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598605" y="-1"/>
            <a:ext cx="7916745" cy="1244009"/>
          </a:xfrm>
        </p:spPr>
        <p:txBody>
          <a:bodyPr>
            <a:normAutofit fontScale="90000"/>
          </a:bodyPr>
          <a:lstStyle/>
          <a:p>
            <a:r>
              <a:rPr lang="es-CO" dirty="0" smtClean="0"/>
              <a:t>Distribución de grupos para la sustentación con profesores y Yale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C84CC-9F5E-4F58-BC36-A191DBC20F3A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8347436"/>
              </p:ext>
            </p:extLst>
          </p:nvPr>
        </p:nvGraphicFramePr>
        <p:xfrm>
          <a:off x="704537" y="1630415"/>
          <a:ext cx="8004748" cy="378441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41690"/>
                <a:gridCol w="1111127"/>
                <a:gridCol w="1111127"/>
                <a:gridCol w="2296330"/>
                <a:gridCol w="1944474"/>
              </a:tblGrid>
              <a:tr h="75436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Ronda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Hora inicio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Hora fin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Grupos evaluados por profesor 1 - representante Yale 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Grupos evaluados por profesor 2 - representante Yale 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5145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12:15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Arquihub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Keuta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5145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12:20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12:35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404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Lockers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5145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12:40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12:55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The keys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Architack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5145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13:15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Candax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Colombiaware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5145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13:20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13:35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ELAY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Rampart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5145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Receso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13:40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13:55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402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14:15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Los </a:t>
                      </a:r>
                      <a:r>
                        <a:rPr lang="en-US" sz="1100" u="none" strike="noStrike" dirty="0" err="1">
                          <a:effectLst/>
                        </a:rPr>
                        <a:t>caché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Arkitekts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5145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14:20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14:35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Brain breakers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Proganation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5145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14:40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14:55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Softsecurity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The master key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5145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15:00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15:15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Hackisoft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Pipo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5145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15:20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15:35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Houdini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5145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Deliberación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15:40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15:55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5193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98605" y="-1"/>
            <a:ext cx="8545395" cy="1244009"/>
          </a:xfrm>
        </p:spPr>
        <p:txBody>
          <a:bodyPr>
            <a:normAutofit fontScale="90000"/>
          </a:bodyPr>
          <a:lstStyle/>
          <a:p>
            <a:r>
              <a:rPr lang="es-CO" dirty="0" smtClean="0"/>
              <a:t>Criterios de calificación de la sustentación con profesores</a:t>
            </a:r>
            <a:endParaRPr lang="en-U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C84CC-9F5E-4F58-BC36-A191DBC20F3A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7898861"/>
              </p:ext>
            </p:extLst>
          </p:nvPr>
        </p:nvGraphicFramePr>
        <p:xfrm>
          <a:off x="1053736" y="1398355"/>
          <a:ext cx="7036527" cy="4295577"/>
        </p:xfrm>
        <a:graphic>
          <a:graphicData uri="http://schemas.openxmlformats.org/drawingml/2006/table">
            <a:tbl>
              <a:tblPr/>
              <a:tblGrid>
                <a:gridCol w="4809778"/>
                <a:gridCol w="2226749"/>
              </a:tblGrid>
              <a:tr h="509535">
                <a:tc>
                  <a:txBody>
                    <a:bodyPr/>
                    <a:lstStyle/>
                    <a:p>
                      <a:pPr rtl="0" fontAlgn="ctr"/>
                      <a:r>
                        <a:rPr lang="en-US" sz="1400" b="1" dirty="0" err="1">
                          <a:effectLst/>
                        </a:rPr>
                        <a:t>Criterio</a:t>
                      </a:r>
                      <a:endParaRPr lang="en-US" sz="1400" b="1" dirty="0">
                        <a:effectLst/>
                      </a:endParaRPr>
                    </a:p>
                  </a:txBody>
                  <a:tcPr marL="16909" marR="16909" marT="11273" marB="1127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dirty="0" err="1">
                          <a:effectLst/>
                        </a:rPr>
                        <a:t>Porcentaje</a:t>
                      </a:r>
                      <a:r>
                        <a:rPr lang="en-US" sz="1400" b="1" dirty="0">
                          <a:effectLst/>
                        </a:rPr>
                        <a:t> de peso</a:t>
                      </a:r>
                    </a:p>
                  </a:txBody>
                  <a:tcPr marL="16909" marR="16909" marT="11273" marB="1127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150">
                <a:tc>
                  <a:txBody>
                    <a:bodyPr/>
                    <a:lstStyle/>
                    <a:p>
                      <a:pPr rtl="0" fontAlgn="ctr"/>
                      <a:r>
                        <a:rPr lang="es-ES" sz="1400" b="0" dirty="0">
                          <a:effectLst/>
                          <a:latin typeface="Calibri" panose="020F0502020204030204" pitchFamily="34" charset="0"/>
                        </a:rPr>
                        <a:t>En la arquitectura se evidencian tácticas, patrones que se alinean con </a:t>
                      </a:r>
                      <a:r>
                        <a:rPr lang="es-ES" sz="1400" b="0" dirty="0" smtClean="0">
                          <a:effectLst/>
                          <a:latin typeface="Calibri" panose="020F0502020204030204" pitchFamily="34" charset="0"/>
                        </a:rPr>
                        <a:t>los escenarios </a:t>
                      </a:r>
                      <a:r>
                        <a:rPr lang="es-ES" sz="1400" b="0" dirty="0">
                          <a:effectLst/>
                          <a:latin typeface="Calibri" panose="020F0502020204030204" pitchFamily="34" charset="0"/>
                        </a:rPr>
                        <a:t>de </a:t>
                      </a:r>
                      <a:r>
                        <a:rPr lang="es-ES" sz="1400" b="0" dirty="0" smtClean="0">
                          <a:effectLst/>
                          <a:latin typeface="Calibri" panose="020F0502020204030204" pitchFamily="34" charset="0"/>
                        </a:rPr>
                        <a:t>calidad y los resultados de las pruebas</a:t>
                      </a:r>
                      <a:endParaRPr lang="es-ES" sz="1400" b="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909" marR="16909" marT="11273" marB="1127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400" dirty="0" smtClean="0">
                          <a:effectLst/>
                        </a:rPr>
                        <a:t>70</a:t>
                      </a:r>
                      <a:endParaRPr lang="en-US" sz="1400" dirty="0">
                        <a:effectLst/>
                      </a:endParaRPr>
                    </a:p>
                  </a:txBody>
                  <a:tcPr marL="16909" marR="16909" marT="11273" marB="1127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34194">
                <a:tc>
                  <a:txBody>
                    <a:bodyPr/>
                    <a:lstStyle/>
                    <a:p>
                      <a:pPr rtl="0" fontAlgn="ctr"/>
                      <a:r>
                        <a:rPr lang="es-CO" sz="1400" dirty="0" smtClean="0">
                          <a:effectLst/>
                        </a:rPr>
                        <a:t>Adecuada explicación verbal de la arquitectura y c</a:t>
                      </a:r>
                      <a:r>
                        <a:rPr lang="es-ES" sz="1400" dirty="0" err="1" smtClean="0">
                          <a:effectLst/>
                        </a:rPr>
                        <a:t>apacidad</a:t>
                      </a:r>
                      <a:r>
                        <a:rPr lang="es-ES" sz="1400" dirty="0" smtClean="0">
                          <a:effectLst/>
                        </a:rPr>
                        <a:t> </a:t>
                      </a:r>
                      <a:r>
                        <a:rPr lang="es-ES" sz="1400" dirty="0">
                          <a:effectLst/>
                        </a:rPr>
                        <a:t>de responder preguntas apoyándose en el </a:t>
                      </a:r>
                      <a:r>
                        <a:rPr lang="es-ES" sz="1400" dirty="0" smtClean="0">
                          <a:effectLst/>
                        </a:rPr>
                        <a:t>afiche y SAD</a:t>
                      </a:r>
                      <a:endParaRPr lang="es-ES" sz="1400" dirty="0">
                        <a:effectLst/>
                      </a:endParaRPr>
                    </a:p>
                  </a:txBody>
                  <a:tcPr marL="16909" marR="16909" marT="11273" marB="1127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400" dirty="0">
                          <a:effectLst/>
                        </a:rPr>
                        <a:t>15</a:t>
                      </a:r>
                    </a:p>
                  </a:txBody>
                  <a:tcPr marL="16909" marR="16909" marT="11273" marB="1127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34194">
                <a:tc>
                  <a:txBody>
                    <a:bodyPr/>
                    <a:lstStyle/>
                    <a:p>
                      <a:pPr rtl="0" fontAlgn="ctr"/>
                      <a:r>
                        <a:rPr lang="es-CO" sz="1400" dirty="0" smtClean="0">
                          <a:effectLst/>
                        </a:rPr>
                        <a:t>Organización del afiche (clara introducción, estructura lógica, creatividad)</a:t>
                      </a:r>
                      <a:endParaRPr lang="es-ES" sz="1400" dirty="0">
                        <a:effectLst/>
                      </a:endParaRPr>
                    </a:p>
                  </a:txBody>
                  <a:tcPr marL="16909" marR="16909" marT="11273" marB="1127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CO" sz="1400" dirty="0" smtClean="0">
                          <a:effectLst/>
                        </a:rPr>
                        <a:t>5</a:t>
                      </a:r>
                      <a:endParaRPr lang="en-US" sz="1400" dirty="0">
                        <a:effectLst/>
                      </a:endParaRPr>
                    </a:p>
                  </a:txBody>
                  <a:tcPr marL="16909" marR="16909" marT="11273" marB="1127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34194">
                <a:tc>
                  <a:txBody>
                    <a:bodyPr/>
                    <a:lstStyle/>
                    <a:p>
                      <a:pPr rtl="0" fontAlgn="ctr"/>
                      <a:r>
                        <a:rPr lang="es-CO" sz="1400" dirty="0" smtClean="0">
                          <a:effectLst/>
                        </a:rPr>
                        <a:t>Calidad del texto e imágenes (calidad de imágenes, resolución, adecuada explicación)</a:t>
                      </a:r>
                      <a:endParaRPr lang="es-ES" sz="1400" dirty="0">
                        <a:effectLst/>
                      </a:endParaRPr>
                    </a:p>
                  </a:txBody>
                  <a:tcPr marL="16909" marR="16909" marT="11273" marB="1127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CO" sz="1400" dirty="0" smtClean="0">
                          <a:effectLst/>
                        </a:rPr>
                        <a:t>5</a:t>
                      </a:r>
                      <a:endParaRPr lang="en-US" sz="1400" dirty="0">
                        <a:effectLst/>
                      </a:endParaRPr>
                    </a:p>
                  </a:txBody>
                  <a:tcPr marL="16909" marR="16909" marT="11273" marB="1127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34194">
                <a:tc>
                  <a:txBody>
                    <a:bodyPr/>
                    <a:lstStyle/>
                    <a:p>
                      <a:pPr rtl="0" fontAlgn="ctr"/>
                      <a:r>
                        <a:rPr lang="es-ES" sz="1400" dirty="0" smtClean="0">
                          <a:effectLst/>
                        </a:rPr>
                        <a:t>Calidad del video</a:t>
                      </a:r>
                      <a:endParaRPr lang="es-ES" sz="1400" dirty="0">
                        <a:effectLst/>
                      </a:endParaRPr>
                    </a:p>
                  </a:txBody>
                  <a:tcPr marL="16909" marR="16909" marT="11273" marB="1127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CO" sz="1400" dirty="0" smtClean="0">
                          <a:effectLst/>
                        </a:rPr>
                        <a:t>5</a:t>
                      </a:r>
                      <a:endParaRPr lang="en-US" sz="1400" dirty="0">
                        <a:effectLst/>
                      </a:endParaRPr>
                    </a:p>
                  </a:txBody>
                  <a:tcPr marL="16909" marR="16909" marT="11273" marB="1127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6706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Nivel de potencial para generar valor a la empresa</a:t>
            </a:r>
          </a:p>
          <a:p>
            <a:pPr lvl="1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98605" y="-1"/>
            <a:ext cx="8221545" cy="1244009"/>
          </a:xfrm>
        </p:spPr>
        <p:txBody>
          <a:bodyPr>
            <a:normAutofit fontScale="90000"/>
          </a:bodyPr>
          <a:lstStyle/>
          <a:p>
            <a:r>
              <a:rPr lang="es-CO" dirty="0" smtClean="0"/>
              <a:t>Criterios de </a:t>
            </a:r>
            <a:r>
              <a:rPr lang="es-CO" dirty="0"/>
              <a:t>calificación de la sustentación con </a:t>
            </a:r>
            <a:r>
              <a:rPr lang="es-CO" dirty="0" smtClean="0"/>
              <a:t>Yale</a:t>
            </a:r>
            <a:endParaRPr lang="en-U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C84CC-9F5E-4F58-BC36-A191DBC20F3A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066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PPRESENTATIONGUID" val="a16184d9-abb6-4ab4-aefb-66e8b998b55a"/>
  <p:tag name="TPVERSION" val="8"/>
  <p:tag name="TPFULLVERSION" val="8.2.4.6"/>
  <p:tag name="PPTVERSION" val="15"/>
  <p:tag name="TPOS" val="2"/>
  <p:tag name="TPLASTSAVEVERSION" val="6.2 PC"/>
</p:tagLst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ción2" id="{246C4BE2-0845-462B-8C38-80CB2C7014CD}" vid="{C6CE02EB-5328-4B6B-860D-837373EB3CC0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athena xmlns="http://schemas.microsoft.com/edu/athena" version="0.1.3885.0">
  <media streamable="true" recordStart="4648" recordEnd="5683" recordLength="7034" audioOnly="true"/>
</athena>
</file>

<file path=customXml/item2.xml><?xml version="1.0" encoding="utf-8"?>
<athena xmlns="http://schemas.microsoft.com/edu/athena" version="0.1.3885.0">
  <media streamable="true" recordStart="0" recordEnd="4648" recordLength="7034" audioOnly="true"/>
</athena>
</file>

<file path=customXml/item3.xml><?xml version="1.0" encoding="utf-8"?>
<athena xmlns="http://schemas.microsoft.com/edu/athena" version="0.1.3885.0">
  <media streamable="true" recordStart="5683" recordEnd="7008" recordLength="7034" audioOnly="true"/>
</athena>
</file>

<file path=customXml/itemProps1.xml><?xml version="1.0" encoding="utf-8"?>
<ds:datastoreItem xmlns:ds="http://schemas.openxmlformats.org/officeDocument/2006/customXml" ds:itemID="{6C96822B-F9B3-49E1-9D54-F25C36FEE306}">
  <ds:schemaRefs>
    <ds:schemaRef ds:uri="http://schemas.microsoft.com/edu/athena"/>
  </ds:schemaRefs>
</ds:datastoreItem>
</file>

<file path=customXml/itemProps2.xml><?xml version="1.0" encoding="utf-8"?>
<ds:datastoreItem xmlns:ds="http://schemas.openxmlformats.org/officeDocument/2006/customXml" ds:itemID="{CA54725A-3D6A-44AA-8768-E59C3845C079}">
  <ds:schemaRefs>
    <ds:schemaRef ds:uri="http://schemas.microsoft.com/edu/athena"/>
  </ds:schemaRefs>
</ds:datastoreItem>
</file>

<file path=customXml/itemProps3.xml><?xml version="1.0" encoding="utf-8"?>
<ds:datastoreItem xmlns:ds="http://schemas.openxmlformats.org/officeDocument/2006/customXml" ds:itemID="{DF328ABD-ED7A-4876-9A2F-26F938D68134}">
  <ds:schemaRefs>
    <ds:schemaRef ds:uri="http://schemas.microsoft.com/edu/athen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24756</TotalTime>
  <Words>608</Words>
  <Application>Microsoft Office PowerPoint</Application>
  <PresentationFormat>Presentación en pantalla (4:3)</PresentationFormat>
  <Paragraphs>146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Open Sans</vt:lpstr>
      <vt:lpstr>Tema de Office</vt:lpstr>
      <vt:lpstr>Presentación de PowerPoint</vt:lpstr>
      <vt:lpstr>Sustentación final</vt:lpstr>
      <vt:lpstr>Antes de la sustentación (1/3)</vt:lpstr>
      <vt:lpstr>Antes de la sustentación (2/3)</vt:lpstr>
      <vt:lpstr>Antes de la sustentación (3/3)</vt:lpstr>
      <vt:lpstr>Distribución de grupos para la sustentación de experimento 3</vt:lpstr>
      <vt:lpstr>Distribución de grupos para la sustentación con profesores y Yale</vt:lpstr>
      <vt:lpstr>Criterios de calificación de la sustentación con profesores</vt:lpstr>
      <vt:lpstr>Criterios de calificación de la sustentación con Yale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Manejo de excepciones</dc:title>
  <dc:creator>Cesar Augusto Forero Gonzalez</dc:creator>
  <cp:lastModifiedBy>G Kelly</cp:lastModifiedBy>
  <cp:revision>832</cp:revision>
  <cp:lastPrinted>2017-08-06T05:15:57Z</cp:lastPrinted>
  <dcterms:created xsi:type="dcterms:W3CDTF">2016-06-28T12:31:13Z</dcterms:created>
  <dcterms:modified xsi:type="dcterms:W3CDTF">2018-05-13T03:07:39Z</dcterms:modified>
</cp:coreProperties>
</file>