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321" r:id="rId4"/>
    <p:sldId id="318" r:id="rId5"/>
    <p:sldId id="319" r:id="rId6"/>
    <p:sldId id="323" r:id="rId7"/>
    <p:sldId id="320" r:id="rId8"/>
    <p:sldId id="322" r:id="rId9"/>
    <p:sldId id="324" r:id="rId10"/>
    <p:sldId id="325" r:id="rId11"/>
    <p:sldId id="28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D1581-36AF-4DBC-8896-6C5062639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FBBAA6-B92F-4023-AC15-5FE2539F6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D0180-A7B5-4381-A376-1A66174B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5AA-FBBF-4F13-B965-CC8B2DC417AD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E4BF8-D83E-4DCC-8305-5B9495F7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D4436-F062-450B-B272-1AF837CC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F0DC-358D-41CA-A3D0-DDBA7EB92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6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6AF5A-0B36-4548-8CBC-283FA410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3CFED3-64F4-4B0C-871A-EF82EC57A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32560-387F-40B4-996E-ECD30413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5AA-FBBF-4F13-B965-CC8B2DC417AD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266A0-B7ED-46C9-B4A4-8B5A20DE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CE95E-AA3E-4917-A471-1C20113B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F0DC-358D-41CA-A3D0-DDBA7EB92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83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637F8D-AEC9-46E3-8A8E-ACDF2788B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858680-7009-450E-8590-2213E01DB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E4751-62B5-4CFF-8DC3-6CDDD3D1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5AA-FBBF-4F13-B965-CC8B2DC417AD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A5DED-1AF3-482B-A8A8-E5F05FB5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96BFF-EE20-404F-9AFA-9A0B7B8C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F0DC-358D-41CA-A3D0-DDBA7EB92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6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569F3-C20A-4BD3-8926-93AEF800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42A26-8AFC-4DAA-A34E-83B7708D1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B6300-0D82-4D36-A9FF-14292B89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5AA-FBBF-4F13-B965-CC8B2DC417AD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2A092-6E0A-4147-AEBD-EC61DC51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F2803-144D-41A0-8B73-627C66C2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F0DC-358D-41CA-A3D0-DDBA7EB92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28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91AEB-921A-42AA-91A9-BA48E1CA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BE3B22-4768-4AD2-837A-7ECD7A25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6F2DC-3437-4C7E-B525-A28C7FC0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5AA-FBBF-4F13-B965-CC8B2DC417AD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88206-D9AF-483E-A733-E4FFFA4F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F0EE5-4836-4789-8BCF-2376ABAF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F0DC-358D-41CA-A3D0-DDBA7EB92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8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462A8-0695-49C7-B5E2-B806E31F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BB343-64AE-4EF1-9D34-E0660A16D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29EE33-70DD-489E-9CCA-9564E2DC8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56C2C-ED91-4A13-9758-D3DD022A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5AA-FBBF-4F13-B965-CC8B2DC417AD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E1718-D351-4A72-89CC-2FDF8896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81A5E9-0B77-4F80-B520-C5705A31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F0DC-358D-41CA-A3D0-DDBA7EB92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0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54DE7-D897-4934-A2B7-3C305E2E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332722-666E-4C40-9064-F8339F246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A4C4D-01A4-432F-A55E-CE14C904F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56F596-77AD-48FA-9A85-E166C1AB5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9ABB2B-2105-49D7-B3E2-5B6C6BB82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45BEDA-7FA0-46B6-A0AF-62E80CC4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5AA-FBBF-4F13-B965-CC8B2DC417AD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F23181-D4BC-42E8-B5DC-88E5DE85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05B7C7-5482-4530-B7F6-242E1C0F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F0DC-358D-41CA-A3D0-DDBA7EB92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9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3D7E4-88B1-4DFE-9EEE-A3B24BA8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022DA4-3EFA-4341-8D60-4D0B32D6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5AA-FBBF-4F13-B965-CC8B2DC417AD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EE37CD-6244-4F55-B379-560E0F79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CB0564-952E-4FD8-B663-DCFF18B0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F0DC-358D-41CA-A3D0-DDBA7EB92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9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535082-BDEF-4289-8F48-B2AB2622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5AA-FBBF-4F13-B965-CC8B2DC417AD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5053CC-84ED-4D2C-9728-1E3CFF5C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43C7A0-CFCA-44CD-AF2F-E7306051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F0DC-358D-41CA-A3D0-DDBA7EB92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8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2DC07-37E3-4ECD-81B2-D09CD907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FF536-C2D8-4B6B-BBEC-829B5680E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B2FA27-33C9-48A7-9F95-95B4B7F94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19534E-F62D-45D0-BB3D-A7111C85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5AA-FBBF-4F13-B965-CC8B2DC417AD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A6AAAA-0DC0-4AE9-92A4-63DB012A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D87E14-36F8-4FB8-B0E4-0F8202BC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F0DC-358D-41CA-A3D0-DDBA7EB92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8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66FF0-8069-407D-B436-E2C13566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BED269-0759-4ADC-9942-F72288F09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D9B965-8920-4C46-97D6-224E55973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6AB6D8-7E30-45FD-85AA-CD97D6CF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5AA-FBBF-4F13-B965-CC8B2DC417AD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7B9A2F-A450-42ED-B274-26E0E505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353580-731F-43AA-A4E8-1493523F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8F0DC-358D-41CA-A3D0-DDBA7EB92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0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793D5D-337F-41BD-A5FC-3C3A36C3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54CC0-3A66-4BF5-BF71-81D5EBD45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3FF3B-EAAC-455F-A17E-2960C07DF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615AA-FBBF-4F13-B965-CC8B2DC417AD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D7A80-6193-4875-A3C4-0D709A04A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AA0AB-187A-4668-AED9-4045F15BA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F0DC-358D-41CA-A3D0-DDBA7EB92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90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1672" y="1381468"/>
            <a:ext cx="811776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rebuchet"/>
              </a:rPr>
              <a:t>Play with Java Lambda</a:t>
            </a: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  <a:t>Lab #6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"/>
              </a:rPr>
            </a:br>
            <a:br>
              <a:rPr lang="en-US" sz="3600" b="1" dirty="0">
                <a:solidFill>
                  <a:srgbClr val="002060"/>
                </a:solidFill>
                <a:latin typeface="Trebuchet"/>
              </a:rPr>
            </a:br>
            <a:r>
              <a:rPr lang="en-US" sz="3600" dirty="0">
                <a:solidFill>
                  <a:srgbClr val="0070C0"/>
                </a:solidFill>
                <a:latin typeface="Trebuchet"/>
              </a:rPr>
              <a:t>COMP3021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Trebuchet"/>
              </a:rPr>
              <a:t>2022 Spring</a:t>
            </a: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br>
              <a:rPr lang="en-US" sz="3600" dirty="0">
                <a:solidFill>
                  <a:srgbClr val="00B050"/>
                </a:solidFill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ChengPeng</a:t>
            </a:r>
            <a:r>
              <a:rPr lang="en-US" altLang="zh-CN" sz="2400" dirty="0">
                <a:latin typeface="Trebuchet"/>
              </a:rPr>
              <a:t> Wang(cwangch@cse.ust.hk)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Yiyuan</a:t>
            </a:r>
            <a:r>
              <a:rPr lang="en-US" altLang="zh-CN" sz="2400" dirty="0">
                <a:latin typeface="Trebuchet"/>
              </a:rPr>
              <a:t> Guo(yguoaz@cse.ust.hk)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>
                <a:latin typeface="Trebuchet"/>
              </a:rPr>
              <a:t>Bowen Zhang(bzhangbr@cse.ust.hk)</a:t>
            </a:r>
            <a:br>
              <a:rPr lang="en-US" altLang="zh-CN" sz="2400" dirty="0">
                <a:latin typeface="Trebuchet"/>
              </a:rPr>
            </a:br>
            <a:r>
              <a:rPr lang="en-US" altLang="zh-CN" sz="2400" dirty="0" err="1">
                <a:latin typeface="Trebuchet"/>
              </a:rPr>
              <a:t>Heqing</a:t>
            </a:r>
            <a:r>
              <a:rPr lang="en-US" altLang="zh-CN" sz="2400" dirty="0">
                <a:latin typeface="Trebuchet"/>
              </a:rPr>
              <a:t> Huang(hhuangaz@cse.ust.hk)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14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8207" y="136310"/>
            <a:ext cx="32784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Test your code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3051" y="1102510"/>
            <a:ext cx="981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Use testLab6.java to test your code. By reading it you can understand the tasks better. 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276787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654" y="24823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rebuchet MS" charset="0"/>
                <a:ea typeface="Trebuchet MS" charset="0"/>
                <a:cs typeface="Trebuchet MS" charset="0"/>
              </a:rPr>
              <a:t>END OF LAB #6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2257" y="3483132"/>
            <a:ext cx="8016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"/>
              </a:rPr>
              <a:t>Don’t forget to commit and push your code.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238" y="4067907"/>
            <a:ext cx="3872976" cy="22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4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547" y="772037"/>
            <a:ext cx="5158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Objectives of this lab</a:t>
            </a:r>
            <a:endParaRPr lang="en-US" sz="2800" b="1" dirty="0">
              <a:latin typeface="Trebuche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4998" y="1371314"/>
            <a:ext cx="92736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Write Lambda Expression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AND/OR operations on Predicate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Higher order function</a:t>
            </a:r>
          </a:p>
          <a:p>
            <a:endParaRPr lang="en-US" sz="2400" b="1" dirty="0">
              <a:solidFill>
                <a:srgbClr val="0070C0"/>
              </a:solidFill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Trebuchet MS" charset="0"/>
                <a:ea typeface="Trebuchet MS" charset="0"/>
                <a:cs typeface="Trebuchet MS" charset="0"/>
              </a:rPr>
              <a:t>Reduce/Map on List</a:t>
            </a:r>
          </a:p>
        </p:txBody>
      </p:sp>
    </p:spTree>
    <p:extLst>
      <p:ext uri="{BB962C8B-B14F-4D97-AF65-F5344CB8AC3E}">
        <p14:creationId xmlns:p14="http://schemas.microsoft.com/office/powerpoint/2010/main" val="49514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6233" y="51470"/>
            <a:ext cx="3079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Prior Knowledges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1331" y="574691"/>
            <a:ext cx="103279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Lambda Expression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a -&gt; a + 1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(&lt;parameter list&gt;) -&gt; (&lt;statements&gt;)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rebuchet"/>
              </a:rPr>
              <a:t>If we only write 1 line in &lt;statements&gt;, then Java regards this as a </a:t>
            </a:r>
            <a:r>
              <a:rPr lang="en-US" sz="2400" dirty="0">
                <a:solidFill>
                  <a:srgbClr val="00B050"/>
                </a:solidFill>
                <a:latin typeface="Trebuchet"/>
              </a:rPr>
              <a:t>return statement</a:t>
            </a: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Predicate&lt;T&gt;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A set of lambda expressions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Input: an object of type </a:t>
            </a:r>
            <a:r>
              <a:rPr lang="en-US" altLang="zh-CN" sz="2400" dirty="0">
                <a:solidFill>
                  <a:srgbClr val="00B050"/>
                </a:solidFill>
                <a:latin typeface="Trebuchet"/>
              </a:rPr>
              <a:t>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Output: a </a:t>
            </a:r>
            <a:r>
              <a:rPr lang="en-US" altLang="zh-CN" sz="2400" dirty="0">
                <a:solidFill>
                  <a:srgbClr val="00B050"/>
                </a:solidFill>
                <a:latin typeface="Trebuchet"/>
              </a:rPr>
              <a:t>Boolean</a:t>
            </a: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Higher order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A function that receives functions as </a:t>
            </a:r>
            <a:r>
              <a:rPr lang="en-US" altLang="zh-CN" sz="2400" dirty="0">
                <a:solidFill>
                  <a:srgbClr val="00B050"/>
                </a:solidFill>
                <a:latin typeface="Trebuchet"/>
              </a:rPr>
              <a:t>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A function that </a:t>
            </a:r>
            <a:r>
              <a:rPr lang="en-US" altLang="zh-CN" sz="2400" dirty="0">
                <a:solidFill>
                  <a:srgbClr val="00B050"/>
                </a:solidFill>
                <a:latin typeface="Trebuchet"/>
              </a:rPr>
              <a:t>returns</a:t>
            </a: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 a new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Both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Reduce/Map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Reduce: aggregation on List(sum, max, min, …)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Map: modify each elements in List using same pattern.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Recall </a:t>
            </a:r>
            <a:r>
              <a:rPr lang="en-US" altLang="zh-CN" sz="2400" dirty="0">
                <a:solidFill>
                  <a:srgbClr val="00B050"/>
                </a:solidFill>
                <a:latin typeface="Trebuchet"/>
              </a:rPr>
              <a:t>Excel</a:t>
            </a: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 functions</a:t>
            </a:r>
          </a:p>
          <a:p>
            <a:endParaRPr lang="en-US" sz="2400" dirty="0">
              <a:solidFill>
                <a:srgbClr val="0070C0"/>
              </a:solidFill>
              <a:latin typeface="Trebuchet"/>
            </a:endParaRPr>
          </a:p>
        </p:txBody>
      </p:sp>
    </p:spTree>
    <p:extLst>
      <p:ext uri="{BB962C8B-B14F-4D97-AF65-F5344CB8AC3E}">
        <p14:creationId xmlns:p14="http://schemas.microsoft.com/office/powerpoint/2010/main" val="184667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6233" y="51470"/>
            <a:ext cx="2240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Background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3051" y="1102510"/>
            <a:ext cx="52453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We have an </a:t>
            </a:r>
            <a:r>
              <a:rPr lang="en-US" sz="2400" b="1" dirty="0">
                <a:solidFill>
                  <a:srgbClr val="00B050"/>
                </a:solidFill>
                <a:latin typeface="Trebuchet"/>
              </a:rPr>
              <a:t>Account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Class, representing bank accounts for customers. 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BD03D0-15B6-42B1-9DD1-AA976C32B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892" y="2830659"/>
            <a:ext cx="5416438" cy="242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2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6233" y="51470"/>
            <a:ext cx="1479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Task#1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3051" y="1102510"/>
            <a:ext cx="98133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Implement </a:t>
            </a:r>
            <a:r>
              <a:rPr lang="en-US" sz="2400" b="1" dirty="0">
                <a:solidFill>
                  <a:srgbClr val="00B050"/>
                </a:solidFill>
                <a:latin typeface="Trebuchet"/>
              </a:rPr>
              <a:t>add100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by writing a </a:t>
            </a:r>
            <a:r>
              <a:rPr lang="en-US" sz="2400" dirty="0">
                <a:solidFill>
                  <a:srgbClr val="00B050"/>
                </a:solidFill>
                <a:latin typeface="Trebuchet"/>
              </a:rPr>
              <a:t>lambda expression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.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Its functionality: </a:t>
            </a: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It receives an Account object, and increase the balance by 100.</a:t>
            </a:r>
          </a:p>
          <a:p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add100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(a1);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B46C43-BDEA-48F1-BB26-9990961F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3" y="3673609"/>
            <a:ext cx="5803102" cy="9934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9A87FD-B716-4C42-8A25-496B1D14B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001" y="3067682"/>
            <a:ext cx="4637809" cy="319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3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6233" y="51470"/>
            <a:ext cx="1479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Task#2</a:t>
            </a:r>
            <a:endParaRPr lang="en-US" sz="2800" b="1" dirty="0">
              <a:latin typeface="Trebuche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27AB75A-9288-426B-ABBF-027DFB633869}"/>
              </a:ext>
            </a:extLst>
          </p:cNvPr>
          <p:cNvSpPr/>
          <p:nvPr/>
        </p:nvSpPr>
        <p:spPr>
          <a:xfrm>
            <a:off x="908784" y="955644"/>
            <a:ext cx="981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002060"/>
                </a:solidFill>
                <a:effectLst/>
                <a:latin typeface="Trebuchet"/>
              </a:rPr>
              <a:t>We defined 2 Predicates to check whether a </a:t>
            </a: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bank account is legal.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077EB0-709C-4E39-AAB2-B2DEFCE7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84" y="1506837"/>
            <a:ext cx="9852640" cy="6801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8002C0-5ABA-4F95-8B52-4005D153F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87" y="3429000"/>
            <a:ext cx="10397626" cy="1552892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C9C80CFA-8A0C-4256-B2B1-DC4F708AA0E6}"/>
              </a:ext>
            </a:extLst>
          </p:cNvPr>
          <p:cNvSpPr/>
          <p:nvPr/>
        </p:nvSpPr>
        <p:spPr>
          <a:xfrm>
            <a:off x="897187" y="2814295"/>
            <a:ext cx="981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002060"/>
                </a:solidFill>
                <a:effectLst/>
                <a:latin typeface="Trebuchet"/>
              </a:rPr>
              <a:t>This is how we used them.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1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6233" y="51470"/>
            <a:ext cx="1479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Task#2</a:t>
            </a:r>
            <a:endParaRPr lang="en-US" sz="2800" b="1" dirty="0">
              <a:latin typeface="Trebuche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27AB75A-9288-426B-ABBF-027DFB633869}"/>
              </a:ext>
            </a:extLst>
          </p:cNvPr>
          <p:cNvSpPr/>
          <p:nvPr/>
        </p:nvSpPr>
        <p:spPr>
          <a:xfrm>
            <a:off x="908784" y="955644"/>
            <a:ext cx="98133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002060"/>
                </a:solidFill>
                <a:effectLst/>
                <a:latin typeface="Trebuchet"/>
              </a:rPr>
              <a:t>However, what if we want to “combine” this 2 Predicates into 1?</a:t>
            </a:r>
          </a:p>
          <a:p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Your task is to d</a:t>
            </a:r>
            <a:r>
              <a:rPr lang="en-US" altLang="zh-CN" sz="2400" b="0" dirty="0">
                <a:solidFill>
                  <a:srgbClr val="002060"/>
                </a:solidFill>
                <a:effectLst/>
                <a:latin typeface="Trebuchet"/>
              </a:rPr>
              <a:t>efine </a:t>
            </a:r>
            <a:r>
              <a:rPr lang="en-US" altLang="zh-CN" sz="2400" b="1" dirty="0" err="1">
                <a:solidFill>
                  <a:srgbClr val="00B050"/>
                </a:solidFill>
                <a:effectLst/>
                <a:latin typeface="Trebuchet"/>
              </a:rPr>
              <a:t>checkBound</a:t>
            </a: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 using BOTH </a:t>
            </a:r>
            <a:r>
              <a:rPr lang="en-US" altLang="zh-CN" sz="2400" dirty="0" err="1">
                <a:solidFill>
                  <a:srgbClr val="002060"/>
                </a:solidFill>
                <a:latin typeface="Trebuchet"/>
              </a:rPr>
              <a:t>LowerBound</a:t>
            </a: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 AND </a:t>
            </a:r>
            <a:r>
              <a:rPr lang="en-US" altLang="zh-CN" sz="2400" dirty="0" err="1">
                <a:solidFill>
                  <a:srgbClr val="002060"/>
                </a:solidFill>
                <a:latin typeface="Trebuchet"/>
              </a:rPr>
              <a:t>upperBound</a:t>
            </a: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.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D61DC0E-5E0A-43B4-98C2-DE2304C8F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041" y="1989951"/>
            <a:ext cx="4506012" cy="34472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70A132F-6244-440B-AD62-6EE9C3897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2" y="3713597"/>
            <a:ext cx="6442079" cy="339929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0AC96930-43D4-4E92-B362-B274A0FD6A0D}"/>
              </a:ext>
            </a:extLst>
          </p:cNvPr>
          <p:cNvSpPr/>
          <p:nvPr/>
        </p:nvSpPr>
        <p:spPr>
          <a:xfrm>
            <a:off x="1787047" y="3144403"/>
            <a:ext cx="4887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002060"/>
                </a:solidFill>
                <a:effectLst/>
                <a:latin typeface="Trebuchet"/>
              </a:rPr>
              <a:t>Replace the </a:t>
            </a:r>
            <a:r>
              <a:rPr lang="en-US" altLang="zh-CN" sz="2400" b="1" dirty="0">
                <a:solidFill>
                  <a:srgbClr val="002060"/>
                </a:solidFill>
                <a:effectLst/>
                <a:latin typeface="Trebuchet"/>
              </a:rPr>
              <a:t>null</a:t>
            </a:r>
            <a:r>
              <a:rPr lang="en-US" altLang="zh-CN" sz="2400" b="0" dirty="0">
                <a:solidFill>
                  <a:srgbClr val="002060"/>
                </a:solidFill>
                <a:effectLst/>
                <a:latin typeface="Trebuchet"/>
              </a:rPr>
              <a:t> with an expression</a:t>
            </a:r>
            <a:r>
              <a:rPr lang="en-US" altLang="zh-CN" sz="2400" dirty="0">
                <a:solidFill>
                  <a:srgbClr val="002060"/>
                </a:solidFill>
                <a:latin typeface="Trebuchet"/>
              </a:rPr>
              <a:t>.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75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6233" y="51470"/>
            <a:ext cx="1479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Task#3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3051" y="1102510"/>
            <a:ext cx="98133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Remember in Task#1 we implement an add100. Which can increase the balance of an account by 100. But we want to make it more </a:t>
            </a:r>
            <a:r>
              <a:rPr lang="en-US" sz="2400" dirty="0">
                <a:solidFill>
                  <a:srgbClr val="00B050"/>
                </a:solidFill>
                <a:latin typeface="Trebuchet"/>
              </a:rPr>
              <a:t>flexible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.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Define </a:t>
            </a:r>
            <a:r>
              <a:rPr lang="en-US" sz="2400" b="1" dirty="0">
                <a:solidFill>
                  <a:srgbClr val="00B050"/>
                </a:solidFill>
                <a:latin typeface="Trebuchet"/>
              </a:rPr>
              <a:t>maker 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which has Type 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AddMaker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. It takes a number N as input, and returns a function that behaves like </a:t>
            </a:r>
            <a:r>
              <a:rPr lang="en-US" sz="2400" dirty="0" err="1">
                <a:solidFill>
                  <a:srgbClr val="002060"/>
                </a:solidFill>
                <a:latin typeface="Trebuchet"/>
              </a:rPr>
              <a:t>addN.</a:t>
            </a:r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With maker, we can define add1000 and sub1000 like this: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10D0A0-3DB3-4149-8F17-66536E936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51" y="3041502"/>
            <a:ext cx="5220361" cy="19750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3FED42-149C-4F9A-94A0-BC3F2AF6F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51" y="5877317"/>
            <a:ext cx="5850468" cy="5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6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6233" y="51470"/>
            <a:ext cx="1479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Trebuchet"/>
              </a:rPr>
              <a:t>Task#4</a:t>
            </a:r>
            <a:endParaRPr lang="en-US" sz="2800" b="1" dirty="0">
              <a:latin typeface="Trebuche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3051" y="1102510"/>
            <a:ext cx="981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rebuchet"/>
              </a:rPr>
              <a:t>Complete </a:t>
            </a:r>
            <a:r>
              <a:rPr lang="en-US" sz="2400" b="1" dirty="0" err="1">
                <a:solidFill>
                  <a:srgbClr val="00B050"/>
                </a:solidFill>
                <a:latin typeface="Trebuchet"/>
              </a:rPr>
              <a:t>getMaxAccountID</a:t>
            </a:r>
            <a:r>
              <a:rPr lang="en-US" sz="2400" dirty="0">
                <a:solidFill>
                  <a:srgbClr val="002060"/>
                </a:solidFill>
                <a:latin typeface="Trebuchet"/>
              </a:rPr>
              <a:t> method. It takes a List of Account objects, and returns the id of the object with maximum balance.</a:t>
            </a:r>
          </a:p>
          <a:p>
            <a:endParaRPr lang="en-US" sz="2400" dirty="0">
              <a:solidFill>
                <a:srgbClr val="002060"/>
              </a:solidFill>
              <a:latin typeface="Trebuche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715689-440D-4C36-B3CB-4B9A0DC7C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51" y="2680666"/>
            <a:ext cx="9678577" cy="27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8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428</Words>
  <Application>Microsoft Office PowerPoint</Application>
  <PresentationFormat>宽屏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Trebuchet</vt:lpstr>
      <vt:lpstr>等线</vt:lpstr>
      <vt:lpstr>等线 Light</vt:lpstr>
      <vt:lpstr>Arial</vt:lpstr>
      <vt:lpstr>Consolas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 OF LAB #6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Bowen</dc:creator>
  <cp:lastModifiedBy>Zhang Bowen</cp:lastModifiedBy>
  <cp:revision>209</cp:revision>
  <dcterms:created xsi:type="dcterms:W3CDTF">2022-03-27T07:20:36Z</dcterms:created>
  <dcterms:modified xsi:type="dcterms:W3CDTF">2022-03-27T08:05:16Z</dcterms:modified>
</cp:coreProperties>
</file>