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84" r:id="rId3"/>
    <p:sldId id="259" r:id="rId5"/>
    <p:sldId id="261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0" userDrawn="1">
          <p15:clr>
            <a:srgbClr val="A4A3A4"/>
          </p15:clr>
        </p15:guide>
        <p15:guide id="2" pos="385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新一代核心系统建设推进工作小组" initials="c" lastIdx="11" clrIdx="0"/>
  <p:cmAuthor id="1" name="王冲" initials="王冲" lastIdx="1" clrIdx="0"/>
  <p:cmAuthor id="2" name="Zhu, Xiaohu/朱 晓虎" initials="ZX晓" lastIdx="1" clrIdx="1"/>
  <p:cmAuthor id="3" name="作者" initials="A" lastIdx="0" clrIdx="2"/>
  <p:cmAuthor id="4" name="tianwen" initials="t" lastIdx="13" clrIdx="3"/>
  <p:cmAuthor id="5" name="zhang_xiaowei" initials="zxw" lastIdx="2" clrIdx="4"/>
  <p:cmAuthor id="6" name="wu jinjun" initials="wj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316" autoAdjust="0"/>
    <p:restoredTop sz="86374"/>
  </p:normalViewPr>
  <p:slideViewPr>
    <p:cSldViewPr snapToGrid="0" showGuides="1">
      <p:cViewPr>
        <p:scale>
          <a:sx n="100" d="100"/>
          <a:sy n="100" d="100"/>
        </p:scale>
        <p:origin x="-660" y="-384"/>
      </p:cViewPr>
      <p:guideLst>
        <p:guide orient="horz" pos="2110"/>
        <p:guide pos="38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Rectangle 18"/>
          <p:cNvSpPr>
            <a:spLocks noChangeArrowheads="1"/>
          </p:cNvSpPr>
          <p:nvPr/>
        </p:nvSpPr>
        <p:spPr bwMode="auto">
          <a:xfrm>
            <a:off x="2607310" y="2418080"/>
            <a:ext cx="5539105" cy="26523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tIns="35970" bIns="35970"/>
          <a:lstStyle/>
          <a:p>
            <a:pPr algn="ctr"/>
            <a:endParaRPr lang="en-US" altLang="zh-CN" sz="11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2" name="Rectangle 49"/>
          <p:cNvSpPr>
            <a:spLocks noChangeArrowheads="1"/>
          </p:cNvSpPr>
          <p:nvPr/>
        </p:nvSpPr>
        <p:spPr bwMode="auto">
          <a:xfrm>
            <a:off x="2876550" y="3087370"/>
            <a:ext cx="4986655" cy="1594485"/>
          </a:xfrm>
          <a:prstGeom prst="rect">
            <a:avLst/>
          </a:prstGeom>
          <a:noFill/>
          <a:ln w="9525" cmpd="sng">
            <a:solidFill>
              <a:srgbClr val="EE8C1C"/>
            </a:solidFill>
            <a:prstDash val="dash"/>
          </a:ln>
          <a:effectLst/>
        </p:spPr>
        <p:txBody>
          <a:bodyPr lIns="107915" tIns="23381" rIns="107915" bIns="23381" anchor="t"/>
          <a:lstStyle/>
          <a:p>
            <a:pPr algn="ctr">
              <a:lnSpc>
                <a:spcPct val="110000"/>
              </a:lnSpc>
              <a:spcBef>
                <a:spcPts val="150"/>
              </a:spcBef>
              <a:buClr>
                <a:srgbClr val="009999"/>
              </a:buClr>
            </a:pPr>
            <a:r>
              <a:rPr lang="en-US" altLang="zh-CN" sz="1000" b="1" dirty="0">
                <a:solidFill>
                  <a:srgbClr val="1F4E79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zh-CN" altLang="en-US" sz="1000" b="1" dirty="0">
              <a:solidFill>
                <a:srgbClr val="1F4E7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9" name="Rectangle 18"/>
          <p:cNvSpPr>
            <a:spLocks noChangeArrowheads="1"/>
          </p:cNvSpPr>
          <p:nvPr/>
        </p:nvSpPr>
        <p:spPr bwMode="auto">
          <a:xfrm>
            <a:off x="8728710" y="2417445"/>
            <a:ext cx="2362200" cy="2724150"/>
          </a:xfrm>
          <a:prstGeom prst="rect">
            <a:avLst/>
          </a:prstGeom>
          <a:solidFill>
            <a:srgbClr val="E6E5E5"/>
          </a:solidFill>
          <a:ln>
            <a:noFill/>
          </a:ln>
          <a:effectLst/>
        </p:spPr>
        <p:txBody>
          <a:bodyPr wrap="none" tIns="35970" bIns="35970"/>
          <a:lstStyle/>
          <a:p>
            <a:pPr algn="ctr"/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Rectangle 18"/>
          <p:cNvSpPr>
            <a:spLocks noChangeArrowheads="1"/>
          </p:cNvSpPr>
          <p:nvPr/>
        </p:nvSpPr>
        <p:spPr bwMode="auto">
          <a:xfrm>
            <a:off x="1276350" y="2336165"/>
            <a:ext cx="866775" cy="2734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tIns="35970" bIns="35970"/>
          <a:lstStyle/>
          <a:p>
            <a:pPr algn="ctr"/>
            <a:endParaRPr lang="en-US" altLang="zh-CN" sz="11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11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4379667" y="4478560"/>
            <a:ext cx="20300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EE8C1C"/>
                </a:solidFill>
                <a:latin typeface="微软雅黑" panose="020B0503020204020204" charset="-122"/>
                <a:ea typeface="微软雅黑" panose="020B0503020204020204" charset="-122"/>
              </a:rPr>
              <a:t>管理平台</a:t>
            </a:r>
            <a:endParaRPr lang="zh-CN" altLang="en-US" sz="1600" b="1" dirty="0">
              <a:solidFill>
                <a:srgbClr val="EE8C1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3" name="Rectangle 18"/>
          <p:cNvSpPr>
            <a:spLocks noChangeArrowheads="1"/>
          </p:cNvSpPr>
          <p:nvPr/>
        </p:nvSpPr>
        <p:spPr bwMode="auto">
          <a:xfrm>
            <a:off x="3359406" y="3538762"/>
            <a:ext cx="1136015" cy="289560"/>
          </a:xfrm>
          <a:prstGeom prst="rect">
            <a:avLst/>
          </a:prstGeom>
          <a:solidFill>
            <a:srgbClr val="EE8C1C"/>
          </a:solidFill>
          <a:ln>
            <a:noFill/>
          </a:ln>
          <a:effectLst/>
        </p:spPr>
        <p:txBody>
          <a:bodyPr wrap="none" tIns="35970" bIns="35970" anchor="ctr" anchorCtr="1">
            <a:noAutofit/>
          </a:bodyPr>
          <a:lstStyle/>
          <a:p>
            <a:pPr algn="ctr"/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事件管理</a:t>
            </a:r>
            <a:endParaRPr lang="zh-CN" altLang="en-US" sz="12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109" name="Rectangle 18"/>
          <p:cNvSpPr>
            <a:spLocks noChangeArrowheads="1"/>
          </p:cNvSpPr>
          <p:nvPr/>
        </p:nvSpPr>
        <p:spPr bwMode="auto">
          <a:xfrm>
            <a:off x="6255640" y="3538762"/>
            <a:ext cx="1136015" cy="289560"/>
          </a:xfrm>
          <a:prstGeom prst="rect">
            <a:avLst/>
          </a:prstGeom>
          <a:solidFill>
            <a:srgbClr val="EE8C1C"/>
          </a:solidFill>
          <a:ln>
            <a:noFill/>
          </a:ln>
          <a:effectLst/>
        </p:spPr>
        <p:txBody>
          <a:bodyPr wrap="none" tIns="35970" bIns="35970" anchor="ctr" anchorCtr="1">
            <a:noAutofit/>
          </a:bodyPr>
          <a:lstStyle/>
          <a:p>
            <a:pPr algn="ctr"/>
            <a:r>
              <a:rPr lang="en-US" altLang="zh-CN" sz="12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xx</a:t>
            </a: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管理</a:t>
            </a:r>
            <a:endParaRPr lang="zh-CN" altLang="en-US" sz="12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134" name="Rectangle 18"/>
          <p:cNvSpPr>
            <a:spLocks noChangeArrowheads="1"/>
          </p:cNvSpPr>
          <p:nvPr/>
        </p:nvSpPr>
        <p:spPr bwMode="auto">
          <a:xfrm>
            <a:off x="4799056" y="3547229"/>
            <a:ext cx="1136015" cy="289560"/>
          </a:xfrm>
          <a:prstGeom prst="rect">
            <a:avLst/>
          </a:prstGeom>
          <a:solidFill>
            <a:srgbClr val="EE8C1C"/>
          </a:solidFill>
          <a:ln>
            <a:noFill/>
          </a:ln>
          <a:effectLst/>
        </p:spPr>
        <p:txBody>
          <a:bodyPr wrap="none" tIns="35970" bIns="35970" anchor="ctr" anchorCtr="1">
            <a:noAutofit/>
          </a:bodyPr>
          <a:lstStyle/>
          <a:p>
            <a:pPr algn="ctr"/>
            <a:r>
              <a:rPr lang="en-US" altLang="zh-CN" sz="12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xx</a:t>
            </a: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管理</a:t>
            </a:r>
            <a:endParaRPr lang="zh-CN" altLang="en-US" sz="12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993293" y="2615684"/>
            <a:ext cx="189840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扩展数据对接</a:t>
            </a:r>
            <a:endParaRPr lang="zh-CN" altLang="en-US" sz="1600" b="1" dirty="0">
              <a:solidFill>
                <a:schemeClr val="accent3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TextBox 13"/>
          <p:cNvSpPr txBox="1"/>
          <p:nvPr/>
        </p:nvSpPr>
        <p:spPr>
          <a:xfrm>
            <a:off x="127541" y="212529"/>
            <a:ext cx="1723550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>
              <a:buClrTx/>
              <a:buSzTx/>
              <a:buFontTx/>
            </a:pPr>
            <a:r>
              <a:rPr lang="zh-CN" altLang="en-US" sz="2400" b="1" dirty="0">
                <a:solidFill>
                  <a:srgbClr val="2071C0"/>
                </a:solidFill>
                <a:latin typeface="微软雅黑" panose="020B0503020204020204" charset="-122"/>
                <a:ea typeface="微软雅黑" panose="020B0503020204020204" charset="-122"/>
              </a:rPr>
              <a:t>系统</a:t>
            </a:r>
            <a:r>
              <a:rPr lang="zh-CN" altLang="en-US" sz="2400" b="1" dirty="0" smtClean="0">
                <a:solidFill>
                  <a:srgbClr val="2071C0"/>
                </a:solidFill>
                <a:latin typeface="微软雅黑" panose="020B0503020204020204" charset="-122"/>
                <a:ea typeface="微软雅黑" panose="020B0503020204020204" charset="-122"/>
              </a:rPr>
              <a:t>架构</a:t>
            </a:r>
            <a:r>
              <a:rPr lang="zh-CN" altLang="en-US" sz="2400" b="1" dirty="0">
                <a:solidFill>
                  <a:srgbClr val="2071C0"/>
                </a:solidFill>
                <a:latin typeface="微软雅黑" panose="020B0503020204020204" charset="-122"/>
                <a:ea typeface="微软雅黑" panose="020B0503020204020204" charset="-122"/>
              </a:rPr>
              <a:t>图</a:t>
            </a:r>
            <a:endParaRPr lang="zh-CN" altLang="en-US" sz="2400" b="1" dirty="0">
              <a:solidFill>
                <a:srgbClr val="2071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8" name="Rectangle 18"/>
          <p:cNvSpPr>
            <a:spLocks noChangeArrowheads="1"/>
          </p:cNvSpPr>
          <p:nvPr/>
        </p:nvSpPr>
        <p:spPr bwMode="auto">
          <a:xfrm>
            <a:off x="4799056" y="2615825"/>
            <a:ext cx="1136015" cy="289560"/>
          </a:xfrm>
          <a:prstGeom prst="rect">
            <a:avLst/>
          </a:prstGeom>
          <a:solidFill>
            <a:srgbClr val="EE8C1C"/>
          </a:solidFill>
          <a:ln>
            <a:noFill/>
          </a:ln>
          <a:effectLst/>
        </p:spPr>
        <p:txBody>
          <a:bodyPr wrap="none" tIns="35970" bIns="35970" anchor="ctr" anchorCtr="1">
            <a:noAutofit/>
          </a:bodyPr>
          <a:lstStyle/>
          <a:p>
            <a:pPr algn="ctr"/>
            <a:r>
              <a:rPr lang="zh-CN" altLang="en-US" sz="1200" b="1" dirty="0" err="1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页面</a:t>
            </a:r>
            <a:endParaRPr lang="zh-CN" altLang="en-US" sz="1200" b="1" dirty="0" err="1" smtClea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119" name="Rectangle 49"/>
          <p:cNvSpPr>
            <a:spLocks noChangeArrowheads="1"/>
          </p:cNvSpPr>
          <p:nvPr/>
        </p:nvSpPr>
        <p:spPr bwMode="auto">
          <a:xfrm>
            <a:off x="2883788" y="2534489"/>
            <a:ext cx="4986655" cy="443015"/>
          </a:xfrm>
          <a:prstGeom prst="rect">
            <a:avLst/>
          </a:prstGeom>
          <a:noFill/>
          <a:ln w="9525" cmpd="sng">
            <a:solidFill>
              <a:srgbClr val="EE8C1C"/>
            </a:solidFill>
            <a:prstDash val="dash"/>
          </a:ln>
          <a:effectLst/>
        </p:spPr>
        <p:txBody>
          <a:bodyPr lIns="107915" tIns="23381" rIns="107915" bIns="23381" anchor="t"/>
          <a:lstStyle/>
          <a:p>
            <a:pPr algn="ctr">
              <a:lnSpc>
                <a:spcPct val="110000"/>
              </a:lnSpc>
              <a:spcBef>
                <a:spcPts val="150"/>
              </a:spcBef>
              <a:buClr>
                <a:srgbClr val="009999"/>
              </a:buClr>
            </a:pPr>
            <a:r>
              <a:rPr lang="en-US" altLang="zh-CN" sz="1000" b="1" dirty="0">
                <a:solidFill>
                  <a:srgbClr val="1F4E79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zh-CN" altLang="en-US" sz="1000" b="1" dirty="0">
              <a:solidFill>
                <a:srgbClr val="1F4E7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221" y="1382354"/>
            <a:ext cx="409648" cy="420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983" y="1382354"/>
            <a:ext cx="409648" cy="420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082" y="1382354"/>
            <a:ext cx="409648" cy="420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067" y="1382354"/>
            <a:ext cx="409648" cy="420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84" y="1382354"/>
            <a:ext cx="409648" cy="420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下箭头 1"/>
          <p:cNvSpPr/>
          <p:nvPr/>
        </p:nvSpPr>
        <p:spPr>
          <a:xfrm>
            <a:off x="3740887" y="1887199"/>
            <a:ext cx="228283" cy="2766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下箭头 129"/>
          <p:cNvSpPr/>
          <p:nvPr/>
        </p:nvSpPr>
        <p:spPr>
          <a:xfrm>
            <a:off x="4547337" y="1887199"/>
            <a:ext cx="228283" cy="2766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下箭头 130"/>
          <p:cNvSpPr/>
          <p:nvPr/>
        </p:nvSpPr>
        <p:spPr>
          <a:xfrm>
            <a:off x="5252919" y="1887199"/>
            <a:ext cx="228283" cy="2766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下箭头 131"/>
          <p:cNvSpPr/>
          <p:nvPr/>
        </p:nvSpPr>
        <p:spPr>
          <a:xfrm>
            <a:off x="5919749" y="1887199"/>
            <a:ext cx="228283" cy="2766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下箭头 135"/>
          <p:cNvSpPr/>
          <p:nvPr/>
        </p:nvSpPr>
        <p:spPr>
          <a:xfrm>
            <a:off x="6693166" y="1887199"/>
            <a:ext cx="228283" cy="2766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右箭头 93"/>
          <p:cNvSpPr/>
          <p:nvPr/>
        </p:nvSpPr>
        <p:spPr>
          <a:xfrm>
            <a:off x="2143344" y="3555273"/>
            <a:ext cx="984665" cy="281504"/>
          </a:xfrm>
          <a:prstGeom prst="rightArrow">
            <a:avLst>
              <a:gd name="adj1" fmla="val 43233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右箭头 134"/>
          <p:cNvSpPr/>
          <p:nvPr/>
        </p:nvSpPr>
        <p:spPr>
          <a:xfrm rot="10800000">
            <a:off x="7554411" y="3149596"/>
            <a:ext cx="1329423" cy="28150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右箭头 89"/>
          <p:cNvSpPr/>
          <p:nvPr/>
        </p:nvSpPr>
        <p:spPr>
          <a:xfrm>
            <a:off x="7863840" y="4700270"/>
            <a:ext cx="773430" cy="37020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1"/>
          <p:cNvSpPr/>
          <p:nvPr/>
        </p:nvSpPr>
        <p:spPr>
          <a:xfrm>
            <a:off x="8993293" y="3261782"/>
            <a:ext cx="1859816" cy="22227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84" name="矩形 1"/>
          <p:cNvSpPr/>
          <p:nvPr/>
        </p:nvSpPr>
        <p:spPr>
          <a:xfrm>
            <a:off x="8993293" y="4256124"/>
            <a:ext cx="1859816" cy="22227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1352550" y="3477895"/>
            <a:ext cx="735965" cy="662305"/>
          </a:xfrm>
          <a:prstGeom prst="rect">
            <a:avLst/>
          </a:prstGeom>
          <a:solidFill>
            <a:srgbClr val="EE8C1C"/>
          </a:solidFill>
          <a:ln>
            <a:noFill/>
          </a:ln>
          <a:effectLst/>
        </p:spPr>
        <p:txBody>
          <a:bodyPr wrap="none" tIns="35970" bIns="35970" anchor="ctr" anchorCtr="1">
            <a:noAutofit/>
          </a:bodyPr>
          <a:p>
            <a:pPr algn="ctr"/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批量插入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接口调用</a:t>
            </a:r>
            <a:endParaRPr lang="zh-CN" altLang="en-US" sz="12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13"/>
          <p:cNvSpPr txBox="1"/>
          <p:nvPr/>
        </p:nvSpPr>
        <p:spPr>
          <a:xfrm>
            <a:off x="5465052" y="1257317"/>
            <a:ext cx="1415772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>
              <a:buClrTx/>
              <a:buSzTx/>
              <a:buFontTx/>
            </a:pPr>
            <a:r>
              <a:rPr lang="zh-CN" altLang="en-US" sz="2400" b="1" dirty="0" smtClean="0">
                <a:solidFill>
                  <a:srgbClr val="2071C0"/>
                </a:solidFill>
                <a:latin typeface="微软雅黑" panose="020B0503020204020204" charset="-122"/>
                <a:ea typeface="微软雅黑" panose="020B0503020204020204" charset="-122"/>
              </a:rPr>
              <a:t>技术</a:t>
            </a:r>
            <a:r>
              <a:rPr lang="zh-CN" altLang="en-US" sz="2400" b="1" dirty="0">
                <a:solidFill>
                  <a:srgbClr val="2071C0"/>
                </a:solidFill>
                <a:latin typeface="微软雅黑" panose="020B0503020204020204" charset="-122"/>
                <a:ea typeface="微软雅黑" panose="020B0503020204020204" charset="-122"/>
              </a:rPr>
              <a:t>架构</a:t>
            </a:r>
            <a:endParaRPr lang="zh-CN" altLang="en-US" sz="2400" b="1" dirty="0">
              <a:solidFill>
                <a:srgbClr val="2071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流程图: 磁盘 19"/>
          <p:cNvSpPr/>
          <p:nvPr/>
        </p:nvSpPr>
        <p:spPr>
          <a:xfrm>
            <a:off x="6880860" y="4538345"/>
            <a:ext cx="1278890" cy="612775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redis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流程图: 磁盘 20"/>
          <p:cNvSpPr/>
          <p:nvPr/>
        </p:nvSpPr>
        <p:spPr>
          <a:xfrm>
            <a:off x="3980180" y="4521835"/>
            <a:ext cx="1484630" cy="612775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数据库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338181" y="2058035"/>
            <a:ext cx="5559570" cy="54465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React/CSS/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ajax</a:t>
            </a:r>
            <a:r>
              <a:rPr lang="en-US" altLang="zh-CN" sz="1400" dirty="0" smtClean="0">
                <a:solidFill>
                  <a:schemeClr val="tx1"/>
                </a:solidFill>
              </a:rPr>
              <a:t>/node.js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337560" y="3928745"/>
            <a:ext cx="2683510" cy="39624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docker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336925" y="2780030"/>
            <a:ext cx="5560060" cy="39878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http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7817486" y="3362863"/>
            <a:ext cx="1087184" cy="39893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jUnit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338195" y="3362960"/>
            <a:ext cx="1283970" cy="39878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Spring MVC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820718" y="3362863"/>
            <a:ext cx="1118438" cy="39893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Spring boot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304915" y="3930015"/>
            <a:ext cx="2592070" cy="39624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Maven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137910" y="3355340"/>
            <a:ext cx="1464945" cy="39878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Spring Data JPA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13"/>
          <p:cNvSpPr txBox="1"/>
          <p:nvPr/>
        </p:nvSpPr>
        <p:spPr>
          <a:xfrm>
            <a:off x="5120490" y="686732"/>
            <a:ext cx="1415772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>
              <a:buClrTx/>
              <a:buSzTx/>
              <a:buFontTx/>
            </a:pPr>
            <a:r>
              <a:rPr lang="zh-CN" altLang="en-US" sz="2400" b="1" dirty="0" smtClean="0">
                <a:solidFill>
                  <a:srgbClr val="2071C0"/>
                </a:solidFill>
                <a:latin typeface="微软雅黑" panose="020B0503020204020204" charset="-122"/>
                <a:ea typeface="微软雅黑" panose="020B0503020204020204" charset="-122"/>
              </a:rPr>
              <a:t>数据架构</a:t>
            </a:r>
            <a:endParaRPr lang="zh-CN" altLang="en-US" sz="2400" b="1" dirty="0">
              <a:solidFill>
                <a:srgbClr val="2071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149090" y="3154045"/>
            <a:ext cx="3725545" cy="1426210"/>
          </a:xfrm>
          <a:prstGeom prst="rect">
            <a:avLst/>
          </a:prstGeom>
          <a:solidFill>
            <a:srgbClr val="EE8C1C"/>
          </a:solidFill>
          <a:ln>
            <a:noFill/>
          </a:ln>
          <a:effectLst/>
        </p:spPr>
        <p:txBody>
          <a:bodyPr wrap="none" tIns="35970" bIns="35970" anchor="ctr" anchorCtr="1">
            <a:noAutofit/>
          </a:bodyPr>
          <a:lstStyle/>
          <a:p>
            <a:pPr algn="ctr"/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事件数据</a:t>
            </a:r>
            <a:endParaRPr lang="en-US" altLang="zh-CN" sz="32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46440" y="2849368"/>
            <a:ext cx="4186676" cy="20204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 rot="5400000">
            <a:off x="5069433" y="2347031"/>
            <a:ext cx="609600" cy="32789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箭头 33"/>
          <p:cNvSpPr/>
          <p:nvPr/>
        </p:nvSpPr>
        <p:spPr>
          <a:xfrm rot="5400000">
            <a:off x="6300970" y="2356107"/>
            <a:ext cx="609600" cy="32789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998587" y="1715824"/>
            <a:ext cx="1966361" cy="3683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录入数据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WPS 演示</Application>
  <PresentationFormat>自定义</PresentationFormat>
  <Paragraphs>55</Paragraphs>
  <Slides>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小龙人星球king</cp:lastModifiedBy>
  <cp:revision>233</cp:revision>
  <dcterms:created xsi:type="dcterms:W3CDTF">2023-08-06T14:22:00Z</dcterms:created>
  <dcterms:modified xsi:type="dcterms:W3CDTF">2024-12-20T19:36:03Z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F4B8D691FE25C722B5ACCF6429E2CA72_43</vt:lpwstr>
  </property>
</Properties>
</file>