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3" r:id="rId5"/>
    <p:sldId id="260" r:id="rId6"/>
    <p:sldId id="264" r:id="rId7"/>
    <p:sldId id="265" r:id="rId8"/>
    <p:sldId id="259" r:id="rId9"/>
    <p:sldId id="257" r:id="rId10"/>
    <p:sldId id="267" r:id="rId11"/>
    <p:sldId id="273" r:id="rId12"/>
    <p:sldId id="271" r:id="rId13"/>
    <p:sldId id="276" r:id="rId14"/>
    <p:sldId id="270" r:id="rId15"/>
    <p:sldId id="274" r:id="rId16"/>
    <p:sldId id="277" r:id="rId17"/>
    <p:sldId id="268" r:id="rId18"/>
    <p:sldId id="275" r:id="rId19"/>
    <p:sldId id="258" r:id="rId20"/>
    <p:sldId id="266"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2"/>
    <p:restoredTop sz="94624"/>
  </p:normalViewPr>
  <p:slideViewPr>
    <p:cSldViewPr snapToGrid="0" snapToObjects="1">
      <p:cViewPr varScale="1">
        <p:scale>
          <a:sx n="139" d="100"/>
          <a:sy n="139" d="100"/>
        </p:scale>
        <p:origin x="5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A1B73E-093C-864E-B39C-E9236F34D25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417C93B-B901-EF4E-BFE3-2A68BF2F26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F10957-D98C-3749-ACC1-6631B7B62298}"/>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5" name="フッター プレースホルダー 4">
            <a:extLst>
              <a:ext uri="{FF2B5EF4-FFF2-40B4-BE49-F238E27FC236}">
                <a16:creationId xmlns:a16="http://schemas.microsoft.com/office/drawing/2014/main" id="{8037B993-2476-9842-8B09-116EAA9999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289E27-55DD-C748-952B-D6F96B7C72AE}"/>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200823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3CD14A-68FD-9B4C-829E-9BBA73A4B27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6C0BA1C-D541-CA44-9F49-535E3766A4D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09A311-F156-E044-940F-997DF2B3512A}"/>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5" name="フッター プレースホルダー 4">
            <a:extLst>
              <a:ext uri="{FF2B5EF4-FFF2-40B4-BE49-F238E27FC236}">
                <a16:creationId xmlns:a16="http://schemas.microsoft.com/office/drawing/2014/main" id="{A8FD0C3F-E9AB-7D44-8A76-A397C2E3C6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B1ABB1-8BF9-564E-87F0-D7F7F811954B}"/>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1717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BC7B690-F07E-5F48-B3D5-5D2176F2B8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176AABF-66CE-EF4E-94C9-9DC0750FAC6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D5FB41-A756-0649-9472-8809047BFE34}"/>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5" name="フッター プレースホルダー 4">
            <a:extLst>
              <a:ext uri="{FF2B5EF4-FFF2-40B4-BE49-F238E27FC236}">
                <a16:creationId xmlns:a16="http://schemas.microsoft.com/office/drawing/2014/main" id="{8739278A-C1AE-4648-92F8-D85D6D5D42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EEA035-FC49-1F4C-B102-1083F43423AB}"/>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216531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34288B-158F-3044-9E9A-651CB2FC720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A7EE642-59D2-D148-8912-9D8F2EC1751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87B977-716E-624D-90DE-2F04572D1BE2}"/>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5" name="フッター プレースホルダー 4">
            <a:extLst>
              <a:ext uri="{FF2B5EF4-FFF2-40B4-BE49-F238E27FC236}">
                <a16:creationId xmlns:a16="http://schemas.microsoft.com/office/drawing/2014/main" id="{3D4A6355-002E-D04B-BFC5-A1550BB3AF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2577F8-8FB7-3446-A2AD-D2A5693ADBB5}"/>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282001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2333A9-2089-424D-9970-53EB298A3E8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B8FA21-8E4C-5148-BEF2-3A182A7469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170F09D-9E25-A24C-A8EA-1E37B4D09C91}"/>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5" name="フッター プレースホルダー 4">
            <a:extLst>
              <a:ext uri="{FF2B5EF4-FFF2-40B4-BE49-F238E27FC236}">
                <a16:creationId xmlns:a16="http://schemas.microsoft.com/office/drawing/2014/main" id="{C72C2098-9D13-3049-8D20-81BF02C47E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DB20A2-6C0C-4141-BF1E-B65925BA32CB}"/>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122396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745D6B-B2A1-3645-9649-B9DA5E8AA0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EFF008-7AFE-014D-A773-00D4B883F05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8B59843-BB08-C04C-9C9F-44B6AD158A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DB9E145-A554-E44E-8156-6D98079ABF0D}"/>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6" name="フッター プレースホルダー 5">
            <a:extLst>
              <a:ext uri="{FF2B5EF4-FFF2-40B4-BE49-F238E27FC236}">
                <a16:creationId xmlns:a16="http://schemas.microsoft.com/office/drawing/2014/main" id="{6CBB2671-C5A9-E04E-BBB0-8E98F8EFF9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BBF0275-4317-A84A-9B5B-BBC22E152119}"/>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15580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19F571-D8D1-D749-B885-88E5A2CB95B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A43C3D-D752-9046-AC3F-41CDB733A5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C08F8E6-F1C3-A343-87C2-F94B0CDD626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77D9C54-6E9F-D24D-B1B7-578AE7774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349FB83-0851-F643-A30A-BF93A8DB27C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5249EC8-8B20-3A44-8996-01801B7730E6}"/>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8" name="フッター プレースホルダー 7">
            <a:extLst>
              <a:ext uri="{FF2B5EF4-FFF2-40B4-BE49-F238E27FC236}">
                <a16:creationId xmlns:a16="http://schemas.microsoft.com/office/drawing/2014/main" id="{10CA32AE-6B70-E74B-A83F-0BBC4F1BAF5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198FE13-DADF-C944-8CCE-61085476140F}"/>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185578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9D3DCC-53A6-2D49-8483-4A58BCFD2E5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B75981C-C857-2043-B605-3CAEEF76A226}"/>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4" name="フッター プレースホルダー 3">
            <a:extLst>
              <a:ext uri="{FF2B5EF4-FFF2-40B4-BE49-F238E27FC236}">
                <a16:creationId xmlns:a16="http://schemas.microsoft.com/office/drawing/2014/main" id="{5783D533-41DD-8D49-9233-0074123ED87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5A9EE34-2900-464C-9B22-41EB1C40F2B7}"/>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345391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37A6F3A-EDFA-F34B-B7B1-CF9F5D1C8CE4}"/>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3" name="フッター プレースホルダー 2">
            <a:extLst>
              <a:ext uri="{FF2B5EF4-FFF2-40B4-BE49-F238E27FC236}">
                <a16:creationId xmlns:a16="http://schemas.microsoft.com/office/drawing/2014/main" id="{863E8642-AD51-CF49-805F-F34B22D13C3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046B980-C647-9E45-8018-11E42E51DCE6}"/>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176504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98A508-CF19-A04F-A4D0-8FCB641DA0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CD600A-E3FB-1945-9DA6-CD7014106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8EFA980-010A-2548-B648-3F934A393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410839-CA9A-6E4A-8ADE-BAC42D9BC4F9}"/>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6" name="フッター プレースホルダー 5">
            <a:extLst>
              <a:ext uri="{FF2B5EF4-FFF2-40B4-BE49-F238E27FC236}">
                <a16:creationId xmlns:a16="http://schemas.microsoft.com/office/drawing/2014/main" id="{7AC93720-2BE0-D144-831D-525D96D7AE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F6BF33-3EE0-E949-B209-3481411C2F63}"/>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76958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7DBF0F-4F9E-2440-B30E-929F3930E05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8E9215C-961B-1446-BCF4-70F0BE6CA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38596E-E196-9240-B1BD-F6F958E7F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D71D47-A2B4-CD4E-9CDE-BA694F84570A}"/>
              </a:ext>
            </a:extLst>
          </p:cNvPr>
          <p:cNvSpPr>
            <a:spLocks noGrp="1"/>
          </p:cNvSpPr>
          <p:nvPr>
            <p:ph type="dt" sz="half" idx="10"/>
          </p:nvPr>
        </p:nvSpPr>
        <p:spPr/>
        <p:txBody>
          <a:bodyPr/>
          <a:lstStyle/>
          <a:p>
            <a:fld id="{5A6538A1-DE7E-3844-82C9-13CAE6266A81}" type="datetimeFigureOut">
              <a:rPr kumimoji="1" lang="ja-JP" altLang="en-US" smtClean="0"/>
              <a:t>2021/11/6</a:t>
            </a:fld>
            <a:endParaRPr kumimoji="1" lang="ja-JP" altLang="en-US"/>
          </a:p>
        </p:txBody>
      </p:sp>
      <p:sp>
        <p:nvSpPr>
          <p:cNvPr id="6" name="フッター プレースホルダー 5">
            <a:extLst>
              <a:ext uri="{FF2B5EF4-FFF2-40B4-BE49-F238E27FC236}">
                <a16:creationId xmlns:a16="http://schemas.microsoft.com/office/drawing/2014/main" id="{FAC3D836-A4BF-4846-BE71-740129F6CB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8330B7-7DF4-AC4F-8F6E-708F7B19FBA5}"/>
              </a:ext>
            </a:extLst>
          </p:cNvPr>
          <p:cNvSpPr>
            <a:spLocks noGrp="1"/>
          </p:cNvSpPr>
          <p:nvPr>
            <p:ph type="sldNum" sz="quarter" idx="12"/>
          </p:nvPr>
        </p:nvSpPr>
        <p:spPr/>
        <p:txBody>
          <a:body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130459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90421BE-6948-194E-8897-874C02520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88D51E-1C4F-9347-8114-01AF6FD25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3123E2-FF40-5046-847E-8296D3C64B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538A1-DE7E-3844-82C9-13CAE6266A81}" type="datetimeFigureOut">
              <a:rPr kumimoji="1" lang="ja-JP" altLang="en-US" smtClean="0"/>
              <a:t>2021/11/6</a:t>
            </a:fld>
            <a:endParaRPr kumimoji="1" lang="ja-JP" altLang="en-US"/>
          </a:p>
        </p:txBody>
      </p:sp>
      <p:sp>
        <p:nvSpPr>
          <p:cNvPr id="5" name="フッター プレースホルダー 4">
            <a:extLst>
              <a:ext uri="{FF2B5EF4-FFF2-40B4-BE49-F238E27FC236}">
                <a16:creationId xmlns:a16="http://schemas.microsoft.com/office/drawing/2014/main" id="{20A1174B-B751-F042-BFA5-F7E58D73D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9824BDD-7244-174C-BAF9-B5089A397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9C01E-AFF5-C241-AA77-4BDF7B4FEB19}" type="slidenum">
              <a:rPr kumimoji="1" lang="ja-JP" altLang="en-US" smtClean="0"/>
              <a:t>‹#›</a:t>
            </a:fld>
            <a:endParaRPr kumimoji="1" lang="ja-JP" altLang="en-US"/>
          </a:p>
        </p:txBody>
      </p:sp>
    </p:spTree>
    <p:extLst>
      <p:ext uri="{BB962C8B-B14F-4D97-AF65-F5344CB8AC3E}">
        <p14:creationId xmlns:p14="http://schemas.microsoft.com/office/powerpoint/2010/main" val="1192950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893396-B53A-F443-8269-04E5A30D9602}"/>
              </a:ext>
            </a:extLst>
          </p:cNvPr>
          <p:cNvSpPr>
            <a:spLocks noGrp="1"/>
          </p:cNvSpPr>
          <p:nvPr>
            <p:ph type="ctrTitle"/>
          </p:nvPr>
        </p:nvSpPr>
        <p:spPr/>
        <p:txBody>
          <a:bodyPr/>
          <a:lstStyle/>
          <a:p>
            <a:r>
              <a:rPr kumimoji="1" lang="en-US" altLang="ja-JP" dirty="0" err="1"/>
              <a:t>IniMaching</a:t>
            </a:r>
            <a:endParaRPr kumimoji="1" lang="ja-JP" altLang="en-US"/>
          </a:p>
        </p:txBody>
      </p:sp>
      <p:sp>
        <p:nvSpPr>
          <p:cNvPr id="3" name="字幕 2">
            <a:extLst>
              <a:ext uri="{FF2B5EF4-FFF2-40B4-BE49-F238E27FC236}">
                <a16:creationId xmlns:a16="http://schemas.microsoft.com/office/drawing/2014/main" id="{F44C2384-7812-8146-9B62-F96109F5B547}"/>
              </a:ext>
            </a:extLst>
          </p:cNvPr>
          <p:cNvSpPr>
            <a:spLocks noGrp="1"/>
          </p:cNvSpPr>
          <p:nvPr>
            <p:ph type="subTitle" idx="1"/>
          </p:nvPr>
        </p:nvSpPr>
        <p:spPr/>
        <p:txBody>
          <a:bodyPr/>
          <a:lstStyle/>
          <a:p>
            <a:r>
              <a:rPr kumimoji="1" lang="ja-JP" altLang="en-US"/>
              <a:t>主に学生同士がマッチングできる</a:t>
            </a:r>
            <a:r>
              <a:rPr kumimoji="1" lang="en-US" altLang="ja-JP" dirty="0"/>
              <a:t>SaaS</a:t>
            </a:r>
            <a:r>
              <a:rPr kumimoji="1" lang="ja-JP" altLang="en-US"/>
              <a:t>アプリ（真面目）</a:t>
            </a:r>
            <a:endParaRPr kumimoji="1" lang="en-US" altLang="ja-JP" dirty="0"/>
          </a:p>
          <a:p>
            <a:r>
              <a:rPr lang="en-US" altLang="ja-JP" dirty="0"/>
              <a:t>2021/11/6 </a:t>
            </a:r>
            <a:r>
              <a:rPr lang="ja-JP" altLang="en-US"/>
              <a:t>仕様書</a:t>
            </a:r>
            <a:r>
              <a:rPr lang="en-US" altLang="ja-JP" dirty="0"/>
              <a:t> v1</a:t>
            </a:r>
            <a:endParaRPr kumimoji="1" lang="ja-JP" altLang="en-US"/>
          </a:p>
        </p:txBody>
      </p:sp>
    </p:spTree>
    <p:extLst>
      <p:ext uri="{BB962C8B-B14F-4D97-AF65-F5344CB8AC3E}">
        <p14:creationId xmlns:p14="http://schemas.microsoft.com/office/powerpoint/2010/main" val="1410149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93A75-2E1D-8A46-80FD-6FBCA5F8298D}"/>
              </a:ext>
            </a:extLst>
          </p:cNvPr>
          <p:cNvSpPr>
            <a:spLocks noGrp="1"/>
          </p:cNvSpPr>
          <p:nvPr>
            <p:ph type="title"/>
          </p:nvPr>
        </p:nvSpPr>
        <p:spPr>
          <a:xfrm>
            <a:off x="838200" y="2766218"/>
            <a:ext cx="10515600" cy="1325563"/>
          </a:xfrm>
        </p:spPr>
        <p:txBody>
          <a:bodyPr/>
          <a:lstStyle/>
          <a:p>
            <a:r>
              <a:rPr kumimoji="1" lang="en-US" altLang="ja-JP" u="sng" dirty="0"/>
              <a:t>Login Page</a:t>
            </a:r>
            <a:r>
              <a:rPr kumimoji="1" lang="en-US" altLang="ja-JP" dirty="0"/>
              <a:t> Prototype</a:t>
            </a:r>
            <a:endParaRPr kumimoji="1" lang="ja-JP" altLang="en-US"/>
          </a:p>
        </p:txBody>
      </p:sp>
      <p:sp>
        <p:nvSpPr>
          <p:cNvPr id="3" name="テキスト ボックス 2">
            <a:extLst>
              <a:ext uri="{FF2B5EF4-FFF2-40B4-BE49-F238E27FC236}">
                <a16:creationId xmlns:a16="http://schemas.microsoft.com/office/drawing/2014/main" id="{D7C5DD07-ADB6-8048-8541-7150E96E0D37}"/>
              </a:ext>
            </a:extLst>
          </p:cNvPr>
          <p:cNvSpPr txBox="1"/>
          <p:nvPr/>
        </p:nvSpPr>
        <p:spPr>
          <a:xfrm>
            <a:off x="5080337" y="5393619"/>
            <a:ext cx="2031325" cy="276999"/>
          </a:xfrm>
          <a:prstGeom prst="rect">
            <a:avLst/>
          </a:prstGeom>
          <a:noFill/>
        </p:spPr>
        <p:txBody>
          <a:bodyPr wrap="none" rtlCol="0">
            <a:spAutoFit/>
          </a:bodyPr>
          <a:lstStyle/>
          <a:p>
            <a:r>
              <a:rPr kumimoji="1" lang="ja-JP" altLang="en-US" sz="1200">
                <a:solidFill>
                  <a:schemeClr val="bg1"/>
                </a:solidFill>
                <a:highlight>
                  <a:srgbClr val="000000"/>
                </a:highlight>
                <a:latin typeface="Monaco" pitchFamily="2" charset="0"/>
              </a:rPr>
              <a:t>画面遷移　説明用　非表示</a:t>
            </a:r>
          </a:p>
        </p:txBody>
      </p:sp>
    </p:spTree>
    <p:extLst>
      <p:ext uri="{BB962C8B-B14F-4D97-AF65-F5344CB8AC3E}">
        <p14:creationId xmlns:p14="http://schemas.microsoft.com/office/powerpoint/2010/main" val="406992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アイコン&#10;&#10;自動的に生成された説明">
            <a:extLst>
              <a:ext uri="{FF2B5EF4-FFF2-40B4-BE49-F238E27FC236}">
                <a16:creationId xmlns:a16="http://schemas.microsoft.com/office/drawing/2014/main" id="{B8C6194C-D35A-B946-A090-CB66B1554345}"/>
              </a:ext>
            </a:extLst>
          </p:cNvPr>
          <p:cNvPicPr>
            <a:picLocks noChangeAspect="1"/>
          </p:cNvPicPr>
          <p:nvPr/>
        </p:nvPicPr>
        <p:blipFill>
          <a:blip r:embed="rId2"/>
          <a:stretch>
            <a:fillRect/>
          </a:stretch>
        </p:blipFill>
        <p:spPr>
          <a:xfrm>
            <a:off x="372364" y="412897"/>
            <a:ext cx="706628" cy="676875"/>
          </a:xfrm>
          <a:prstGeom prst="rect">
            <a:avLst/>
          </a:prstGeom>
        </p:spPr>
      </p:pic>
      <p:sp>
        <p:nvSpPr>
          <p:cNvPr id="9" name="テキスト ボックス 8">
            <a:extLst>
              <a:ext uri="{FF2B5EF4-FFF2-40B4-BE49-F238E27FC236}">
                <a16:creationId xmlns:a16="http://schemas.microsoft.com/office/drawing/2014/main" id="{B8ED6AFC-10F1-B647-82FB-6BACEFD14601}"/>
              </a:ext>
            </a:extLst>
          </p:cNvPr>
          <p:cNvSpPr txBox="1"/>
          <p:nvPr/>
        </p:nvSpPr>
        <p:spPr>
          <a:xfrm>
            <a:off x="1475670" y="489724"/>
            <a:ext cx="1101584" cy="523220"/>
          </a:xfrm>
          <a:prstGeom prst="rect">
            <a:avLst/>
          </a:prstGeom>
          <a:noFill/>
        </p:spPr>
        <p:txBody>
          <a:bodyPr wrap="none" rtlCol="0">
            <a:spAutoFit/>
          </a:bodyPr>
          <a:lstStyle/>
          <a:p>
            <a:r>
              <a:rPr kumimoji="1" lang="en-US" altLang="ja-JP" sz="2800" dirty="0"/>
              <a:t>Login</a:t>
            </a:r>
            <a:endParaRPr kumimoji="1" lang="ja-JP" altLang="en-US" sz="2800"/>
          </a:p>
        </p:txBody>
      </p:sp>
      <p:sp>
        <p:nvSpPr>
          <p:cNvPr id="19" name="テキスト ボックス 18">
            <a:extLst>
              <a:ext uri="{FF2B5EF4-FFF2-40B4-BE49-F238E27FC236}">
                <a16:creationId xmlns:a16="http://schemas.microsoft.com/office/drawing/2014/main" id="{A8416741-5E11-944F-89FD-2AA83D26326F}"/>
              </a:ext>
            </a:extLst>
          </p:cNvPr>
          <p:cNvSpPr txBox="1"/>
          <p:nvPr/>
        </p:nvSpPr>
        <p:spPr>
          <a:xfrm>
            <a:off x="82340" y="1146389"/>
            <a:ext cx="1486304"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=Login</a:t>
            </a:r>
            <a:r>
              <a:rPr kumimoji="1" lang="en-US" altLang="ja-JP" sz="1200" dirty="0">
                <a:solidFill>
                  <a:schemeClr val="bg1"/>
                </a:solidFill>
                <a:highlight>
                  <a:srgbClr val="000000"/>
                </a:highlight>
                <a:latin typeface="Monaco" pitchFamily="2" charset="0"/>
              </a:rPr>
              <a:t>&gt;</a:t>
            </a:r>
            <a:endParaRPr kumimoji="1" lang="ja-JP" altLang="en-US" sz="1200">
              <a:solidFill>
                <a:schemeClr val="bg1"/>
              </a:solidFill>
              <a:highlight>
                <a:srgbClr val="000000"/>
              </a:highlight>
              <a:latin typeface="Monaco" pitchFamily="2" charset="0"/>
            </a:endParaRPr>
          </a:p>
        </p:txBody>
      </p:sp>
      <p:sp>
        <p:nvSpPr>
          <p:cNvPr id="4" name="角丸四角形 3">
            <a:extLst>
              <a:ext uri="{FF2B5EF4-FFF2-40B4-BE49-F238E27FC236}">
                <a16:creationId xmlns:a16="http://schemas.microsoft.com/office/drawing/2014/main" id="{71333A77-A9DA-AD41-95C2-F7C6D4EC2A85}"/>
              </a:ext>
            </a:extLst>
          </p:cNvPr>
          <p:cNvSpPr/>
          <p:nvPr/>
        </p:nvSpPr>
        <p:spPr>
          <a:xfrm>
            <a:off x="4312920" y="3429000"/>
            <a:ext cx="3566160" cy="8138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始める</a:t>
            </a:r>
          </a:p>
        </p:txBody>
      </p:sp>
      <p:sp>
        <p:nvSpPr>
          <p:cNvPr id="8" name="テキスト ボックス 7">
            <a:extLst>
              <a:ext uri="{FF2B5EF4-FFF2-40B4-BE49-F238E27FC236}">
                <a16:creationId xmlns:a16="http://schemas.microsoft.com/office/drawing/2014/main" id="{F539F4E9-777D-5740-BE06-588C85ED9ACF}"/>
              </a:ext>
            </a:extLst>
          </p:cNvPr>
          <p:cNvSpPr txBox="1"/>
          <p:nvPr/>
        </p:nvSpPr>
        <p:spPr>
          <a:xfrm>
            <a:off x="3926175" y="2240280"/>
            <a:ext cx="4339650" cy="369332"/>
          </a:xfrm>
          <a:prstGeom prst="rect">
            <a:avLst/>
          </a:prstGeom>
          <a:noFill/>
        </p:spPr>
        <p:txBody>
          <a:bodyPr wrap="none" rtlCol="0">
            <a:spAutoFit/>
          </a:bodyPr>
          <a:lstStyle/>
          <a:p>
            <a:r>
              <a:rPr kumimoji="1" lang="ja-JP" altLang="en-US"/>
              <a:t>学生たちのための　マッチングサービス</a:t>
            </a:r>
          </a:p>
        </p:txBody>
      </p:sp>
      <p:sp>
        <p:nvSpPr>
          <p:cNvPr id="21" name="テキスト ボックス 20">
            <a:extLst>
              <a:ext uri="{FF2B5EF4-FFF2-40B4-BE49-F238E27FC236}">
                <a16:creationId xmlns:a16="http://schemas.microsoft.com/office/drawing/2014/main" id="{918888A0-67FA-0848-ADE8-E4C9BD24C763}"/>
              </a:ext>
            </a:extLst>
          </p:cNvPr>
          <p:cNvSpPr txBox="1"/>
          <p:nvPr/>
        </p:nvSpPr>
        <p:spPr>
          <a:xfrm>
            <a:off x="5043468" y="4340466"/>
            <a:ext cx="2105063"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a:solidFill>
                  <a:schemeClr val="bg1"/>
                </a:solidFill>
                <a:highlight>
                  <a:srgbClr val="000000"/>
                </a:highlight>
                <a:latin typeface="Monaco" pitchFamily="2" charset="0"/>
              </a:rPr>
              <a:t>Google</a:t>
            </a:r>
            <a:r>
              <a:rPr kumimoji="1" lang="ja-JP" altLang="en-US" sz="1200">
                <a:solidFill>
                  <a:schemeClr val="bg1"/>
                </a:solidFill>
                <a:highlight>
                  <a:srgbClr val="000000"/>
                </a:highlight>
                <a:latin typeface="Monaco" pitchFamily="2" charset="0"/>
              </a:rPr>
              <a:t>の</a:t>
            </a:r>
            <a:r>
              <a:rPr kumimoji="1" lang="en-US" altLang="ja-JP" sz="1200" dirty="0">
                <a:solidFill>
                  <a:schemeClr val="bg1"/>
                </a:solidFill>
                <a:highlight>
                  <a:srgbClr val="000000"/>
                </a:highlight>
                <a:latin typeface="Monaco" pitchFamily="2" charset="0"/>
              </a:rPr>
              <a:t>Auth&gt;</a:t>
            </a:r>
            <a:endParaRPr kumimoji="1" lang="ja-JP" altLang="en-US" sz="1200">
              <a:solidFill>
                <a:schemeClr val="bg1"/>
              </a:solidFill>
              <a:highlight>
                <a:srgbClr val="000000"/>
              </a:highlight>
              <a:latin typeface="Monaco" pitchFamily="2" charset="0"/>
            </a:endParaRPr>
          </a:p>
        </p:txBody>
      </p:sp>
    </p:spTree>
    <p:extLst>
      <p:ext uri="{BB962C8B-B14F-4D97-AF65-F5344CB8AC3E}">
        <p14:creationId xmlns:p14="http://schemas.microsoft.com/office/powerpoint/2010/main" val="3427565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93A75-2E1D-8A46-80FD-6FBCA5F8298D}"/>
              </a:ext>
            </a:extLst>
          </p:cNvPr>
          <p:cNvSpPr>
            <a:spLocks noGrp="1"/>
          </p:cNvSpPr>
          <p:nvPr>
            <p:ph type="title"/>
          </p:nvPr>
        </p:nvSpPr>
        <p:spPr>
          <a:xfrm>
            <a:off x="838200" y="2766218"/>
            <a:ext cx="10515600" cy="1325563"/>
          </a:xfrm>
        </p:spPr>
        <p:txBody>
          <a:bodyPr/>
          <a:lstStyle/>
          <a:p>
            <a:r>
              <a:rPr kumimoji="1" lang="en-US" altLang="ja-JP" u="sng" dirty="0"/>
              <a:t>My Page</a:t>
            </a:r>
            <a:r>
              <a:rPr kumimoji="1" lang="en-US" altLang="ja-JP" dirty="0"/>
              <a:t> Prototype</a:t>
            </a:r>
            <a:endParaRPr kumimoji="1" lang="ja-JP" altLang="en-US"/>
          </a:p>
        </p:txBody>
      </p:sp>
    </p:spTree>
    <p:extLst>
      <p:ext uri="{BB962C8B-B14F-4D97-AF65-F5344CB8AC3E}">
        <p14:creationId xmlns:p14="http://schemas.microsoft.com/office/powerpoint/2010/main" val="2898298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a:extLst>
              <a:ext uri="{FF2B5EF4-FFF2-40B4-BE49-F238E27FC236}">
                <a16:creationId xmlns:a16="http://schemas.microsoft.com/office/drawing/2014/main" id="{7B60FCB6-3E35-A445-BDF5-FD405565D751}"/>
              </a:ext>
            </a:extLst>
          </p:cNvPr>
          <p:cNvSpPr/>
          <p:nvPr/>
        </p:nvSpPr>
        <p:spPr>
          <a:xfrm>
            <a:off x="3133344" y="1592472"/>
            <a:ext cx="2682240" cy="786384"/>
          </a:xfrm>
          <a:prstGeom prst="roundRect">
            <a:avLst/>
          </a:prstGeom>
          <a:solidFill>
            <a:schemeClr val="accent2">
              <a:lumMod val="50000"/>
            </a:schemeClr>
          </a:solidFill>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ltLang="ja-JP" dirty="0"/>
              <a:t>My </a:t>
            </a:r>
            <a:r>
              <a:rPr lang="ja-JP" altLang="en-US"/>
              <a:t>募集</a:t>
            </a:r>
            <a:endParaRPr kumimoji="1" lang="ja-JP" altLang="en-US"/>
          </a:p>
        </p:txBody>
      </p:sp>
      <p:sp>
        <p:nvSpPr>
          <p:cNvPr id="2" name="角丸四角形 1">
            <a:extLst>
              <a:ext uri="{FF2B5EF4-FFF2-40B4-BE49-F238E27FC236}">
                <a16:creationId xmlns:a16="http://schemas.microsoft.com/office/drawing/2014/main" id="{51AA649E-FB8F-644C-9023-F56B518377CA}"/>
              </a:ext>
            </a:extLst>
          </p:cNvPr>
          <p:cNvSpPr/>
          <p:nvPr/>
        </p:nvSpPr>
        <p:spPr>
          <a:xfrm>
            <a:off x="1143000" y="1592472"/>
            <a:ext cx="2682240" cy="78638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ja-JP" altLang="en-US"/>
              <a:t>エントリー済</a:t>
            </a:r>
          </a:p>
        </p:txBody>
      </p:sp>
      <p:pic>
        <p:nvPicPr>
          <p:cNvPr id="5" name="図 4" descr="アイコン&#10;&#10;自動的に生成された説明">
            <a:extLst>
              <a:ext uri="{FF2B5EF4-FFF2-40B4-BE49-F238E27FC236}">
                <a16:creationId xmlns:a16="http://schemas.microsoft.com/office/drawing/2014/main" id="{B8C6194C-D35A-B946-A090-CB66B1554345}"/>
              </a:ext>
            </a:extLst>
          </p:cNvPr>
          <p:cNvPicPr>
            <a:picLocks noChangeAspect="1"/>
          </p:cNvPicPr>
          <p:nvPr/>
        </p:nvPicPr>
        <p:blipFill>
          <a:blip r:embed="rId2"/>
          <a:stretch>
            <a:fillRect/>
          </a:stretch>
        </p:blipFill>
        <p:spPr>
          <a:xfrm>
            <a:off x="372364" y="412897"/>
            <a:ext cx="706628" cy="676875"/>
          </a:xfrm>
          <a:prstGeom prst="rect">
            <a:avLst/>
          </a:prstGeom>
        </p:spPr>
      </p:pic>
      <p:sp>
        <p:nvSpPr>
          <p:cNvPr id="7" name="角丸四角形 6">
            <a:extLst>
              <a:ext uri="{FF2B5EF4-FFF2-40B4-BE49-F238E27FC236}">
                <a16:creationId xmlns:a16="http://schemas.microsoft.com/office/drawing/2014/main" id="{94A50D8C-F857-5242-9A91-76E383063AA0}"/>
              </a:ext>
            </a:extLst>
          </p:cNvPr>
          <p:cNvSpPr/>
          <p:nvPr/>
        </p:nvSpPr>
        <p:spPr>
          <a:xfrm>
            <a:off x="877824" y="1985664"/>
            <a:ext cx="10533888" cy="4314551"/>
          </a:xfrm>
          <a:prstGeom prst="roundRect">
            <a:avLst>
              <a:gd name="adj" fmla="val 58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8ED6AFC-10F1-B647-82FB-6BACEFD14601}"/>
              </a:ext>
            </a:extLst>
          </p:cNvPr>
          <p:cNvSpPr txBox="1"/>
          <p:nvPr/>
        </p:nvSpPr>
        <p:spPr>
          <a:xfrm>
            <a:off x="1475670" y="489724"/>
            <a:ext cx="2143536" cy="523220"/>
          </a:xfrm>
          <a:prstGeom prst="rect">
            <a:avLst/>
          </a:prstGeom>
          <a:noFill/>
        </p:spPr>
        <p:txBody>
          <a:bodyPr wrap="none" rtlCol="0">
            <a:spAutoFit/>
          </a:bodyPr>
          <a:lstStyle/>
          <a:p>
            <a:r>
              <a:rPr kumimoji="1" lang="en-US" altLang="ja-JP" sz="2800" dirty="0"/>
              <a:t>My Account</a:t>
            </a:r>
            <a:endParaRPr kumimoji="1" lang="ja-JP" altLang="en-US" sz="2800"/>
          </a:p>
        </p:txBody>
      </p:sp>
      <p:graphicFrame>
        <p:nvGraphicFramePr>
          <p:cNvPr id="10" name="表 10">
            <a:extLst>
              <a:ext uri="{FF2B5EF4-FFF2-40B4-BE49-F238E27FC236}">
                <a16:creationId xmlns:a16="http://schemas.microsoft.com/office/drawing/2014/main" id="{E81A5F65-539E-4741-8F99-13EF539D7D92}"/>
              </a:ext>
            </a:extLst>
          </p:cNvPr>
          <p:cNvGraphicFramePr>
            <a:graphicFrameLocks noGrp="1"/>
          </p:cNvGraphicFramePr>
          <p:nvPr/>
        </p:nvGraphicFramePr>
        <p:xfrm>
          <a:off x="1220216" y="2254104"/>
          <a:ext cx="9828786" cy="1329642"/>
        </p:xfrm>
        <a:graphic>
          <a:graphicData uri="http://schemas.openxmlformats.org/drawingml/2006/table">
            <a:tbl>
              <a:tblPr firstRow="1" bandRow="1">
                <a:tableStyleId>{5C22544A-7EE6-4342-B048-85BDC9FD1C3A}</a:tableStyleId>
              </a:tblPr>
              <a:tblGrid>
                <a:gridCol w="1221232">
                  <a:extLst>
                    <a:ext uri="{9D8B030D-6E8A-4147-A177-3AD203B41FA5}">
                      <a16:colId xmlns:a16="http://schemas.microsoft.com/office/drawing/2014/main" val="3738901392"/>
                    </a:ext>
                  </a:extLst>
                </a:gridCol>
                <a:gridCol w="1280160">
                  <a:extLst>
                    <a:ext uri="{9D8B030D-6E8A-4147-A177-3AD203B41FA5}">
                      <a16:colId xmlns:a16="http://schemas.microsoft.com/office/drawing/2014/main" val="2223164641"/>
                    </a:ext>
                  </a:extLst>
                </a:gridCol>
                <a:gridCol w="1764792">
                  <a:extLst>
                    <a:ext uri="{9D8B030D-6E8A-4147-A177-3AD203B41FA5}">
                      <a16:colId xmlns:a16="http://schemas.microsoft.com/office/drawing/2014/main" val="2320807321"/>
                    </a:ext>
                  </a:extLst>
                </a:gridCol>
                <a:gridCol w="2670048">
                  <a:extLst>
                    <a:ext uri="{9D8B030D-6E8A-4147-A177-3AD203B41FA5}">
                      <a16:colId xmlns:a16="http://schemas.microsoft.com/office/drawing/2014/main" val="3703201136"/>
                    </a:ext>
                  </a:extLst>
                </a:gridCol>
                <a:gridCol w="1389888">
                  <a:extLst>
                    <a:ext uri="{9D8B030D-6E8A-4147-A177-3AD203B41FA5}">
                      <a16:colId xmlns:a16="http://schemas.microsoft.com/office/drawing/2014/main" val="2945204929"/>
                    </a:ext>
                  </a:extLst>
                </a:gridCol>
                <a:gridCol w="1502666">
                  <a:extLst>
                    <a:ext uri="{9D8B030D-6E8A-4147-A177-3AD203B41FA5}">
                      <a16:colId xmlns:a16="http://schemas.microsoft.com/office/drawing/2014/main" val="703742191"/>
                    </a:ext>
                  </a:extLst>
                </a:gridCol>
              </a:tblGrid>
              <a:tr h="443214">
                <a:tc>
                  <a:txBody>
                    <a:bodyPr/>
                    <a:lstStyle/>
                    <a:p>
                      <a:r>
                        <a:rPr kumimoji="1" lang="ja-JP" altLang="en-US"/>
                        <a:t>学籍番号</a:t>
                      </a:r>
                    </a:p>
                  </a:txBody>
                  <a:tcPr/>
                </a:tc>
                <a:tc>
                  <a:txBody>
                    <a:bodyPr/>
                    <a:lstStyle/>
                    <a:p>
                      <a:r>
                        <a:rPr kumimoji="1" lang="ja-JP" altLang="en-US"/>
                        <a:t>名前</a:t>
                      </a:r>
                    </a:p>
                  </a:txBody>
                  <a:tcPr/>
                </a:tc>
                <a:tc>
                  <a:txBody>
                    <a:bodyPr/>
                    <a:lstStyle/>
                    <a:p>
                      <a:r>
                        <a:rPr kumimoji="1" lang="ja-JP" altLang="en-US"/>
                        <a:t>内容タイプ</a:t>
                      </a:r>
                    </a:p>
                  </a:txBody>
                  <a:tcPr/>
                </a:tc>
                <a:tc>
                  <a:txBody>
                    <a:bodyPr/>
                    <a:lstStyle/>
                    <a:p>
                      <a:r>
                        <a:rPr kumimoji="1" lang="ja-JP" altLang="en-US"/>
                        <a:t>内容詳細</a:t>
                      </a:r>
                    </a:p>
                  </a:txBody>
                  <a:tcPr/>
                </a:tc>
                <a:tc>
                  <a:txBody>
                    <a:bodyPr/>
                    <a:lstStyle/>
                    <a:p>
                      <a:r>
                        <a:rPr kumimoji="1" lang="ja-JP" altLang="en-US"/>
                        <a:t>期限</a:t>
                      </a:r>
                    </a:p>
                  </a:txBody>
                  <a:tcPr/>
                </a:tc>
                <a:tc>
                  <a:txBody>
                    <a:bodyPr/>
                    <a:lstStyle/>
                    <a:p>
                      <a:endParaRPr kumimoji="1" lang="ja-JP" altLang="en-US"/>
                    </a:p>
                  </a:txBody>
                  <a:tcPr/>
                </a:tc>
                <a:extLst>
                  <a:ext uri="{0D108BD9-81ED-4DB2-BD59-A6C34878D82A}">
                    <a16:rowId xmlns:a16="http://schemas.microsoft.com/office/drawing/2014/main" val="3896892421"/>
                  </a:ext>
                </a:extLst>
              </a:tr>
              <a:tr h="443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1f10170019</a:t>
                      </a:r>
                      <a:endParaRPr kumimoji="1" lang="ja-JP" altLang="en-US" sz="1400"/>
                    </a:p>
                  </a:txBody>
                  <a:tcPr/>
                </a:tc>
                <a:tc>
                  <a:txBody>
                    <a:bodyPr/>
                    <a:lstStyle/>
                    <a:p>
                      <a:r>
                        <a:rPr kumimoji="1" lang="ja-JP" altLang="en-US" sz="1400"/>
                        <a:t>かじ</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a:t>個人教育（英語）</a:t>
                      </a:r>
                    </a:p>
                  </a:txBody>
                  <a:tcPr/>
                </a:tc>
                <a:tc>
                  <a:txBody>
                    <a:bodyPr/>
                    <a:lstStyle/>
                    <a:p>
                      <a:r>
                        <a:rPr kumimoji="1" lang="ja-JP" altLang="en-US" sz="1400"/>
                        <a:t>英語教えます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2021/11/15</a:t>
                      </a:r>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2297425937"/>
                  </a:ext>
                </a:extLst>
              </a:tr>
              <a:tr h="443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1f10170019</a:t>
                      </a:r>
                      <a:endParaRPr kumimoji="1" lang="ja-JP" altLang="en-US" sz="1400"/>
                    </a:p>
                  </a:txBody>
                  <a:tcPr/>
                </a:tc>
                <a:tc>
                  <a:txBody>
                    <a:bodyPr/>
                    <a:lstStyle/>
                    <a:p>
                      <a:r>
                        <a:rPr kumimoji="1" lang="ja-JP" altLang="en-US" sz="1400"/>
                        <a:t>カルビ</a:t>
                      </a:r>
                    </a:p>
                  </a:txBody>
                  <a:tcPr/>
                </a:tc>
                <a:tc>
                  <a:txBody>
                    <a:bodyPr/>
                    <a:lstStyle/>
                    <a:p>
                      <a:r>
                        <a:rPr kumimoji="1" lang="ja-JP" altLang="en-US" sz="1400"/>
                        <a:t>インターン</a:t>
                      </a:r>
                    </a:p>
                  </a:txBody>
                  <a:tcPr/>
                </a:tc>
                <a:tc>
                  <a:txBody>
                    <a:bodyPr/>
                    <a:lstStyle/>
                    <a:p>
                      <a:r>
                        <a:rPr kumimoji="1" lang="ja-JP" altLang="en-US" sz="1400"/>
                        <a:t>ソフトバンク募集します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2021/12/6</a:t>
                      </a:r>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365729918"/>
                  </a:ext>
                </a:extLst>
              </a:tr>
            </a:tbl>
          </a:graphicData>
        </a:graphic>
      </p:graphicFrame>
      <p:sp>
        <p:nvSpPr>
          <p:cNvPr id="11" name="角丸四角形 10">
            <a:extLst>
              <a:ext uri="{FF2B5EF4-FFF2-40B4-BE49-F238E27FC236}">
                <a16:creationId xmlns:a16="http://schemas.microsoft.com/office/drawing/2014/main" id="{9CEE8922-3506-9A40-A041-C3ADC666BA4F}"/>
              </a:ext>
            </a:extLst>
          </p:cNvPr>
          <p:cNvSpPr/>
          <p:nvPr/>
        </p:nvSpPr>
        <p:spPr>
          <a:xfrm>
            <a:off x="9617963" y="2820778"/>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詳細</a:t>
            </a:r>
          </a:p>
        </p:txBody>
      </p:sp>
      <p:sp>
        <p:nvSpPr>
          <p:cNvPr id="12" name="角丸四角形 11">
            <a:extLst>
              <a:ext uri="{FF2B5EF4-FFF2-40B4-BE49-F238E27FC236}">
                <a16:creationId xmlns:a16="http://schemas.microsoft.com/office/drawing/2014/main" id="{993C57DC-B16A-6D42-A3D9-3D975022197C}"/>
              </a:ext>
            </a:extLst>
          </p:cNvPr>
          <p:cNvSpPr/>
          <p:nvPr/>
        </p:nvSpPr>
        <p:spPr>
          <a:xfrm>
            <a:off x="9617963" y="3213549"/>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詳細</a:t>
            </a:r>
          </a:p>
        </p:txBody>
      </p:sp>
      <p:sp>
        <p:nvSpPr>
          <p:cNvPr id="16" name="テキスト ボックス 15">
            <a:extLst>
              <a:ext uri="{FF2B5EF4-FFF2-40B4-BE49-F238E27FC236}">
                <a16:creationId xmlns:a16="http://schemas.microsoft.com/office/drawing/2014/main" id="{9C841962-EB65-C941-B139-C0F057F440A2}"/>
              </a:ext>
            </a:extLst>
          </p:cNvPr>
          <p:cNvSpPr txBox="1"/>
          <p:nvPr/>
        </p:nvSpPr>
        <p:spPr>
          <a:xfrm>
            <a:off x="9482120" y="3672954"/>
            <a:ext cx="1579278"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a:solidFill>
                  <a:schemeClr val="bg1"/>
                </a:solidFill>
                <a:highlight>
                  <a:srgbClr val="000000"/>
                </a:highlight>
                <a:latin typeface="Monaco" pitchFamily="2" charset="0"/>
              </a:rPr>
              <a:t>Detail&gt;</a:t>
            </a:r>
            <a:endParaRPr kumimoji="1" lang="ja-JP" altLang="en-US" sz="1200">
              <a:solidFill>
                <a:schemeClr val="bg1"/>
              </a:solidFill>
              <a:highlight>
                <a:srgbClr val="000000"/>
              </a:highlight>
              <a:latin typeface="Monaco" pitchFamily="2" charset="0"/>
            </a:endParaRPr>
          </a:p>
        </p:txBody>
      </p:sp>
      <p:sp>
        <p:nvSpPr>
          <p:cNvPr id="19" name="テキスト ボックス 18">
            <a:extLst>
              <a:ext uri="{FF2B5EF4-FFF2-40B4-BE49-F238E27FC236}">
                <a16:creationId xmlns:a16="http://schemas.microsoft.com/office/drawing/2014/main" id="{A8416741-5E11-944F-89FD-2AA83D26326F}"/>
              </a:ext>
            </a:extLst>
          </p:cNvPr>
          <p:cNvSpPr txBox="1"/>
          <p:nvPr/>
        </p:nvSpPr>
        <p:spPr>
          <a:xfrm>
            <a:off x="82340" y="1146389"/>
            <a:ext cx="1393330"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a:solidFill>
                  <a:schemeClr val="bg1"/>
                </a:solidFill>
                <a:highlight>
                  <a:srgbClr val="000000"/>
                </a:highlight>
                <a:latin typeface="Monaco" pitchFamily="2" charset="0"/>
              </a:rPr>
              <a:t>Main&gt;</a:t>
            </a:r>
            <a:endParaRPr kumimoji="1" lang="ja-JP" altLang="en-US" sz="1200">
              <a:solidFill>
                <a:schemeClr val="bg1"/>
              </a:solidFill>
              <a:highlight>
                <a:srgbClr val="000000"/>
              </a:highlight>
              <a:latin typeface="Monaco" pitchFamily="2" charset="0"/>
            </a:endParaRPr>
          </a:p>
        </p:txBody>
      </p:sp>
      <p:sp>
        <p:nvSpPr>
          <p:cNvPr id="20" name="角丸四角形 19">
            <a:extLst>
              <a:ext uri="{FF2B5EF4-FFF2-40B4-BE49-F238E27FC236}">
                <a16:creationId xmlns:a16="http://schemas.microsoft.com/office/drawing/2014/main" id="{A0C99E82-92FC-7C49-816D-EE52DF6CCFF3}"/>
              </a:ext>
            </a:extLst>
          </p:cNvPr>
          <p:cNvSpPr/>
          <p:nvPr/>
        </p:nvSpPr>
        <p:spPr>
          <a:xfrm>
            <a:off x="7427976"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 </a:t>
            </a:r>
            <a:r>
              <a:rPr kumimoji="1" lang="ja-JP" altLang="en-US"/>
              <a:t>募集する</a:t>
            </a:r>
          </a:p>
        </p:txBody>
      </p:sp>
      <p:sp>
        <p:nvSpPr>
          <p:cNvPr id="21" name="角丸四角形 20">
            <a:extLst>
              <a:ext uri="{FF2B5EF4-FFF2-40B4-BE49-F238E27FC236}">
                <a16:creationId xmlns:a16="http://schemas.microsoft.com/office/drawing/2014/main" id="{8EEAC3E3-7DFB-6D4E-BEB0-E7D50A1A9C8C}"/>
              </a:ext>
            </a:extLst>
          </p:cNvPr>
          <p:cNvSpPr/>
          <p:nvPr/>
        </p:nvSpPr>
        <p:spPr>
          <a:xfrm>
            <a:off x="9491472"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マイアカウント</a:t>
            </a:r>
          </a:p>
        </p:txBody>
      </p:sp>
      <p:sp>
        <p:nvSpPr>
          <p:cNvPr id="22" name="テキスト ボックス 21">
            <a:extLst>
              <a:ext uri="{FF2B5EF4-FFF2-40B4-BE49-F238E27FC236}">
                <a16:creationId xmlns:a16="http://schemas.microsoft.com/office/drawing/2014/main" id="{DB7ED1E8-B741-8847-88BB-B166B7EDAD6C}"/>
              </a:ext>
            </a:extLst>
          </p:cNvPr>
          <p:cNvSpPr txBox="1"/>
          <p:nvPr/>
        </p:nvSpPr>
        <p:spPr>
          <a:xfrm>
            <a:off x="9512810" y="1149098"/>
            <a:ext cx="1951175"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err="1">
                <a:solidFill>
                  <a:schemeClr val="bg1"/>
                </a:solidFill>
                <a:highlight>
                  <a:srgbClr val="000000"/>
                </a:highlight>
                <a:latin typeface="Monaco" pitchFamily="2" charset="0"/>
              </a:rPr>
              <a:t>My_Account</a:t>
            </a:r>
            <a:r>
              <a:rPr kumimoji="1" lang="en-US" altLang="ja-JP" sz="1200" dirty="0">
                <a:solidFill>
                  <a:schemeClr val="bg1"/>
                </a:solidFill>
                <a:highlight>
                  <a:srgbClr val="000000"/>
                </a:highlight>
                <a:latin typeface="Monaco" pitchFamily="2" charset="0"/>
              </a:rPr>
              <a:t>&gt;</a:t>
            </a:r>
            <a:endParaRPr kumimoji="1" lang="ja-JP" altLang="en-US" sz="1200">
              <a:solidFill>
                <a:schemeClr val="bg1"/>
              </a:solidFill>
              <a:highlight>
                <a:srgbClr val="000000"/>
              </a:highlight>
              <a:latin typeface="Monaco" pitchFamily="2" charset="0"/>
            </a:endParaRPr>
          </a:p>
        </p:txBody>
      </p:sp>
      <p:sp>
        <p:nvSpPr>
          <p:cNvPr id="23" name="テキスト ボックス 22">
            <a:extLst>
              <a:ext uri="{FF2B5EF4-FFF2-40B4-BE49-F238E27FC236}">
                <a16:creationId xmlns:a16="http://schemas.microsoft.com/office/drawing/2014/main" id="{7D871344-92D6-484E-B345-C9122F99FB53}"/>
              </a:ext>
            </a:extLst>
          </p:cNvPr>
          <p:cNvSpPr txBox="1"/>
          <p:nvPr/>
        </p:nvSpPr>
        <p:spPr>
          <a:xfrm>
            <a:off x="7366021" y="1149097"/>
            <a:ext cx="2044149"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=Recruitment&gt;</a:t>
            </a:r>
            <a:endParaRPr kumimoji="1" lang="ja-JP" altLang="en-US" sz="1200">
              <a:solidFill>
                <a:schemeClr val="bg1"/>
              </a:solidFill>
              <a:highlight>
                <a:srgbClr val="000000"/>
              </a:highlight>
              <a:latin typeface="Monaco" pitchFamily="2" charset="0"/>
            </a:endParaRPr>
          </a:p>
        </p:txBody>
      </p:sp>
    </p:spTree>
    <p:extLst>
      <p:ext uri="{BB962C8B-B14F-4D97-AF65-F5344CB8AC3E}">
        <p14:creationId xmlns:p14="http://schemas.microsoft.com/office/powerpoint/2010/main" val="823712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93A75-2E1D-8A46-80FD-6FBCA5F8298D}"/>
              </a:ext>
            </a:extLst>
          </p:cNvPr>
          <p:cNvSpPr>
            <a:spLocks noGrp="1"/>
          </p:cNvSpPr>
          <p:nvPr>
            <p:ph type="title"/>
          </p:nvPr>
        </p:nvSpPr>
        <p:spPr>
          <a:xfrm>
            <a:off x="838200" y="2766218"/>
            <a:ext cx="10515600" cy="1325563"/>
          </a:xfrm>
        </p:spPr>
        <p:txBody>
          <a:bodyPr/>
          <a:lstStyle/>
          <a:p>
            <a:r>
              <a:rPr kumimoji="1" lang="en-US" altLang="ja-JP" u="sng" dirty="0"/>
              <a:t>Detail Page</a:t>
            </a:r>
            <a:r>
              <a:rPr kumimoji="1" lang="en-US" altLang="ja-JP" dirty="0"/>
              <a:t> Prototype</a:t>
            </a:r>
            <a:endParaRPr kumimoji="1" lang="ja-JP" altLang="en-US"/>
          </a:p>
        </p:txBody>
      </p:sp>
    </p:spTree>
    <p:extLst>
      <p:ext uri="{BB962C8B-B14F-4D97-AF65-F5344CB8AC3E}">
        <p14:creationId xmlns:p14="http://schemas.microsoft.com/office/powerpoint/2010/main" val="1308897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角丸四角形 16">
            <a:extLst>
              <a:ext uri="{FF2B5EF4-FFF2-40B4-BE49-F238E27FC236}">
                <a16:creationId xmlns:a16="http://schemas.microsoft.com/office/drawing/2014/main" id="{9DABDD8F-8FC7-4E40-92D2-20BB3D1812B3}"/>
              </a:ext>
            </a:extLst>
          </p:cNvPr>
          <p:cNvSpPr/>
          <p:nvPr/>
        </p:nvSpPr>
        <p:spPr>
          <a:xfrm>
            <a:off x="1143000" y="1592472"/>
            <a:ext cx="2682240" cy="7863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ja-JP" altLang="en-US"/>
              <a:t>未エントリー</a:t>
            </a:r>
          </a:p>
        </p:txBody>
      </p:sp>
      <p:pic>
        <p:nvPicPr>
          <p:cNvPr id="5" name="図 4" descr="アイコン&#10;&#10;自動的に生成された説明">
            <a:extLst>
              <a:ext uri="{FF2B5EF4-FFF2-40B4-BE49-F238E27FC236}">
                <a16:creationId xmlns:a16="http://schemas.microsoft.com/office/drawing/2014/main" id="{B8C6194C-D35A-B946-A090-CB66B1554345}"/>
              </a:ext>
            </a:extLst>
          </p:cNvPr>
          <p:cNvPicPr>
            <a:picLocks noChangeAspect="1"/>
          </p:cNvPicPr>
          <p:nvPr/>
        </p:nvPicPr>
        <p:blipFill>
          <a:blip r:embed="rId2"/>
          <a:stretch>
            <a:fillRect/>
          </a:stretch>
        </p:blipFill>
        <p:spPr>
          <a:xfrm>
            <a:off x="372364" y="412897"/>
            <a:ext cx="706628" cy="676875"/>
          </a:xfrm>
          <a:prstGeom prst="rect">
            <a:avLst/>
          </a:prstGeom>
        </p:spPr>
      </p:pic>
      <p:sp>
        <p:nvSpPr>
          <p:cNvPr id="7" name="角丸四角形 6">
            <a:extLst>
              <a:ext uri="{FF2B5EF4-FFF2-40B4-BE49-F238E27FC236}">
                <a16:creationId xmlns:a16="http://schemas.microsoft.com/office/drawing/2014/main" id="{94A50D8C-F857-5242-9A91-76E383063AA0}"/>
              </a:ext>
            </a:extLst>
          </p:cNvPr>
          <p:cNvSpPr/>
          <p:nvPr/>
        </p:nvSpPr>
        <p:spPr>
          <a:xfrm>
            <a:off x="877824" y="1985664"/>
            <a:ext cx="10533888" cy="4314551"/>
          </a:xfrm>
          <a:prstGeom prst="roundRect">
            <a:avLst>
              <a:gd name="adj" fmla="val 58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dirty="0">
              <a:solidFill>
                <a:schemeClr val="tx1">
                  <a:lumMod val="95000"/>
                  <a:lumOff val="5000"/>
                </a:schemeClr>
              </a:solidFill>
            </a:endParaRPr>
          </a:p>
        </p:txBody>
      </p:sp>
      <p:sp>
        <p:nvSpPr>
          <p:cNvPr id="9" name="テキスト ボックス 8">
            <a:extLst>
              <a:ext uri="{FF2B5EF4-FFF2-40B4-BE49-F238E27FC236}">
                <a16:creationId xmlns:a16="http://schemas.microsoft.com/office/drawing/2014/main" id="{B8ED6AFC-10F1-B647-82FB-6BACEFD14601}"/>
              </a:ext>
            </a:extLst>
          </p:cNvPr>
          <p:cNvSpPr txBox="1"/>
          <p:nvPr/>
        </p:nvSpPr>
        <p:spPr>
          <a:xfrm>
            <a:off x="1475670" y="489724"/>
            <a:ext cx="1168910" cy="523220"/>
          </a:xfrm>
          <a:prstGeom prst="rect">
            <a:avLst/>
          </a:prstGeom>
          <a:noFill/>
        </p:spPr>
        <p:txBody>
          <a:bodyPr wrap="none" rtlCol="0">
            <a:spAutoFit/>
          </a:bodyPr>
          <a:lstStyle/>
          <a:p>
            <a:r>
              <a:rPr lang="en-US" altLang="ja-JP" sz="2800" dirty="0"/>
              <a:t>Detail</a:t>
            </a:r>
            <a:endParaRPr kumimoji="1" lang="ja-JP" altLang="en-US" sz="2800"/>
          </a:p>
        </p:txBody>
      </p:sp>
      <p:sp>
        <p:nvSpPr>
          <p:cNvPr id="11" name="角丸四角形 10">
            <a:extLst>
              <a:ext uri="{FF2B5EF4-FFF2-40B4-BE49-F238E27FC236}">
                <a16:creationId xmlns:a16="http://schemas.microsoft.com/office/drawing/2014/main" id="{9CEE8922-3506-9A40-A041-C3ADC666BA4F}"/>
              </a:ext>
            </a:extLst>
          </p:cNvPr>
          <p:cNvSpPr/>
          <p:nvPr/>
        </p:nvSpPr>
        <p:spPr>
          <a:xfrm>
            <a:off x="4648180" y="5892638"/>
            <a:ext cx="1629157"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a:t>エントリー</a:t>
            </a:r>
            <a:endParaRPr kumimoji="1" lang="ja-JP" altLang="en-US"/>
          </a:p>
        </p:txBody>
      </p:sp>
      <p:sp>
        <p:nvSpPr>
          <p:cNvPr id="12" name="角丸四角形 11">
            <a:extLst>
              <a:ext uri="{FF2B5EF4-FFF2-40B4-BE49-F238E27FC236}">
                <a16:creationId xmlns:a16="http://schemas.microsoft.com/office/drawing/2014/main" id="{993C57DC-B16A-6D42-A3D9-3D975022197C}"/>
              </a:ext>
            </a:extLst>
          </p:cNvPr>
          <p:cNvSpPr/>
          <p:nvPr/>
        </p:nvSpPr>
        <p:spPr>
          <a:xfrm>
            <a:off x="6935706" y="5892638"/>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戻る</a:t>
            </a:r>
          </a:p>
        </p:txBody>
      </p:sp>
      <p:sp>
        <p:nvSpPr>
          <p:cNvPr id="19" name="テキスト ボックス 18">
            <a:extLst>
              <a:ext uri="{FF2B5EF4-FFF2-40B4-BE49-F238E27FC236}">
                <a16:creationId xmlns:a16="http://schemas.microsoft.com/office/drawing/2014/main" id="{A8416741-5E11-944F-89FD-2AA83D26326F}"/>
              </a:ext>
            </a:extLst>
          </p:cNvPr>
          <p:cNvSpPr txBox="1"/>
          <p:nvPr/>
        </p:nvSpPr>
        <p:spPr>
          <a:xfrm>
            <a:off x="82340" y="1146389"/>
            <a:ext cx="1393330"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a:solidFill>
                  <a:schemeClr val="bg1"/>
                </a:solidFill>
                <a:highlight>
                  <a:srgbClr val="000000"/>
                </a:highlight>
                <a:latin typeface="Monaco" pitchFamily="2" charset="0"/>
              </a:rPr>
              <a:t>Main&gt;</a:t>
            </a:r>
            <a:endParaRPr kumimoji="1" lang="ja-JP" altLang="en-US" sz="1200">
              <a:solidFill>
                <a:schemeClr val="bg1"/>
              </a:solidFill>
              <a:highlight>
                <a:srgbClr val="000000"/>
              </a:highlight>
              <a:latin typeface="Monaco" pitchFamily="2" charset="0"/>
            </a:endParaRPr>
          </a:p>
        </p:txBody>
      </p:sp>
      <p:sp>
        <p:nvSpPr>
          <p:cNvPr id="14" name="テキスト ボックス 13">
            <a:extLst>
              <a:ext uri="{FF2B5EF4-FFF2-40B4-BE49-F238E27FC236}">
                <a16:creationId xmlns:a16="http://schemas.microsoft.com/office/drawing/2014/main" id="{030BA7FA-6820-5349-BDCB-735455E3CC11}"/>
              </a:ext>
            </a:extLst>
          </p:cNvPr>
          <p:cNvSpPr txBox="1"/>
          <p:nvPr/>
        </p:nvSpPr>
        <p:spPr>
          <a:xfrm>
            <a:off x="4544783" y="6292264"/>
            <a:ext cx="1672253"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HTTP REQEST POST</a:t>
            </a:r>
            <a:endParaRPr kumimoji="1" lang="ja-JP" altLang="en-US" sz="1200">
              <a:solidFill>
                <a:schemeClr val="bg1"/>
              </a:solidFill>
              <a:highlight>
                <a:srgbClr val="000000"/>
              </a:highlight>
              <a:latin typeface="Monaco" pitchFamily="2" charset="0"/>
            </a:endParaRPr>
          </a:p>
        </p:txBody>
      </p:sp>
      <p:sp>
        <p:nvSpPr>
          <p:cNvPr id="8" name="テキスト ボックス 7">
            <a:extLst>
              <a:ext uri="{FF2B5EF4-FFF2-40B4-BE49-F238E27FC236}">
                <a16:creationId xmlns:a16="http://schemas.microsoft.com/office/drawing/2014/main" id="{BCB69C51-FB16-9940-9C81-CB9B6F841CC8}"/>
              </a:ext>
            </a:extLst>
          </p:cNvPr>
          <p:cNvSpPr txBox="1"/>
          <p:nvPr/>
        </p:nvSpPr>
        <p:spPr>
          <a:xfrm>
            <a:off x="8275320" y="2011680"/>
            <a:ext cx="2999539" cy="307777"/>
          </a:xfrm>
          <a:prstGeom prst="rect">
            <a:avLst/>
          </a:prstGeom>
          <a:noFill/>
        </p:spPr>
        <p:txBody>
          <a:bodyPr wrap="none" rtlCol="0">
            <a:spAutoFit/>
          </a:bodyPr>
          <a:lstStyle/>
          <a:p>
            <a:r>
              <a:rPr lang="ja-JP" altLang="en-US" sz="1400"/>
              <a:t>期限</a:t>
            </a:r>
            <a:r>
              <a:rPr lang="en-US" altLang="ja-JP" sz="1400" dirty="0"/>
              <a:t>		2021/12/16</a:t>
            </a:r>
          </a:p>
        </p:txBody>
      </p:sp>
      <p:sp>
        <p:nvSpPr>
          <p:cNvPr id="20" name="テキスト ボックス 19">
            <a:extLst>
              <a:ext uri="{FF2B5EF4-FFF2-40B4-BE49-F238E27FC236}">
                <a16:creationId xmlns:a16="http://schemas.microsoft.com/office/drawing/2014/main" id="{3AA0EB33-2534-344B-B068-066828EF6B45}"/>
              </a:ext>
            </a:extLst>
          </p:cNvPr>
          <p:cNvSpPr txBox="1"/>
          <p:nvPr/>
        </p:nvSpPr>
        <p:spPr>
          <a:xfrm>
            <a:off x="1475670" y="1338559"/>
            <a:ext cx="5218095"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IF My</a:t>
            </a:r>
            <a:r>
              <a:rPr lang="ja-JP" altLang="en-US" sz="1200">
                <a:solidFill>
                  <a:schemeClr val="bg1"/>
                </a:solidFill>
                <a:highlight>
                  <a:srgbClr val="000000"/>
                </a:highlight>
                <a:latin typeface="Monaco" pitchFamily="2" charset="0"/>
              </a:rPr>
              <a:t>募集　</a:t>
            </a:r>
            <a:r>
              <a:rPr lang="en-US" altLang="ja-JP" sz="1200" dirty="0">
                <a:solidFill>
                  <a:schemeClr val="bg1"/>
                </a:solidFill>
                <a:highlight>
                  <a:srgbClr val="000000"/>
                </a:highlight>
                <a:latin typeface="Monaco" pitchFamily="2" charset="0"/>
              </a:rPr>
              <a:t>My</a:t>
            </a:r>
            <a:r>
              <a:rPr lang="ja-JP" altLang="en-US" sz="1200">
                <a:solidFill>
                  <a:schemeClr val="bg1"/>
                </a:solidFill>
                <a:highlight>
                  <a:srgbClr val="000000"/>
                </a:highlight>
                <a:latin typeface="Monaco" pitchFamily="2" charset="0"/>
              </a:rPr>
              <a:t>募集</a:t>
            </a:r>
            <a:r>
              <a:rPr lang="en-US" altLang="ja-JP" sz="1200" dirty="0">
                <a:solidFill>
                  <a:schemeClr val="bg1"/>
                </a:solidFill>
                <a:highlight>
                  <a:srgbClr val="000000"/>
                </a:highlight>
                <a:latin typeface="Monaco" pitchFamily="2" charset="0"/>
              </a:rPr>
              <a:t> ELSE{FALSE </a:t>
            </a:r>
            <a:r>
              <a:rPr lang="ja-JP" altLang="en-US" sz="1200">
                <a:solidFill>
                  <a:schemeClr val="bg1"/>
                </a:solidFill>
                <a:highlight>
                  <a:srgbClr val="000000"/>
                </a:highlight>
                <a:latin typeface="Monaco" pitchFamily="2" charset="0"/>
              </a:rPr>
              <a:t>未エントリー</a:t>
            </a:r>
            <a:r>
              <a:rPr lang="en-US" altLang="ja-JP" sz="1200" dirty="0">
                <a:solidFill>
                  <a:schemeClr val="bg1"/>
                </a:solidFill>
                <a:highlight>
                  <a:srgbClr val="000000"/>
                </a:highlight>
                <a:latin typeface="Monaco" pitchFamily="2" charset="0"/>
              </a:rPr>
              <a:t> TRUE </a:t>
            </a:r>
            <a:r>
              <a:rPr lang="ja-JP" altLang="en-US" sz="1200">
                <a:solidFill>
                  <a:schemeClr val="bg1"/>
                </a:solidFill>
                <a:highlight>
                  <a:srgbClr val="000000"/>
                </a:highlight>
                <a:latin typeface="Monaco" pitchFamily="2" charset="0"/>
              </a:rPr>
              <a:t>エントリー済</a:t>
            </a:r>
            <a:r>
              <a:rPr lang="en-US" altLang="ja-JP" sz="1200" dirty="0">
                <a:solidFill>
                  <a:schemeClr val="bg1"/>
                </a:solidFill>
                <a:highlight>
                  <a:srgbClr val="000000"/>
                </a:highlight>
                <a:latin typeface="Monaco" pitchFamily="2" charset="0"/>
              </a:rPr>
              <a:t>}</a:t>
            </a:r>
          </a:p>
        </p:txBody>
      </p:sp>
      <p:sp>
        <p:nvSpPr>
          <p:cNvPr id="21" name="テキスト ボックス 20">
            <a:extLst>
              <a:ext uri="{FF2B5EF4-FFF2-40B4-BE49-F238E27FC236}">
                <a16:creationId xmlns:a16="http://schemas.microsoft.com/office/drawing/2014/main" id="{F5646A8A-6AD1-A54A-A1F7-31360E1DAF36}"/>
              </a:ext>
            </a:extLst>
          </p:cNvPr>
          <p:cNvSpPr txBox="1"/>
          <p:nvPr/>
        </p:nvSpPr>
        <p:spPr>
          <a:xfrm>
            <a:off x="3369381" y="6546956"/>
            <a:ext cx="3272050"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IF FALSE </a:t>
            </a:r>
            <a:r>
              <a:rPr lang="ja-JP" altLang="en-US" sz="1200">
                <a:solidFill>
                  <a:schemeClr val="bg1"/>
                </a:solidFill>
                <a:highlight>
                  <a:srgbClr val="000000"/>
                </a:highlight>
                <a:latin typeface="Monaco" pitchFamily="2" charset="0"/>
              </a:rPr>
              <a:t>エントリー</a:t>
            </a:r>
            <a:r>
              <a:rPr lang="en-US" altLang="ja-JP" sz="1200" dirty="0">
                <a:solidFill>
                  <a:schemeClr val="bg1"/>
                </a:solidFill>
                <a:highlight>
                  <a:srgbClr val="000000"/>
                </a:highlight>
                <a:latin typeface="Monaco" pitchFamily="2" charset="0"/>
              </a:rPr>
              <a:t> TRUE </a:t>
            </a:r>
            <a:r>
              <a:rPr lang="ja-JP" altLang="en-US" sz="1200">
                <a:solidFill>
                  <a:schemeClr val="bg1"/>
                </a:solidFill>
                <a:highlight>
                  <a:srgbClr val="000000"/>
                </a:highlight>
                <a:latin typeface="Monaco" pitchFamily="2" charset="0"/>
              </a:rPr>
              <a:t>エントリー済</a:t>
            </a:r>
            <a:endParaRPr lang="en-US" altLang="ja-JP" sz="1200" dirty="0">
              <a:solidFill>
                <a:schemeClr val="bg1"/>
              </a:solidFill>
              <a:highlight>
                <a:srgbClr val="000000"/>
              </a:highlight>
              <a:latin typeface="Monaco" pitchFamily="2" charset="0"/>
            </a:endParaRPr>
          </a:p>
        </p:txBody>
      </p:sp>
      <p:sp>
        <p:nvSpPr>
          <p:cNvPr id="22" name="角丸四角形 21">
            <a:extLst>
              <a:ext uri="{FF2B5EF4-FFF2-40B4-BE49-F238E27FC236}">
                <a16:creationId xmlns:a16="http://schemas.microsoft.com/office/drawing/2014/main" id="{1F82A08C-1E1E-5243-9700-619E3096E262}"/>
              </a:ext>
            </a:extLst>
          </p:cNvPr>
          <p:cNvSpPr/>
          <p:nvPr/>
        </p:nvSpPr>
        <p:spPr>
          <a:xfrm>
            <a:off x="7427976"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 </a:t>
            </a:r>
            <a:r>
              <a:rPr kumimoji="1" lang="ja-JP" altLang="en-US"/>
              <a:t>募集する</a:t>
            </a:r>
          </a:p>
        </p:txBody>
      </p:sp>
      <p:sp>
        <p:nvSpPr>
          <p:cNvPr id="23" name="角丸四角形 22">
            <a:extLst>
              <a:ext uri="{FF2B5EF4-FFF2-40B4-BE49-F238E27FC236}">
                <a16:creationId xmlns:a16="http://schemas.microsoft.com/office/drawing/2014/main" id="{6032A5E7-94B3-064E-8B0E-265F39822877}"/>
              </a:ext>
            </a:extLst>
          </p:cNvPr>
          <p:cNvSpPr/>
          <p:nvPr/>
        </p:nvSpPr>
        <p:spPr>
          <a:xfrm>
            <a:off x="9491472"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マイアカウント</a:t>
            </a:r>
          </a:p>
        </p:txBody>
      </p:sp>
      <p:sp>
        <p:nvSpPr>
          <p:cNvPr id="24" name="テキスト ボックス 23">
            <a:extLst>
              <a:ext uri="{FF2B5EF4-FFF2-40B4-BE49-F238E27FC236}">
                <a16:creationId xmlns:a16="http://schemas.microsoft.com/office/drawing/2014/main" id="{0FD45D7F-D6BE-2340-8FD5-6A9D30354B7E}"/>
              </a:ext>
            </a:extLst>
          </p:cNvPr>
          <p:cNvSpPr txBox="1"/>
          <p:nvPr/>
        </p:nvSpPr>
        <p:spPr>
          <a:xfrm>
            <a:off x="9512810" y="1149098"/>
            <a:ext cx="1951175"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err="1">
                <a:solidFill>
                  <a:schemeClr val="bg1"/>
                </a:solidFill>
                <a:highlight>
                  <a:srgbClr val="000000"/>
                </a:highlight>
                <a:latin typeface="Monaco" pitchFamily="2" charset="0"/>
              </a:rPr>
              <a:t>My_Account</a:t>
            </a:r>
            <a:r>
              <a:rPr kumimoji="1" lang="en-US" altLang="ja-JP" sz="1200" dirty="0">
                <a:solidFill>
                  <a:schemeClr val="bg1"/>
                </a:solidFill>
                <a:highlight>
                  <a:srgbClr val="000000"/>
                </a:highlight>
                <a:latin typeface="Monaco" pitchFamily="2" charset="0"/>
              </a:rPr>
              <a:t>&gt;</a:t>
            </a:r>
            <a:endParaRPr kumimoji="1" lang="ja-JP" altLang="en-US" sz="1200">
              <a:solidFill>
                <a:schemeClr val="bg1"/>
              </a:solidFill>
              <a:highlight>
                <a:srgbClr val="000000"/>
              </a:highlight>
              <a:latin typeface="Monaco" pitchFamily="2" charset="0"/>
            </a:endParaRPr>
          </a:p>
        </p:txBody>
      </p:sp>
      <p:sp>
        <p:nvSpPr>
          <p:cNvPr id="25" name="テキスト ボックス 24">
            <a:extLst>
              <a:ext uri="{FF2B5EF4-FFF2-40B4-BE49-F238E27FC236}">
                <a16:creationId xmlns:a16="http://schemas.microsoft.com/office/drawing/2014/main" id="{8CB24BC7-56B6-3D40-BF8A-3A8902EEF155}"/>
              </a:ext>
            </a:extLst>
          </p:cNvPr>
          <p:cNvSpPr txBox="1"/>
          <p:nvPr/>
        </p:nvSpPr>
        <p:spPr>
          <a:xfrm>
            <a:off x="7366021" y="1149097"/>
            <a:ext cx="2044149"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=Recruitment&gt;</a:t>
            </a:r>
            <a:endParaRPr kumimoji="1" lang="ja-JP" altLang="en-US" sz="1200">
              <a:solidFill>
                <a:schemeClr val="bg1"/>
              </a:solidFill>
              <a:highlight>
                <a:srgbClr val="000000"/>
              </a:highlight>
              <a:latin typeface="Monaco" pitchFamily="2" charset="0"/>
            </a:endParaRPr>
          </a:p>
        </p:txBody>
      </p:sp>
      <p:graphicFrame>
        <p:nvGraphicFramePr>
          <p:cNvPr id="13" name="表 14">
            <a:extLst>
              <a:ext uri="{FF2B5EF4-FFF2-40B4-BE49-F238E27FC236}">
                <a16:creationId xmlns:a16="http://schemas.microsoft.com/office/drawing/2014/main" id="{8C49B5EB-2136-6F42-86FE-EE07EDF70271}"/>
              </a:ext>
            </a:extLst>
          </p:cNvPr>
          <p:cNvGraphicFramePr>
            <a:graphicFrameLocks noGrp="1"/>
          </p:cNvGraphicFramePr>
          <p:nvPr>
            <p:extLst>
              <p:ext uri="{D42A27DB-BD31-4B8C-83A1-F6EECF244321}">
                <p14:modId xmlns:p14="http://schemas.microsoft.com/office/powerpoint/2010/main" val="2209040357"/>
              </p:ext>
            </p:extLst>
          </p:nvPr>
        </p:nvGraphicFramePr>
        <p:xfrm>
          <a:off x="1298957" y="2295140"/>
          <a:ext cx="9975901" cy="3413758"/>
        </p:xfrm>
        <a:graphic>
          <a:graphicData uri="http://schemas.openxmlformats.org/drawingml/2006/table">
            <a:tbl>
              <a:tblPr firstRow="1" bandRow="1">
                <a:tableStyleId>{5C22544A-7EE6-4342-B048-85BDC9FD1C3A}</a:tableStyleId>
              </a:tblPr>
              <a:tblGrid>
                <a:gridCol w="1654752">
                  <a:extLst>
                    <a:ext uri="{9D8B030D-6E8A-4147-A177-3AD203B41FA5}">
                      <a16:colId xmlns:a16="http://schemas.microsoft.com/office/drawing/2014/main" val="3929155985"/>
                    </a:ext>
                  </a:extLst>
                </a:gridCol>
                <a:gridCol w="8321149">
                  <a:extLst>
                    <a:ext uri="{9D8B030D-6E8A-4147-A177-3AD203B41FA5}">
                      <a16:colId xmlns:a16="http://schemas.microsoft.com/office/drawing/2014/main" val="3622543277"/>
                    </a:ext>
                  </a:extLst>
                </a:gridCol>
              </a:tblGrid>
              <a:tr h="428186">
                <a:tc>
                  <a:txBody>
                    <a:bodyPr/>
                    <a:lstStyle/>
                    <a:p>
                      <a:r>
                        <a:rPr kumimoji="1" lang="ja-JP" altLang="en-US" sz="1400"/>
                        <a:t>学籍番号</a:t>
                      </a:r>
                      <a:endParaRPr kumimoji="1" lang="en-US" altLang="ja-JP" sz="1400" dirty="0"/>
                    </a:p>
                  </a:txBody>
                  <a:tcPr/>
                </a:tc>
                <a:tc>
                  <a:txBody>
                    <a:bodyPr/>
                    <a:lstStyle/>
                    <a:p>
                      <a:r>
                        <a:rPr kumimoji="1" lang="en-US" altLang="ja-JP" sz="1400" dirty="0"/>
                        <a:t>1F10170019</a:t>
                      </a:r>
                      <a:endParaRPr kumimoji="1" lang="ja-JP" altLang="en-US" sz="1400"/>
                    </a:p>
                  </a:txBody>
                  <a:tcPr/>
                </a:tc>
                <a:extLst>
                  <a:ext uri="{0D108BD9-81ED-4DB2-BD59-A6C34878D82A}">
                    <a16:rowId xmlns:a16="http://schemas.microsoft.com/office/drawing/2014/main" val="419784632"/>
                  </a:ext>
                </a:extLst>
              </a:tr>
              <a:tr h="428186">
                <a:tc>
                  <a:txBody>
                    <a:bodyPr/>
                    <a:lstStyle/>
                    <a:p>
                      <a:r>
                        <a:rPr kumimoji="1" lang="ja-JP" altLang="en-US" sz="1400"/>
                        <a:t>応募者</a:t>
                      </a:r>
                    </a:p>
                  </a:txBody>
                  <a:tcPr/>
                </a:tc>
                <a:tc>
                  <a:txBody>
                    <a:bodyPr/>
                    <a:lstStyle/>
                    <a:p>
                      <a:r>
                        <a:rPr kumimoji="1" lang="ja-JP" altLang="en-US" sz="1400"/>
                        <a:t>かじ</a:t>
                      </a:r>
                    </a:p>
                  </a:txBody>
                  <a:tcPr/>
                </a:tc>
                <a:extLst>
                  <a:ext uri="{0D108BD9-81ED-4DB2-BD59-A6C34878D82A}">
                    <a16:rowId xmlns:a16="http://schemas.microsoft.com/office/drawing/2014/main" val="1757331918"/>
                  </a:ext>
                </a:extLst>
              </a:tr>
              <a:tr h="428186">
                <a:tc>
                  <a:txBody>
                    <a:bodyPr/>
                    <a:lstStyle/>
                    <a:p>
                      <a:r>
                        <a:rPr kumimoji="1" lang="ja-JP" altLang="en-US" sz="1400"/>
                        <a:t>タイプ</a:t>
                      </a:r>
                    </a:p>
                  </a:txBody>
                  <a:tcPr/>
                </a:tc>
                <a:tc>
                  <a:txBody>
                    <a:bodyPr/>
                    <a:lstStyle/>
                    <a:p>
                      <a:r>
                        <a:rPr kumimoji="1" lang="ja-JP" altLang="en-US" sz="1400"/>
                        <a:t>個人教育（英語）</a:t>
                      </a:r>
                    </a:p>
                  </a:txBody>
                  <a:tcPr/>
                </a:tc>
                <a:extLst>
                  <a:ext uri="{0D108BD9-81ED-4DB2-BD59-A6C34878D82A}">
                    <a16:rowId xmlns:a16="http://schemas.microsoft.com/office/drawing/2014/main" val="3071788000"/>
                  </a:ext>
                </a:extLst>
              </a:tr>
              <a:tr h="428186">
                <a:tc>
                  <a:txBody>
                    <a:bodyPr/>
                    <a:lstStyle/>
                    <a:p>
                      <a:r>
                        <a:rPr kumimoji="1" lang="ja-JP" altLang="en-US" sz="1400"/>
                        <a:t>内容概要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a:solidFill>
                            <a:schemeClr val="tx1">
                              <a:lumMod val="95000"/>
                              <a:lumOff val="5000"/>
                            </a:schemeClr>
                          </a:solidFill>
                        </a:rPr>
                        <a:t>英語教えます</a:t>
                      </a:r>
                      <a:endParaRPr lang="en-US" altLang="ja-JP" sz="1400" dirty="0">
                        <a:solidFill>
                          <a:schemeClr val="tx1">
                            <a:lumMod val="95000"/>
                            <a:lumOff val="5000"/>
                          </a:schemeClr>
                        </a:solidFill>
                      </a:endParaRPr>
                    </a:p>
                  </a:txBody>
                  <a:tcPr/>
                </a:tc>
                <a:extLst>
                  <a:ext uri="{0D108BD9-81ED-4DB2-BD59-A6C34878D82A}">
                    <a16:rowId xmlns:a16="http://schemas.microsoft.com/office/drawing/2014/main" val="3936698636"/>
                  </a:ext>
                </a:extLst>
              </a:tr>
              <a:tr h="844642">
                <a:tc>
                  <a:txBody>
                    <a:bodyPr/>
                    <a:lstStyle/>
                    <a:p>
                      <a:r>
                        <a:rPr kumimoji="1" lang="ja-JP" altLang="en-US" sz="1400"/>
                        <a:t>内容詳細</a:t>
                      </a:r>
                    </a:p>
                  </a:txBody>
                  <a:tcPr/>
                </a:tc>
                <a:tc>
                  <a:txBody>
                    <a:bodyPr/>
                    <a:lstStyle/>
                    <a:p>
                      <a:r>
                        <a:rPr kumimoji="1" lang="ja-JP" altLang="en-US" sz="1400"/>
                        <a:t>ベンガル語も教えます</a:t>
                      </a:r>
                    </a:p>
                  </a:txBody>
                  <a:tcPr/>
                </a:tc>
                <a:extLst>
                  <a:ext uri="{0D108BD9-81ED-4DB2-BD59-A6C34878D82A}">
                    <a16:rowId xmlns:a16="http://schemas.microsoft.com/office/drawing/2014/main" val="2187992376"/>
                  </a:ext>
                </a:extLst>
              </a:tr>
              <a:tr h="428186">
                <a:tc>
                  <a:txBody>
                    <a:bodyPr/>
                    <a:lstStyle/>
                    <a:p>
                      <a:r>
                        <a:rPr kumimoji="1" lang="ja-JP" altLang="en-US" sz="1400"/>
                        <a:t>場所</a:t>
                      </a:r>
                    </a:p>
                  </a:txBody>
                  <a:tcPr/>
                </a:tc>
                <a:tc>
                  <a:txBody>
                    <a:bodyPr/>
                    <a:lstStyle/>
                    <a:p>
                      <a:r>
                        <a:rPr kumimoji="1" lang="en-US" altLang="ja-JP" sz="1400" dirty="0"/>
                        <a:t>2</a:t>
                      </a:r>
                      <a:r>
                        <a:rPr kumimoji="1" lang="ja-JP" altLang="en-US" sz="1400"/>
                        <a:t>食</a:t>
                      </a:r>
                    </a:p>
                  </a:txBody>
                  <a:tcPr/>
                </a:tc>
                <a:extLst>
                  <a:ext uri="{0D108BD9-81ED-4DB2-BD59-A6C34878D82A}">
                    <a16:rowId xmlns:a16="http://schemas.microsoft.com/office/drawing/2014/main" val="1998039672"/>
                  </a:ext>
                </a:extLst>
              </a:tr>
              <a:tr h="428186">
                <a:tc>
                  <a:txBody>
                    <a:bodyPr/>
                    <a:lstStyle/>
                    <a:p>
                      <a:r>
                        <a:rPr kumimoji="1" lang="ja-JP" altLang="en-US" sz="1400"/>
                        <a:t>時間</a:t>
                      </a:r>
                    </a:p>
                  </a:txBody>
                  <a:tcPr/>
                </a:tc>
                <a:tc>
                  <a:txBody>
                    <a:bodyPr/>
                    <a:lstStyle/>
                    <a:p>
                      <a:r>
                        <a:rPr kumimoji="1" lang="en-US" altLang="ja-JP" sz="1400" dirty="0"/>
                        <a:t>5</a:t>
                      </a:r>
                      <a:r>
                        <a:rPr kumimoji="1" lang="ja-JP" altLang="en-US" sz="1400"/>
                        <a:t>限後</a:t>
                      </a:r>
                    </a:p>
                  </a:txBody>
                  <a:tcPr/>
                </a:tc>
                <a:extLst>
                  <a:ext uri="{0D108BD9-81ED-4DB2-BD59-A6C34878D82A}">
                    <a16:rowId xmlns:a16="http://schemas.microsoft.com/office/drawing/2014/main" val="2723648091"/>
                  </a:ext>
                </a:extLst>
              </a:tr>
            </a:tbl>
          </a:graphicData>
        </a:graphic>
      </p:graphicFrame>
      <p:sp>
        <p:nvSpPr>
          <p:cNvPr id="26" name="テキスト ボックス 25">
            <a:extLst>
              <a:ext uri="{FF2B5EF4-FFF2-40B4-BE49-F238E27FC236}">
                <a16:creationId xmlns:a16="http://schemas.microsoft.com/office/drawing/2014/main" id="{A8DDF7AB-A15C-E44E-8B84-7500DF7DA66E}"/>
              </a:ext>
            </a:extLst>
          </p:cNvPr>
          <p:cNvSpPr txBox="1"/>
          <p:nvPr/>
        </p:nvSpPr>
        <p:spPr>
          <a:xfrm>
            <a:off x="6881990" y="6292263"/>
            <a:ext cx="1765227" cy="276999"/>
          </a:xfrm>
          <a:prstGeom prst="rect">
            <a:avLst/>
          </a:prstGeom>
          <a:noFill/>
        </p:spPr>
        <p:txBody>
          <a:bodyPr wrap="none" rtlCol="0">
            <a:spAutoFit/>
          </a:bodyPr>
          <a:lstStyle/>
          <a:p>
            <a:r>
              <a:rPr kumimoji="1" lang="en-US" altLang="ja-JP" sz="1200" dirty="0">
                <a:solidFill>
                  <a:schemeClr val="bg1"/>
                </a:solidFill>
                <a:highlight>
                  <a:srgbClr val="000000"/>
                </a:highlight>
                <a:latin typeface="Monaco" pitchFamily="2" charset="0"/>
              </a:rPr>
              <a:t>J</a:t>
            </a:r>
            <a:r>
              <a:rPr lang="en-US" altLang="ja-JP" sz="1200" dirty="0">
                <a:solidFill>
                  <a:schemeClr val="bg1"/>
                </a:solidFill>
                <a:highlight>
                  <a:srgbClr val="000000"/>
                </a:highlight>
                <a:latin typeface="Monaco" pitchFamily="2" charset="0"/>
              </a:rPr>
              <a:t>s </a:t>
            </a:r>
            <a:r>
              <a:rPr lang="en-US" altLang="ja-JP" sz="1200" dirty="0" err="1">
                <a:solidFill>
                  <a:schemeClr val="bg1"/>
                </a:solidFill>
                <a:highlight>
                  <a:srgbClr val="000000"/>
                </a:highlight>
                <a:latin typeface="Monaco" pitchFamily="2" charset="0"/>
              </a:rPr>
              <a:t>history.back</a:t>
            </a:r>
            <a:r>
              <a:rPr lang="en-US" altLang="ja-JP" sz="1200" dirty="0">
                <a:solidFill>
                  <a:schemeClr val="bg1"/>
                </a:solidFill>
                <a:highlight>
                  <a:srgbClr val="000000"/>
                </a:highlight>
                <a:latin typeface="Monaco" pitchFamily="2" charset="0"/>
              </a:rPr>
              <a:t>()</a:t>
            </a:r>
            <a:endParaRPr kumimoji="1" lang="ja-JP" altLang="en-US" sz="1200">
              <a:solidFill>
                <a:schemeClr val="bg1"/>
              </a:solidFill>
              <a:highlight>
                <a:srgbClr val="000000"/>
              </a:highlight>
              <a:latin typeface="Monaco" pitchFamily="2" charset="0"/>
            </a:endParaRPr>
          </a:p>
        </p:txBody>
      </p:sp>
    </p:spTree>
    <p:extLst>
      <p:ext uri="{BB962C8B-B14F-4D97-AF65-F5344CB8AC3E}">
        <p14:creationId xmlns:p14="http://schemas.microsoft.com/office/powerpoint/2010/main" val="1141947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角丸四角形 16">
            <a:extLst>
              <a:ext uri="{FF2B5EF4-FFF2-40B4-BE49-F238E27FC236}">
                <a16:creationId xmlns:a16="http://schemas.microsoft.com/office/drawing/2014/main" id="{9DABDD8F-8FC7-4E40-92D2-20BB3D1812B3}"/>
              </a:ext>
            </a:extLst>
          </p:cNvPr>
          <p:cNvSpPr/>
          <p:nvPr/>
        </p:nvSpPr>
        <p:spPr>
          <a:xfrm>
            <a:off x="1143000" y="1592472"/>
            <a:ext cx="2682240" cy="7863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en-US" altLang="ja-JP" dirty="0"/>
              <a:t>My</a:t>
            </a:r>
            <a:r>
              <a:rPr kumimoji="1" lang="ja-JP" altLang="en-US"/>
              <a:t>募集</a:t>
            </a:r>
          </a:p>
        </p:txBody>
      </p:sp>
      <p:pic>
        <p:nvPicPr>
          <p:cNvPr id="5" name="図 4" descr="アイコン&#10;&#10;自動的に生成された説明">
            <a:extLst>
              <a:ext uri="{FF2B5EF4-FFF2-40B4-BE49-F238E27FC236}">
                <a16:creationId xmlns:a16="http://schemas.microsoft.com/office/drawing/2014/main" id="{B8C6194C-D35A-B946-A090-CB66B1554345}"/>
              </a:ext>
            </a:extLst>
          </p:cNvPr>
          <p:cNvPicPr>
            <a:picLocks noChangeAspect="1"/>
          </p:cNvPicPr>
          <p:nvPr/>
        </p:nvPicPr>
        <p:blipFill>
          <a:blip r:embed="rId2"/>
          <a:stretch>
            <a:fillRect/>
          </a:stretch>
        </p:blipFill>
        <p:spPr>
          <a:xfrm>
            <a:off x="372364" y="412897"/>
            <a:ext cx="706628" cy="676875"/>
          </a:xfrm>
          <a:prstGeom prst="rect">
            <a:avLst/>
          </a:prstGeom>
        </p:spPr>
      </p:pic>
      <p:sp>
        <p:nvSpPr>
          <p:cNvPr id="7" name="角丸四角形 6">
            <a:extLst>
              <a:ext uri="{FF2B5EF4-FFF2-40B4-BE49-F238E27FC236}">
                <a16:creationId xmlns:a16="http://schemas.microsoft.com/office/drawing/2014/main" id="{94A50D8C-F857-5242-9A91-76E383063AA0}"/>
              </a:ext>
            </a:extLst>
          </p:cNvPr>
          <p:cNvSpPr/>
          <p:nvPr/>
        </p:nvSpPr>
        <p:spPr>
          <a:xfrm>
            <a:off x="877824" y="1985664"/>
            <a:ext cx="10533888" cy="4314551"/>
          </a:xfrm>
          <a:prstGeom prst="roundRect">
            <a:avLst>
              <a:gd name="adj" fmla="val 58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dirty="0">
              <a:solidFill>
                <a:schemeClr val="tx1">
                  <a:lumMod val="95000"/>
                  <a:lumOff val="5000"/>
                </a:schemeClr>
              </a:solidFill>
            </a:endParaRPr>
          </a:p>
        </p:txBody>
      </p:sp>
      <p:sp>
        <p:nvSpPr>
          <p:cNvPr id="9" name="テキスト ボックス 8">
            <a:extLst>
              <a:ext uri="{FF2B5EF4-FFF2-40B4-BE49-F238E27FC236}">
                <a16:creationId xmlns:a16="http://schemas.microsoft.com/office/drawing/2014/main" id="{B8ED6AFC-10F1-B647-82FB-6BACEFD14601}"/>
              </a:ext>
            </a:extLst>
          </p:cNvPr>
          <p:cNvSpPr txBox="1"/>
          <p:nvPr/>
        </p:nvSpPr>
        <p:spPr>
          <a:xfrm>
            <a:off x="1475670" y="489724"/>
            <a:ext cx="1168910" cy="523220"/>
          </a:xfrm>
          <a:prstGeom prst="rect">
            <a:avLst/>
          </a:prstGeom>
          <a:noFill/>
        </p:spPr>
        <p:txBody>
          <a:bodyPr wrap="none" rtlCol="0">
            <a:spAutoFit/>
          </a:bodyPr>
          <a:lstStyle/>
          <a:p>
            <a:r>
              <a:rPr lang="en-US" altLang="ja-JP" sz="2800" dirty="0"/>
              <a:t>Detail</a:t>
            </a:r>
            <a:endParaRPr kumimoji="1" lang="ja-JP" altLang="en-US" sz="2800"/>
          </a:p>
        </p:txBody>
      </p:sp>
      <p:sp>
        <p:nvSpPr>
          <p:cNvPr id="11" name="角丸四角形 10">
            <a:extLst>
              <a:ext uri="{FF2B5EF4-FFF2-40B4-BE49-F238E27FC236}">
                <a16:creationId xmlns:a16="http://schemas.microsoft.com/office/drawing/2014/main" id="{9CEE8922-3506-9A40-A041-C3ADC666BA4F}"/>
              </a:ext>
            </a:extLst>
          </p:cNvPr>
          <p:cNvSpPr/>
          <p:nvPr/>
        </p:nvSpPr>
        <p:spPr>
          <a:xfrm>
            <a:off x="4648180" y="5892638"/>
            <a:ext cx="1629157"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a:t>延長</a:t>
            </a:r>
            <a:endParaRPr kumimoji="1" lang="ja-JP" altLang="en-US"/>
          </a:p>
        </p:txBody>
      </p:sp>
      <p:sp>
        <p:nvSpPr>
          <p:cNvPr id="12" name="角丸四角形 11">
            <a:extLst>
              <a:ext uri="{FF2B5EF4-FFF2-40B4-BE49-F238E27FC236}">
                <a16:creationId xmlns:a16="http://schemas.microsoft.com/office/drawing/2014/main" id="{993C57DC-B16A-6D42-A3D9-3D975022197C}"/>
              </a:ext>
            </a:extLst>
          </p:cNvPr>
          <p:cNvSpPr/>
          <p:nvPr/>
        </p:nvSpPr>
        <p:spPr>
          <a:xfrm>
            <a:off x="6935706" y="5892638"/>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戻る</a:t>
            </a:r>
          </a:p>
        </p:txBody>
      </p:sp>
      <p:sp>
        <p:nvSpPr>
          <p:cNvPr id="16" name="テキスト ボックス 15">
            <a:extLst>
              <a:ext uri="{FF2B5EF4-FFF2-40B4-BE49-F238E27FC236}">
                <a16:creationId xmlns:a16="http://schemas.microsoft.com/office/drawing/2014/main" id="{9C841962-EB65-C941-B139-C0F057F440A2}"/>
              </a:ext>
            </a:extLst>
          </p:cNvPr>
          <p:cNvSpPr txBox="1"/>
          <p:nvPr/>
        </p:nvSpPr>
        <p:spPr>
          <a:xfrm>
            <a:off x="6881990" y="6292263"/>
            <a:ext cx="1765227" cy="276999"/>
          </a:xfrm>
          <a:prstGeom prst="rect">
            <a:avLst/>
          </a:prstGeom>
          <a:noFill/>
        </p:spPr>
        <p:txBody>
          <a:bodyPr wrap="none" rtlCol="0">
            <a:spAutoFit/>
          </a:bodyPr>
          <a:lstStyle/>
          <a:p>
            <a:r>
              <a:rPr kumimoji="1" lang="en-US" altLang="ja-JP" sz="1200" dirty="0">
                <a:solidFill>
                  <a:schemeClr val="bg1"/>
                </a:solidFill>
                <a:highlight>
                  <a:srgbClr val="000000"/>
                </a:highlight>
                <a:latin typeface="Monaco" pitchFamily="2" charset="0"/>
              </a:rPr>
              <a:t>J</a:t>
            </a:r>
            <a:r>
              <a:rPr lang="en-US" altLang="ja-JP" sz="1200" dirty="0">
                <a:solidFill>
                  <a:schemeClr val="bg1"/>
                </a:solidFill>
                <a:highlight>
                  <a:srgbClr val="000000"/>
                </a:highlight>
                <a:latin typeface="Monaco" pitchFamily="2" charset="0"/>
              </a:rPr>
              <a:t>s </a:t>
            </a:r>
            <a:r>
              <a:rPr lang="en-US" altLang="ja-JP" sz="1200" dirty="0" err="1">
                <a:solidFill>
                  <a:schemeClr val="bg1"/>
                </a:solidFill>
                <a:highlight>
                  <a:srgbClr val="000000"/>
                </a:highlight>
                <a:latin typeface="Monaco" pitchFamily="2" charset="0"/>
              </a:rPr>
              <a:t>history.back</a:t>
            </a:r>
            <a:r>
              <a:rPr lang="en-US" altLang="ja-JP" sz="1200" dirty="0">
                <a:solidFill>
                  <a:schemeClr val="bg1"/>
                </a:solidFill>
                <a:highlight>
                  <a:srgbClr val="000000"/>
                </a:highlight>
                <a:latin typeface="Monaco" pitchFamily="2" charset="0"/>
              </a:rPr>
              <a:t>()</a:t>
            </a:r>
            <a:endParaRPr kumimoji="1" lang="ja-JP" altLang="en-US" sz="1200">
              <a:solidFill>
                <a:schemeClr val="bg1"/>
              </a:solidFill>
              <a:highlight>
                <a:srgbClr val="000000"/>
              </a:highlight>
              <a:latin typeface="Monaco" pitchFamily="2" charset="0"/>
            </a:endParaRPr>
          </a:p>
        </p:txBody>
      </p:sp>
      <p:sp>
        <p:nvSpPr>
          <p:cNvPr id="19" name="テキスト ボックス 18">
            <a:extLst>
              <a:ext uri="{FF2B5EF4-FFF2-40B4-BE49-F238E27FC236}">
                <a16:creationId xmlns:a16="http://schemas.microsoft.com/office/drawing/2014/main" id="{A8416741-5E11-944F-89FD-2AA83D26326F}"/>
              </a:ext>
            </a:extLst>
          </p:cNvPr>
          <p:cNvSpPr txBox="1"/>
          <p:nvPr/>
        </p:nvSpPr>
        <p:spPr>
          <a:xfrm>
            <a:off x="82340" y="1146389"/>
            <a:ext cx="1393330"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a:solidFill>
                  <a:schemeClr val="bg1"/>
                </a:solidFill>
                <a:highlight>
                  <a:srgbClr val="000000"/>
                </a:highlight>
                <a:latin typeface="Monaco" pitchFamily="2" charset="0"/>
              </a:rPr>
              <a:t>Main&gt;</a:t>
            </a:r>
            <a:endParaRPr kumimoji="1" lang="ja-JP" altLang="en-US" sz="1200">
              <a:solidFill>
                <a:schemeClr val="bg1"/>
              </a:solidFill>
              <a:highlight>
                <a:srgbClr val="000000"/>
              </a:highlight>
              <a:latin typeface="Monaco" pitchFamily="2" charset="0"/>
            </a:endParaRPr>
          </a:p>
        </p:txBody>
      </p:sp>
      <p:sp>
        <p:nvSpPr>
          <p:cNvPr id="14" name="テキスト ボックス 13">
            <a:extLst>
              <a:ext uri="{FF2B5EF4-FFF2-40B4-BE49-F238E27FC236}">
                <a16:creationId xmlns:a16="http://schemas.microsoft.com/office/drawing/2014/main" id="{030BA7FA-6820-5349-BDCB-735455E3CC11}"/>
              </a:ext>
            </a:extLst>
          </p:cNvPr>
          <p:cNvSpPr txBox="1"/>
          <p:nvPr/>
        </p:nvSpPr>
        <p:spPr>
          <a:xfrm>
            <a:off x="4544783" y="6292264"/>
            <a:ext cx="1672253"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HTTP REQEST POST</a:t>
            </a:r>
            <a:endParaRPr kumimoji="1" lang="ja-JP" altLang="en-US" sz="1200">
              <a:solidFill>
                <a:schemeClr val="bg1"/>
              </a:solidFill>
              <a:highlight>
                <a:srgbClr val="000000"/>
              </a:highlight>
              <a:latin typeface="Monaco" pitchFamily="2" charset="0"/>
            </a:endParaRPr>
          </a:p>
        </p:txBody>
      </p:sp>
      <p:sp>
        <p:nvSpPr>
          <p:cNvPr id="8" name="テキスト ボックス 7">
            <a:extLst>
              <a:ext uri="{FF2B5EF4-FFF2-40B4-BE49-F238E27FC236}">
                <a16:creationId xmlns:a16="http://schemas.microsoft.com/office/drawing/2014/main" id="{BCB69C51-FB16-9940-9C81-CB9B6F841CC8}"/>
              </a:ext>
            </a:extLst>
          </p:cNvPr>
          <p:cNvSpPr txBox="1"/>
          <p:nvPr/>
        </p:nvSpPr>
        <p:spPr>
          <a:xfrm>
            <a:off x="8275320" y="2011680"/>
            <a:ext cx="2999539" cy="307777"/>
          </a:xfrm>
          <a:prstGeom prst="rect">
            <a:avLst/>
          </a:prstGeom>
          <a:noFill/>
        </p:spPr>
        <p:txBody>
          <a:bodyPr wrap="none" rtlCol="0">
            <a:spAutoFit/>
          </a:bodyPr>
          <a:lstStyle/>
          <a:p>
            <a:r>
              <a:rPr lang="ja-JP" altLang="en-US" sz="1400"/>
              <a:t>期限</a:t>
            </a:r>
            <a:r>
              <a:rPr lang="en-US" altLang="ja-JP" sz="1400" dirty="0"/>
              <a:t>		2021/12/16</a:t>
            </a:r>
          </a:p>
        </p:txBody>
      </p:sp>
      <p:sp>
        <p:nvSpPr>
          <p:cNvPr id="20" name="テキスト ボックス 19">
            <a:extLst>
              <a:ext uri="{FF2B5EF4-FFF2-40B4-BE49-F238E27FC236}">
                <a16:creationId xmlns:a16="http://schemas.microsoft.com/office/drawing/2014/main" id="{3AA0EB33-2534-344B-B068-066828EF6B45}"/>
              </a:ext>
            </a:extLst>
          </p:cNvPr>
          <p:cNvSpPr txBox="1"/>
          <p:nvPr/>
        </p:nvSpPr>
        <p:spPr>
          <a:xfrm>
            <a:off x="1475670" y="1338559"/>
            <a:ext cx="5218095"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IF My</a:t>
            </a:r>
            <a:r>
              <a:rPr lang="ja-JP" altLang="en-US" sz="1200">
                <a:solidFill>
                  <a:schemeClr val="bg1"/>
                </a:solidFill>
                <a:highlight>
                  <a:srgbClr val="000000"/>
                </a:highlight>
                <a:latin typeface="Monaco" pitchFamily="2" charset="0"/>
              </a:rPr>
              <a:t>募集　</a:t>
            </a:r>
            <a:r>
              <a:rPr lang="en-US" altLang="ja-JP" sz="1200" dirty="0">
                <a:solidFill>
                  <a:schemeClr val="bg1"/>
                </a:solidFill>
                <a:highlight>
                  <a:srgbClr val="000000"/>
                </a:highlight>
                <a:latin typeface="Monaco" pitchFamily="2" charset="0"/>
              </a:rPr>
              <a:t>My</a:t>
            </a:r>
            <a:r>
              <a:rPr lang="ja-JP" altLang="en-US" sz="1200">
                <a:solidFill>
                  <a:schemeClr val="bg1"/>
                </a:solidFill>
                <a:highlight>
                  <a:srgbClr val="000000"/>
                </a:highlight>
                <a:latin typeface="Monaco" pitchFamily="2" charset="0"/>
              </a:rPr>
              <a:t>募集</a:t>
            </a:r>
            <a:r>
              <a:rPr lang="en-US" altLang="ja-JP" sz="1200" dirty="0">
                <a:solidFill>
                  <a:schemeClr val="bg1"/>
                </a:solidFill>
                <a:highlight>
                  <a:srgbClr val="000000"/>
                </a:highlight>
                <a:latin typeface="Monaco" pitchFamily="2" charset="0"/>
              </a:rPr>
              <a:t> ELSE{FALSE </a:t>
            </a:r>
            <a:r>
              <a:rPr lang="ja-JP" altLang="en-US" sz="1200">
                <a:solidFill>
                  <a:schemeClr val="bg1"/>
                </a:solidFill>
                <a:highlight>
                  <a:srgbClr val="000000"/>
                </a:highlight>
                <a:latin typeface="Monaco" pitchFamily="2" charset="0"/>
              </a:rPr>
              <a:t>未エントリー</a:t>
            </a:r>
            <a:r>
              <a:rPr lang="en-US" altLang="ja-JP" sz="1200" dirty="0">
                <a:solidFill>
                  <a:schemeClr val="bg1"/>
                </a:solidFill>
                <a:highlight>
                  <a:srgbClr val="000000"/>
                </a:highlight>
                <a:latin typeface="Monaco" pitchFamily="2" charset="0"/>
              </a:rPr>
              <a:t> TRUE </a:t>
            </a:r>
            <a:r>
              <a:rPr lang="ja-JP" altLang="en-US" sz="1200">
                <a:solidFill>
                  <a:schemeClr val="bg1"/>
                </a:solidFill>
                <a:highlight>
                  <a:srgbClr val="000000"/>
                </a:highlight>
                <a:latin typeface="Monaco" pitchFamily="2" charset="0"/>
              </a:rPr>
              <a:t>エントリー済</a:t>
            </a:r>
            <a:r>
              <a:rPr lang="en-US" altLang="ja-JP" sz="1200" dirty="0">
                <a:solidFill>
                  <a:schemeClr val="bg1"/>
                </a:solidFill>
                <a:highlight>
                  <a:srgbClr val="000000"/>
                </a:highlight>
                <a:latin typeface="Monaco" pitchFamily="2" charset="0"/>
              </a:rPr>
              <a:t>}</a:t>
            </a:r>
          </a:p>
        </p:txBody>
      </p:sp>
      <p:sp>
        <p:nvSpPr>
          <p:cNvPr id="22" name="角丸四角形 21">
            <a:extLst>
              <a:ext uri="{FF2B5EF4-FFF2-40B4-BE49-F238E27FC236}">
                <a16:creationId xmlns:a16="http://schemas.microsoft.com/office/drawing/2014/main" id="{1F82A08C-1E1E-5243-9700-619E3096E262}"/>
              </a:ext>
            </a:extLst>
          </p:cNvPr>
          <p:cNvSpPr/>
          <p:nvPr/>
        </p:nvSpPr>
        <p:spPr>
          <a:xfrm>
            <a:off x="7427976"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 </a:t>
            </a:r>
            <a:r>
              <a:rPr kumimoji="1" lang="ja-JP" altLang="en-US"/>
              <a:t>募集する</a:t>
            </a:r>
          </a:p>
        </p:txBody>
      </p:sp>
      <p:sp>
        <p:nvSpPr>
          <p:cNvPr id="23" name="角丸四角形 22">
            <a:extLst>
              <a:ext uri="{FF2B5EF4-FFF2-40B4-BE49-F238E27FC236}">
                <a16:creationId xmlns:a16="http://schemas.microsoft.com/office/drawing/2014/main" id="{6032A5E7-94B3-064E-8B0E-265F39822877}"/>
              </a:ext>
            </a:extLst>
          </p:cNvPr>
          <p:cNvSpPr/>
          <p:nvPr/>
        </p:nvSpPr>
        <p:spPr>
          <a:xfrm>
            <a:off x="9491472"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マイアカウント</a:t>
            </a:r>
          </a:p>
        </p:txBody>
      </p:sp>
      <p:sp>
        <p:nvSpPr>
          <p:cNvPr id="24" name="テキスト ボックス 23">
            <a:extLst>
              <a:ext uri="{FF2B5EF4-FFF2-40B4-BE49-F238E27FC236}">
                <a16:creationId xmlns:a16="http://schemas.microsoft.com/office/drawing/2014/main" id="{0FD45D7F-D6BE-2340-8FD5-6A9D30354B7E}"/>
              </a:ext>
            </a:extLst>
          </p:cNvPr>
          <p:cNvSpPr txBox="1"/>
          <p:nvPr/>
        </p:nvSpPr>
        <p:spPr>
          <a:xfrm>
            <a:off x="9512810" y="1149098"/>
            <a:ext cx="1951175"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err="1">
                <a:solidFill>
                  <a:schemeClr val="bg1"/>
                </a:solidFill>
                <a:highlight>
                  <a:srgbClr val="000000"/>
                </a:highlight>
                <a:latin typeface="Monaco" pitchFamily="2" charset="0"/>
              </a:rPr>
              <a:t>My_Account</a:t>
            </a:r>
            <a:r>
              <a:rPr kumimoji="1" lang="en-US" altLang="ja-JP" sz="1200" dirty="0">
                <a:solidFill>
                  <a:schemeClr val="bg1"/>
                </a:solidFill>
                <a:highlight>
                  <a:srgbClr val="000000"/>
                </a:highlight>
                <a:latin typeface="Monaco" pitchFamily="2" charset="0"/>
              </a:rPr>
              <a:t>&gt;</a:t>
            </a:r>
            <a:endParaRPr kumimoji="1" lang="ja-JP" altLang="en-US" sz="1200">
              <a:solidFill>
                <a:schemeClr val="bg1"/>
              </a:solidFill>
              <a:highlight>
                <a:srgbClr val="000000"/>
              </a:highlight>
              <a:latin typeface="Monaco" pitchFamily="2" charset="0"/>
            </a:endParaRPr>
          </a:p>
        </p:txBody>
      </p:sp>
      <p:sp>
        <p:nvSpPr>
          <p:cNvPr id="25" name="テキスト ボックス 24">
            <a:extLst>
              <a:ext uri="{FF2B5EF4-FFF2-40B4-BE49-F238E27FC236}">
                <a16:creationId xmlns:a16="http://schemas.microsoft.com/office/drawing/2014/main" id="{8CB24BC7-56B6-3D40-BF8A-3A8902EEF155}"/>
              </a:ext>
            </a:extLst>
          </p:cNvPr>
          <p:cNvSpPr txBox="1"/>
          <p:nvPr/>
        </p:nvSpPr>
        <p:spPr>
          <a:xfrm>
            <a:off x="7366021" y="1149097"/>
            <a:ext cx="2044149"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=Recruitment&gt;</a:t>
            </a:r>
            <a:endParaRPr kumimoji="1" lang="ja-JP" altLang="en-US" sz="1200">
              <a:solidFill>
                <a:schemeClr val="bg1"/>
              </a:solidFill>
              <a:highlight>
                <a:srgbClr val="000000"/>
              </a:highlight>
              <a:latin typeface="Monaco" pitchFamily="2" charset="0"/>
            </a:endParaRPr>
          </a:p>
        </p:txBody>
      </p:sp>
      <p:graphicFrame>
        <p:nvGraphicFramePr>
          <p:cNvPr id="13" name="表 14">
            <a:extLst>
              <a:ext uri="{FF2B5EF4-FFF2-40B4-BE49-F238E27FC236}">
                <a16:creationId xmlns:a16="http://schemas.microsoft.com/office/drawing/2014/main" id="{8C49B5EB-2136-6F42-86FE-EE07EDF70271}"/>
              </a:ext>
            </a:extLst>
          </p:cNvPr>
          <p:cNvGraphicFramePr>
            <a:graphicFrameLocks noGrp="1"/>
          </p:cNvGraphicFramePr>
          <p:nvPr/>
        </p:nvGraphicFramePr>
        <p:xfrm>
          <a:off x="1298957" y="2295140"/>
          <a:ext cx="9975901" cy="3413758"/>
        </p:xfrm>
        <a:graphic>
          <a:graphicData uri="http://schemas.openxmlformats.org/drawingml/2006/table">
            <a:tbl>
              <a:tblPr firstRow="1" bandRow="1">
                <a:tableStyleId>{5C22544A-7EE6-4342-B048-85BDC9FD1C3A}</a:tableStyleId>
              </a:tblPr>
              <a:tblGrid>
                <a:gridCol w="1654752">
                  <a:extLst>
                    <a:ext uri="{9D8B030D-6E8A-4147-A177-3AD203B41FA5}">
                      <a16:colId xmlns:a16="http://schemas.microsoft.com/office/drawing/2014/main" val="3929155985"/>
                    </a:ext>
                  </a:extLst>
                </a:gridCol>
                <a:gridCol w="8321149">
                  <a:extLst>
                    <a:ext uri="{9D8B030D-6E8A-4147-A177-3AD203B41FA5}">
                      <a16:colId xmlns:a16="http://schemas.microsoft.com/office/drawing/2014/main" val="3622543277"/>
                    </a:ext>
                  </a:extLst>
                </a:gridCol>
              </a:tblGrid>
              <a:tr h="428186">
                <a:tc>
                  <a:txBody>
                    <a:bodyPr/>
                    <a:lstStyle/>
                    <a:p>
                      <a:r>
                        <a:rPr kumimoji="1" lang="ja-JP" altLang="en-US" sz="1400"/>
                        <a:t>学籍番号</a:t>
                      </a:r>
                      <a:endParaRPr kumimoji="1" lang="en-US" altLang="ja-JP" sz="1400" dirty="0"/>
                    </a:p>
                  </a:txBody>
                  <a:tcPr/>
                </a:tc>
                <a:tc>
                  <a:txBody>
                    <a:bodyPr/>
                    <a:lstStyle/>
                    <a:p>
                      <a:r>
                        <a:rPr kumimoji="1" lang="en-US" altLang="ja-JP" sz="1400" dirty="0"/>
                        <a:t>1F10170019</a:t>
                      </a:r>
                      <a:endParaRPr kumimoji="1" lang="ja-JP" altLang="en-US" sz="1400"/>
                    </a:p>
                  </a:txBody>
                  <a:tcPr/>
                </a:tc>
                <a:extLst>
                  <a:ext uri="{0D108BD9-81ED-4DB2-BD59-A6C34878D82A}">
                    <a16:rowId xmlns:a16="http://schemas.microsoft.com/office/drawing/2014/main" val="419784632"/>
                  </a:ext>
                </a:extLst>
              </a:tr>
              <a:tr h="428186">
                <a:tc>
                  <a:txBody>
                    <a:bodyPr/>
                    <a:lstStyle/>
                    <a:p>
                      <a:r>
                        <a:rPr kumimoji="1" lang="ja-JP" altLang="en-US" sz="1400"/>
                        <a:t>応募者</a:t>
                      </a:r>
                    </a:p>
                  </a:txBody>
                  <a:tcPr/>
                </a:tc>
                <a:tc>
                  <a:txBody>
                    <a:bodyPr/>
                    <a:lstStyle/>
                    <a:p>
                      <a:r>
                        <a:rPr kumimoji="1" lang="ja-JP" altLang="en-US" sz="1400"/>
                        <a:t>ちゃんはま</a:t>
                      </a:r>
                    </a:p>
                  </a:txBody>
                  <a:tcPr/>
                </a:tc>
                <a:extLst>
                  <a:ext uri="{0D108BD9-81ED-4DB2-BD59-A6C34878D82A}">
                    <a16:rowId xmlns:a16="http://schemas.microsoft.com/office/drawing/2014/main" val="1757331918"/>
                  </a:ext>
                </a:extLst>
              </a:tr>
              <a:tr h="428186">
                <a:tc>
                  <a:txBody>
                    <a:bodyPr/>
                    <a:lstStyle/>
                    <a:p>
                      <a:r>
                        <a:rPr kumimoji="1" lang="ja-JP" altLang="en-US" sz="1400"/>
                        <a:t>タイプ</a:t>
                      </a:r>
                    </a:p>
                  </a:txBody>
                  <a:tcPr/>
                </a:tc>
                <a:tc>
                  <a:txBody>
                    <a:bodyPr/>
                    <a:lstStyle/>
                    <a:p>
                      <a:r>
                        <a:rPr kumimoji="1" lang="ja-JP" altLang="en-US" sz="1400"/>
                        <a:t>インターン</a:t>
                      </a:r>
                    </a:p>
                  </a:txBody>
                  <a:tcPr/>
                </a:tc>
                <a:extLst>
                  <a:ext uri="{0D108BD9-81ED-4DB2-BD59-A6C34878D82A}">
                    <a16:rowId xmlns:a16="http://schemas.microsoft.com/office/drawing/2014/main" val="3071788000"/>
                  </a:ext>
                </a:extLst>
              </a:tr>
              <a:tr h="428186">
                <a:tc>
                  <a:txBody>
                    <a:bodyPr/>
                    <a:lstStyle/>
                    <a:p>
                      <a:r>
                        <a:rPr kumimoji="1" lang="ja-JP" altLang="en-US" sz="1400"/>
                        <a:t>内容概要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a:solidFill>
                            <a:schemeClr val="tx1">
                              <a:lumMod val="95000"/>
                              <a:lumOff val="5000"/>
                            </a:schemeClr>
                          </a:solidFill>
                        </a:rPr>
                        <a:t>国際ビジネスを展開する</a:t>
                      </a:r>
                      <a:r>
                        <a:rPr lang="en-US" altLang="ja-JP" sz="1400" dirty="0">
                          <a:solidFill>
                            <a:schemeClr val="tx1">
                              <a:lumMod val="95000"/>
                              <a:lumOff val="5000"/>
                            </a:schemeClr>
                          </a:solidFill>
                        </a:rPr>
                        <a:t>MCIC</a:t>
                      </a:r>
                      <a:r>
                        <a:rPr lang="ja-JP" altLang="en-US" sz="1400">
                          <a:solidFill>
                            <a:schemeClr val="tx1">
                              <a:lumMod val="95000"/>
                              <a:lumOff val="5000"/>
                            </a:schemeClr>
                          </a:solidFill>
                        </a:rPr>
                        <a:t>でインターン生募集中です。</a:t>
                      </a:r>
                      <a:endParaRPr lang="en-US" altLang="ja-JP" sz="1400" dirty="0">
                        <a:solidFill>
                          <a:schemeClr val="tx1">
                            <a:lumMod val="95000"/>
                            <a:lumOff val="5000"/>
                          </a:schemeClr>
                        </a:solidFill>
                      </a:endParaRPr>
                    </a:p>
                  </a:txBody>
                  <a:tcPr/>
                </a:tc>
                <a:extLst>
                  <a:ext uri="{0D108BD9-81ED-4DB2-BD59-A6C34878D82A}">
                    <a16:rowId xmlns:a16="http://schemas.microsoft.com/office/drawing/2014/main" val="3936698636"/>
                  </a:ext>
                </a:extLst>
              </a:tr>
              <a:tr h="844642">
                <a:tc>
                  <a:txBody>
                    <a:bodyPr/>
                    <a:lstStyle/>
                    <a:p>
                      <a:r>
                        <a:rPr kumimoji="1" lang="ja-JP" altLang="en-US" sz="1400"/>
                        <a:t>内容詳細</a:t>
                      </a:r>
                    </a:p>
                  </a:txBody>
                  <a:tcPr/>
                </a:tc>
                <a:tc>
                  <a:txBody>
                    <a:bodyPr/>
                    <a:lstStyle/>
                    <a:p>
                      <a:r>
                        <a:rPr kumimoji="1" lang="en-US" altLang="ja-JP" sz="1400" dirty="0"/>
                        <a:t>URL </a:t>
                      </a:r>
                      <a:r>
                        <a:rPr kumimoji="1" lang="ja-JP" altLang="en-US" sz="1400"/>
                        <a:t>日米のトレードを専門にしてます。とりあえず丸の内で飯食って、見込みがあるようなら全国や</a:t>
                      </a:r>
                      <a:r>
                        <a:rPr kumimoji="1" lang="en-US" altLang="ja-JP" sz="1400" dirty="0"/>
                        <a:t>LA</a:t>
                      </a:r>
                      <a:r>
                        <a:rPr kumimoji="1" lang="ja-JP" altLang="en-US" sz="1400"/>
                        <a:t>に連れて行ってもらえる可能性があります。ここに就職を考えていなくても無料で知識をつける場としては申し分ないと思います。</a:t>
                      </a:r>
                    </a:p>
                  </a:txBody>
                  <a:tcPr/>
                </a:tc>
                <a:extLst>
                  <a:ext uri="{0D108BD9-81ED-4DB2-BD59-A6C34878D82A}">
                    <a16:rowId xmlns:a16="http://schemas.microsoft.com/office/drawing/2014/main" val="2187992376"/>
                  </a:ext>
                </a:extLst>
              </a:tr>
              <a:tr h="428186">
                <a:tc>
                  <a:txBody>
                    <a:bodyPr/>
                    <a:lstStyle/>
                    <a:p>
                      <a:r>
                        <a:rPr kumimoji="1" lang="ja-JP" altLang="en-US" sz="1400"/>
                        <a:t>場所</a:t>
                      </a:r>
                    </a:p>
                  </a:txBody>
                  <a:tcPr/>
                </a:tc>
                <a:tc>
                  <a:txBody>
                    <a:bodyPr/>
                    <a:lstStyle/>
                    <a:p>
                      <a:r>
                        <a:rPr kumimoji="1" lang="ja-JP" altLang="en-US" sz="1400"/>
                        <a:t>丸の内</a:t>
                      </a:r>
                    </a:p>
                  </a:txBody>
                  <a:tcPr/>
                </a:tc>
                <a:extLst>
                  <a:ext uri="{0D108BD9-81ED-4DB2-BD59-A6C34878D82A}">
                    <a16:rowId xmlns:a16="http://schemas.microsoft.com/office/drawing/2014/main" val="1998039672"/>
                  </a:ext>
                </a:extLst>
              </a:tr>
              <a:tr h="428186">
                <a:tc>
                  <a:txBody>
                    <a:bodyPr/>
                    <a:lstStyle/>
                    <a:p>
                      <a:r>
                        <a:rPr kumimoji="1" lang="ja-JP" altLang="en-US" sz="1400"/>
                        <a:t>時間</a:t>
                      </a:r>
                    </a:p>
                  </a:txBody>
                  <a:tcPr/>
                </a:tc>
                <a:tc>
                  <a:txBody>
                    <a:bodyPr/>
                    <a:lstStyle/>
                    <a:p>
                      <a:r>
                        <a:rPr kumimoji="1" lang="ja-JP" altLang="en-US" sz="1400"/>
                        <a:t>要調整</a:t>
                      </a:r>
                    </a:p>
                  </a:txBody>
                  <a:tcPr/>
                </a:tc>
                <a:extLst>
                  <a:ext uri="{0D108BD9-81ED-4DB2-BD59-A6C34878D82A}">
                    <a16:rowId xmlns:a16="http://schemas.microsoft.com/office/drawing/2014/main" val="2723648091"/>
                  </a:ext>
                </a:extLst>
              </a:tr>
            </a:tbl>
          </a:graphicData>
        </a:graphic>
      </p:graphicFrame>
    </p:spTree>
    <p:extLst>
      <p:ext uri="{BB962C8B-B14F-4D97-AF65-F5344CB8AC3E}">
        <p14:creationId xmlns:p14="http://schemas.microsoft.com/office/powerpoint/2010/main" val="2884694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93A75-2E1D-8A46-80FD-6FBCA5F8298D}"/>
              </a:ext>
            </a:extLst>
          </p:cNvPr>
          <p:cNvSpPr>
            <a:spLocks noGrp="1"/>
          </p:cNvSpPr>
          <p:nvPr>
            <p:ph type="title"/>
          </p:nvPr>
        </p:nvSpPr>
        <p:spPr>
          <a:xfrm>
            <a:off x="838200" y="2766218"/>
            <a:ext cx="10515600" cy="1325563"/>
          </a:xfrm>
        </p:spPr>
        <p:txBody>
          <a:bodyPr/>
          <a:lstStyle/>
          <a:p>
            <a:r>
              <a:rPr lang="en-US" altLang="ja-JP" u="sng" dirty="0"/>
              <a:t>Recruitment</a:t>
            </a:r>
            <a:r>
              <a:rPr kumimoji="1" lang="en-US" altLang="ja-JP" u="sng" dirty="0"/>
              <a:t> Page</a:t>
            </a:r>
            <a:r>
              <a:rPr kumimoji="1" lang="en-US" altLang="ja-JP" dirty="0"/>
              <a:t> Prototype</a:t>
            </a:r>
            <a:endParaRPr kumimoji="1" lang="ja-JP" altLang="en-US"/>
          </a:p>
        </p:txBody>
      </p:sp>
    </p:spTree>
    <p:extLst>
      <p:ext uri="{BB962C8B-B14F-4D97-AF65-F5344CB8AC3E}">
        <p14:creationId xmlns:p14="http://schemas.microsoft.com/office/powerpoint/2010/main" val="939587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アイコン&#10;&#10;自動的に生成された説明">
            <a:extLst>
              <a:ext uri="{FF2B5EF4-FFF2-40B4-BE49-F238E27FC236}">
                <a16:creationId xmlns:a16="http://schemas.microsoft.com/office/drawing/2014/main" id="{B8C6194C-D35A-B946-A090-CB66B1554345}"/>
              </a:ext>
            </a:extLst>
          </p:cNvPr>
          <p:cNvPicPr>
            <a:picLocks noChangeAspect="1"/>
          </p:cNvPicPr>
          <p:nvPr/>
        </p:nvPicPr>
        <p:blipFill>
          <a:blip r:embed="rId2"/>
          <a:stretch>
            <a:fillRect/>
          </a:stretch>
        </p:blipFill>
        <p:spPr>
          <a:xfrm>
            <a:off x="372364" y="412897"/>
            <a:ext cx="706628" cy="676875"/>
          </a:xfrm>
          <a:prstGeom prst="rect">
            <a:avLst/>
          </a:prstGeom>
        </p:spPr>
      </p:pic>
      <p:sp>
        <p:nvSpPr>
          <p:cNvPr id="7" name="角丸四角形 6">
            <a:extLst>
              <a:ext uri="{FF2B5EF4-FFF2-40B4-BE49-F238E27FC236}">
                <a16:creationId xmlns:a16="http://schemas.microsoft.com/office/drawing/2014/main" id="{94A50D8C-F857-5242-9A91-76E383063AA0}"/>
              </a:ext>
            </a:extLst>
          </p:cNvPr>
          <p:cNvSpPr/>
          <p:nvPr/>
        </p:nvSpPr>
        <p:spPr>
          <a:xfrm>
            <a:off x="877824" y="1985664"/>
            <a:ext cx="10533888" cy="4314551"/>
          </a:xfrm>
          <a:prstGeom prst="roundRect">
            <a:avLst>
              <a:gd name="adj" fmla="val 58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ja-JP" dirty="0">
              <a:solidFill>
                <a:schemeClr val="tx1">
                  <a:lumMod val="95000"/>
                  <a:lumOff val="5000"/>
                </a:schemeClr>
              </a:solidFill>
            </a:endParaRPr>
          </a:p>
        </p:txBody>
      </p:sp>
      <p:sp>
        <p:nvSpPr>
          <p:cNvPr id="9" name="テキスト ボックス 8">
            <a:extLst>
              <a:ext uri="{FF2B5EF4-FFF2-40B4-BE49-F238E27FC236}">
                <a16:creationId xmlns:a16="http://schemas.microsoft.com/office/drawing/2014/main" id="{B8ED6AFC-10F1-B647-82FB-6BACEFD14601}"/>
              </a:ext>
            </a:extLst>
          </p:cNvPr>
          <p:cNvSpPr txBox="1"/>
          <p:nvPr/>
        </p:nvSpPr>
        <p:spPr>
          <a:xfrm>
            <a:off x="1475670" y="489724"/>
            <a:ext cx="2215671" cy="523220"/>
          </a:xfrm>
          <a:prstGeom prst="rect">
            <a:avLst/>
          </a:prstGeom>
          <a:noFill/>
        </p:spPr>
        <p:txBody>
          <a:bodyPr wrap="none" rtlCol="0">
            <a:spAutoFit/>
          </a:bodyPr>
          <a:lstStyle/>
          <a:p>
            <a:r>
              <a:rPr lang="en-US" altLang="ja-JP" sz="2800" dirty="0"/>
              <a:t>Recruitment</a:t>
            </a:r>
            <a:endParaRPr kumimoji="1" lang="ja-JP" altLang="en-US" sz="2800"/>
          </a:p>
        </p:txBody>
      </p:sp>
      <p:sp>
        <p:nvSpPr>
          <p:cNvPr id="11" name="角丸四角形 10">
            <a:extLst>
              <a:ext uri="{FF2B5EF4-FFF2-40B4-BE49-F238E27FC236}">
                <a16:creationId xmlns:a16="http://schemas.microsoft.com/office/drawing/2014/main" id="{9CEE8922-3506-9A40-A041-C3ADC666BA4F}"/>
              </a:ext>
            </a:extLst>
          </p:cNvPr>
          <p:cNvSpPr/>
          <p:nvPr/>
        </p:nvSpPr>
        <p:spPr>
          <a:xfrm>
            <a:off x="4648180" y="5892638"/>
            <a:ext cx="1629157"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a:t>募集かける</a:t>
            </a:r>
            <a:endParaRPr kumimoji="1" lang="ja-JP" altLang="en-US"/>
          </a:p>
        </p:txBody>
      </p:sp>
      <p:sp>
        <p:nvSpPr>
          <p:cNvPr id="12" name="角丸四角形 11">
            <a:extLst>
              <a:ext uri="{FF2B5EF4-FFF2-40B4-BE49-F238E27FC236}">
                <a16:creationId xmlns:a16="http://schemas.microsoft.com/office/drawing/2014/main" id="{993C57DC-B16A-6D42-A3D9-3D975022197C}"/>
              </a:ext>
            </a:extLst>
          </p:cNvPr>
          <p:cNvSpPr/>
          <p:nvPr/>
        </p:nvSpPr>
        <p:spPr>
          <a:xfrm>
            <a:off x="6935706" y="5892638"/>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戻る</a:t>
            </a:r>
          </a:p>
        </p:txBody>
      </p:sp>
      <p:sp>
        <p:nvSpPr>
          <p:cNvPr id="19" name="テキスト ボックス 18">
            <a:extLst>
              <a:ext uri="{FF2B5EF4-FFF2-40B4-BE49-F238E27FC236}">
                <a16:creationId xmlns:a16="http://schemas.microsoft.com/office/drawing/2014/main" id="{A8416741-5E11-944F-89FD-2AA83D26326F}"/>
              </a:ext>
            </a:extLst>
          </p:cNvPr>
          <p:cNvSpPr txBox="1"/>
          <p:nvPr/>
        </p:nvSpPr>
        <p:spPr>
          <a:xfrm>
            <a:off x="82340" y="1146389"/>
            <a:ext cx="1393330"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a:solidFill>
                  <a:schemeClr val="bg1"/>
                </a:solidFill>
                <a:highlight>
                  <a:srgbClr val="000000"/>
                </a:highlight>
                <a:latin typeface="Monaco" pitchFamily="2" charset="0"/>
              </a:rPr>
              <a:t>Main&gt;</a:t>
            </a:r>
            <a:endParaRPr kumimoji="1" lang="ja-JP" altLang="en-US" sz="1200">
              <a:solidFill>
                <a:schemeClr val="bg1"/>
              </a:solidFill>
              <a:highlight>
                <a:srgbClr val="000000"/>
              </a:highlight>
              <a:latin typeface="Monaco" pitchFamily="2" charset="0"/>
            </a:endParaRPr>
          </a:p>
        </p:txBody>
      </p:sp>
      <p:sp>
        <p:nvSpPr>
          <p:cNvPr id="14" name="テキスト ボックス 13">
            <a:extLst>
              <a:ext uri="{FF2B5EF4-FFF2-40B4-BE49-F238E27FC236}">
                <a16:creationId xmlns:a16="http://schemas.microsoft.com/office/drawing/2014/main" id="{030BA7FA-6820-5349-BDCB-735455E3CC11}"/>
              </a:ext>
            </a:extLst>
          </p:cNvPr>
          <p:cNvSpPr txBox="1"/>
          <p:nvPr/>
        </p:nvSpPr>
        <p:spPr>
          <a:xfrm>
            <a:off x="4544783" y="6292264"/>
            <a:ext cx="1672253"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HTTP REQEST POST</a:t>
            </a:r>
            <a:endParaRPr kumimoji="1" lang="ja-JP" altLang="en-US" sz="1200">
              <a:solidFill>
                <a:schemeClr val="bg1"/>
              </a:solidFill>
              <a:highlight>
                <a:srgbClr val="000000"/>
              </a:highlight>
              <a:latin typeface="Monaco" pitchFamily="2" charset="0"/>
            </a:endParaRPr>
          </a:p>
        </p:txBody>
      </p:sp>
      <p:sp>
        <p:nvSpPr>
          <p:cNvPr id="8" name="テキスト ボックス 7">
            <a:extLst>
              <a:ext uri="{FF2B5EF4-FFF2-40B4-BE49-F238E27FC236}">
                <a16:creationId xmlns:a16="http://schemas.microsoft.com/office/drawing/2014/main" id="{BCB69C51-FB16-9940-9C81-CB9B6F841CC8}"/>
              </a:ext>
            </a:extLst>
          </p:cNvPr>
          <p:cNvSpPr txBox="1"/>
          <p:nvPr/>
        </p:nvSpPr>
        <p:spPr>
          <a:xfrm>
            <a:off x="8275320" y="2011680"/>
            <a:ext cx="2999539" cy="307777"/>
          </a:xfrm>
          <a:prstGeom prst="rect">
            <a:avLst/>
          </a:prstGeom>
          <a:noFill/>
        </p:spPr>
        <p:txBody>
          <a:bodyPr wrap="none" rtlCol="0">
            <a:spAutoFit/>
          </a:bodyPr>
          <a:lstStyle/>
          <a:p>
            <a:r>
              <a:rPr lang="ja-JP" altLang="en-US" sz="1400"/>
              <a:t>期限</a:t>
            </a:r>
            <a:r>
              <a:rPr lang="en-US" altLang="ja-JP" sz="1400" dirty="0"/>
              <a:t>		2021/12/16</a:t>
            </a:r>
          </a:p>
        </p:txBody>
      </p:sp>
      <p:sp>
        <p:nvSpPr>
          <p:cNvPr id="22" name="角丸四角形 21">
            <a:extLst>
              <a:ext uri="{FF2B5EF4-FFF2-40B4-BE49-F238E27FC236}">
                <a16:creationId xmlns:a16="http://schemas.microsoft.com/office/drawing/2014/main" id="{1F82A08C-1E1E-5243-9700-619E3096E262}"/>
              </a:ext>
            </a:extLst>
          </p:cNvPr>
          <p:cNvSpPr/>
          <p:nvPr/>
        </p:nvSpPr>
        <p:spPr>
          <a:xfrm>
            <a:off x="7427976"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 </a:t>
            </a:r>
            <a:r>
              <a:rPr kumimoji="1" lang="ja-JP" altLang="en-US"/>
              <a:t>募集する</a:t>
            </a:r>
          </a:p>
        </p:txBody>
      </p:sp>
      <p:sp>
        <p:nvSpPr>
          <p:cNvPr id="23" name="角丸四角形 22">
            <a:extLst>
              <a:ext uri="{FF2B5EF4-FFF2-40B4-BE49-F238E27FC236}">
                <a16:creationId xmlns:a16="http://schemas.microsoft.com/office/drawing/2014/main" id="{6032A5E7-94B3-064E-8B0E-265F39822877}"/>
              </a:ext>
            </a:extLst>
          </p:cNvPr>
          <p:cNvSpPr/>
          <p:nvPr/>
        </p:nvSpPr>
        <p:spPr>
          <a:xfrm>
            <a:off x="9491472"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マイアカウント</a:t>
            </a:r>
          </a:p>
        </p:txBody>
      </p:sp>
      <p:sp>
        <p:nvSpPr>
          <p:cNvPr id="24" name="テキスト ボックス 23">
            <a:extLst>
              <a:ext uri="{FF2B5EF4-FFF2-40B4-BE49-F238E27FC236}">
                <a16:creationId xmlns:a16="http://schemas.microsoft.com/office/drawing/2014/main" id="{0FD45D7F-D6BE-2340-8FD5-6A9D30354B7E}"/>
              </a:ext>
            </a:extLst>
          </p:cNvPr>
          <p:cNvSpPr txBox="1"/>
          <p:nvPr/>
        </p:nvSpPr>
        <p:spPr>
          <a:xfrm>
            <a:off x="9512810" y="1149098"/>
            <a:ext cx="1951175"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err="1">
                <a:solidFill>
                  <a:schemeClr val="bg1"/>
                </a:solidFill>
                <a:highlight>
                  <a:srgbClr val="000000"/>
                </a:highlight>
                <a:latin typeface="Monaco" pitchFamily="2" charset="0"/>
              </a:rPr>
              <a:t>My_Account</a:t>
            </a:r>
            <a:r>
              <a:rPr kumimoji="1" lang="en-US" altLang="ja-JP" sz="1200" dirty="0">
                <a:solidFill>
                  <a:schemeClr val="bg1"/>
                </a:solidFill>
                <a:highlight>
                  <a:srgbClr val="000000"/>
                </a:highlight>
                <a:latin typeface="Monaco" pitchFamily="2" charset="0"/>
              </a:rPr>
              <a:t>&gt;</a:t>
            </a:r>
            <a:endParaRPr kumimoji="1" lang="ja-JP" altLang="en-US" sz="1200">
              <a:solidFill>
                <a:schemeClr val="bg1"/>
              </a:solidFill>
              <a:highlight>
                <a:srgbClr val="000000"/>
              </a:highlight>
              <a:latin typeface="Monaco" pitchFamily="2" charset="0"/>
            </a:endParaRPr>
          </a:p>
        </p:txBody>
      </p:sp>
      <p:sp>
        <p:nvSpPr>
          <p:cNvPr id="25" name="テキスト ボックス 24">
            <a:extLst>
              <a:ext uri="{FF2B5EF4-FFF2-40B4-BE49-F238E27FC236}">
                <a16:creationId xmlns:a16="http://schemas.microsoft.com/office/drawing/2014/main" id="{8CB24BC7-56B6-3D40-BF8A-3A8902EEF155}"/>
              </a:ext>
            </a:extLst>
          </p:cNvPr>
          <p:cNvSpPr txBox="1"/>
          <p:nvPr/>
        </p:nvSpPr>
        <p:spPr>
          <a:xfrm>
            <a:off x="7366021" y="1149097"/>
            <a:ext cx="2044149"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=Recruitment&gt;</a:t>
            </a:r>
            <a:endParaRPr kumimoji="1" lang="ja-JP" altLang="en-US" sz="1200">
              <a:solidFill>
                <a:schemeClr val="bg1"/>
              </a:solidFill>
              <a:highlight>
                <a:srgbClr val="000000"/>
              </a:highlight>
              <a:latin typeface="Monaco" pitchFamily="2" charset="0"/>
            </a:endParaRPr>
          </a:p>
        </p:txBody>
      </p:sp>
      <p:graphicFrame>
        <p:nvGraphicFramePr>
          <p:cNvPr id="13" name="表 14">
            <a:extLst>
              <a:ext uri="{FF2B5EF4-FFF2-40B4-BE49-F238E27FC236}">
                <a16:creationId xmlns:a16="http://schemas.microsoft.com/office/drawing/2014/main" id="{8C49B5EB-2136-6F42-86FE-EE07EDF70271}"/>
              </a:ext>
            </a:extLst>
          </p:cNvPr>
          <p:cNvGraphicFramePr>
            <a:graphicFrameLocks noGrp="1"/>
          </p:cNvGraphicFramePr>
          <p:nvPr>
            <p:extLst>
              <p:ext uri="{D42A27DB-BD31-4B8C-83A1-F6EECF244321}">
                <p14:modId xmlns:p14="http://schemas.microsoft.com/office/powerpoint/2010/main" val="1023723849"/>
              </p:ext>
            </p:extLst>
          </p:nvPr>
        </p:nvGraphicFramePr>
        <p:xfrm>
          <a:off x="1298957" y="2295140"/>
          <a:ext cx="9975901" cy="3442546"/>
        </p:xfrm>
        <a:graphic>
          <a:graphicData uri="http://schemas.openxmlformats.org/drawingml/2006/table">
            <a:tbl>
              <a:tblPr firstRow="1" bandRow="1">
                <a:tableStyleId>{5C22544A-7EE6-4342-B048-85BDC9FD1C3A}</a:tableStyleId>
              </a:tblPr>
              <a:tblGrid>
                <a:gridCol w="1654752">
                  <a:extLst>
                    <a:ext uri="{9D8B030D-6E8A-4147-A177-3AD203B41FA5}">
                      <a16:colId xmlns:a16="http://schemas.microsoft.com/office/drawing/2014/main" val="3929155985"/>
                    </a:ext>
                  </a:extLst>
                </a:gridCol>
                <a:gridCol w="8321149">
                  <a:extLst>
                    <a:ext uri="{9D8B030D-6E8A-4147-A177-3AD203B41FA5}">
                      <a16:colId xmlns:a16="http://schemas.microsoft.com/office/drawing/2014/main" val="3622543277"/>
                    </a:ext>
                  </a:extLst>
                </a:gridCol>
              </a:tblGrid>
              <a:tr h="428186">
                <a:tc>
                  <a:txBody>
                    <a:bodyPr/>
                    <a:lstStyle/>
                    <a:p>
                      <a:r>
                        <a:rPr kumimoji="1" lang="ja-JP" altLang="en-US" sz="1400"/>
                        <a:t>学籍番号</a:t>
                      </a:r>
                      <a:endParaRPr kumimoji="1" lang="en-US" altLang="ja-JP" sz="1400" dirty="0"/>
                    </a:p>
                  </a:txBody>
                  <a:tcPr/>
                </a:tc>
                <a:tc>
                  <a:txBody>
                    <a:bodyPr/>
                    <a:lstStyle/>
                    <a:p>
                      <a:r>
                        <a:rPr kumimoji="1" lang="ja-JP" altLang="en-US" sz="1400"/>
                        <a:t>自動入力</a:t>
                      </a:r>
                    </a:p>
                  </a:txBody>
                  <a:tcPr/>
                </a:tc>
                <a:extLst>
                  <a:ext uri="{0D108BD9-81ED-4DB2-BD59-A6C34878D82A}">
                    <a16:rowId xmlns:a16="http://schemas.microsoft.com/office/drawing/2014/main" val="419784632"/>
                  </a:ext>
                </a:extLst>
              </a:tr>
              <a:tr h="428186">
                <a:tc>
                  <a:txBody>
                    <a:bodyPr/>
                    <a:lstStyle/>
                    <a:p>
                      <a:r>
                        <a:rPr kumimoji="1" lang="en-US" altLang="ja-JP" sz="1400" dirty="0"/>
                        <a:t>*</a:t>
                      </a:r>
                      <a:r>
                        <a:rPr kumimoji="1" lang="ja-JP" altLang="en-US" sz="1400"/>
                        <a:t>応募者</a:t>
                      </a:r>
                    </a:p>
                  </a:txBody>
                  <a:tcPr/>
                </a:tc>
                <a:tc>
                  <a:txBody>
                    <a:bodyPr/>
                    <a:lstStyle/>
                    <a:p>
                      <a:endParaRPr kumimoji="1" lang="ja-JP" altLang="en-US" sz="1400"/>
                    </a:p>
                  </a:txBody>
                  <a:tcPr/>
                </a:tc>
                <a:extLst>
                  <a:ext uri="{0D108BD9-81ED-4DB2-BD59-A6C34878D82A}">
                    <a16:rowId xmlns:a16="http://schemas.microsoft.com/office/drawing/2014/main" val="1757331918"/>
                  </a:ext>
                </a:extLst>
              </a:tr>
              <a:tr h="428186">
                <a:tc>
                  <a:txBody>
                    <a:bodyPr/>
                    <a:lstStyle/>
                    <a:p>
                      <a:r>
                        <a:rPr kumimoji="1" lang="en-US" altLang="ja-JP" sz="1400" dirty="0"/>
                        <a:t>*</a:t>
                      </a:r>
                      <a:r>
                        <a:rPr kumimoji="1" lang="ja-JP" altLang="en-US" sz="1400"/>
                        <a:t>タイプ</a:t>
                      </a:r>
                    </a:p>
                  </a:txBody>
                  <a:tcPr/>
                </a:tc>
                <a:tc>
                  <a:txBody>
                    <a:bodyPr/>
                    <a:lstStyle/>
                    <a:p>
                      <a:r>
                        <a:rPr kumimoji="1" lang="ja-JP" altLang="en-US" sz="1400"/>
                        <a:t>プルダウン</a:t>
                      </a:r>
                    </a:p>
                  </a:txBody>
                  <a:tcPr/>
                </a:tc>
                <a:extLst>
                  <a:ext uri="{0D108BD9-81ED-4DB2-BD59-A6C34878D82A}">
                    <a16:rowId xmlns:a16="http://schemas.microsoft.com/office/drawing/2014/main" val="3071788000"/>
                  </a:ext>
                </a:extLst>
              </a:tr>
              <a:tr h="428186">
                <a:tc>
                  <a:txBody>
                    <a:bodyPr/>
                    <a:lstStyle/>
                    <a:p>
                      <a:r>
                        <a:rPr kumimoji="1" lang="en-US" altLang="ja-JP" sz="1400" dirty="0"/>
                        <a:t>*</a:t>
                      </a:r>
                      <a:r>
                        <a:rPr kumimoji="1" lang="ja-JP" altLang="en-US" sz="1400"/>
                        <a:t>内容概要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dirty="0">
                        <a:solidFill>
                          <a:schemeClr val="tx1">
                            <a:lumMod val="95000"/>
                            <a:lumOff val="5000"/>
                          </a:schemeClr>
                        </a:solidFill>
                      </a:endParaRPr>
                    </a:p>
                  </a:txBody>
                  <a:tcPr/>
                </a:tc>
                <a:extLst>
                  <a:ext uri="{0D108BD9-81ED-4DB2-BD59-A6C34878D82A}">
                    <a16:rowId xmlns:a16="http://schemas.microsoft.com/office/drawing/2014/main" val="3936698636"/>
                  </a:ext>
                </a:extLst>
              </a:tr>
              <a:tr h="445244">
                <a:tc>
                  <a:txBody>
                    <a:bodyPr/>
                    <a:lstStyle/>
                    <a:p>
                      <a:r>
                        <a:rPr kumimoji="1" lang="en-US" altLang="ja-JP" sz="1400" dirty="0"/>
                        <a:t>*</a:t>
                      </a:r>
                      <a:r>
                        <a:rPr kumimoji="1" lang="ja-JP" altLang="en-US" sz="1400"/>
                        <a:t>内容詳細</a:t>
                      </a:r>
                    </a:p>
                  </a:txBody>
                  <a:tcPr/>
                </a:tc>
                <a:tc>
                  <a:txBody>
                    <a:bodyPr/>
                    <a:lstStyle/>
                    <a:p>
                      <a:endParaRPr kumimoji="1" lang="ja-JP" altLang="en-US" sz="1400"/>
                    </a:p>
                  </a:txBody>
                  <a:tcPr/>
                </a:tc>
                <a:extLst>
                  <a:ext uri="{0D108BD9-81ED-4DB2-BD59-A6C34878D82A}">
                    <a16:rowId xmlns:a16="http://schemas.microsoft.com/office/drawing/2014/main" val="2187992376"/>
                  </a:ext>
                </a:extLst>
              </a:tr>
              <a:tr h="428186">
                <a:tc>
                  <a:txBody>
                    <a:bodyPr/>
                    <a:lstStyle/>
                    <a:p>
                      <a:r>
                        <a:rPr kumimoji="1" lang="ja-JP" altLang="en-US" sz="1400"/>
                        <a:t>場所</a:t>
                      </a:r>
                    </a:p>
                  </a:txBody>
                  <a:tcPr/>
                </a:tc>
                <a:tc>
                  <a:txBody>
                    <a:bodyPr/>
                    <a:lstStyle/>
                    <a:p>
                      <a:endParaRPr kumimoji="1" lang="ja-JP" altLang="en-US" sz="1400"/>
                    </a:p>
                  </a:txBody>
                  <a:tcPr/>
                </a:tc>
                <a:extLst>
                  <a:ext uri="{0D108BD9-81ED-4DB2-BD59-A6C34878D82A}">
                    <a16:rowId xmlns:a16="http://schemas.microsoft.com/office/drawing/2014/main" val="1998039672"/>
                  </a:ext>
                </a:extLst>
              </a:tr>
              <a:tr h="428186">
                <a:tc>
                  <a:txBody>
                    <a:bodyPr/>
                    <a:lstStyle/>
                    <a:p>
                      <a:r>
                        <a:rPr kumimoji="1" lang="ja-JP" altLang="en-US" sz="1400"/>
                        <a:t>時間</a:t>
                      </a:r>
                    </a:p>
                  </a:txBody>
                  <a:tcPr/>
                </a:tc>
                <a:tc>
                  <a:txBody>
                    <a:bodyPr/>
                    <a:lstStyle/>
                    <a:p>
                      <a:endParaRPr kumimoji="1" lang="ja-JP" altLang="en-US" sz="1400"/>
                    </a:p>
                  </a:txBody>
                  <a:tcPr/>
                </a:tc>
                <a:extLst>
                  <a:ext uri="{0D108BD9-81ED-4DB2-BD59-A6C34878D82A}">
                    <a16:rowId xmlns:a16="http://schemas.microsoft.com/office/drawing/2014/main" val="2723648091"/>
                  </a:ext>
                </a:extLst>
              </a:tr>
              <a:tr h="428186">
                <a:tc>
                  <a:txBody>
                    <a:bodyPr/>
                    <a:lstStyle/>
                    <a:p>
                      <a:r>
                        <a:rPr kumimoji="1" lang="ja-JP" altLang="en-US" sz="1400"/>
                        <a:t>期限</a:t>
                      </a:r>
                    </a:p>
                  </a:txBody>
                  <a:tcPr/>
                </a:tc>
                <a:tc>
                  <a:txBody>
                    <a:bodyPr/>
                    <a:lstStyle/>
                    <a:p>
                      <a:r>
                        <a:rPr kumimoji="1" lang="en-US" altLang="ja-JP" sz="1400" dirty="0"/>
                        <a:t>N</a:t>
                      </a:r>
                      <a:r>
                        <a:rPr kumimoji="1" lang="ja-JP" altLang="en-US" sz="1400"/>
                        <a:t>ヶ月がリミット</a:t>
                      </a:r>
                    </a:p>
                  </a:txBody>
                  <a:tcPr/>
                </a:tc>
                <a:extLst>
                  <a:ext uri="{0D108BD9-81ED-4DB2-BD59-A6C34878D82A}">
                    <a16:rowId xmlns:a16="http://schemas.microsoft.com/office/drawing/2014/main" val="3773265607"/>
                  </a:ext>
                </a:extLst>
              </a:tr>
            </a:tbl>
          </a:graphicData>
        </a:graphic>
      </p:graphicFrame>
      <p:sp>
        <p:nvSpPr>
          <p:cNvPr id="26" name="テキスト ボックス 25">
            <a:extLst>
              <a:ext uri="{FF2B5EF4-FFF2-40B4-BE49-F238E27FC236}">
                <a16:creationId xmlns:a16="http://schemas.microsoft.com/office/drawing/2014/main" id="{027BB73C-FFB7-C246-9499-A0C2603D8075}"/>
              </a:ext>
            </a:extLst>
          </p:cNvPr>
          <p:cNvSpPr txBox="1"/>
          <p:nvPr/>
        </p:nvSpPr>
        <p:spPr>
          <a:xfrm>
            <a:off x="6881990" y="6292263"/>
            <a:ext cx="1765227" cy="276999"/>
          </a:xfrm>
          <a:prstGeom prst="rect">
            <a:avLst/>
          </a:prstGeom>
          <a:noFill/>
        </p:spPr>
        <p:txBody>
          <a:bodyPr wrap="none" rtlCol="0">
            <a:spAutoFit/>
          </a:bodyPr>
          <a:lstStyle/>
          <a:p>
            <a:r>
              <a:rPr kumimoji="1" lang="en-US" altLang="ja-JP" sz="1200" dirty="0">
                <a:solidFill>
                  <a:schemeClr val="bg1"/>
                </a:solidFill>
                <a:highlight>
                  <a:srgbClr val="000000"/>
                </a:highlight>
                <a:latin typeface="Monaco" pitchFamily="2" charset="0"/>
              </a:rPr>
              <a:t>J</a:t>
            </a:r>
            <a:r>
              <a:rPr lang="en-US" altLang="ja-JP" sz="1200" dirty="0">
                <a:solidFill>
                  <a:schemeClr val="bg1"/>
                </a:solidFill>
                <a:highlight>
                  <a:srgbClr val="000000"/>
                </a:highlight>
                <a:latin typeface="Monaco" pitchFamily="2" charset="0"/>
              </a:rPr>
              <a:t>s </a:t>
            </a:r>
            <a:r>
              <a:rPr lang="en-US" altLang="ja-JP" sz="1200" dirty="0" err="1">
                <a:solidFill>
                  <a:schemeClr val="bg1"/>
                </a:solidFill>
                <a:highlight>
                  <a:srgbClr val="000000"/>
                </a:highlight>
                <a:latin typeface="Monaco" pitchFamily="2" charset="0"/>
              </a:rPr>
              <a:t>history.back</a:t>
            </a:r>
            <a:r>
              <a:rPr lang="en-US" altLang="ja-JP" sz="1200" dirty="0">
                <a:solidFill>
                  <a:schemeClr val="bg1"/>
                </a:solidFill>
                <a:highlight>
                  <a:srgbClr val="000000"/>
                </a:highlight>
                <a:latin typeface="Monaco" pitchFamily="2" charset="0"/>
              </a:rPr>
              <a:t>()</a:t>
            </a:r>
            <a:endParaRPr kumimoji="1" lang="ja-JP" altLang="en-US" sz="1200">
              <a:solidFill>
                <a:schemeClr val="bg1"/>
              </a:solidFill>
              <a:highlight>
                <a:srgbClr val="000000"/>
              </a:highlight>
              <a:latin typeface="Monaco" pitchFamily="2" charset="0"/>
            </a:endParaRPr>
          </a:p>
        </p:txBody>
      </p:sp>
    </p:spTree>
    <p:extLst>
      <p:ext uri="{BB962C8B-B14F-4D97-AF65-F5344CB8AC3E}">
        <p14:creationId xmlns:p14="http://schemas.microsoft.com/office/powerpoint/2010/main" val="2383227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8F916C-6134-E24C-A02C-8D9203F682A2}"/>
              </a:ext>
            </a:extLst>
          </p:cNvPr>
          <p:cNvSpPr>
            <a:spLocks noGrp="1"/>
          </p:cNvSpPr>
          <p:nvPr>
            <p:ph type="title"/>
          </p:nvPr>
        </p:nvSpPr>
        <p:spPr/>
        <p:txBody>
          <a:bodyPr/>
          <a:lstStyle/>
          <a:p>
            <a:r>
              <a:rPr kumimoji="1" lang="en-US" altLang="ja-JP" dirty="0"/>
              <a:t>Database</a:t>
            </a:r>
            <a:endParaRPr kumimoji="1" lang="ja-JP" altLang="en-US"/>
          </a:p>
        </p:txBody>
      </p:sp>
      <p:graphicFrame>
        <p:nvGraphicFramePr>
          <p:cNvPr id="4" name="表 4">
            <a:extLst>
              <a:ext uri="{FF2B5EF4-FFF2-40B4-BE49-F238E27FC236}">
                <a16:creationId xmlns:a16="http://schemas.microsoft.com/office/drawing/2014/main" id="{F156881D-B24D-7146-9DC4-35FC954DA733}"/>
              </a:ext>
            </a:extLst>
          </p:cNvPr>
          <p:cNvGraphicFramePr>
            <a:graphicFrameLocks noGrp="1"/>
          </p:cNvGraphicFramePr>
          <p:nvPr/>
        </p:nvGraphicFramePr>
        <p:xfrm>
          <a:off x="1040892" y="2215896"/>
          <a:ext cx="10110216" cy="2966720"/>
        </p:xfrm>
        <a:graphic>
          <a:graphicData uri="http://schemas.openxmlformats.org/drawingml/2006/table">
            <a:tbl>
              <a:tblPr firstRow="1" bandRow="1">
                <a:tableStyleId>{5C22544A-7EE6-4342-B048-85BDC9FD1C3A}</a:tableStyleId>
              </a:tblPr>
              <a:tblGrid>
                <a:gridCol w="294132">
                  <a:extLst>
                    <a:ext uri="{9D8B030D-6E8A-4147-A177-3AD203B41FA5}">
                      <a16:colId xmlns:a16="http://schemas.microsoft.com/office/drawing/2014/main" val="2389755894"/>
                    </a:ext>
                  </a:extLst>
                </a:gridCol>
                <a:gridCol w="831304">
                  <a:extLst>
                    <a:ext uri="{9D8B030D-6E8A-4147-A177-3AD203B41FA5}">
                      <a16:colId xmlns:a16="http://schemas.microsoft.com/office/drawing/2014/main" val="1988817147"/>
                    </a:ext>
                  </a:extLst>
                </a:gridCol>
                <a:gridCol w="2020604">
                  <a:extLst>
                    <a:ext uri="{9D8B030D-6E8A-4147-A177-3AD203B41FA5}">
                      <a16:colId xmlns:a16="http://schemas.microsoft.com/office/drawing/2014/main" val="101643665"/>
                    </a:ext>
                  </a:extLst>
                </a:gridCol>
                <a:gridCol w="1968794">
                  <a:extLst>
                    <a:ext uri="{9D8B030D-6E8A-4147-A177-3AD203B41FA5}">
                      <a16:colId xmlns:a16="http://schemas.microsoft.com/office/drawing/2014/main" val="1759128413"/>
                    </a:ext>
                  </a:extLst>
                </a:gridCol>
                <a:gridCol w="4995382">
                  <a:extLst>
                    <a:ext uri="{9D8B030D-6E8A-4147-A177-3AD203B41FA5}">
                      <a16:colId xmlns:a16="http://schemas.microsoft.com/office/drawing/2014/main" val="4120515105"/>
                    </a:ext>
                  </a:extLst>
                </a:gridCol>
              </a:tblGrid>
              <a:tr h="370840">
                <a:tc>
                  <a:txBody>
                    <a:bodyPr/>
                    <a:lstStyle/>
                    <a:p>
                      <a:endParaRPr kumimoji="1" lang="ja-JP" altLang="en-US"/>
                    </a:p>
                  </a:txBody>
                  <a:tcPr/>
                </a:tc>
                <a:tc>
                  <a:txBody>
                    <a:bodyPr/>
                    <a:lstStyle/>
                    <a:p>
                      <a:r>
                        <a:rPr kumimoji="1" lang="en-US" altLang="ja-JP" dirty="0"/>
                        <a:t>id</a:t>
                      </a:r>
                      <a:endParaRPr kumimoji="1" lang="ja-JP" altLang="en-US"/>
                    </a:p>
                  </a:txBody>
                  <a:tcPr/>
                </a:tc>
                <a:tc>
                  <a:txBody>
                    <a:bodyPr/>
                    <a:lstStyle/>
                    <a:p>
                      <a:r>
                        <a:rPr kumimoji="1" lang="en-US" altLang="ja-JP" dirty="0"/>
                        <a:t>Title</a:t>
                      </a:r>
                      <a:endParaRPr kumimoji="1" lang="ja-JP" altLang="en-US"/>
                    </a:p>
                  </a:txBody>
                  <a:tcPr/>
                </a:tc>
                <a:tc>
                  <a:txBody>
                    <a:bodyPr/>
                    <a:lstStyle/>
                    <a:p>
                      <a:r>
                        <a:rPr kumimoji="1" lang="ja-JP" altLang="en-US"/>
                        <a:t>型</a:t>
                      </a:r>
                    </a:p>
                  </a:txBody>
                  <a:tcPr/>
                </a:tc>
                <a:tc>
                  <a:txBody>
                    <a:bodyPr/>
                    <a:lstStyle/>
                    <a:p>
                      <a:r>
                        <a:rPr kumimoji="1" lang="ja-JP" altLang="en-US"/>
                        <a:t>備考</a:t>
                      </a:r>
                    </a:p>
                  </a:txBody>
                  <a:tcPr/>
                </a:tc>
                <a:extLst>
                  <a:ext uri="{0D108BD9-81ED-4DB2-BD59-A6C34878D82A}">
                    <a16:rowId xmlns:a16="http://schemas.microsoft.com/office/drawing/2014/main" val="1170854234"/>
                  </a:ext>
                </a:extLst>
              </a:tr>
              <a:tr h="370840">
                <a:tc>
                  <a:txBody>
                    <a:bodyPr/>
                    <a:lstStyle/>
                    <a:p>
                      <a:pPr algn="ctr"/>
                      <a:r>
                        <a:rPr kumimoji="1" lang="en-US" altLang="ja-JP" dirty="0"/>
                        <a:t>*</a:t>
                      </a:r>
                    </a:p>
                  </a:txBody>
                  <a:tcPr/>
                </a:tc>
                <a:tc>
                  <a:txBody>
                    <a:bodyPr/>
                    <a:lstStyle/>
                    <a:p>
                      <a:pPr algn="ctr"/>
                      <a:r>
                        <a:rPr kumimoji="1" lang="en-US" altLang="ja-JP" dirty="0"/>
                        <a:t>1</a:t>
                      </a:r>
                    </a:p>
                  </a:txBody>
                  <a:tcPr/>
                </a:tc>
                <a:tc>
                  <a:txBody>
                    <a:bodyPr/>
                    <a:lstStyle/>
                    <a:p>
                      <a:r>
                        <a:rPr kumimoji="1" lang="ja-JP" altLang="en-US"/>
                        <a:t>学籍番号</a:t>
                      </a:r>
                    </a:p>
                  </a:txBody>
                  <a:tcPr/>
                </a:tc>
                <a:tc>
                  <a:txBody>
                    <a:bodyPr/>
                    <a:lstStyle/>
                    <a:p>
                      <a:r>
                        <a:rPr kumimoji="1" lang="en-US" altLang="ja-JP" dirty="0"/>
                        <a:t>Char 10</a:t>
                      </a:r>
                      <a:endParaRPr kumimoji="1" lang="ja-JP" altLang="en-US"/>
                    </a:p>
                  </a:txBody>
                  <a:tcPr/>
                </a:tc>
                <a:tc>
                  <a:txBody>
                    <a:bodyPr/>
                    <a:lstStyle/>
                    <a:p>
                      <a:r>
                        <a:rPr kumimoji="1" lang="en-US" altLang="ja-JP" dirty="0" err="1"/>
                        <a:t>GoogleAuth</a:t>
                      </a:r>
                      <a:r>
                        <a:rPr kumimoji="1" lang="ja-JP" altLang="en-US"/>
                        <a:t>で自動入力検討</a:t>
                      </a:r>
                    </a:p>
                  </a:txBody>
                  <a:tcPr/>
                </a:tc>
                <a:extLst>
                  <a:ext uri="{0D108BD9-81ED-4DB2-BD59-A6C34878D82A}">
                    <a16:rowId xmlns:a16="http://schemas.microsoft.com/office/drawing/2014/main" val="4013072486"/>
                  </a:ext>
                </a:extLst>
              </a:tr>
              <a:tr h="370840">
                <a:tc>
                  <a:txBody>
                    <a:bodyPr/>
                    <a:lstStyle/>
                    <a:p>
                      <a:pPr algn="ctr"/>
                      <a:r>
                        <a:rPr kumimoji="1" lang="en-US" altLang="ja-JP" dirty="0"/>
                        <a:t>*</a:t>
                      </a:r>
                      <a:endParaRPr kumimoji="1" lang="ja-JP" altLang="en-US"/>
                    </a:p>
                  </a:txBody>
                  <a:tcPr/>
                </a:tc>
                <a:tc>
                  <a:txBody>
                    <a:bodyPr/>
                    <a:lstStyle/>
                    <a:p>
                      <a:pPr algn="ctr"/>
                      <a:r>
                        <a:rPr kumimoji="1" lang="en-US" altLang="ja-JP" dirty="0"/>
                        <a:t>2</a:t>
                      </a:r>
                      <a:endParaRPr kumimoji="1" lang="ja-JP" altLang="en-US"/>
                    </a:p>
                  </a:txBody>
                  <a:tcPr/>
                </a:tc>
                <a:tc>
                  <a:txBody>
                    <a:bodyPr/>
                    <a:lstStyle/>
                    <a:p>
                      <a:r>
                        <a:rPr kumimoji="1" lang="ja-JP" altLang="en-US"/>
                        <a:t>名前</a:t>
                      </a:r>
                    </a:p>
                  </a:txBody>
                  <a:tcPr/>
                </a:tc>
                <a:tc>
                  <a:txBody>
                    <a:bodyPr/>
                    <a:lstStyle/>
                    <a:p>
                      <a:r>
                        <a:rPr kumimoji="1" lang="en-US" altLang="ja-JP" dirty="0"/>
                        <a:t>Char 32</a:t>
                      </a:r>
                      <a:endParaRPr kumimoji="1" lang="ja-JP" altLang="en-US"/>
                    </a:p>
                  </a:txBody>
                  <a:tcPr/>
                </a:tc>
                <a:tc>
                  <a:txBody>
                    <a:bodyPr/>
                    <a:lstStyle/>
                    <a:p>
                      <a:r>
                        <a:rPr kumimoji="1" lang="ja-JP" altLang="en-US"/>
                        <a:t>ニックネーム可</a:t>
                      </a:r>
                    </a:p>
                  </a:txBody>
                  <a:tcPr/>
                </a:tc>
                <a:extLst>
                  <a:ext uri="{0D108BD9-81ED-4DB2-BD59-A6C34878D82A}">
                    <a16:rowId xmlns:a16="http://schemas.microsoft.com/office/drawing/2014/main" val="2691563566"/>
                  </a:ext>
                </a:extLst>
              </a:tr>
              <a:tr h="370840">
                <a:tc>
                  <a:txBody>
                    <a:bodyPr/>
                    <a:lstStyle/>
                    <a:p>
                      <a:pPr algn="ctr"/>
                      <a:r>
                        <a:rPr kumimoji="1" lang="en-US" altLang="ja-JP" dirty="0"/>
                        <a:t>*</a:t>
                      </a:r>
                    </a:p>
                  </a:txBody>
                  <a:tcPr/>
                </a:tc>
                <a:tc>
                  <a:txBody>
                    <a:bodyPr/>
                    <a:lstStyle/>
                    <a:p>
                      <a:pPr algn="ctr"/>
                      <a:r>
                        <a:rPr kumimoji="1" lang="en-US" altLang="ja-JP" dirty="0"/>
                        <a:t>3</a:t>
                      </a:r>
                    </a:p>
                  </a:txBody>
                  <a:tcPr/>
                </a:tc>
                <a:tc>
                  <a:txBody>
                    <a:bodyPr/>
                    <a:lstStyle/>
                    <a:p>
                      <a:r>
                        <a:rPr kumimoji="1" lang="ja-JP" altLang="en-US"/>
                        <a:t>内容概要</a:t>
                      </a:r>
                    </a:p>
                  </a:txBody>
                  <a:tcPr/>
                </a:tc>
                <a:tc>
                  <a:txBody>
                    <a:bodyPr/>
                    <a:lstStyle/>
                    <a:p>
                      <a:r>
                        <a:rPr kumimoji="1" lang="en-US" altLang="ja-JP" dirty="0"/>
                        <a:t>Char 64</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477829537"/>
                  </a:ext>
                </a:extLst>
              </a:tr>
              <a:tr h="370840">
                <a:tc>
                  <a:txBody>
                    <a:bodyPr/>
                    <a:lstStyle/>
                    <a:p>
                      <a:pPr algn="ctr"/>
                      <a:r>
                        <a:rPr kumimoji="1" lang="en-US" altLang="ja-JP" dirty="0"/>
                        <a:t>*</a:t>
                      </a:r>
                      <a:endParaRPr kumimoji="1" lang="ja-JP" altLang="en-US"/>
                    </a:p>
                  </a:txBody>
                  <a:tcPr/>
                </a:tc>
                <a:tc>
                  <a:txBody>
                    <a:bodyPr/>
                    <a:lstStyle/>
                    <a:p>
                      <a:pPr algn="ctr"/>
                      <a:r>
                        <a:rPr kumimoji="1" lang="en-US" altLang="ja-JP" dirty="0"/>
                        <a:t>4</a:t>
                      </a:r>
                      <a:endParaRPr kumimoji="1" lang="ja-JP" altLang="en-US"/>
                    </a:p>
                  </a:txBody>
                  <a:tcPr/>
                </a:tc>
                <a:tc>
                  <a:txBody>
                    <a:bodyPr/>
                    <a:lstStyle/>
                    <a:p>
                      <a:r>
                        <a:rPr kumimoji="1" lang="ja-JP" altLang="en-US"/>
                        <a:t>期限</a:t>
                      </a:r>
                    </a:p>
                  </a:txBody>
                  <a:tcPr/>
                </a:tc>
                <a:tc>
                  <a:txBody>
                    <a:bodyPr/>
                    <a:lstStyle/>
                    <a:p>
                      <a:r>
                        <a:rPr kumimoji="1" lang="en-US" altLang="ja-JP" dirty="0"/>
                        <a:t>Date</a:t>
                      </a:r>
                      <a:endParaRPr kumimoji="1" lang="ja-JP" altLang="en-US"/>
                    </a:p>
                  </a:txBody>
                  <a:tcPr/>
                </a:tc>
                <a:tc>
                  <a:txBody>
                    <a:bodyPr/>
                    <a:lstStyle/>
                    <a:p>
                      <a:r>
                        <a:rPr kumimoji="1" lang="en-US" altLang="ja-JP" dirty="0"/>
                        <a:t>Maximum Limit</a:t>
                      </a:r>
                      <a:r>
                        <a:rPr kumimoji="1" lang="ja-JP" altLang="en-US"/>
                        <a:t>を設ける</a:t>
                      </a:r>
                      <a:r>
                        <a:rPr kumimoji="1" lang="en-US" altLang="ja-JP" dirty="0"/>
                        <a:t> 1</a:t>
                      </a:r>
                      <a:r>
                        <a:rPr kumimoji="1" lang="ja-JP" altLang="en-US"/>
                        <a:t>ヶ月など</a:t>
                      </a:r>
                    </a:p>
                  </a:txBody>
                  <a:tcPr/>
                </a:tc>
                <a:extLst>
                  <a:ext uri="{0D108BD9-81ED-4DB2-BD59-A6C34878D82A}">
                    <a16:rowId xmlns:a16="http://schemas.microsoft.com/office/drawing/2014/main" val="1943790444"/>
                  </a:ext>
                </a:extLst>
              </a:tr>
              <a:tr h="370840">
                <a:tc>
                  <a:txBody>
                    <a:bodyPr/>
                    <a:lstStyle/>
                    <a:p>
                      <a:pPr algn="ctr"/>
                      <a:r>
                        <a:rPr kumimoji="1" lang="en-US" altLang="ja-JP" dirty="0"/>
                        <a:t>*</a:t>
                      </a:r>
                      <a:endParaRPr kumimoji="1" lang="ja-JP" altLang="en-US"/>
                    </a:p>
                  </a:txBody>
                  <a:tcPr/>
                </a:tc>
                <a:tc>
                  <a:txBody>
                    <a:bodyPr/>
                    <a:lstStyle/>
                    <a:p>
                      <a:pPr algn="ctr"/>
                      <a:r>
                        <a:rPr kumimoji="1" lang="en-US" altLang="ja-JP" dirty="0"/>
                        <a:t>5</a:t>
                      </a:r>
                      <a:endParaRPr kumimoji="1" lang="ja-JP" altLang="en-US"/>
                    </a:p>
                  </a:txBody>
                  <a:tcPr/>
                </a:tc>
                <a:tc>
                  <a:txBody>
                    <a:bodyPr/>
                    <a:lstStyle/>
                    <a:p>
                      <a:r>
                        <a:rPr kumimoji="1" lang="ja-JP" altLang="en-US"/>
                        <a:t>内容詳細</a:t>
                      </a:r>
                    </a:p>
                  </a:txBody>
                  <a:tcPr/>
                </a:tc>
                <a:tc>
                  <a:txBody>
                    <a:bodyPr/>
                    <a:lstStyle/>
                    <a:p>
                      <a:r>
                        <a:rPr kumimoji="1" lang="en-US" altLang="ja-JP" dirty="0"/>
                        <a:t>Char 512</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3178117787"/>
                  </a:ext>
                </a:extLst>
              </a:tr>
              <a:tr h="370840">
                <a:tc>
                  <a:txBody>
                    <a:bodyPr/>
                    <a:lstStyle/>
                    <a:p>
                      <a:pPr algn="ctr"/>
                      <a:endParaRPr kumimoji="1" lang="ja-JP" altLang="en-US"/>
                    </a:p>
                  </a:txBody>
                  <a:tcPr/>
                </a:tc>
                <a:tc>
                  <a:txBody>
                    <a:bodyPr/>
                    <a:lstStyle/>
                    <a:p>
                      <a:pPr algn="ctr"/>
                      <a:r>
                        <a:rPr kumimoji="1" lang="en-US" altLang="ja-JP" dirty="0"/>
                        <a:t>6</a:t>
                      </a:r>
                      <a:endParaRPr kumimoji="1" lang="ja-JP" altLang="en-US"/>
                    </a:p>
                  </a:txBody>
                  <a:tcPr/>
                </a:tc>
                <a:tc>
                  <a:txBody>
                    <a:bodyPr/>
                    <a:lstStyle/>
                    <a:p>
                      <a:r>
                        <a:rPr kumimoji="1" lang="ja-JP" altLang="en-US"/>
                        <a:t>場所</a:t>
                      </a:r>
                    </a:p>
                  </a:txBody>
                  <a:tcPr/>
                </a:tc>
                <a:tc>
                  <a:txBody>
                    <a:bodyPr/>
                    <a:lstStyle/>
                    <a:p>
                      <a:r>
                        <a:rPr kumimoji="1" lang="en-US" altLang="ja-JP" dirty="0"/>
                        <a:t>Char 64</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1472546283"/>
                  </a:ext>
                </a:extLst>
              </a:tr>
              <a:tr h="370840">
                <a:tc>
                  <a:txBody>
                    <a:bodyPr/>
                    <a:lstStyle/>
                    <a:p>
                      <a:pPr algn="ctr"/>
                      <a:endParaRPr kumimoji="1" lang="ja-JP" altLang="en-US"/>
                    </a:p>
                  </a:txBody>
                  <a:tcPr/>
                </a:tc>
                <a:tc>
                  <a:txBody>
                    <a:bodyPr/>
                    <a:lstStyle/>
                    <a:p>
                      <a:pPr algn="ctr"/>
                      <a:r>
                        <a:rPr kumimoji="1" lang="en-US" altLang="ja-JP" dirty="0"/>
                        <a:t>7</a:t>
                      </a:r>
                      <a:endParaRPr kumimoji="1" lang="ja-JP" altLang="en-US"/>
                    </a:p>
                  </a:txBody>
                  <a:tcPr/>
                </a:tc>
                <a:tc>
                  <a:txBody>
                    <a:bodyPr/>
                    <a:lstStyle/>
                    <a:p>
                      <a:r>
                        <a:rPr kumimoji="1" lang="ja-JP" altLang="en-US"/>
                        <a:t>時間</a:t>
                      </a:r>
                    </a:p>
                  </a:txBody>
                  <a:tcPr/>
                </a:tc>
                <a:tc>
                  <a:txBody>
                    <a:bodyPr/>
                    <a:lstStyle/>
                    <a:p>
                      <a:r>
                        <a:rPr kumimoji="1" lang="en-US" altLang="ja-JP" dirty="0"/>
                        <a:t>Date</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1164252037"/>
                  </a:ext>
                </a:extLst>
              </a:tr>
            </a:tbl>
          </a:graphicData>
        </a:graphic>
      </p:graphicFrame>
      <p:sp>
        <p:nvSpPr>
          <p:cNvPr id="5" name="テキスト ボックス 4">
            <a:extLst>
              <a:ext uri="{FF2B5EF4-FFF2-40B4-BE49-F238E27FC236}">
                <a16:creationId xmlns:a16="http://schemas.microsoft.com/office/drawing/2014/main" id="{FF0A0818-DDDF-D546-9C06-490B5DC19913}"/>
              </a:ext>
            </a:extLst>
          </p:cNvPr>
          <p:cNvSpPr txBox="1"/>
          <p:nvPr/>
        </p:nvSpPr>
        <p:spPr>
          <a:xfrm>
            <a:off x="5191746" y="1815786"/>
            <a:ext cx="1808508" cy="400110"/>
          </a:xfrm>
          <a:prstGeom prst="rect">
            <a:avLst/>
          </a:prstGeom>
          <a:noFill/>
        </p:spPr>
        <p:txBody>
          <a:bodyPr wrap="none" rtlCol="0">
            <a:spAutoFit/>
          </a:bodyPr>
          <a:lstStyle/>
          <a:p>
            <a:r>
              <a:rPr lang="en-US" altLang="ja-JP" sz="2000" dirty="0" err="1"/>
              <a:t>Personal_</a:t>
            </a:r>
            <a:r>
              <a:rPr kumimoji="1" lang="en-US" altLang="ja-JP" sz="2000" dirty="0" err="1"/>
              <a:t>Info</a:t>
            </a:r>
            <a:endParaRPr kumimoji="1" lang="ja-JP" altLang="en-US" sz="2000"/>
          </a:p>
        </p:txBody>
      </p:sp>
    </p:spTree>
    <p:extLst>
      <p:ext uri="{BB962C8B-B14F-4D97-AF65-F5344CB8AC3E}">
        <p14:creationId xmlns:p14="http://schemas.microsoft.com/office/powerpoint/2010/main" val="243011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0BC1EA-BA01-FD40-8CE4-EF36AEB3A218}"/>
              </a:ext>
            </a:extLst>
          </p:cNvPr>
          <p:cNvSpPr>
            <a:spLocks noGrp="1"/>
          </p:cNvSpPr>
          <p:nvPr>
            <p:ph type="title"/>
          </p:nvPr>
        </p:nvSpPr>
        <p:spPr/>
        <p:txBody>
          <a:bodyPr/>
          <a:lstStyle/>
          <a:p>
            <a:r>
              <a:rPr kumimoji="1" lang="ja-JP" altLang="en-US"/>
              <a:t>概要</a:t>
            </a:r>
          </a:p>
        </p:txBody>
      </p:sp>
      <p:sp>
        <p:nvSpPr>
          <p:cNvPr id="3" name="コンテンツ プレースホルダー 2">
            <a:extLst>
              <a:ext uri="{FF2B5EF4-FFF2-40B4-BE49-F238E27FC236}">
                <a16:creationId xmlns:a16="http://schemas.microsoft.com/office/drawing/2014/main" id="{3F5D9E55-5D17-6A4A-9C58-460F1E5D3D20}"/>
              </a:ext>
            </a:extLst>
          </p:cNvPr>
          <p:cNvSpPr>
            <a:spLocks noGrp="1"/>
          </p:cNvSpPr>
          <p:nvPr>
            <p:ph idx="1"/>
          </p:nvPr>
        </p:nvSpPr>
        <p:spPr/>
        <p:txBody>
          <a:bodyPr/>
          <a:lstStyle/>
          <a:p>
            <a:r>
              <a:rPr kumimoji="1" lang="ja-JP" altLang="en-US"/>
              <a:t>学生同士がマッチングできるアプリ（</a:t>
            </a:r>
            <a:r>
              <a:rPr kumimoji="1" lang="ja-JP" altLang="en-US">
                <a:solidFill>
                  <a:srgbClr val="00B050"/>
                </a:solidFill>
              </a:rPr>
              <a:t>真面目</a:t>
            </a:r>
            <a:r>
              <a:rPr kumimoji="1" lang="ja-JP" altLang="en-US"/>
              <a:t>）</a:t>
            </a:r>
            <a:endParaRPr kumimoji="1" lang="en-US" altLang="ja-JP" dirty="0"/>
          </a:p>
          <a:p>
            <a:r>
              <a:rPr lang="ja-JP" altLang="en-US"/>
              <a:t>想定している</a:t>
            </a:r>
            <a:r>
              <a:rPr lang="ja-JP" altLang="en-US">
                <a:solidFill>
                  <a:srgbClr val="00B050"/>
                </a:solidFill>
              </a:rPr>
              <a:t>マッチング内容</a:t>
            </a:r>
            <a:endParaRPr kumimoji="1" lang="en-US" altLang="ja-JP" dirty="0">
              <a:solidFill>
                <a:srgbClr val="00B050"/>
              </a:solidFill>
            </a:endParaRPr>
          </a:p>
          <a:p>
            <a:pPr lvl="1"/>
            <a:r>
              <a:rPr lang="ja-JP" altLang="en-US"/>
              <a:t>インターン仲間の募集</a:t>
            </a:r>
            <a:endParaRPr lang="en-US" altLang="ja-JP" dirty="0"/>
          </a:p>
          <a:p>
            <a:pPr lvl="1"/>
            <a:r>
              <a:rPr kumimoji="1" lang="en-US" altLang="ja-JP" dirty="0"/>
              <a:t>OB</a:t>
            </a:r>
            <a:r>
              <a:rPr kumimoji="1" lang="ja-JP" altLang="en-US"/>
              <a:t>による企業説明等の募集</a:t>
            </a:r>
            <a:endParaRPr kumimoji="1" lang="en-US" altLang="ja-JP" dirty="0"/>
          </a:p>
          <a:p>
            <a:pPr lvl="1"/>
            <a:r>
              <a:rPr lang="ja-JP" altLang="en-US"/>
              <a:t>大学の講義に関する個人教育（</a:t>
            </a:r>
            <a:r>
              <a:rPr lang="en-US" altLang="ja-JP" dirty="0"/>
              <a:t>CS</a:t>
            </a:r>
            <a:r>
              <a:rPr lang="ja-JP" altLang="en-US"/>
              <a:t>・英語・他）</a:t>
            </a:r>
            <a:endParaRPr lang="en-US" altLang="ja-JP" dirty="0"/>
          </a:p>
          <a:p>
            <a:pPr lvl="1"/>
            <a:r>
              <a:rPr kumimoji="1" lang="ja-JP" altLang="en-US"/>
              <a:t>サークルの説明会勧誘</a:t>
            </a:r>
            <a:endParaRPr kumimoji="1" lang="en-US" altLang="ja-JP" dirty="0"/>
          </a:p>
          <a:p>
            <a:r>
              <a:rPr lang="ja-JP" altLang="en-US"/>
              <a:t>クソ投稿防止として、</a:t>
            </a:r>
            <a:r>
              <a:rPr lang="en-US" altLang="ja-JP" dirty="0" err="1"/>
              <a:t>GoogleAuth</a:t>
            </a:r>
            <a:r>
              <a:rPr lang="ja-JP" altLang="en-US"/>
              <a:t>を利用し個人とゆるく結びつける。</a:t>
            </a:r>
            <a:endParaRPr lang="en-US" altLang="ja-JP" dirty="0"/>
          </a:p>
          <a:p>
            <a:r>
              <a:rPr lang="ja-JP" altLang="en-US"/>
              <a:t>形骸化を防ぐ取り組みとして、</a:t>
            </a:r>
            <a:r>
              <a:rPr kumimoji="1" lang="ja-JP" altLang="en-US"/>
              <a:t>一定期間でアーカイブ行きに　</a:t>
            </a:r>
          </a:p>
        </p:txBody>
      </p:sp>
    </p:spTree>
    <p:extLst>
      <p:ext uri="{BB962C8B-B14F-4D97-AF65-F5344CB8AC3E}">
        <p14:creationId xmlns:p14="http://schemas.microsoft.com/office/powerpoint/2010/main" val="1167122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F1409-7F12-E44E-BB9E-D3CAC7BA9397}"/>
              </a:ext>
            </a:extLst>
          </p:cNvPr>
          <p:cNvSpPr>
            <a:spLocks noGrp="1"/>
          </p:cNvSpPr>
          <p:nvPr>
            <p:ph type="title"/>
          </p:nvPr>
        </p:nvSpPr>
        <p:spPr/>
        <p:txBody>
          <a:bodyPr/>
          <a:lstStyle/>
          <a:p>
            <a:r>
              <a:rPr kumimoji="1" lang="ja-JP" altLang="en-US"/>
              <a:t>ページ一覧・遷移　バックエンド</a:t>
            </a:r>
          </a:p>
        </p:txBody>
      </p:sp>
      <p:sp>
        <p:nvSpPr>
          <p:cNvPr id="4" name="正方形/長方形 3">
            <a:extLst>
              <a:ext uri="{FF2B5EF4-FFF2-40B4-BE49-F238E27FC236}">
                <a16:creationId xmlns:a16="http://schemas.microsoft.com/office/drawing/2014/main" id="{6D40FF21-4F3E-424F-9F00-A90DD71B7FD2}"/>
              </a:ext>
            </a:extLst>
          </p:cNvPr>
          <p:cNvSpPr/>
          <p:nvPr/>
        </p:nvSpPr>
        <p:spPr>
          <a:xfrm>
            <a:off x="1359408" y="4000500"/>
            <a:ext cx="1975104" cy="168706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a:t>Main Page</a:t>
            </a:r>
          </a:p>
          <a:p>
            <a:pPr marL="285750" indent="-285750">
              <a:buFont typeface="Arial" panose="020B0604020202020204" pitchFamily="34" charset="0"/>
              <a:buChar char="•"/>
            </a:pPr>
            <a:r>
              <a:rPr lang="ja-JP" altLang="en-US"/>
              <a:t>募集</a:t>
            </a:r>
            <a:endParaRPr lang="en-US" altLang="ja-JP" dirty="0"/>
          </a:p>
          <a:p>
            <a:pPr marL="285750" indent="-285750">
              <a:buFont typeface="Arial" panose="020B0604020202020204" pitchFamily="34" charset="0"/>
              <a:buChar char="•"/>
            </a:pPr>
            <a:r>
              <a:rPr lang="ja-JP" altLang="en-US"/>
              <a:t>アーカイブ</a:t>
            </a:r>
            <a:endParaRPr lang="en-US" altLang="ja-JP" dirty="0"/>
          </a:p>
        </p:txBody>
      </p:sp>
      <p:sp>
        <p:nvSpPr>
          <p:cNvPr id="5" name="正方形/長方形 4">
            <a:extLst>
              <a:ext uri="{FF2B5EF4-FFF2-40B4-BE49-F238E27FC236}">
                <a16:creationId xmlns:a16="http://schemas.microsoft.com/office/drawing/2014/main" id="{8F3FBD39-FAD9-6442-9EAC-4668DD9227D0}"/>
              </a:ext>
            </a:extLst>
          </p:cNvPr>
          <p:cNvSpPr/>
          <p:nvPr/>
        </p:nvSpPr>
        <p:spPr>
          <a:xfrm>
            <a:off x="1359408" y="1741932"/>
            <a:ext cx="2234184" cy="84582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ja-JP" dirty="0"/>
              <a:t>Login</a:t>
            </a:r>
          </a:p>
        </p:txBody>
      </p:sp>
      <p:sp>
        <p:nvSpPr>
          <p:cNvPr id="7" name="正方形/長方形 6">
            <a:extLst>
              <a:ext uri="{FF2B5EF4-FFF2-40B4-BE49-F238E27FC236}">
                <a16:creationId xmlns:a16="http://schemas.microsoft.com/office/drawing/2014/main" id="{48444717-64A5-6D43-BF84-55BFA9AE4916}"/>
              </a:ext>
            </a:extLst>
          </p:cNvPr>
          <p:cNvSpPr/>
          <p:nvPr/>
        </p:nvSpPr>
        <p:spPr>
          <a:xfrm>
            <a:off x="5684520" y="4247705"/>
            <a:ext cx="1975104" cy="66598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ja-JP" dirty="0"/>
              <a:t>Detail</a:t>
            </a:r>
          </a:p>
        </p:txBody>
      </p:sp>
      <p:sp>
        <p:nvSpPr>
          <p:cNvPr id="8" name="正方形/長方形 7">
            <a:extLst>
              <a:ext uri="{FF2B5EF4-FFF2-40B4-BE49-F238E27FC236}">
                <a16:creationId xmlns:a16="http://schemas.microsoft.com/office/drawing/2014/main" id="{830A99C2-6326-9E49-9B3B-9D3AEABC38DA}"/>
              </a:ext>
            </a:extLst>
          </p:cNvPr>
          <p:cNvSpPr/>
          <p:nvPr/>
        </p:nvSpPr>
        <p:spPr>
          <a:xfrm>
            <a:off x="5684520" y="5160898"/>
            <a:ext cx="1975104" cy="66598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ja-JP" dirty="0"/>
              <a:t>Recruitment</a:t>
            </a:r>
          </a:p>
        </p:txBody>
      </p:sp>
      <p:sp>
        <p:nvSpPr>
          <p:cNvPr id="9" name="正方形/長方形 8">
            <a:extLst>
              <a:ext uri="{FF2B5EF4-FFF2-40B4-BE49-F238E27FC236}">
                <a16:creationId xmlns:a16="http://schemas.microsoft.com/office/drawing/2014/main" id="{7E5B1CFA-958E-A84C-AF15-060BAEC88B70}"/>
              </a:ext>
            </a:extLst>
          </p:cNvPr>
          <p:cNvSpPr/>
          <p:nvPr/>
        </p:nvSpPr>
        <p:spPr>
          <a:xfrm>
            <a:off x="5684520" y="2002060"/>
            <a:ext cx="1975104" cy="168706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err="1"/>
              <a:t>MyPage</a:t>
            </a:r>
            <a:endParaRPr kumimoji="1" lang="en-US" altLang="ja-JP" dirty="0"/>
          </a:p>
          <a:p>
            <a:pPr marL="285750" indent="-285750">
              <a:buFont typeface="Arial" panose="020B0604020202020204" pitchFamily="34" charset="0"/>
              <a:buChar char="•"/>
            </a:pPr>
            <a:r>
              <a:rPr lang="ja-JP" altLang="en-US"/>
              <a:t>エントリー済</a:t>
            </a:r>
            <a:endParaRPr lang="en-US" altLang="ja-JP" dirty="0"/>
          </a:p>
          <a:p>
            <a:pPr marL="285750" indent="-285750">
              <a:buFont typeface="Arial" panose="020B0604020202020204" pitchFamily="34" charset="0"/>
              <a:buChar char="•"/>
            </a:pPr>
            <a:r>
              <a:rPr lang="en-US" altLang="ja-JP" dirty="0"/>
              <a:t>My</a:t>
            </a:r>
            <a:r>
              <a:rPr lang="ja-JP" altLang="en-US"/>
              <a:t>募集中</a:t>
            </a:r>
            <a:endParaRPr lang="en-US" altLang="ja-JP" dirty="0"/>
          </a:p>
        </p:txBody>
      </p:sp>
      <p:sp>
        <p:nvSpPr>
          <p:cNvPr id="13" name="正方形/長方形 12">
            <a:extLst>
              <a:ext uri="{FF2B5EF4-FFF2-40B4-BE49-F238E27FC236}">
                <a16:creationId xmlns:a16="http://schemas.microsoft.com/office/drawing/2014/main" id="{45C188E5-A772-2645-8314-01A7CCFB4707}"/>
              </a:ext>
            </a:extLst>
          </p:cNvPr>
          <p:cNvSpPr/>
          <p:nvPr/>
        </p:nvSpPr>
        <p:spPr>
          <a:xfrm>
            <a:off x="9378696" y="1648024"/>
            <a:ext cx="1975104" cy="1325563"/>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ja-JP" altLang="en-US"/>
              <a:t>タイトル</a:t>
            </a:r>
            <a:endParaRPr kumimoji="1" lang="en-US" altLang="ja-JP" dirty="0"/>
          </a:p>
          <a:p>
            <a:pPr marL="285750" indent="-285750">
              <a:buFont typeface="Arial" panose="020B0604020202020204" pitchFamily="34" charset="0"/>
              <a:buChar char="•"/>
            </a:pPr>
            <a:r>
              <a:rPr lang="en-US" altLang="ja-JP" dirty="0"/>
              <a:t>TAB</a:t>
            </a:r>
          </a:p>
          <a:p>
            <a:pPr marL="285750" indent="-285750">
              <a:buFont typeface="Arial" panose="020B0604020202020204" pitchFamily="34" charset="0"/>
              <a:buChar char="•"/>
            </a:pPr>
            <a:r>
              <a:rPr lang="en-US" altLang="ja-JP" dirty="0"/>
              <a:t>TAB</a:t>
            </a:r>
          </a:p>
        </p:txBody>
      </p:sp>
      <p:sp>
        <p:nvSpPr>
          <p:cNvPr id="14" name="テキスト ボックス 13">
            <a:extLst>
              <a:ext uri="{FF2B5EF4-FFF2-40B4-BE49-F238E27FC236}">
                <a16:creationId xmlns:a16="http://schemas.microsoft.com/office/drawing/2014/main" id="{9D149A21-1A25-6C4C-911B-D04ABEEDE351}"/>
              </a:ext>
            </a:extLst>
          </p:cNvPr>
          <p:cNvSpPr txBox="1"/>
          <p:nvPr/>
        </p:nvSpPr>
        <p:spPr>
          <a:xfrm>
            <a:off x="10043082" y="1339017"/>
            <a:ext cx="646331" cy="369332"/>
          </a:xfrm>
          <a:prstGeom prst="rect">
            <a:avLst/>
          </a:prstGeom>
          <a:noFill/>
        </p:spPr>
        <p:txBody>
          <a:bodyPr wrap="none" rtlCol="0">
            <a:spAutoFit/>
          </a:bodyPr>
          <a:lstStyle/>
          <a:p>
            <a:r>
              <a:rPr lang="ja-JP" altLang="en-US"/>
              <a:t>摘要</a:t>
            </a:r>
            <a:endParaRPr kumimoji="1" lang="ja-JP" altLang="en-US"/>
          </a:p>
        </p:txBody>
      </p:sp>
      <p:cxnSp>
        <p:nvCxnSpPr>
          <p:cNvPr id="16" name="直線矢印コネクタ 15">
            <a:extLst>
              <a:ext uri="{FF2B5EF4-FFF2-40B4-BE49-F238E27FC236}">
                <a16:creationId xmlns:a16="http://schemas.microsoft.com/office/drawing/2014/main" id="{C8FEB9E2-9FBE-AA44-92A3-C7973EE69ECF}"/>
              </a:ext>
            </a:extLst>
          </p:cNvPr>
          <p:cNvCxnSpPr>
            <a:cxnSpLocks/>
          </p:cNvCxnSpPr>
          <p:nvPr/>
        </p:nvCxnSpPr>
        <p:spPr>
          <a:xfrm flipV="1">
            <a:off x="3334512" y="2435733"/>
            <a:ext cx="2350008" cy="1978471"/>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860731E-3A55-7940-9A57-C6EE7D25002D}"/>
              </a:ext>
            </a:extLst>
          </p:cNvPr>
          <p:cNvCxnSpPr>
            <a:cxnSpLocks/>
          </p:cNvCxnSpPr>
          <p:nvPr/>
        </p:nvCxnSpPr>
        <p:spPr>
          <a:xfrm flipV="1">
            <a:off x="2905506" y="4422267"/>
            <a:ext cx="2779014" cy="404144"/>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C3AAD80E-0F62-364D-AF65-0C482A0853E2}"/>
              </a:ext>
            </a:extLst>
          </p:cNvPr>
          <p:cNvCxnSpPr>
            <a:cxnSpLocks/>
          </p:cNvCxnSpPr>
          <p:nvPr/>
        </p:nvCxnSpPr>
        <p:spPr>
          <a:xfrm flipV="1">
            <a:off x="2905506" y="4717971"/>
            <a:ext cx="2779014" cy="373270"/>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角丸四角形 29">
            <a:extLst>
              <a:ext uri="{FF2B5EF4-FFF2-40B4-BE49-F238E27FC236}">
                <a16:creationId xmlns:a16="http://schemas.microsoft.com/office/drawing/2014/main" id="{EFBF73DA-220A-7942-8E2C-33D56F96E8E3}"/>
              </a:ext>
            </a:extLst>
          </p:cNvPr>
          <p:cNvSpPr/>
          <p:nvPr/>
        </p:nvSpPr>
        <p:spPr>
          <a:xfrm>
            <a:off x="1359408" y="4717971"/>
            <a:ext cx="15460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a:extLst>
              <a:ext uri="{FF2B5EF4-FFF2-40B4-BE49-F238E27FC236}">
                <a16:creationId xmlns:a16="http://schemas.microsoft.com/office/drawing/2014/main" id="{4A99D815-DE16-0148-BCCB-57B1D3EED31B}"/>
              </a:ext>
            </a:extLst>
          </p:cNvPr>
          <p:cNvSpPr/>
          <p:nvPr/>
        </p:nvSpPr>
        <p:spPr>
          <a:xfrm>
            <a:off x="1359408" y="4979621"/>
            <a:ext cx="15460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角丸四角形 31">
            <a:extLst>
              <a:ext uri="{FF2B5EF4-FFF2-40B4-BE49-F238E27FC236}">
                <a16:creationId xmlns:a16="http://schemas.microsoft.com/office/drawing/2014/main" id="{7E86CB2D-E092-F24F-8EC5-A6EC0425654D}"/>
              </a:ext>
            </a:extLst>
          </p:cNvPr>
          <p:cNvSpPr/>
          <p:nvPr/>
        </p:nvSpPr>
        <p:spPr>
          <a:xfrm>
            <a:off x="9378696" y="2176296"/>
            <a:ext cx="15460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a:extLst>
              <a:ext uri="{FF2B5EF4-FFF2-40B4-BE49-F238E27FC236}">
                <a16:creationId xmlns:a16="http://schemas.microsoft.com/office/drawing/2014/main" id="{E54DAF9C-44BB-CA47-9C0F-560E7369308D}"/>
              </a:ext>
            </a:extLst>
          </p:cNvPr>
          <p:cNvSpPr/>
          <p:nvPr/>
        </p:nvSpPr>
        <p:spPr>
          <a:xfrm>
            <a:off x="9378696" y="2438391"/>
            <a:ext cx="15460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a:extLst>
              <a:ext uri="{FF2B5EF4-FFF2-40B4-BE49-F238E27FC236}">
                <a16:creationId xmlns:a16="http://schemas.microsoft.com/office/drawing/2014/main" id="{6038646B-C469-6B4B-93AA-6AAD97DE508C}"/>
              </a:ext>
            </a:extLst>
          </p:cNvPr>
          <p:cNvSpPr/>
          <p:nvPr/>
        </p:nvSpPr>
        <p:spPr>
          <a:xfrm>
            <a:off x="5735193" y="2712998"/>
            <a:ext cx="17445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角丸四角形 34">
            <a:extLst>
              <a:ext uri="{FF2B5EF4-FFF2-40B4-BE49-F238E27FC236}">
                <a16:creationId xmlns:a16="http://schemas.microsoft.com/office/drawing/2014/main" id="{2C418727-3710-2A41-B90B-23389A5C08A2}"/>
              </a:ext>
            </a:extLst>
          </p:cNvPr>
          <p:cNvSpPr/>
          <p:nvPr/>
        </p:nvSpPr>
        <p:spPr>
          <a:xfrm>
            <a:off x="5734433" y="2973587"/>
            <a:ext cx="144055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220E6E20-1C1E-784F-8CEB-E70D3979EE0C}"/>
              </a:ext>
            </a:extLst>
          </p:cNvPr>
          <p:cNvCxnSpPr>
            <a:cxnSpLocks/>
          </p:cNvCxnSpPr>
          <p:nvPr/>
        </p:nvCxnSpPr>
        <p:spPr>
          <a:xfrm>
            <a:off x="3334512" y="5413248"/>
            <a:ext cx="2350008" cy="78770"/>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81508DCC-D66C-7744-A921-E3D5A0DD296A}"/>
              </a:ext>
            </a:extLst>
          </p:cNvPr>
          <p:cNvCxnSpPr>
            <a:cxnSpLocks/>
            <a:stCxn id="7" idx="0"/>
          </p:cNvCxnSpPr>
          <p:nvPr/>
        </p:nvCxnSpPr>
        <p:spPr>
          <a:xfrm flipH="1" flipV="1">
            <a:off x="6656832" y="3238779"/>
            <a:ext cx="15240" cy="1008926"/>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68DAFE2E-26B9-1A43-8C04-B8D3093291E2}"/>
              </a:ext>
            </a:extLst>
          </p:cNvPr>
          <p:cNvCxnSpPr>
            <a:cxnSpLocks/>
          </p:cNvCxnSpPr>
          <p:nvPr/>
        </p:nvCxnSpPr>
        <p:spPr>
          <a:xfrm flipV="1">
            <a:off x="7354824" y="2973587"/>
            <a:ext cx="0" cy="1289661"/>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523050F3-6591-E342-A13C-975CBAEBD485}"/>
              </a:ext>
            </a:extLst>
          </p:cNvPr>
          <p:cNvCxnSpPr>
            <a:cxnSpLocks/>
          </p:cNvCxnSpPr>
          <p:nvPr/>
        </p:nvCxnSpPr>
        <p:spPr>
          <a:xfrm>
            <a:off x="7050025" y="3689128"/>
            <a:ext cx="16763" cy="1471770"/>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29D57088-59EA-CA47-93BA-CAF5F668BE08}"/>
              </a:ext>
            </a:extLst>
          </p:cNvPr>
          <p:cNvCxnSpPr>
            <a:cxnSpLocks/>
          </p:cNvCxnSpPr>
          <p:nvPr/>
        </p:nvCxnSpPr>
        <p:spPr>
          <a:xfrm flipV="1">
            <a:off x="2132457" y="2595815"/>
            <a:ext cx="26671" cy="1404685"/>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11582FC0-C8BA-EE46-A768-506EE0720C05}"/>
              </a:ext>
            </a:extLst>
          </p:cNvPr>
          <p:cNvSpPr txBox="1"/>
          <p:nvPr/>
        </p:nvSpPr>
        <p:spPr>
          <a:xfrm>
            <a:off x="5684520" y="2107490"/>
            <a:ext cx="1013419" cy="276999"/>
          </a:xfrm>
          <a:prstGeom prst="rect">
            <a:avLst/>
          </a:prstGeom>
          <a:noFill/>
        </p:spPr>
        <p:txBody>
          <a:bodyPr wrap="none" rtlCol="0">
            <a:spAutoFit/>
          </a:bodyPr>
          <a:lstStyle/>
          <a:p>
            <a:r>
              <a:rPr kumimoji="1" lang="en-US" altLang="ja-JP" sz="1200" dirty="0">
                <a:solidFill>
                  <a:srgbClr val="FF0000"/>
                </a:solidFill>
              </a:rPr>
              <a:t>LOGIN REQ</a:t>
            </a:r>
            <a:endParaRPr kumimoji="1" lang="ja-JP" altLang="en-US" sz="1200">
              <a:solidFill>
                <a:srgbClr val="FF0000"/>
              </a:solidFill>
            </a:endParaRPr>
          </a:p>
        </p:txBody>
      </p:sp>
    </p:spTree>
    <p:extLst>
      <p:ext uri="{BB962C8B-B14F-4D97-AF65-F5344CB8AC3E}">
        <p14:creationId xmlns:p14="http://schemas.microsoft.com/office/powerpoint/2010/main" val="2419815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FF378-FA5E-7B43-A2C5-B0F9988B201A}"/>
              </a:ext>
            </a:extLst>
          </p:cNvPr>
          <p:cNvSpPr>
            <a:spLocks noGrp="1"/>
          </p:cNvSpPr>
          <p:nvPr>
            <p:ph type="title"/>
          </p:nvPr>
        </p:nvSpPr>
        <p:spPr/>
        <p:txBody>
          <a:bodyPr/>
          <a:lstStyle/>
          <a:p>
            <a:r>
              <a:rPr kumimoji="1" lang="ja-JP" altLang="en-US"/>
              <a:t>既存の募集方法と問題点</a:t>
            </a:r>
          </a:p>
        </p:txBody>
      </p:sp>
      <p:sp>
        <p:nvSpPr>
          <p:cNvPr id="3" name="コンテンツ プレースホルダー 2">
            <a:extLst>
              <a:ext uri="{FF2B5EF4-FFF2-40B4-BE49-F238E27FC236}">
                <a16:creationId xmlns:a16="http://schemas.microsoft.com/office/drawing/2014/main" id="{900147EF-00B5-0849-95BE-5CDF620414CD}"/>
              </a:ext>
            </a:extLst>
          </p:cNvPr>
          <p:cNvSpPr>
            <a:spLocks noGrp="1"/>
          </p:cNvSpPr>
          <p:nvPr>
            <p:ph idx="1"/>
          </p:nvPr>
        </p:nvSpPr>
        <p:spPr/>
        <p:txBody>
          <a:bodyPr/>
          <a:lstStyle/>
          <a:p>
            <a:r>
              <a:rPr kumimoji="1" lang="ja-JP" altLang="en-US"/>
              <a:t>口伝え</a:t>
            </a:r>
            <a:endParaRPr kumimoji="1" lang="en-US" altLang="ja-JP" dirty="0"/>
          </a:p>
          <a:p>
            <a:pPr lvl="1"/>
            <a:r>
              <a:rPr kumimoji="1" lang="ja-JP" altLang="en-US"/>
              <a:t>👍 気軽に発信できる</a:t>
            </a:r>
            <a:endParaRPr kumimoji="1" lang="en-US" altLang="ja-JP" dirty="0"/>
          </a:p>
          <a:p>
            <a:pPr lvl="1"/>
            <a:r>
              <a:rPr lang="ja-JP" altLang="en-US"/>
              <a:t>👎 影響が限定的・参加する人を把握するのにコストがかかる</a:t>
            </a:r>
            <a:endParaRPr kumimoji="1" lang="en-US" altLang="ja-JP" dirty="0"/>
          </a:p>
          <a:p>
            <a:endParaRPr lang="en-US" altLang="ja-JP" dirty="0"/>
          </a:p>
          <a:p>
            <a:r>
              <a:rPr kumimoji="1" lang="en-US" altLang="ja-JP" dirty="0"/>
              <a:t>Twitter</a:t>
            </a:r>
            <a:r>
              <a:rPr kumimoji="1" lang="ja-JP" altLang="en-US"/>
              <a:t>で募集する</a:t>
            </a:r>
            <a:endParaRPr kumimoji="1" lang="en-US" altLang="ja-JP" dirty="0"/>
          </a:p>
          <a:p>
            <a:pPr lvl="1"/>
            <a:r>
              <a:rPr lang="en-US" altLang="ja-JP" dirty="0"/>
              <a:t>👍</a:t>
            </a:r>
            <a:r>
              <a:rPr lang="ja-JP" altLang="en-US"/>
              <a:t> 気軽に発信できる・フォロワーの目に付く</a:t>
            </a:r>
            <a:endParaRPr lang="en-US" altLang="ja-JP" dirty="0"/>
          </a:p>
          <a:p>
            <a:pPr lvl="1"/>
            <a:r>
              <a:rPr kumimoji="1" lang="en-US" altLang="ja-JP" dirty="0"/>
              <a:t>👎 </a:t>
            </a:r>
            <a:r>
              <a:rPr kumimoji="1" lang="ja-JP" altLang="en-US"/>
              <a:t>流れてしまう・フォロワーにしか目に付かない（影響が限定的、元から興味を持ってる人にしか情報がいかない）</a:t>
            </a:r>
            <a:endParaRPr kumimoji="1" lang="en-US" altLang="ja-JP" dirty="0"/>
          </a:p>
        </p:txBody>
      </p:sp>
    </p:spTree>
    <p:extLst>
      <p:ext uri="{BB962C8B-B14F-4D97-AF65-F5344CB8AC3E}">
        <p14:creationId xmlns:p14="http://schemas.microsoft.com/office/powerpoint/2010/main" val="32181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1760CC-5B7F-7044-A99E-C866ECC9D8C2}"/>
              </a:ext>
            </a:extLst>
          </p:cNvPr>
          <p:cNvSpPr>
            <a:spLocks noGrp="1"/>
          </p:cNvSpPr>
          <p:nvPr>
            <p:ph type="title"/>
          </p:nvPr>
        </p:nvSpPr>
        <p:spPr/>
        <p:txBody>
          <a:bodyPr/>
          <a:lstStyle/>
          <a:p>
            <a:r>
              <a:rPr kumimoji="1" lang="ja-JP" altLang="en-US"/>
              <a:t>解決策</a:t>
            </a:r>
          </a:p>
        </p:txBody>
      </p:sp>
      <p:sp>
        <p:nvSpPr>
          <p:cNvPr id="3" name="コンテンツ プレースホルダー 2">
            <a:extLst>
              <a:ext uri="{FF2B5EF4-FFF2-40B4-BE49-F238E27FC236}">
                <a16:creationId xmlns:a16="http://schemas.microsoft.com/office/drawing/2014/main" id="{4DF44596-B1C6-4346-8AA4-4476A3DD4E94}"/>
              </a:ext>
            </a:extLst>
          </p:cNvPr>
          <p:cNvSpPr>
            <a:spLocks noGrp="1"/>
          </p:cNvSpPr>
          <p:nvPr>
            <p:ph idx="1"/>
          </p:nvPr>
        </p:nvSpPr>
        <p:spPr/>
        <p:txBody>
          <a:bodyPr>
            <a:normAutofit lnSpcReduction="10000"/>
          </a:bodyPr>
          <a:lstStyle/>
          <a:p>
            <a:r>
              <a:rPr kumimoji="1" lang="en-US" altLang="ja-JP" dirty="0" err="1"/>
              <a:t>IniMaching</a:t>
            </a:r>
            <a:endParaRPr lang="en-US" altLang="ja-JP" dirty="0"/>
          </a:p>
          <a:p>
            <a:endParaRPr kumimoji="1" lang="en-US" altLang="ja-JP" dirty="0"/>
          </a:p>
          <a:p>
            <a:r>
              <a:rPr kumimoji="1" lang="ja-JP" altLang="en-US"/>
              <a:t>👍</a:t>
            </a:r>
            <a:endParaRPr kumimoji="1" lang="en-US" altLang="ja-JP" dirty="0"/>
          </a:p>
          <a:p>
            <a:pPr lvl="1"/>
            <a:r>
              <a:rPr lang="ja-JP" altLang="en-US"/>
              <a:t>マッチングに必要な要素全てを</a:t>
            </a:r>
            <a:r>
              <a:rPr lang="en-US" altLang="ja-JP" dirty="0"/>
              <a:t>Web</a:t>
            </a:r>
            <a:r>
              <a:rPr lang="ja-JP" altLang="en-US"/>
              <a:t>上に集約</a:t>
            </a:r>
            <a:endParaRPr lang="en-US" altLang="ja-JP" dirty="0"/>
          </a:p>
          <a:p>
            <a:pPr lvl="2"/>
            <a:r>
              <a:rPr lang="ja-JP" altLang="en-US"/>
              <a:t>リンクさえ知ってれば受けも攻めもすぐに活動できる。</a:t>
            </a:r>
            <a:endParaRPr lang="en-US" altLang="ja-JP" dirty="0"/>
          </a:p>
          <a:p>
            <a:pPr lvl="1"/>
            <a:r>
              <a:rPr kumimoji="1" lang="ja-JP" altLang="en-US"/>
              <a:t>参加希望する人を自動集計</a:t>
            </a:r>
            <a:endParaRPr lang="en-US" altLang="ja-JP" dirty="0"/>
          </a:p>
          <a:p>
            <a:pPr lvl="1"/>
            <a:r>
              <a:rPr lang="ja-JP" altLang="en-US"/>
              <a:t>興味ない</a:t>
            </a:r>
            <a:r>
              <a:rPr kumimoji="1" lang="ja-JP" altLang="en-US"/>
              <a:t>マッチングも目に入ることによってフィルターバブルを防止</a:t>
            </a:r>
            <a:endParaRPr kumimoji="1" lang="en-US" altLang="ja-JP" dirty="0"/>
          </a:p>
          <a:p>
            <a:endParaRPr kumimoji="1" lang="en-US" altLang="ja-JP" dirty="0"/>
          </a:p>
          <a:p>
            <a:r>
              <a:rPr lang="ja-JP" altLang="en-US"/>
              <a:t>👎 </a:t>
            </a:r>
            <a:endParaRPr lang="en-US" altLang="ja-JP" dirty="0"/>
          </a:p>
          <a:p>
            <a:pPr lvl="1"/>
            <a:r>
              <a:rPr lang="ja-JP" altLang="en-US"/>
              <a:t>知ってもらうために初期の努力が必要</a:t>
            </a:r>
            <a:endParaRPr kumimoji="1" lang="en-US" altLang="ja-JP" dirty="0"/>
          </a:p>
        </p:txBody>
      </p:sp>
    </p:spTree>
    <p:extLst>
      <p:ext uri="{BB962C8B-B14F-4D97-AF65-F5344CB8AC3E}">
        <p14:creationId xmlns:p14="http://schemas.microsoft.com/office/powerpoint/2010/main" val="2589202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93A75-2E1D-8A46-80FD-6FBCA5F8298D}"/>
              </a:ext>
            </a:extLst>
          </p:cNvPr>
          <p:cNvSpPr>
            <a:spLocks noGrp="1"/>
          </p:cNvSpPr>
          <p:nvPr>
            <p:ph type="title"/>
          </p:nvPr>
        </p:nvSpPr>
        <p:spPr>
          <a:xfrm>
            <a:off x="838200" y="2766218"/>
            <a:ext cx="10515600" cy="1325563"/>
          </a:xfrm>
        </p:spPr>
        <p:txBody>
          <a:bodyPr/>
          <a:lstStyle/>
          <a:p>
            <a:r>
              <a:rPr kumimoji="1" lang="en-US" altLang="ja-JP" dirty="0"/>
              <a:t>Prototype</a:t>
            </a:r>
            <a:endParaRPr kumimoji="1" lang="ja-JP" altLang="en-US"/>
          </a:p>
        </p:txBody>
      </p:sp>
    </p:spTree>
    <p:extLst>
      <p:ext uri="{BB962C8B-B14F-4D97-AF65-F5344CB8AC3E}">
        <p14:creationId xmlns:p14="http://schemas.microsoft.com/office/powerpoint/2010/main" val="3445756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F1409-7F12-E44E-BB9E-D3CAC7BA9397}"/>
              </a:ext>
            </a:extLst>
          </p:cNvPr>
          <p:cNvSpPr>
            <a:spLocks noGrp="1"/>
          </p:cNvSpPr>
          <p:nvPr>
            <p:ph type="title"/>
          </p:nvPr>
        </p:nvSpPr>
        <p:spPr/>
        <p:txBody>
          <a:bodyPr/>
          <a:lstStyle/>
          <a:p>
            <a:r>
              <a:rPr kumimoji="1" lang="ja-JP" altLang="en-US"/>
              <a:t>ページ一覧・遷移　フロントエンド</a:t>
            </a:r>
          </a:p>
        </p:txBody>
      </p:sp>
      <p:sp>
        <p:nvSpPr>
          <p:cNvPr id="4" name="正方形/長方形 3">
            <a:extLst>
              <a:ext uri="{FF2B5EF4-FFF2-40B4-BE49-F238E27FC236}">
                <a16:creationId xmlns:a16="http://schemas.microsoft.com/office/drawing/2014/main" id="{6D40FF21-4F3E-424F-9F00-A90DD71B7FD2}"/>
              </a:ext>
            </a:extLst>
          </p:cNvPr>
          <p:cNvSpPr/>
          <p:nvPr/>
        </p:nvSpPr>
        <p:spPr>
          <a:xfrm>
            <a:off x="1359408" y="4000500"/>
            <a:ext cx="1975104" cy="168706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a:t>Main</a:t>
            </a:r>
          </a:p>
          <a:p>
            <a:pPr marL="285750" indent="-285750">
              <a:buFont typeface="Arial" panose="020B0604020202020204" pitchFamily="34" charset="0"/>
              <a:buChar char="•"/>
            </a:pPr>
            <a:r>
              <a:rPr lang="ja-JP" altLang="en-US"/>
              <a:t>募集</a:t>
            </a:r>
            <a:endParaRPr lang="en-US" altLang="ja-JP" dirty="0"/>
          </a:p>
          <a:p>
            <a:pPr marL="285750" indent="-285750">
              <a:buFont typeface="Arial" panose="020B0604020202020204" pitchFamily="34" charset="0"/>
              <a:buChar char="•"/>
            </a:pPr>
            <a:r>
              <a:rPr lang="ja-JP" altLang="en-US"/>
              <a:t>アーカイブ</a:t>
            </a:r>
            <a:endParaRPr lang="en-US" altLang="ja-JP" dirty="0"/>
          </a:p>
        </p:txBody>
      </p:sp>
      <p:sp>
        <p:nvSpPr>
          <p:cNvPr id="5" name="正方形/長方形 4">
            <a:extLst>
              <a:ext uri="{FF2B5EF4-FFF2-40B4-BE49-F238E27FC236}">
                <a16:creationId xmlns:a16="http://schemas.microsoft.com/office/drawing/2014/main" id="{8F3FBD39-FAD9-6442-9EAC-4668DD9227D0}"/>
              </a:ext>
            </a:extLst>
          </p:cNvPr>
          <p:cNvSpPr/>
          <p:nvPr/>
        </p:nvSpPr>
        <p:spPr>
          <a:xfrm>
            <a:off x="1359408" y="1741932"/>
            <a:ext cx="2234184" cy="845820"/>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ja-JP" dirty="0"/>
              <a:t>Login</a:t>
            </a:r>
          </a:p>
        </p:txBody>
      </p:sp>
      <p:sp>
        <p:nvSpPr>
          <p:cNvPr id="7" name="正方形/長方形 6">
            <a:extLst>
              <a:ext uri="{FF2B5EF4-FFF2-40B4-BE49-F238E27FC236}">
                <a16:creationId xmlns:a16="http://schemas.microsoft.com/office/drawing/2014/main" id="{48444717-64A5-6D43-BF84-55BFA9AE4916}"/>
              </a:ext>
            </a:extLst>
          </p:cNvPr>
          <p:cNvSpPr/>
          <p:nvPr/>
        </p:nvSpPr>
        <p:spPr>
          <a:xfrm>
            <a:off x="5684520" y="4247705"/>
            <a:ext cx="1975104" cy="66598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ja-JP" dirty="0"/>
              <a:t>Detail</a:t>
            </a:r>
          </a:p>
        </p:txBody>
      </p:sp>
      <p:sp>
        <p:nvSpPr>
          <p:cNvPr id="8" name="正方形/長方形 7">
            <a:extLst>
              <a:ext uri="{FF2B5EF4-FFF2-40B4-BE49-F238E27FC236}">
                <a16:creationId xmlns:a16="http://schemas.microsoft.com/office/drawing/2014/main" id="{830A99C2-6326-9E49-9B3B-9D3AEABC38DA}"/>
              </a:ext>
            </a:extLst>
          </p:cNvPr>
          <p:cNvSpPr/>
          <p:nvPr/>
        </p:nvSpPr>
        <p:spPr>
          <a:xfrm>
            <a:off x="5684520" y="5160898"/>
            <a:ext cx="1975104" cy="66598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lang="en-US" altLang="ja-JP" dirty="0"/>
              <a:t>Recruitment</a:t>
            </a:r>
          </a:p>
        </p:txBody>
      </p:sp>
      <p:sp>
        <p:nvSpPr>
          <p:cNvPr id="9" name="正方形/長方形 8">
            <a:extLst>
              <a:ext uri="{FF2B5EF4-FFF2-40B4-BE49-F238E27FC236}">
                <a16:creationId xmlns:a16="http://schemas.microsoft.com/office/drawing/2014/main" id="{7E5B1CFA-958E-A84C-AF15-060BAEC88B70}"/>
              </a:ext>
            </a:extLst>
          </p:cNvPr>
          <p:cNvSpPr/>
          <p:nvPr/>
        </p:nvSpPr>
        <p:spPr>
          <a:xfrm>
            <a:off x="5684520" y="2002060"/>
            <a:ext cx="1975104" cy="168706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a:t>My Page</a:t>
            </a:r>
          </a:p>
          <a:p>
            <a:pPr marL="285750" indent="-285750">
              <a:buFont typeface="Arial" panose="020B0604020202020204" pitchFamily="34" charset="0"/>
              <a:buChar char="•"/>
            </a:pPr>
            <a:r>
              <a:rPr lang="ja-JP" altLang="en-US"/>
              <a:t>エントリー済</a:t>
            </a:r>
            <a:endParaRPr lang="en-US" altLang="ja-JP" dirty="0"/>
          </a:p>
          <a:p>
            <a:pPr marL="285750" indent="-285750">
              <a:buFont typeface="Arial" panose="020B0604020202020204" pitchFamily="34" charset="0"/>
              <a:buChar char="•"/>
            </a:pPr>
            <a:r>
              <a:rPr lang="en-US" altLang="ja-JP" dirty="0"/>
              <a:t>My</a:t>
            </a:r>
            <a:r>
              <a:rPr lang="ja-JP" altLang="en-US"/>
              <a:t>募集</a:t>
            </a:r>
            <a:endParaRPr lang="en-US" altLang="ja-JP" dirty="0"/>
          </a:p>
        </p:txBody>
      </p:sp>
      <p:sp>
        <p:nvSpPr>
          <p:cNvPr id="13" name="正方形/長方形 12">
            <a:extLst>
              <a:ext uri="{FF2B5EF4-FFF2-40B4-BE49-F238E27FC236}">
                <a16:creationId xmlns:a16="http://schemas.microsoft.com/office/drawing/2014/main" id="{45C188E5-A772-2645-8314-01A7CCFB4707}"/>
              </a:ext>
            </a:extLst>
          </p:cNvPr>
          <p:cNvSpPr/>
          <p:nvPr/>
        </p:nvSpPr>
        <p:spPr>
          <a:xfrm>
            <a:off x="9378696" y="1648024"/>
            <a:ext cx="1975104" cy="1325563"/>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ja-JP" altLang="en-US"/>
              <a:t>タイトル</a:t>
            </a:r>
            <a:endParaRPr kumimoji="1" lang="en-US" altLang="ja-JP" dirty="0"/>
          </a:p>
          <a:p>
            <a:pPr marL="285750" indent="-285750">
              <a:buFont typeface="Arial" panose="020B0604020202020204" pitchFamily="34" charset="0"/>
              <a:buChar char="•"/>
            </a:pPr>
            <a:r>
              <a:rPr lang="en-US" altLang="ja-JP" dirty="0"/>
              <a:t>TAB</a:t>
            </a:r>
          </a:p>
          <a:p>
            <a:pPr marL="285750" indent="-285750">
              <a:buFont typeface="Arial" panose="020B0604020202020204" pitchFamily="34" charset="0"/>
              <a:buChar char="•"/>
            </a:pPr>
            <a:r>
              <a:rPr lang="en-US" altLang="ja-JP" dirty="0"/>
              <a:t>TAB</a:t>
            </a:r>
          </a:p>
        </p:txBody>
      </p:sp>
      <p:sp>
        <p:nvSpPr>
          <p:cNvPr id="14" name="テキスト ボックス 13">
            <a:extLst>
              <a:ext uri="{FF2B5EF4-FFF2-40B4-BE49-F238E27FC236}">
                <a16:creationId xmlns:a16="http://schemas.microsoft.com/office/drawing/2014/main" id="{9D149A21-1A25-6C4C-911B-D04ABEEDE351}"/>
              </a:ext>
            </a:extLst>
          </p:cNvPr>
          <p:cNvSpPr txBox="1"/>
          <p:nvPr/>
        </p:nvSpPr>
        <p:spPr>
          <a:xfrm>
            <a:off x="10043082" y="1339017"/>
            <a:ext cx="646331" cy="369332"/>
          </a:xfrm>
          <a:prstGeom prst="rect">
            <a:avLst/>
          </a:prstGeom>
          <a:noFill/>
        </p:spPr>
        <p:txBody>
          <a:bodyPr wrap="none" rtlCol="0">
            <a:spAutoFit/>
          </a:bodyPr>
          <a:lstStyle/>
          <a:p>
            <a:r>
              <a:rPr lang="ja-JP" altLang="en-US"/>
              <a:t>摘要</a:t>
            </a:r>
            <a:endParaRPr kumimoji="1" lang="ja-JP" altLang="en-US"/>
          </a:p>
        </p:txBody>
      </p:sp>
      <p:cxnSp>
        <p:nvCxnSpPr>
          <p:cNvPr id="16" name="直線矢印コネクタ 15">
            <a:extLst>
              <a:ext uri="{FF2B5EF4-FFF2-40B4-BE49-F238E27FC236}">
                <a16:creationId xmlns:a16="http://schemas.microsoft.com/office/drawing/2014/main" id="{C8FEB9E2-9FBE-AA44-92A3-C7973EE69ECF}"/>
              </a:ext>
            </a:extLst>
          </p:cNvPr>
          <p:cNvCxnSpPr>
            <a:cxnSpLocks/>
          </p:cNvCxnSpPr>
          <p:nvPr/>
        </p:nvCxnSpPr>
        <p:spPr>
          <a:xfrm flipV="1">
            <a:off x="3334512" y="2435733"/>
            <a:ext cx="2350008" cy="1978471"/>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860731E-3A55-7940-9A57-C6EE7D25002D}"/>
              </a:ext>
            </a:extLst>
          </p:cNvPr>
          <p:cNvCxnSpPr>
            <a:cxnSpLocks/>
          </p:cNvCxnSpPr>
          <p:nvPr/>
        </p:nvCxnSpPr>
        <p:spPr>
          <a:xfrm flipV="1">
            <a:off x="2905506" y="4422267"/>
            <a:ext cx="2779014" cy="404144"/>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C3AAD80E-0F62-364D-AF65-0C482A0853E2}"/>
              </a:ext>
            </a:extLst>
          </p:cNvPr>
          <p:cNvCxnSpPr>
            <a:cxnSpLocks/>
          </p:cNvCxnSpPr>
          <p:nvPr/>
        </p:nvCxnSpPr>
        <p:spPr>
          <a:xfrm flipV="1">
            <a:off x="2905506" y="4717971"/>
            <a:ext cx="2779014" cy="373270"/>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角丸四角形 29">
            <a:extLst>
              <a:ext uri="{FF2B5EF4-FFF2-40B4-BE49-F238E27FC236}">
                <a16:creationId xmlns:a16="http://schemas.microsoft.com/office/drawing/2014/main" id="{EFBF73DA-220A-7942-8E2C-33D56F96E8E3}"/>
              </a:ext>
            </a:extLst>
          </p:cNvPr>
          <p:cNvSpPr/>
          <p:nvPr/>
        </p:nvSpPr>
        <p:spPr>
          <a:xfrm>
            <a:off x="1359408" y="4717971"/>
            <a:ext cx="15460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a:extLst>
              <a:ext uri="{FF2B5EF4-FFF2-40B4-BE49-F238E27FC236}">
                <a16:creationId xmlns:a16="http://schemas.microsoft.com/office/drawing/2014/main" id="{4A99D815-DE16-0148-BCCB-57B1D3EED31B}"/>
              </a:ext>
            </a:extLst>
          </p:cNvPr>
          <p:cNvSpPr/>
          <p:nvPr/>
        </p:nvSpPr>
        <p:spPr>
          <a:xfrm>
            <a:off x="1359408" y="4979621"/>
            <a:ext cx="15460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角丸四角形 31">
            <a:extLst>
              <a:ext uri="{FF2B5EF4-FFF2-40B4-BE49-F238E27FC236}">
                <a16:creationId xmlns:a16="http://schemas.microsoft.com/office/drawing/2014/main" id="{7E86CB2D-E092-F24F-8EC5-A6EC0425654D}"/>
              </a:ext>
            </a:extLst>
          </p:cNvPr>
          <p:cNvSpPr/>
          <p:nvPr/>
        </p:nvSpPr>
        <p:spPr>
          <a:xfrm>
            <a:off x="9378696" y="2176296"/>
            <a:ext cx="15460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a:extLst>
              <a:ext uri="{FF2B5EF4-FFF2-40B4-BE49-F238E27FC236}">
                <a16:creationId xmlns:a16="http://schemas.microsoft.com/office/drawing/2014/main" id="{E54DAF9C-44BB-CA47-9C0F-560E7369308D}"/>
              </a:ext>
            </a:extLst>
          </p:cNvPr>
          <p:cNvSpPr/>
          <p:nvPr/>
        </p:nvSpPr>
        <p:spPr>
          <a:xfrm>
            <a:off x="9378696" y="2438391"/>
            <a:ext cx="15460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a:extLst>
              <a:ext uri="{FF2B5EF4-FFF2-40B4-BE49-F238E27FC236}">
                <a16:creationId xmlns:a16="http://schemas.microsoft.com/office/drawing/2014/main" id="{6038646B-C469-6B4B-93AA-6AAD97DE508C}"/>
              </a:ext>
            </a:extLst>
          </p:cNvPr>
          <p:cNvSpPr/>
          <p:nvPr/>
        </p:nvSpPr>
        <p:spPr>
          <a:xfrm>
            <a:off x="5735193" y="2712998"/>
            <a:ext cx="174459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角丸四角形 34">
            <a:extLst>
              <a:ext uri="{FF2B5EF4-FFF2-40B4-BE49-F238E27FC236}">
                <a16:creationId xmlns:a16="http://schemas.microsoft.com/office/drawing/2014/main" id="{2C418727-3710-2A41-B90B-23389A5C08A2}"/>
              </a:ext>
            </a:extLst>
          </p:cNvPr>
          <p:cNvSpPr/>
          <p:nvPr/>
        </p:nvSpPr>
        <p:spPr>
          <a:xfrm>
            <a:off x="5734433" y="2973587"/>
            <a:ext cx="1440558" cy="2651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220E6E20-1C1E-784F-8CEB-E70D3979EE0C}"/>
              </a:ext>
            </a:extLst>
          </p:cNvPr>
          <p:cNvCxnSpPr>
            <a:cxnSpLocks/>
          </p:cNvCxnSpPr>
          <p:nvPr/>
        </p:nvCxnSpPr>
        <p:spPr>
          <a:xfrm>
            <a:off x="3334512" y="5413248"/>
            <a:ext cx="2350008" cy="78770"/>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81508DCC-D66C-7744-A921-E3D5A0DD296A}"/>
              </a:ext>
            </a:extLst>
          </p:cNvPr>
          <p:cNvCxnSpPr>
            <a:cxnSpLocks/>
            <a:stCxn id="7" idx="0"/>
          </p:cNvCxnSpPr>
          <p:nvPr/>
        </p:nvCxnSpPr>
        <p:spPr>
          <a:xfrm flipH="1" flipV="1">
            <a:off x="6656832" y="3238779"/>
            <a:ext cx="15240" cy="1008926"/>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68DAFE2E-26B9-1A43-8C04-B8D3093291E2}"/>
              </a:ext>
            </a:extLst>
          </p:cNvPr>
          <p:cNvCxnSpPr>
            <a:cxnSpLocks/>
          </p:cNvCxnSpPr>
          <p:nvPr/>
        </p:nvCxnSpPr>
        <p:spPr>
          <a:xfrm flipV="1">
            <a:off x="7354824" y="2973587"/>
            <a:ext cx="0" cy="1289661"/>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523050F3-6591-E342-A13C-975CBAEBD485}"/>
              </a:ext>
            </a:extLst>
          </p:cNvPr>
          <p:cNvCxnSpPr>
            <a:cxnSpLocks/>
          </p:cNvCxnSpPr>
          <p:nvPr/>
        </p:nvCxnSpPr>
        <p:spPr>
          <a:xfrm>
            <a:off x="7050025" y="3689128"/>
            <a:ext cx="16763" cy="1471770"/>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29D57088-59EA-CA47-93BA-CAF5F668BE08}"/>
              </a:ext>
            </a:extLst>
          </p:cNvPr>
          <p:cNvCxnSpPr>
            <a:cxnSpLocks/>
          </p:cNvCxnSpPr>
          <p:nvPr/>
        </p:nvCxnSpPr>
        <p:spPr>
          <a:xfrm flipV="1">
            <a:off x="2132457" y="2595815"/>
            <a:ext cx="26671" cy="1404685"/>
          </a:xfrm>
          <a:prstGeom prst="straightConnector1">
            <a:avLst/>
          </a:prstGeom>
          <a:ln w="5715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11582FC0-C8BA-EE46-A768-506EE0720C05}"/>
              </a:ext>
            </a:extLst>
          </p:cNvPr>
          <p:cNvSpPr txBox="1"/>
          <p:nvPr/>
        </p:nvSpPr>
        <p:spPr>
          <a:xfrm>
            <a:off x="5684520" y="2107490"/>
            <a:ext cx="1013419" cy="276999"/>
          </a:xfrm>
          <a:prstGeom prst="rect">
            <a:avLst/>
          </a:prstGeom>
          <a:noFill/>
        </p:spPr>
        <p:txBody>
          <a:bodyPr wrap="none" rtlCol="0">
            <a:spAutoFit/>
          </a:bodyPr>
          <a:lstStyle/>
          <a:p>
            <a:r>
              <a:rPr kumimoji="1" lang="en-US" altLang="ja-JP" sz="1200" dirty="0">
                <a:solidFill>
                  <a:srgbClr val="FF0000"/>
                </a:solidFill>
              </a:rPr>
              <a:t>LOGIN REQ</a:t>
            </a:r>
            <a:endParaRPr kumimoji="1" lang="ja-JP" altLang="en-US" sz="1200">
              <a:solidFill>
                <a:srgbClr val="FF0000"/>
              </a:solidFill>
            </a:endParaRPr>
          </a:p>
        </p:txBody>
      </p:sp>
    </p:spTree>
    <p:extLst>
      <p:ext uri="{BB962C8B-B14F-4D97-AF65-F5344CB8AC3E}">
        <p14:creationId xmlns:p14="http://schemas.microsoft.com/office/powerpoint/2010/main" val="68468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93A75-2E1D-8A46-80FD-6FBCA5F8298D}"/>
              </a:ext>
            </a:extLst>
          </p:cNvPr>
          <p:cNvSpPr>
            <a:spLocks noGrp="1"/>
          </p:cNvSpPr>
          <p:nvPr>
            <p:ph type="title"/>
          </p:nvPr>
        </p:nvSpPr>
        <p:spPr>
          <a:xfrm>
            <a:off x="838200" y="2766218"/>
            <a:ext cx="10515600" cy="1325563"/>
          </a:xfrm>
        </p:spPr>
        <p:txBody>
          <a:bodyPr/>
          <a:lstStyle/>
          <a:p>
            <a:r>
              <a:rPr kumimoji="1" lang="en-US" altLang="ja-JP" u="sng" dirty="0"/>
              <a:t>Main Page</a:t>
            </a:r>
            <a:r>
              <a:rPr kumimoji="1" lang="en-US" altLang="ja-JP" dirty="0"/>
              <a:t> Prototype</a:t>
            </a:r>
            <a:endParaRPr kumimoji="1" lang="ja-JP" altLang="en-US"/>
          </a:p>
        </p:txBody>
      </p:sp>
      <p:sp>
        <p:nvSpPr>
          <p:cNvPr id="5" name="テキスト ボックス 4">
            <a:extLst>
              <a:ext uri="{FF2B5EF4-FFF2-40B4-BE49-F238E27FC236}">
                <a16:creationId xmlns:a16="http://schemas.microsoft.com/office/drawing/2014/main" id="{CFE580A7-7996-0E46-8802-89F35243702C}"/>
              </a:ext>
            </a:extLst>
          </p:cNvPr>
          <p:cNvSpPr txBox="1"/>
          <p:nvPr/>
        </p:nvSpPr>
        <p:spPr>
          <a:xfrm>
            <a:off x="5080337" y="5985854"/>
            <a:ext cx="2031325" cy="276999"/>
          </a:xfrm>
          <a:prstGeom prst="rect">
            <a:avLst/>
          </a:prstGeom>
          <a:noFill/>
        </p:spPr>
        <p:txBody>
          <a:bodyPr wrap="none" rtlCol="0">
            <a:spAutoFit/>
          </a:bodyPr>
          <a:lstStyle/>
          <a:p>
            <a:r>
              <a:rPr lang="ja-JP" altLang="en-US" sz="1200">
                <a:solidFill>
                  <a:schemeClr val="bg1"/>
                </a:solidFill>
                <a:highlight>
                  <a:srgbClr val="000000"/>
                </a:highlight>
                <a:latin typeface="Monaco" pitchFamily="2" charset="0"/>
              </a:rPr>
              <a:t>画面遷移　説明用　非表示</a:t>
            </a:r>
            <a:endParaRPr kumimoji="1" lang="ja-JP" altLang="en-US" sz="1200">
              <a:solidFill>
                <a:schemeClr val="bg1"/>
              </a:solidFill>
              <a:highlight>
                <a:srgbClr val="000000"/>
              </a:highlight>
              <a:latin typeface="Monaco" pitchFamily="2" charset="0"/>
            </a:endParaRPr>
          </a:p>
        </p:txBody>
      </p:sp>
    </p:spTree>
    <p:extLst>
      <p:ext uri="{BB962C8B-B14F-4D97-AF65-F5344CB8AC3E}">
        <p14:creationId xmlns:p14="http://schemas.microsoft.com/office/powerpoint/2010/main" val="352922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a:extLst>
              <a:ext uri="{FF2B5EF4-FFF2-40B4-BE49-F238E27FC236}">
                <a16:creationId xmlns:a16="http://schemas.microsoft.com/office/drawing/2014/main" id="{7B60FCB6-3E35-A445-BDF5-FD405565D751}"/>
              </a:ext>
            </a:extLst>
          </p:cNvPr>
          <p:cNvSpPr/>
          <p:nvPr/>
        </p:nvSpPr>
        <p:spPr>
          <a:xfrm>
            <a:off x="3124200" y="1592472"/>
            <a:ext cx="2682240" cy="786384"/>
          </a:xfrm>
          <a:prstGeom prst="round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ja-JP" altLang="en-US"/>
              <a:t>アーカイブ</a:t>
            </a:r>
          </a:p>
        </p:txBody>
      </p:sp>
      <p:sp>
        <p:nvSpPr>
          <p:cNvPr id="2" name="角丸四角形 1">
            <a:extLst>
              <a:ext uri="{FF2B5EF4-FFF2-40B4-BE49-F238E27FC236}">
                <a16:creationId xmlns:a16="http://schemas.microsoft.com/office/drawing/2014/main" id="{51AA649E-FB8F-644C-9023-F56B518377CA}"/>
              </a:ext>
            </a:extLst>
          </p:cNvPr>
          <p:cNvSpPr/>
          <p:nvPr/>
        </p:nvSpPr>
        <p:spPr>
          <a:xfrm>
            <a:off x="1143000" y="1592472"/>
            <a:ext cx="2682240" cy="7863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kumimoji="1" lang="ja-JP" altLang="en-US"/>
              <a:t>募集中</a:t>
            </a:r>
          </a:p>
        </p:txBody>
      </p:sp>
      <p:pic>
        <p:nvPicPr>
          <p:cNvPr id="5" name="図 4" descr="アイコン&#10;&#10;自動的に生成された説明">
            <a:extLst>
              <a:ext uri="{FF2B5EF4-FFF2-40B4-BE49-F238E27FC236}">
                <a16:creationId xmlns:a16="http://schemas.microsoft.com/office/drawing/2014/main" id="{B8C6194C-D35A-B946-A090-CB66B1554345}"/>
              </a:ext>
            </a:extLst>
          </p:cNvPr>
          <p:cNvPicPr>
            <a:picLocks noChangeAspect="1"/>
          </p:cNvPicPr>
          <p:nvPr/>
        </p:nvPicPr>
        <p:blipFill>
          <a:blip r:embed="rId2"/>
          <a:stretch>
            <a:fillRect/>
          </a:stretch>
        </p:blipFill>
        <p:spPr>
          <a:xfrm>
            <a:off x="372364" y="412897"/>
            <a:ext cx="706628" cy="676875"/>
          </a:xfrm>
          <a:prstGeom prst="rect">
            <a:avLst/>
          </a:prstGeom>
        </p:spPr>
      </p:pic>
      <p:sp>
        <p:nvSpPr>
          <p:cNvPr id="6" name="角丸四角形 5">
            <a:extLst>
              <a:ext uri="{FF2B5EF4-FFF2-40B4-BE49-F238E27FC236}">
                <a16:creationId xmlns:a16="http://schemas.microsoft.com/office/drawing/2014/main" id="{AD7B6C08-7857-054A-B99F-DD54169FF2F8}"/>
              </a:ext>
            </a:extLst>
          </p:cNvPr>
          <p:cNvSpPr/>
          <p:nvPr/>
        </p:nvSpPr>
        <p:spPr>
          <a:xfrm>
            <a:off x="7427976"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dirty="0"/>
              <a:t>+ </a:t>
            </a:r>
            <a:r>
              <a:rPr kumimoji="1" lang="ja-JP" altLang="en-US"/>
              <a:t>募集する</a:t>
            </a:r>
          </a:p>
        </p:txBody>
      </p:sp>
      <p:sp>
        <p:nvSpPr>
          <p:cNvPr id="7" name="角丸四角形 6">
            <a:extLst>
              <a:ext uri="{FF2B5EF4-FFF2-40B4-BE49-F238E27FC236}">
                <a16:creationId xmlns:a16="http://schemas.microsoft.com/office/drawing/2014/main" id="{94A50D8C-F857-5242-9A91-76E383063AA0}"/>
              </a:ext>
            </a:extLst>
          </p:cNvPr>
          <p:cNvSpPr/>
          <p:nvPr/>
        </p:nvSpPr>
        <p:spPr>
          <a:xfrm>
            <a:off x="877824" y="1985664"/>
            <a:ext cx="10533888" cy="4314551"/>
          </a:xfrm>
          <a:prstGeom prst="roundRect">
            <a:avLst>
              <a:gd name="adj" fmla="val 58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8DEA20C2-CF8F-F24E-A043-18CF4BA7DF3F}"/>
              </a:ext>
            </a:extLst>
          </p:cNvPr>
          <p:cNvSpPr/>
          <p:nvPr/>
        </p:nvSpPr>
        <p:spPr>
          <a:xfrm>
            <a:off x="9491472" y="620375"/>
            <a:ext cx="1920240" cy="4693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t>マイアカウント</a:t>
            </a:r>
          </a:p>
        </p:txBody>
      </p:sp>
      <p:sp>
        <p:nvSpPr>
          <p:cNvPr id="9" name="テキスト ボックス 8">
            <a:extLst>
              <a:ext uri="{FF2B5EF4-FFF2-40B4-BE49-F238E27FC236}">
                <a16:creationId xmlns:a16="http://schemas.microsoft.com/office/drawing/2014/main" id="{B8ED6AFC-10F1-B647-82FB-6BACEFD14601}"/>
              </a:ext>
            </a:extLst>
          </p:cNvPr>
          <p:cNvSpPr txBox="1"/>
          <p:nvPr/>
        </p:nvSpPr>
        <p:spPr>
          <a:xfrm>
            <a:off x="1475670" y="489724"/>
            <a:ext cx="2016899" cy="523220"/>
          </a:xfrm>
          <a:prstGeom prst="rect">
            <a:avLst/>
          </a:prstGeom>
          <a:noFill/>
        </p:spPr>
        <p:txBody>
          <a:bodyPr wrap="none" rtlCol="0">
            <a:spAutoFit/>
          </a:bodyPr>
          <a:lstStyle/>
          <a:p>
            <a:r>
              <a:rPr kumimoji="1" lang="en-US" altLang="ja-JP" sz="2800" dirty="0" err="1"/>
              <a:t>Ini</a:t>
            </a:r>
            <a:r>
              <a:rPr lang="en-US" altLang="ja-JP" sz="2800" dirty="0" err="1"/>
              <a:t>Maching</a:t>
            </a:r>
            <a:endParaRPr kumimoji="1" lang="ja-JP" altLang="en-US" sz="2800"/>
          </a:p>
        </p:txBody>
      </p:sp>
      <p:graphicFrame>
        <p:nvGraphicFramePr>
          <p:cNvPr id="10" name="表 10">
            <a:extLst>
              <a:ext uri="{FF2B5EF4-FFF2-40B4-BE49-F238E27FC236}">
                <a16:creationId xmlns:a16="http://schemas.microsoft.com/office/drawing/2014/main" id="{E81A5F65-539E-4741-8F99-13EF539D7D92}"/>
              </a:ext>
            </a:extLst>
          </p:cNvPr>
          <p:cNvGraphicFramePr>
            <a:graphicFrameLocks noGrp="1"/>
          </p:cNvGraphicFramePr>
          <p:nvPr>
            <p:extLst>
              <p:ext uri="{D42A27DB-BD31-4B8C-83A1-F6EECF244321}">
                <p14:modId xmlns:p14="http://schemas.microsoft.com/office/powerpoint/2010/main" val="1902148776"/>
              </p:ext>
            </p:extLst>
          </p:nvPr>
        </p:nvGraphicFramePr>
        <p:xfrm>
          <a:off x="1220216" y="2254104"/>
          <a:ext cx="9828786" cy="2824578"/>
        </p:xfrm>
        <a:graphic>
          <a:graphicData uri="http://schemas.openxmlformats.org/drawingml/2006/table">
            <a:tbl>
              <a:tblPr firstRow="1" bandRow="1">
                <a:tableStyleId>{5C22544A-7EE6-4342-B048-85BDC9FD1C3A}</a:tableStyleId>
              </a:tblPr>
              <a:tblGrid>
                <a:gridCol w="1221232">
                  <a:extLst>
                    <a:ext uri="{9D8B030D-6E8A-4147-A177-3AD203B41FA5}">
                      <a16:colId xmlns:a16="http://schemas.microsoft.com/office/drawing/2014/main" val="3738901392"/>
                    </a:ext>
                  </a:extLst>
                </a:gridCol>
                <a:gridCol w="1280160">
                  <a:extLst>
                    <a:ext uri="{9D8B030D-6E8A-4147-A177-3AD203B41FA5}">
                      <a16:colId xmlns:a16="http://schemas.microsoft.com/office/drawing/2014/main" val="2223164641"/>
                    </a:ext>
                  </a:extLst>
                </a:gridCol>
                <a:gridCol w="1764792">
                  <a:extLst>
                    <a:ext uri="{9D8B030D-6E8A-4147-A177-3AD203B41FA5}">
                      <a16:colId xmlns:a16="http://schemas.microsoft.com/office/drawing/2014/main" val="2320807321"/>
                    </a:ext>
                  </a:extLst>
                </a:gridCol>
                <a:gridCol w="2670048">
                  <a:extLst>
                    <a:ext uri="{9D8B030D-6E8A-4147-A177-3AD203B41FA5}">
                      <a16:colId xmlns:a16="http://schemas.microsoft.com/office/drawing/2014/main" val="3703201136"/>
                    </a:ext>
                  </a:extLst>
                </a:gridCol>
                <a:gridCol w="1389888">
                  <a:extLst>
                    <a:ext uri="{9D8B030D-6E8A-4147-A177-3AD203B41FA5}">
                      <a16:colId xmlns:a16="http://schemas.microsoft.com/office/drawing/2014/main" val="2945204929"/>
                    </a:ext>
                  </a:extLst>
                </a:gridCol>
                <a:gridCol w="1502666">
                  <a:extLst>
                    <a:ext uri="{9D8B030D-6E8A-4147-A177-3AD203B41FA5}">
                      <a16:colId xmlns:a16="http://schemas.microsoft.com/office/drawing/2014/main" val="703742191"/>
                    </a:ext>
                  </a:extLst>
                </a:gridCol>
              </a:tblGrid>
              <a:tr h="443214">
                <a:tc>
                  <a:txBody>
                    <a:bodyPr/>
                    <a:lstStyle/>
                    <a:p>
                      <a:r>
                        <a:rPr kumimoji="1" lang="ja-JP" altLang="en-US"/>
                        <a:t>学籍番号</a:t>
                      </a:r>
                    </a:p>
                  </a:txBody>
                  <a:tcPr/>
                </a:tc>
                <a:tc>
                  <a:txBody>
                    <a:bodyPr/>
                    <a:lstStyle/>
                    <a:p>
                      <a:r>
                        <a:rPr kumimoji="1" lang="ja-JP" altLang="en-US"/>
                        <a:t>名前</a:t>
                      </a:r>
                    </a:p>
                  </a:txBody>
                  <a:tcPr/>
                </a:tc>
                <a:tc>
                  <a:txBody>
                    <a:bodyPr/>
                    <a:lstStyle/>
                    <a:p>
                      <a:r>
                        <a:rPr kumimoji="1" lang="ja-JP" altLang="en-US"/>
                        <a:t>内容タイプ</a:t>
                      </a:r>
                    </a:p>
                  </a:txBody>
                  <a:tcPr/>
                </a:tc>
                <a:tc>
                  <a:txBody>
                    <a:bodyPr/>
                    <a:lstStyle/>
                    <a:p>
                      <a:r>
                        <a:rPr kumimoji="1" lang="ja-JP" altLang="en-US"/>
                        <a:t>内容詳細</a:t>
                      </a:r>
                    </a:p>
                  </a:txBody>
                  <a:tcPr/>
                </a:tc>
                <a:tc>
                  <a:txBody>
                    <a:bodyPr/>
                    <a:lstStyle/>
                    <a:p>
                      <a:r>
                        <a:rPr kumimoji="1" lang="ja-JP" altLang="en-US"/>
                        <a:t>期限</a:t>
                      </a:r>
                    </a:p>
                  </a:txBody>
                  <a:tcPr/>
                </a:tc>
                <a:tc>
                  <a:txBody>
                    <a:bodyPr/>
                    <a:lstStyle/>
                    <a:p>
                      <a:endParaRPr kumimoji="1" lang="ja-JP" altLang="en-US"/>
                    </a:p>
                  </a:txBody>
                  <a:tcPr/>
                </a:tc>
                <a:extLst>
                  <a:ext uri="{0D108BD9-81ED-4DB2-BD59-A6C34878D82A}">
                    <a16:rowId xmlns:a16="http://schemas.microsoft.com/office/drawing/2014/main" val="3896892421"/>
                  </a:ext>
                </a:extLst>
              </a:tr>
              <a:tr h="493938">
                <a:tc>
                  <a:txBody>
                    <a:bodyPr/>
                    <a:lstStyle/>
                    <a:p>
                      <a:r>
                        <a:rPr kumimoji="1" lang="en-US" altLang="ja-JP" sz="1400" dirty="0"/>
                        <a:t>1f10170019</a:t>
                      </a:r>
                      <a:endParaRPr kumimoji="1" lang="ja-JP" altLang="en-US" sz="1400"/>
                    </a:p>
                  </a:txBody>
                  <a:tcPr/>
                </a:tc>
                <a:tc>
                  <a:txBody>
                    <a:bodyPr/>
                    <a:lstStyle/>
                    <a:p>
                      <a:r>
                        <a:rPr kumimoji="1" lang="ja-JP" altLang="en-US" sz="1400"/>
                        <a:t>ちゃんはま</a:t>
                      </a:r>
                    </a:p>
                  </a:txBody>
                  <a:tcPr/>
                </a:tc>
                <a:tc>
                  <a:txBody>
                    <a:bodyPr/>
                    <a:lstStyle/>
                    <a:p>
                      <a:r>
                        <a:rPr kumimoji="1" lang="ja-JP" altLang="en-US" sz="1400"/>
                        <a:t>インターン</a:t>
                      </a:r>
                    </a:p>
                  </a:txBody>
                  <a:tcPr/>
                </a:tc>
                <a:tc>
                  <a:txBody>
                    <a:bodyPr/>
                    <a:lstStyle/>
                    <a:p>
                      <a:r>
                        <a:rPr kumimoji="1" lang="ja-JP" altLang="en-US" sz="1400"/>
                        <a:t>国際ビジネスを展開する</a:t>
                      </a:r>
                      <a:r>
                        <a:rPr kumimoji="1" lang="en-US" altLang="ja-JP" sz="1400" dirty="0"/>
                        <a:t>MCIC</a:t>
                      </a:r>
                      <a:r>
                        <a:rPr kumimoji="1" lang="ja-JP" altLang="en-US" sz="1400"/>
                        <a:t>でインターン募集中です。</a:t>
                      </a:r>
                    </a:p>
                  </a:txBody>
                  <a:tcPr/>
                </a:tc>
                <a:tc>
                  <a:txBody>
                    <a:bodyPr/>
                    <a:lstStyle/>
                    <a:p>
                      <a:r>
                        <a:rPr kumimoji="1" lang="en-US" altLang="ja-JP" sz="1400" dirty="0"/>
                        <a:t>2021/12/6</a:t>
                      </a:r>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3189042235"/>
                  </a:ext>
                </a:extLst>
              </a:tr>
              <a:tr h="5335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1f10170019</a:t>
                      </a:r>
                      <a:endParaRPr kumimoji="1" lang="ja-JP" altLang="en-US" sz="1400"/>
                    </a:p>
                  </a:txBody>
                  <a:tcPr/>
                </a:tc>
                <a:tc>
                  <a:txBody>
                    <a:bodyPr/>
                    <a:lstStyle/>
                    <a:p>
                      <a:r>
                        <a:rPr kumimoji="1" lang="ja-JP" altLang="en-US" sz="1400"/>
                        <a:t>キャンゆたか</a:t>
                      </a:r>
                    </a:p>
                  </a:txBody>
                  <a:tcPr/>
                </a:tc>
                <a:tc>
                  <a:txBody>
                    <a:bodyPr/>
                    <a:lstStyle/>
                    <a:p>
                      <a:r>
                        <a:rPr kumimoji="1" lang="ja-JP" altLang="en-US" sz="1400"/>
                        <a:t>企業説明</a:t>
                      </a:r>
                    </a:p>
                  </a:txBody>
                  <a:tcPr/>
                </a:tc>
                <a:tc>
                  <a:txBody>
                    <a:bodyPr/>
                    <a:lstStyle/>
                    <a:p>
                      <a:r>
                        <a:rPr kumimoji="1" lang="ja-JP" altLang="en-US" sz="1400"/>
                        <a:t>戸田建設が優秀な</a:t>
                      </a:r>
                      <a:r>
                        <a:rPr kumimoji="1" lang="en-US" altLang="ja-JP" sz="1400" dirty="0"/>
                        <a:t>INIAD</a:t>
                      </a:r>
                      <a:r>
                        <a:rPr kumimoji="1" lang="ja-JP" altLang="en-US" sz="1400"/>
                        <a:t>生を募集したがってます。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2021/12/6</a:t>
                      </a:r>
                      <a:endParaRPr kumimoji="1" lang="ja-JP" altLang="en-US" sz="1400"/>
                    </a:p>
                    <a:p>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231148911"/>
                  </a:ext>
                </a:extLst>
              </a:tr>
              <a:tr h="443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1f10170019</a:t>
                      </a:r>
                      <a:endParaRPr kumimoji="1" lang="ja-JP" altLang="en-US" sz="1400"/>
                    </a:p>
                  </a:txBody>
                  <a:tcPr/>
                </a:tc>
                <a:tc>
                  <a:txBody>
                    <a:bodyPr/>
                    <a:lstStyle/>
                    <a:p>
                      <a:r>
                        <a:rPr kumimoji="1" lang="en-US" altLang="ja-JP" sz="1400" dirty="0" err="1"/>
                        <a:t>Akumuhama</a:t>
                      </a:r>
                      <a:endParaRPr kumimoji="1" lang="ja-JP" altLang="en-US" sz="1400"/>
                    </a:p>
                  </a:txBody>
                  <a:tcPr/>
                </a:tc>
                <a:tc>
                  <a:txBody>
                    <a:bodyPr/>
                    <a:lstStyle/>
                    <a:p>
                      <a:r>
                        <a:rPr kumimoji="1" lang="ja-JP" altLang="en-US" sz="1400"/>
                        <a:t>個人教育（</a:t>
                      </a:r>
                      <a:r>
                        <a:rPr kumimoji="1" lang="en-US" altLang="ja-JP" sz="1400" dirty="0"/>
                        <a:t>CS</a:t>
                      </a:r>
                      <a:r>
                        <a:rPr kumimoji="1" lang="ja-JP" altLang="en-US" sz="1400"/>
                        <a:t>）</a:t>
                      </a:r>
                    </a:p>
                  </a:txBody>
                  <a:tcPr/>
                </a:tc>
                <a:tc>
                  <a:txBody>
                    <a:bodyPr/>
                    <a:lstStyle/>
                    <a:p>
                      <a:r>
                        <a:rPr kumimoji="1" lang="en-US" altLang="ja-JP" sz="1400" dirty="0"/>
                        <a:t>Python</a:t>
                      </a:r>
                      <a:r>
                        <a:rPr kumimoji="1" lang="ja-JP" altLang="en-US" sz="1400"/>
                        <a:t>教えます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2021/11/15</a:t>
                      </a:r>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3392409161"/>
                  </a:ext>
                </a:extLst>
              </a:tr>
              <a:tr h="443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1f10170019</a:t>
                      </a:r>
                      <a:endParaRPr kumimoji="1" lang="ja-JP" altLang="en-US" sz="1400"/>
                    </a:p>
                  </a:txBody>
                  <a:tcPr/>
                </a:tc>
                <a:tc>
                  <a:txBody>
                    <a:bodyPr/>
                    <a:lstStyle/>
                    <a:p>
                      <a:r>
                        <a:rPr kumimoji="1" lang="ja-JP" altLang="en-US" sz="1400"/>
                        <a:t>かじ</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a:t>個人教育（英語）</a:t>
                      </a:r>
                    </a:p>
                  </a:txBody>
                  <a:tcPr/>
                </a:tc>
                <a:tc>
                  <a:txBody>
                    <a:bodyPr/>
                    <a:lstStyle/>
                    <a:p>
                      <a:r>
                        <a:rPr kumimoji="1" lang="ja-JP" altLang="en-US" sz="1400"/>
                        <a:t>英語教えます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2021/11/15</a:t>
                      </a:r>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2297425937"/>
                  </a:ext>
                </a:extLst>
              </a:tr>
              <a:tr h="443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1f10170019</a:t>
                      </a:r>
                      <a:endParaRPr kumimoji="1" lang="ja-JP" altLang="en-US" sz="1400"/>
                    </a:p>
                  </a:txBody>
                  <a:tcPr/>
                </a:tc>
                <a:tc>
                  <a:txBody>
                    <a:bodyPr/>
                    <a:lstStyle/>
                    <a:p>
                      <a:r>
                        <a:rPr kumimoji="1" lang="ja-JP" altLang="en-US" sz="1400"/>
                        <a:t>カルビ</a:t>
                      </a:r>
                    </a:p>
                  </a:txBody>
                  <a:tcPr/>
                </a:tc>
                <a:tc>
                  <a:txBody>
                    <a:bodyPr/>
                    <a:lstStyle/>
                    <a:p>
                      <a:r>
                        <a:rPr kumimoji="1" lang="ja-JP" altLang="en-US" sz="1400"/>
                        <a:t>インターン</a:t>
                      </a:r>
                    </a:p>
                  </a:txBody>
                  <a:tcPr/>
                </a:tc>
                <a:tc>
                  <a:txBody>
                    <a:bodyPr/>
                    <a:lstStyle/>
                    <a:p>
                      <a:r>
                        <a:rPr kumimoji="1" lang="ja-JP" altLang="en-US" sz="1400"/>
                        <a:t>ソフトバンク募集します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2021/12/6</a:t>
                      </a:r>
                      <a:endParaRPr kumimoji="1" lang="ja-JP" altLang="en-US" sz="1400"/>
                    </a:p>
                  </a:txBody>
                  <a:tcPr/>
                </a:tc>
                <a:tc>
                  <a:txBody>
                    <a:bodyPr/>
                    <a:lstStyle/>
                    <a:p>
                      <a:endParaRPr kumimoji="1" lang="ja-JP" altLang="en-US" sz="1400"/>
                    </a:p>
                  </a:txBody>
                  <a:tcPr/>
                </a:tc>
                <a:extLst>
                  <a:ext uri="{0D108BD9-81ED-4DB2-BD59-A6C34878D82A}">
                    <a16:rowId xmlns:a16="http://schemas.microsoft.com/office/drawing/2014/main" val="365729918"/>
                  </a:ext>
                </a:extLst>
              </a:tr>
            </a:tbl>
          </a:graphicData>
        </a:graphic>
      </p:graphicFrame>
      <p:sp>
        <p:nvSpPr>
          <p:cNvPr id="11" name="角丸四角形 10">
            <a:extLst>
              <a:ext uri="{FF2B5EF4-FFF2-40B4-BE49-F238E27FC236}">
                <a16:creationId xmlns:a16="http://schemas.microsoft.com/office/drawing/2014/main" id="{9CEE8922-3506-9A40-A041-C3ADC666BA4F}"/>
              </a:ext>
            </a:extLst>
          </p:cNvPr>
          <p:cNvSpPr/>
          <p:nvPr/>
        </p:nvSpPr>
        <p:spPr>
          <a:xfrm>
            <a:off x="9617963" y="2820778"/>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詳細</a:t>
            </a:r>
          </a:p>
        </p:txBody>
      </p:sp>
      <p:sp>
        <p:nvSpPr>
          <p:cNvPr id="12" name="角丸四角形 11">
            <a:extLst>
              <a:ext uri="{FF2B5EF4-FFF2-40B4-BE49-F238E27FC236}">
                <a16:creationId xmlns:a16="http://schemas.microsoft.com/office/drawing/2014/main" id="{993C57DC-B16A-6D42-A3D9-3D975022197C}"/>
              </a:ext>
            </a:extLst>
          </p:cNvPr>
          <p:cNvSpPr/>
          <p:nvPr/>
        </p:nvSpPr>
        <p:spPr>
          <a:xfrm>
            <a:off x="9617963" y="3349007"/>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詳細</a:t>
            </a:r>
          </a:p>
        </p:txBody>
      </p:sp>
      <p:sp>
        <p:nvSpPr>
          <p:cNvPr id="13" name="角丸四角形 12">
            <a:extLst>
              <a:ext uri="{FF2B5EF4-FFF2-40B4-BE49-F238E27FC236}">
                <a16:creationId xmlns:a16="http://schemas.microsoft.com/office/drawing/2014/main" id="{B3EF4D04-E4F2-9D46-A248-79BA8976D200}"/>
              </a:ext>
            </a:extLst>
          </p:cNvPr>
          <p:cNvSpPr/>
          <p:nvPr/>
        </p:nvSpPr>
        <p:spPr>
          <a:xfrm>
            <a:off x="9617963" y="3839441"/>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詳細</a:t>
            </a:r>
          </a:p>
        </p:txBody>
      </p:sp>
      <p:sp>
        <p:nvSpPr>
          <p:cNvPr id="14" name="角丸四角形 13">
            <a:extLst>
              <a:ext uri="{FF2B5EF4-FFF2-40B4-BE49-F238E27FC236}">
                <a16:creationId xmlns:a16="http://schemas.microsoft.com/office/drawing/2014/main" id="{E789109E-0A14-7740-84FB-6FFDE61E7462}"/>
              </a:ext>
            </a:extLst>
          </p:cNvPr>
          <p:cNvSpPr/>
          <p:nvPr/>
        </p:nvSpPr>
        <p:spPr>
          <a:xfrm>
            <a:off x="9617963" y="4300164"/>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詳細</a:t>
            </a:r>
          </a:p>
        </p:txBody>
      </p:sp>
      <p:sp>
        <p:nvSpPr>
          <p:cNvPr id="15" name="角丸四角形 14">
            <a:extLst>
              <a:ext uri="{FF2B5EF4-FFF2-40B4-BE49-F238E27FC236}">
                <a16:creationId xmlns:a16="http://schemas.microsoft.com/office/drawing/2014/main" id="{0E3DD2C5-319C-2344-B322-B6A69997DC3C}"/>
              </a:ext>
            </a:extLst>
          </p:cNvPr>
          <p:cNvSpPr/>
          <p:nvPr/>
        </p:nvSpPr>
        <p:spPr>
          <a:xfrm>
            <a:off x="9617963" y="4689423"/>
            <a:ext cx="1261872" cy="29260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a:t>詳細</a:t>
            </a:r>
          </a:p>
        </p:txBody>
      </p:sp>
      <p:sp>
        <p:nvSpPr>
          <p:cNvPr id="16" name="テキスト ボックス 15">
            <a:extLst>
              <a:ext uri="{FF2B5EF4-FFF2-40B4-BE49-F238E27FC236}">
                <a16:creationId xmlns:a16="http://schemas.microsoft.com/office/drawing/2014/main" id="{855937AE-1E42-4149-9A6D-7A8E97F4AD8D}"/>
              </a:ext>
            </a:extLst>
          </p:cNvPr>
          <p:cNvSpPr txBox="1"/>
          <p:nvPr/>
        </p:nvSpPr>
        <p:spPr>
          <a:xfrm>
            <a:off x="9557003" y="4999509"/>
            <a:ext cx="1579278"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a:solidFill>
                  <a:schemeClr val="bg1"/>
                </a:solidFill>
                <a:highlight>
                  <a:srgbClr val="000000"/>
                </a:highlight>
                <a:latin typeface="Monaco" pitchFamily="2" charset="0"/>
              </a:rPr>
              <a:t>Detail&gt;</a:t>
            </a:r>
            <a:endParaRPr kumimoji="1" lang="ja-JP" altLang="en-US" sz="1200">
              <a:solidFill>
                <a:schemeClr val="bg1"/>
              </a:solidFill>
              <a:highlight>
                <a:srgbClr val="000000"/>
              </a:highlight>
              <a:latin typeface="Monaco" pitchFamily="2" charset="0"/>
            </a:endParaRPr>
          </a:p>
        </p:txBody>
      </p:sp>
      <p:sp>
        <p:nvSpPr>
          <p:cNvPr id="17" name="テキスト ボックス 16">
            <a:extLst>
              <a:ext uri="{FF2B5EF4-FFF2-40B4-BE49-F238E27FC236}">
                <a16:creationId xmlns:a16="http://schemas.microsoft.com/office/drawing/2014/main" id="{1902C535-F391-B040-9270-AB961A3FFE6B}"/>
              </a:ext>
            </a:extLst>
          </p:cNvPr>
          <p:cNvSpPr txBox="1"/>
          <p:nvPr/>
        </p:nvSpPr>
        <p:spPr>
          <a:xfrm>
            <a:off x="9512810" y="1149098"/>
            <a:ext cx="1951175"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err="1">
                <a:solidFill>
                  <a:schemeClr val="bg1"/>
                </a:solidFill>
                <a:highlight>
                  <a:srgbClr val="000000"/>
                </a:highlight>
                <a:latin typeface="Monaco" pitchFamily="2" charset="0"/>
              </a:rPr>
              <a:t>My_Account</a:t>
            </a:r>
            <a:r>
              <a:rPr kumimoji="1" lang="en-US" altLang="ja-JP" sz="1200" dirty="0">
                <a:solidFill>
                  <a:schemeClr val="bg1"/>
                </a:solidFill>
                <a:highlight>
                  <a:srgbClr val="000000"/>
                </a:highlight>
                <a:latin typeface="Monaco" pitchFamily="2" charset="0"/>
              </a:rPr>
              <a:t>&gt;</a:t>
            </a:r>
            <a:endParaRPr kumimoji="1" lang="ja-JP" altLang="en-US" sz="1200">
              <a:solidFill>
                <a:schemeClr val="bg1"/>
              </a:solidFill>
              <a:highlight>
                <a:srgbClr val="000000"/>
              </a:highlight>
              <a:latin typeface="Monaco" pitchFamily="2" charset="0"/>
            </a:endParaRPr>
          </a:p>
        </p:txBody>
      </p:sp>
      <p:sp>
        <p:nvSpPr>
          <p:cNvPr id="18" name="テキスト ボックス 17">
            <a:extLst>
              <a:ext uri="{FF2B5EF4-FFF2-40B4-BE49-F238E27FC236}">
                <a16:creationId xmlns:a16="http://schemas.microsoft.com/office/drawing/2014/main" id="{55FF2A8E-3562-ED4D-9EBE-A8ECE81932AB}"/>
              </a:ext>
            </a:extLst>
          </p:cNvPr>
          <p:cNvSpPr txBox="1"/>
          <p:nvPr/>
        </p:nvSpPr>
        <p:spPr>
          <a:xfrm>
            <a:off x="7366021" y="1149097"/>
            <a:ext cx="2044149"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=Recruitment&gt;</a:t>
            </a:r>
            <a:endParaRPr kumimoji="1" lang="ja-JP" altLang="en-US" sz="1200">
              <a:solidFill>
                <a:schemeClr val="bg1"/>
              </a:solidFill>
              <a:highlight>
                <a:srgbClr val="000000"/>
              </a:highlight>
              <a:latin typeface="Monaco" pitchFamily="2" charset="0"/>
            </a:endParaRPr>
          </a:p>
        </p:txBody>
      </p:sp>
      <p:sp>
        <p:nvSpPr>
          <p:cNvPr id="20" name="テキスト ボックス 19">
            <a:extLst>
              <a:ext uri="{FF2B5EF4-FFF2-40B4-BE49-F238E27FC236}">
                <a16:creationId xmlns:a16="http://schemas.microsoft.com/office/drawing/2014/main" id="{85681BB2-C3C5-5F44-8DA2-B4B58F76828C}"/>
              </a:ext>
            </a:extLst>
          </p:cNvPr>
          <p:cNvSpPr txBox="1"/>
          <p:nvPr/>
        </p:nvSpPr>
        <p:spPr>
          <a:xfrm>
            <a:off x="82340" y="1146389"/>
            <a:ext cx="1393330" cy="276999"/>
          </a:xfrm>
          <a:prstGeom prst="rect">
            <a:avLst/>
          </a:prstGeom>
          <a:noFill/>
        </p:spPr>
        <p:txBody>
          <a:bodyPr wrap="none" rtlCol="0">
            <a:spAutoFit/>
          </a:bodyPr>
          <a:lstStyle/>
          <a:p>
            <a:r>
              <a:rPr lang="en-US" altLang="ja-JP" sz="1200" dirty="0">
                <a:solidFill>
                  <a:schemeClr val="bg1"/>
                </a:solidFill>
                <a:highlight>
                  <a:srgbClr val="000000"/>
                </a:highlight>
                <a:latin typeface="Monaco" pitchFamily="2" charset="0"/>
              </a:rPr>
              <a:t>&lt;a </a:t>
            </a:r>
            <a:r>
              <a:rPr lang="en-US" altLang="ja-JP" sz="1200" dirty="0" err="1">
                <a:solidFill>
                  <a:schemeClr val="bg1"/>
                </a:solidFill>
                <a:highlight>
                  <a:srgbClr val="000000"/>
                </a:highlight>
                <a:latin typeface="Monaco" pitchFamily="2" charset="0"/>
              </a:rPr>
              <a:t>h</a:t>
            </a:r>
            <a:r>
              <a:rPr kumimoji="1" lang="en-US" altLang="ja-JP" sz="1200" dirty="0" err="1">
                <a:solidFill>
                  <a:schemeClr val="bg1"/>
                </a:solidFill>
                <a:highlight>
                  <a:srgbClr val="000000"/>
                </a:highlight>
                <a:latin typeface="Monaco" pitchFamily="2" charset="0"/>
              </a:rPr>
              <a:t>re</a:t>
            </a:r>
            <a:r>
              <a:rPr lang="en-US" altLang="ja-JP" sz="1200" dirty="0" err="1">
                <a:solidFill>
                  <a:schemeClr val="bg1"/>
                </a:solidFill>
                <a:highlight>
                  <a:srgbClr val="000000"/>
                </a:highlight>
                <a:latin typeface="Monaco" pitchFamily="2" charset="0"/>
              </a:rPr>
              <a:t>f</a:t>
            </a:r>
            <a:r>
              <a:rPr lang="en-US" altLang="ja-JP" sz="1200" dirty="0">
                <a:solidFill>
                  <a:schemeClr val="bg1"/>
                </a:solidFill>
                <a:highlight>
                  <a:srgbClr val="000000"/>
                </a:highlight>
                <a:latin typeface="Monaco" pitchFamily="2" charset="0"/>
              </a:rPr>
              <a:t>=</a:t>
            </a:r>
            <a:r>
              <a:rPr kumimoji="1" lang="en-US" altLang="ja-JP" sz="1200" dirty="0">
                <a:solidFill>
                  <a:schemeClr val="bg1"/>
                </a:solidFill>
                <a:highlight>
                  <a:srgbClr val="000000"/>
                </a:highlight>
                <a:latin typeface="Monaco" pitchFamily="2" charset="0"/>
              </a:rPr>
              <a:t>Main&gt;</a:t>
            </a:r>
            <a:endParaRPr kumimoji="1" lang="ja-JP" altLang="en-US" sz="1200">
              <a:solidFill>
                <a:schemeClr val="bg1"/>
              </a:solidFill>
              <a:highlight>
                <a:srgbClr val="000000"/>
              </a:highlight>
              <a:latin typeface="Monaco" pitchFamily="2" charset="0"/>
            </a:endParaRPr>
          </a:p>
        </p:txBody>
      </p:sp>
    </p:spTree>
    <p:extLst>
      <p:ext uri="{BB962C8B-B14F-4D97-AF65-F5344CB8AC3E}">
        <p14:creationId xmlns:p14="http://schemas.microsoft.com/office/powerpoint/2010/main" val="353039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8F916C-6134-E24C-A02C-8D9203F682A2}"/>
              </a:ext>
            </a:extLst>
          </p:cNvPr>
          <p:cNvSpPr>
            <a:spLocks noGrp="1"/>
          </p:cNvSpPr>
          <p:nvPr>
            <p:ph type="title"/>
          </p:nvPr>
        </p:nvSpPr>
        <p:spPr/>
        <p:txBody>
          <a:bodyPr/>
          <a:lstStyle/>
          <a:p>
            <a:r>
              <a:rPr kumimoji="1" lang="en-US" altLang="ja-JP" dirty="0"/>
              <a:t>Database</a:t>
            </a:r>
            <a:endParaRPr kumimoji="1" lang="ja-JP" altLang="en-US"/>
          </a:p>
        </p:txBody>
      </p:sp>
      <p:graphicFrame>
        <p:nvGraphicFramePr>
          <p:cNvPr id="4" name="表 4">
            <a:extLst>
              <a:ext uri="{FF2B5EF4-FFF2-40B4-BE49-F238E27FC236}">
                <a16:creationId xmlns:a16="http://schemas.microsoft.com/office/drawing/2014/main" id="{F156881D-B24D-7146-9DC4-35FC954DA733}"/>
              </a:ext>
            </a:extLst>
          </p:cNvPr>
          <p:cNvGraphicFramePr>
            <a:graphicFrameLocks noGrp="1"/>
          </p:cNvGraphicFramePr>
          <p:nvPr>
            <p:extLst>
              <p:ext uri="{D42A27DB-BD31-4B8C-83A1-F6EECF244321}">
                <p14:modId xmlns:p14="http://schemas.microsoft.com/office/powerpoint/2010/main" val="2979851915"/>
              </p:ext>
            </p:extLst>
          </p:nvPr>
        </p:nvGraphicFramePr>
        <p:xfrm>
          <a:off x="1040892" y="2215896"/>
          <a:ext cx="10110216" cy="3337560"/>
        </p:xfrm>
        <a:graphic>
          <a:graphicData uri="http://schemas.openxmlformats.org/drawingml/2006/table">
            <a:tbl>
              <a:tblPr firstRow="1" bandRow="1">
                <a:tableStyleId>{5C22544A-7EE6-4342-B048-85BDC9FD1C3A}</a:tableStyleId>
              </a:tblPr>
              <a:tblGrid>
                <a:gridCol w="294132">
                  <a:extLst>
                    <a:ext uri="{9D8B030D-6E8A-4147-A177-3AD203B41FA5}">
                      <a16:colId xmlns:a16="http://schemas.microsoft.com/office/drawing/2014/main" val="2389755894"/>
                    </a:ext>
                  </a:extLst>
                </a:gridCol>
                <a:gridCol w="831304">
                  <a:extLst>
                    <a:ext uri="{9D8B030D-6E8A-4147-A177-3AD203B41FA5}">
                      <a16:colId xmlns:a16="http://schemas.microsoft.com/office/drawing/2014/main" val="1988817147"/>
                    </a:ext>
                  </a:extLst>
                </a:gridCol>
                <a:gridCol w="2020604">
                  <a:extLst>
                    <a:ext uri="{9D8B030D-6E8A-4147-A177-3AD203B41FA5}">
                      <a16:colId xmlns:a16="http://schemas.microsoft.com/office/drawing/2014/main" val="101643665"/>
                    </a:ext>
                  </a:extLst>
                </a:gridCol>
                <a:gridCol w="1968794">
                  <a:extLst>
                    <a:ext uri="{9D8B030D-6E8A-4147-A177-3AD203B41FA5}">
                      <a16:colId xmlns:a16="http://schemas.microsoft.com/office/drawing/2014/main" val="1759128413"/>
                    </a:ext>
                  </a:extLst>
                </a:gridCol>
                <a:gridCol w="4995382">
                  <a:extLst>
                    <a:ext uri="{9D8B030D-6E8A-4147-A177-3AD203B41FA5}">
                      <a16:colId xmlns:a16="http://schemas.microsoft.com/office/drawing/2014/main" val="4120515105"/>
                    </a:ext>
                  </a:extLst>
                </a:gridCol>
              </a:tblGrid>
              <a:tr h="370840">
                <a:tc>
                  <a:txBody>
                    <a:bodyPr/>
                    <a:lstStyle/>
                    <a:p>
                      <a:endParaRPr kumimoji="1" lang="ja-JP" altLang="en-US"/>
                    </a:p>
                  </a:txBody>
                  <a:tcPr/>
                </a:tc>
                <a:tc>
                  <a:txBody>
                    <a:bodyPr/>
                    <a:lstStyle/>
                    <a:p>
                      <a:r>
                        <a:rPr kumimoji="1" lang="en-US" altLang="ja-JP" dirty="0"/>
                        <a:t>id</a:t>
                      </a:r>
                      <a:endParaRPr kumimoji="1" lang="ja-JP" altLang="en-US"/>
                    </a:p>
                  </a:txBody>
                  <a:tcPr/>
                </a:tc>
                <a:tc>
                  <a:txBody>
                    <a:bodyPr/>
                    <a:lstStyle/>
                    <a:p>
                      <a:r>
                        <a:rPr kumimoji="1" lang="en-US" altLang="ja-JP" dirty="0"/>
                        <a:t>Title</a:t>
                      </a:r>
                      <a:endParaRPr kumimoji="1" lang="ja-JP" altLang="en-US"/>
                    </a:p>
                  </a:txBody>
                  <a:tcPr/>
                </a:tc>
                <a:tc>
                  <a:txBody>
                    <a:bodyPr/>
                    <a:lstStyle/>
                    <a:p>
                      <a:r>
                        <a:rPr kumimoji="1" lang="ja-JP" altLang="en-US"/>
                        <a:t>型</a:t>
                      </a:r>
                    </a:p>
                  </a:txBody>
                  <a:tcPr/>
                </a:tc>
                <a:tc>
                  <a:txBody>
                    <a:bodyPr/>
                    <a:lstStyle/>
                    <a:p>
                      <a:r>
                        <a:rPr kumimoji="1" lang="ja-JP" altLang="en-US"/>
                        <a:t>備考</a:t>
                      </a:r>
                    </a:p>
                  </a:txBody>
                  <a:tcPr/>
                </a:tc>
                <a:extLst>
                  <a:ext uri="{0D108BD9-81ED-4DB2-BD59-A6C34878D82A}">
                    <a16:rowId xmlns:a16="http://schemas.microsoft.com/office/drawing/2014/main" val="1170854234"/>
                  </a:ext>
                </a:extLst>
              </a:tr>
              <a:tr h="370840">
                <a:tc>
                  <a:txBody>
                    <a:bodyPr/>
                    <a:lstStyle/>
                    <a:p>
                      <a:pPr algn="ctr"/>
                      <a:r>
                        <a:rPr kumimoji="1" lang="en-US" altLang="ja-JP" dirty="0"/>
                        <a:t>*</a:t>
                      </a:r>
                    </a:p>
                  </a:txBody>
                  <a:tcPr/>
                </a:tc>
                <a:tc>
                  <a:txBody>
                    <a:bodyPr/>
                    <a:lstStyle/>
                    <a:p>
                      <a:pPr algn="ctr"/>
                      <a:r>
                        <a:rPr kumimoji="1" lang="en-US" altLang="ja-JP" dirty="0"/>
                        <a:t>1</a:t>
                      </a:r>
                    </a:p>
                  </a:txBody>
                  <a:tcPr/>
                </a:tc>
                <a:tc>
                  <a:txBody>
                    <a:bodyPr/>
                    <a:lstStyle/>
                    <a:p>
                      <a:r>
                        <a:rPr kumimoji="1" lang="ja-JP" altLang="en-US"/>
                        <a:t>学籍番号</a:t>
                      </a:r>
                    </a:p>
                  </a:txBody>
                  <a:tcPr/>
                </a:tc>
                <a:tc>
                  <a:txBody>
                    <a:bodyPr/>
                    <a:lstStyle/>
                    <a:p>
                      <a:r>
                        <a:rPr kumimoji="1" lang="en-US" altLang="ja-JP" dirty="0"/>
                        <a:t>Char 10</a:t>
                      </a:r>
                      <a:endParaRPr kumimoji="1" lang="ja-JP" altLang="en-US"/>
                    </a:p>
                  </a:txBody>
                  <a:tcPr/>
                </a:tc>
                <a:tc>
                  <a:txBody>
                    <a:bodyPr/>
                    <a:lstStyle/>
                    <a:p>
                      <a:r>
                        <a:rPr kumimoji="1" lang="en-US" altLang="ja-JP" dirty="0" err="1"/>
                        <a:t>GoogleAuth</a:t>
                      </a:r>
                      <a:r>
                        <a:rPr kumimoji="1" lang="ja-JP" altLang="en-US"/>
                        <a:t>で自動入力検討</a:t>
                      </a:r>
                    </a:p>
                  </a:txBody>
                  <a:tcPr/>
                </a:tc>
                <a:extLst>
                  <a:ext uri="{0D108BD9-81ED-4DB2-BD59-A6C34878D82A}">
                    <a16:rowId xmlns:a16="http://schemas.microsoft.com/office/drawing/2014/main" val="4013072486"/>
                  </a:ext>
                </a:extLst>
              </a:tr>
              <a:tr h="370840">
                <a:tc>
                  <a:txBody>
                    <a:bodyPr/>
                    <a:lstStyle/>
                    <a:p>
                      <a:pPr algn="ctr"/>
                      <a:r>
                        <a:rPr kumimoji="1" lang="en-US" altLang="ja-JP" dirty="0"/>
                        <a:t>*</a:t>
                      </a:r>
                      <a:endParaRPr kumimoji="1" lang="ja-JP" altLang="en-US"/>
                    </a:p>
                  </a:txBody>
                  <a:tcPr/>
                </a:tc>
                <a:tc>
                  <a:txBody>
                    <a:bodyPr/>
                    <a:lstStyle/>
                    <a:p>
                      <a:pPr algn="ctr"/>
                      <a:r>
                        <a:rPr kumimoji="1" lang="en-US" altLang="ja-JP" dirty="0"/>
                        <a:t>2</a:t>
                      </a:r>
                      <a:endParaRPr kumimoji="1" lang="ja-JP" altLang="en-US"/>
                    </a:p>
                  </a:txBody>
                  <a:tcPr/>
                </a:tc>
                <a:tc>
                  <a:txBody>
                    <a:bodyPr/>
                    <a:lstStyle/>
                    <a:p>
                      <a:r>
                        <a:rPr kumimoji="1" lang="ja-JP" altLang="en-US"/>
                        <a:t>名前</a:t>
                      </a:r>
                    </a:p>
                  </a:txBody>
                  <a:tcPr/>
                </a:tc>
                <a:tc>
                  <a:txBody>
                    <a:bodyPr/>
                    <a:lstStyle/>
                    <a:p>
                      <a:r>
                        <a:rPr kumimoji="1" lang="en-US" altLang="ja-JP" dirty="0"/>
                        <a:t>Char 32</a:t>
                      </a:r>
                      <a:endParaRPr kumimoji="1" lang="ja-JP" altLang="en-US"/>
                    </a:p>
                  </a:txBody>
                  <a:tcPr/>
                </a:tc>
                <a:tc>
                  <a:txBody>
                    <a:bodyPr/>
                    <a:lstStyle/>
                    <a:p>
                      <a:r>
                        <a:rPr kumimoji="1" lang="ja-JP" altLang="en-US"/>
                        <a:t>ニックネーム可</a:t>
                      </a:r>
                    </a:p>
                  </a:txBody>
                  <a:tcPr/>
                </a:tc>
                <a:extLst>
                  <a:ext uri="{0D108BD9-81ED-4DB2-BD59-A6C34878D82A}">
                    <a16:rowId xmlns:a16="http://schemas.microsoft.com/office/drawing/2014/main" val="2691563566"/>
                  </a:ext>
                </a:extLst>
              </a:tr>
              <a:tr h="370840">
                <a:tc>
                  <a:txBody>
                    <a:bodyPr/>
                    <a:lstStyle/>
                    <a:p>
                      <a:pPr algn="ctr"/>
                      <a:r>
                        <a:rPr kumimoji="1" lang="en-US" altLang="ja-JP" dirty="0"/>
                        <a:t>*</a:t>
                      </a:r>
                    </a:p>
                  </a:txBody>
                  <a:tcPr/>
                </a:tc>
                <a:tc>
                  <a:txBody>
                    <a:bodyPr/>
                    <a:lstStyle/>
                    <a:p>
                      <a:pPr algn="ctr"/>
                      <a:r>
                        <a:rPr kumimoji="1" lang="en-US" altLang="ja-JP" dirty="0"/>
                        <a:t>3</a:t>
                      </a:r>
                    </a:p>
                  </a:txBody>
                  <a:tcPr/>
                </a:tc>
                <a:tc>
                  <a:txBody>
                    <a:bodyPr/>
                    <a:lstStyle/>
                    <a:p>
                      <a:r>
                        <a:rPr kumimoji="1" lang="ja-JP" altLang="en-US"/>
                        <a:t>内容タイプ</a:t>
                      </a:r>
                    </a:p>
                  </a:txBody>
                  <a:tcPr/>
                </a:tc>
                <a:tc>
                  <a:txBody>
                    <a:bodyPr/>
                    <a:lstStyle/>
                    <a:p>
                      <a:r>
                        <a:rPr kumimoji="1" lang="en-US" altLang="ja-JP" dirty="0"/>
                        <a:t>Char 32</a:t>
                      </a:r>
                      <a:endParaRPr kumimoji="1" lang="ja-JP" altLang="en-US"/>
                    </a:p>
                  </a:txBody>
                  <a:tcPr/>
                </a:tc>
                <a:tc>
                  <a:txBody>
                    <a:bodyPr/>
                    <a:lstStyle/>
                    <a:p>
                      <a:r>
                        <a:rPr kumimoji="1" lang="ja-JP" altLang="en-US"/>
                        <a:t>もしかしたらプルダウンにするかも（配列？）</a:t>
                      </a:r>
                    </a:p>
                  </a:txBody>
                  <a:tcPr/>
                </a:tc>
                <a:extLst>
                  <a:ext uri="{0D108BD9-81ED-4DB2-BD59-A6C34878D82A}">
                    <a16:rowId xmlns:a16="http://schemas.microsoft.com/office/drawing/2014/main" val="477829537"/>
                  </a:ext>
                </a:extLst>
              </a:tr>
              <a:tr h="370840">
                <a:tc>
                  <a:txBody>
                    <a:bodyPr/>
                    <a:lstStyle/>
                    <a:p>
                      <a:pPr algn="ctr"/>
                      <a:r>
                        <a:rPr kumimoji="1" lang="en-US" altLang="ja-JP" dirty="0"/>
                        <a:t>*</a:t>
                      </a:r>
                      <a:endParaRPr kumimoji="1" lang="ja-JP" altLang="en-US"/>
                    </a:p>
                  </a:txBody>
                  <a:tcPr/>
                </a:tc>
                <a:tc>
                  <a:txBody>
                    <a:bodyPr/>
                    <a:lstStyle/>
                    <a:p>
                      <a:pPr algn="ctr"/>
                      <a:r>
                        <a:rPr kumimoji="1" lang="en-US" altLang="ja-JP" dirty="0"/>
                        <a:t>4</a:t>
                      </a:r>
                      <a:endParaRPr kumimoji="1" lang="ja-JP" altLang="en-US"/>
                    </a:p>
                  </a:txBody>
                  <a:tcPr/>
                </a:tc>
                <a:tc>
                  <a:txBody>
                    <a:bodyPr/>
                    <a:lstStyle/>
                    <a:p>
                      <a:r>
                        <a:rPr kumimoji="1" lang="ja-JP" altLang="en-US"/>
                        <a:t>内容概要</a:t>
                      </a:r>
                    </a:p>
                  </a:txBody>
                  <a:tcPr/>
                </a:tc>
                <a:tc>
                  <a:txBody>
                    <a:bodyPr/>
                    <a:lstStyle/>
                    <a:p>
                      <a:r>
                        <a:rPr kumimoji="1" lang="en-US" altLang="ja-JP" dirty="0"/>
                        <a:t>Char 64</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2179566449"/>
                  </a:ext>
                </a:extLst>
              </a:tr>
              <a:tr h="370840">
                <a:tc>
                  <a:txBody>
                    <a:bodyPr/>
                    <a:lstStyle/>
                    <a:p>
                      <a:pPr algn="ctr"/>
                      <a:r>
                        <a:rPr kumimoji="1" lang="en-US" altLang="ja-JP" dirty="0"/>
                        <a:t>*</a:t>
                      </a:r>
                      <a:endParaRPr kumimoji="1" lang="ja-JP" altLang="en-US"/>
                    </a:p>
                  </a:txBody>
                  <a:tcPr/>
                </a:tc>
                <a:tc>
                  <a:txBody>
                    <a:bodyPr/>
                    <a:lstStyle/>
                    <a:p>
                      <a:pPr algn="ctr"/>
                      <a:r>
                        <a:rPr kumimoji="1" lang="en-US" altLang="ja-JP" dirty="0"/>
                        <a:t>5</a:t>
                      </a:r>
                      <a:endParaRPr kumimoji="1" lang="ja-JP" altLang="en-US"/>
                    </a:p>
                  </a:txBody>
                  <a:tcPr/>
                </a:tc>
                <a:tc>
                  <a:txBody>
                    <a:bodyPr/>
                    <a:lstStyle/>
                    <a:p>
                      <a:r>
                        <a:rPr kumimoji="1" lang="ja-JP" altLang="en-US"/>
                        <a:t>期限</a:t>
                      </a:r>
                    </a:p>
                  </a:txBody>
                  <a:tcPr/>
                </a:tc>
                <a:tc>
                  <a:txBody>
                    <a:bodyPr/>
                    <a:lstStyle/>
                    <a:p>
                      <a:r>
                        <a:rPr kumimoji="1" lang="en-US" altLang="ja-JP" dirty="0"/>
                        <a:t>Date</a:t>
                      </a:r>
                      <a:endParaRPr kumimoji="1" lang="ja-JP" altLang="en-US"/>
                    </a:p>
                  </a:txBody>
                  <a:tcPr/>
                </a:tc>
                <a:tc>
                  <a:txBody>
                    <a:bodyPr/>
                    <a:lstStyle/>
                    <a:p>
                      <a:r>
                        <a:rPr kumimoji="1" lang="en-US" altLang="ja-JP" dirty="0"/>
                        <a:t>Maximum Limit</a:t>
                      </a:r>
                      <a:r>
                        <a:rPr kumimoji="1" lang="ja-JP" altLang="en-US"/>
                        <a:t>を設ける</a:t>
                      </a:r>
                      <a:r>
                        <a:rPr kumimoji="1" lang="en-US" altLang="ja-JP" dirty="0"/>
                        <a:t> 1</a:t>
                      </a:r>
                      <a:r>
                        <a:rPr kumimoji="1" lang="ja-JP" altLang="en-US"/>
                        <a:t>ヶ月など</a:t>
                      </a:r>
                    </a:p>
                  </a:txBody>
                  <a:tcPr/>
                </a:tc>
                <a:extLst>
                  <a:ext uri="{0D108BD9-81ED-4DB2-BD59-A6C34878D82A}">
                    <a16:rowId xmlns:a16="http://schemas.microsoft.com/office/drawing/2014/main" val="1943790444"/>
                  </a:ext>
                </a:extLst>
              </a:tr>
              <a:tr h="370840">
                <a:tc>
                  <a:txBody>
                    <a:bodyPr/>
                    <a:lstStyle/>
                    <a:p>
                      <a:pPr algn="ctr"/>
                      <a:r>
                        <a:rPr kumimoji="1" lang="en-US" altLang="ja-JP" dirty="0"/>
                        <a:t>*</a:t>
                      </a:r>
                      <a:endParaRPr kumimoji="1" lang="ja-JP" altLang="en-US"/>
                    </a:p>
                  </a:txBody>
                  <a:tcPr/>
                </a:tc>
                <a:tc>
                  <a:txBody>
                    <a:bodyPr/>
                    <a:lstStyle/>
                    <a:p>
                      <a:pPr algn="ctr"/>
                      <a:r>
                        <a:rPr kumimoji="1" lang="en-US" altLang="ja-JP" dirty="0"/>
                        <a:t>6</a:t>
                      </a:r>
                      <a:endParaRPr kumimoji="1" lang="ja-JP" altLang="en-US"/>
                    </a:p>
                  </a:txBody>
                  <a:tcPr/>
                </a:tc>
                <a:tc>
                  <a:txBody>
                    <a:bodyPr/>
                    <a:lstStyle/>
                    <a:p>
                      <a:r>
                        <a:rPr kumimoji="1" lang="ja-JP" altLang="en-US"/>
                        <a:t>内容詳細</a:t>
                      </a:r>
                    </a:p>
                  </a:txBody>
                  <a:tcPr/>
                </a:tc>
                <a:tc>
                  <a:txBody>
                    <a:bodyPr/>
                    <a:lstStyle/>
                    <a:p>
                      <a:r>
                        <a:rPr kumimoji="1" lang="en-US" altLang="ja-JP" dirty="0"/>
                        <a:t>Char 512</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3178117787"/>
                  </a:ext>
                </a:extLst>
              </a:tr>
              <a:tr h="370840">
                <a:tc>
                  <a:txBody>
                    <a:bodyPr/>
                    <a:lstStyle/>
                    <a:p>
                      <a:pPr algn="ctr"/>
                      <a:endParaRPr kumimoji="1" lang="ja-JP" altLang="en-US"/>
                    </a:p>
                  </a:txBody>
                  <a:tcPr/>
                </a:tc>
                <a:tc>
                  <a:txBody>
                    <a:bodyPr/>
                    <a:lstStyle/>
                    <a:p>
                      <a:pPr algn="ctr"/>
                      <a:r>
                        <a:rPr kumimoji="1" lang="en-US" altLang="ja-JP" dirty="0"/>
                        <a:t>7</a:t>
                      </a:r>
                      <a:endParaRPr kumimoji="1" lang="ja-JP" altLang="en-US"/>
                    </a:p>
                  </a:txBody>
                  <a:tcPr/>
                </a:tc>
                <a:tc>
                  <a:txBody>
                    <a:bodyPr/>
                    <a:lstStyle/>
                    <a:p>
                      <a:r>
                        <a:rPr kumimoji="1" lang="ja-JP" altLang="en-US"/>
                        <a:t>場所</a:t>
                      </a:r>
                    </a:p>
                  </a:txBody>
                  <a:tcPr/>
                </a:tc>
                <a:tc>
                  <a:txBody>
                    <a:bodyPr/>
                    <a:lstStyle/>
                    <a:p>
                      <a:r>
                        <a:rPr kumimoji="1" lang="en-US" altLang="ja-JP" dirty="0"/>
                        <a:t>Char 64</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1472546283"/>
                  </a:ext>
                </a:extLst>
              </a:tr>
              <a:tr h="370840">
                <a:tc>
                  <a:txBody>
                    <a:bodyPr/>
                    <a:lstStyle/>
                    <a:p>
                      <a:pPr algn="ctr"/>
                      <a:endParaRPr kumimoji="1" lang="ja-JP" altLang="en-US"/>
                    </a:p>
                  </a:txBody>
                  <a:tcPr/>
                </a:tc>
                <a:tc>
                  <a:txBody>
                    <a:bodyPr/>
                    <a:lstStyle/>
                    <a:p>
                      <a:pPr algn="ctr"/>
                      <a:r>
                        <a:rPr kumimoji="1" lang="en-US" altLang="ja-JP" dirty="0"/>
                        <a:t>8</a:t>
                      </a:r>
                      <a:endParaRPr kumimoji="1" lang="ja-JP" altLang="en-US"/>
                    </a:p>
                  </a:txBody>
                  <a:tcPr/>
                </a:tc>
                <a:tc>
                  <a:txBody>
                    <a:bodyPr/>
                    <a:lstStyle/>
                    <a:p>
                      <a:r>
                        <a:rPr kumimoji="1" lang="ja-JP" altLang="en-US"/>
                        <a:t>時間</a:t>
                      </a:r>
                    </a:p>
                  </a:txBody>
                  <a:tcPr/>
                </a:tc>
                <a:tc>
                  <a:txBody>
                    <a:bodyPr/>
                    <a:lstStyle/>
                    <a:p>
                      <a:r>
                        <a:rPr kumimoji="1" lang="en-US" altLang="ja-JP" dirty="0"/>
                        <a:t>Char 64</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1164252037"/>
                  </a:ext>
                </a:extLst>
              </a:tr>
            </a:tbl>
          </a:graphicData>
        </a:graphic>
      </p:graphicFrame>
      <p:sp>
        <p:nvSpPr>
          <p:cNvPr id="5" name="テキスト ボックス 4">
            <a:extLst>
              <a:ext uri="{FF2B5EF4-FFF2-40B4-BE49-F238E27FC236}">
                <a16:creationId xmlns:a16="http://schemas.microsoft.com/office/drawing/2014/main" id="{FF0A0818-DDDF-D546-9C06-490B5DC19913}"/>
              </a:ext>
            </a:extLst>
          </p:cNvPr>
          <p:cNvSpPr txBox="1"/>
          <p:nvPr/>
        </p:nvSpPr>
        <p:spPr>
          <a:xfrm>
            <a:off x="5604519" y="1815786"/>
            <a:ext cx="982961" cy="400110"/>
          </a:xfrm>
          <a:prstGeom prst="rect">
            <a:avLst/>
          </a:prstGeom>
          <a:noFill/>
        </p:spPr>
        <p:txBody>
          <a:bodyPr wrap="none" rtlCol="0">
            <a:spAutoFit/>
          </a:bodyPr>
          <a:lstStyle/>
          <a:p>
            <a:r>
              <a:rPr kumimoji="1" lang="en-US" altLang="ja-JP" sz="2000" dirty="0"/>
              <a:t>Things</a:t>
            </a:r>
            <a:endParaRPr kumimoji="1" lang="ja-JP" altLang="en-US" sz="2000"/>
          </a:p>
        </p:txBody>
      </p:sp>
    </p:spTree>
    <p:extLst>
      <p:ext uri="{BB962C8B-B14F-4D97-AF65-F5344CB8AC3E}">
        <p14:creationId xmlns:p14="http://schemas.microsoft.com/office/powerpoint/2010/main" val="14778028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876</Words>
  <Application>Microsoft Macintosh PowerPoint</Application>
  <PresentationFormat>ワイド画面</PresentationFormat>
  <Paragraphs>296</Paragraphs>
  <Slides>20</Slides>
  <Notes>0</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游ゴシック</vt:lpstr>
      <vt:lpstr>游ゴシック Light</vt:lpstr>
      <vt:lpstr>Arial</vt:lpstr>
      <vt:lpstr>Monaco</vt:lpstr>
      <vt:lpstr>Office テーマ</vt:lpstr>
      <vt:lpstr>IniMaching</vt:lpstr>
      <vt:lpstr>概要</vt:lpstr>
      <vt:lpstr>既存の募集方法と問題点</vt:lpstr>
      <vt:lpstr>解決策</vt:lpstr>
      <vt:lpstr>Prototype</vt:lpstr>
      <vt:lpstr>ページ一覧・遷移　フロントエンド</vt:lpstr>
      <vt:lpstr>Main Page Prototype</vt:lpstr>
      <vt:lpstr>PowerPoint プレゼンテーション</vt:lpstr>
      <vt:lpstr>Database</vt:lpstr>
      <vt:lpstr>Login Page Prototype</vt:lpstr>
      <vt:lpstr>PowerPoint プレゼンテーション</vt:lpstr>
      <vt:lpstr>My Page Prototype</vt:lpstr>
      <vt:lpstr>PowerPoint プレゼンテーション</vt:lpstr>
      <vt:lpstr>Detail Page Prototype</vt:lpstr>
      <vt:lpstr>PowerPoint プレゼンテーション</vt:lpstr>
      <vt:lpstr>PowerPoint プレゼンテーション</vt:lpstr>
      <vt:lpstr>Recruitment Page Prototype</vt:lpstr>
      <vt:lpstr>PowerPoint プレゼンテーション</vt:lpstr>
      <vt:lpstr>Database</vt:lpstr>
      <vt:lpstr>ページ一覧・遷移　バックエンド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IniMaching</dc:title>
  <dc:creator>濱田悠貴</dc:creator>
  <cp:lastModifiedBy>濱田悠貴</cp:lastModifiedBy>
  <cp:revision>5</cp:revision>
  <dcterms:created xsi:type="dcterms:W3CDTF">2021-11-05T23:08:14Z</dcterms:created>
  <dcterms:modified xsi:type="dcterms:W3CDTF">2021-11-06T01:08:59Z</dcterms:modified>
</cp:coreProperties>
</file>