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8" r:id="rId5"/>
    <p:sldId id="285" r:id="rId6"/>
    <p:sldId id="304" r:id="rId7"/>
    <p:sldId id="305" r:id="rId8"/>
    <p:sldId id="306" r:id="rId9"/>
    <p:sldId id="307" r:id="rId10"/>
    <p:sldId id="308" r:id="rId11"/>
    <p:sldId id="288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25A"/>
    <a:srgbClr val="1F0E3A"/>
    <a:srgbClr val="F1EAD0"/>
    <a:srgbClr val="A28A59"/>
    <a:srgbClr val="5928A8"/>
    <a:srgbClr val="073243"/>
    <a:srgbClr val="A4DD85"/>
    <a:srgbClr val="E2BE62"/>
    <a:srgbClr val="00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950" y="-942"/>
      </p:cViewPr>
      <p:guideLst>
        <p:guide orient="horz" pos="2160"/>
        <p:guide orient="horz" pos="394"/>
        <p:guide orient="horz" pos="3861"/>
        <p:guide orient="horz" pos="1090"/>
        <p:guide pos="3840"/>
        <p:guide pos="551"/>
        <p:guide pos="71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34154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2F16E-A2D6-43E1-BB33-8BB7C1C67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51A4-7764-456A-9A78-0D13F8F8DF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组合 300"/>
          <p:cNvGrpSpPr/>
          <p:nvPr/>
        </p:nvGrpSpPr>
        <p:grpSpPr>
          <a:xfrm>
            <a:off x="1414145" y="-1412240"/>
            <a:ext cx="9550400" cy="9550400"/>
            <a:chOff x="1155700" y="-1346200"/>
            <a:chExt cx="9550400" cy="9550400"/>
          </a:xfrm>
        </p:grpSpPr>
        <p:sp>
          <p:nvSpPr>
            <p:cNvPr id="297" name="圆: 空心 296"/>
            <p:cNvSpPr/>
            <p:nvPr/>
          </p:nvSpPr>
          <p:spPr>
            <a:xfrm>
              <a:off x="3492500" y="990600"/>
              <a:ext cx="4876800" cy="4876800"/>
            </a:xfrm>
            <a:prstGeom prst="donut">
              <a:avLst>
                <a:gd name="adj" fmla="val 15104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8" name="圆: 空心 297"/>
            <p:cNvSpPr/>
            <p:nvPr/>
          </p:nvSpPr>
          <p:spPr>
            <a:xfrm>
              <a:off x="1155700" y="-1346200"/>
              <a:ext cx="9550400" cy="9550400"/>
            </a:xfrm>
            <a:prstGeom prst="donut">
              <a:avLst>
                <a:gd name="adj" fmla="val 15104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9" name="圆: 空心 298"/>
            <p:cNvSpPr/>
            <p:nvPr/>
          </p:nvSpPr>
          <p:spPr>
            <a:xfrm>
              <a:off x="4940300" y="2438400"/>
              <a:ext cx="1981200" cy="1981200"/>
            </a:xfrm>
            <a:prstGeom prst="donut">
              <a:avLst>
                <a:gd name="adj" fmla="val 15104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0" name="文本框 299"/>
          <p:cNvSpPr txBox="1"/>
          <p:nvPr/>
        </p:nvSpPr>
        <p:spPr>
          <a:xfrm>
            <a:off x="3308350" y="2407642"/>
            <a:ext cx="8128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pc="600" dirty="0">
                <a:cs typeface="+mn-ea"/>
                <a:sym typeface="+mn-lt"/>
              </a:rPr>
              <a:t>devops</a:t>
            </a:r>
            <a:r>
              <a:rPr lang="zh-CN" altLang="en-US" sz="6600" spc="600" dirty="0">
                <a:cs typeface="+mn-ea"/>
                <a:sym typeface="+mn-lt"/>
              </a:rPr>
              <a:t>开发</a:t>
            </a:r>
            <a:endParaRPr lang="zh-CN" altLang="en-US" sz="6600" spc="600" dirty="0">
              <a:cs typeface="+mn-ea"/>
              <a:sym typeface="+mn-lt"/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3308350" y="3514982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1600" dirty="0">
                <a:cs typeface="+mn-ea"/>
                <a:sym typeface="+mn-lt"/>
              </a:rPr>
              <a:t>GONG ZUO HUI BAO</a:t>
            </a:r>
            <a:endParaRPr lang="zh-CN" altLang="en-US" spc="16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4940" y="4785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吕祥宜</a:t>
            </a:r>
            <a:r>
              <a:rPr lang="en-US" altLang="zh-CN"/>
              <a:t> 2019302020127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3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4984750" y="0"/>
            <a:ext cx="47879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0150" y="2184400"/>
            <a:ext cx="2686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spc="600" dirty="0">
                <a:cs typeface="+mn-ea"/>
                <a:sym typeface="+mn-lt"/>
              </a:rPr>
              <a:t>01</a:t>
            </a:r>
            <a:endParaRPr lang="zh-CN" altLang="en-US" sz="9600" spc="6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6693" y="562515"/>
            <a:ext cx="541972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500" spc="600" dirty="0">
                <a:cs typeface="+mn-ea"/>
                <a:sym typeface="+mn-lt"/>
              </a:rPr>
              <a:t>选题</a:t>
            </a:r>
            <a:r>
              <a:rPr lang="zh-CN" altLang="en-US" sz="5500" spc="600" dirty="0">
                <a:cs typeface="+mn-ea"/>
                <a:sym typeface="+mn-lt"/>
              </a:rPr>
              <a:t>及内容</a:t>
            </a:r>
            <a:endParaRPr lang="zh-CN" altLang="en-US" sz="5500" spc="600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2478" y="5027389"/>
            <a:ext cx="72024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1440" y="233743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选题：</a:t>
            </a:r>
            <a:r>
              <a:t>以Docker容器形式实践DevOps应用方案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本实验实现了一个spring web工程的简单自动化部署.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4984750" y="0"/>
            <a:ext cx="47879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0150" y="2184400"/>
            <a:ext cx="2686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spc="600" dirty="0">
                <a:cs typeface="+mn-ea"/>
                <a:sym typeface="+mn-lt"/>
              </a:rPr>
              <a:t>02</a:t>
            </a:r>
            <a:endParaRPr lang="zh-CN" altLang="en-US" sz="9600" spc="6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2713" y="609505"/>
            <a:ext cx="541972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500" spc="600" dirty="0">
                <a:cs typeface="+mn-ea"/>
                <a:sym typeface="+mn-lt"/>
              </a:rPr>
              <a:t>实验过程</a:t>
            </a:r>
            <a:endParaRPr lang="zh-CN" altLang="en-US" sz="5500" spc="600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800" y="3754120"/>
            <a:ext cx="5893435" cy="2326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cs typeface="+mn-ea"/>
                <a:sym typeface="+mn-lt"/>
              </a:rPr>
              <a:t>  首先通过git将工程代码push到准备好的gitlab服务器上，通过jenkins拉取代码并用maven构建成jar包。用jenkins中配置好的docker将jar包构建成镜像并上传到harbor服务器上。然后jenkins通知目标服务器从harbor上拉取镜像并运行成容器，完成整个自动化部署流程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8" name="图片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015" y="1645285"/>
            <a:ext cx="5754370" cy="2010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4984750" y="0"/>
            <a:ext cx="47879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308" y="198025"/>
            <a:ext cx="541972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500" spc="600" dirty="0">
                <a:cs typeface="+mn-ea"/>
                <a:sym typeface="+mn-lt"/>
              </a:rPr>
              <a:t>实验过程</a:t>
            </a:r>
            <a:endParaRPr lang="zh-CN" altLang="en-US" sz="5500" spc="6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7370" y="1546860"/>
            <a:ext cx="1088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docker</a:t>
            </a:r>
            <a:r>
              <a:rPr lang="zh-CN" altLang="en-US"/>
              <a:t>和</a:t>
            </a:r>
            <a:r>
              <a:rPr lang="en-US" altLang="zh-CN"/>
              <a:t>docker-compose</a:t>
            </a:r>
            <a:r>
              <a:rPr lang="zh-CN" altLang="en-US"/>
              <a:t>部署</a:t>
            </a:r>
            <a:r>
              <a:rPr lang="en-US" altLang="zh-CN"/>
              <a:t>gitlab</a:t>
            </a:r>
            <a:r>
              <a:rPr lang="zh-CN" altLang="en-US"/>
              <a:t>和</a:t>
            </a:r>
            <a:r>
              <a:rPr lang="en-US" altLang="zh-CN"/>
              <a:t>jenkins,</a:t>
            </a:r>
            <a:r>
              <a:rPr lang="zh-CN" altLang="en-US"/>
              <a:t>具体配置在</a:t>
            </a:r>
            <a:r>
              <a:rPr lang="zh-CN" altLang="en-US"/>
              <a:t>实验报告中</a:t>
            </a:r>
            <a:endParaRPr lang="zh-CN" altLang="en-US"/>
          </a:p>
        </p:txBody>
      </p:sp>
      <p:pic>
        <p:nvPicPr>
          <p:cNvPr id="13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326640"/>
            <a:ext cx="5266690" cy="28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jenkis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2326640"/>
            <a:ext cx="5003165" cy="2861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4984750" y="0"/>
            <a:ext cx="47879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308" y="198025"/>
            <a:ext cx="541972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500" spc="600" dirty="0">
                <a:cs typeface="+mn-ea"/>
                <a:sym typeface="+mn-lt"/>
              </a:rPr>
              <a:t>实验过程</a:t>
            </a:r>
            <a:endParaRPr lang="zh-CN" altLang="en-US" sz="5500" spc="6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8815" y="1414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</a:t>
            </a:r>
            <a:r>
              <a:rPr lang="en-US" altLang="zh-CN"/>
              <a:t>harbor</a:t>
            </a:r>
            <a:r>
              <a:rPr lang="zh-CN" altLang="en-US"/>
              <a:t>镜像</a:t>
            </a:r>
            <a:r>
              <a:rPr lang="zh-CN" altLang="en-US"/>
              <a:t>仓库</a:t>
            </a:r>
            <a:endParaRPr lang="zh-CN" altLang="en-US"/>
          </a:p>
        </p:txBody>
      </p:sp>
      <p:pic>
        <p:nvPicPr>
          <p:cNvPr id="27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15" y="2062480"/>
            <a:ext cx="537908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335" y="2122805"/>
            <a:ext cx="5266690" cy="28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4984750" y="0"/>
            <a:ext cx="47879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308" y="198025"/>
            <a:ext cx="541972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500" spc="600" dirty="0">
                <a:cs typeface="+mn-ea"/>
                <a:sym typeface="+mn-lt"/>
              </a:rPr>
              <a:t>实验过程</a:t>
            </a:r>
            <a:endParaRPr lang="zh-CN" altLang="en-US" sz="5500" spc="6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7370" y="1546860"/>
            <a:ext cx="1088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将项目源代码</a:t>
            </a:r>
            <a:r>
              <a:rPr lang="en-US" altLang="zh-CN"/>
              <a:t>push</a:t>
            </a:r>
            <a:r>
              <a:rPr lang="zh-CN" altLang="en-US"/>
              <a:t>到</a:t>
            </a:r>
            <a:r>
              <a:rPr lang="en-US" altLang="zh-CN"/>
              <a:t>gitlab</a:t>
            </a:r>
            <a:r>
              <a:rPr lang="zh-CN" altLang="en-US"/>
              <a:t>仓库上，并通过</a:t>
            </a:r>
            <a:r>
              <a:rPr lang="en-US" altLang="zh-CN"/>
              <a:t>jenkins</a:t>
            </a:r>
            <a:r>
              <a:rPr lang="zh-CN" altLang="en-US"/>
              <a:t>拉取，使用</a:t>
            </a:r>
            <a:r>
              <a:rPr lang="en-US" altLang="zh-CN"/>
              <a:t>maven</a:t>
            </a:r>
            <a:r>
              <a:rPr lang="zh-CN" altLang="en-US"/>
              <a:t>构建，并用</a:t>
            </a:r>
            <a:r>
              <a:rPr lang="en-US" altLang="zh-CN"/>
              <a:t>docker</a:t>
            </a:r>
            <a:r>
              <a:rPr lang="zh-CN" altLang="en-US"/>
              <a:t>构建镜像</a:t>
            </a:r>
            <a:endParaRPr lang="zh-CN" altLang="en-US"/>
          </a:p>
        </p:txBody>
      </p:sp>
      <p:pic>
        <p:nvPicPr>
          <p:cNvPr id="23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2209165"/>
            <a:ext cx="5269230" cy="187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193" y="2019300"/>
            <a:ext cx="526986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" y="4306888"/>
            <a:ext cx="5273040" cy="213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4984750" y="0"/>
            <a:ext cx="47879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308" y="198025"/>
            <a:ext cx="541972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500" spc="600" dirty="0">
                <a:cs typeface="+mn-ea"/>
                <a:sym typeface="+mn-lt"/>
              </a:rPr>
              <a:t>实验过程</a:t>
            </a:r>
            <a:endParaRPr lang="zh-CN" altLang="en-US" sz="5500" spc="6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7370" y="1546860"/>
            <a:ext cx="454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将构建好的镜像上传到</a:t>
            </a:r>
            <a:r>
              <a:rPr lang="en-US" altLang="zh-CN"/>
              <a:t>harbor</a:t>
            </a:r>
            <a:r>
              <a:rPr lang="zh-CN" altLang="en-US"/>
              <a:t>仓库并通知远程服务器执行预先准备的</a:t>
            </a:r>
            <a:r>
              <a:rPr lang="zh-CN" altLang="en-US"/>
              <a:t>脚本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150" y="241363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脚本的</a:t>
            </a:r>
            <a:r>
              <a:rPr lang="zh-CN" altLang="en-US"/>
              <a:t>核心流程：</a:t>
            </a:r>
            <a:endParaRPr lang="zh-CN" altLang="en-US"/>
          </a:p>
          <a:p>
            <a:r>
              <a:rPr lang="en-US" altLang="zh-CN"/>
              <a:t>1.应该拉取哪个镜像</a:t>
            </a:r>
            <a:endParaRPr lang="en-US" altLang="zh-CN"/>
          </a:p>
          <a:p>
            <a:r>
              <a:rPr lang="en-US" altLang="zh-CN"/>
              <a:t>2.判断当前服务器是否正在运行容器，需要删除</a:t>
            </a:r>
            <a:endParaRPr lang="en-US" altLang="zh-CN"/>
          </a:p>
          <a:p>
            <a:r>
              <a:rPr lang="en-US" altLang="zh-CN"/>
              <a:t>3.如果目标服务器已经存在当前镜像，删除</a:t>
            </a:r>
            <a:endParaRPr lang="en-US" altLang="zh-CN"/>
          </a:p>
          <a:p>
            <a:r>
              <a:rPr lang="en-US" altLang="zh-CN"/>
              <a:t>4.目标服务器拉取镜像，运行成容器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5485" y="97790"/>
            <a:ext cx="5387340" cy="592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4984750" y="0"/>
            <a:ext cx="47879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308" y="198025"/>
            <a:ext cx="541972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500" spc="600" dirty="0">
                <a:cs typeface="+mn-ea"/>
                <a:sym typeface="+mn-lt"/>
              </a:rPr>
              <a:t>实验过程</a:t>
            </a:r>
            <a:endParaRPr lang="zh-CN" altLang="en-US" sz="5500" spc="6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5860" y="14351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</a:t>
            </a:r>
            <a:r>
              <a:rPr lang="zh-CN" altLang="en-US"/>
              <a:t>成功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2" name="图片 30"/>
          <p:cNvPicPr>
            <a:picLocks noChangeAspect="1"/>
          </p:cNvPicPr>
          <p:nvPr/>
        </p:nvPicPr>
        <p:blipFill>
          <a:blip r:embed="rId1"/>
          <a:srcRect l="-964" t="-2992" r="44088" b="2992"/>
          <a:stretch>
            <a:fillRect/>
          </a:stretch>
        </p:blipFill>
        <p:spPr>
          <a:xfrm>
            <a:off x="7620000" y="2567305"/>
            <a:ext cx="2996565" cy="2376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31068"/>
          <a:stretch>
            <a:fillRect/>
          </a:stretch>
        </p:blipFill>
        <p:spPr>
          <a:xfrm>
            <a:off x="1355725" y="2161540"/>
            <a:ext cx="4952365" cy="385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组合 300"/>
          <p:cNvGrpSpPr/>
          <p:nvPr/>
        </p:nvGrpSpPr>
        <p:grpSpPr>
          <a:xfrm>
            <a:off x="1320800" y="-1346200"/>
            <a:ext cx="9550400" cy="9550400"/>
            <a:chOff x="1155700" y="-1346200"/>
            <a:chExt cx="9550400" cy="9550400"/>
          </a:xfrm>
        </p:grpSpPr>
        <p:sp>
          <p:nvSpPr>
            <p:cNvPr id="297" name="圆: 空心 296"/>
            <p:cNvSpPr/>
            <p:nvPr/>
          </p:nvSpPr>
          <p:spPr>
            <a:xfrm>
              <a:off x="3492500" y="990600"/>
              <a:ext cx="4876800" cy="4876800"/>
            </a:xfrm>
            <a:prstGeom prst="donut">
              <a:avLst>
                <a:gd name="adj" fmla="val 15104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8" name="圆: 空心 297"/>
            <p:cNvSpPr/>
            <p:nvPr/>
          </p:nvSpPr>
          <p:spPr>
            <a:xfrm>
              <a:off x="1155700" y="-1346200"/>
              <a:ext cx="9550400" cy="9550400"/>
            </a:xfrm>
            <a:prstGeom prst="donut">
              <a:avLst>
                <a:gd name="adj" fmla="val 15104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9" name="圆: 空心 298"/>
            <p:cNvSpPr/>
            <p:nvPr/>
          </p:nvSpPr>
          <p:spPr>
            <a:xfrm>
              <a:off x="4940300" y="2438400"/>
              <a:ext cx="1981200" cy="1981200"/>
            </a:xfrm>
            <a:prstGeom prst="donut">
              <a:avLst>
                <a:gd name="adj" fmla="val 15104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5" name="文本框 304"/>
          <p:cNvSpPr txBox="1"/>
          <p:nvPr/>
        </p:nvSpPr>
        <p:spPr>
          <a:xfrm>
            <a:off x="3308350" y="3514982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1600" dirty="0">
                <a:cs typeface="+mn-ea"/>
                <a:sym typeface="+mn-lt"/>
              </a:rPr>
              <a:t>GONG ZUO HUI BAO</a:t>
            </a:r>
            <a:endParaRPr lang="zh-CN" altLang="en-US" spc="16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7600" y="2481302"/>
            <a:ext cx="812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600" dirty="0">
                <a:cs typeface="+mn-ea"/>
                <a:sym typeface="+mn-lt"/>
              </a:rPr>
              <a:t>谢谢观看</a:t>
            </a:r>
            <a:endParaRPr lang="zh-CN" altLang="en-US" sz="66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662,&quot;width&quot;:7620}"/>
</p:tagLst>
</file>

<file path=ppt/tags/tag2.xml><?xml version="1.0" encoding="utf-8"?>
<p:tagLst xmlns:p="http://schemas.openxmlformats.org/presentationml/2006/main">
  <p:tag name="KSO_WPP_MARK_KEY" val="83423d92-22c8-4ec5-8d69-4cc4b2f14a5d"/>
  <p:tag name="COMMONDATA" val="eyJoZGlkIjoiZWI1M2VhZDZiZjMwYjkxYjlkNTIwZjhmNmRlODhmMmUifQ==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mrr1wef">
      <a:majorFont>
        <a:latin typeface="方正细谭黑简体"/>
        <a:ea typeface="方正细谭黑简体"/>
        <a:cs typeface=""/>
      </a:majorFont>
      <a:minorFont>
        <a:latin typeface="方正细谭黑简体"/>
        <a:ea typeface="方正细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自定义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方正细谭黑简体</vt:lpstr>
      <vt:lpstr>黑体</vt:lpstr>
      <vt:lpstr>Arial Unicode MS</vt:lpstr>
      <vt:lpstr>Calibri</vt:lpstr>
      <vt:lpstr>汉仪中圆简</vt:lpstr>
      <vt:lpstr>Arial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极简舞者</dc:title>
  <dc:creator>第一PPT</dc:creator>
  <cp:keywords>www.1ppt.com</cp:keywords>
  <dc:description>www.1ppt.com</dc:description>
  <cp:lastModifiedBy>吕祥宜</cp:lastModifiedBy>
  <cp:revision>35</cp:revision>
  <dcterms:created xsi:type="dcterms:W3CDTF">2020-08-29T06:56:00Z</dcterms:created>
  <dcterms:modified xsi:type="dcterms:W3CDTF">2022-12-12T12:27:26Z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0FEF7BCBC57540ECB6C3A555303130ED</vt:lpwstr>
  </property>
  <property fmtid="{D5CDD505-2E9C-101B-9397-08002B2CF9AE}" pid="3" name="KSOProductBuildVer">
    <vt:lpwstr>2052-11.1.0.12763</vt:lpwstr>
  </property>
</Properties>
</file>