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64" r:id="rId4"/>
    <p:sldId id="265" r:id="rId5"/>
    <p:sldId id="266" r:id="rId6"/>
    <p:sldId id="267" r:id="rId7"/>
    <p:sldId id="268" r:id="rId8"/>
    <p:sldId id="261" r:id="rId9"/>
    <p:sldId id="269" r:id="rId10"/>
    <p:sldId id="257"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094"/>
  </p:normalViewPr>
  <p:slideViewPr>
    <p:cSldViewPr snapToGrid="0" snapToObjects="1">
      <p:cViewPr varScale="1">
        <p:scale>
          <a:sx n="92" d="100"/>
          <a:sy n="92" d="100"/>
        </p:scale>
        <p:origin x="1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7AAF9-83B3-3543-B824-90AC6910A5AF}" type="datetimeFigureOut">
              <a:rPr kumimoji="1" lang="zh-CN" altLang="en-US" smtClean="0"/>
              <a:t>2020/5/7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3682A-03B4-F143-835E-866E4678422D}" type="slidenum">
              <a:rPr kumimoji="1" lang="zh-CN" altLang="en-US" smtClean="0"/>
              <a:t>‹#›</a:t>
            </a:fld>
            <a:endParaRPr kumimoji="1" lang="zh-CN" altLang="en-US"/>
          </a:p>
        </p:txBody>
      </p:sp>
    </p:spTree>
    <p:extLst>
      <p:ext uri="{BB962C8B-B14F-4D97-AF65-F5344CB8AC3E}">
        <p14:creationId xmlns:p14="http://schemas.microsoft.com/office/powerpoint/2010/main" val="248022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今天介绍一下目前在改进的</a:t>
            </a:r>
            <a:r>
              <a:rPr kumimoji="1" lang="en-US" altLang="zh-CN" dirty="0" err="1"/>
              <a:t>deepmod</a:t>
            </a:r>
            <a:r>
              <a:rPr kumimoji="1" lang="zh-CN" altLang="en-US" dirty="0"/>
              <a:t>项目，用</a:t>
            </a:r>
            <a:r>
              <a:rPr kumimoji="1" lang="en-US" altLang="zh-CN" dirty="0" err="1"/>
              <a:t>lstm</a:t>
            </a:r>
            <a:r>
              <a:rPr kumimoji="1" lang="zh-CN" altLang="en-US" dirty="0"/>
              <a:t>预测</a:t>
            </a:r>
            <a:r>
              <a:rPr kumimoji="1" lang="en-US" altLang="zh-CN" dirty="0"/>
              <a:t>DNA</a:t>
            </a:r>
            <a:r>
              <a:rPr kumimoji="1" lang="zh-CN" altLang="en-US" dirty="0"/>
              <a:t>的甲基化</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1</a:t>
            </a:fld>
            <a:endParaRPr kumimoji="1" lang="zh-CN" altLang="en-US"/>
          </a:p>
        </p:txBody>
      </p:sp>
    </p:spTree>
    <p:extLst>
      <p:ext uri="{BB962C8B-B14F-4D97-AF65-F5344CB8AC3E}">
        <p14:creationId xmlns:p14="http://schemas.microsoft.com/office/powerpoint/2010/main" val="476337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分别在</a:t>
            </a:r>
            <a:r>
              <a:rPr kumimoji="1" lang="en-US" altLang="zh-CN" dirty="0" err="1"/>
              <a:t>cpu</a:t>
            </a:r>
            <a:r>
              <a:rPr kumimoji="1" lang="zh-CN" altLang="en-US" dirty="0"/>
              <a:t>和</a:t>
            </a:r>
            <a:r>
              <a:rPr kumimoji="1" lang="en-US" altLang="zh-CN" dirty="0" err="1"/>
              <a:t>gpu</a:t>
            </a:r>
            <a:r>
              <a:rPr kumimoji="1" lang="zh-CN" altLang="en-US" dirty="0"/>
              <a:t>上测试了</a:t>
            </a:r>
            <a:r>
              <a:rPr kumimoji="1" lang="en-US" altLang="zh-CN" dirty="0" err="1"/>
              <a:t>deepmod</a:t>
            </a:r>
            <a:r>
              <a:rPr kumimoji="1" lang="zh-CN" altLang="en-US" dirty="0"/>
              <a:t>各个阶段的耗时，测试了</a:t>
            </a:r>
            <a:r>
              <a:rPr kumimoji="1" lang="en-US" altLang="zh-CN" dirty="0"/>
              <a:t>550</a:t>
            </a:r>
            <a:r>
              <a:rPr kumimoji="1" lang="zh-CN" altLang="en-US" dirty="0"/>
              <a:t>条衣藻的</a:t>
            </a:r>
            <a:r>
              <a:rPr kumimoji="1" lang="en-US" altLang="zh-CN" dirty="0"/>
              <a:t>fast5</a:t>
            </a:r>
            <a:r>
              <a:rPr kumimoji="1" lang="zh-CN" altLang="en-US" dirty="0"/>
              <a:t>文件，使用线程数为</a:t>
            </a:r>
            <a:r>
              <a:rPr kumimoji="1" lang="en-US" altLang="zh-CN" dirty="0"/>
              <a:t>1</a:t>
            </a:r>
            <a:r>
              <a:rPr kumimoji="1" lang="zh-CN" altLang="en-US" dirty="0"/>
              <a:t>，</a:t>
            </a:r>
            <a:r>
              <a:rPr kumimoji="1" lang="en-US" altLang="zh-CN" dirty="0" err="1"/>
              <a:t>gpu</a:t>
            </a:r>
            <a:r>
              <a:rPr kumimoji="1" lang="zh-CN" altLang="en-US" dirty="0"/>
              <a:t>在预测部分明显加快，但是无论是</a:t>
            </a:r>
            <a:r>
              <a:rPr kumimoji="1" lang="en-US" altLang="zh-CN" dirty="0" err="1"/>
              <a:t>cpu</a:t>
            </a:r>
            <a:r>
              <a:rPr kumimoji="1" lang="zh-CN" altLang="en-US" dirty="0"/>
              <a:t>还是</a:t>
            </a:r>
            <a:r>
              <a:rPr kumimoji="1" lang="en-US" altLang="zh-CN" dirty="0" err="1"/>
              <a:t>gpu</a:t>
            </a:r>
            <a:r>
              <a:rPr kumimoji="1" lang="zh-CN" altLang="en-US" dirty="0"/>
              <a:t>在数据预处理部分获取</a:t>
            </a:r>
            <a:r>
              <a:rPr kumimoji="1" lang="en-US" altLang="zh-CN" dirty="0"/>
              <a:t>event</a:t>
            </a:r>
            <a:r>
              <a:rPr kumimoji="1" lang="zh-CN" altLang="en-US" dirty="0"/>
              <a:t>和</a:t>
            </a:r>
            <a:r>
              <a:rPr kumimoji="1" lang="en-US" altLang="zh-CN" dirty="0"/>
              <a:t>signal</a:t>
            </a:r>
            <a:r>
              <a:rPr kumimoji="1" lang="zh-CN" altLang="en-US" dirty="0"/>
              <a:t>时都比较耗时，所以目前的优化主要针对获取</a:t>
            </a:r>
            <a:r>
              <a:rPr kumimoji="1" lang="en-US" altLang="zh-CN" dirty="0"/>
              <a:t>event</a:t>
            </a:r>
            <a:r>
              <a:rPr kumimoji="1" lang="zh-CN" altLang="en-US" dirty="0"/>
              <a:t>和</a:t>
            </a:r>
            <a:r>
              <a:rPr kumimoji="1" lang="en-US" altLang="zh-CN" dirty="0"/>
              <a:t>signal</a:t>
            </a:r>
            <a:r>
              <a:rPr kumimoji="1" lang="zh-CN" altLang="en-US" dirty="0"/>
              <a:t>。</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10</a:t>
            </a:fld>
            <a:endParaRPr kumimoji="1" lang="zh-CN" altLang="en-US"/>
          </a:p>
        </p:txBody>
      </p:sp>
    </p:spTree>
    <p:extLst>
      <p:ext uri="{BB962C8B-B14F-4D97-AF65-F5344CB8AC3E}">
        <p14:creationId xmlns:p14="http://schemas.microsoft.com/office/powerpoint/2010/main" val="3548549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将预处理阶段获取</a:t>
            </a:r>
            <a:r>
              <a:rPr kumimoji="1" lang="en-US" altLang="zh-CN" dirty="0"/>
              <a:t>event</a:t>
            </a:r>
            <a:r>
              <a:rPr kumimoji="1" lang="zh-CN" altLang="en-US" dirty="0"/>
              <a:t>和</a:t>
            </a:r>
            <a:r>
              <a:rPr kumimoji="1" lang="en-US" altLang="zh-CN" dirty="0"/>
              <a:t>signal</a:t>
            </a:r>
            <a:r>
              <a:rPr kumimoji="1" lang="zh-CN" altLang="en-US" dirty="0"/>
              <a:t>的部分用</a:t>
            </a:r>
            <a:r>
              <a:rPr kumimoji="1" lang="en-US" altLang="zh-CN" dirty="0"/>
              <a:t>C++</a:t>
            </a:r>
            <a:r>
              <a:rPr kumimoji="1" lang="zh-CN" altLang="en-US" dirty="0"/>
              <a:t>改写，封装成库嵌入到原来的</a:t>
            </a:r>
            <a:r>
              <a:rPr kumimoji="1" lang="en-US" altLang="zh-CN" dirty="0" err="1"/>
              <a:t>deepmod</a:t>
            </a:r>
            <a:r>
              <a:rPr kumimoji="1" lang="zh-CN" altLang="en-US" dirty="0"/>
              <a:t>项目中后，测试</a:t>
            </a:r>
            <a:r>
              <a:rPr kumimoji="1" lang="en-US" altLang="zh-CN" dirty="0"/>
              <a:t>550</a:t>
            </a:r>
            <a:r>
              <a:rPr kumimoji="1" lang="zh-CN" altLang="en-US" dirty="0"/>
              <a:t>个</a:t>
            </a:r>
            <a:r>
              <a:rPr kumimoji="1" lang="en-US" altLang="zh-CN" dirty="0"/>
              <a:t>fast5</a:t>
            </a:r>
            <a:r>
              <a:rPr kumimoji="1" lang="zh-CN" altLang="en-US" dirty="0"/>
              <a:t>文件的加速比为</a:t>
            </a:r>
            <a:r>
              <a:rPr kumimoji="1" lang="en-US" altLang="zh-CN" dirty="0"/>
              <a:t>3.4</a:t>
            </a:r>
            <a:r>
              <a:rPr kumimoji="1" lang="zh-CN" altLang="en-US" dirty="0"/>
              <a:t>，</a:t>
            </a:r>
            <a:r>
              <a:rPr kumimoji="1" lang="en-US" altLang="zh-CN" dirty="0"/>
              <a:t>4000</a:t>
            </a:r>
            <a:r>
              <a:rPr kumimoji="1" lang="zh-CN" altLang="en-US" dirty="0"/>
              <a:t>个</a:t>
            </a:r>
            <a:r>
              <a:rPr kumimoji="1" lang="en-US" altLang="zh-CN" dirty="0"/>
              <a:t>fast5</a:t>
            </a:r>
            <a:r>
              <a:rPr kumimoji="1" lang="zh-CN" altLang="en-US" dirty="0"/>
              <a:t>文件的加速比为</a:t>
            </a:r>
            <a:r>
              <a:rPr kumimoji="1" lang="en-US" altLang="zh-CN" dirty="0"/>
              <a:t>3.18</a:t>
            </a:r>
            <a:r>
              <a:rPr kumimoji="1" lang="zh-CN" altLang="en-US" dirty="0"/>
              <a:t>。</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11</a:t>
            </a:fld>
            <a:endParaRPr kumimoji="1" lang="zh-CN" altLang="en-US"/>
          </a:p>
        </p:txBody>
      </p:sp>
    </p:spTree>
    <p:extLst>
      <p:ext uri="{BB962C8B-B14F-4D97-AF65-F5344CB8AC3E}">
        <p14:creationId xmlns:p14="http://schemas.microsoft.com/office/powerpoint/2010/main" val="3908635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短读法的双硫测序被广泛用于通过将未甲基化的胞嘧啶转化为尿嘧啶来称呼甲基化的胞嘧啶，但是双硫测序及其改进的变异性受到转换效率的限制，并且无法通过短读测序来测定重复的基因组区域。</a:t>
            </a:r>
            <a:endParaRPr kumimoji="1" lang="en-US" altLang="zh-CN" dirty="0"/>
          </a:p>
          <a:p>
            <a:r>
              <a:rPr kumimoji="1" lang="en" altLang="zh-CN" dirty="0"/>
              <a:t>PacBio</a:t>
            </a:r>
            <a:r>
              <a:rPr kumimoji="1" lang="zh-CN" altLang="en-US" dirty="0"/>
              <a:t>的长序列测序可用于直接检测</a:t>
            </a:r>
            <a:r>
              <a:rPr kumimoji="1" lang="en" altLang="zh-CN" dirty="0"/>
              <a:t>DNA / RNA</a:t>
            </a:r>
            <a:r>
              <a:rPr kumimoji="1" lang="zh-CN" altLang="en-US" dirty="0"/>
              <a:t>修饰。 但是，这种方法对</a:t>
            </a:r>
            <a:r>
              <a:rPr kumimoji="1" lang="en-US" altLang="zh-CN" dirty="0"/>
              <a:t>5</a:t>
            </a:r>
            <a:r>
              <a:rPr kumimoji="1" lang="en" altLang="zh-CN" dirty="0" err="1"/>
              <a:t>mC</a:t>
            </a:r>
            <a:r>
              <a:rPr kumimoji="1" lang="zh-CN" altLang="en-US" dirty="0"/>
              <a:t>修饰</a:t>
            </a:r>
            <a:r>
              <a:rPr kumimoji="1" lang="en-US" altLang="zh-CN" dirty="0"/>
              <a:t>20</a:t>
            </a:r>
            <a:r>
              <a:rPr kumimoji="1" lang="zh-CN" altLang="en-US" dirty="0"/>
              <a:t>的信噪比很低，要求调用修饰的覆盖范围相对较高</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2</a:t>
            </a:fld>
            <a:endParaRPr kumimoji="1" lang="zh-CN" altLang="en-US"/>
          </a:p>
        </p:txBody>
      </p:sp>
    </p:spTree>
    <p:extLst>
      <p:ext uri="{BB962C8B-B14F-4D97-AF65-F5344CB8AC3E}">
        <p14:creationId xmlns:p14="http://schemas.microsoft.com/office/powerpoint/2010/main" val="303902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Deepmod</a:t>
            </a:r>
            <a:r>
              <a:rPr kumimoji="1" lang="zh-CN" altLang="en-US" dirty="0"/>
              <a:t>的工作流可以分为三大步骤，第一步，从测序得到的</a:t>
            </a:r>
            <a:r>
              <a:rPr kumimoji="1" lang="en-US" altLang="zh-CN" dirty="0"/>
              <a:t>fast5</a:t>
            </a:r>
            <a:r>
              <a:rPr kumimoji="1" lang="zh-CN" altLang="en-US" dirty="0"/>
              <a:t>文件中获取</a:t>
            </a:r>
            <a:r>
              <a:rPr kumimoji="1" lang="en-US" altLang="zh-CN" dirty="0"/>
              <a:t>events</a:t>
            </a:r>
            <a:r>
              <a:rPr kumimoji="1" lang="zh-CN" altLang="en-US" dirty="0"/>
              <a:t>和</a:t>
            </a:r>
            <a:r>
              <a:rPr kumimoji="1" lang="en-US" altLang="zh-CN" dirty="0"/>
              <a:t>signals</a:t>
            </a:r>
            <a:r>
              <a:rPr kumimoji="1" lang="zh-CN" altLang="en-US" dirty="0"/>
              <a:t>数据</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3</a:t>
            </a:fld>
            <a:endParaRPr kumimoji="1" lang="zh-CN" altLang="en-US"/>
          </a:p>
        </p:txBody>
      </p:sp>
    </p:spTree>
    <p:extLst>
      <p:ext uri="{BB962C8B-B14F-4D97-AF65-F5344CB8AC3E}">
        <p14:creationId xmlns:p14="http://schemas.microsoft.com/office/powerpoint/2010/main" val="303125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在第一步预处理阶段，首先看一下</a:t>
            </a:r>
            <a:r>
              <a:rPr kumimoji="1" lang="en-US" altLang="zh-CN" dirty="0"/>
              <a:t>events</a:t>
            </a:r>
            <a:r>
              <a:rPr kumimoji="1" lang="zh-CN" altLang="en-US" dirty="0"/>
              <a:t>，纳米孔测序的得到的每个长读保存在</a:t>
            </a:r>
            <a:r>
              <a:rPr kumimoji="1" lang="en-US" altLang="zh-CN" dirty="0"/>
              <a:t>fast5</a:t>
            </a:r>
            <a:r>
              <a:rPr kumimoji="1" lang="zh-CN" altLang="en-US" dirty="0"/>
              <a:t>文件中，每个</a:t>
            </a:r>
            <a:r>
              <a:rPr kumimoji="1" lang="en-US" altLang="zh-CN" dirty="0"/>
              <a:t>fast5</a:t>
            </a:r>
            <a:r>
              <a:rPr kumimoji="1" lang="zh-CN" altLang="en-US" dirty="0"/>
              <a:t>包含多个</a:t>
            </a:r>
            <a:r>
              <a:rPr kumimoji="1" lang="en-US" altLang="zh-CN" dirty="0"/>
              <a:t>event,</a:t>
            </a:r>
            <a:r>
              <a:rPr kumimoji="1" lang="zh-CN" altLang="en-US" dirty="0"/>
              <a:t>对应于一个电信号，包含了多个特征：均值，起始时刻，标准差，长度，长度为</a:t>
            </a:r>
            <a:r>
              <a:rPr kumimoji="1" lang="en-US" altLang="zh-CN" dirty="0"/>
              <a:t>5</a:t>
            </a:r>
            <a:r>
              <a:rPr kumimoji="1" lang="zh-CN" altLang="en-US" dirty="0"/>
              <a:t>的</a:t>
            </a:r>
            <a:r>
              <a:rPr kumimoji="1" lang="en-US" altLang="zh-CN" dirty="0"/>
              <a:t>k-</a:t>
            </a:r>
            <a:r>
              <a:rPr kumimoji="1" lang="en-US" altLang="zh-CN" dirty="0" err="1"/>
              <a:t>mer</a:t>
            </a:r>
            <a:r>
              <a:rPr kumimoji="1" lang="zh-CN" altLang="en-US" dirty="0"/>
              <a:t>子序列。</a:t>
            </a:r>
            <a:endParaRPr kumimoji="1" lang="en-US" altLang="zh-CN" dirty="0"/>
          </a:p>
          <a:p>
            <a:r>
              <a:rPr kumimoji="1" lang="en-US" altLang="zh-CN" dirty="0"/>
              <a:t>Move</a:t>
            </a:r>
            <a:r>
              <a:rPr kumimoji="1" lang="zh-CN" altLang="en-US" dirty="0"/>
              <a:t>不为零的</a:t>
            </a:r>
            <a:r>
              <a:rPr kumimoji="1" lang="en-US" altLang="zh-CN" dirty="0"/>
              <a:t>event</a:t>
            </a:r>
            <a:r>
              <a:rPr kumimoji="1" lang="zh-CN" altLang="en-US" dirty="0"/>
              <a:t>称为</a:t>
            </a:r>
            <a:r>
              <a:rPr kumimoji="1" lang="en-US" altLang="zh-CN" dirty="0"/>
              <a:t>non-stay</a:t>
            </a:r>
            <a:r>
              <a:rPr kumimoji="1" lang="zh-CN" altLang="en-US" dirty="0"/>
              <a:t> </a:t>
            </a:r>
            <a:r>
              <a:rPr kumimoji="1" lang="en-US" altLang="zh-CN" dirty="0"/>
              <a:t>events</a:t>
            </a:r>
            <a:r>
              <a:rPr kumimoji="1" lang="zh-CN" altLang="en-US" dirty="0"/>
              <a:t>，包含了碱基的变化信息，数据集预处理部分要做的就是提取所有的</a:t>
            </a:r>
            <a:r>
              <a:rPr kumimoji="1" lang="en-US" altLang="zh-CN" dirty="0"/>
              <a:t>non-stay</a:t>
            </a:r>
            <a:r>
              <a:rPr kumimoji="1" lang="zh-CN" altLang="en-US" dirty="0"/>
              <a:t> </a:t>
            </a:r>
            <a:r>
              <a:rPr kumimoji="1" lang="en-US" altLang="zh-CN" dirty="0"/>
              <a:t>events</a:t>
            </a:r>
            <a:r>
              <a:rPr kumimoji="1" lang="zh-CN" altLang="en-US" dirty="0"/>
              <a:t>及其特征组成新的</a:t>
            </a:r>
            <a:r>
              <a:rPr kumimoji="1" lang="en-US" altLang="zh-CN" dirty="0"/>
              <a:t>events</a:t>
            </a:r>
            <a:r>
              <a:rPr kumimoji="1" lang="zh-CN" altLang="en-US" dirty="0"/>
              <a:t>数组，并且从</a:t>
            </a:r>
            <a:r>
              <a:rPr kumimoji="1" lang="en-US" altLang="zh-CN" dirty="0" err="1"/>
              <a:t>model_state</a:t>
            </a:r>
            <a:r>
              <a:rPr kumimoji="1" lang="zh-CN" altLang="en-US" dirty="0"/>
              <a:t>中提取中心位置的碱基，组成碱基序列，也就是</a:t>
            </a:r>
            <a:r>
              <a:rPr kumimoji="1" lang="en-US" altLang="zh-CN" dirty="0"/>
              <a:t>non-stay</a:t>
            </a:r>
            <a:r>
              <a:rPr kumimoji="1" lang="zh-CN" altLang="en-US" dirty="0"/>
              <a:t> </a:t>
            </a:r>
            <a:r>
              <a:rPr kumimoji="1" lang="en-US" altLang="zh-CN" dirty="0"/>
              <a:t>events</a:t>
            </a:r>
            <a:r>
              <a:rPr kumimoji="1" lang="zh-CN" altLang="en-US" dirty="0"/>
              <a:t>数组对应的碱基序列，称为</a:t>
            </a:r>
            <a:r>
              <a:rPr kumimoji="1" lang="en-US" altLang="zh-CN" dirty="0" err="1"/>
              <a:t>event_basecall</a:t>
            </a:r>
            <a:r>
              <a:rPr kumimoji="1" lang="zh-CN" altLang="en-US" dirty="0"/>
              <a:t>。</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4</a:t>
            </a:fld>
            <a:endParaRPr kumimoji="1" lang="zh-CN" altLang="en-US"/>
          </a:p>
        </p:txBody>
      </p:sp>
    </p:spTree>
    <p:extLst>
      <p:ext uri="{BB962C8B-B14F-4D97-AF65-F5344CB8AC3E}">
        <p14:creationId xmlns:p14="http://schemas.microsoft.com/office/powerpoint/2010/main" val="241988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fast5</a:t>
            </a:r>
            <a:r>
              <a:rPr kumimoji="1" lang="zh-CN" altLang="en-US" dirty="0"/>
              <a:t>文件中还有一部分重要信息就是信号值</a:t>
            </a:r>
            <a:r>
              <a:rPr kumimoji="1" lang="en-US" altLang="zh-CN" dirty="0"/>
              <a:t>signal</a:t>
            </a:r>
            <a:r>
              <a:rPr kumimoji="1" lang="zh-CN" altLang="en-US" dirty="0"/>
              <a:t>序列， 根据</a:t>
            </a:r>
            <a:r>
              <a:rPr kumimoji="1" lang="en-US" altLang="zh-CN" dirty="0" err="1"/>
              <a:t>non_stay</a:t>
            </a:r>
            <a:r>
              <a:rPr kumimoji="1" lang="zh-CN" altLang="en-US" dirty="0"/>
              <a:t> </a:t>
            </a:r>
            <a:r>
              <a:rPr kumimoji="1" lang="en-US" altLang="zh-CN" dirty="0"/>
              <a:t>events</a:t>
            </a:r>
            <a:r>
              <a:rPr kumimoji="1" lang="zh-CN" altLang="en-US" dirty="0"/>
              <a:t>数组中的</a:t>
            </a:r>
            <a:r>
              <a:rPr kumimoji="1" lang="en-US" altLang="zh-CN" dirty="0"/>
              <a:t>start</a:t>
            </a:r>
            <a:r>
              <a:rPr kumimoji="1" lang="zh-CN" altLang="en-US" dirty="0"/>
              <a:t>信息截取序列对应的</a:t>
            </a:r>
            <a:r>
              <a:rPr kumimoji="1" lang="en-US" altLang="zh-CN" dirty="0"/>
              <a:t>signal</a:t>
            </a:r>
            <a:r>
              <a:rPr kumimoji="1" lang="zh-CN" altLang="en-US" dirty="0"/>
              <a:t>区间，并对截取到的信号值做标准化，缩放到</a:t>
            </a:r>
            <a:r>
              <a:rPr kumimoji="1" lang="en-US" altLang="zh-CN" dirty="0"/>
              <a:t>[-5,5]</a:t>
            </a:r>
            <a:r>
              <a:rPr kumimoji="1" lang="zh-CN" altLang="en-US" dirty="0"/>
              <a:t>的区间内。最终从</a:t>
            </a:r>
            <a:r>
              <a:rPr kumimoji="1" lang="en-US" altLang="zh-CN" dirty="0"/>
              <a:t>fast5</a:t>
            </a:r>
            <a:r>
              <a:rPr kumimoji="1" lang="zh-CN" altLang="en-US" dirty="0"/>
              <a:t>文件中提取得到三个关键的信息，</a:t>
            </a:r>
            <a:r>
              <a:rPr kumimoji="1" lang="en-US" altLang="zh-CN" dirty="0" err="1"/>
              <a:t>event_basecall</a:t>
            </a:r>
            <a:r>
              <a:rPr kumimoji="1" lang="en-US" altLang="zh-CN" dirty="0"/>
              <a:t>,</a:t>
            </a:r>
            <a:r>
              <a:rPr kumimoji="1" lang="zh-CN" altLang="en-US" dirty="0"/>
              <a:t> </a:t>
            </a:r>
            <a:r>
              <a:rPr kumimoji="1" lang="en-US" altLang="zh-CN" dirty="0"/>
              <a:t>non-stay</a:t>
            </a:r>
            <a:r>
              <a:rPr kumimoji="1" lang="zh-CN" altLang="en-US" dirty="0"/>
              <a:t> </a:t>
            </a:r>
            <a:r>
              <a:rPr kumimoji="1" lang="en-US" altLang="zh-CN" dirty="0"/>
              <a:t>events</a:t>
            </a:r>
            <a:r>
              <a:rPr kumimoji="1" lang="zh-CN" altLang="en-US" dirty="0"/>
              <a:t>数组，标准化后的</a:t>
            </a:r>
            <a:r>
              <a:rPr kumimoji="1" lang="en-US" altLang="zh-CN" dirty="0"/>
              <a:t>signal</a:t>
            </a:r>
            <a:r>
              <a:rPr kumimoji="1" lang="zh-CN" altLang="en-US" dirty="0"/>
              <a:t>值。将</a:t>
            </a:r>
            <a:r>
              <a:rPr kumimoji="1" lang="en-US" altLang="zh-CN" dirty="0" err="1"/>
              <a:t>event_basecall</a:t>
            </a:r>
            <a:r>
              <a:rPr kumimoji="1" lang="zh-CN" altLang="en-US" dirty="0"/>
              <a:t>和参考基因组进行序列比对。</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5</a:t>
            </a:fld>
            <a:endParaRPr kumimoji="1" lang="zh-CN" altLang="en-US"/>
          </a:p>
        </p:txBody>
      </p:sp>
    </p:spTree>
    <p:extLst>
      <p:ext uri="{BB962C8B-B14F-4D97-AF65-F5344CB8AC3E}">
        <p14:creationId xmlns:p14="http://schemas.microsoft.com/office/powerpoint/2010/main" val="338838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根据比对结果对</a:t>
            </a:r>
            <a:r>
              <a:rPr kumimoji="1" lang="en-US" altLang="zh-CN" dirty="0"/>
              <a:t>events</a:t>
            </a:r>
            <a:r>
              <a:rPr kumimoji="1" lang="zh-CN" altLang="en-US" dirty="0"/>
              <a:t>数组进行</a:t>
            </a:r>
            <a:r>
              <a:rPr kumimoji="1" lang="en-US" altLang="zh-CN" dirty="0"/>
              <a:t>clip,</a:t>
            </a:r>
            <a:r>
              <a:rPr kumimoji="1" lang="zh-CN" altLang="en-US" dirty="0"/>
              <a:t>删去不匹配的部分，对截取到的</a:t>
            </a:r>
            <a:r>
              <a:rPr kumimoji="1" lang="en-US" altLang="zh-CN" dirty="0"/>
              <a:t>events</a:t>
            </a:r>
            <a:r>
              <a:rPr kumimoji="1" lang="zh-CN" altLang="en-US" dirty="0"/>
              <a:t>计算特征矩阵，矩阵的行数是截取的</a:t>
            </a:r>
            <a:r>
              <a:rPr kumimoji="1" lang="en-US" altLang="zh-CN" dirty="0"/>
              <a:t>events</a:t>
            </a:r>
            <a:r>
              <a:rPr kumimoji="1" lang="zh-CN" altLang="en-US" dirty="0"/>
              <a:t>长度</a:t>
            </a:r>
            <a:r>
              <a:rPr kumimoji="1" lang="en-US" altLang="zh-CN" dirty="0"/>
              <a:t>,</a:t>
            </a:r>
            <a:r>
              <a:rPr kumimoji="1" lang="zh-CN" altLang="en-US" dirty="0"/>
              <a:t> 每一行表示一个</a:t>
            </a:r>
            <a:r>
              <a:rPr kumimoji="1" lang="en-US" altLang="zh-CN" dirty="0"/>
              <a:t>event</a:t>
            </a:r>
            <a:r>
              <a:rPr kumimoji="1" lang="zh-CN" altLang="en-US" dirty="0"/>
              <a:t>。论文尝试了两种特征组合，一种是</a:t>
            </a:r>
            <a:r>
              <a:rPr kumimoji="1" lang="en-US" altLang="zh-CN" dirty="0"/>
              <a:t>57</a:t>
            </a:r>
            <a:r>
              <a:rPr kumimoji="1" lang="zh-CN" altLang="en-US" dirty="0"/>
              <a:t>维的特征，特征矩阵的前</a:t>
            </a:r>
            <a:r>
              <a:rPr kumimoji="1" lang="en-US" altLang="zh-CN" dirty="0"/>
              <a:t>50</a:t>
            </a:r>
            <a:r>
              <a:rPr kumimoji="1" lang="zh-CN" altLang="en-US" dirty="0"/>
              <a:t>维是信号值的离散部分，将原来标准化的信号从</a:t>
            </a:r>
            <a:r>
              <a:rPr kumimoji="1" lang="en-US" altLang="zh-CN" dirty="0"/>
              <a:t>[-5,5]</a:t>
            </a:r>
            <a:r>
              <a:rPr kumimoji="1" lang="zh-CN" altLang="en-US" dirty="0"/>
              <a:t>缩放到</a:t>
            </a:r>
            <a:r>
              <a:rPr kumimoji="1" lang="en-US" altLang="zh-CN" dirty="0"/>
              <a:t>[0,50]</a:t>
            </a:r>
            <a:r>
              <a:rPr kumimoji="1" lang="zh-CN" altLang="en-US" dirty="0"/>
              <a:t>区间，信号值指向的列表示信号落在该数值区间的次数。后面四列分别是每个</a:t>
            </a:r>
            <a:r>
              <a:rPr kumimoji="1" lang="en-US" altLang="zh-CN" dirty="0"/>
              <a:t>event</a:t>
            </a:r>
            <a:r>
              <a:rPr kumimoji="1" lang="zh-CN" altLang="en-US" dirty="0"/>
              <a:t>的碱基</a:t>
            </a:r>
            <a:r>
              <a:rPr kumimoji="1" lang="en-US" altLang="zh-CN" dirty="0"/>
              <a:t>one-hot</a:t>
            </a:r>
            <a:r>
              <a:rPr kumimoji="1" lang="zh-CN" altLang="en-US" dirty="0"/>
              <a:t>编码，均值，标准差以及</a:t>
            </a:r>
            <a:r>
              <a:rPr kumimoji="1" lang="en-US" altLang="zh-CN" dirty="0" err="1"/>
              <a:t>kmer</a:t>
            </a:r>
            <a:r>
              <a:rPr kumimoji="1" lang="zh-CN" altLang="en-US" dirty="0"/>
              <a:t>长度。</a:t>
            </a:r>
            <a:r>
              <a:rPr kumimoji="1" lang="en-US" altLang="zh-CN" dirty="0"/>
              <a:t>7</a:t>
            </a:r>
            <a:r>
              <a:rPr kumimoji="1" lang="zh-CN" altLang="en-US" dirty="0"/>
              <a:t>维特征则没有前</a:t>
            </a:r>
            <a:r>
              <a:rPr kumimoji="1" lang="en-US" altLang="zh-CN" dirty="0"/>
              <a:t>50</a:t>
            </a:r>
            <a:r>
              <a:rPr kumimoji="1" lang="zh-CN" altLang="en-US" dirty="0"/>
              <a:t>列，实现发现</a:t>
            </a:r>
            <a:r>
              <a:rPr kumimoji="1" lang="en-US" altLang="zh-CN" dirty="0"/>
              <a:t>57</a:t>
            </a:r>
            <a:r>
              <a:rPr kumimoji="1" lang="zh-CN" altLang="en-US" dirty="0"/>
              <a:t>维特征相比</a:t>
            </a:r>
            <a:r>
              <a:rPr kumimoji="1" lang="en-US" altLang="zh-CN" dirty="0"/>
              <a:t>7</a:t>
            </a:r>
            <a:r>
              <a:rPr kumimoji="1" lang="zh-CN" altLang="en-US" dirty="0"/>
              <a:t>维特征的预测性能没有提升。</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6</a:t>
            </a:fld>
            <a:endParaRPr kumimoji="1" lang="zh-CN" altLang="en-US"/>
          </a:p>
        </p:txBody>
      </p:sp>
    </p:spTree>
    <p:extLst>
      <p:ext uri="{BB962C8B-B14F-4D97-AF65-F5344CB8AC3E}">
        <p14:creationId xmlns:p14="http://schemas.microsoft.com/office/powerpoint/2010/main" val="68801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根据上一步得到的特征矩阵，构建</a:t>
            </a:r>
            <a:r>
              <a:rPr kumimoji="1" lang="en-US" altLang="zh-CN" dirty="0" err="1"/>
              <a:t>lstm</a:t>
            </a:r>
            <a:r>
              <a:rPr kumimoji="1" lang="zh-CN" altLang="en-US" dirty="0"/>
              <a:t>模型的输入，论文设定了一个大小为</a:t>
            </a:r>
            <a:r>
              <a:rPr kumimoji="1" lang="en-US" altLang="zh-CN" dirty="0"/>
              <a:t>21</a:t>
            </a:r>
            <a:r>
              <a:rPr kumimoji="1" lang="zh-CN" altLang="en-US" dirty="0"/>
              <a:t>的窗口，特征矩阵中每一行</a:t>
            </a:r>
            <a:r>
              <a:rPr kumimoji="1" lang="en-US" altLang="zh-CN" dirty="0"/>
              <a:t>event</a:t>
            </a:r>
            <a:r>
              <a:rPr kumimoji="1" lang="zh-CN" altLang="en-US" dirty="0"/>
              <a:t>放在中间，前后补齐</a:t>
            </a:r>
            <a:r>
              <a:rPr kumimoji="1" lang="en-US" altLang="zh-CN" dirty="0"/>
              <a:t>10</a:t>
            </a:r>
            <a:r>
              <a:rPr kumimoji="1" lang="zh-CN" altLang="en-US" dirty="0"/>
              <a:t>个相邻的</a:t>
            </a:r>
            <a:r>
              <a:rPr kumimoji="1" lang="en-US" altLang="zh-CN" dirty="0"/>
              <a:t>events</a:t>
            </a:r>
            <a:r>
              <a:rPr kumimoji="1" lang="zh-CN" altLang="en-US" dirty="0"/>
              <a:t>最终得到</a:t>
            </a:r>
            <a:r>
              <a:rPr kumimoji="1" lang="en-US" altLang="zh-CN" dirty="0"/>
              <a:t>batch=events</a:t>
            </a:r>
            <a:r>
              <a:rPr kumimoji="1" lang="zh-CN" altLang="en-US" dirty="0"/>
              <a:t>数组长度的输入数据。采用具有三个隐藏层的双向</a:t>
            </a:r>
            <a:r>
              <a:rPr kumimoji="1" lang="en-US" altLang="zh-CN" dirty="0"/>
              <a:t>LSTM</a:t>
            </a:r>
            <a:r>
              <a:rPr kumimoji="1" lang="zh-CN" altLang="en-US" dirty="0"/>
              <a:t>进行训练。</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7</a:t>
            </a:fld>
            <a:endParaRPr kumimoji="1" lang="zh-CN" altLang="en-US"/>
          </a:p>
        </p:txBody>
      </p:sp>
    </p:spTree>
    <p:extLst>
      <p:ext uri="{BB962C8B-B14F-4D97-AF65-F5344CB8AC3E}">
        <p14:creationId xmlns:p14="http://schemas.microsoft.com/office/powerpoint/2010/main" val="130308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将预测结果保存到新的</a:t>
            </a:r>
            <a:r>
              <a:rPr kumimoji="1" lang="en-US" altLang="zh-CN" dirty="0"/>
              <a:t>fast5</a:t>
            </a:r>
            <a:r>
              <a:rPr kumimoji="1" lang="zh-CN" altLang="en-US" dirty="0"/>
              <a:t>文件</a:t>
            </a:r>
            <a:r>
              <a:rPr kumimoji="1" lang="en-US" altLang="zh-CN" dirty="0"/>
              <a:t>,</a:t>
            </a:r>
            <a:r>
              <a:rPr kumimoji="1" lang="zh-CN" altLang="en-US" dirty="0"/>
              <a:t> 前两列分别是参考基因组和用于比对的</a:t>
            </a:r>
            <a:r>
              <a:rPr kumimoji="1" lang="en-US" altLang="zh-CN" dirty="0"/>
              <a:t>read</a:t>
            </a:r>
            <a:r>
              <a:rPr kumimoji="1" lang="zh-CN" altLang="en-US" dirty="0"/>
              <a:t>相应位置的碱基，三四列是两个序列比对的位置。最后一列</a:t>
            </a:r>
            <a:r>
              <a:rPr kumimoji="1" lang="en-US" altLang="zh-CN" dirty="0" err="1"/>
              <a:t>mod_pred</a:t>
            </a:r>
            <a:r>
              <a:rPr kumimoji="1" lang="zh-CN" altLang="en-US" dirty="0"/>
              <a:t>表示预测结果，如果预测该位置进行了甲基化，则为</a:t>
            </a:r>
            <a:r>
              <a:rPr kumimoji="1" lang="en-US" altLang="zh-CN" dirty="0"/>
              <a:t>1</a:t>
            </a:r>
            <a:r>
              <a:rPr kumimoji="1" lang="zh-CN" altLang="en-US" dirty="0"/>
              <a:t>。</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8</a:t>
            </a:fld>
            <a:endParaRPr kumimoji="1" lang="zh-CN" altLang="en-US"/>
          </a:p>
        </p:txBody>
      </p:sp>
    </p:spTree>
    <p:extLst>
      <p:ext uri="{BB962C8B-B14F-4D97-AF65-F5344CB8AC3E}">
        <p14:creationId xmlns:p14="http://schemas.microsoft.com/office/powerpoint/2010/main" val="1243639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预测成功后，需要将预测结果对应到参考基因组上进行总结，针对每个染色体会生成两个</a:t>
            </a:r>
            <a:r>
              <a:rPr kumimoji="1" lang="en-US" altLang="zh-CN" dirty="0"/>
              <a:t>BED</a:t>
            </a:r>
            <a:r>
              <a:rPr kumimoji="1" lang="zh-CN" altLang="en-US" dirty="0"/>
              <a:t>文件，分别对应正反链。</a:t>
            </a:r>
          </a:p>
        </p:txBody>
      </p:sp>
      <p:sp>
        <p:nvSpPr>
          <p:cNvPr id="4" name="灯片编号占位符 3"/>
          <p:cNvSpPr>
            <a:spLocks noGrp="1"/>
          </p:cNvSpPr>
          <p:nvPr>
            <p:ph type="sldNum" sz="quarter" idx="5"/>
          </p:nvPr>
        </p:nvSpPr>
        <p:spPr/>
        <p:txBody>
          <a:bodyPr/>
          <a:lstStyle/>
          <a:p>
            <a:fld id="{79E3682A-03B4-F143-835E-866E4678422D}" type="slidenum">
              <a:rPr kumimoji="1" lang="zh-CN" altLang="en-US" smtClean="0"/>
              <a:t>9</a:t>
            </a:fld>
            <a:endParaRPr kumimoji="1" lang="zh-CN" altLang="en-US"/>
          </a:p>
        </p:txBody>
      </p:sp>
    </p:spTree>
    <p:extLst>
      <p:ext uri="{BB962C8B-B14F-4D97-AF65-F5344CB8AC3E}">
        <p14:creationId xmlns:p14="http://schemas.microsoft.com/office/powerpoint/2010/main" val="369635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E46DB-1552-184F-AED0-3AF4028D30B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99100F-642C-2644-B4E1-5F64E2D5A2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C4F429A-7B56-804C-A6BB-8E55D2459CC8}"/>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5" name="页脚占位符 4">
            <a:extLst>
              <a:ext uri="{FF2B5EF4-FFF2-40B4-BE49-F238E27FC236}">
                <a16:creationId xmlns:a16="http://schemas.microsoft.com/office/drawing/2014/main" id="{25FDBFEB-8DB6-B549-9769-BB2FE47AB9B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9931725-B098-0C4C-8CF1-D93F20DFF5C4}"/>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80965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B598C-ABA0-B34D-B139-D7D141AB8C4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EDBAD6D-CEA4-AD41-AED3-B517717B36A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F87D953-4D7B-2247-A04F-ED32FF1191D5}"/>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5" name="页脚占位符 4">
            <a:extLst>
              <a:ext uri="{FF2B5EF4-FFF2-40B4-BE49-F238E27FC236}">
                <a16:creationId xmlns:a16="http://schemas.microsoft.com/office/drawing/2014/main" id="{095CC18B-8192-B648-9C32-2734F74952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B738E87-8C86-4E41-9500-2B9319883620}"/>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94779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CA20E53-F77C-AB4F-8713-87A7CFA0D02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994D8D4-31CF-7346-8680-A011C86777F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0A4F971-EF26-004B-9BA0-586BC9656F1F}"/>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5" name="页脚占位符 4">
            <a:extLst>
              <a:ext uri="{FF2B5EF4-FFF2-40B4-BE49-F238E27FC236}">
                <a16:creationId xmlns:a16="http://schemas.microsoft.com/office/drawing/2014/main" id="{2D519B01-EB40-7843-8CD9-3909DB84EB1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4A4C27-0666-E948-8600-DA6B24D97D89}"/>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297808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FF0D8-6ED7-F44C-A434-F6C50023779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83BB347-B935-944B-AF1F-81D9A88A955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7FC328E-3B0B-B34D-BFBA-D8D43EDE76F2}"/>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5" name="页脚占位符 4">
            <a:extLst>
              <a:ext uri="{FF2B5EF4-FFF2-40B4-BE49-F238E27FC236}">
                <a16:creationId xmlns:a16="http://schemas.microsoft.com/office/drawing/2014/main" id="{C4F2FFD3-7464-0442-A432-76E399137E1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51F3F5-DBC7-4242-B31B-71EF12F13637}"/>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326486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A2357-A71D-534A-A204-8FA205BD878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05DBE1F-31FA-7A4E-B435-A828AF1DF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B86E770-08F9-0F42-94F3-AD652CB4295D}"/>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5" name="页脚占位符 4">
            <a:extLst>
              <a:ext uri="{FF2B5EF4-FFF2-40B4-BE49-F238E27FC236}">
                <a16:creationId xmlns:a16="http://schemas.microsoft.com/office/drawing/2014/main" id="{F020A86C-0140-104C-9FF5-65910985B48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68693ED-71D6-5A4D-B867-842BA7EA4D42}"/>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399633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04911-DABF-EE4D-9404-0DA7D2EEE7E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A923414-8772-314E-BE5E-6A94E9D383D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4792587-50A2-6049-8EF0-DEABF2629A3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8DF48BA-561E-8C47-9D92-63C6FE10D9FF}"/>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6" name="页脚占位符 5">
            <a:extLst>
              <a:ext uri="{FF2B5EF4-FFF2-40B4-BE49-F238E27FC236}">
                <a16:creationId xmlns:a16="http://schemas.microsoft.com/office/drawing/2014/main" id="{D2ADABBF-ED03-DB43-9980-DC6DC4D1E73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D57A083-5745-B941-BF6E-5C70135F851B}"/>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412174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B8528-0C37-5641-9F7A-11740D6280B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FD96BC-046B-3947-AB48-2551113D1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C799091-5ABF-F242-A379-0C2E50E964D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28AA332-93F7-9E4B-85B4-1699F69B8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B754C49-55C9-6549-A9C6-5E8C40712C4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4E7B7E3-B304-3544-876E-8C60E67F6DAB}"/>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8" name="页脚占位符 7">
            <a:extLst>
              <a:ext uri="{FF2B5EF4-FFF2-40B4-BE49-F238E27FC236}">
                <a16:creationId xmlns:a16="http://schemas.microsoft.com/office/drawing/2014/main" id="{ADF60BD6-C394-E744-8513-466B2457175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21D94B5-0BA3-C843-99BB-CDF7F202B7C2}"/>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261039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10A83-195F-164C-9D80-5ABA5C1B1D0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0152111-0C12-8D4F-A29A-A40C935407EE}"/>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4" name="页脚占位符 3">
            <a:extLst>
              <a:ext uri="{FF2B5EF4-FFF2-40B4-BE49-F238E27FC236}">
                <a16:creationId xmlns:a16="http://schemas.microsoft.com/office/drawing/2014/main" id="{F478CDA9-44D6-1743-9653-0C130CFA07A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CA1EA17-5C9A-2848-B10C-2679178EF780}"/>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370058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63B7BE-B205-A343-A363-51463425854F}"/>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3" name="页脚占位符 2">
            <a:extLst>
              <a:ext uri="{FF2B5EF4-FFF2-40B4-BE49-F238E27FC236}">
                <a16:creationId xmlns:a16="http://schemas.microsoft.com/office/drawing/2014/main" id="{932C28CA-D4E1-C646-A8B0-89BBF93B6F4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97DFF44-87EE-8645-80A1-940FE472356E}"/>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157741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DCA4B-649E-7B46-880D-88245E5CA3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DE7C9AB-7F72-F143-9957-5E7E26D23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C5F5758-01D8-6E41-9672-F1D770E55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D208C39-71F9-A947-A37E-749EE16F7422}"/>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6" name="页脚占位符 5">
            <a:extLst>
              <a:ext uri="{FF2B5EF4-FFF2-40B4-BE49-F238E27FC236}">
                <a16:creationId xmlns:a16="http://schemas.microsoft.com/office/drawing/2014/main" id="{894169EF-4F89-0546-B4E3-FE1A3D387CD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859F9D4-8127-D047-945F-904CD771EA10}"/>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33988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4B5DA-791F-5542-B7E8-670D95FA1A7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AA9943F-3E65-0340-9F2C-7114DA28D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C30B3CA-F62F-1E47-B361-D7A7E3F86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905A146-016F-DB42-82E7-DE589226FFB6}"/>
              </a:ext>
            </a:extLst>
          </p:cNvPr>
          <p:cNvSpPr>
            <a:spLocks noGrp="1"/>
          </p:cNvSpPr>
          <p:nvPr>
            <p:ph type="dt" sz="half" idx="10"/>
          </p:nvPr>
        </p:nvSpPr>
        <p:spPr/>
        <p:txBody>
          <a:bodyPr/>
          <a:lstStyle/>
          <a:p>
            <a:fld id="{DC4FB69E-3E67-9D43-AB8B-8142C5F8092A}" type="datetimeFigureOut">
              <a:rPr kumimoji="1" lang="zh-CN" altLang="en-US" smtClean="0"/>
              <a:t>2020/5/7</a:t>
            </a:fld>
            <a:endParaRPr kumimoji="1" lang="zh-CN" altLang="en-US"/>
          </a:p>
        </p:txBody>
      </p:sp>
      <p:sp>
        <p:nvSpPr>
          <p:cNvPr id="6" name="页脚占位符 5">
            <a:extLst>
              <a:ext uri="{FF2B5EF4-FFF2-40B4-BE49-F238E27FC236}">
                <a16:creationId xmlns:a16="http://schemas.microsoft.com/office/drawing/2014/main" id="{509F2C17-F42C-C241-92E5-8C0241C15AA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30313E1-927C-E34F-8E2D-E36698831456}"/>
              </a:ext>
            </a:extLst>
          </p:cNvPr>
          <p:cNvSpPr>
            <a:spLocks noGrp="1"/>
          </p:cNvSpPr>
          <p:nvPr>
            <p:ph type="sldNum" sz="quarter" idx="12"/>
          </p:nvPr>
        </p:nvSpPr>
        <p:spPr/>
        <p:txBody>
          <a:body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252921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90651F-0448-DA49-ACF3-05DDF53128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735431A-FFB2-A549-9772-06CF4CAB1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5889402-E5B7-8049-82B1-931A4E161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FB69E-3E67-9D43-AB8B-8142C5F8092A}" type="datetimeFigureOut">
              <a:rPr kumimoji="1" lang="zh-CN" altLang="en-US" smtClean="0"/>
              <a:t>2020/5/7</a:t>
            </a:fld>
            <a:endParaRPr kumimoji="1" lang="zh-CN" altLang="en-US"/>
          </a:p>
        </p:txBody>
      </p:sp>
      <p:sp>
        <p:nvSpPr>
          <p:cNvPr id="5" name="页脚占位符 4">
            <a:extLst>
              <a:ext uri="{FF2B5EF4-FFF2-40B4-BE49-F238E27FC236}">
                <a16:creationId xmlns:a16="http://schemas.microsoft.com/office/drawing/2014/main" id="{01FEAB82-E300-8246-B895-BCC9F7F34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24D443C-B1AB-E147-B2FB-5EE02DEE1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E9811-400C-5C44-B0CA-19735F254C3A}" type="slidenum">
              <a:rPr kumimoji="1" lang="zh-CN" altLang="en-US" smtClean="0"/>
              <a:t>‹#›</a:t>
            </a:fld>
            <a:endParaRPr kumimoji="1" lang="zh-CN" altLang="en-US"/>
          </a:p>
        </p:txBody>
      </p:sp>
    </p:spTree>
    <p:extLst>
      <p:ext uri="{BB962C8B-B14F-4D97-AF65-F5344CB8AC3E}">
        <p14:creationId xmlns:p14="http://schemas.microsoft.com/office/powerpoint/2010/main" val="379585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057A5-B845-5247-AE4C-E0F29347DEC6}"/>
              </a:ext>
            </a:extLst>
          </p:cNvPr>
          <p:cNvSpPr>
            <a:spLocks noGrp="1"/>
          </p:cNvSpPr>
          <p:nvPr>
            <p:ph type="ctrTitle"/>
          </p:nvPr>
        </p:nvSpPr>
        <p:spPr/>
        <p:txBody>
          <a:bodyPr>
            <a:noAutofit/>
          </a:bodyPr>
          <a:lstStyle/>
          <a:p>
            <a:r>
              <a:rPr kumimoji="1" lang="en-US" altLang="zh-CN" sz="4400" dirty="0" err="1">
                <a:latin typeface="Times New Roman" panose="02020603050405020304" pitchFamily="18" charset="0"/>
                <a:cs typeface="Times New Roman" panose="02020603050405020304" pitchFamily="18" charset="0"/>
              </a:rPr>
              <a:t>DeepMod</a:t>
            </a:r>
            <a:r>
              <a:rPr kumimoji="1" lang="en-US" altLang="zh-CN" sz="4400" dirty="0">
                <a:latin typeface="Times New Roman" panose="02020603050405020304" pitchFamily="18" charset="0"/>
                <a:cs typeface="Times New Roman" panose="02020603050405020304" pitchFamily="18" charset="0"/>
              </a:rPr>
              <a:t>:</a:t>
            </a:r>
            <a:r>
              <a:rPr kumimoji="1" lang="zh-CN" altLang="en-US" sz="4400" dirty="0">
                <a:latin typeface="Times New Roman" panose="02020603050405020304" pitchFamily="18" charset="0"/>
                <a:cs typeface="Times New Roman" panose="02020603050405020304" pitchFamily="18" charset="0"/>
              </a:rPr>
              <a:t> </a:t>
            </a:r>
            <a:r>
              <a:rPr kumimoji="1" lang="en-US" altLang="zh-CN" sz="4400" dirty="0">
                <a:latin typeface="Times New Roman" panose="02020603050405020304" pitchFamily="18" charset="0"/>
                <a:cs typeface="Times New Roman" panose="02020603050405020304" pitchFamily="18" charset="0"/>
              </a:rPr>
              <a:t>Detecting</a:t>
            </a:r>
            <a:r>
              <a:rPr kumimoji="1" lang="zh-CN" altLang="en-US" sz="4400" dirty="0">
                <a:latin typeface="Times New Roman" panose="02020603050405020304" pitchFamily="18" charset="0"/>
                <a:cs typeface="Times New Roman" panose="02020603050405020304" pitchFamily="18" charset="0"/>
              </a:rPr>
              <a:t> </a:t>
            </a:r>
            <a:r>
              <a:rPr kumimoji="1" lang="en-US" altLang="zh-CN" sz="4400" dirty="0">
                <a:latin typeface="Times New Roman" panose="02020603050405020304" pitchFamily="18" charset="0"/>
                <a:cs typeface="Times New Roman" panose="02020603050405020304" pitchFamily="18" charset="0"/>
              </a:rPr>
              <a:t>DNA</a:t>
            </a:r>
            <a:r>
              <a:rPr kumimoji="1" lang="zh-CN" altLang="en-US" sz="4400" dirty="0">
                <a:latin typeface="Times New Roman" panose="02020603050405020304" pitchFamily="18" charset="0"/>
                <a:cs typeface="Times New Roman" panose="02020603050405020304" pitchFamily="18" charset="0"/>
              </a:rPr>
              <a:t> </a:t>
            </a:r>
            <a:r>
              <a:rPr kumimoji="1" lang="en-US" altLang="zh-CN" sz="4400" dirty="0">
                <a:latin typeface="Times New Roman" panose="02020603050405020304" pitchFamily="18" charset="0"/>
                <a:cs typeface="Times New Roman" panose="02020603050405020304" pitchFamily="18" charset="0"/>
              </a:rPr>
              <a:t>base</a:t>
            </a:r>
            <a:r>
              <a:rPr kumimoji="1" lang="zh-CN" altLang="en-US" sz="4400" dirty="0">
                <a:latin typeface="Times New Roman" panose="02020603050405020304" pitchFamily="18" charset="0"/>
                <a:cs typeface="Times New Roman" panose="02020603050405020304" pitchFamily="18" charset="0"/>
              </a:rPr>
              <a:t> </a:t>
            </a:r>
            <a:r>
              <a:rPr kumimoji="1" lang="en-US" altLang="zh-CN" sz="4400" dirty="0">
                <a:latin typeface="Times New Roman" panose="02020603050405020304" pitchFamily="18" charset="0"/>
                <a:cs typeface="Times New Roman" panose="02020603050405020304" pitchFamily="18" charset="0"/>
              </a:rPr>
              <a:t>modifications</a:t>
            </a:r>
            <a:r>
              <a:rPr kumimoji="1" lang="zh-CN" altLang="en-US" sz="4400" dirty="0">
                <a:latin typeface="Times New Roman" panose="02020603050405020304" pitchFamily="18" charset="0"/>
                <a:cs typeface="Times New Roman" panose="02020603050405020304" pitchFamily="18" charset="0"/>
              </a:rPr>
              <a:t> </a:t>
            </a:r>
            <a:r>
              <a:rPr kumimoji="1" lang="en-US" altLang="zh-CN" sz="4400" dirty="0">
                <a:latin typeface="Times New Roman" panose="02020603050405020304" pitchFamily="18" charset="0"/>
                <a:cs typeface="Times New Roman" panose="02020603050405020304" pitchFamily="18" charset="0"/>
              </a:rPr>
              <a:t>using</a:t>
            </a:r>
            <a:r>
              <a:rPr kumimoji="1" lang="zh-CN" altLang="en-US" sz="4400" dirty="0">
                <a:latin typeface="Times New Roman" panose="02020603050405020304" pitchFamily="18" charset="0"/>
                <a:cs typeface="Times New Roman" panose="02020603050405020304" pitchFamily="18" charset="0"/>
              </a:rPr>
              <a:t> </a:t>
            </a:r>
            <a:r>
              <a:rPr kumimoji="1" lang="en-US" altLang="zh-CN" sz="4400" dirty="0" err="1">
                <a:latin typeface="Times New Roman" panose="02020603050405020304" pitchFamily="18" charset="0"/>
                <a:cs typeface="Times New Roman" panose="02020603050405020304" pitchFamily="18" charset="0"/>
              </a:rPr>
              <a:t>BiLSTM</a:t>
            </a:r>
            <a:endParaRPr kumimoji="1"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DF8AC865-9F8F-2049-85EA-1A4F9E5787FC}"/>
              </a:ext>
            </a:extLst>
          </p:cNvPr>
          <p:cNvSpPr>
            <a:spLocks noGrp="1"/>
          </p:cNvSpPr>
          <p:nvPr>
            <p:ph type="subTitle" idx="1"/>
          </p:nvPr>
        </p:nvSpPr>
        <p:spPr/>
        <p:txBody>
          <a:bodyPr/>
          <a:lstStyle/>
          <a:p>
            <a:r>
              <a:rPr kumimoji="1" lang="en-US" altLang="zh-CN" dirty="0" err="1"/>
              <a:t>Lvxuan</a:t>
            </a:r>
            <a:endParaRPr kumimoji="1" lang="en-US" altLang="zh-CN" dirty="0"/>
          </a:p>
          <a:p>
            <a:r>
              <a:rPr kumimoji="1" lang="en-US" altLang="zh-CN" dirty="0"/>
              <a:t>2020.5.7</a:t>
            </a:r>
            <a:endParaRPr kumimoji="1" lang="zh-CN" altLang="en-US" dirty="0"/>
          </a:p>
        </p:txBody>
      </p:sp>
    </p:spTree>
    <p:extLst>
      <p:ext uri="{BB962C8B-B14F-4D97-AF65-F5344CB8AC3E}">
        <p14:creationId xmlns:p14="http://schemas.microsoft.com/office/powerpoint/2010/main" val="343942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47C3F-3CDA-8E48-A580-82C5EA54D6CA}"/>
              </a:ext>
            </a:extLst>
          </p:cNvPr>
          <p:cNvSpPr>
            <a:spLocks noGrp="1"/>
          </p:cNvSpPr>
          <p:nvPr>
            <p:ph type="title"/>
          </p:nvPr>
        </p:nvSpPr>
        <p:spPr/>
        <p:txBody>
          <a:bodyPr>
            <a:normAutofit/>
          </a:bodyPr>
          <a:lstStyle/>
          <a:p>
            <a:r>
              <a:rPr kumimoji="1" lang="en-US" altLang="zh-CN" sz="4000" b="1" dirty="0"/>
              <a:t>Running</a:t>
            </a:r>
            <a:r>
              <a:rPr kumimoji="1" lang="zh-CN" altLang="en-US" sz="4000" b="1" dirty="0"/>
              <a:t> </a:t>
            </a:r>
            <a:r>
              <a:rPr kumimoji="1" lang="en-US" altLang="zh-CN" sz="4000" b="1" dirty="0"/>
              <a:t>Time</a:t>
            </a:r>
            <a:endParaRPr kumimoji="1" lang="zh-CN" altLang="en-US" sz="4000" b="1" dirty="0"/>
          </a:p>
        </p:txBody>
      </p:sp>
      <p:graphicFrame>
        <p:nvGraphicFramePr>
          <p:cNvPr id="4" name="内容占位符 3">
            <a:extLst>
              <a:ext uri="{FF2B5EF4-FFF2-40B4-BE49-F238E27FC236}">
                <a16:creationId xmlns:a16="http://schemas.microsoft.com/office/drawing/2014/main" id="{B38109E6-831B-2D4C-A3C3-C685D9BC4445}"/>
              </a:ext>
            </a:extLst>
          </p:cNvPr>
          <p:cNvGraphicFramePr>
            <a:graphicFrameLocks noGrp="1"/>
          </p:cNvGraphicFramePr>
          <p:nvPr>
            <p:ph idx="1"/>
            <p:extLst>
              <p:ext uri="{D42A27DB-BD31-4B8C-83A1-F6EECF244321}">
                <p14:modId xmlns:p14="http://schemas.microsoft.com/office/powerpoint/2010/main" val="2521959544"/>
              </p:ext>
            </p:extLst>
          </p:nvPr>
        </p:nvGraphicFramePr>
        <p:xfrm>
          <a:off x="838200" y="2200592"/>
          <a:ext cx="10515600" cy="296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262490148"/>
                    </a:ext>
                  </a:extLst>
                </a:gridCol>
                <a:gridCol w="2628900">
                  <a:extLst>
                    <a:ext uri="{9D8B030D-6E8A-4147-A177-3AD203B41FA5}">
                      <a16:colId xmlns:a16="http://schemas.microsoft.com/office/drawing/2014/main" val="2613479095"/>
                    </a:ext>
                  </a:extLst>
                </a:gridCol>
                <a:gridCol w="2628900">
                  <a:extLst>
                    <a:ext uri="{9D8B030D-6E8A-4147-A177-3AD203B41FA5}">
                      <a16:colId xmlns:a16="http://schemas.microsoft.com/office/drawing/2014/main" val="1659996138"/>
                    </a:ext>
                  </a:extLst>
                </a:gridCol>
                <a:gridCol w="2628900">
                  <a:extLst>
                    <a:ext uri="{9D8B030D-6E8A-4147-A177-3AD203B41FA5}">
                      <a16:colId xmlns:a16="http://schemas.microsoft.com/office/drawing/2014/main" val="1339125591"/>
                    </a:ext>
                  </a:extLst>
                </a:gridCol>
              </a:tblGrid>
              <a:tr h="370840">
                <a:tc>
                  <a:txBody>
                    <a:bodyPr/>
                    <a:lstStyle/>
                    <a:p>
                      <a:r>
                        <a:rPr lang="en-US" altLang="zh-CN" dirty="0">
                          <a:solidFill>
                            <a:sysClr val="windowText" lastClr="000000"/>
                          </a:solidFill>
                        </a:rPr>
                        <a:t>stages</a:t>
                      </a:r>
                      <a:endParaRPr lang="zh-CN" altLang="en-US" dirty="0">
                        <a:solidFill>
                          <a:sysClr val="windowText" lastClr="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CPU</a:t>
                      </a:r>
                      <a:r>
                        <a:rPr lang="zh-CN" altLang="en-US" dirty="0">
                          <a:solidFill>
                            <a:sysClr val="windowText" lastClr="000000"/>
                          </a:solidFill>
                        </a:rPr>
                        <a:t> </a:t>
                      </a:r>
                      <a:r>
                        <a:rPr lang="en-US" altLang="zh-CN" dirty="0">
                          <a:solidFill>
                            <a:sysClr val="windowText" lastClr="000000"/>
                          </a:solidFill>
                        </a:rPr>
                        <a:t>Time/min</a:t>
                      </a:r>
                      <a:r>
                        <a:rPr lang="zh-CN" altLang="en-US" dirty="0">
                          <a:solidFill>
                            <a:sysClr val="windowText" lastClr="000000"/>
                          </a:solidFill>
                        </a:rPr>
                        <a:t>  </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GPU</a:t>
                      </a:r>
                      <a:r>
                        <a:rPr lang="zh-CN" altLang="en-US" dirty="0">
                          <a:solidFill>
                            <a:sysClr val="windowText" lastClr="000000"/>
                          </a:solidFill>
                        </a:rPr>
                        <a:t> </a:t>
                      </a:r>
                      <a:r>
                        <a:rPr lang="en-US" altLang="zh-CN" dirty="0">
                          <a:solidFill>
                            <a:sysClr val="windowText" lastClr="000000"/>
                          </a:solidFill>
                        </a:rPr>
                        <a:t>Time/min</a:t>
                      </a:r>
                      <a:endParaRPr lang="zh-CN" altLang="en-US" dirty="0">
                        <a:solidFill>
                          <a:sysClr val="windowText" lastClr="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5971753"/>
                  </a:ext>
                </a:extLst>
              </a:tr>
              <a:tr h="370840">
                <a:tc rowSpan="2">
                  <a:txBody>
                    <a:bodyPr/>
                    <a:lstStyle/>
                    <a:p>
                      <a:r>
                        <a:rPr lang="en-US" altLang="zh-CN" dirty="0"/>
                        <a:t>Data</a:t>
                      </a:r>
                      <a:r>
                        <a:rPr lang="zh-CN" altLang="en-US" dirty="0"/>
                        <a:t> </a:t>
                      </a:r>
                      <a:r>
                        <a:rPr lang="en-US" altLang="zh-CN" dirty="0"/>
                        <a:t>processing</a:t>
                      </a:r>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Get</a:t>
                      </a:r>
                      <a:r>
                        <a:rPr lang="zh-CN" altLang="en-US" dirty="0"/>
                        <a:t> </a:t>
                      </a:r>
                      <a:r>
                        <a:rPr lang="en-US" altLang="zh-CN" dirty="0"/>
                        <a:t>event</a:t>
                      </a:r>
                      <a:r>
                        <a:rPr lang="zh-CN" altLang="en-US" dirty="0"/>
                        <a:t>  </a:t>
                      </a:r>
                      <a:r>
                        <a:rPr lang="en-US" altLang="zh-CN" dirty="0"/>
                        <a:t>signals</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8.12</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14.74</a:t>
                      </a:r>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615934"/>
                  </a:ext>
                </a:extLst>
              </a:tr>
              <a:tr h="370840">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Running</a:t>
                      </a:r>
                      <a:r>
                        <a:rPr lang="zh-CN" altLang="en-US" dirty="0"/>
                        <a:t> </a:t>
                      </a:r>
                      <a:r>
                        <a:rPr lang="en-US" altLang="zh-CN" dirty="0"/>
                        <a:t>alignment</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0.43</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0.27</a:t>
                      </a:r>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6194824"/>
                  </a:ext>
                </a:extLst>
              </a:tr>
              <a:tr h="370840">
                <a:tc rowSpan="3">
                  <a:txBody>
                    <a:bodyPr/>
                    <a:lstStyle/>
                    <a:p>
                      <a:r>
                        <a:rPr lang="en-US" altLang="zh-CN" dirty="0"/>
                        <a:t>predict</a:t>
                      </a:r>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Map</a:t>
                      </a:r>
                      <a:r>
                        <a:rPr lang="zh-CN" altLang="en-US" dirty="0"/>
                        <a:t> </a:t>
                      </a:r>
                      <a:r>
                        <a:rPr lang="en-US" altLang="zh-CN" dirty="0"/>
                        <a:t>events</a:t>
                      </a:r>
                      <a:r>
                        <a:rPr lang="zh-CN" altLang="en-US" dirty="0"/>
                        <a:t> </a:t>
                      </a:r>
                      <a:r>
                        <a:rPr lang="en-US" altLang="zh-CN" dirty="0"/>
                        <a:t>to</a:t>
                      </a:r>
                      <a:r>
                        <a:rPr lang="zh-CN" altLang="en-US" dirty="0"/>
                        <a:t> </a:t>
                      </a:r>
                      <a:r>
                        <a:rPr lang="en-US" altLang="zh-CN" dirty="0"/>
                        <a:t>genome</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0.39</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0.51</a:t>
                      </a:r>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430627"/>
                  </a:ext>
                </a:extLst>
              </a:tr>
              <a:tr h="370840">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Get</a:t>
                      </a:r>
                      <a:r>
                        <a:rPr lang="zh-CN" altLang="en-US" dirty="0"/>
                        <a:t> </a:t>
                      </a:r>
                      <a:r>
                        <a:rPr lang="en-US" altLang="zh-CN" dirty="0"/>
                        <a:t>features</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0.52</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0.68</a:t>
                      </a:r>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9158364"/>
                  </a:ext>
                </a:extLst>
              </a:tr>
              <a:tr h="370840">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predict</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14.30</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5.27</a:t>
                      </a:r>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2487763"/>
                  </a:ext>
                </a:extLst>
              </a:tr>
              <a:tr h="370840">
                <a:tc>
                  <a:txBody>
                    <a:bodyPr/>
                    <a:lstStyle/>
                    <a:p>
                      <a:r>
                        <a:rPr lang="en-US" altLang="zh-CN" dirty="0"/>
                        <a:t>summary</a:t>
                      </a:r>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sum</a:t>
                      </a:r>
                      <a:r>
                        <a:rPr lang="zh-CN" altLang="en-US" dirty="0"/>
                        <a:t> </a:t>
                      </a:r>
                      <a:r>
                        <a:rPr lang="en-US" altLang="zh-CN" dirty="0"/>
                        <a:t>modification</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0.47</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0.63</a:t>
                      </a:r>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846304"/>
                  </a:ext>
                </a:extLst>
              </a:tr>
              <a:tr h="370840">
                <a:tc>
                  <a:txBody>
                    <a:bodyPr/>
                    <a:lstStyle/>
                    <a:p>
                      <a:r>
                        <a:rPr lang="en-US" altLang="zh-CN" dirty="0"/>
                        <a:t>total</a:t>
                      </a:r>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total</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24.37</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22.30</a:t>
                      </a:r>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947485"/>
                  </a:ext>
                </a:extLst>
              </a:tr>
            </a:tbl>
          </a:graphicData>
        </a:graphic>
      </p:graphicFrame>
      <p:sp>
        <p:nvSpPr>
          <p:cNvPr id="5" name="文本框 4">
            <a:extLst>
              <a:ext uri="{FF2B5EF4-FFF2-40B4-BE49-F238E27FC236}">
                <a16:creationId xmlns:a16="http://schemas.microsoft.com/office/drawing/2014/main" id="{F8BE7CF4-8D51-6741-B185-FDC96376F912}"/>
              </a:ext>
            </a:extLst>
          </p:cNvPr>
          <p:cNvSpPr txBox="1"/>
          <p:nvPr/>
        </p:nvSpPr>
        <p:spPr>
          <a:xfrm>
            <a:off x="838200" y="1690688"/>
            <a:ext cx="5774473" cy="369332"/>
          </a:xfrm>
          <a:prstGeom prst="rect">
            <a:avLst/>
          </a:prstGeom>
          <a:noFill/>
        </p:spPr>
        <p:txBody>
          <a:bodyPr wrap="square" rtlCol="0">
            <a:spAutoFit/>
          </a:bodyPr>
          <a:lstStyle/>
          <a:p>
            <a:r>
              <a:rPr kumimoji="1" lang="en-US" altLang="zh-CN" dirty="0"/>
              <a:t>550</a:t>
            </a:r>
            <a:r>
              <a:rPr kumimoji="1" lang="zh-CN" altLang="en-US" dirty="0"/>
              <a:t> </a:t>
            </a:r>
            <a:r>
              <a:rPr kumimoji="1" lang="en" altLang="zh-CN" dirty="0"/>
              <a:t>C</a:t>
            </a:r>
            <a:r>
              <a:rPr kumimoji="1" lang="en-US" altLang="zh-CN" dirty="0"/>
              <a:t>.</a:t>
            </a:r>
            <a:r>
              <a:rPr kumimoji="1" lang="en" altLang="zh-CN" dirty="0" err="1"/>
              <a:t>reinhardtii</a:t>
            </a:r>
            <a:r>
              <a:rPr kumimoji="1" lang="zh-CN" altLang="en-US" dirty="0"/>
              <a:t> </a:t>
            </a:r>
            <a:r>
              <a:rPr kumimoji="1" lang="en-US" altLang="zh-CN" dirty="0"/>
              <a:t>fast5</a:t>
            </a:r>
            <a:r>
              <a:rPr kumimoji="1" lang="zh-CN" altLang="en-US" dirty="0"/>
              <a:t> </a:t>
            </a:r>
            <a:r>
              <a:rPr kumimoji="1" lang="en-US" altLang="zh-CN" dirty="0"/>
              <a:t>files,</a:t>
            </a:r>
            <a:r>
              <a:rPr kumimoji="1" lang="zh-CN" altLang="en-US" dirty="0"/>
              <a:t> </a:t>
            </a:r>
            <a:r>
              <a:rPr kumimoji="1" lang="en-US" altLang="zh-CN" dirty="0"/>
              <a:t>thread=1</a:t>
            </a:r>
            <a:endParaRPr kumimoji="1" lang="zh-CN" altLang="en-US" dirty="0"/>
          </a:p>
        </p:txBody>
      </p:sp>
    </p:spTree>
    <p:extLst>
      <p:ext uri="{BB962C8B-B14F-4D97-AF65-F5344CB8AC3E}">
        <p14:creationId xmlns:p14="http://schemas.microsoft.com/office/powerpoint/2010/main" val="65399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147A9-9EB6-2646-B0A3-E8E5D7FDF96C}"/>
              </a:ext>
            </a:extLst>
          </p:cNvPr>
          <p:cNvSpPr>
            <a:spLocks noGrp="1"/>
          </p:cNvSpPr>
          <p:nvPr>
            <p:ph type="title"/>
          </p:nvPr>
        </p:nvSpPr>
        <p:spPr/>
        <p:txBody>
          <a:bodyPr/>
          <a:lstStyle/>
          <a:p>
            <a:r>
              <a:rPr kumimoji="1" lang="en" altLang="zh-CN" sz="4000" b="1" dirty="0"/>
              <a:t>Optimization</a:t>
            </a:r>
            <a:endParaRPr kumimoji="1" lang="zh-CN" altLang="en-US" sz="4000" b="1" dirty="0"/>
          </a:p>
        </p:txBody>
      </p:sp>
      <p:graphicFrame>
        <p:nvGraphicFramePr>
          <p:cNvPr id="4" name="内容占位符 3">
            <a:extLst>
              <a:ext uri="{FF2B5EF4-FFF2-40B4-BE49-F238E27FC236}">
                <a16:creationId xmlns:a16="http://schemas.microsoft.com/office/drawing/2014/main" id="{145ADBB2-E5D6-6D4A-B39E-2083F4D2C878}"/>
              </a:ext>
            </a:extLst>
          </p:cNvPr>
          <p:cNvGraphicFramePr>
            <a:graphicFrameLocks noGrp="1"/>
          </p:cNvGraphicFramePr>
          <p:nvPr>
            <p:ph idx="1"/>
            <p:extLst>
              <p:ext uri="{D42A27DB-BD31-4B8C-83A1-F6EECF244321}">
                <p14:modId xmlns:p14="http://schemas.microsoft.com/office/powerpoint/2010/main" val="2107977784"/>
              </p:ext>
            </p:extLst>
          </p:nvPr>
        </p:nvGraphicFramePr>
        <p:xfrm>
          <a:off x="838200" y="2606210"/>
          <a:ext cx="105156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59693208"/>
                    </a:ext>
                  </a:extLst>
                </a:gridCol>
                <a:gridCol w="2628900">
                  <a:extLst>
                    <a:ext uri="{9D8B030D-6E8A-4147-A177-3AD203B41FA5}">
                      <a16:colId xmlns:a16="http://schemas.microsoft.com/office/drawing/2014/main" val="1964082005"/>
                    </a:ext>
                  </a:extLst>
                </a:gridCol>
                <a:gridCol w="2628900">
                  <a:extLst>
                    <a:ext uri="{9D8B030D-6E8A-4147-A177-3AD203B41FA5}">
                      <a16:colId xmlns:a16="http://schemas.microsoft.com/office/drawing/2014/main" val="61065450"/>
                    </a:ext>
                  </a:extLst>
                </a:gridCol>
                <a:gridCol w="2628900">
                  <a:extLst>
                    <a:ext uri="{9D8B030D-6E8A-4147-A177-3AD203B41FA5}">
                      <a16:colId xmlns:a16="http://schemas.microsoft.com/office/drawing/2014/main" val="1436989946"/>
                    </a:ext>
                  </a:extLst>
                </a:gridCol>
              </a:tblGrid>
              <a:tr h="370840">
                <a:tc>
                  <a:txBody>
                    <a:bodyPr/>
                    <a:lstStyle/>
                    <a:p>
                      <a:r>
                        <a:rPr lang="en" altLang="zh-CN" dirty="0">
                          <a:solidFill>
                            <a:sysClr val="windowText" lastClr="000000"/>
                          </a:solidFill>
                        </a:rPr>
                        <a:t>Get</a:t>
                      </a:r>
                      <a:r>
                        <a:rPr lang="zh-CN" altLang="en-US" dirty="0">
                          <a:solidFill>
                            <a:sysClr val="windowText" lastClr="000000"/>
                          </a:solidFill>
                        </a:rPr>
                        <a:t> </a:t>
                      </a:r>
                      <a:r>
                        <a:rPr lang="en-US" altLang="zh-CN" dirty="0">
                          <a:solidFill>
                            <a:sysClr val="windowText" lastClr="000000"/>
                          </a:solidFill>
                        </a:rPr>
                        <a:t>Event</a:t>
                      </a:r>
                      <a:r>
                        <a:rPr lang="zh-CN" altLang="en-US" dirty="0">
                          <a:solidFill>
                            <a:sysClr val="windowText" lastClr="000000"/>
                          </a:solidFill>
                        </a:rPr>
                        <a:t> </a:t>
                      </a:r>
                      <a:r>
                        <a:rPr lang="en-US" altLang="zh-CN" dirty="0">
                          <a:solidFill>
                            <a:sysClr val="windowText" lastClr="000000"/>
                          </a:solidFill>
                        </a:rPr>
                        <a:t>Signals</a:t>
                      </a:r>
                      <a:endParaRPr lang="zh-CN" altLang="en-US" dirty="0">
                        <a:solidFill>
                          <a:sysClr val="windowText" lastClr="000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#fast5</a:t>
                      </a:r>
                      <a:endParaRPr lang="zh-CN" altLang="en-US" dirty="0">
                        <a:solidFill>
                          <a:sysClr val="windowText" lastClr="000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CPU</a:t>
                      </a:r>
                      <a:r>
                        <a:rPr lang="zh-CN" altLang="en-US" dirty="0">
                          <a:solidFill>
                            <a:sysClr val="windowText" lastClr="000000"/>
                          </a:solidFill>
                        </a:rPr>
                        <a:t> </a:t>
                      </a:r>
                      <a:r>
                        <a:rPr lang="en-US" altLang="zh-CN" dirty="0">
                          <a:solidFill>
                            <a:sysClr val="windowText" lastClr="000000"/>
                          </a:solidFill>
                        </a:rPr>
                        <a:t>Run</a:t>
                      </a:r>
                      <a:r>
                        <a:rPr lang="zh-CN" altLang="en-US" dirty="0">
                          <a:solidFill>
                            <a:sysClr val="windowText" lastClr="000000"/>
                          </a:solidFill>
                        </a:rPr>
                        <a:t> </a:t>
                      </a:r>
                      <a:r>
                        <a:rPr lang="en-US" altLang="zh-CN" dirty="0">
                          <a:solidFill>
                            <a:sysClr val="windowText" lastClr="000000"/>
                          </a:solidFill>
                        </a:rPr>
                        <a:t>time</a:t>
                      </a:r>
                      <a:r>
                        <a:rPr lang="zh-CN" altLang="en-US" dirty="0">
                          <a:solidFill>
                            <a:sysClr val="windowText" lastClr="000000"/>
                          </a:solidFill>
                        </a:rPr>
                        <a:t> </a:t>
                      </a:r>
                      <a:r>
                        <a:rPr lang="en-US" altLang="zh-CN" dirty="0">
                          <a:solidFill>
                            <a:sysClr val="windowText" lastClr="000000"/>
                          </a:solidFill>
                        </a:rPr>
                        <a:t>(seconds)</a:t>
                      </a:r>
                      <a:endParaRPr lang="zh-CN" altLang="en-US" dirty="0">
                        <a:solidFill>
                          <a:sysClr val="windowText" lastClr="000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speedup</a:t>
                      </a:r>
                      <a:endParaRPr lang="zh-CN" altLang="en-US" dirty="0">
                        <a:solidFill>
                          <a:sysClr val="windowText" lastClr="000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402961"/>
                  </a:ext>
                </a:extLst>
              </a:tr>
              <a:tr h="370840">
                <a:tc>
                  <a:txBody>
                    <a:bodyPr/>
                    <a:lstStyle/>
                    <a:p>
                      <a:r>
                        <a:rPr lang="en-US" altLang="zh-CN" dirty="0"/>
                        <a:t>Python</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rowSpan="2">
                  <a:txBody>
                    <a:bodyPr/>
                    <a:lstStyle/>
                    <a:p>
                      <a:r>
                        <a:rPr lang="en-US" altLang="zh-CN" dirty="0"/>
                        <a:t>550</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8.12</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1</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0689084"/>
                  </a:ext>
                </a:extLst>
              </a:tr>
              <a:tr h="370840">
                <a:tc>
                  <a:txBody>
                    <a:bodyPr/>
                    <a:lstStyle/>
                    <a:p>
                      <a:r>
                        <a:rPr lang="en-US" altLang="zh-CN" dirty="0"/>
                        <a:t>C++</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vMerge="1">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2.4</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3.4</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6496784"/>
                  </a:ext>
                </a:extLst>
              </a:tr>
              <a:tr h="370840">
                <a:tc>
                  <a:txBody>
                    <a:bodyPr/>
                    <a:lstStyle/>
                    <a:p>
                      <a:r>
                        <a:rPr lang="en-US" altLang="zh-CN" dirty="0"/>
                        <a:t>Python</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rowSpan="2">
                  <a:txBody>
                    <a:bodyPr/>
                    <a:lstStyle/>
                    <a:p>
                      <a:r>
                        <a:rPr lang="en-US" altLang="zh-CN" dirty="0"/>
                        <a:t>4000</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49.67</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1</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4605519"/>
                  </a:ext>
                </a:extLst>
              </a:tr>
              <a:tr h="370840">
                <a:tc>
                  <a:txBody>
                    <a:bodyPr/>
                    <a:lstStyle/>
                    <a:p>
                      <a:r>
                        <a:rPr lang="en-US" altLang="zh-CN" dirty="0"/>
                        <a:t>C++</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vMerge="1">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15.63</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dirty="0"/>
                        <a:t>3.18</a:t>
                      </a:r>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9548451"/>
                  </a:ext>
                </a:extLst>
              </a:tr>
            </a:tbl>
          </a:graphicData>
        </a:graphic>
      </p:graphicFrame>
      <p:sp>
        <p:nvSpPr>
          <p:cNvPr id="5" name="矩形 4">
            <a:extLst>
              <a:ext uri="{FF2B5EF4-FFF2-40B4-BE49-F238E27FC236}">
                <a16:creationId xmlns:a16="http://schemas.microsoft.com/office/drawing/2014/main" id="{A9B28987-1E78-6B47-B989-907CFC9E0F67}"/>
              </a:ext>
            </a:extLst>
          </p:cNvPr>
          <p:cNvSpPr/>
          <p:nvPr/>
        </p:nvSpPr>
        <p:spPr>
          <a:xfrm>
            <a:off x="838200" y="1963783"/>
            <a:ext cx="3579826" cy="369332"/>
          </a:xfrm>
          <a:prstGeom prst="rect">
            <a:avLst/>
          </a:prstGeom>
        </p:spPr>
        <p:txBody>
          <a:bodyPr wrap="none">
            <a:spAutoFit/>
          </a:bodyPr>
          <a:lstStyle/>
          <a:p>
            <a:r>
              <a:rPr kumimoji="1" lang="en" altLang="zh-CN" dirty="0"/>
              <a:t>C</a:t>
            </a:r>
            <a:r>
              <a:rPr kumimoji="1" lang="en-US" altLang="zh-CN" dirty="0"/>
              <a:t>.</a:t>
            </a:r>
            <a:r>
              <a:rPr kumimoji="1" lang="en" altLang="zh-CN" dirty="0" err="1"/>
              <a:t>reinhardtii</a:t>
            </a:r>
            <a:r>
              <a:rPr kumimoji="1" lang="zh-CN" altLang="en-US" dirty="0"/>
              <a:t> </a:t>
            </a:r>
            <a:r>
              <a:rPr kumimoji="1" lang="en-US" altLang="zh-CN" dirty="0"/>
              <a:t>fast5</a:t>
            </a:r>
            <a:r>
              <a:rPr kumimoji="1" lang="zh-CN" altLang="en-US" dirty="0"/>
              <a:t> </a:t>
            </a:r>
            <a:r>
              <a:rPr kumimoji="1" lang="en-US" altLang="zh-CN" dirty="0"/>
              <a:t>files</a:t>
            </a:r>
            <a:r>
              <a:rPr kumimoji="1" lang="zh-CN" altLang="en-US" dirty="0"/>
              <a:t>，</a:t>
            </a:r>
            <a:r>
              <a:rPr kumimoji="1" lang="en-US" altLang="zh-CN" dirty="0"/>
              <a:t>thread=1</a:t>
            </a:r>
            <a:endParaRPr kumimoji="1" lang="zh-CN" altLang="en-US" dirty="0"/>
          </a:p>
        </p:txBody>
      </p:sp>
    </p:spTree>
    <p:extLst>
      <p:ext uri="{BB962C8B-B14F-4D97-AF65-F5344CB8AC3E}">
        <p14:creationId xmlns:p14="http://schemas.microsoft.com/office/powerpoint/2010/main" val="246400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798C7-FD19-D743-866F-4BC0ABB19710}"/>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Background</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D6C4C08-210B-2541-B542-A0C7D66CD3E3}"/>
              </a:ext>
            </a:extLst>
          </p:cNvPr>
          <p:cNvSpPr>
            <a:spLocks noGrp="1"/>
          </p:cNvSpPr>
          <p:nvPr>
            <p:ph idx="1"/>
          </p:nvPr>
        </p:nvSpPr>
        <p:spPr/>
        <p:txBody>
          <a:bodyPr>
            <a:normAutofit/>
          </a:bodyPr>
          <a:lstStyle/>
          <a:p>
            <a:r>
              <a:rPr kumimoji="1" lang="en" altLang="zh-CN" sz="2400" dirty="0">
                <a:latin typeface="Times New Roman" panose="02020603050405020304" pitchFamily="18" charset="0"/>
                <a:cs typeface="Times New Roman" panose="02020603050405020304" pitchFamily="18" charset="0"/>
              </a:rPr>
              <a:t>DNA modiﬁcations, especially DNA methylations, could be detected by both short-read sequencing and long-read sequencing techniques</a:t>
            </a:r>
            <a:r>
              <a:rPr kumimoji="1" lang="en-US" altLang="zh-CN" sz="2400" dirty="0">
                <a:latin typeface="Times New Roman" panose="02020603050405020304" pitchFamily="18" charset="0"/>
                <a:cs typeface="Times New Roman" panose="02020603050405020304" pitchFamily="18" charset="0"/>
              </a:rPr>
              <a:t>.</a:t>
            </a:r>
          </a:p>
          <a:p>
            <a:r>
              <a:rPr kumimoji="1" lang="en" altLang="zh-CN" sz="2400" dirty="0">
                <a:latin typeface="Times New Roman" panose="02020603050405020304" pitchFamily="18" charset="0"/>
                <a:cs typeface="Times New Roman" panose="02020603050405020304" pitchFamily="18" charset="0"/>
              </a:rPr>
              <a:t>Bisulﬁte sequencing with short-read techniques</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cannot</a:t>
            </a:r>
            <a:r>
              <a:rPr kumimoji="1" lang="zh-CN" altLang="en-US" sz="2400" dirty="0">
                <a:latin typeface="Times New Roman" panose="02020603050405020304" pitchFamily="18" charset="0"/>
                <a:cs typeface="Times New Roman" panose="02020603050405020304" pitchFamily="18" charset="0"/>
              </a:rPr>
              <a:t> </a:t>
            </a:r>
            <a:r>
              <a:rPr kumimoji="1" lang="en" altLang="zh-CN" sz="2400" dirty="0">
                <a:latin typeface="Times New Roman" panose="02020603050405020304" pitchFamily="18" charset="0"/>
                <a:cs typeface="Times New Roman" panose="02020603050405020304" pitchFamily="18" charset="0"/>
              </a:rPr>
              <a:t>assay repetitive genomic regions</a:t>
            </a:r>
            <a:r>
              <a:rPr kumimoji="1" lang="en-US" altLang="zh-CN" sz="2400" dirty="0">
                <a:latin typeface="Times New Roman" panose="02020603050405020304" pitchFamily="18" charset="0"/>
                <a:cs typeface="Times New Roman" panose="02020603050405020304" pitchFamily="18" charset="0"/>
              </a:rPr>
              <a:t>;</a:t>
            </a:r>
          </a:p>
          <a:p>
            <a:r>
              <a:rPr kumimoji="1" lang="en" altLang="zh-CN" sz="2400" dirty="0">
                <a:latin typeface="Times New Roman" panose="02020603050405020304" pitchFamily="18" charset="0"/>
                <a:cs typeface="Times New Roman" panose="02020603050405020304" pitchFamily="18" charset="0"/>
              </a:rPr>
              <a:t>PacBio long-read sequencing</a:t>
            </a:r>
            <a:r>
              <a:rPr kumimoji="1" lang="zh-CN" altLang="en-US" sz="2400" dirty="0">
                <a:latin typeface="Times New Roman" panose="02020603050405020304" pitchFamily="18" charset="0"/>
                <a:cs typeface="Times New Roman" panose="02020603050405020304" pitchFamily="18" charset="0"/>
              </a:rPr>
              <a:t> </a:t>
            </a:r>
            <a:r>
              <a:rPr kumimoji="1" lang="en" altLang="zh-CN" sz="2400" dirty="0">
                <a:latin typeface="Times New Roman" panose="02020603050405020304" pitchFamily="18" charset="0"/>
                <a:cs typeface="Times New Roman" panose="02020603050405020304" pitchFamily="18" charset="0"/>
              </a:rPr>
              <a:t>requires relatively high coverage for calling modiﬁcations</a:t>
            </a:r>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a:latin typeface="Times New Roman" panose="02020603050405020304" pitchFamily="18" charset="0"/>
                <a:cs typeface="Times New Roman" panose="02020603050405020304" pitchFamily="18" charset="0"/>
              </a:rPr>
              <a:t>Oxford Nanopore sequencing techniques have demonstrated the feasibility to detect DNA modiﬁcations based on the electric signal characteristics when a modiﬁed DNA molecule passes through nanopores.</a:t>
            </a:r>
          </a:p>
          <a:p>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38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F35E3-ADB4-6149-957E-5A4EA511F952}"/>
              </a:ext>
            </a:extLst>
          </p:cNvPr>
          <p:cNvSpPr>
            <a:spLocks noGrp="1"/>
          </p:cNvSpPr>
          <p:nvPr>
            <p:ph type="title"/>
          </p:nvPr>
        </p:nvSpPr>
        <p:spPr>
          <a:xfrm>
            <a:off x="685800" y="190500"/>
            <a:ext cx="10515600" cy="1325563"/>
          </a:xfrm>
        </p:spPr>
        <p:txBody>
          <a:bodyPr/>
          <a:lstStyle/>
          <a:p>
            <a:r>
              <a:rPr kumimoji="1" lang="en-US" altLang="zh-CN" b="1" dirty="0">
                <a:latin typeface="Times New Roman" panose="02020603050405020304" pitchFamily="18" charset="0"/>
                <a:cs typeface="Times New Roman" panose="02020603050405020304" pitchFamily="18" charset="0"/>
              </a:rPr>
              <a:t>Steps</a:t>
            </a:r>
            <a:endParaRPr kumimoji="1"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F160FE0-A8E7-3E4C-93CD-DDADDC34728C}"/>
              </a:ext>
            </a:extLst>
          </p:cNvPr>
          <p:cNvSpPr>
            <a:spLocks noGrp="1"/>
          </p:cNvSpPr>
          <p:nvPr>
            <p:ph idx="1"/>
          </p:nvPr>
        </p:nvSpPr>
        <p:spPr>
          <a:xfrm>
            <a:off x="685800" y="1690688"/>
            <a:ext cx="10515600" cy="4351338"/>
          </a:xfrm>
        </p:spPr>
        <p:txBody>
          <a:bodyPr>
            <a:normAutofit fontScale="92500" lnSpcReduction="20000"/>
          </a:bodyPr>
          <a:lstStyle/>
          <a:p>
            <a:pPr marL="742950" indent="-742950">
              <a:lnSpc>
                <a:spcPct val="170000"/>
              </a:lnSpc>
              <a:buFont typeface="+mj-lt"/>
              <a:buAutoNum type="arabicPeriod"/>
            </a:pPr>
            <a:r>
              <a:rPr kumimoji="1" lang="en-US" altLang="zh-CN" sz="2400" b="1" dirty="0">
                <a:latin typeface="Times New Roman" panose="02020603050405020304" pitchFamily="18" charset="0"/>
                <a:ea typeface="+mj-ea"/>
                <a:cs typeface="Times New Roman" panose="02020603050405020304" pitchFamily="18" charset="0"/>
              </a:rPr>
              <a:t>Data</a:t>
            </a:r>
            <a:r>
              <a:rPr kumimoji="1" lang="zh-CN" altLang="en-US" sz="2400" b="1" dirty="0">
                <a:latin typeface="Times New Roman" panose="02020603050405020304" pitchFamily="18" charset="0"/>
                <a:ea typeface="+mj-ea"/>
                <a:cs typeface="Times New Roman" panose="02020603050405020304" pitchFamily="18" charset="0"/>
              </a:rPr>
              <a:t> </a:t>
            </a:r>
            <a:r>
              <a:rPr kumimoji="1" lang="en-US" altLang="zh-CN" sz="2400" b="1" dirty="0">
                <a:latin typeface="Times New Roman" panose="02020603050405020304" pitchFamily="18" charset="0"/>
                <a:ea typeface="+mj-ea"/>
                <a:cs typeface="Times New Roman" panose="02020603050405020304" pitchFamily="18" charset="0"/>
              </a:rPr>
              <a:t>Processing</a:t>
            </a:r>
          </a:p>
          <a:p>
            <a:pPr marL="1314450" lvl="1" indent="-857250">
              <a:lnSpc>
                <a:spcPct val="170000"/>
              </a:lnSpc>
              <a:buFont typeface="+mj-lt"/>
              <a:buAutoNum type="alphaLcParenR"/>
            </a:pPr>
            <a:r>
              <a:rPr kumimoji="1" lang="en-US" altLang="zh-CN" sz="2000" dirty="0">
                <a:latin typeface="Times New Roman" panose="02020603050405020304" pitchFamily="18" charset="0"/>
                <a:ea typeface="+mj-ea"/>
                <a:cs typeface="Times New Roman" panose="02020603050405020304" pitchFamily="18" charset="0"/>
              </a:rPr>
              <a:t>get</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event</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and</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signals;</a:t>
            </a:r>
          </a:p>
          <a:p>
            <a:pPr marL="1314450" lvl="1" indent="-857250">
              <a:lnSpc>
                <a:spcPct val="170000"/>
              </a:lnSpc>
              <a:buFont typeface="+mj-lt"/>
              <a:buAutoNum type="alphaLcParenR"/>
            </a:pPr>
            <a:r>
              <a:rPr kumimoji="1" lang="en-US" altLang="zh-CN" sz="2000" dirty="0">
                <a:latin typeface="Times New Roman" panose="02020603050405020304" pitchFamily="18" charset="0"/>
                <a:ea typeface="+mj-ea"/>
                <a:cs typeface="Times New Roman" panose="02020603050405020304" pitchFamily="18" charset="0"/>
              </a:rPr>
              <a:t>run</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alignment</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tools</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(minimap2)</a:t>
            </a:r>
          </a:p>
          <a:p>
            <a:pPr marL="742950" indent="-742950">
              <a:lnSpc>
                <a:spcPct val="170000"/>
              </a:lnSpc>
              <a:buFont typeface="+mj-lt"/>
              <a:buAutoNum type="arabicPeriod"/>
            </a:pPr>
            <a:r>
              <a:rPr kumimoji="1" lang="en-US" altLang="zh-CN" sz="2400" b="1" dirty="0">
                <a:latin typeface="Times New Roman" panose="02020603050405020304" pitchFamily="18" charset="0"/>
                <a:ea typeface="+mj-ea"/>
                <a:cs typeface="Times New Roman" panose="02020603050405020304" pitchFamily="18" charset="0"/>
              </a:rPr>
              <a:t>Get</a:t>
            </a:r>
            <a:r>
              <a:rPr kumimoji="1" lang="zh-CN" altLang="en-US" sz="2400" b="1" dirty="0">
                <a:latin typeface="Times New Roman" panose="02020603050405020304" pitchFamily="18" charset="0"/>
                <a:ea typeface="+mj-ea"/>
                <a:cs typeface="Times New Roman" panose="02020603050405020304" pitchFamily="18" charset="0"/>
              </a:rPr>
              <a:t> </a:t>
            </a:r>
            <a:r>
              <a:rPr kumimoji="1" lang="en-US" altLang="zh-CN" sz="2400" b="1" dirty="0">
                <a:latin typeface="Times New Roman" panose="02020603050405020304" pitchFamily="18" charset="0"/>
                <a:ea typeface="+mj-ea"/>
                <a:cs typeface="Times New Roman" panose="02020603050405020304" pitchFamily="18" charset="0"/>
              </a:rPr>
              <a:t>Features</a:t>
            </a:r>
            <a:r>
              <a:rPr kumimoji="1" lang="zh-CN" altLang="en-US" sz="2400" b="1" dirty="0">
                <a:latin typeface="Times New Roman" panose="02020603050405020304" pitchFamily="18" charset="0"/>
                <a:ea typeface="+mj-ea"/>
                <a:cs typeface="Times New Roman" panose="02020603050405020304" pitchFamily="18" charset="0"/>
              </a:rPr>
              <a:t> </a:t>
            </a:r>
            <a:r>
              <a:rPr kumimoji="1" lang="en-US" altLang="zh-CN" sz="2400" b="1" dirty="0">
                <a:latin typeface="Times New Roman" panose="02020603050405020304" pitchFamily="18" charset="0"/>
                <a:ea typeface="+mj-ea"/>
                <a:cs typeface="Times New Roman" panose="02020603050405020304" pitchFamily="18" charset="0"/>
              </a:rPr>
              <a:t>and</a:t>
            </a:r>
            <a:r>
              <a:rPr kumimoji="1" lang="zh-CN" altLang="en-US" sz="2400" b="1" dirty="0">
                <a:latin typeface="Times New Roman" panose="02020603050405020304" pitchFamily="18" charset="0"/>
                <a:ea typeface="+mj-ea"/>
                <a:cs typeface="Times New Roman" panose="02020603050405020304" pitchFamily="18" charset="0"/>
              </a:rPr>
              <a:t> </a:t>
            </a:r>
            <a:r>
              <a:rPr kumimoji="1" lang="en-US" altLang="zh-CN" sz="2400" b="1" dirty="0">
                <a:latin typeface="Times New Roman" panose="02020603050405020304" pitchFamily="18" charset="0"/>
                <a:ea typeface="+mj-ea"/>
                <a:cs typeface="Times New Roman" panose="02020603050405020304" pitchFamily="18" charset="0"/>
              </a:rPr>
              <a:t>Predict</a:t>
            </a:r>
          </a:p>
          <a:p>
            <a:pPr marL="1200150" lvl="1" indent="-742950">
              <a:lnSpc>
                <a:spcPct val="170000"/>
              </a:lnSpc>
              <a:buFont typeface="+mj-lt"/>
              <a:buAutoNum type="alphaLcParenR"/>
            </a:pPr>
            <a:r>
              <a:rPr kumimoji="1" lang="en-US" altLang="zh-CN" sz="2000" dirty="0">
                <a:latin typeface="Times New Roman" panose="02020603050405020304" pitchFamily="18" charset="0"/>
                <a:ea typeface="+mj-ea"/>
                <a:cs typeface="Times New Roman" panose="02020603050405020304" pitchFamily="18" charset="0"/>
              </a:rPr>
              <a:t>map</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event</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to</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genome;</a:t>
            </a:r>
          </a:p>
          <a:p>
            <a:pPr marL="1200150" lvl="1" indent="-742950">
              <a:lnSpc>
                <a:spcPct val="170000"/>
              </a:lnSpc>
              <a:buFont typeface="+mj-lt"/>
              <a:buAutoNum type="alphaLcParenR"/>
            </a:pPr>
            <a:r>
              <a:rPr kumimoji="1" lang="en-US" altLang="zh-CN" sz="2000" dirty="0">
                <a:latin typeface="Times New Roman" panose="02020603050405020304" pitchFamily="18" charset="0"/>
                <a:ea typeface="+mj-ea"/>
                <a:cs typeface="Times New Roman" panose="02020603050405020304" pitchFamily="18" charset="0"/>
              </a:rPr>
              <a:t>get</a:t>
            </a:r>
            <a:r>
              <a:rPr kumimoji="1" lang="zh-CN" altLang="en-US" sz="2000" dirty="0">
                <a:latin typeface="Times New Roman" panose="02020603050405020304" pitchFamily="18" charset="0"/>
                <a:ea typeface="+mj-ea"/>
                <a:cs typeface="Times New Roman" panose="02020603050405020304" pitchFamily="18" charset="0"/>
              </a:rPr>
              <a:t> </a:t>
            </a:r>
            <a:r>
              <a:rPr kumimoji="1" lang="en-US" altLang="zh-CN" sz="2000" dirty="0">
                <a:latin typeface="Times New Roman" panose="02020603050405020304" pitchFamily="18" charset="0"/>
                <a:ea typeface="+mj-ea"/>
                <a:cs typeface="Times New Roman" panose="02020603050405020304" pitchFamily="18" charset="0"/>
              </a:rPr>
              <a:t>features;</a:t>
            </a:r>
          </a:p>
          <a:p>
            <a:pPr marL="1200150" lvl="1" indent="-742950">
              <a:lnSpc>
                <a:spcPct val="170000"/>
              </a:lnSpc>
              <a:buFont typeface="+mj-lt"/>
              <a:buAutoNum type="alphaLcParenR"/>
            </a:pPr>
            <a:r>
              <a:rPr kumimoji="1" lang="en-US" altLang="zh-CN" sz="2000" dirty="0">
                <a:latin typeface="Times New Roman" panose="02020603050405020304" pitchFamily="18" charset="0"/>
                <a:ea typeface="+mj-ea"/>
                <a:cs typeface="Times New Roman" panose="02020603050405020304" pitchFamily="18" charset="0"/>
              </a:rPr>
              <a:t>predict</a:t>
            </a:r>
          </a:p>
          <a:p>
            <a:pPr marL="742950" indent="-742950">
              <a:lnSpc>
                <a:spcPct val="170000"/>
              </a:lnSpc>
              <a:buFont typeface="+mj-lt"/>
              <a:buAutoNum type="arabicPeriod"/>
            </a:pPr>
            <a:r>
              <a:rPr kumimoji="1" lang="en-US" altLang="zh-CN" sz="2400" b="1" dirty="0">
                <a:latin typeface="Times New Roman" panose="02020603050405020304" pitchFamily="18" charset="0"/>
                <a:ea typeface="+mj-ea"/>
                <a:cs typeface="Times New Roman" panose="02020603050405020304" pitchFamily="18" charset="0"/>
              </a:rPr>
              <a:t>Sum</a:t>
            </a:r>
            <a:r>
              <a:rPr kumimoji="1" lang="zh-CN" altLang="en-US" sz="2400" b="1" dirty="0">
                <a:latin typeface="Times New Roman" panose="02020603050405020304" pitchFamily="18" charset="0"/>
                <a:ea typeface="+mj-ea"/>
                <a:cs typeface="Times New Roman" panose="02020603050405020304" pitchFamily="18" charset="0"/>
              </a:rPr>
              <a:t> </a:t>
            </a:r>
            <a:r>
              <a:rPr kumimoji="1" lang="en-US" altLang="zh-CN" sz="2400" b="1" dirty="0">
                <a:latin typeface="Times New Roman" panose="02020603050405020304" pitchFamily="18" charset="0"/>
                <a:ea typeface="+mj-ea"/>
                <a:cs typeface="Times New Roman" panose="02020603050405020304" pitchFamily="18" charset="0"/>
              </a:rPr>
              <a:t>for</a:t>
            </a:r>
            <a:r>
              <a:rPr kumimoji="1" lang="zh-CN" altLang="en-US" sz="2400" b="1" dirty="0">
                <a:latin typeface="Times New Roman" panose="02020603050405020304" pitchFamily="18" charset="0"/>
                <a:ea typeface="+mj-ea"/>
                <a:cs typeface="Times New Roman" panose="02020603050405020304" pitchFamily="18" charset="0"/>
              </a:rPr>
              <a:t> </a:t>
            </a:r>
            <a:r>
              <a:rPr kumimoji="1" lang="en-US" altLang="zh-CN" sz="2400" b="1" dirty="0">
                <a:latin typeface="Times New Roman" panose="02020603050405020304" pitchFamily="18" charset="0"/>
                <a:ea typeface="+mj-ea"/>
                <a:cs typeface="Times New Roman" panose="02020603050405020304" pitchFamily="18" charset="0"/>
              </a:rPr>
              <a:t>Reference</a:t>
            </a:r>
            <a:r>
              <a:rPr kumimoji="1" lang="zh-CN" altLang="en-US" sz="2400" b="1" dirty="0">
                <a:latin typeface="Times New Roman" panose="02020603050405020304" pitchFamily="18" charset="0"/>
                <a:ea typeface="+mj-ea"/>
                <a:cs typeface="Times New Roman" panose="02020603050405020304" pitchFamily="18" charset="0"/>
              </a:rPr>
              <a:t> </a:t>
            </a:r>
            <a:r>
              <a:rPr kumimoji="1" lang="en-US" altLang="zh-CN" sz="2400" b="1" dirty="0">
                <a:latin typeface="Times New Roman" panose="02020603050405020304" pitchFamily="18" charset="0"/>
                <a:ea typeface="+mj-ea"/>
                <a:cs typeface="Times New Roman" panose="02020603050405020304" pitchFamily="18" charset="0"/>
              </a:rPr>
              <a:t>Positions</a:t>
            </a:r>
            <a:endParaRPr kumimoji="1" lang="zh-CN" altLang="en-US" sz="2400" b="1" dirty="0">
              <a:latin typeface="Times New Roman" panose="02020603050405020304" pitchFamily="18" charset="0"/>
              <a:ea typeface="+mj-ea"/>
              <a:cs typeface="Times New Roman" panose="02020603050405020304" pitchFamily="18" charset="0"/>
            </a:endParaRPr>
          </a:p>
        </p:txBody>
      </p:sp>
      <p:pic>
        <p:nvPicPr>
          <p:cNvPr id="4" name="图片 3">
            <a:extLst>
              <a:ext uri="{FF2B5EF4-FFF2-40B4-BE49-F238E27FC236}">
                <a16:creationId xmlns:a16="http://schemas.microsoft.com/office/drawing/2014/main" id="{10B59648-E79D-9040-BA2A-2103B16F9D8D}"/>
              </a:ext>
            </a:extLst>
          </p:cNvPr>
          <p:cNvPicPr>
            <a:picLocks noChangeAspect="1"/>
          </p:cNvPicPr>
          <p:nvPr/>
        </p:nvPicPr>
        <p:blipFill>
          <a:blip r:embed="rId3"/>
          <a:stretch>
            <a:fillRect/>
          </a:stretch>
        </p:blipFill>
        <p:spPr>
          <a:xfrm>
            <a:off x="5608782" y="190500"/>
            <a:ext cx="6045200" cy="6477000"/>
          </a:xfrm>
          <a:prstGeom prst="rect">
            <a:avLst/>
          </a:prstGeom>
        </p:spPr>
      </p:pic>
    </p:spTree>
    <p:extLst>
      <p:ext uri="{BB962C8B-B14F-4D97-AF65-F5344CB8AC3E}">
        <p14:creationId xmlns:p14="http://schemas.microsoft.com/office/powerpoint/2010/main" val="174848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99994-2B53-AE43-A257-58E1377EB2AA}"/>
              </a:ext>
            </a:extLst>
          </p:cNvPr>
          <p:cNvSpPr>
            <a:spLocks noGrp="1"/>
          </p:cNvSpPr>
          <p:nvPr>
            <p:ph type="title"/>
          </p:nvPr>
        </p:nvSpPr>
        <p:spPr>
          <a:xfrm>
            <a:off x="644236" y="378979"/>
            <a:ext cx="10515600" cy="1325563"/>
          </a:xfrm>
        </p:spPr>
        <p:txBody>
          <a:bodyPr/>
          <a:lstStyle/>
          <a:p>
            <a:r>
              <a:rPr kumimoji="1" lang="en-US" altLang="zh-CN" sz="4000" b="1" dirty="0">
                <a:latin typeface="Times New Roman" panose="02020603050405020304" pitchFamily="18" charset="0"/>
                <a:cs typeface="Times New Roman" panose="02020603050405020304" pitchFamily="18" charset="0"/>
              </a:rPr>
              <a:t>Step1:</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Data</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Processing</a:t>
            </a:r>
            <a:br>
              <a:rPr kumimoji="1" lang="en-US" altLang="zh-CN" b="1" dirty="0">
                <a:latin typeface="Times New Roman" panose="02020603050405020304" pitchFamily="18" charset="0"/>
                <a:cs typeface="Times New Roman" panose="02020603050405020304" pitchFamily="18" charset="0"/>
              </a:rPr>
            </a:br>
            <a:r>
              <a:rPr kumimoji="1" lang="zh-CN" altLang="en-US" dirty="0"/>
              <a:t> </a:t>
            </a:r>
          </a:p>
        </p:txBody>
      </p:sp>
      <p:pic>
        <p:nvPicPr>
          <p:cNvPr id="4" name="内容占位符 3">
            <a:extLst>
              <a:ext uri="{FF2B5EF4-FFF2-40B4-BE49-F238E27FC236}">
                <a16:creationId xmlns:a16="http://schemas.microsoft.com/office/drawing/2014/main" id="{FED7A168-0828-E94E-BFE7-22A5DFEFB0CD}"/>
              </a:ext>
            </a:extLst>
          </p:cNvPr>
          <p:cNvPicPr>
            <a:picLocks noGrp="1" noChangeAspect="1"/>
          </p:cNvPicPr>
          <p:nvPr>
            <p:ph idx="1"/>
          </p:nvPr>
        </p:nvPicPr>
        <p:blipFill>
          <a:blip r:embed="rId3"/>
          <a:stretch>
            <a:fillRect/>
          </a:stretch>
        </p:blipFill>
        <p:spPr>
          <a:xfrm>
            <a:off x="329538" y="1493115"/>
            <a:ext cx="7222643" cy="4741429"/>
          </a:xfrm>
          <a:prstGeom prst="rect">
            <a:avLst/>
          </a:prstGeom>
        </p:spPr>
      </p:pic>
      <p:sp>
        <p:nvSpPr>
          <p:cNvPr id="5" name="文本框 4">
            <a:extLst>
              <a:ext uri="{FF2B5EF4-FFF2-40B4-BE49-F238E27FC236}">
                <a16:creationId xmlns:a16="http://schemas.microsoft.com/office/drawing/2014/main" id="{51C78CB4-9D92-9D49-9329-89AAB2B0C75D}"/>
              </a:ext>
            </a:extLst>
          </p:cNvPr>
          <p:cNvSpPr txBox="1"/>
          <p:nvPr/>
        </p:nvSpPr>
        <p:spPr>
          <a:xfrm>
            <a:off x="8174182" y="1607127"/>
            <a:ext cx="368828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Non-stay</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event</a:t>
            </a:r>
          </a:p>
          <a:p>
            <a:pPr marL="742950" lvl="1"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mean</a:t>
            </a:r>
          </a:p>
          <a:p>
            <a:pPr marL="742950" lvl="1"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start</a:t>
            </a:r>
          </a:p>
          <a:p>
            <a:pPr marL="742950" lvl="1" indent="-285750">
              <a:buFont typeface="Arial" panose="020B0604020202020204" pitchFamily="34" charset="0"/>
              <a:buChar char="•"/>
            </a:pPr>
            <a:r>
              <a:rPr kumimoji="1" lang="en-US" altLang="zh-CN" sz="2400" dirty="0" err="1">
                <a:latin typeface="Times New Roman" panose="02020603050405020304" pitchFamily="18" charset="0"/>
                <a:cs typeface="Times New Roman" panose="02020603050405020304" pitchFamily="18" charset="0"/>
              </a:rPr>
              <a:t>stdv</a:t>
            </a:r>
            <a:endParaRPr kumimoji="1" lang="en-US" altLang="zh-C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length</a:t>
            </a:r>
            <a:r>
              <a:rPr kumimoji="1" lang="zh-CN" altLang="en-US"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1" lang="en-US" altLang="zh-CN" sz="2400" dirty="0" err="1">
                <a:latin typeface="Times New Roman" panose="02020603050405020304" pitchFamily="18" charset="0"/>
                <a:cs typeface="Times New Roman" panose="02020603050405020304" pitchFamily="18" charset="0"/>
              </a:rPr>
              <a:t>model_state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(5-mer)</a:t>
            </a:r>
          </a:p>
          <a:p>
            <a:pPr marL="285750" indent="-285750">
              <a:buFont typeface="Arial" panose="020B0604020202020204" pitchFamily="34" charset="0"/>
              <a:buChar char="•"/>
            </a:pPr>
            <a:r>
              <a:rPr kumimoji="1" lang="en-US" altLang="zh-CN" sz="2400" dirty="0" err="1">
                <a:latin typeface="Times New Roman" panose="02020603050405020304" pitchFamily="18" charset="0"/>
                <a:cs typeface="Times New Roman" panose="02020603050405020304" pitchFamily="18" charset="0"/>
              </a:rPr>
              <a:t>event_basecall</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97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99994-2B53-AE43-A257-58E1377EB2AA}"/>
              </a:ext>
            </a:extLst>
          </p:cNvPr>
          <p:cNvSpPr>
            <a:spLocks noGrp="1"/>
          </p:cNvSpPr>
          <p:nvPr>
            <p:ph type="title"/>
          </p:nvPr>
        </p:nvSpPr>
        <p:spPr>
          <a:xfrm>
            <a:off x="644236" y="154636"/>
            <a:ext cx="10515600" cy="1325563"/>
          </a:xfrm>
        </p:spPr>
        <p:txBody>
          <a:bodyPr/>
          <a:lstStyle/>
          <a:p>
            <a:r>
              <a:rPr kumimoji="1" lang="en-US" altLang="zh-CN" sz="4000" b="1" dirty="0">
                <a:latin typeface="Times New Roman" panose="02020603050405020304" pitchFamily="18" charset="0"/>
                <a:cs typeface="Times New Roman" panose="02020603050405020304" pitchFamily="18" charset="0"/>
              </a:rPr>
              <a:t>Step1:</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Data</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Processing</a:t>
            </a:r>
            <a:br>
              <a:rPr kumimoji="1" lang="en-US" altLang="zh-CN" b="1" dirty="0">
                <a:latin typeface="Times New Roman" panose="02020603050405020304" pitchFamily="18" charset="0"/>
                <a:cs typeface="Times New Roman" panose="02020603050405020304" pitchFamily="18" charset="0"/>
              </a:rPr>
            </a:br>
            <a:r>
              <a:rPr kumimoji="1" lang="zh-CN" altLang="en-US" dirty="0"/>
              <a:t> </a:t>
            </a:r>
          </a:p>
        </p:txBody>
      </p:sp>
      <p:pic>
        <p:nvPicPr>
          <p:cNvPr id="10" name="图片 9">
            <a:extLst>
              <a:ext uri="{FF2B5EF4-FFF2-40B4-BE49-F238E27FC236}">
                <a16:creationId xmlns:a16="http://schemas.microsoft.com/office/drawing/2014/main" id="{FC8A8079-357A-2740-88A3-021F835E59CE}"/>
              </a:ext>
            </a:extLst>
          </p:cNvPr>
          <p:cNvPicPr>
            <a:picLocks noChangeAspect="1"/>
          </p:cNvPicPr>
          <p:nvPr/>
        </p:nvPicPr>
        <p:blipFill>
          <a:blip r:embed="rId3"/>
          <a:stretch>
            <a:fillRect/>
          </a:stretch>
        </p:blipFill>
        <p:spPr>
          <a:xfrm>
            <a:off x="110835" y="1005733"/>
            <a:ext cx="5015345" cy="5819436"/>
          </a:xfrm>
          <a:prstGeom prst="rect">
            <a:avLst/>
          </a:prstGeom>
        </p:spPr>
      </p:pic>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0F067981-B9F7-7C4B-9ECF-DD48B7E95531}"/>
                  </a:ext>
                </a:extLst>
              </p:cNvPr>
              <p:cNvSpPr txBox="1"/>
              <p:nvPr/>
            </p:nvSpPr>
            <p:spPr>
              <a:xfrm>
                <a:off x="5611091" y="1932709"/>
                <a:ext cx="5739007" cy="6408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000" smtClean="0">
                              <a:latin typeface="Cambria Math" panose="02040503050406030204" pitchFamily="18" charset="0"/>
                            </a:rPr>
                          </m:ctrlPr>
                        </m:sSubPr>
                        <m:e>
                          <m:r>
                            <m:rPr>
                              <m:sty m:val="p"/>
                            </m:rPr>
                            <a:rPr kumimoji="1" lang="en-US" altLang="zh-CN" sz="2000" b="0" i="0" smtClean="0">
                              <a:latin typeface="Cambria Math" panose="02040503050406030204" pitchFamily="18" charset="0"/>
                            </a:rPr>
                            <m:t>Signal</m:t>
                          </m:r>
                        </m:e>
                        <m:sub>
                          <m:r>
                            <m:rPr>
                              <m:sty m:val="p"/>
                            </m:rPr>
                            <a:rPr kumimoji="1" lang="en-US" altLang="zh-CN" sz="2000" b="0" i="0" smtClean="0">
                              <a:latin typeface="Cambria Math" panose="02040503050406030204" pitchFamily="18" charset="0"/>
                            </a:rPr>
                            <m:t>norm</m:t>
                          </m:r>
                        </m:sub>
                      </m:sSub>
                      <m:r>
                        <a:rPr kumimoji="1" lang="en-US" altLang="zh-CN" sz="2000" b="0" i="0" smtClean="0">
                          <a:latin typeface="Cambria Math" panose="02040503050406030204" pitchFamily="18" charset="0"/>
                        </a:rPr>
                        <m:t>=</m:t>
                      </m:r>
                      <m:f>
                        <m:fPr>
                          <m:ctrlPr>
                            <a:rPr kumimoji="1" lang="en-US" altLang="zh-CN" sz="2000" b="0" smtClean="0">
                              <a:latin typeface="Cambria Math" panose="02040503050406030204" pitchFamily="18" charset="0"/>
                            </a:rPr>
                          </m:ctrlPr>
                        </m:fPr>
                        <m:num>
                          <m:sSub>
                            <m:sSubPr>
                              <m:ctrlPr>
                                <a:rPr kumimoji="1" lang="en-US" altLang="zh-CN" sz="2000" b="0" smtClean="0">
                                  <a:latin typeface="Cambria Math" panose="02040503050406030204" pitchFamily="18" charset="0"/>
                                </a:rPr>
                              </m:ctrlPr>
                            </m:sSubPr>
                            <m:e>
                              <m:r>
                                <m:rPr>
                                  <m:sty m:val="p"/>
                                </m:rPr>
                                <a:rPr kumimoji="1" lang="en-US" altLang="zh-CN" sz="2000" b="0" i="0" smtClean="0">
                                  <a:latin typeface="Cambria Math" panose="02040503050406030204" pitchFamily="18" charset="0"/>
                                </a:rPr>
                                <m:t>signal</m:t>
                              </m:r>
                            </m:e>
                            <m:sub>
                              <m:r>
                                <m:rPr>
                                  <m:sty m:val="p"/>
                                </m:rPr>
                                <a:rPr kumimoji="1" lang="en-US" altLang="zh-CN" sz="2000" b="0" i="0" smtClean="0">
                                  <a:latin typeface="Cambria Math" panose="02040503050406030204" pitchFamily="18" charset="0"/>
                                </a:rPr>
                                <m:t>raw</m:t>
                              </m:r>
                            </m:sub>
                          </m:sSub>
                          <m:r>
                            <a:rPr kumimoji="1" lang="en-US" altLang="zh-CN" sz="2000" b="0" i="0" smtClean="0">
                              <a:latin typeface="Cambria Math" panose="02040503050406030204" pitchFamily="18" charset="0"/>
                            </a:rPr>
                            <m:t>−</m:t>
                          </m:r>
                          <m:r>
                            <m:rPr>
                              <m:sty m:val="p"/>
                            </m:rPr>
                            <a:rPr kumimoji="1" lang="en-US" altLang="zh-CN" sz="2000" b="0" i="0" smtClean="0">
                              <a:latin typeface="Cambria Math" panose="02040503050406030204" pitchFamily="18" charset="0"/>
                            </a:rPr>
                            <m:t>median</m:t>
                          </m:r>
                          <m:r>
                            <a:rPr kumimoji="1" lang="en-US" altLang="zh-CN" sz="2000" b="0" i="0" smtClean="0">
                              <a:latin typeface="Cambria Math" panose="02040503050406030204" pitchFamily="18" charset="0"/>
                            </a:rPr>
                            <m:t>(</m:t>
                          </m:r>
                          <m:r>
                            <m:rPr>
                              <m:sty m:val="p"/>
                            </m:rPr>
                            <a:rPr kumimoji="1" lang="en-US" altLang="zh-CN" sz="2000" b="0" i="0" smtClean="0">
                              <a:latin typeface="Cambria Math" panose="02040503050406030204" pitchFamily="18" charset="0"/>
                            </a:rPr>
                            <m:t>signals</m:t>
                          </m:r>
                          <m:r>
                            <a:rPr kumimoji="1" lang="en-US" altLang="zh-CN" sz="2000" b="0" i="0" smtClean="0">
                              <a:latin typeface="Cambria Math" panose="02040503050406030204" pitchFamily="18" charset="0"/>
                            </a:rPr>
                            <m:t>)</m:t>
                          </m:r>
                        </m:num>
                        <m:den>
                          <m:r>
                            <m:rPr>
                              <m:sty m:val="p"/>
                            </m:rPr>
                            <a:rPr kumimoji="1" lang="en-US" altLang="zh-CN" sz="2000" b="0" i="0" smtClean="0">
                              <a:latin typeface="Cambria Math" panose="02040503050406030204" pitchFamily="18" charset="0"/>
                            </a:rPr>
                            <m:t>MAD</m:t>
                          </m:r>
                          <m:r>
                            <a:rPr kumimoji="1" lang="en-US" altLang="zh-CN" sz="2000" b="0" i="0" smtClean="0">
                              <a:latin typeface="Cambria Math" panose="02040503050406030204" pitchFamily="18" charset="0"/>
                            </a:rPr>
                            <m:t>(</m:t>
                          </m:r>
                          <m:r>
                            <m:rPr>
                              <m:sty m:val="p"/>
                            </m:rPr>
                            <a:rPr kumimoji="1" lang="en-US" altLang="zh-CN" sz="2000" b="0" i="0" smtClean="0">
                              <a:latin typeface="Cambria Math" panose="02040503050406030204" pitchFamily="18" charset="0"/>
                            </a:rPr>
                            <m:t>signals</m:t>
                          </m:r>
                          <m:r>
                            <a:rPr kumimoji="1" lang="en-US" altLang="zh-CN" sz="2000" b="0" i="0" smtClean="0">
                              <a:latin typeface="Cambria Math" panose="02040503050406030204" pitchFamily="18" charset="0"/>
                            </a:rPr>
                            <m:t>)</m:t>
                          </m:r>
                        </m:den>
                      </m:f>
                      <m:r>
                        <a:rPr kumimoji="1" lang="zh-CN" altLang="en-US" sz="2000" b="0" i="0" smtClean="0">
                          <a:latin typeface="Cambria Math" panose="02040503050406030204" pitchFamily="18" charset="0"/>
                        </a:rPr>
                        <m:t> </m:t>
                      </m:r>
                      <m:r>
                        <a:rPr kumimoji="1" lang="zh-CN" altLang="en-US" sz="2000" b="0" i="1" smtClean="0">
                          <a:latin typeface="Cambria Math" panose="02040503050406030204" pitchFamily="18" charset="0"/>
                        </a:rPr>
                        <m:t>∈</m:t>
                      </m:r>
                      <m:r>
                        <a:rPr kumimoji="1" lang="en-US" altLang="zh-CN" sz="2000" b="0" i="1" smtClean="0">
                          <a:latin typeface="Cambria Math" panose="02040503050406030204" pitchFamily="18" charset="0"/>
                        </a:rPr>
                        <m:t>[−5,5]</m:t>
                      </m:r>
                    </m:oMath>
                  </m:oMathPara>
                </a14:m>
                <a:endParaRPr kumimoji="1" lang="zh-CN" altLang="en-US" dirty="0"/>
              </a:p>
            </p:txBody>
          </p:sp>
        </mc:Choice>
        <mc:Fallback>
          <p:sp>
            <p:nvSpPr>
              <p:cNvPr id="13" name="文本框 12">
                <a:extLst>
                  <a:ext uri="{FF2B5EF4-FFF2-40B4-BE49-F238E27FC236}">
                    <a16:creationId xmlns:a16="http://schemas.microsoft.com/office/drawing/2014/main" id="{0F067981-B9F7-7C4B-9ECF-DD48B7E95531}"/>
                  </a:ext>
                </a:extLst>
              </p:cNvPr>
              <p:cNvSpPr txBox="1">
                <a:spLocks noRot="1" noChangeAspect="1" noMove="1" noResize="1" noEditPoints="1" noAdjustHandles="1" noChangeArrowheads="1" noChangeShapeType="1" noTextEdit="1"/>
              </p:cNvSpPr>
              <p:nvPr/>
            </p:nvSpPr>
            <p:spPr>
              <a:xfrm>
                <a:off x="5611091" y="1932709"/>
                <a:ext cx="5739007" cy="640816"/>
              </a:xfrm>
              <a:prstGeom prst="rect">
                <a:avLst/>
              </a:prstGeom>
              <a:blipFill>
                <a:blip r:embed="rId4"/>
                <a:stretch>
                  <a:fillRect l="-883" t="-1923" r="-883" b="-134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D022DE57-AAB8-A24F-821E-4760D0F3E8DF}"/>
                  </a:ext>
                </a:extLst>
              </p:cNvPr>
              <p:cNvSpPr txBox="1"/>
              <p:nvPr/>
            </p:nvSpPr>
            <p:spPr>
              <a:xfrm>
                <a:off x="5320145" y="3435927"/>
                <a:ext cx="6580909" cy="1569660"/>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Each</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long-read</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(fast5)</a:t>
                </a:r>
              </a:p>
              <a:p>
                <a:pPr marL="742950" lvl="1" indent="-285750">
                  <a:buFont typeface="Arial" panose="020B0604020202020204" pitchFamily="34" charset="0"/>
                  <a:buChar char="•"/>
                </a:pPr>
                <a:r>
                  <a:rPr kumimoji="1" lang="en-US" altLang="zh-CN" sz="2400" dirty="0" err="1">
                    <a:latin typeface="Times New Roman" panose="02020603050405020304" pitchFamily="18" charset="0"/>
                    <a:cs typeface="Times New Roman" panose="02020603050405020304" pitchFamily="18" charset="0"/>
                  </a:rPr>
                  <a:t>event_basecall</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(align</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with</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reference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genome)</a:t>
                </a:r>
              </a:p>
              <a:p>
                <a:pPr marL="742950" lvl="1"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events</a:t>
                </a:r>
              </a:p>
              <a:p>
                <a:pPr marL="742950" lvl="1" indent="-285750">
                  <a:buFont typeface="Arial" panose="020B0604020202020204" pitchFamily="34" charset="0"/>
                  <a:buChar char="•"/>
                </a:pPr>
                <a14:m>
                  <m:oMath xmlns:m="http://schemas.openxmlformats.org/officeDocument/2006/math">
                    <m:sSub>
                      <m:sSubPr>
                        <m:ctrlPr>
                          <a:rPr kumimoji="1" lang="en-US" altLang="zh-CN" sz="2400" smtClean="0">
                            <a:latin typeface="Cambria Math" panose="02040503050406030204" pitchFamily="18" charset="0"/>
                          </a:rPr>
                        </m:ctrlPr>
                      </m:sSubPr>
                      <m:e>
                        <m:r>
                          <m:rPr>
                            <m:sty m:val="p"/>
                          </m:rPr>
                          <a:rPr kumimoji="1" lang="en-US" altLang="zh-CN" sz="2400" b="0" i="0" smtClean="0">
                            <a:latin typeface="Cambria Math" panose="02040503050406030204" pitchFamily="18" charset="0"/>
                          </a:rPr>
                          <m:t>signals</m:t>
                        </m:r>
                      </m:e>
                      <m:sub>
                        <m:r>
                          <m:rPr>
                            <m:sty m:val="p"/>
                          </m:rPr>
                          <a:rPr kumimoji="1" lang="en-US" altLang="zh-CN" sz="2400" b="0" i="0" smtClean="0">
                            <a:latin typeface="Cambria Math" panose="02040503050406030204" pitchFamily="18" charset="0"/>
                          </a:rPr>
                          <m:t>norm</m:t>
                        </m:r>
                      </m:sub>
                    </m:sSub>
                  </m:oMath>
                </a14:m>
                <a:endParaRPr kumimoji="1" lang="zh-CN" altLang="en-US" sz="2400" dirty="0">
                  <a:latin typeface="Times New Roman" panose="02020603050405020304" pitchFamily="18" charset="0"/>
                  <a:cs typeface="Times New Roman" panose="02020603050405020304" pitchFamily="18" charset="0"/>
                </a:endParaRPr>
              </a:p>
            </p:txBody>
          </p:sp>
        </mc:Choice>
        <mc:Fallback>
          <p:sp>
            <p:nvSpPr>
              <p:cNvPr id="14" name="文本框 13">
                <a:extLst>
                  <a:ext uri="{FF2B5EF4-FFF2-40B4-BE49-F238E27FC236}">
                    <a16:creationId xmlns:a16="http://schemas.microsoft.com/office/drawing/2014/main" id="{D022DE57-AAB8-A24F-821E-4760D0F3E8DF}"/>
                  </a:ext>
                </a:extLst>
              </p:cNvPr>
              <p:cNvSpPr txBox="1">
                <a:spLocks noRot="1" noChangeAspect="1" noMove="1" noResize="1" noEditPoints="1" noAdjustHandles="1" noChangeArrowheads="1" noChangeShapeType="1" noTextEdit="1"/>
              </p:cNvSpPr>
              <p:nvPr/>
            </p:nvSpPr>
            <p:spPr>
              <a:xfrm>
                <a:off x="5320145" y="3435927"/>
                <a:ext cx="6580909" cy="1569660"/>
              </a:xfrm>
              <a:prstGeom prst="rect">
                <a:avLst/>
              </a:prstGeom>
              <a:blipFill>
                <a:blip r:embed="rId5"/>
                <a:stretch>
                  <a:fillRect l="-1349" t="-3226" b="-64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759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99994-2B53-AE43-A257-58E1377EB2AA}"/>
              </a:ext>
            </a:extLst>
          </p:cNvPr>
          <p:cNvSpPr>
            <a:spLocks noGrp="1"/>
          </p:cNvSpPr>
          <p:nvPr>
            <p:ph type="title"/>
          </p:nvPr>
        </p:nvSpPr>
        <p:spPr>
          <a:xfrm>
            <a:off x="235527" y="114461"/>
            <a:ext cx="10515600" cy="1325563"/>
          </a:xfrm>
        </p:spPr>
        <p:txBody>
          <a:bodyPr/>
          <a:lstStyle/>
          <a:p>
            <a:r>
              <a:rPr kumimoji="1" lang="en-US" altLang="zh-CN" sz="4000" b="1" dirty="0">
                <a:latin typeface="Times New Roman" panose="02020603050405020304" pitchFamily="18" charset="0"/>
                <a:cs typeface="Times New Roman" panose="02020603050405020304" pitchFamily="18" charset="0"/>
              </a:rPr>
              <a:t>Step2:</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Get</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Features</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and</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Predict</a:t>
            </a:r>
            <a:br>
              <a:rPr kumimoji="1" lang="en-US" altLang="zh-CN" b="1" dirty="0">
                <a:latin typeface="Times New Roman" panose="02020603050405020304" pitchFamily="18" charset="0"/>
                <a:cs typeface="Times New Roman" panose="02020603050405020304" pitchFamily="18" charset="0"/>
              </a:rPr>
            </a:br>
            <a:r>
              <a:rPr kumimoji="1" lang="zh-CN" altLang="en-US" dirty="0"/>
              <a:t> </a:t>
            </a:r>
          </a:p>
        </p:txBody>
      </p:sp>
      <p:sp>
        <p:nvSpPr>
          <p:cNvPr id="3" name="矩形 2">
            <a:extLst>
              <a:ext uri="{FF2B5EF4-FFF2-40B4-BE49-F238E27FC236}">
                <a16:creationId xmlns:a16="http://schemas.microsoft.com/office/drawing/2014/main" id="{2B16AC9E-1E05-DC45-BE6E-053D8D3C8E19}"/>
              </a:ext>
            </a:extLst>
          </p:cNvPr>
          <p:cNvSpPr/>
          <p:nvPr/>
        </p:nvSpPr>
        <p:spPr>
          <a:xfrm rot="5400000">
            <a:off x="-2313700" y="3703781"/>
            <a:ext cx="5694219" cy="270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25AA03C8-34B2-4C4E-98D7-14F9C0D7A38C}"/>
              </a:ext>
            </a:extLst>
          </p:cNvPr>
          <p:cNvSpPr txBox="1"/>
          <p:nvPr/>
        </p:nvSpPr>
        <p:spPr>
          <a:xfrm>
            <a:off x="725753" y="2947393"/>
            <a:ext cx="1510145" cy="400110"/>
          </a:xfrm>
          <a:prstGeom prst="rect">
            <a:avLst/>
          </a:prstGeom>
          <a:noFill/>
        </p:spPr>
        <p:txBody>
          <a:bodyPr wrap="square" rtlCol="0">
            <a:spAutoFit/>
          </a:bodyPr>
          <a:lstStyle/>
          <a:p>
            <a:r>
              <a:rPr kumimoji="1" lang="en-US" altLang="zh-CN" sz="2000" b="1" dirty="0"/>
              <a:t>events</a:t>
            </a:r>
            <a:endParaRPr kumimoji="1" lang="zh-CN" altLang="en-US" sz="2000" b="1" dirty="0"/>
          </a:p>
        </p:txBody>
      </p:sp>
      <p:cxnSp>
        <p:nvCxnSpPr>
          <p:cNvPr id="6" name="直线连接符 5">
            <a:extLst>
              <a:ext uri="{FF2B5EF4-FFF2-40B4-BE49-F238E27FC236}">
                <a16:creationId xmlns:a16="http://schemas.microsoft.com/office/drawing/2014/main" id="{E1D185B8-BFD4-B041-A8D6-BD807AE7E7E0}"/>
              </a:ext>
            </a:extLst>
          </p:cNvPr>
          <p:cNvCxnSpPr>
            <a:cxnSpLocks/>
          </p:cNvCxnSpPr>
          <p:nvPr/>
        </p:nvCxnSpPr>
        <p:spPr>
          <a:xfrm>
            <a:off x="235527" y="1330036"/>
            <a:ext cx="772375" cy="0"/>
          </a:xfrm>
          <a:prstGeom prst="line">
            <a:avLst/>
          </a:prstGeom>
          <a:ln w="28575">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1" name="直线连接符 10">
            <a:extLst>
              <a:ext uri="{FF2B5EF4-FFF2-40B4-BE49-F238E27FC236}">
                <a16:creationId xmlns:a16="http://schemas.microsoft.com/office/drawing/2014/main" id="{6B59A677-C722-5840-A4B7-48291C9A81F3}"/>
              </a:ext>
            </a:extLst>
          </p:cNvPr>
          <p:cNvCxnSpPr>
            <a:cxnSpLocks/>
          </p:cNvCxnSpPr>
          <p:nvPr/>
        </p:nvCxnSpPr>
        <p:spPr>
          <a:xfrm flipV="1">
            <a:off x="128155" y="6197545"/>
            <a:ext cx="900546" cy="9299"/>
          </a:xfrm>
          <a:prstGeom prst="line">
            <a:avLst/>
          </a:prstGeom>
          <a:ln w="28575">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7" name="矩形 6">
            <a:extLst>
              <a:ext uri="{FF2B5EF4-FFF2-40B4-BE49-F238E27FC236}">
                <a16:creationId xmlns:a16="http://schemas.microsoft.com/office/drawing/2014/main" id="{74332544-DBA5-8A49-B4C1-731EF584095F}"/>
              </a:ext>
            </a:extLst>
          </p:cNvPr>
          <p:cNvSpPr/>
          <p:nvPr/>
        </p:nvSpPr>
        <p:spPr>
          <a:xfrm rot="5400000">
            <a:off x="-1899724" y="3626423"/>
            <a:ext cx="4862949" cy="270175"/>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n w="0"/>
              <a:solidFill>
                <a:schemeClr val="accent1"/>
              </a:solidFill>
              <a:effectLst>
                <a:outerShdw blurRad="38100" dist="25400" dir="5400000" algn="ctr" rotWithShape="0">
                  <a:srgbClr val="6E747A">
                    <a:alpha val="43000"/>
                  </a:srgbClr>
                </a:outerShdw>
              </a:effectLst>
            </a:endParaRPr>
          </a:p>
        </p:txBody>
      </p:sp>
      <p:sp>
        <p:nvSpPr>
          <p:cNvPr id="8" name="文本框 7">
            <a:extLst>
              <a:ext uri="{FF2B5EF4-FFF2-40B4-BE49-F238E27FC236}">
                <a16:creationId xmlns:a16="http://schemas.microsoft.com/office/drawing/2014/main" id="{B57785A4-547D-6A4E-9894-F33190F51C7F}"/>
              </a:ext>
            </a:extLst>
          </p:cNvPr>
          <p:cNvSpPr txBox="1"/>
          <p:nvPr/>
        </p:nvSpPr>
        <p:spPr>
          <a:xfrm>
            <a:off x="1014813" y="1047941"/>
            <a:ext cx="1191479" cy="369332"/>
          </a:xfrm>
          <a:prstGeom prst="rect">
            <a:avLst/>
          </a:prstGeom>
          <a:noFill/>
        </p:spPr>
        <p:txBody>
          <a:bodyPr wrap="square" rtlCol="0">
            <a:spAutoFit/>
          </a:bodyPr>
          <a:lstStyle/>
          <a:p>
            <a:r>
              <a:rPr kumimoji="1" lang="en-US" altLang="zh-CN" dirty="0" err="1"/>
              <a:t>start_clip</a:t>
            </a:r>
            <a:endParaRPr kumimoji="1" lang="zh-CN" altLang="en-US" dirty="0"/>
          </a:p>
        </p:txBody>
      </p:sp>
      <p:sp>
        <p:nvSpPr>
          <p:cNvPr id="15" name="文本框 14">
            <a:extLst>
              <a:ext uri="{FF2B5EF4-FFF2-40B4-BE49-F238E27FC236}">
                <a16:creationId xmlns:a16="http://schemas.microsoft.com/office/drawing/2014/main" id="{355352A2-CC3C-6147-A6E7-8A31D03B73F9}"/>
              </a:ext>
            </a:extLst>
          </p:cNvPr>
          <p:cNvSpPr txBox="1"/>
          <p:nvPr/>
        </p:nvSpPr>
        <p:spPr>
          <a:xfrm>
            <a:off x="1025221" y="6002686"/>
            <a:ext cx="1191479" cy="369332"/>
          </a:xfrm>
          <a:prstGeom prst="rect">
            <a:avLst/>
          </a:prstGeom>
          <a:noFill/>
        </p:spPr>
        <p:txBody>
          <a:bodyPr wrap="square" rtlCol="0">
            <a:spAutoFit/>
          </a:bodyPr>
          <a:lstStyle/>
          <a:p>
            <a:r>
              <a:rPr kumimoji="1" lang="en-US" altLang="zh-CN" dirty="0" err="1"/>
              <a:t>end_clip</a:t>
            </a:r>
            <a:endParaRPr kumimoji="1" lang="zh-CN" altLang="en-US" dirty="0"/>
          </a:p>
        </p:txBody>
      </p:sp>
      <p:sp>
        <p:nvSpPr>
          <p:cNvPr id="19" name="文本框 18">
            <a:extLst>
              <a:ext uri="{FF2B5EF4-FFF2-40B4-BE49-F238E27FC236}">
                <a16:creationId xmlns:a16="http://schemas.microsoft.com/office/drawing/2014/main" id="{3927D782-D453-9846-BA16-35350B6C2113}"/>
              </a:ext>
            </a:extLst>
          </p:cNvPr>
          <p:cNvSpPr txBox="1"/>
          <p:nvPr/>
        </p:nvSpPr>
        <p:spPr>
          <a:xfrm>
            <a:off x="7968090" y="1601539"/>
            <a:ext cx="4083581" cy="344709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b="1" dirty="0">
                <a:latin typeface="Times New Roman" panose="02020603050405020304" pitchFamily="18" charset="0"/>
                <a:cs typeface="Times New Roman" panose="02020603050405020304" pitchFamily="18" charset="0"/>
              </a:rPr>
              <a:t>57-features</a:t>
            </a:r>
          </a:p>
          <a:p>
            <a:pPr marL="742950" lvl="1" indent="-285750">
              <a:buFont typeface="Arial" panose="020B0604020202020204" pitchFamily="34" charset="0"/>
              <a:buChar char="•"/>
            </a:pPr>
            <a:r>
              <a:rPr kumimoji="1" lang="en" altLang="zh-CN" sz="2000" dirty="0">
                <a:latin typeface="Times New Roman" panose="02020603050405020304" pitchFamily="18" charset="0"/>
                <a:cs typeface="Times New Roman" panose="02020603050405020304" pitchFamily="18" charset="0"/>
              </a:rPr>
              <a:t>50 discretized bins of </a:t>
            </a:r>
          </a:p>
          <a:p>
            <a:pPr lvl="1"/>
            <a:r>
              <a:rPr kumimoji="1" lang="zh-CN" altLang="en-US" sz="2000" dirty="0">
                <a:latin typeface="Times New Roman" panose="02020603050405020304" pitchFamily="18" charset="0"/>
                <a:cs typeface="Times New Roman" panose="02020603050405020304" pitchFamily="18" charset="0"/>
              </a:rPr>
              <a:t>      </a:t>
            </a:r>
            <a:r>
              <a:rPr kumimoji="1" lang="en" altLang="zh-CN" sz="2000" dirty="0">
                <a:latin typeface="Times New Roman" panose="02020603050405020304" pitchFamily="18" charset="0"/>
                <a:cs typeface="Times New Roman" panose="02020603050405020304" pitchFamily="18" charset="0"/>
              </a:rPr>
              <a:t>signals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(0:50)</a:t>
            </a:r>
            <a:r>
              <a:rPr kumimoji="1" lang="zh-CN" altLang="en-US" sz="2000" dirty="0">
                <a:latin typeface="Times New Roman" panose="02020603050405020304" pitchFamily="18" charset="0"/>
                <a:cs typeface="Times New Roman" panose="02020603050405020304" pitchFamily="18" charset="0"/>
              </a:rPr>
              <a:t> </a:t>
            </a:r>
            <a:endParaRPr kumimoji="1" lang="en" altLang="zh-C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4-vector</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a:latin typeface="Times New Roman" panose="02020603050405020304" pitchFamily="18" charset="0"/>
                <a:cs typeface="Times New Roman" panose="02020603050405020304" pitchFamily="18" charset="0"/>
              </a:rPr>
              <a:t>base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type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(50:54)</a:t>
            </a:r>
            <a:r>
              <a:rPr kumimoji="1" lang="zh-CN" altLang="en-US" sz="20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mean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(54)</a:t>
            </a:r>
            <a:endParaRPr kumimoji="1" lang="en" altLang="zh-C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1" lang="en-US" altLang="zh-CN" sz="2000" dirty="0" err="1">
                <a:latin typeface="Times New Roman" panose="02020603050405020304" pitchFamily="18" charset="0"/>
                <a:cs typeface="Times New Roman" panose="02020603050405020304" pitchFamily="18" charset="0"/>
              </a:rPr>
              <a:t>stdv</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(55)</a:t>
            </a:r>
            <a:endParaRPr kumimoji="1" lang="en" altLang="zh-C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length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(56)</a:t>
            </a:r>
          </a:p>
          <a:p>
            <a:pPr lvl="1"/>
            <a:endParaRPr kumimoji="1" lang="en"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1" lang="en-US" altLang="zh-CN" sz="2000" b="1" dirty="0">
                <a:latin typeface="Times New Roman" panose="02020603050405020304" pitchFamily="18" charset="0"/>
                <a:cs typeface="Times New Roman" panose="02020603050405020304" pitchFamily="18" charset="0"/>
              </a:rPr>
              <a:t>7-features</a:t>
            </a:r>
          </a:p>
          <a:p>
            <a:pPr marL="742950" lvl="1" indent="-28575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no</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a:latin typeface="Times New Roman" panose="02020603050405020304" pitchFamily="18" charset="0"/>
                <a:cs typeface="Times New Roman" panose="02020603050405020304" pitchFamily="18" charset="0"/>
              </a:rPr>
              <a:t>discretized bins </a:t>
            </a:r>
            <a:endParaRPr kumimoji="1" lang="en-US" altLang="zh-C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kumimoji="1" lang="zh-CN" altLang="en-US" dirty="0"/>
          </a:p>
        </p:txBody>
      </p:sp>
      <p:cxnSp>
        <p:nvCxnSpPr>
          <p:cNvPr id="23" name="直线连接符 22">
            <a:extLst>
              <a:ext uri="{FF2B5EF4-FFF2-40B4-BE49-F238E27FC236}">
                <a16:creationId xmlns:a16="http://schemas.microsoft.com/office/drawing/2014/main" id="{EDCC3462-64E5-1746-84B3-B29F45E714E8}"/>
              </a:ext>
            </a:extLst>
          </p:cNvPr>
          <p:cNvCxnSpPr/>
          <p:nvPr/>
        </p:nvCxnSpPr>
        <p:spPr>
          <a:xfrm>
            <a:off x="666838" y="1330036"/>
            <a:ext cx="1851209" cy="401782"/>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69119641-3FEA-AD4B-9CD7-C4FE852DE397}"/>
              </a:ext>
            </a:extLst>
          </p:cNvPr>
          <p:cNvCxnSpPr>
            <a:cxnSpLocks/>
          </p:cNvCxnSpPr>
          <p:nvPr/>
        </p:nvCxnSpPr>
        <p:spPr>
          <a:xfrm flipV="1">
            <a:off x="666838" y="4888192"/>
            <a:ext cx="1851206" cy="1309353"/>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2B76FE24-F91E-1640-9D9B-FD35D4E586D6}"/>
              </a:ext>
            </a:extLst>
          </p:cNvPr>
          <p:cNvGrpSpPr/>
          <p:nvPr/>
        </p:nvGrpSpPr>
        <p:grpSpPr>
          <a:xfrm>
            <a:off x="2421068" y="1232607"/>
            <a:ext cx="5354761" cy="4073678"/>
            <a:chOff x="2421068" y="1232607"/>
            <a:chExt cx="5354761" cy="4073678"/>
          </a:xfrm>
        </p:grpSpPr>
        <p:sp>
          <p:nvSpPr>
            <p:cNvPr id="12" name="矩形 11">
              <a:extLst>
                <a:ext uri="{FF2B5EF4-FFF2-40B4-BE49-F238E27FC236}">
                  <a16:creationId xmlns:a16="http://schemas.microsoft.com/office/drawing/2014/main" id="{44CDD9A4-C1C9-9148-9558-DE949239FB4A}"/>
                </a:ext>
              </a:extLst>
            </p:cNvPr>
            <p:cNvSpPr/>
            <p:nvPr/>
          </p:nvSpPr>
          <p:spPr>
            <a:xfrm>
              <a:off x="2518047" y="1735484"/>
              <a:ext cx="4904493" cy="31413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文本框 25">
              <a:extLst>
                <a:ext uri="{FF2B5EF4-FFF2-40B4-BE49-F238E27FC236}">
                  <a16:creationId xmlns:a16="http://schemas.microsoft.com/office/drawing/2014/main" id="{DF031F59-5911-4542-BFE4-8713A4B354D4}"/>
                </a:ext>
              </a:extLst>
            </p:cNvPr>
            <p:cNvSpPr txBox="1"/>
            <p:nvPr/>
          </p:nvSpPr>
          <p:spPr>
            <a:xfrm>
              <a:off x="3879272" y="1232607"/>
              <a:ext cx="2216727"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Feature</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Matrix</a:t>
              </a:r>
              <a:endParaRPr kumimoji="1" lang="zh-CN" altLang="en-US" b="1" dirty="0">
                <a:latin typeface="Times New Roman" panose="02020603050405020304" pitchFamily="18" charset="0"/>
                <a:cs typeface="Times New Roman" panose="02020603050405020304" pitchFamily="18" charset="0"/>
              </a:endParaRPr>
            </a:p>
          </p:txBody>
        </p:sp>
        <p:cxnSp>
          <p:nvCxnSpPr>
            <p:cNvPr id="28" name="直线连接符 27">
              <a:extLst>
                <a:ext uri="{FF2B5EF4-FFF2-40B4-BE49-F238E27FC236}">
                  <a16:creationId xmlns:a16="http://schemas.microsoft.com/office/drawing/2014/main" id="{C12EDEFE-4248-2F40-9D2E-8908060CE771}"/>
                </a:ext>
              </a:extLst>
            </p:cNvPr>
            <p:cNvCxnSpPr/>
            <p:nvPr/>
          </p:nvCxnSpPr>
          <p:spPr>
            <a:xfrm>
              <a:off x="2535388" y="2133600"/>
              <a:ext cx="4904493" cy="0"/>
            </a:xfrm>
            <a:prstGeom prst="line">
              <a:avLst/>
            </a:prstGeom>
            <a:ln w="9525">
              <a:prstDash val="dashDot"/>
            </a:ln>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B38D6A32-FE88-B045-8755-2AA932B9145A}"/>
                </a:ext>
              </a:extLst>
            </p:cNvPr>
            <p:cNvCxnSpPr/>
            <p:nvPr/>
          </p:nvCxnSpPr>
          <p:spPr>
            <a:xfrm>
              <a:off x="2518046" y="2576945"/>
              <a:ext cx="4904493" cy="0"/>
            </a:xfrm>
            <a:prstGeom prst="line">
              <a:avLst/>
            </a:prstGeom>
            <a:ln w="9525">
              <a:prstDash val="dashDot"/>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258B0057-B65B-6C4E-B250-B00B8FABF252}"/>
                </a:ext>
              </a:extLst>
            </p:cNvPr>
            <p:cNvCxnSpPr/>
            <p:nvPr/>
          </p:nvCxnSpPr>
          <p:spPr>
            <a:xfrm>
              <a:off x="2535388" y="3036608"/>
              <a:ext cx="4904493" cy="0"/>
            </a:xfrm>
            <a:prstGeom prst="line">
              <a:avLst/>
            </a:prstGeom>
            <a:ln w="9525">
              <a:prstDash val="dashDot"/>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2DE04BD5-E102-314E-8626-C2E5A65071C0}"/>
                </a:ext>
              </a:extLst>
            </p:cNvPr>
            <p:cNvCxnSpPr>
              <a:cxnSpLocks/>
            </p:cNvCxnSpPr>
            <p:nvPr/>
          </p:nvCxnSpPr>
          <p:spPr>
            <a:xfrm flipV="1">
              <a:off x="5569527" y="1773382"/>
              <a:ext cx="0" cy="3103413"/>
            </a:xfrm>
            <a:prstGeom prst="line">
              <a:avLst/>
            </a:prstGeom>
            <a:ln w="9525">
              <a:prstDash val="dashDot"/>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0B1CFA06-F3C6-9F47-A260-F243BAC3CEAA}"/>
                </a:ext>
              </a:extLst>
            </p:cNvPr>
            <p:cNvCxnSpPr/>
            <p:nvPr/>
          </p:nvCxnSpPr>
          <p:spPr>
            <a:xfrm>
              <a:off x="2518044" y="3962400"/>
              <a:ext cx="4904493" cy="0"/>
            </a:xfrm>
            <a:prstGeom prst="line">
              <a:avLst/>
            </a:prstGeom>
            <a:ln w="9525">
              <a:prstDash val="dashDot"/>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A275A511-B217-D243-A1C5-0FAF36C18D3E}"/>
                </a:ext>
              </a:extLst>
            </p:cNvPr>
            <p:cNvCxnSpPr/>
            <p:nvPr/>
          </p:nvCxnSpPr>
          <p:spPr>
            <a:xfrm>
              <a:off x="2535388" y="4391891"/>
              <a:ext cx="4904493" cy="0"/>
            </a:xfrm>
            <a:prstGeom prst="line">
              <a:avLst/>
            </a:prstGeom>
            <a:ln w="9525">
              <a:prstDash val="dashDot"/>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7721A536-ECB3-E546-B71E-F64E4EE7AFC7}"/>
                </a:ext>
              </a:extLst>
            </p:cNvPr>
            <p:cNvCxnSpPr>
              <a:cxnSpLocks/>
            </p:cNvCxnSpPr>
            <p:nvPr/>
          </p:nvCxnSpPr>
          <p:spPr>
            <a:xfrm flipV="1">
              <a:off x="5902033" y="1731818"/>
              <a:ext cx="0" cy="3103413"/>
            </a:xfrm>
            <a:prstGeom prst="line">
              <a:avLst/>
            </a:prstGeom>
            <a:ln w="9525">
              <a:prstDash val="dashDot"/>
            </a:ln>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3CFD4680-CF13-E143-ACF7-32A6B09C5065}"/>
                </a:ext>
              </a:extLst>
            </p:cNvPr>
            <p:cNvCxnSpPr>
              <a:cxnSpLocks/>
            </p:cNvCxnSpPr>
            <p:nvPr/>
          </p:nvCxnSpPr>
          <p:spPr>
            <a:xfrm flipV="1">
              <a:off x="6276106" y="1731818"/>
              <a:ext cx="0" cy="3103413"/>
            </a:xfrm>
            <a:prstGeom prst="line">
              <a:avLst/>
            </a:prstGeom>
            <a:ln w="9525">
              <a:prstDash val="dashDot"/>
            </a:ln>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3EFA4585-0D56-524D-A8E8-6BFF5E0AD2BD}"/>
                </a:ext>
              </a:extLst>
            </p:cNvPr>
            <p:cNvCxnSpPr>
              <a:cxnSpLocks/>
            </p:cNvCxnSpPr>
            <p:nvPr/>
          </p:nvCxnSpPr>
          <p:spPr>
            <a:xfrm flipV="1">
              <a:off x="6650182" y="1741208"/>
              <a:ext cx="0" cy="3103413"/>
            </a:xfrm>
            <a:prstGeom prst="line">
              <a:avLst/>
            </a:prstGeom>
            <a:ln w="9525">
              <a:prstDash val="dashDot"/>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65AF9CC-1216-BC45-B084-13B872475FE9}"/>
                </a:ext>
              </a:extLst>
            </p:cNvPr>
            <p:cNvSpPr txBox="1"/>
            <p:nvPr/>
          </p:nvSpPr>
          <p:spPr>
            <a:xfrm>
              <a:off x="4029942" y="1773381"/>
              <a:ext cx="1880696" cy="369332"/>
            </a:xfrm>
            <a:prstGeom prst="rect">
              <a:avLst/>
            </a:prstGeom>
            <a:noFill/>
          </p:spPr>
          <p:txBody>
            <a:bodyPr wrap="square" rtlCol="0">
              <a:spAutoFit/>
            </a:bodyPr>
            <a:lstStyle/>
            <a:p>
              <a:r>
                <a:rPr kumimoji="1" lang="en-US" altLang="zh-CN" dirty="0"/>
                <a:t>events[</a:t>
              </a:r>
              <a:r>
                <a:rPr kumimoji="1" lang="en-US" altLang="zh-CN" dirty="0" err="1"/>
                <a:t>start_clip</a:t>
              </a:r>
              <a:r>
                <a:rPr kumimoji="1" lang="en-US" altLang="zh-CN" dirty="0"/>
                <a:t>]</a:t>
              </a:r>
              <a:endParaRPr kumimoji="1" lang="zh-CN" altLang="en-US" dirty="0"/>
            </a:p>
          </p:txBody>
        </p:sp>
        <p:sp>
          <p:nvSpPr>
            <p:cNvPr id="44" name="文本框 43">
              <a:extLst>
                <a:ext uri="{FF2B5EF4-FFF2-40B4-BE49-F238E27FC236}">
                  <a16:creationId xmlns:a16="http://schemas.microsoft.com/office/drawing/2014/main" id="{8F927960-D483-0F48-8B30-F1D73991CEF0}"/>
                </a:ext>
              </a:extLst>
            </p:cNvPr>
            <p:cNvSpPr txBox="1"/>
            <p:nvPr/>
          </p:nvSpPr>
          <p:spPr>
            <a:xfrm>
              <a:off x="3964796" y="2215772"/>
              <a:ext cx="2211475" cy="369332"/>
            </a:xfrm>
            <a:prstGeom prst="rect">
              <a:avLst/>
            </a:prstGeom>
            <a:noFill/>
          </p:spPr>
          <p:txBody>
            <a:bodyPr wrap="square" rtlCol="0">
              <a:spAutoFit/>
            </a:bodyPr>
            <a:lstStyle/>
            <a:p>
              <a:r>
                <a:rPr kumimoji="1" lang="en-US" altLang="zh-CN" dirty="0"/>
                <a:t>events[start_clip+1]</a:t>
              </a:r>
              <a:endParaRPr kumimoji="1" lang="zh-CN" altLang="en-US" dirty="0"/>
            </a:p>
          </p:txBody>
        </p:sp>
        <p:sp>
          <p:nvSpPr>
            <p:cNvPr id="45" name="文本框 44">
              <a:extLst>
                <a:ext uri="{FF2B5EF4-FFF2-40B4-BE49-F238E27FC236}">
                  <a16:creationId xmlns:a16="http://schemas.microsoft.com/office/drawing/2014/main" id="{42F0735D-0E30-4C45-AE47-068761D7FE8A}"/>
                </a:ext>
              </a:extLst>
            </p:cNvPr>
            <p:cNvSpPr txBox="1"/>
            <p:nvPr/>
          </p:nvSpPr>
          <p:spPr>
            <a:xfrm>
              <a:off x="3964795" y="4434530"/>
              <a:ext cx="1880696" cy="369332"/>
            </a:xfrm>
            <a:prstGeom prst="rect">
              <a:avLst/>
            </a:prstGeom>
            <a:noFill/>
          </p:spPr>
          <p:txBody>
            <a:bodyPr wrap="square" rtlCol="0">
              <a:spAutoFit/>
            </a:bodyPr>
            <a:lstStyle/>
            <a:p>
              <a:r>
                <a:rPr kumimoji="1" lang="en-US" altLang="zh-CN" dirty="0"/>
                <a:t>events[</a:t>
              </a:r>
              <a:r>
                <a:rPr kumimoji="1" lang="en-US" altLang="zh-CN" dirty="0" err="1"/>
                <a:t>end_clip</a:t>
              </a:r>
              <a:r>
                <a:rPr kumimoji="1" lang="en-US" altLang="zh-CN" dirty="0"/>
                <a:t>]</a:t>
              </a:r>
              <a:endParaRPr kumimoji="1" lang="zh-CN" altLang="en-US" dirty="0"/>
            </a:p>
          </p:txBody>
        </p:sp>
        <p:sp>
          <p:nvSpPr>
            <p:cNvPr id="46" name="文本框 45">
              <a:extLst>
                <a:ext uri="{FF2B5EF4-FFF2-40B4-BE49-F238E27FC236}">
                  <a16:creationId xmlns:a16="http://schemas.microsoft.com/office/drawing/2014/main" id="{EFC7AC69-C475-1A4F-86D4-1F14A8AEE7E7}"/>
                </a:ext>
              </a:extLst>
            </p:cNvPr>
            <p:cNvSpPr txBox="1"/>
            <p:nvPr/>
          </p:nvSpPr>
          <p:spPr>
            <a:xfrm>
              <a:off x="4643796" y="3169302"/>
              <a:ext cx="461665" cy="755243"/>
            </a:xfrm>
            <a:prstGeom prst="rect">
              <a:avLst/>
            </a:prstGeom>
            <a:noFill/>
          </p:spPr>
          <p:txBody>
            <a:bodyPr vert="eaVert" wrap="square" rtlCol="0">
              <a:spAutoFit/>
            </a:bodyPr>
            <a:lstStyle/>
            <a:p>
              <a:r>
                <a:rPr kumimoji="1" lang="en-US" altLang="zh-CN" b="1" dirty="0"/>
                <a:t>……</a:t>
              </a:r>
              <a:endParaRPr kumimoji="1" lang="zh-CN" altLang="en-US" b="1" dirty="0"/>
            </a:p>
          </p:txBody>
        </p:sp>
        <p:sp>
          <p:nvSpPr>
            <p:cNvPr id="47" name="文本框 46">
              <a:extLst>
                <a:ext uri="{FF2B5EF4-FFF2-40B4-BE49-F238E27FC236}">
                  <a16:creationId xmlns:a16="http://schemas.microsoft.com/office/drawing/2014/main" id="{DB5B1797-2703-5744-B3A7-28AF568CA2D1}"/>
                </a:ext>
              </a:extLst>
            </p:cNvPr>
            <p:cNvSpPr txBox="1"/>
            <p:nvPr/>
          </p:nvSpPr>
          <p:spPr>
            <a:xfrm>
              <a:off x="2421068" y="4929750"/>
              <a:ext cx="142029" cy="376535"/>
            </a:xfrm>
            <a:prstGeom prst="rect">
              <a:avLst/>
            </a:prstGeom>
            <a:noFill/>
          </p:spPr>
          <p:txBody>
            <a:bodyPr wrap="square" rtlCol="0">
              <a:spAutoFit/>
            </a:bodyPr>
            <a:lstStyle/>
            <a:p>
              <a:r>
                <a:rPr kumimoji="1" lang="en-US" altLang="zh-CN" dirty="0"/>
                <a:t>0</a:t>
              </a:r>
              <a:endParaRPr kumimoji="1" lang="zh-CN" altLang="en-US" dirty="0"/>
            </a:p>
          </p:txBody>
        </p:sp>
        <p:sp>
          <p:nvSpPr>
            <p:cNvPr id="49" name="文本框 48">
              <a:extLst>
                <a:ext uri="{FF2B5EF4-FFF2-40B4-BE49-F238E27FC236}">
                  <a16:creationId xmlns:a16="http://schemas.microsoft.com/office/drawing/2014/main" id="{F73194B1-1BBA-EA40-99E7-08EAC432B3EC}"/>
                </a:ext>
              </a:extLst>
            </p:cNvPr>
            <p:cNvSpPr txBox="1"/>
            <p:nvPr/>
          </p:nvSpPr>
          <p:spPr>
            <a:xfrm>
              <a:off x="5358311" y="4889691"/>
              <a:ext cx="487174" cy="369332"/>
            </a:xfrm>
            <a:prstGeom prst="rect">
              <a:avLst/>
            </a:prstGeom>
            <a:noFill/>
          </p:spPr>
          <p:txBody>
            <a:bodyPr wrap="square" rtlCol="0">
              <a:spAutoFit/>
            </a:bodyPr>
            <a:lstStyle/>
            <a:p>
              <a:r>
                <a:rPr kumimoji="1" lang="en-US" altLang="zh-CN" dirty="0"/>
                <a:t>50</a:t>
              </a:r>
              <a:endParaRPr kumimoji="1" lang="zh-CN" altLang="en-US" dirty="0"/>
            </a:p>
          </p:txBody>
        </p:sp>
        <p:sp>
          <p:nvSpPr>
            <p:cNvPr id="50" name="文本框 49">
              <a:extLst>
                <a:ext uri="{FF2B5EF4-FFF2-40B4-BE49-F238E27FC236}">
                  <a16:creationId xmlns:a16="http://schemas.microsoft.com/office/drawing/2014/main" id="{73C75D45-567F-9941-966C-131070D8B135}"/>
                </a:ext>
              </a:extLst>
            </p:cNvPr>
            <p:cNvSpPr txBox="1"/>
            <p:nvPr/>
          </p:nvSpPr>
          <p:spPr>
            <a:xfrm>
              <a:off x="7288655" y="4874327"/>
              <a:ext cx="487174" cy="369332"/>
            </a:xfrm>
            <a:prstGeom prst="rect">
              <a:avLst/>
            </a:prstGeom>
            <a:noFill/>
          </p:spPr>
          <p:txBody>
            <a:bodyPr wrap="square" rtlCol="0">
              <a:spAutoFit/>
            </a:bodyPr>
            <a:lstStyle/>
            <a:p>
              <a:r>
                <a:rPr kumimoji="1" lang="en-US" altLang="zh-CN" dirty="0"/>
                <a:t>57</a:t>
              </a:r>
              <a:endParaRPr kumimoji="1" lang="zh-CN" altLang="en-US" dirty="0"/>
            </a:p>
          </p:txBody>
        </p:sp>
      </p:grpSp>
      <mc:AlternateContent xmlns:mc="http://schemas.openxmlformats.org/markup-compatibility/2006">
        <mc:Choice xmlns:a14="http://schemas.microsoft.com/office/drawing/2010/main" Requires="a14">
          <p:sp>
            <p:nvSpPr>
              <p:cNvPr id="51" name="矩形 50">
                <a:extLst>
                  <a:ext uri="{FF2B5EF4-FFF2-40B4-BE49-F238E27FC236}">
                    <a16:creationId xmlns:a16="http://schemas.microsoft.com/office/drawing/2014/main" id="{4BF83FD9-80A9-E442-A2C4-01F0F89C8131}"/>
                  </a:ext>
                </a:extLst>
              </p:cNvPr>
              <p:cNvSpPr/>
              <p:nvPr/>
            </p:nvSpPr>
            <p:spPr>
              <a:xfrm>
                <a:off x="2585392" y="5570371"/>
                <a:ext cx="3116494" cy="369332"/>
              </a:xfrm>
              <a:prstGeom prst="rect">
                <a:avLst/>
              </a:prstGeom>
            </p:spPr>
            <p:txBody>
              <a:bodyPr wrap="none">
                <a:spAutoFit/>
              </a:bodyPr>
              <a:lstStyle/>
              <a:p>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a:latin typeface="Cambria Math" panose="02040503050406030204" pitchFamily="18" charset="0"/>
                          </a:rPr>
                          <m:t>Signal</m:t>
                        </m:r>
                      </m:e>
                      <m:sub>
                        <m:r>
                          <m:rPr>
                            <m:sty m:val="p"/>
                          </m:rPr>
                          <a:rPr kumimoji="1" lang="en-US" altLang="zh-CN">
                            <a:latin typeface="Cambria Math" panose="02040503050406030204" pitchFamily="18" charset="0"/>
                          </a:rPr>
                          <m:t>norm</m:t>
                        </m:r>
                      </m:sub>
                    </m:sSub>
                  </m:oMath>
                </a14:m>
                <a:r>
                  <a:rPr kumimoji="1" lang="zh-CN" altLang="en-US" dirty="0"/>
                  <a:t> </a:t>
                </a:r>
                <a14:m>
                  <m:oMath xmlns:m="http://schemas.openxmlformats.org/officeDocument/2006/math">
                    <m:r>
                      <a:rPr kumimoji="1" lang="zh-CN" altLang="en-US" i="1">
                        <a:latin typeface="Cambria Math" panose="02040503050406030204" pitchFamily="18" charset="0"/>
                      </a:rPr>
                      <m:t>∈</m:t>
                    </m:r>
                    <m:r>
                      <a:rPr kumimoji="1" lang="en-US" altLang="zh-CN" i="1">
                        <a:latin typeface="Cambria Math" panose="02040503050406030204" pitchFamily="18" charset="0"/>
                      </a:rPr>
                      <m:t>[−5</m:t>
                    </m:r>
                    <m:r>
                      <a:rPr kumimoji="1" lang="en-US" altLang="zh-CN" b="0" i="1" smtClean="0">
                        <a:latin typeface="Cambria Math" panose="02040503050406030204" pitchFamily="18" charset="0"/>
                      </a:rPr>
                      <m:t>,</m:t>
                    </m:r>
                    <m:r>
                      <a:rPr kumimoji="1" lang="en-US" altLang="zh-CN" i="1">
                        <a:latin typeface="Cambria Math" panose="02040503050406030204" pitchFamily="18" charset="0"/>
                      </a:rPr>
                      <m:t>5]</m:t>
                    </m:r>
                  </m:oMath>
                </a14:m>
                <a:r>
                  <a:rPr lang="zh-CN" altLang="en-US" dirty="0"/>
                  <a:t> </a:t>
                </a:r>
                <a14:m>
                  <m:oMath xmlns:m="http://schemas.openxmlformats.org/officeDocument/2006/math">
                    <m:r>
                      <a:rPr lang="zh-CN" altLang="en-US" i="1" dirty="0" smtClean="0">
                        <a:latin typeface="Cambria Math" panose="02040503050406030204" pitchFamily="18" charset="0"/>
                      </a:rPr>
                      <m:t>→</m:t>
                    </m:r>
                    <m:r>
                      <a:rPr lang="en-US" altLang="zh-CN" b="0" i="1" dirty="0" smtClean="0">
                        <a:latin typeface="Cambria Math" panose="02040503050406030204" pitchFamily="18" charset="0"/>
                      </a:rPr>
                      <m:t>[0,50]</m:t>
                    </m:r>
                  </m:oMath>
                </a14:m>
                <a:r>
                  <a:rPr lang="zh-CN" altLang="en-US" dirty="0"/>
                  <a:t> </a:t>
                </a:r>
              </a:p>
            </p:txBody>
          </p:sp>
        </mc:Choice>
        <mc:Fallback>
          <p:sp>
            <p:nvSpPr>
              <p:cNvPr id="51" name="矩形 50">
                <a:extLst>
                  <a:ext uri="{FF2B5EF4-FFF2-40B4-BE49-F238E27FC236}">
                    <a16:creationId xmlns:a16="http://schemas.microsoft.com/office/drawing/2014/main" id="{4BF83FD9-80A9-E442-A2C4-01F0F89C8131}"/>
                  </a:ext>
                </a:extLst>
              </p:cNvPr>
              <p:cNvSpPr>
                <a:spLocks noRot="1" noChangeAspect="1" noMove="1" noResize="1" noEditPoints="1" noAdjustHandles="1" noChangeArrowheads="1" noChangeShapeType="1" noTextEdit="1"/>
              </p:cNvSpPr>
              <p:nvPr/>
            </p:nvSpPr>
            <p:spPr>
              <a:xfrm>
                <a:off x="2585392" y="5570371"/>
                <a:ext cx="3116494" cy="369332"/>
              </a:xfrm>
              <a:prstGeom prst="rect">
                <a:avLst/>
              </a:prstGeom>
              <a:blipFill>
                <a:blip r:embed="rId3"/>
                <a:stretch>
                  <a:fillRect l="-816" b="-1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矩形 53">
                <a:extLst>
                  <a:ext uri="{FF2B5EF4-FFF2-40B4-BE49-F238E27FC236}">
                    <a16:creationId xmlns:a16="http://schemas.microsoft.com/office/drawing/2014/main" id="{C64519B7-C969-9240-B9C9-69597B89CE84}"/>
                  </a:ext>
                </a:extLst>
              </p:cNvPr>
              <p:cNvSpPr/>
              <p:nvPr/>
            </p:nvSpPr>
            <p:spPr>
              <a:xfrm>
                <a:off x="5994772" y="5528807"/>
                <a:ext cx="1991251" cy="646331"/>
              </a:xfrm>
              <a:prstGeom prst="rect">
                <a:avLst/>
              </a:prstGeom>
            </p:spPr>
            <p:txBody>
              <a:bodyPr wrap="none">
                <a:spAutoFit/>
              </a:bodyPr>
              <a:lstStyle/>
              <a:p>
                <a:r>
                  <a:rPr kumimoji="1" lang="en-US" altLang="zh-CN" dirty="0"/>
                  <a:t>if</a:t>
                </a:r>
                <a:r>
                  <a:rPr kumimoji="1" lang="zh-CN" altLang="en-US" dirty="0"/>
                  <a:t> </a:t>
                </a:r>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Signal</m:t>
                        </m:r>
                      </m:e>
                      <m:sub>
                        <m:r>
                          <m:rPr>
                            <m:sty m:val="p"/>
                          </m:rPr>
                          <a:rPr kumimoji="1" lang="en-US" altLang="zh-CN">
                            <a:latin typeface="Cambria Math" panose="02040503050406030204" pitchFamily="18" charset="0"/>
                          </a:rPr>
                          <m:t>norm</m:t>
                        </m:r>
                      </m:sub>
                    </m:sSub>
                  </m:oMath>
                </a14:m>
                <a:r>
                  <a:rPr kumimoji="1" lang="zh-CN" altLang="en-US" dirty="0"/>
                  <a:t> </a:t>
                </a:r>
                <a:r>
                  <a:rPr kumimoji="1" lang="en-US" altLang="zh-CN" dirty="0"/>
                  <a:t>=</a:t>
                </a:r>
                <a:r>
                  <a:rPr kumimoji="1" lang="en-US" altLang="zh-CN" dirty="0" err="1"/>
                  <a:t>i</a:t>
                </a:r>
                <a:endParaRPr kumimoji="1" lang="en-US" altLang="zh-CN" dirty="0"/>
              </a:p>
              <a:p>
                <a:r>
                  <a:rPr lang="en-US" altLang="zh-CN" dirty="0"/>
                  <a:t>Matrix[row][</a:t>
                </a:r>
                <a:r>
                  <a:rPr lang="en-US" altLang="zh-CN" dirty="0" err="1"/>
                  <a:t>i</a:t>
                </a:r>
                <a:r>
                  <a:rPr lang="en-US" altLang="zh-CN" dirty="0"/>
                  <a:t>]</a:t>
                </a:r>
                <a:r>
                  <a:rPr lang="zh-CN" altLang="en-US" dirty="0"/>
                  <a:t> </a:t>
                </a:r>
                <a:r>
                  <a:rPr lang="en-US" altLang="zh-CN" dirty="0"/>
                  <a:t>+=1</a:t>
                </a:r>
                <a:endParaRPr lang="zh-CN" altLang="en-US" dirty="0"/>
              </a:p>
            </p:txBody>
          </p:sp>
        </mc:Choice>
        <mc:Fallback>
          <p:sp>
            <p:nvSpPr>
              <p:cNvPr id="54" name="矩形 53">
                <a:extLst>
                  <a:ext uri="{FF2B5EF4-FFF2-40B4-BE49-F238E27FC236}">
                    <a16:creationId xmlns:a16="http://schemas.microsoft.com/office/drawing/2014/main" id="{C64519B7-C969-9240-B9C9-69597B89CE84}"/>
                  </a:ext>
                </a:extLst>
              </p:cNvPr>
              <p:cNvSpPr>
                <a:spLocks noRot="1" noChangeAspect="1" noMove="1" noResize="1" noEditPoints="1" noAdjustHandles="1" noChangeArrowheads="1" noChangeShapeType="1" noTextEdit="1"/>
              </p:cNvSpPr>
              <p:nvPr/>
            </p:nvSpPr>
            <p:spPr>
              <a:xfrm>
                <a:off x="5994772" y="5528807"/>
                <a:ext cx="1991251" cy="646331"/>
              </a:xfrm>
              <a:prstGeom prst="rect">
                <a:avLst/>
              </a:prstGeom>
              <a:blipFill>
                <a:blip r:embed="rId4"/>
                <a:stretch>
                  <a:fillRect l="-1899" t="-3846" r="-1266" b="-1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838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927D782-D453-9846-BA16-35350B6C2113}"/>
              </a:ext>
            </a:extLst>
          </p:cNvPr>
          <p:cNvSpPr txBox="1"/>
          <p:nvPr/>
        </p:nvSpPr>
        <p:spPr>
          <a:xfrm>
            <a:off x="7997582" y="1773381"/>
            <a:ext cx="4083581" cy="369332"/>
          </a:xfrm>
          <a:prstGeom prst="rect">
            <a:avLst/>
          </a:prstGeom>
          <a:noFill/>
        </p:spPr>
        <p:txBody>
          <a:bodyPr wrap="square" rtlCol="0">
            <a:spAutoFit/>
          </a:bodyPr>
          <a:lstStyle/>
          <a:p>
            <a:pPr marL="742950" lvl="1" indent="-285750">
              <a:buFont typeface="Arial" panose="020B0604020202020204" pitchFamily="34" charset="0"/>
              <a:buChar char="•"/>
            </a:pPr>
            <a:endParaRPr kumimoji="1" lang="zh-CN" altLang="en-US" dirty="0"/>
          </a:p>
        </p:txBody>
      </p:sp>
      <p:pic>
        <p:nvPicPr>
          <p:cNvPr id="9" name="图片 8">
            <a:extLst>
              <a:ext uri="{FF2B5EF4-FFF2-40B4-BE49-F238E27FC236}">
                <a16:creationId xmlns:a16="http://schemas.microsoft.com/office/drawing/2014/main" id="{715397DD-5AC2-A349-9C41-E7C620ADE264}"/>
              </a:ext>
            </a:extLst>
          </p:cNvPr>
          <p:cNvPicPr>
            <a:picLocks noChangeAspect="1"/>
          </p:cNvPicPr>
          <p:nvPr/>
        </p:nvPicPr>
        <p:blipFill>
          <a:blip r:embed="rId3"/>
          <a:stretch>
            <a:fillRect/>
          </a:stretch>
        </p:blipFill>
        <p:spPr>
          <a:xfrm>
            <a:off x="5902036" y="970029"/>
            <a:ext cx="6289964" cy="5397500"/>
          </a:xfrm>
          <a:prstGeom prst="rect">
            <a:avLst/>
          </a:prstGeom>
        </p:spPr>
      </p:pic>
      <p:sp>
        <p:nvSpPr>
          <p:cNvPr id="10" name="文本框 9">
            <a:extLst>
              <a:ext uri="{FF2B5EF4-FFF2-40B4-BE49-F238E27FC236}">
                <a16:creationId xmlns:a16="http://schemas.microsoft.com/office/drawing/2014/main" id="{C4FBF2AB-5466-D44C-A3EF-F6534AD1AE1A}"/>
              </a:ext>
            </a:extLst>
          </p:cNvPr>
          <p:cNvSpPr txBox="1"/>
          <p:nvPr/>
        </p:nvSpPr>
        <p:spPr>
          <a:xfrm>
            <a:off x="604683" y="1218225"/>
            <a:ext cx="1609736" cy="369332"/>
          </a:xfrm>
          <a:prstGeom prst="rect">
            <a:avLst/>
          </a:prstGeom>
          <a:noFill/>
        </p:spPr>
        <p:txBody>
          <a:bodyPr wrap="none" rtlCol="0">
            <a:spAutoFit/>
          </a:bodyPr>
          <a:lstStyle/>
          <a:p>
            <a:r>
              <a:rPr kumimoji="1" lang="en-US" altLang="zh-CN" dirty="0"/>
              <a:t>Feature</a:t>
            </a:r>
            <a:r>
              <a:rPr kumimoji="1" lang="zh-CN" altLang="en-US" dirty="0"/>
              <a:t> </a:t>
            </a:r>
            <a:r>
              <a:rPr kumimoji="1" lang="en-US" altLang="zh-CN" dirty="0"/>
              <a:t>Matrix</a:t>
            </a:r>
            <a:endParaRPr kumimoji="1" lang="zh-CN" altLang="en-US" dirty="0"/>
          </a:p>
        </p:txBody>
      </p:sp>
      <p:grpSp>
        <p:nvGrpSpPr>
          <p:cNvPr id="95" name="组合 94">
            <a:extLst>
              <a:ext uri="{FF2B5EF4-FFF2-40B4-BE49-F238E27FC236}">
                <a16:creationId xmlns:a16="http://schemas.microsoft.com/office/drawing/2014/main" id="{CD2BC542-9659-4C46-925A-983CDFB0A476}"/>
              </a:ext>
            </a:extLst>
          </p:cNvPr>
          <p:cNvGrpSpPr/>
          <p:nvPr/>
        </p:nvGrpSpPr>
        <p:grpSpPr>
          <a:xfrm>
            <a:off x="624440" y="1601104"/>
            <a:ext cx="1612044" cy="1854045"/>
            <a:chOff x="479992" y="1618956"/>
            <a:chExt cx="1612044" cy="1854045"/>
          </a:xfrm>
        </p:grpSpPr>
        <p:sp>
          <p:nvSpPr>
            <p:cNvPr id="5" name="矩形 4">
              <a:extLst>
                <a:ext uri="{FF2B5EF4-FFF2-40B4-BE49-F238E27FC236}">
                  <a16:creationId xmlns:a16="http://schemas.microsoft.com/office/drawing/2014/main" id="{D65CD18F-A8D8-9C47-A669-5E1A598E7664}"/>
                </a:ext>
              </a:extLst>
            </p:cNvPr>
            <p:cNvSpPr/>
            <p:nvPr/>
          </p:nvSpPr>
          <p:spPr>
            <a:xfrm>
              <a:off x="483754" y="2092037"/>
              <a:ext cx="1607128" cy="23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a:extLst>
                <a:ext uri="{FF2B5EF4-FFF2-40B4-BE49-F238E27FC236}">
                  <a16:creationId xmlns:a16="http://schemas.microsoft.com/office/drawing/2014/main" id="{3F8C54BD-9202-C243-996E-87FC68591E6C}"/>
                </a:ext>
              </a:extLst>
            </p:cNvPr>
            <p:cNvSpPr/>
            <p:nvPr/>
          </p:nvSpPr>
          <p:spPr>
            <a:xfrm>
              <a:off x="484908" y="1853833"/>
              <a:ext cx="1607128" cy="23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a:extLst>
                <a:ext uri="{FF2B5EF4-FFF2-40B4-BE49-F238E27FC236}">
                  <a16:creationId xmlns:a16="http://schemas.microsoft.com/office/drawing/2014/main" id="{B7DB3C78-DC02-344C-83F5-C8604E60B7D8}"/>
                </a:ext>
              </a:extLst>
            </p:cNvPr>
            <p:cNvSpPr/>
            <p:nvPr/>
          </p:nvSpPr>
          <p:spPr>
            <a:xfrm>
              <a:off x="483754" y="2330240"/>
              <a:ext cx="1603366" cy="395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a:extLst>
                <a:ext uri="{FF2B5EF4-FFF2-40B4-BE49-F238E27FC236}">
                  <a16:creationId xmlns:a16="http://schemas.microsoft.com/office/drawing/2014/main" id="{ACA25D91-998A-EF40-8B3C-54332E3971D5}"/>
                </a:ext>
              </a:extLst>
            </p:cNvPr>
            <p:cNvSpPr/>
            <p:nvPr/>
          </p:nvSpPr>
          <p:spPr>
            <a:xfrm>
              <a:off x="482600" y="1618956"/>
              <a:ext cx="1607128" cy="23820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a:extLst>
                <a:ext uri="{FF2B5EF4-FFF2-40B4-BE49-F238E27FC236}">
                  <a16:creationId xmlns:a16="http://schemas.microsoft.com/office/drawing/2014/main" id="{02575F7F-D8C3-2B42-A2B8-FA472F1A80C3}"/>
                </a:ext>
              </a:extLst>
            </p:cNvPr>
            <p:cNvSpPr/>
            <p:nvPr/>
          </p:nvSpPr>
          <p:spPr>
            <a:xfrm>
              <a:off x="479992" y="2733774"/>
              <a:ext cx="1607128" cy="23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a:extLst>
                <a:ext uri="{FF2B5EF4-FFF2-40B4-BE49-F238E27FC236}">
                  <a16:creationId xmlns:a16="http://schemas.microsoft.com/office/drawing/2014/main" id="{73B0CF29-F90F-4444-A610-E474B9FE1F06}"/>
                </a:ext>
              </a:extLst>
            </p:cNvPr>
            <p:cNvSpPr/>
            <p:nvPr/>
          </p:nvSpPr>
          <p:spPr>
            <a:xfrm>
              <a:off x="479992" y="2984739"/>
              <a:ext cx="1607128" cy="23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9FE64241-9CEE-E340-A1FE-04D37EDE7F43}"/>
                </a:ext>
              </a:extLst>
            </p:cNvPr>
            <p:cNvSpPr/>
            <p:nvPr/>
          </p:nvSpPr>
          <p:spPr>
            <a:xfrm>
              <a:off x="479992" y="3234797"/>
              <a:ext cx="1607128" cy="23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F182AF43-7057-6848-9381-597D01FD5B38}"/>
                </a:ext>
              </a:extLst>
            </p:cNvPr>
            <p:cNvSpPr txBox="1"/>
            <p:nvPr/>
          </p:nvSpPr>
          <p:spPr>
            <a:xfrm>
              <a:off x="1052723" y="2428480"/>
              <a:ext cx="461665" cy="395777"/>
            </a:xfrm>
            <a:prstGeom prst="rect">
              <a:avLst/>
            </a:prstGeom>
            <a:noFill/>
          </p:spPr>
          <p:txBody>
            <a:bodyPr vert="eaVert" wrap="square" rtlCol="0">
              <a:spAutoFit/>
            </a:bodyPr>
            <a:lstStyle/>
            <a:p>
              <a:r>
                <a:rPr kumimoji="1" lang="en-US" altLang="zh-CN" b="1" dirty="0"/>
                <a:t>…</a:t>
              </a:r>
              <a:endParaRPr kumimoji="1" lang="zh-CN" altLang="en-US" b="1" dirty="0"/>
            </a:p>
          </p:txBody>
        </p:sp>
      </p:grpSp>
      <p:sp>
        <p:nvSpPr>
          <p:cNvPr id="18" name="右大括号 17">
            <a:extLst>
              <a:ext uri="{FF2B5EF4-FFF2-40B4-BE49-F238E27FC236}">
                <a16:creationId xmlns:a16="http://schemas.microsoft.com/office/drawing/2014/main" id="{04E75624-45FB-6B45-9E99-456A838D33F9}"/>
              </a:ext>
            </a:extLst>
          </p:cNvPr>
          <p:cNvSpPr/>
          <p:nvPr/>
        </p:nvSpPr>
        <p:spPr>
          <a:xfrm>
            <a:off x="4426843" y="1513901"/>
            <a:ext cx="132043" cy="90293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77B27814-802E-5A47-9D3C-2244D4F0F90A}"/>
              </a:ext>
            </a:extLst>
          </p:cNvPr>
          <p:cNvSpPr txBox="1"/>
          <p:nvPr/>
        </p:nvSpPr>
        <p:spPr>
          <a:xfrm>
            <a:off x="4587659" y="1796859"/>
            <a:ext cx="1455848" cy="369332"/>
          </a:xfrm>
          <a:prstGeom prst="rect">
            <a:avLst/>
          </a:prstGeom>
          <a:noFill/>
        </p:spPr>
        <p:txBody>
          <a:bodyPr wrap="none" rtlCol="0">
            <a:spAutoFit/>
          </a:bodyPr>
          <a:lstStyle/>
          <a:p>
            <a:r>
              <a:rPr kumimoji="1" lang="en-US" altLang="zh-CN" dirty="0"/>
              <a:t>|window|=21</a:t>
            </a:r>
            <a:endParaRPr kumimoji="1" lang="zh-CN" altLang="en-US" dirty="0"/>
          </a:p>
        </p:txBody>
      </p:sp>
      <p:cxnSp>
        <p:nvCxnSpPr>
          <p:cNvPr id="22" name="直线箭头连接符 21">
            <a:extLst>
              <a:ext uri="{FF2B5EF4-FFF2-40B4-BE49-F238E27FC236}">
                <a16:creationId xmlns:a16="http://schemas.microsoft.com/office/drawing/2014/main" id="{EF9B2045-745D-EF4F-AF66-F3A7514DB9ED}"/>
              </a:ext>
            </a:extLst>
          </p:cNvPr>
          <p:cNvCxnSpPr>
            <a:cxnSpLocks/>
            <a:stCxn id="67" idx="3"/>
            <a:endCxn id="16" idx="1"/>
          </p:cNvCxnSpPr>
          <p:nvPr/>
        </p:nvCxnSpPr>
        <p:spPr>
          <a:xfrm>
            <a:off x="2234176" y="1720206"/>
            <a:ext cx="866198" cy="326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组合 79">
            <a:extLst>
              <a:ext uri="{FF2B5EF4-FFF2-40B4-BE49-F238E27FC236}">
                <a16:creationId xmlns:a16="http://schemas.microsoft.com/office/drawing/2014/main" id="{0AB62F8F-C956-2A40-8D2E-D65334519590}"/>
              </a:ext>
            </a:extLst>
          </p:cNvPr>
          <p:cNvGrpSpPr/>
          <p:nvPr/>
        </p:nvGrpSpPr>
        <p:grpSpPr>
          <a:xfrm>
            <a:off x="3100374" y="1513901"/>
            <a:ext cx="1163782" cy="1066377"/>
            <a:chOff x="3100374" y="1513901"/>
            <a:chExt cx="1163782" cy="1066377"/>
          </a:xfrm>
        </p:grpSpPr>
        <p:sp>
          <p:nvSpPr>
            <p:cNvPr id="16" name="矩形 15">
              <a:extLst>
                <a:ext uri="{FF2B5EF4-FFF2-40B4-BE49-F238E27FC236}">
                  <a16:creationId xmlns:a16="http://schemas.microsoft.com/office/drawing/2014/main" id="{E681C21D-D5EA-1E42-A99D-E6EC53E8B718}"/>
                </a:ext>
              </a:extLst>
            </p:cNvPr>
            <p:cNvSpPr/>
            <p:nvPr/>
          </p:nvSpPr>
          <p:spPr>
            <a:xfrm>
              <a:off x="3100374" y="1513901"/>
              <a:ext cx="1163782" cy="1066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83F2D4FF-74AF-5E4D-8F73-CFE8300753CE}"/>
                </a:ext>
              </a:extLst>
            </p:cNvPr>
            <p:cNvSpPr/>
            <p:nvPr/>
          </p:nvSpPr>
          <p:spPr>
            <a:xfrm>
              <a:off x="3100374" y="1958046"/>
              <a:ext cx="1163782" cy="1846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1" name="组合 80">
            <a:extLst>
              <a:ext uri="{FF2B5EF4-FFF2-40B4-BE49-F238E27FC236}">
                <a16:creationId xmlns:a16="http://schemas.microsoft.com/office/drawing/2014/main" id="{2777A50E-76CB-C44C-9DA5-E697A861182A}"/>
              </a:ext>
            </a:extLst>
          </p:cNvPr>
          <p:cNvGrpSpPr/>
          <p:nvPr/>
        </p:nvGrpSpPr>
        <p:grpSpPr>
          <a:xfrm>
            <a:off x="2826963" y="2164425"/>
            <a:ext cx="1163782" cy="1066377"/>
            <a:chOff x="3100374" y="1513901"/>
            <a:chExt cx="1163782" cy="1066377"/>
          </a:xfrm>
        </p:grpSpPr>
        <p:sp>
          <p:nvSpPr>
            <p:cNvPr id="82" name="矩形 81">
              <a:extLst>
                <a:ext uri="{FF2B5EF4-FFF2-40B4-BE49-F238E27FC236}">
                  <a16:creationId xmlns:a16="http://schemas.microsoft.com/office/drawing/2014/main" id="{FC354E19-E1B3-2744-95B5-DF7C61451BB9}"/>
                </a:ext>
              </a:extLst>
            </p:cNvPr>
            <p:cNvSpPr/>
            <p:nvPr/>
          </p:nvSpPr>
          <p:spPr>
            <a:xfrm>
              <a:off x="3100374" y="1513901"/>
              <a:ext cx="1163782" cy="1066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矩形 82">
              <a:extLst>
                <a:ext uri="{FF2B5EF4-FFF2-40B4-BE49-F238E27FC236}">
                  <a16:creationId xmlns:a16="http://schemas.microsoft.com/office/drawing/2014/main" id="{EBBF9AAA-A5F0-C446-A939-66E06A90271E}"/>
                </a:ext>
              </a:extLst>
            </p:cNvPr>
            <p:cNvSpPr/>
            <p:nvPr/>
          </p:nvSpPr>
          <p:spPr>
            <a:xfrm>
              <a:off x="3100374" y="1958046"/>
              <a:ext cx="1163782" cy="1846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4" name="组合 83">
            <a:extLst>
              <a:ext uri="{FF2B5EF4-FFF2-40B4-BE49-F238E27FC236}">
                <a16:creationId xmlns:a16="http://schemas.microsoft.com/office/drawing/2014/main" id="{1A56D644-970E-9542-A131-81B7AEF4CAE2}"/>
              </a:ext>
            </a:extLst>
          </p:cNvPr>
          <p:cNvGrpSpPr/>
          <p:nvPr/>
        </p:nvGrpSpPr>
        <p:grpSpPr>
          <a:xfrm>
            <a:off x="2498452" y="2925968"/>
            <a:ext cx="1163782" cy="1066377"/>
            <a:chOff x="3100374" y="1513901"/>
            <a:chExt cx="1163782" cy="1066377"/>
          </a:xfrm>
        </p:grpSpPr>
        <p:sp>
          <p:nvSpPr>
            <p:cNvPr id="85" name="矩形 84">
              <a:extLst>
                <a:ext uri="{FF2B5EF4-FFF2-40B4-BE49-F238E27FC236}">
                  <a16:creationId xmlns:a16="http://schemas.microsoft.com/office/drawing/2014/main" id="{77AB7021-5DEC-EB4B-B0C8-DA58E3B40869}"/>
                </a:ext>
              </a:extLst>
            </p:cNvPr>
            <p:cNvSpPr/>
            <p:nvPr/>
          </p:nvSpPr>
          <p:spPr>
            <a:xfrm>
              <a:off x="3100374" y="1513901"/>
              <a:ext cx="1163782" cy="1066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a:extLst>
                <a:ext uri="{FF2B5EF4-FFF2-40B4-BE49-F238E27FC236}">
                  <a16:creationId xmlns:a16="http://schemas.microsoft.com/office/drawing/2014/main" id="{914AFDA9-9E34-FB49-81F5-8D532E457003}"/>
                </a:ext>
              </a:extLst>
            </p:cNvPr>
            <p:cNvSpPr/>
            <p:nvPr/>
          </p:nvSpPr>
          <p:spPr>
            <a:xfrm>
              <a:off x="3100374" y="1958046"/>
              <a:ext cx="1163782" cy="1846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7" name="组合 86">
            <a:extLst>
              <a:ext uri="{FF2B5EF4-FFF2-40B4-BE49-F238E27FC236}">
                <a16:creationId xmlns:a16="http://schemas.microsoft.com/office/drawing/2014/main" id="{DE8C6B6F-702B-6F4B-9EB0-477D52EB11CF}"/>
              </a:ext>
            </a:extLst>
          </p:cNvPr>
          <p:cNvGrpSpPr/>
          <p:nvPr/>
        </p:nvGrpSpPr>
        <p:grpSpPr>
          <a:xfrm>
            <a:off x="2169941" y="3612312"/>
            <a:ext cx="1163782" cy="1066377"/>
            <a:chOff x="3100374" y="1513901"/>
            <a:chExt cx="1163782" cy="1066377"/>
          </a:xfrm>
        </p:grpSpPr>
        <p:sp>
          <p:nvSpPr>
            <p:cNvPr id="88" name="矩形 87">
              <a:extLst>
                <a:ext uri="{FF2B5EF4-FFF2-40B4-BE49-F238E27FC236}">
                  <a16:creationId xmlns:a16="http://schemas.microsoft.com/office/drawing/2014/main" id="{E0E141D2-BB8A-524E-A438-CBC73EDA0C88}"/>
                </a:ext>
              </a:extLst>
            </p:cNvPr>
            <p:cNvSpPr/>
            <p:nvPr/>
          </p:nvSpPr>
          <p:spPr>
            <a:xfrm>
              <a:off x="3100374" y="1513901"/>
              <a:ext cx="1163782" cy="1066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矩形 88">
              <a:extLst>
                <a:ext uri="{FF2B5EF4-FFF2-40B4-BE49-F238E27FC236}">
                  <a16:creationId xmlns:a16="http://schemas.microsoft.com/office/drawing/2014/main" id="{8FCD063B-7820-FE41-A7E7-CFC9F2380228}"/>
                </a:ext>
              </a:extLst>
            </p:cNvPr>
            <p:cNvSpPr/>
            <p:nvPr/>
          </p:nvSpPr>
          <p:spPr>
            <a:xfrm>
              <a:off x="3100374" y="1958046"/>
              <a:ext cx="1163782" cy="1846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0" name="右大括号 89">
            <a:extLst>
              <a:ext uri="{FF2B5EF4-FFF2-40B4-BE49-F238E27FC236}">
                <a16:creationId xmlns:a16="http://schemas.microsoft.com/office/drawing/2014/main" id="{5FC729ED-5D71-9044-8CF5-E3D82B8EE25F}"/>
              </a:ext>
            </a:extLst>
          </p:cNvPr>
          <p:cNvSpPr/>
          <p:nvPr/>
        </p:nvSpPr>
        <p:spPr>
          <a:xfrm rot="1714808">
            <a:off x="3993692" y="2503916"/>
            <a:ext cx="530521" cy="24802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p>
        </p:txBody>
      </p:sp>
      <p:sp>
        <p:nvSpPr>
          <p:cNvPr id="91" name="右大括号 90">
            <a:extLst>
              <a:ext uri="{FF2B5EF4-FFF2-40B4-BE49-F238E27FC236}">
                <a16:creationId xmlns:a16="http://schemas.microsoft.com/office/drawing/2014/main" id="{6754EFC6-5AE2-7145-8876-57573DFE5404}"/>
              </a:ext>
            </a:extLst>
          </p:cNvPr>
          <p:cNvSpPr/>
          <p:nvPr/>
        </p:nvSpPr>
        <p:spPr>
          <a:xfrm rot="10800000">
            <a:off x="425389" y="1618956"/>
            <a:ext cx="124691" cy="18100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6" name="文本框 95">
            <a:extLst>
              <a:ext uri="{FF2B5EF4-FFF2-40B4-BE49-F238E27FC236}">
                <a16:creationId xmlns:a16="http://schemas.microsoft.com/office/drawing/2014/main" id="{1BB03B8A-18CE-9347-BCB2-02DD22C7C255}"/>
              </a:ext>
            </a:extLst>
          </p:cNvPr>
          <p:cNvSpPr txBox="1"/>
          <p:nvPr/>
        </p:nvSpPr>
        <p:spPr>
          <a:xfrm>
            <a:off x="152400" y="2410628"/>
            <a:ext cx="311304" cy="369332"/>
          </a:xfrm>
          <a:prstGeom prst="rect">
            <a:avLst/>
          </a:prstGeom>
          <a:noFill/>
        </p:spPr>
        <p:txBody>
          <a:bodyPr wrap="none" rtlCol="0">
            <a:spAutoFit/>
          </a:bodyPr>
          <a:lstStyle/>
          <a:p>
            <a:r>
              <a:rPr kumimoji="1" lang="en-US" altLang="zh-CN" dirty="0"/>
              <a:t>n</a:t>
            </a:r>
            <a:endParaRPr kumimoji="1" lang="zh-CN" altLang="en-US" dirty="0"/>
          </a:p>
        </p:txBody>
      </p:sp>
      <p:sp>
        <p:nvSpPr>
          <p:cNvPr id="97" name="文本框 96">
            <a:extLst>
              <a:ext uri="{FF2B5EF4-FFF2-40B4-BE49-F238E27FC236}">
                <a16:creationId xmlns:a16="http://schemas.microsoft.com/office/drawing/2014/main" id="{32FCB792-5426-B341-963C-01D7D87012C7}"/>
              </a:ext>
            </a:extLst>
          </p:cNvPr>
          <p:cNvSpPr txBox="1"/>
          <p:nvPr/>
        </p:nvSpPr>
        <p:spPr>
          <a:xfrm>
            <a:off x="4445589" y="3860172"/>
            <a:ext cx="1013419" cy="369332"/>
          </a:xfrm>
          <a:prstGeom prst="rect">
            <a:avLst/>
          </a:prstGeom>
          <a:noFill/>
        </p:spPr>
        <p:txBody>
          <a:bodyPr wrap="none" rtlCol="0">
            <a:spAutoFit/>
          </a:bodyPr>
          <a:lstStyle/>
          <a:p>
            <a:r>
              <a:rPr kumimoji="1" lang="en-US" altLang="zh-CN" dirty="0"/>
              <a:t>Batch=n</a:t>
            </a:r>
            <a:endParaRPr kumimoji="1" lang="zh-CN" altLang="en-US" dirty="0"/>
          </a:p>
        </p:txBody>
      </p:sp>
      <p:sp>
        <p:nvSpPr>
          <p:cNvPr id="98" name="文本框 97">
            <a:extLst>
              <a:ext uri="{FF2B5EF4-FFF2-40B4-BE49-F238E27FC236}">
                <a16:creationId xmlns:a16="http://schemas.microsoft.com/office/drawing/2014/main" id="{1D64C1F9-3714-3C46-A1D0-9B91AADC8818}"/>
              </a:ext>
            </a:extLst>
          </p:cNvPr>
          <p:cNvSpPr txBox="1"/>
          <p:nvPr/>
        </p:nvSpPr>
        <p:spPr>
          <a:xfrm>
            <a:off x="2214419" y="5014947"/>
            <a:ext cx="1202573" cy="369332"/>
          </a:xfrm>
          <a:prstGeom prst="rect">
            <a:avLst/>
          </a:prstGeom>
          <a:noFill/>
        </p:spPr>
        <p:txBody>
          <a:bodyPr wrap="none" rtlCol="0">
            <a:spAutoFit/>
          </a:bodyPr>
          <a:lstStyle/>
          <a:p>
            <a:r>
              <a:rPr kumimoji="1" lang="en-US" altLang="zh-CN" dirty="0"/>
              <a:t>Input</a:t>
            </a:r>
            <a:r>
              <a:rPr kumimoji="1" lang="zh-CN" altLang="en-US" dirty="0"/>
              <a:t> </a:t>
            </a:r>
            <a:r>
              <a:rPr kumimoji="1" lang="en-US" altLang="zh-CN" dirty="0"/>
              <a:t>data</a:t>
            </a:r>
            <a:endParaRPr kumimoji="1" lang="zh-CN" altLang="en-US" dirty="0"/>
          </a:p>
        </p:txBody>
      </p:sp>
      <p:cxnSp>
        <p:nvCxnSpPr>
          <p:cNvPr id="100" name="直线箭头连接符 99">
            <a:extLst>
              <a:ext uri="{FF2B5EF4-FFF2-40B4-BE49-F238E27FC236}">
                <a16:creationId xmlns:a16="http://schemas.microsoft.com/office/drawing/2014/main" id="{B48880E2-C490-5F49-BCCB-680897687616}"/>
              </a:ext>
            </a:extLst>
          </p:cNvPr>
          <p:cNvCxnSpPr>
            <a:stCxn id="65" idx="3"/>
            <a:endCxn id="83" idx="1"/>
          </p:cNvCxnSpPr>
          <p:nvPr/>
        </p:nvCxnSpPr>
        <p:spPr>
          <a:xfrm>
            <a:off x="2236484" y="1955083"/>
            <a:ext cx="590479" cy="745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标题 1">
            <a:extLst>
              <a:ext uri="{FF2B5EF4-FFF2-40B4-BE49-F238E27FC236}">
                <a16:creationId xmlns:a16="http://schemas.microsoft.com/office/drawing/2014/main" id="{4B3B5D82-40D2-8647-A4EF-7568603B587E}"/>
              </a:ext>
            </a:extLst>
          </p:cNvPr>
          <p:cNvSpPr>
            <a:spLocks noGrp="1"/>
          </p:cNvSpPr>
          <p:nvPr>
            <p:ph type="title"/>
          </p:nvPr>
        </p:nvSpPr>
        <p:spPr>
          <a:xfrm>
            <a:off x="201208" y="239714"/>
            <a:ext cx="10515600" cy="1325563"/>
          </a:xfrm>
        </p:spPr>
        <p:txBody>
          <a:bodyPr/>
          <a:lstStyle/>
          <a:p>
            <a:r>
              <a:rPr kumimoji="1" lang="en-US" altLang="zh-CN" sz="4000" b="1" dirty="0">
                <a:latin typeface="Times New Roman" panose="02020603050405020304" pitchFamily="18" charset="0"/>
                <a:cs typeface="Times New Roman" panose="02020603050405020304" pitchFamily="18" charset="0"/>
              </a:rPr>
              <a:t>Step2:</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Get</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Features</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and</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Predict</a:t>
            </a:r>
            <a:br>
              <a:rPr kumimoji="1" lang="en-US" altLang="zh-CN" b="1" dirty="0">
                <a:latin typeface="Times New Roman" panose="02020603050405020304" pitchFamily="18" charset="0"/>
                <a:cs typeface="Times New Roman" panose="02020603050405020304" pitchFamily="18" charset="0"/>
              </a:rPr>
            </a:br>
            <a:r>
              <a:rPr kumimoji="1" lang="zh-CN" altLang="en-US" dirty="0"/>
              <a:t> </a:t>
            </a:r>
          </a:p>
        </p:txBody>
      </p:sp>
    </p:spTree>
    <p:extLst>
      <p:ext uri="{BB962C8B-B14F-4D97-AF65-F5344CB8AC3E}">
        <p14:creationId xmlns:p14="http://schemas.microsoft.com/office/powerpoint/2010/main" val="343978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DE244D4-4D7C-464D-89F8-5EFD261939FB}"/>
              </a:ext>
            </a:extLst>
          </p:cNvPr>
          <p:cNvSpPr txBox="1">
            <a:spLocks/>
          </p:cNvSpPr>
          <p:nvPr/>
        </p:nvSpPr>
        <p:spPr>
          <a:xfrm>
            <a:off x="201208" y="2397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a:latin typeface="Times New Roman" panose="02020603050405020304" pitchFamily="18" charset="0"/>
                <a:cs typeface="Times New Roman" panose="02020603050405020304" pitchFamily="18" charset="0"/>
              </a:rPr>
              <a:t>Step2:</a:t>
            </a:r>
            <a:r>
              <a:rPr kumimoji="1" lang="zh-CN" altLang="en-US" sz="4000" b="1">
                <a:latin typeface="Times New Roman" panose="02020603050405020304" pitchFamily="18" charset="0"/>
                <a:cs typeface="Times New Roman" panose="02020603050405020304" pitchFamily="18" charset="0"/>
              </a:rPr>
              <a:t> </a:t>
            </a:r>
            <a:r>
              <a:rPr kumimoji="1" lang="en-US" altLang="zh-CN" sz="4000" b="1">
                <a:latin typeface="Times New Roman" panose="02020603050405020304" pitchFamily="18" charset="0"/>
                <a:cs typeface="Times New Roman" panose="02020603050405020304" pitchFamily="18" charset="0"/>
              </a:rPr>
              <a:t>Get</a:t>
            </a:r>
            <a:r>
              <a:rPr kumimoji="1" lang="zh-CN" altLang="en-US" sz="4000" b="1">
                <a:latin typeface="Times New Roman" panose="02020603050405020304" pitchFamily="18" charset="0"/>
                <a:cs typeface="Times New Roman" panose="02020603050405020304" pitchFamily="18" charset="0"/>
              </a:rPr>
              <a:t> </a:t>
            </a:r>
            <a:r>
              <a:rPr kumimoji="1" lang="en-US" altLang="zh-CN" sz="4000" b="1">
                <a:latin typeface="Times New Roman" panose="02020603050405020304" pitchFamily="18" charset="0"/>
                <a:cs typeface="Times New Roman" panose="02020603050405020304" pitchFamily="18" charset="0"/>
              </a:rPr>
              <a:t>Features</a:t>
            </a:r>
            <a:r>
              <a:rPr kumimoji="1" lang="zh-CN" altLang="en-US" sz="4000" b="1">
                <a:latin typeface="Times New Roman" panose="02020603050405020304" pitchFamily="18" charset="0"/>
                <a:cs typeface="Times New Roman" panose="02020603050405020304" pitchFamily="18" charset="0"/>
              </a:rPr>
              <a:t> </a:t>
            </a:r>
            <a:r>
              <a:rPr kumimoji="1" lang="en-US" altLang="zh-CN" sz="4000" b="1">
                <a:latin typeface="Times New Roman" panose="02020603050405020304" pitchFamily="18" charset="0"/>
                <a:cs typeface="Times New Roman" panose="02020603050405020304" pitchFamily="18" charset="0"/>
              </a:rPr>
              <a:t>and</a:t>
            </a:r>
            <a:r>
              <a:rPr kumimoji="1" lang="zh-CN" altLang="en-US" sz="4000" b="1">
                <a:latin typeface="Times New Roman" panose="02020603050405020304" pitchFamily="18" charset="0"/>
                <a:cs typeface="Times New Roman" panose="02020603050405020304" pitchFamily="18" charset="0"/>
              </a:rPr>
              <a:t> </a:t>
            </a:r>
            <a:r>
              <a:rPr kumimoji="1" lang="en-US" altLang="zh-CN" sz="4000" b="1">
                <a:latin typeface="Times New Roman" panose="02020603050405020304" pitchFamily="18" charset="0"/>
                <a:cs typeface="Times New Roman" panose="02020603050405020304" pitchFamily="18" charset="0"/>
              </a:rPr>
              <a:t>Predict</a:t>
            </a:r>
            <a:br>
              <a:rPr kumimoji="1" lang="en-US" altLang="zh-CN" b="1">
                <a:latin typeface="Times New Roman" panose="02020603050405020304" pitchFamily="18" charset="0"/>
                <a:cs typeface="Times New Roman" panose="02020603050405020304" pitchFamily="18" charset="0"/>
              </a:rPr>
            </a:br>
            <a:r>
              <a:rPr kumimoji="1" lang="zh-CN" altLang="en-US"/>
              <a:t> </a:t>
            </a:r>
            <a:endParaRPr kumimoji="1" lang="zh-CN" altLang="en-US" dirty="0"/>
          </a:p>
        </p:txBody>
      </p:sp>
      <p:pic>
        <p:nvPicPr>
          <p:cNvPr id="9" name="图片 8">
            <a:extLst>
              <a:ext uri="{FF2B5EF4-FFF2-40B4-BE49-F238E27FC236}">
                <a16:creationId xmlns:a16="http://schemas.microsoft.com/office/drawing/2014/main" id="{6431208F-4403-4044-8CB2-C07F9C857FC6}"/>
              </a:ext>
            </a:extLst>
          </p:cNvPr>
          <p:cNvPicPr>
            <a:picLocks noChangeAspect="1"/>
          </p:cNvPicPr>
          <p:nvPr/>
        </p:nvPicPr>
        <p:blipFill>
          <a:blip r:embed="rId3"/>
          <a:stretch>
            <a:fillRect/>
          </a:stretch>
        </p:blipFill>
        <p:spPr>
          <a:xfrm>
            <a:off x="607292" y="939901"/>
            <a:ext cx="5641109" cy="5678385"/>
          </a:xfrm>
          <a:prstGeom prst="rect">
            <a:avLst/>
          </a:prstGeom>
        </p:spPr>
      </p:pic>
    </p:spTree>
    <p:extLst>
      <p:ext uri="{BB962C8B-B14F-4D97-AF65-F5344CB8AC3E}">
        <p14:creationId xmlns:p14="http://schemas.microsoft.com/office/powerpoint/2010/main" val="376394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F2F12D1-FE6F-EC42-AC6B-03EDA2A55673}"/>
              </a:ext>
            </a:extLst>
          </p:cNvPr>
          <p:cNvSpPr>
            <a:spLocks noGrp="1"/>
          </p:cNvSpPr>
          <p:nvPr>
            <p:ph type="title"/>
          </p:nvPr>
        </p:nvSpPr>
        <p:spPr/>
        <p:txBody>
          <a:bodyPr/>
          <a:lstStyle/>
          <a:p>
            <a:r>
              <a:rPr kumimoji="1" lang="en-US" altLang="zh-CN" sz="4000" b="1" dirty="0">
                <a:latin typeface="Times New Roman" panose="02020603050405020304" pitchFamily="18" charset="0"/>
                <a:cs typeface="Times New Roman" panose="02020603050405020304" pitchFamily="18" charset="0"/>
              </a:rPr>
              <a:t>Step3:</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Sum</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for</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Reference</a:t>
            </a:r>
            <a:r>
              <a:rPr kumimoji="1" lang="zh-CN" altLang="en-US" sz="4000" b="1" dirty="0">
                <a:latin typeface="Times New Roman" panose="02020603050405020304" pitchFamily="18" charset="0"/>
                <a:cs typeface="Times New Roman" panose="02020603050405020304" pitchFamily="18" charset="0"/>
              </a:rPr>
              <a:t> </a:t>
            </a:r>
            <a:r>
              <a:rPr kumimoji="1" lang="en-US" altLang="zh-CN" sz="4000" b="1" dirty="0">
                <a:latin typeface="Times New Roman" panose="02020603050405020304" pitchFamily="18" charset="0"/>
                <a:cs typeface="Times New Roman" panose="02020603050405020304" pitchFamily="18" charset="0"/>
              </a:rPr>
              <a:t>Positions</a:t>
            </a:r>
            <a:br>
              <a:rPr kumimoji="1" lang="zh-CN" altLang="en-US" sz="4000" b="1" dirty="0">
                <a:latin typeface="Times New Roman" panose="02020603050405020304" pitchFamily="18" charset="0"/>
                <a:cs typeface="Times New Roman" panose="02020603050405020304" pitchFamily="18" charset="0"/>
              </a:rPr>
            </a:br>
            <a:r>
              <a:rPr kumimoji="1" lang="zh-CN" altLang="en-US" dirty="0"/>
              <a:t> </a:t>
            </a:r>
          </a:p>
        </p:txBody>
      </p:sp>
      <p:sp>
        <p:nvSpPr>
          <p:cNvPr id="3" name="矩形 2">
            <a:extLst>
              <a:ext uri="{FF2B5EF4-FFF2-40B4-BE49-F238E27FC236}">
                <a16:creationId xmlns:a16="http://schemas.microsoft.com/office/drawing/2014/main" id="{A558253A-6963-9842-B192-08A32B745009}"/>
              </a:ext>
            </a:extLst>
          </p:cNvPr>
          <p:cNvSpPr/>
          <p:nvPr/>
        </p:nvSpPr>
        <p:spPr>
          <a:xfrm>
            <a:off x="6902725" y="1506022"/>
            <a:ext cx="5109166" cy="2862322"/>
          </a:xfrm>
          <a:prstGeom prst="rect">
            <a:avLst/>
          </a:prstGeom>
        </p:spPr>
        <p:txBody>
          <a:bodyPr wrap="square">
            <a:spAutoFit/>
          </a:bodyPr>
          <a:lstStyle/>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BED</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format</a:t>
            </a:r>
          </a:p>
          <a:p>
            <a:pPr marL="285750" indent="-28575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strand-spec</a:t>
            </a:r>
            <a:r>
              <a:rPr lang="en-US" altLang="zh-CN" sz="2000" b="1" dirty="0" err="1">
                <a:latin typeface="Times New Roman" panose="02020603050405020304" pitchFamily="18" charset="0"/>
                <a:cs typeface="Times New Roman" panose="02020603050405020304" pitchFamily="18" charset="0"/>
              </a:rPr>
              <a:t>ifi</a:t>
            </a:r>
            <a:r>
              <a:rPr lang="zh-CN" altLang="en-US" sz="2000" b="1" dirty="0">
                <a:latin typeface="Times New Roman" panose="02020603050405020304" pitchFamily="18" charset="0"/>
                <a:cs typeface="Times New Roman" panose="02020603050405020304" pitchFamily="18" charset="0"/>
              </a:rPr>
              <a:t>c</a:t>
            </a:r>
            <a:endParaRPr lang="en-US" altLang="zh-CN" sz="20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chr</a:t>
            </a:r>
            <a:endParaRPr lang="en-US" altLang="zh-C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map</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position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reference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genome</a:t>
            </a: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modiﬁcation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base</a:t>
            </a: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strand(forward/reverse)</a:t>
            </a: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last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col:</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coverage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num</a:t>
            </a:r>
          </a:p>
          <a:p>
            <a:pPr lvl="1"/>
            <a:r>
              <a:rPr lang="zh-CN" altLang="en-US" sz="2000" dirty="0">
                <a:latin typeface="Times New Roman" panose="02020603050405020304" pitchFamily="18" charset="0"/>
                <a:cs typeface="Times New Roman" panose="02020603050405020304" pitchFamily="18" charset="0"/>
              </a:rPr>
              <a:t>                  </a:t>
            </a:r>
            <a:r>
              <a:rPr lang="en" altLang="zh-CN" sz="2000" dirty="0" err="1">
                <a:latin typeface="Times New Roman" panose="02020603050405020304" pitchFamily="18" charset="0"/>
                <a:cs typeface="Times New Roman" panose="02020603050405020304" pitchFamily="18" charset="0"/>
              </a:rPr>
              <a:t>modiﬁcatio</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percentage </a:t>
            </a:r>
          </a:p>
          <a:p>
            <a:pPr lvl="1"/>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 altLang="zh-CN" sz="2000" dirty="0" err="1">
                <a:latin typeface="Times New Roman" panose="02020603050405020304" pitchFamily="18" charset="0"/>
                <a:cs typeface="Times New Roman" panose="02020603050405020304" pitchFamily="18" charset="0"/>
              </a:rPr>
              <a:t>modiﬁcatio</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num</a:t>
            </a:r>
          </a:p>
        </p:txBody>
      </p:sp>
      <p:pic>
        <p:nvPicPr>
          <p:cNvPr id="7" name="图片 6">
            <a:extLst>
              <a:ext uri="{FF2B5EF4-FFF2-40B4-BE49-F238E27FC236}">
                <a16:creationId xmlns:a16="http://schemas.microsoft.com/office/drawing/2014/main" id="{501AC7F1-5726-5241-8CAA-D25DE6F6812B}"/>
              </a:ext>
            </a:extLst>
          </p:cNvPr>
          <p:cNvPicPr>
            <a:picLocks noChangeAspect="1"/>
          </p:cNvPicPr>
          <p:nvPr/>
        </p:nvPicPr>
        <p:blipFill>
          <a:blip r:embed="rId3"/>
          <a:stretch>
            <a:fillRect/>
          </a:stretch>
        </p:blipFill>
        <p:spPr>
          <a:xfrm>
            <a:off x="607291" y="1027906"/>
            <a:ext cx="6045200" cy="5537200"/>
          </a:xfrm>
          <a:prstGeom prst="rect">
            <a:avLst/>
          </a:prstGeom>
        </p:spPr>
      </p:pic>
    </p:spTree>
    <p:extLst>
      <p:ext uri="{BB962C8B-B14F-4D97-AF65-F5344CB8AC3E}">
        <p14:creationId xmlns:p14="http://schemas.microsoft.com/office/powerpoint/2010/main" val="36870301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2723</TotalTime>
  <Words>1231</Words>
  <Application>Microsoft Macintosh PowerPoint</Application>
  <PresentationFormat>宽屏</PresentationFormat>
  <Paragraphs>148</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Cambria Math</vt:lpstr>
      <vt:lpstr>Times New Roman</vt:lpstr>
      <vt:lpstr>Office 主题​​</vt:lpstr>
      <vt:lpstr>DeepMod: Detecting DNA base modifications using BiLSTM</vt:lpstr>
      <vt:lpstr>Background</vt:lpstr>
      <vt:lpstr>Steps</vt:lpstr>
      <vt:lpstr>Step1: Data Processing  </vt:lpstr>
      <vt:lpstr>Step1: Data Processing  </vt:lpstr>
      <vt:lpstr>Step2: Get Features and Predict  </vt:lpstr>
      <vt:lpstr>Step2: Get Features and Predict  </vt:lpstr>
      <vt:lpstr>PowerPoint 演示文稿</vt:lpstr>
      <vt:lpstr>Step3: Sum for Reference Positions  </vt:lpstr>
      <vt:lpstr>Running Time</vt:lpstr>
      <vt:lpstr>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DeepMod: Detecting DNA base modifications using BiLSTM</dc:title>
  <dc:creator>Lv xuan</dc:creator>
  <cp:lastModifiedBy>Lv xuan</cp:lastModifiedBy>
  <cp:revision>251</cp:revision>
  <dcterms:created xsi:type="dcterms:W3CDTF">2020-05-06T08:05:12Z</dcterms:created>
  <dcterms:modified xsi:type="dcterms:W3CDTF">2020-05-08T05:41:59Z</dcterms:modified>
</cp:coreProperties>
</file>