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4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8" r:id="rId21"/>
    <p:sldId id="259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D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0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B5AB-0469-4F32-A8EE-02221D2C06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87550-DF3D-480E-A270-94776B59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87550-DF3D-480E-A270-94776B59BB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4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4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8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rotto-networkin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snam.org/overview/key-technologie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mnetpp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routin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stdtypes.html#iterator.next" TargetMode="External"/><Relationship Id="rId2" Type="http://schemas.openxmlformats.org/officeDocument/2006/relationships/hyperlink" Target="http://docs.python.org/2/reference/simple_stmts.html#yiel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docs.python.org/2/library/exceptions.html#exceptions.StopIteration" TargetMode="External"/><Relationship Id="rId4" Type="http://schemas.openxmlformats.org/officeDocument/2006/relationships/hyperlink" Target="http://docs.python.org/2/reference/simple_stmts.html#retur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reference/expressions.html#grammar-token-expression_list" TargetMode="External"/><Relationship Id="rId2" Type="http://schemas.openxmlformats.org/officeDocument/2006/relationships/hyperlink" Target="http://docs.python.org/2/reference/simple_stmts.html#yiel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longster.com/2012/10/05/javascript-yield.html" TargetMode="External"/><Relationship Id="rId2" Type="http://schemas.openxmlformats.org/officeDocument/2006/relationships/hyperlink" Target="http://task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ecmascript.org/doku.php?id=harmony:generators" TargetMode="External"/><Relationship Id="rId4" Type="http://schemas.openxmlformats.org/officeDocument/2006/relationships/hyperlink" Target="http://domenic.me/2013/09/06/es6-iterators-generators-and-iterable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y.readthedocs.org/en/latest/api_reference/simpy.resources.stor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efan.sofa-rockers.org/2014/01/20/simpy-environments/" TargetMode="External"/><Relationship Id="rId2" Type="http://schemas.openxmlformats.org/officeDocument/2006/relationships/hyperlink" Target="http://stefan.sofa-rockers.org/2013/12/03/how-simpy-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y.readthedocs.org/en/latest/contents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96" y="0"/>
            <a:ext cx="9125803" cy="6858000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897" y="17526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Discrete Event Simulation: An Overview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Dr. Greg </a:t>
            </a:r>
            <a:r>
              <a:rPr lang="en-US" b="1" i="1" dirty="0" smtClean="0">
                <a:solidFill>
                  <a:srgbClr val="0070C0"/>
                </a:solidFill>
              </a:rPr>
              <a:t>Bernstein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Grotto Networking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6687" y="6084332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www.grotto-networking.com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305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World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 Scheduling</a:t>
            </a:r>
          </a:p>
          <a:p>
            <a:pPr lvl="1"/>
            <a:r>
              <a:rPr lang="en-US" dirty="0" smtClean="0"/>
              <a:t>The model contains events and is concerned with their </a:t>
            </a:r>
            <a:r>
              <a:rPr lang="en-US" dirty="0" err="1" smtClean="0"/>
              <a:t>effecton</a:t>
            </a:r>
            <a:r>
              <a:rPr lang="en-US" dirty="0" smtClean="0"/>
              <a:t> system states. Each type of event has a corresponding event routine that is called by the simulation executive. The simulation “calendar” contains a list of unconditional events.</a:t>
            </a:r>
          </a:p>
          <a:p>
            <a:r>
              <a:rPr lang="en-US" dirty="0" smtClean="0"/>
              <a:t>Activity Scanning</a:t>
            </a:r>
          </a:p>
          <a:p>
            <a:r>
              <a:rPr lang="en-US" dirty="0" smtClean="0"/>
              <a:t>Process Interaction</a:t>
            </a:r>
          </a:p>
          <a:p>
            <a:pPr lvl="1"/>
            <a:r>
              <a:rPr lang="en-US" dirty="0" smtClean="0"/>
              <a:t>The simulation consists of a set of processes, rather than events or activities. Generally the most intuitive.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7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“Open Source” DES 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ns-3 (and ns-2)</a:t>
            </a:r>
          </a:p>
          <a:p>
            <a:pPr lvl="1"/>
            <a:r>
              <a:rPr lang="en-US" dirty="0"/>
              <a:t>ns-3 is a discrete-event network simulator for Internet systems, targeted primarily for research and educational use. </a:t>
            </a:r>
            <a:endParaRPr lang="en-US" dirty="0" smtClean="0"/>
          </a:p>
          <a:p>
            <a:r>
              <a:rPr lang="en-US" dirty="0" err="1" smtClean="0"/>
              <a:t>Omnet</a:t>
            </a:r>
            <a:r>
              <a:rPr lang="en-US" dirty="0" smtClean="0"/>
              <a:t>++</a:t>
            </a:r>
          </a:p>
          <a:p>
            <a:pPr lvl="1"/>
            <a:r>
              <a:rPr lang="en-US" dirty="0" err="1"/>
              <a:t>OMNeT</a:t>
            </a:r>
            <a:r>
              <a:rPr lang="en-US" dirty="0"/>
              <a:t>++ is a discrete event simulation environment. Its primary application area is the simulation of communication networks</a:t>
            </a:r>
            <a:r>
              <a:rPr lang="en-US" dirty="0" smtClean="0"/>
              <a:t>, … </a:t>
            </a:r>
          </a:p>
          <a:p>
            <a:r>
              <a:rPr lang="en-US" dirty="0" err="1" smtClean="0"/>
              <a:t>SimPy</a:t>
            </a:r>
            <a:endParaRPr lang="en-US" dirty="0" smtClean="0"/>
          </a:p>
          <a:p>
            <a:pPr lvl="1"/>
            <a:r>
              <a:rPr lang="en-US" dirty="0" err="1"/>
              <a:t>SimPy</a:t>
            </a:r>
            <a:r>
              <a:rPr lang="en-US" dirty="0"/>
              <a:t> is a process-based discrete-event simulation framework based on </a:t>
            </a:r>
            <a:r>
              <a:rPr lang="en-US" b="1" i="1" dirty="0"/>
              <a:t>standard</a:t>
            </a:r>
            <a:r>
              <a:rPr lang="en-US" dirty="0"/>
              <a:t> Python. </a:t>
            </a:r>
          </a:p>
        </p:txBody>
      </p:sp>
    </p:spTree>
    <p:extLst>
      <p:ext uri="{BB962C8B-B14F-4D97-AF65-F5344CB8AC3E}">
        <p14:creationId xmlns:p14="http://schemas.microsoft.com/office/powerpoint/2010/main" val="77117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5253037" cy="4525963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dirty="0"/>
              <a:t>ns-3 is a C++ library which provides a set of network simulation models implemented as C++ objects and wrapped through python. </a:t>
            </a:r>
            <a:endParaRPr lang="en-US" dirty="0" smtClean="0"/>
          </a:p>
          <a:p>
            <a:pPr lvl="1"/>
            <a:r>
              <a:rPr lang="en-US" dirty="0" smtClean="0"/>
              <a:t>Users </a:t>
            </a:r>
            <a:r>
              <a:rPr lang="en-US" dirty="0"/>
              <a:t>normally interact with this library by writing a C++ or a python application which instantiates a set of simulation models to set up the simulation scenario of interest, enters the simulation </a:t>
            </a:r>
            <a:r>
              <a:rPr lang="en-US" dirty="0" err="1"/>
              <a:t>mainloop</a:t>
            </a:r>
            <a:r>
              <a:rPr lang="en-US" dirty="0"/>
              <a:t>, and exits when the simulation is completed.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"/>
            <a:ext cx="27432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The ns-3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90800"/>
            <a:ext cx="355108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6107668"/>
            <a:ext cx="511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http://www.nsnam.org/overview/key-technologies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1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r>
              <a:rPr lang="en-US" dirty="0" err="1" smtClean="0"/>
              <a:t>OMNeT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err="1"/>
              <a:t>OMNeT</a:t>
            </a:r>
            <a:r>
              <a:rPr lang="en-US" dirty="0"/>
              <a:t>++ provides a component architecture for models. Components </a:t>
            </a:r>
            <a:r>
              <a:rPr lang="en-US" i="1" dirty="0"/>
              <a:t>(modules)</a:t>
            </a:r>
            <a:r>
              <a:rPr lang="en-US" dirty="0"/>
              <a:t> are programmed in C++, then assembled into larger components and models using a high-level language </a:t>
            </a:r>
            <a:r>
              <a:rPr lang="en-US" i="1" dirty="0"/>
              <a:t>(NED)</a:t>
            </a:r>
            <a:r>
              <a:rPr lang="en-US" dirty="0"/>
              <a:t>. Reusability of models comes for free. </a:t>
            </a:r>
            <a:r>
              <a:rPr lang="en-US" dirty="0" err="1"/>
              <a:t>OMNeT</a:t>
            </a:r>
            <a:r>
              <a:rPr lang="en-US" dirty="0"/>
              <a:t>++ has extensive GUI support, and due to its modular architecture, the simulation kernel (and models) can be embedded easily into your applications. </a:t>
            </a:r>
            <a:endParaRPr lang="en-US" dirty="0" smtClean="0"/>
          </a:p>
          <a:p>
            <a:r>
              <a:rPr lang="en-US" dirty="0" smtClean="0"/>
              <a:t>Simulation Model Examples</a:t>
            </a:r>
          </a:p>
          <a:p>
            <a:pPr lvl="1"/>
            <a:r>
              <a:rPr lang="en-US" dirty="0"/>
              <a:t>The INET Framework contains models for several wired and wireless networking protocols, including UDP, TCP, SCTP, IP, IPv6, Ethernet, PPP, 802.11, MPLS, OSPF, and many others.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0525"/>
            <a:ext cx="4819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inet.omnetpp.org/pub/skins/inet-omnetpp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762625"/>
            <a:ext cx="17526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6119812"/>
            <a:ext cx="219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http://omnetpp.org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2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and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E. </a:t>
            </a:r>
            <a:r>
              <a:rPr lang="en-US" dirty="0" err="1"/>
              <a:t>Weingartner</a:t>
            </a:r>
            <a:r>
              <a:rPr lang="en-US" dirty="0"/>
              <a:t>, H. </a:t>
            </a:r>
            <a:r>
              <a:rPr lang="en-US" dirty="0" err="1"/>
              <a:t>Vom</a:t>
            </a:r>
            <a:r>
              <a:rPr lang="en-US" dirty="0"/>
              <a:t> Lehn, and K. </a:t>
            </a:r>
            <a:r>
              <a:rPr lang="en-US" dirty="0" err="1"/>
              <a:t>Wehrle</a:t>
            </a:r>
            <a:r>
              <a:rPr lang="en-US" dirty="0"/>
              <a:t>, “A performance comparison of recent network simulators,” in </a:t>
            </a:r>
            <a:r>
              <a:rPr lang="en-US" i="1" dirty="0"/>
              <a:t>Communications, 2009. ICC’09. </a:t>
            </a:r>
          </a:p>
          <a:p>
            <a:r>
              <a:rPr lang="en-US" dirty="0" smtClean="0"/>
              <a:t>Performance Comparison: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429000"/>
            <a:ext cx="50006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68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Oriented Simulation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OS Process per Simulated Process</a:t>
            </a:r>
          </a:p>
          <a:p>
            <a:pPr lvl="1"/>
            <a:r>
              <a:rPr lang="en-US" dirty="0" smtClean="0"/>
              <a:t>Very heavy weight since each process gets its own memory space.</a:t>
            </a:r>
          </a:p>
          <a:p>
            <a:pPr lvl="1"/>
            <a:r>
              <a:rPr lang="en-US" dirty="0"/>
              <a:t>processes interact only through system-provided inter-process communication mechanisms</a:t>
            </a:r>
            <a:endParaRPr lang="en-US" dirty="0" smtClean="0"/>
          </a:p>
          <a:p>
            <a:r>
              <a:rPr lang="en-US" dirty="0" smtClean="0"/>
              <a:t>A Thread per Simulated Process</a:t>
            </a:r>
          </a:p>
          <a:p>
            <a:pPr lvl="1"/>
            <a:r>
              <a:rPr lang="en-US" dirty="0"/>
              <a:t>context switching between threads in the same process is typically faster than context switching between processes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threads share their address </a:t>
            </a:r>
            <a:r>
              <a:rPr lang="en-US" dirty="0" smtClean="0"/>
              <a:t>space making communication easier but a bit more dangerous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Coroutine</a:t>
            </a:r>
            <a:r>
              <a:rPr lang="en-US" dirty="0" smtClean="0"/>
              <a:t> per Simulated Process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en.wikipedia.org/wiki/Coroutine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“threads </a:t>
            </a:r>
            <a:r>
              <a:rPr lang="en-US" dirty="0"/>
              <a:t>are typically preemptively scheduled while coroutines are not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Natively supported by: JavaScript (1.7 Firefox &amp; Chrome), </a:t>
            </a:r>
            <a:r>
              <a:rPr lang="en-US" b="1" i="1" dirty="0" smtClean="0"/>
              <a:t>Python</a:t>
            </a:r>
            <a:r>
              <a:rPr lang="en-US" dirty="0" smtClean="0"/>
              <a:t>, Ruby</a:t>
            </a:r>
          </a:p>
          <a:p>
            <a:pPr lvl="1"/>
            <a:r>
              <a:rPr lang="en-US" dirty="0" smtClean="0"/>
              <a:t>Not natively supported in Java, C, or C++. Libraries do exist though.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9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“Coroutines </a:t>
            </a:r>
            <a:r>
              <a:rPr lang="en-US" dirty="0"/>
              <a:t>are computer program components that generalize subroutines to allow </a:t>
            </a:r>
            <a:r>
              <a:rPr lang="en-US" b="1" i="1" dirty="0"/>
              <a:t>multiple entry points for suspending and resuming execution at certain locations</a:t>
            </a:r>
            <a:r>
              <a:rPr lang="en-US" dirty="0"/>
              <a:t>. Coroutines are well-suited for implementing more familiar program components such as cooperative tasks, exceptions, event loop, iterators, infinite lists and pipes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In Python 2.7 we have “generators” which come very close.</a:t>
            </a:r>
          </a:p>
          <a:p>
            <a:pPr lvl="1"/>
            <a:r>
              <a:rPr lang="en-US" dirty="0" err="1" smtClean="0"/>
              <a:t>SimPy</a:t>
            </a:r>
            <a:r>
              <a:rPr lang="en-US" dirty="0" smtClean="0"/>
              <a:t> will deal with the difference and provide a complete simulation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965736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Generators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876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function or method which uses the </a:t>
            </a:r>
            <a:r>
              <a:rPr lang="en-US" dirty="0">
                <a:hlinkClick r:id="rId2"/>
              </a:rPr>
              <a:t>yield</a:t>
            </a:r>
            <a:r>
              <a:rPr lang="en-US" dirty="0"/>
              <a:t> statement </a:t>
            </a:r>
            <a:r>
              <a:rPr lang="en-US" dirty="0" smtClean="0"/>
              <a:t>is </a:t>
            </a:r>
            <a:r>
              <a:rPr lang="en-US" dirty="0"/>
              <a:t>called a </a:t>
            </a:r>
            <a:r>
              <a:rPr lang="en-US" b="1" i="1" dirty="0"/>
              <a:t>generator</a:t>
            </a:r>
            <a:r>
              <a:rPr lang="en-US" i="1" dirty="0"/>
              <a:t> </a:t>
            </a:r>
            <a:r>
              <a:rPr lang="en-US" b="1" i="1" dirty="0"/>
              <a:t>function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 function, when called, always returns an iterator object which can be used to execute the body of the function: calling the iterator’s </a:t>
            </a:r>
            <a:r>
              <a:rPr lang="en-US" dirty="0">
                <a:hlinkClick r:id="rId3"/>
              </a:rPr>
              <a:t>next()</a:t>
            </a:r>
            <a:r>
              <a:rPr lang="en-US" dirty="0"/>
              <a:t> method will cause the function to execute until it provides a value using the </a:t>
            </a:r>
            <a:r>
              <a:rPr lang="en-US" dirty="0">
                <a:hlinkClick r:id="rId2"/>
              </a:rPr>
              <a:t>yield</a:t>
            </a:r>
            <a:r>
              <a:rPr lang="en-US" dirty="0"/>
              <a:t> statement.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function executes a </a:t>
            </a:r>
            <a:r>
              <a:rPr lang="en-US" dirty="0">
                <a:hlinkClick r:id="rId4"/>
              </a:rPr>
              <a:t>return</a:t>
            </a:r>
            <a:r>
              <a:rPr lang="en-US" dirty="0"/>
              <a:t> statement or falls off the end, a </a:t>
            </a:r>
            <a:r>
              <a:rPr lang="en-US" dirty="0" err="1">
                <a:hlinkClick r:id="rId5"/>
              </a:rPr>
              <a:t>StopIteration</a:t>
            </a:r>
            <a:r>
              <a:rPr lang="en-US" dirty="0"/>
              <a:t> exception is raised and the iterator will have reached the end of the set of values to be returned.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514600" cy="553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172200"/>
            <a:ext cx="405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2.7 documentation section 5.2.10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0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Generators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7150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When </a:t>
            </a:r>
            <a:r>
              <a:rPr lang="en-US" b="1" i="1" dirty="0"/>
              <a:t>a generator function </a:t>
            </a:r>
            <a:r>
              <a:rPr lang="en-US" dirty="0"/>
              <a:t>is called, it returns an iterator known as a </a:t>
            </a:r>
            <a:r>
              <a:rPr lang="en-US" b="1" i="1" dirty="0"/>
              <a:t>generator</a:t>
            </a:r>
            <a:r>
              <a:rPr lang="en-US" dirty="0"/>
              <a:t>. That generator then controls the execution of a generator function.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execution starts when one of the generator’s </a:t>
            </a:r>
            <a:r>
              <a:rPr lang="en-US" b="1" i="1" dirty="0"/>
              <a:t>methods</a:t>
            </a:r>
            <a:r>
              <a:rPr lang="en-US" dirty="0"/>
              <a:t> is called. At that time, the execution proceeds to the first </a:t>
            </a:r>
            <a:r>
              <a:rPr lang="en-US" dirty="0">
                <a:hlinkClick r:id="rId2"/>
              </a:rPr>
              <a:t>yield</a:t>
            </a:r>
            <a:r>
              <a:rPr lang="en-US" dirty="0"/>
              <a:t> expression, where it is suspended again, returning the value of </a:t>
            </a:r>
            <a:r>
              <a:rPr lang="en-US" dirty="0" err="1">
                <a:hlinkClick r:id="rId3"/>
              </a:rPr>
              <a:t>expression_list</a:t>
            </a:r>
            <a:r>
              <a:rPr lang="en-US" dirty="0"/>
              <a:t> to generator’s caller.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suspended we mean that all local state is retained, including the current bindings of local variables, the instruction pointer, and the internal evaluation stack.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execution is resumed by calling one of the generator’s </a:t>
            </a:r>
            <a:r>
              <a:rPr lang="en-US" b="1" dirty="0"/>
              <a:t>methods</a:t>
            </a:r>
            <a:r>
              <a:rPr lang="en-US" dirty="0"/>
              <a:t>, the function can proceed exactly as if the </a:t>
            </a:r>
            <a:r>
              <a:rPr lang="en-US" dirty="0">
                <a:hlinkClick r:id="rId2"/>
              </a:rPr>
              <a:t>yield</a:t>
            </a:r>
            <a:r>
              <a:rPr lang="en-US" dirty="0"/>
              <a:t> expression was just another external call. The value of the </a:t>
            </a:r>
            <a:r>
              <a:rPr lang="en-US" dirty="0">
                <a:hlinkClick r:id="rId2"/>
              </a:rPr>
              <a:t>yield</a:t>
            </a:r>
            <a:r>
              <a:rPr lang="en-US" dirty="0"/>
              <a:t> expression after resuming depends on the method which resumed the execution.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514600" cy="553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657600" y="1447800"/>
            <a:ext cx="3352800" cy="304800"/>
          </a:xfrm>
          <a:prstGeom prst="straightConnector1">
            <a:avLst/>
          </a:prstGeom>
          <a:ln w="28575">
            <a:solidFill>
              <a:srgbClr val="36D045">
                <a:alpha val="5098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10000" y="1981200"/>
            <a:ext cx="3200400" cy="838200"/>
          </a:xfrm>
          <a:prstGeom prst="straightConnector1">
            <a:avLst/>
          </a:prstGeom>
          <a:ln w="28575">
            <a:solidFill>
              <a:srgbClr val="36D045">
                <a:alpha val="5098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000" y="1981200"/>
            <a:ext cx="3200400" cy="1371600"/>
          </a:xfrm>
          <a:prstGeom prst="straightConnector1">
            <a:avLst/>
          </a:prstGeom>
          <a:ln w="28575">
            <a:solidFill>
              <a:srgbClr val="36D045">
                <a:alpha val="5098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76400" y="3048000"/>
            <a:ext cx="5867400" cy="685800"/>
          </a:xfrm>
          <a:prstGeom prst="straightConnector1">
            <a:avLst/>
          </a:prstGeom>
          <a:ln w="28575">
            <a:solidFill>
              <a:srgbClr val="36D045">
                <a:alpha val="5098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76600" y="4495800"/>
            <a:ext cx="4267200" cy="838200"/>
          </a:xfrm>
          <a:prstGeom prst="straightConnector1">
            <a:avLst/>
          </a:prstGeom>
          <a:ln w="28575">
            <a:solidFill>
              <a:srgbClr val="36D045">
                <a:alpha val="5098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6488668"/>
            <a:ext cx="405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2.7 documentation section 5.2.10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49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Generators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4419600" cy="54102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/>
              <a:t>All of this makes generator functions quite similar to coroutines; they yield multiple times, they have more than one entry point and their execution can be suspended.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only difference is that a generator function cannot control where should the execution continue after it yields; the control is always transferred to the generator’s caller.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generator.next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generator.send</a:t>
            </a:r>
            <a:r>
              <a:rPr lang="en-US" dirty="0" smtClean="0"/>
              <a:t>(value)</a:t>
            </a:r>
          </a:p>
          <a:p>
            <a:pPr lvl="1"/>
            <a:r>
              <a:rPr lang="en-US" dirty="0" err="1" smtClean="0"/>
              <a:t>generator.throw</a:t>
            </a:r>
            <a:r>
              <a:rPr lang="en-US" dirty="0" smtClean="0"/>
              <a:t>(exception)</a:t>
            </a:r>
          </a:p>
          <a:p>
            <a:pPr lvl="1"/>
            <a:r>
              <a:rPr lang="en-US" dirty="0" err="1" smtClean="0"/>
              <a:t>generator.close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3810000" cy="522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8629" y="6564868"/>
            <a:ext cx="405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2.7 documentation section 5.2.10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3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(Tentative)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Simulation? Why Simulate? Types of Simulation?</a:t>
            </a:r>
          </a:p>
          <a:p>
            <a:r>
              <a:rPr lang="en-US" dirty="0" smtClean="0"/>
              <a:t>Discrete Event Simulation</a:t>
            </a:r>
          </a:p>
          <a:p>
            <a:r>
              <a:rPr lang="en-US" dirty="0" smtClean="0"/>
              <a:t>Discrete Event Network Simulators</a:t>
            </a:r>
          </a:p>
          <a:p>
            <a:r>
              <a:rPr lang="en-US" dirty="0" smtClean="0"/>
              <a:t>Discrete Event Simulation with </a:t>
            </a:r>
            <a:r>
              <a:rPr lang="en-US" dirty="0" err="1" smtClean="0"/>
              <a:t>SimPy</a:t>
            </a:r>
            <a:endParaRPr lang="en-US" dirty="0" smtClean="0"/>
          </a:p>
          <a:p>
            <a:pPr lvl="1"/>
            <a:r>
              <a:rPr lang="en-US" dirty="0" smtClean="0"/>
              <a:t>Key classes: Environment, Event, Process, Resource/Store</a:t>
            </a:r>
          </a:p>
          <a:p>
            <a:pPr lvl="1"/>
            <a:r>
              <a:rPr lang="en-US" dirty="0" smtClean="0"/>
              <a:t>M/M/1 Queue</a:t>
            </a:r>
          </a:p>
          <a:p>
            <a:pPr lvl="1"/>
            <a:r>
              <a:rPr lang="en-US" dirty="0" smtClean="0"/>
              <a:t>M/M/1/k Queue (packet loss)</a:t>
            </a:r>
          </a:p>
          <a:p>
            <a:pPr lvl="1"/>
            <a:r>
              <a:rPr lang="en-US" dirty="0" smtClean="0"/>
              <a:t>M/M/k/k Queue (blocking)</a:t>
            </a:r>
          </a:p>
        </p:txBody>
      </p:sp>
    </p:spTree>
    <p:extLst>
      <p:ext uri="{BB962C8B-B14F-4D97-AF65-F5344CB8AC3E}">
        <p14:creationId xmlns:p14="http://schemas.microsoft.com/office/powerpoint/2010/main" val="203021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Generators are Similar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just for “Simulation” but also</a:t>
            </a:r>
          </a:p>
          <a:p>
            <a:pPr lvl="1"/>
            <a:r>
              <a:rPr lang="en-US" dirty="0" smtClean="0"/>
              <a:t>Sequential</a:t>
            </a:r>
            <a:r>
              <a:rPr lang="en-US" dirty="0"/>
              <a:t>, blocking I/O: </a:t>
            </a:r>
            <a:r>
              <a:rPr lang="en-US" dirty="0">
                <a:hlinkClick r:id="rId2"/>
              </a:rPr>
              <a:t>http://taskjs.org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Games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jlongster.com/2012/10/05/javascript-yield.html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http://domenic.me/2013/09/06/es6-iterators-generators-and-iterables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wiki.ecmascript.org/doku.php?id=harmony:generators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3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SimPy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50"/>
                </a:solidFill>
              </a:rPr>
              <a:t>version 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Includes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Simulation </a:t>
            </a:r>
            <a:r>
              <a:rPr lang="en-US" b="1" i="1" dirty="0" smtClean="0">
                <a:solidFill>
                  <a:schemeClr val="accent1"/>
                </a:solidFill>
              </a:rPr>
              <a:t>Environment </a:t>
            </a:r>
          </a:p>
          <a:p>
            <a:pPr lvl="2"/>
            <a:r>
              <a:rPr lang="en-US" dirty="0" smtClean="0"/>
              <a:t>Keeps track of time and which process or event happens next. Has a single step option.</a:t>
            </a:r>
          </a:p>
          <a:p>
            <a:pPr lvl="1"/>
            <a:r>
              <a:rPr lang="en-US" b="1" i="1" dirty="0" smtClean="0">
                <a:solidFill>
                  <a:schemeClr val="accent1"/>
                </a:solidFill>
              </a:rPr>
              <a:t>Process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based model</a:t>
            </a:r>
          </a:p>
          <a:p>
            <a:pPr lvl="1"/>
            <a:r>
              <a:rPr lang="en-US" b="1" i="1" dirty="0" smtClean="0">
                <a:solidFill>
                  <a:schemeClr val="accent1"/>
                </a:solidFill>
              </a:rPr>
              <a:t>Event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hierarchy</a:t>
            </a:r>
          </a:p>
          <a:p>
            <a:pPr lvl="2"/>
            <a:r>
              <a:rPr lang="en-US" dirty="0" smtClean="0"/>
              <a:t>Used with processes, resources, etc…</a:t>
            </a:r>
          </a:p>
          <a:p>
            <a:pPr lvl="1"/>
            <a:r>
              <a:rPr lang="en-US" dirty="0" smtClean="0"/>
              <a:t>Resource models: </a:t>
            </a:r>
            <a:r>
              <a:rPr lang="en-US" b="1" i="1" dirty="0" smtClean="0">
                <a:solidFill>
                  <a:schemeClr val="accent1"/>
                </a:solidFill>
              </a:rPr>
              <a:t>Resource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Store</a:t>
            </a:r>
            <a:r>
              <a:rPr lang="en-US" dirty="0" smtClean="0"/>
              <a:t>, etc…</a:t>
            </a:r>
          </a:p>
          <a:p>
            <a:pPr lvl="2"/>
            <a:r>
              <a:rPr lang="en-US" dirty="0" smtClean="0"/>
              <a:t>Resource models a fixed pool of one or more resources</a:t>
            </a:r>
          </a:p>
          <a:p>
            <a:pPr lvl="3"/>
            <a:r>
              <a:rPr lang="en-US" dirty="0" smtClean="0"/>
              <a:t>We can use to model servers, time slots, trunks…</a:t>
            </a:r>
          </a:p>
          <a:p>
            <a:pPr lvl="2"/>
            <a:r>
              <a:rPr lang="en-US" dirty="0" smtClean="0"/>
              <a:t>Store models a FIFO of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52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M/M/1 Queue in </a:t>
            </a:r>
            <a:r>
              <a:rPr lang="en-US" dirty="0" err="1" smtClean="0"/>
              <a:t>SimPy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</a:p>
          <a:p>
            <a:pPr lvl="1"/>
            <a:r>
              <a:rPr lang="en-US" i="1" dirty="0" smtClean="0"/>
              <a:t>Packet</a:t>
            </a:r>
            <a:r>
              <a:rPr lang="en-US" dirty="0" smtClean="0"/>
              <a:t>s: objects of our simple Packet</a:t>
            </a:r>
            <a:r>
              <a:rPr lang="en-US" dirty="0"/>
              <a:t> </a:t>
            </a:r>
            <a:r>
              <a:rPr lang="en-US" dirty="0" smtClean="0"/>
              <a:t>type</a:t>
            </a:r>
          </a:p>
          <a:p>
            <a:pPr lvl="1"/>
            <a:r>
              <a:rPr lang="en-US" i="1" dirty="0" err="1" smtClean="0"/>
              <a:t>packet_generator</a:t>
            </a:r>
            <a:r>
              <a:rPr lang="en-US" dirty="0" smtClean="0"/>
              <a:t>: generator function for packet generation process</a:t>
            </a:r>
          </a:p>
          <a:p>
            <a:pPr lvl="1"/>
            <a:r>
              <a:rPr lang="en-US" i="1" dirty="0" err="1" smtClean="0"/>
              <a:t>packet_consumer</a:t>
            </a:r>
            <a:r>
              <a:rPr lang="en-US" dirty="0" smtClean="0"/>
              <a:t>: generator function modeling the sending of a packet on the link, “consumption” of packet from the queue.</a:t>
            </a:r>
          </a:p>
          <a:p>
            <a:pPr lvl="1"/>
            <a:r>
              <a:rPr lang="en-US" i="1" dirty="0" smtClean="0"/>
              <a:t>Store</a:t>
            </a:r>
            <a:r>
              <a:rPr lang="en-US" dirty="0" smtClean="0"/>
              <a:t>: to model the output FIFO on a switch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Environment</a:t>
            </a:r>
            <a:r>
              <a:rPr lang="en-US" dirty="0" smtClean="0"/>
              <a:t>: the simulation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7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M/M/1 Queue in </a:t>
            </a:r>
            <a:r>
              <a:rPr lang="en-US" dirty="0" err="1" smtClean="0"/>
              <a:t>SimPy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r>
              <a:rPr lang="en-US" dirty="0" smtClean="0"/>
              <a:t>Added functions and classes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8" y="3962400"/>
            <a:ext cx="422085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08095"/>
            <a:ext cx="4357631" cy="191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131" y="1981200"/>
            <a:ext cx="4355578" cy="133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905000" y="4991100"/>
            <a:ext cx="21336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038600" y="5410200"/>
            <a:ext cx="1828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55977" y="6400800"/>
            <a:ext cx="585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Creates a new </a:t>
            </a:r>
            <a:r>
              <a:rPr lang="en-US" b="1" i="1" dirty="0" smtClean="0">
                <a:solidFill>
                  <a:srgbClr val="0070C0"/>
                </a:solidFill>
              </a:rPr>
              <a:t>Timeout</a:t>
            </a:r>
            <a:r>
              <a:rPr lang="en-US" i="1" dirty="0" smtClean="0"/>
              <a:t> event and “yields” it to the simulator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2075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M/M/1 Queue in </a:t>
            </a:r>
            <a:r>
              <a:rPr lang="en-US" dirty="0" err="1" smtClean="0"/>
              <a:t>SimPy</a:t>
            </a:r>
            <a:r>
              <a:rPr lang="en-US" dirty="0" smtClean="0"/>
              <a:t>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90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Main program</a:t>
            </a:r>
          </a:p>
          <a:p>
            <a:pPr lvl="1"/>
            <a:r>
              <a:rPr lang="en-US" dirty="0" smtClean="0"/>
              <a:t>Plus additional code to print out results from simulation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800011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01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Weibull</a:t>
            </a:r>
            <a:r>
              <a:rPr lang="en-US" dirty="0" smtClean="0"/>
              <a:t>/M/1 Queue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onitor queue size explicitly: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packets indefinitely: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643031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51816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462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Weibull</a:t>
            </a:r>
            <a:r>
              <a:rPr lang="en-US" dirty="0" smtClean="0"/>
              <a:t>/M/1 Queue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simulation for a limited amount of time: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Print results: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599"/>
            <a:ext cx="4114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48200"/>
            <a:ext cx="668866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40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SimPy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36D045"/>
                </a:solidFill>
              </a:rPr>
              <a:t>Store</a:t>
            </a:r>
            <a:r>
              <a:rPr lang="en-US" dirty="0" smtClean="0">
                <a:solidFill>
                  <a:srgbClr val="36D045"/>
                </a:solidFill>
              </a:rPr>
              <a:t> </a:t>
            </a:r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/>
              <a:t>Models the production and consumption of concrete Python objects.</a:t>
            </a:r>
          </a:p>
          <a:p>
            <a:pPr lvl="1"/>
            <a:r>
              <a:rPr lang="en-US" dirty="0"/>
              <a:t>Items put into the </a:t>
            </a:r>
            <a:r>
              <a:rPr lang="en-US" b="1" i="1" dirty="0"/>
              <a:t>store</a:t>
            </a:r>
            <a:r>
              <a:rPr lang="en-US" dirty="0"/>
              <a:t> can be of any type. By default, they are put and retrieved from the store in a first-in first-out order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capacity</a:t>
            </a:r>
            <a:r>
              <a:rPr lang="en-US" dirty="0"/>
              <a:t> defines the size of the Store and must be a positive number (&gt; 0). By default, a Store is of unlimited </a:t>
            </a:r>
            <a:r>
              <a:rPr lang="en-US" dirty="0" smtClean="0"/>
              <a:t>size.</a:t>
            </a:r>
          </a:p>
          <a:p>
            <a:r>
              <a:rPr lang="en-US" dirty="0" smtClean="0"/>
              <a:t>Put operation (Event)</a:t>
            </a:r>
          </a:p>
          <a:p>
            <a:pPr lvl="1"/>
            <a:r>
              <a:rPr lang="en-US" dirty="0" smtClean="0"/>
              <a:t>Used to put items into the </a:t>
            </a:r>
            <a:r>
              <a:rPr lang="en-US" b="1" i="1" dirty="0" smtClean="0"/>
              <a:t>store</a:t>
            </a:r>
            <a:r>
              <a:rPr lang="en-US" dirty="0" smtClean="0"/>
              <a:t>, if the capacity has be reached the caller will be “blocked” and its put request will be appended to the “put queue”.</a:t>
            </a:r>
          </a:p>
          <a:p>
            <a:r>
              <a:rPr lang="en-US" dirty="0" smtClean="0"/>
              <a:t>Get operation (Event)</a:t>
            </a:r>
          </a:p>
          <a:p>
            <a:pPr lvl="1"/>
            <a:r>
              <a:rPr lang="en-US" dirty="0" smtClean="0"/>
              <a:t>Used to get items from the store. If the </a:t>
            </a:r>
            <a:r>
              <a:rPr lang="en-US" b="1" i="1" dirty="0" smtClean="0"/>
              <a:t>store</a:t>
            </a:r>
            <a:r>
              <a:rPr lang="en-US" dirty="0" smtClean="0"/>
              <a:t> is empty the caller will be “blocked” and put on the “get queue” until there is an item to be retrieved.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400800"/>
            <a:ext cx="796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simpy.readthedocs.org/en/latest/api_reference/simpy.resources.store.html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43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an M/M/1/N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model a finite buffer in </a:t>
            </a:r>
            <a:r>
              <a:rPr lang="en-US" dirty="0" err="1" smtClean="0"/>
              <a:t>SimPy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Finite capacity Store will “block” the packet generator…</a:t>
            </a:r>
          </a:p>
          <a:p>
            <a:pPr lvl="1"/>
            <a:r>
              <a:rPr lang="en-US" dirty="0" smtClean="0"/>
              <a:t>We can just check the current size of the Store queue and determine if there is room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4267200" cy="266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581400" y="5181600"/>
            <a:ext cx="2895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7000" y="4812268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Get current queue size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24200" y="5829300"/>
            <a:ext cx="3200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77000" y="55258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If buffer at capacity, drop the packet.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76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a Limited Pool of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SimPy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resources.Resource</a:t>
            </a:r>
            <a:endParaRPr lang="en-US" b="1" i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Contains a finite pool of </a:t>
            </a:r>
            <a:r>
              <a:rPr lang="en-US" dirty="0"/>
              <a:t>resources can be used by a limited number of processes at a </a:t>
            </a:r>
            <a:r>
              <a:rPr lang="en-US" dirty="0" smtClean="0"/>
              <a:t>time. </a:t>
            </a:r>
            <a:r>
              <a:rPr lang="en-US" dirty="0"/>
              <a:t>Processes </a:t>
            </a:r>
            <a:r>
              <a:rPr lang="en-US" i="1" dirty="0"/>
              <a:t>request</a:t>
            </a:r>
            <a:r>
              <a:rPr lang="en-US" dirty="0"/>
              <a:t> these resources to become a user (or to own them) and have to </a:t>
            </a:r>
            <a:r>
              <a:rPr lang="en-US" i="1" dirty="0"/>
              <a:t>release</a:t>
            </a:r>
            <a:r>
              <a:rPr lang="en-US" dirty="0"/>
              <a:t> them once they are </a:t>
            </a:r>
            <a:r>
              <a:rPr lang="en-US" dirty="0" smtClean="0"/>
              <a:t>done.</a:t>
            </a:r>
          </a:p>
          <a:p>
            <a:pPr lvl="1"/>
            <a:r>
              <a:rPr lang="en-US" dirty="0"/>
              <a:t>A resource has a limited number of slots that can be requested by a process. The </a:t>
            </a:r>
            <a:r>
              <a:rPr lang="en-US" i="1" dirty="0"/>
              <a:t>capacity</a:t>
            </a:r>
            <a:r>
              <a:rPr lang="en-US" dirty="0"/>
              <a:t> defines the number of slots and must be a positive integer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Request</a:t>
            </a:r>
          </a:p>
          <a:p>
            <a:pPr lvl="2"/>
            <a:r>
              <a:rPr lang="en-US" dirty="0" smtClean="0"/>
              <a:t>Requests one of the slots, if none are available then it will be “blocked” and put in a “request queue”. </a:t>
            </a:r>
            <a:endParaRPr lang="en-US" dirty="0"/>
          </a:p>
          <a:p>
            <a:pPr lvl="1"/>
            <a:r>
              <a:rPr lang="en-US" dirty="0" smtClean="0"/>
              <a:t>Release</a:t>
            </a:r>
          </a:p>
          <a:p>
            <a:pPr lvl="2"/>
            <a:r>
              <a:rPr lang="en-US" dirty="0" smtClean="0"/>
              <a:t>Returns a slot back to the pool for use by other requesting entities.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5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dirty="0" smtClean="0"/>
              <a:t>L</a:t>
            </a:r>
            <a:r>
              <a:rPr lang="en-US" dirty="0"/>
              <a:t>. F. </a:t>
            </a:r>
            <a:r>
              <a:rPr lang="en-US" dirty="0" err="1"/>
              <a:t>Pollacia</a:t>
            </a:r>
            <a:r>
              <a:rPr lang="en-US" dirty="0"/>
              <a:t>, “A Survey of Discrete Event Simulation and State-of-the-art Discrete Event Languages,” </a:t>
            </a:r>
            <a:r>
              <a:rPr lang="en-US" i="1" dirty="0"/>
              <a:t>SIGSIM </a:t>
            </a:r>
            <a:r>
              <a:rPr lang="en-US" i="1" dirty="0" err="1"/>
              <a:t>Simul</a:t>
            </a:r>
            <a:r>
              <a:rPr lang="en-US" i="1" dirty="0"/>
              <a:t>. Dig.</a:t>
            </a:r>
            <a:r>
              <a:rPr lang="en-US" dirty="0"/>
              <a:t>, vol. 20, no. 3, pp. 8–25, Sep. 1989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Read sections 1 and 2. </a:t>
            </a:r>
            <a:r>
              <a:rPr lang="en-US" dirty="0" err="1" smtClean="0"/>
              <a:t>SimPy</a:t>
            </a:r>
            <a:r>
              <a:rPr lang="en-US" dirty="0" smtClean="0"/>
              <a:t> uses the “process interaction world view”</a:t>
            </a:r>
            <a:endParaRPr lang="en-US" dirty="0"/>
          </a:p>
          <a:p>
            <a:pPr lvl="1"/>
            <a:r>
              <a:rPr lang="en-US" dirty="0"/>
              <a:t>E. </a:t>
            </a:r>
            <a:r>
              <a:rPr lang="en-US" dirty="0" err="1"/>
              <a:t>Weingartner</a:t>
            </a:r>
            <a:r>
              <a:rPr lang="en-US" dirty="0"/>
              <a:t>, H. </a:t>
            </a:r>
            <a:r>
              <a:rPr lang="en-US" dirty="0" err="1"/>
              <a:t>Vom</a:t>
            </a:r>
            <a:r>
              <a:rPr lang="en-US" dirty="0"/>
              <a:t> Lehn, and K. </a:t>
            </a:r>
            <a:r>
              <a:rPr lang="en-US" dirty="0" err="1"/>
              <a:t>Wehrle</a:t>
            </a:r>
            <a:r>
              <a:rPr lang="en-US" dirty="0"/>
              <a:t>, “A performance comparison of recent network simulators,” in </a:t>
            </a:r>
            <a:r>
              <a:rPr lang="en-US" i="1" dirty="0"/>
              <a:t>Communications, 2009. ICC’09. IEEE International Conference on</a:t>
            </a:r>
            <a:r>
              <a:rPr lang="en-US" dirty="0"/>
              <a:t>, 2009, pp. 1–5.</a:t>
            </a:r>
          </a:p>
          <a:p>
            <a:pPr lvl="1"/>
            <a:r>
              <a:rPr lang="en-US" dirty="0" err="1" smtClean="0"/>
              <a:t>SimPy</a:t>
            </a:r>
            <a:endParaRPr lang="en-US" dirty="0" smtClean="0"/>
          </a:p>
          <a:p>
            <a:pPr lvl="2"/>
            <a:r>
              <a:rPr lang="en-US" dirty="0">
                <a:hlinkClick r:id="rId2"/>
              </a:rPr>
              <a:t>http://stefan.sofa-rockers.org/2013/12/03/how-simpy-works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>
                <a:hlinkClick r:id="rId3"/>
              </a:rPr>
              <a:t>http://stefan.sofa-rockers.org/2014/01/20/simpy-environments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simpy.readthedocs.org/en/latest/contents.html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05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 M/M/1/k/k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Want to investigate blocking probabilities</a:t>
            </a:r>
          </a:p>
          <a:p>
            <a:pPr lvl="1"/>
            <a:r>
              <a:rPr lang="en-US" dirty="0" smtClean="0"/>
              <a:t>Need a shared pool of resources. We call this “server” below.</a:t>
            </a:r>
          </a:p>
          <a:p>
            <a:pPr lvl="1"/>
            <a:r>
              <a:rPr lang="en-US" dirty="0" smtClean="0"/>
              <a:t>Need to generate “calls” that will use those resources for an exponentially distributed amount of time. This is done in the </a:t>
            </a:r>
            <a:r>
              <a:rPr lang="en-US" dirty="0" err="1" smtClean="0"/>
              <a:t>CallGenerator</a:t>
            </a:r>
            <a:r>
              <a:rPr lang="en-US" dirty="0" smtClean="0"/>
              <a:t> object </a:t>
            </a:r>
            <a:r>
              <a:rPr lang="en-US" dirty="0" err="1" smtClean="0"/>
              <a:t>call_gen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" y="3505200"/>
            <a:ext cx="79771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725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 M/M/1/k/k System II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91" y="1524000"/>
            <a:ext cx="6345709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2971800" cy="478155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CallGenerator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Keeps statistics and such…</a:t>
            </a:r>
          </a:p>
          <a:p>
            <a:pPr lvl="1"/>
            <a:r>
              <a:rPr lang="en-US" dirty="0" smtClean="0"/>
              <a:t>Put “dynamic” behavior into its run() method</a:t>
            </a:r>
          </a:p>
          <a:p>
            <a:pPr lvl="1"/>
            <a:r>
              <a:rPr lang="en-US" dirty="0" smtClean="0"/>
              <a:t>run() checks server usage to determine if next call is blocked.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2619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 M/M/1/k/k System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259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call_process</a:t>
            </a:r>
            <a:r>
              <a:rPr lang="en-US" dirty="0" smtClean="0"/>
              <a:t>() function</a:t>
            </a:r>
          </a:p>
          <a:p>
            <a:pPr lvl="1"/>
            <a:r>
              <a:rPr lang="en-US" dirty="0" smtClean="0"/>
              <a:t>Models a call requesting, holding and then releasing</a:t>
            </a:r>
            <a:r>
              <a:rPr lang="en-US" dirty="0"/>
              <a:t> </a:t>
            </a:r>
            <a:r>
              <a:rPr lang="en-US" dirty="0" smtClean="0"/>
              <a:t>an individual resource.</a:t>
            </a:r>
          </a:p>
          <a:p>
            <a:pPr lvl="1"/>
            <a:r>
              <a:rPr lang="en-US" dirty="0" smtClean="0"/>
              <a:t>Note that the </a:t>
            </a:r>
            <a:r>
              <a:rPr lang="en-US" dirty="0" err="1" smtClean="0"/>
              <a:t>CallGenerator</a:t>
            </a:r>
            <a:r>
              <a:rPr lang="en-US" dirty="0" smtClean="0"/>
              <a:t> class makes sure that the request is always granted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52938"/>
            <a:ext cx="59436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15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The process of </a:t>
            </a:r>
            <a:r>
              <a:rPr lang="en-US" b="1" i="1" dirty="0" smtClean="0"/>
              <a:t>modeling</a:t>
            </a:r>
            <a:r>
              <a:rPr lang="en-US" dirty="0" smtClean="0"/>
              <a:t> a proposed or real dynamic system and </a:t>
            </a:r>
            <a:r>
              <a:rPr lang="en-US" b="1" i="1" dirty="0" smtClean="0"/>
              <a:t>observing</a:t>
            </a:r>
            <a:r>
              <a:rPr lang="en-US" dirty="0" smtClean="0"/>
              <a:t> its behavior over time.</a:t>
            </a:r>
          </a:p>
          <a:p>
            <a:r>
              <a:rPr lang="en-US" dirty="0" smtClean="0"/>
              <a:t>Key Steps</a:t>
            </a:r>
          </a:p>
          <a:p>
            <a:pPr lvl="1"/>
            <a:r>
              <a:rPr lang="en-US" dirty="0" smtClean="0"/>
              <a:t>Model Development: figuring out what to including and exclude!</a:t>
            </a:r>
          </a:p>
          <a:p>
            <a:pPr lvl="1"/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096000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 smtClean="0">
                <a:solidFill>
                  <a:schemeClr val="accent1"/>
                </a:solidFill>
              </a:rPr>
              <a:t>Pollacia</a:t>
            </a:r>
            <a:r>
              <a:rPr lang="en-US" dirty="0" smtClean="0">
                <a:solidFill>
                  <a:schemeClr val="accent1"/>
                </a:solidFill>
              </a:rPr>
              <a:t> 1989]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collection</a:t>
            </a:r>
            <a:r>
              <a:rPr lang="en-US" dirty="0" smtClean="0"/>
              <a:t> of </a:t>
            </a:r>
            <a:r>
              <a:rPr lang="en-US" i="1" dirty="0" smtClean="0"/>
              <a:t>entities</a:t>
            </a:r>
            <a:r>
              <a:rPr lang="en-US" dirty="0" smtClean="0"/>
              <a:t> that interact and operate to accomplish some logical end. In our case some type of network.</a:t>
            </a:r>
          </a:p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representation</a:t>
            </a:r>
            <a:r>
              <a:rPr lang="en-US" dirty="0" smtClean="0"/>
              <a:t> of the real system that includes entities of the system and the behavior and interactions of those entities. Models are constructed to </a:t>
            </a:r>
            <a:r>
              <a:rPr lang="en-US" i="1" dirty="0" smtClean="0"/>
              <a:t>emphasize</a:t>
            </a:r>
            <a:r>
              <a:rPr lang="en-US" dirty="0" smtClean="0"/>
              <a:t> certain aspects of the system while </a:t>
            </a:r>
            <a:r>
              <a:rPr lang="en-US" i="1" dirty="0" smtClean="0"/>
              <a:t>ignoring</a:t>
            </a:r>
            <a:r>
              <a:rPr lang="en-US" dirty="0" smtClean="0"/>
              <a:t> others, based upon the goals of the study.</a:t>
            </a:r>
          </a:p>
          <a:p>
            <a:pPr lvl="1"/>
            <a:r>
              <a:rPr lang="en-US" b="1" i="1" dirty="0" smtClean="0"/>
              <a:t>Validation</a:t>
            </a:r>
            <a:r>
              <a:rPr lang="en-US" dirty="0" smtClean="0"/>
              <a:t> is the process of insuring that the model represents the real system to a certain degree of </a:t>
            </a:r>
            <a:r>
              <a:rPr lang="en-US" i="1" dirty="0" smtClean="0"/>
              <a:t>accuracy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6096000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 smtClean="0">
                <a:solidFill>
                  <a:schemeClr val="accent1"/>
                </a:solidFill>
              </a:rPr>
              <a:t>Pollacia</a:t>
            </a:r>
            <a:r>
              <a:rPr lang="en-US" dirty="0" smtClean="0">
                <a:solidFill>
                  <a:schemeClr val="accent1"/>
                </a:solidFill>
              </a:rPr>
              <a:t> 1989]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1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Simulate?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Most complex real-world systems cannot be modeled using a mathematical model that can be evaluated analytically.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provides estimations of performance of a system for new policies, parameters, or operating conditions.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Alternative proposed designs can be compared and evaluated.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allows experimentation without disturbing the real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can be studied using different time frames such as compressed time to speed up a study, or expanded time to observe details of a study.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096000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 smtClean="0">
                <a:solidFill>
                  <a:schemeClr val="accent1"/>
                </a:solidFill>
              </a:rPr>
              <a:t>Pollacia</a:t>
            </a:r>
            <a:r>
              <a:rPr lang="en-US" dirty="0" smtClean="0">
                <a:solidFill>
                  <a:schemeClr val="accent1"/>
                </a:solidFill>
              </a:rPr>
              <a:t> 1989]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models are often expensive and difficult to develop.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 simulation models contain stochastic parameters and only produce estimates of a system’s true nature.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modeling can be used to compare alternatives, but not to find the optimal solution to a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requires that the model must be a valid representation of the system for the output results to be accurate.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runs may be lengthy and expensive in terms of computer resources.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096000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 smtClean="0">
                <a:solidFill>
                  <a:schemeClr val="accent1"/>
                </a:solidFill>
              </a:rPr>
              <a:t>Pollacia</a:t>
            </a:r>
            <a:r>
              <a:rPr lang="en-US" dirty="0" smtClean="0">
                <a:solidFill>
                  <a:schemeClr val="accent1"/>
                </a:solidFill>
              </a:rPr>
              <a:t> 1989]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6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Discrete (Discrete Event)</a:t>
            </a:r>
          </a:p>
          <a:p>
            <a:pPr lvl="1"/>
            <a:r>
              <a:rPr lang="en-US" dirty="0" smtClean="0"/>
              <a:t>Changes to the state of the model can occur only at countable points in time.</a:t>
            </a:r>
          </a:p>
          <a:p>
            <a:r>
              <a:rPr lang="en-US" dirty="0" smtClean="0"/>
              <a:t>Continuous</a:t>
            </a:r>
          </a:p>
          <a:p>
            <a:pPr lvl="1"/>
            <a:r>
              <a:rPr lang="en-US" dirty="0" smtClean="0"/>
              <a:t>Changes to the state occur smoothly and continuously in time. Typically defined by differential or difference equations. Examples: analog circuit simulation, digital signal processing</a:t>
            </a:r>
          </a:p>
          <a:p>
            <a:r>
              <a:rPr lang="en-US" dirty="0" smtClean="0"/>
              <a:t>Hybrid</a:t>
            </a:r>
          </a:p>
          <a:p>
            <a:pPr lvl="1"/>
            <a:r>
              <a:rPr lang="en-US" dirty="0" smtClean="0"/>
              <a:t>Combines both. For example the simulation of “switching” power supplies.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096000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 smtClean="0">
                <a:solidFill>
                  <a:schemeClr val="accent1"/>
                </a:solidFill>
              </a:rPr>
              <a:t>Pollacia</a:t>
            </a:r>
            <a:r>
              <a:rPr lang="en-US" dirty="0" smtClean="0">
                <a:solidFill>
                  <a:schemeClr val="accent1"/>
                </a:solidFill>
              </a:rPr>
              <a:t> 1989]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8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Event Simulation (DES)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 State</a:t>
            </a:r>
          </a:p>
          <a:p>
            <a:pPr lvl="1"/>
            <a:r>
              <a:rPr lang="en-US" dirty="0" smtClean="0"/>
              <a:t>The system is composed of entities, each of which may have various attributes. The </a:t>
            </a:r>
            <a:r>
              <a:rPr lang="en-US" b="1" i="1" dirty="0" smtClean="0"/>
              <a:t>system state </a:t>
            </a:r>
            <a:r>
              <a:rPr lang="en-US" dirty="0" smtClean="0"/>
              <a:t>is the collection of all these attributes.</a:t>
            </a:r>
          </a:p>
          <a:p>
            <a:pPr lvl="1"/>
            <a:r>
              <a:rPr lang="en-US" dirty="0" smtClean="0"/>
              <a:t>An </a:t>
            </a:r>
            <a:r>
              <a:rPr lang="en-US" b="1" i="1" dirty="0" smtClean="0"/>
              <a:t>event</a:t>
            </a:r>
            <a:r>
              <a:rPr lang="en-US" dirty="0" smtClean="0"/>
              <a:t> is an instantaneous occurrence in time that may alter the state of the system.</a:t>
            </a:r>
          </a:p>
          <a:p>
            <a:pPr lvl="1"/>
            <a:r>
              <a:rPr lang="en-US" dirty="0" smtClean="0"/>
              <a:t>An event initiates an activity, which is a length of time (may be zero) during which entities engage in some operation.</a:t>
            </a:r>
          </a:p>
          <a:p>
            <a:pPr lvl="1"/>
            <a:r>
              <a:rPr lang="en-US" dirty="0" smtClean="0"/>
              <a:t>A process is a sequence of events that may encompass several activities.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6096000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 smtClean="0">
                <a:solidFill>
                  <a:schemeClr val="accent1"/>
                </a:solidFill>
              </a:rPr>
              <a:t>Pollacia</a:t>
            </a:r>
            <a:r>
              <a:rPr lang="en-US" dirty="0" smtClean="0">
                <a:solidFill>
                  <a:schemeClr val="accent1"/>
                </a:solidFill>
              </a:rPr>
              <a:t> 1989]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9184</TotalTime>
  <Words>2206</Words>
  <Application>Microsoft Office PowerPoint</Application>
  <PresentationFormat>On-screen Show (4:3)</PresentationFormat>
  <Paragraphs>205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Discrete Event Simulation: An Overview</vt:lpstr>
      <vt:lpstr>Outline (Tentative)</vt:lpstr>
      <vt:lpstr>References</vt:lpstr>
      <vt:lpstr>Simulation</vt:lpstr>
      <vt:lpstr>Systems and Models</vt:lpstr>
      <vt:lpstr>Why Simulate?</vt:lpstr>
      <vt:lpstr>Issues with Simulation</vt:lpstr>
      <vt:lpstr>Types of Simulation</vt:lpstr>
      <vt:lpstr>Discrete Event Simulation (DES)</vt:lpstr>
      <vt:lpstr>DES World Views</vt:lpstr>
      <vt:lpstr>“Open Source” DES Simulators</vt:lpstr>
      <vt:lpstr>ns-3</vt:lpstr>
      <vt:lpstr>OMNeT++</vt:lpstr>
      <vt:lpstr>Overview and Comparison</vt:lpstr>
      <vt:lpstr>Process Oriented Simulation Approaches</vt:lpstr>
      <vt:lpstr>Coroutines</vt:lpstr>
      <vt:lpstr>Python Generators I</vt:lpstr>
      <vt:lpstr>Python Generators II</vt:lpstr>
      <vt:lpstr>Python Generators III</vt:lpstr>
      <vt:lpstr>JavaScript Generators are Similar</vt:lpstr>
      <vt:lpstr>SimPy (version 3)</vt:lpstr>
      <vt:lpstr>M/M/1 Queue in SimPy I</vt:lpstr>
      <vt:lpstr>M/M/1 Queue in SimPy II</vt:lpstr>
      <vt:lpstr>M/M/1 Queue in SimPy III</vt:lpstr>
      <vt:lpstr>Weibull/M/1 Queue I</vt:lpstr>
      <vt:lpstr>Weibull/M/1 Queue II</vt:lpstr>
      <vt:lpstr>The SimPy Store Resource</vt:lpstr>
      <vt:lpstr>Simulating an M/M/1/N Queue</vt:lpstr>
      <vt:lpstr>Modeling a Limited Pool of Resources</vt:lpstr>
      <vt:lpstr>Simulating a M/M/1/k/k System</vt:lpstr>
      <vt:lpstr>Simulating a M/M/1/k/k System II</vt:lpstr>
      <vt:lpstr>Simulating a M/M/1/k/k System III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Dr. Greg M. Bernstein</dc:creator>
  <cp:lastModifiedBy>Dr. Greg M. Bernstein</cp:lastModifiedBy>
  <cp:revision>93</cp:revision>
  <dcterms:created xsi:type="dcterms:W3CDTF">2014-02-19T18:15:36Z</dcterms:created>
  <dcterms:modified xsi:type="dcterms:W3CDTF">2014-06-13T17:42:41Z</dcterms:modified>
</cp:coreProperties>
</file>