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273" r:id="rId6"/>
    <p:sldId id="274" r:id="rId7"/>
    <p:sldId id="318" r:id="rId8"/>
    <p:sldId id="306" r:id="rId9"/>
    <p:sldId id="297" r:id="rId10"/>
    <p:sldId id="301" r:id="rId11"/>
    <p:sldId id="296" r:id="rId12"/>
    <p:sldId id="309" r:id="rId13"/>
    <p:sldId id="303" r:id="rId14"/>
    <p:sldId id="311" r:id="rId15"/>
    <p:sldId id="304" r:id="rId16"/>
    <p:sldId id="310" r:id="rId17"/>
    <p:sldId id="277" r:id="rId18"/>
    <p:sldId id="298" r:id="rId19"/>
    <p:sldId id="299" r:id="rId20"/>
    <p:sldId id="300" r:id="rId21"/>
    <p:sldId id="279" r:id="rId22"/>
    <p:sldId id="312" r:id="rId23"/>
    <p:sldId id="287" r:id="rId24"/>
    <p:sldId id="314" r:id="rId25"/>
    <p:sldId id="315" r:id="rId26"/>
    <p:sldId id="316" r:id="rId27"/>
    <p:sldId id="317" r:id="rId28"/>
    <p:sldId id="29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318"/>
            <p14:sldId id="306"/>
            <p14:sldId id="297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312"/>
            <p14:sldId id="287"/>
          </p14:sldIdLst>
        </p14:section>
        <p14:section name="08-原生图形组件" id="{ED71E0CD-9262-4EE3-A618-E9497386A3AF}">
          <p14:sldIdLst>
            <p14:sldId id="314"/>
            <p14:sldId id="315"/>
          </p14:sldIdLst>
        </p14:section>
        <p14:section name="09-echarts 的响应式布局" id="{C98BB536-9960-4668-BB1B-480B4C2A0457}">
          <p14:sldIdLst>
            <p14:sldId id="316"/>
            <p14:sldId id="317"/>
          </p14:sldIdLst>
        </p14:section>
        <p14:section name="总结" id="{039E83F1-6C20-48B7-96DE-A5A5CF440AE9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828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76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429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729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4EAC24-E712-4B62-9C85-79B91A8F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630" y="2130669"/>
            <a:ext cx="3352800" cy="2114550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dataZoom </a:t>
            </a:r>
            <a:r>
              <a:rPr lang="zh-CN" altLang="en-US"/>
              <a:t>组件的类型：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</a:t>
            </a:r>
            <a:r>
              <a:rPr lang="zh-CN" altLang="en-US">
                <a:solidFill>
                  <a:srgbClr val="00A5E3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颜色、大小</a:t>
            </a:r>
            <a:r>
              <a:rPr lang="zh-CN" altLang="en-US"/>
              <a:t>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</a:t>
            </a:r>
            <a:r>
              <a:rPr lang="en-US" altLang="zh-CN">
                <a:solidFill>
                  <a:srgbClr val="00A5E3"/>
                </a:solidFill>
              </a:rPr>
              <a:t>'click</a:t>
            </a:r>
            <a:r>
              <a:rPr lang="en-US" altLang="zh-CN"/>
              <a:t>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</a:t>
            </a:r>
            <a:r>
              <a:rPr lang="zh-CN" altLang="en-US">
                <a:solidFill>
                  <a:srgbClr val="00A5E3"/>
                </a:solidFill>
              </a:rPr>
              <a:t>组件交互行为</a:t>
            </a:r>
            <a:r>
              <a:rPr lang="zh-CN" altLang="en-US"/>
              <a:t>都会触发相应的</a:t>
            </a:r>
            <a:r>
              <a:rPr lang="zh-CN" altLang="en-US">
                <a:solidFill>
                  <a:srgbClr val="00A5E3"/>
                </a:solidFill>
              </a:rPr>
              <a:t>事件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如图例开关的行为会触发 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 </a:t>
            </a:r>
            <a:r>
              <a:rPr lang="zh-CN" altLang="en-US"/>
              <a:t>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() </a:t>
            </a:r>
            <a:r>
              <a:rPr lang="zh-CN" altLang="en-US"/>
              <a:t>方法触发组件行为。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如触发某个元素的</a:t>
            </a:r>
            <a:r>
              <a:rPr lang="en-US" altLang="zh-CN"/>
              <a:t>highlight </a:t>
            </a:r>
            <a:r>
              <a:rPr lang="zh-CN" altLang="en-US"/>
              <a:t>高亮事件：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</a:t>
            </a:r>
            <a:r>
              <a:rPr lang="zh-CN" altLang="en-US">
                <a:solidFill>
                  <a:srgbClr val="00A5E3"/>
                </a:solidFill>
              </a:rPr>
              <a:t>内容丰富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文本标签</a:t>
            </a:r>
            <a:r>
              <a:rPr lang="zh-CN" altLang="en-US"/>
              <a:t>。</a:t>
            </a: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175417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formatter</a:t>
            </a:r>
            <a:r>
              <a:rPr lang="zh-CN" altLang="en-US"/>
              <a:t> 写文本片段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‘{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x}’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400"/>
              <a:t>相当于：</a:t>
            </a:r>
            <a:endParaRPr lang="en-US" altLang="zh-CN" sz="1400"/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857250" lvl="2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rich 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原生图形组件的基本概念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原生图形组件就是可以</a:t>
            </a:r>
            <a:r>
              <a:rPr lang="zh-CN" altLang="en-US">
                <a:solidFill>
                  <a:srgbClr val="00A5E3"/>
                </a:solidFill>
              </a:rPr>
              <a:t>自定义图形</a:t>
            </a:r>
            <a:r>
              <a:rPr lang="zh-CN" altLang="en-US"/>
              <a:t>的组件。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原生图形组件里绘制的图形，可以</a:t>
            </a:r>
            <a:r>
              <a:rPr lang="zh-CN" altLang="en-US">
                <a:solidFill>
                  <a:srgbClr val="00A5E3"/>
                </a:solidFill>
              </a:rPr>
              <a:t>绑定鼠标事件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拖拽事件</a:t>
            </a:r>
            <a:r>
              <a:rPr lang="zh-CN" altLang="en-US"/>
              <a:t>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有两种点位：</a:t>
            </a:r>
            <a:r>
              <a:rPr lang="zh-CN" altLang="en-US">
                <a:solidFill>
                  <a:srgbClr val="00A5E3"/>
                </a:solidFill>
              </a:rPr>
              <a:t>坐标位</a:t>
            </a:r>
            <a:r>
              <a:rPr lang="zh-CN" altLang="en-US"/>
              <a:t>，</a:t>
            </a:r>
            <a:r>
              <a:rPr lang="zh-CN" altLang="en-US">
                <a:solidFill>
                  <a:srgbClr val="00A5E3"/>
                </a:solidFill>
              </a:rPr>
              <a:t>像素位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坐标位有直角坐标位、地理坐标位等。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原生图形的位置就是基于像素位定位的。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实例对象提供了坐标位和像素位的转换方法：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convertToPixel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坐标位转像素位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convertFromPixel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像素位转坐标位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折线图标记点的拖拽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正常绘制折线图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在折线图的所有标记点位置绘制原生图形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为原生图形绑定鼠标事件：</a:t>
            </a:r>
            <a:endParaRPr lang="en-US" altLang="zh-CN"/>
          </a:p>
          <a:p>
            <a:pPr lvl="1"/>
            <a:r>
              <a:rPr lang="zh-CN" altLang="en-US"/>
              <a:t>拖拽时，将原生图形的位置赋予标记点</a:t>
            </a:r>
            <a:endParaRPr lang="en-US" altLang="zh-CN"/>
          </a:p>
          <a:p>
            <a:pPr lvl="1"/>
            <a:r>
              <a:rPr lang="zh-CN" altLang="en-US"/>
              <a:t>鼠标移动时，显示提示</a:t>
            </a:r>
            <a:endParaRPr lang="en-US" altLang="zh-CN"/>
          </a:p>
          <a:p>
            <a:pPr lvl="1"/>
            <a:r>
              <a:rPr lang="zh-CN" altLang="en-US"/>
              <a:t>鼠标抬起时，隐藏提示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1AC4-CD2D-4DF8-BA48-878D4CE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96" y="1215483"/>
            <a:ext cx="4473606" cy="4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3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响应式布局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中使用</a:t>
            </a:r>
            <a:r>
              <a:rPr lang="en-US" altLang="zh-CN"/>
              <a:t>css </a:t>
            </a:r>
            <a:r>
              <a:rPr lang="zh-CN" altLang="en-US"/>
              <a:t>中的</a:t>
            </a:r>
            <a:r>
              <a:rPr lang="en-US" altLang="zh-CN"/>
              <a:t>flex </a:t>
            </a:r>
            <a:r>
              <a:rPr lang="zh-CN" altLang="en-US"/>
              <a:t>可以轻松实现响应式布局。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里，如何适配不同尺寸的屏幕呢？</a:t>
            </a:r>
            <a:endParaRPr lang="en-US" altLang="zh-CN"/>
          </a:p>
          <a:p>
            <a:r>
              <a:rPr lang="zh-CN" altLang="en-US"/>
              <a:t>简单点的可以通过为尺寸、位置等属性设置百分比来实现。</a:t>
            </a:r>
            <a:endParaRPr lang="en-US" altLang="zh-CN"/>
          </a:p>
          <a:p>
            <a:r>
              <a:rPr lang="zh-CN" altLang="en-US"/>
              <a:t>复杂些的就需要自定义响应规则。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接下来咱们就是重点说一下</a:t>
            </a:r>
            <a:r>
              <a:rPr lang="en-US" altLang="zh-CN"/>
              <a:t>echarts </a:t>
            </a:r>
            <a:r>
              <a:rPr lang="zh-CN" altLang="en-US"/>
              <a:t>中自定义响应规则的方法。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自定义响应规则的方法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建立基础配置项 </a:t>
            </a:r>
            <a:r>
              <a:rPr lang="en-US" altLang="zh-CN"/>
              <a:t>baseOption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建立规则配置列表 </a:t>
            </a:r>
            <a:r>
              <a:rPr lang="en-US" altLang="zh-CN"/>
              <a:t>media</a:t>
            </a:r>
          </a:p>
          <a:p>
            <a:r>
              <a:rPr lang="zh-CN" altLang="en-US"/>
              <a:t>建立</a:t>
            </a:r>
            <a:r>
              <a:rPr lang="en-US" altLang="zh-CN"/>
              <a:t>query</a:t>
            </a:r>
          </a:p>
          <a:p>
            <a:r>
              <a:rPr lang="zh-CN" altLang="en-US"/>
              <a:t>建立此规则下的配置信息</a:t>
            </a:r>
            <a:r>
              <a:rPr lang="en-US" altLang="zh-CN"/>
              <a:t>option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/>
              <a:t>echarts </a:t>
            </a:r>
            <a:r>
              <a:rPr lang="zh-CN" altLang="en-US"/>
              <a:t>实例基于</a:t>
            </a:r>
            <a:r>
              <a:rPr lang="en-US" altLang="zh-CN"/>
              <a:t>baseOption </a:t>
            </a:r>
            <a:r>
              <a:rPr lang="zh-CN" altLang="en-US"/>
              <a:t>和</a:t>
            </a:r>
            <a:r>
              <a:rPr lang="en-US" altLang="zh-CN"/>
              <a:t>media </a:t>
            </a:r>
            <a:r>
              <a:rPr lang="zh-CN" altLang="en-US"/>
              <a:t>绘制图表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74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我们这章所说的都是出现频率较高的知识点。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若想熟练灵活的掌控</a:t>
            </a:r>
            <a:r>
              <a:rPr lang="en-US" altLang="zh-CN"/>
              <a:t>echarts</a:t>
            </a:r>
            <a:r>
              <a:rPr lang="zh-CN" altLang="en-US"/>
              <a:t>，大家要可以基于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原生图形组件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响应式布局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多坐标轴的常见应用就是一个图表有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1405E1-3DF7-4628-9002-F7C4AB49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96" y="2146842"/>
            <a:ext cx="6457950" cy="3495675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9E3BB49-D626-43A3-AB93-CCEB1BBE756A}"/>
              </a:ext>
            </a:extLst>
          </p:cNvPr>
          <p:cNvSpPr txBox="1">
            <a:spLocks/>
          </p:cNvSpPr>
          <p:nvPr/>
        </p:nvSpPr>
        <p:spPr>
          <a:xfrm>
            <a:off x="838200" y="2297540"/>
            <a:ext cx="4057650" cy="319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多坐标轴的设置方法：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yAxis </a:t>
            </a:r>
            <a:r>
              <a:rPr lang="zh-CN" altLang="en-US"/>
              <a:t>中写入两组数据，让两组数据的行数保持一致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series </a:t>
            </a:r>
            <a:r>
              <a:rPr lang="zh-CN" altLang="en-US"/>
              <a:t>中设置数据时，使用 </a:t>
            </a:r>
            <a:r>
              <a:rPr lang="en-US" altLang="zh-CN"/>
              <a:t>yAxisIndex </a:t>
            </a:r>
            <a:r>
              <a:rPr lang="zh-CN" altLang="en-US"/>
              <a:t>属性设置系列与哪个</a:t>
            </a:r>
            <a:r>
              <a:rPr lang="en-US" altLang="zh-CN"/>
              <a:t>y </a:t>
            </a:r>
            <a:r>
              <a:rPr lang="zh-CN" altLang="en-US"/>
              <a:t>轴相关联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请求数据的方式：</a:t>
            </a:r>
            <a:r>
              <a:rPr lang="en-US" altLang="zh-CN">
                <a:solidFill>
                  <a:srgbClr val="00A5E3"/>
                </a:solidFill>
              </a:rPr>
              <a:t>ajax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fetch</a:t>
            </a:r>
            <a:r>
              <a:rPr lang="en-US" altLang="zh-CN"/>
              <a:t>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，有什么先配置什么。等请求到数据后，再追加配置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/>
              <a:t>loading 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9B614-E10D-4FF3-ABD8-6131F1AE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4693293"/>
            <a:ext cx="5782135" cy="1401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数据集与图表的映射方式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DDAE-3F51-417F-A50F-EACBDC9D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7798"/>
            <a:ext cx="5476875" cy="384810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EA1FA62-36C0-4661-A027-EB477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48"/>
            <a:ext cx="3951514" cy="133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列映射类目轴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列第</a:t>
            </a:r>
            <a:r>
              <a:rPr lang="en-US" altLang="zh-CN"/>
              <a:t>1</a:t>
            </a:r>
            <a:r>
              <a:rPr lang="zh-CN" altLang="en-US"/>
              <a:t>个系列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列第</a:t>
            </a:r>
            <a:r>
              <a:rPr lang="en-US" altLang="zh-CN"/>
              <a:t>2</a:t>
            </a:r>
            <a:r>
              <a:rPr lang="zh-CN" altLang="en-US"/>
              <a:t>个系列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FB62-A05A-4794-AE0E-32B7E22A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53" y="2697722"/>
            <a:ext cx="4204426" cy="1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62117C4-91DD-4B84-98BD-AB502CC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303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  </a:t>
            </a:r>
            <a:r>
              <a:rPr lang="en-US" altLang="zh-CN"/>
              <a:t>// </a:t>
            </a:r>
            <a:r>
              <a:rPr lang="zh-CN" altLang="en-US"/>
              <a:t>基于列映射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FF936-4B82-4942-8000-32F3AFD3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5197F6-DCBC-42B9-814E-59AB3A88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9835"/>
            <a:ext cx="9079306" cy="203396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85A1F67-E9D0-448D-9162-5D027DACF741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   </a:t>
            </a:r>
            <a:r>
              <a:rPr lang="en-US" altLang="zh-CN"/>
              <a:t>// </a:t>
            </a:r>
            <a:r>
              <a:rPr lang="zh-CN" altLang="en-US"/>
              <a:t>基于行映射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数据集的</a:t>
            </a:r>
            <a:r>
              <a:rPr lang="zh-CN" altLang="en-US">
                <a:solidFill>
                  <a:srgbClr val="00A5E3"/>
                </a:solidFill>
              </a:rPr>
              <a:t>维度</a:t>
            </a:r>
            <a:r>
              <a:rPr lang="zh-CN" altLang="en-US"/>
              <a:t>指的就是每个系列的名称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维度映射作用：对数据的维度信息统一定义和管理。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dataset.source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19554</TotalTime>
  <Words>1704</Words>
  <Application>Microsoft Office PowerPoint</Application>
  <PresentationFormat>宽屏</PresentationFormat>
  <Paragraphs>214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微软雅黑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数据集与图表的映射方式</vt:lpstr>
      <vt:lpstr>数据集的行列映射</vt:lpstr>
      <vt:lpstr>数据集的维度映射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富文本的实现步骤</vt:lpstr>
      <vt:lpstr>文本块和文本片段</vt:lpstr>
      <vt:lpstr>原生图形组件的基本概念</vt:lpstr>
      <vt:lpstr>案例 – 折线图标记点的拖拽</vt:lpstr>
      <vt:lpstr>响应式布局</vt:lpstr>
      <vt:lpstr>自定义响应规则的方法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584</cp:revision>
  <dcterms:created xsi:type="dcterms:W3CDTF">2019-05-19T07:46:27Z</dcterms:created>
  <dcterms:modified xsi:type="dcterms:W3CDTF">2020-07-16T13:15:54Z</dcterms:modified>
</cp:coreProperties>
</file>