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73" r:id="rId5"/>
    <p:sldId id="308" r:id="rId6"/>
    <p:sldId id="306" r:id="rId7"/>
    <p:sldId id="310" r:id="rId8"/>
    <p:sldId id="274" r:id="rId9"/>
    <p:sldId id="305" r:id="rId10"/>
    <p:sldId id="303" r:id="rId11"/>
    <p:sldId id="311" r:id="rId12"/>
    <p:sldId id="312" r:id="rId13"/>
    <p:sldId id="313" r:id="rId14"/>
    <p:sldId id="3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大屏的制作原理" id="{4C832947-2092-B242-8FF3-4D96B6007803}">
          <p14:sldIdLst>
            <p14:sldId id="273"/>
          </p14:sldIdLst>
        </p14:section>
        <p14:section name="02-echarts 中的样式设置" id="{81FDEFF6-1556-448F-83BF-0086A05C2A04}">
          <p14:sldIdLst>
            <p14:sldId id="308"/>
            <p14:sldId id="306"/>
            <p14:sldId id="310"/>
          </p14:sldIdLst>
        </p14:section>
        <p14:section name="03-百度地图" id="{D67B6D8B-F816-411F-AFD9-E57CB8852184}">
          <p14:sldIdLst>
            <p14:sldId id="274"/>
            <p14:sldId id="305"/>
          </p14:sldIdLst>
        </p14:section>
        <p14:section name="04-在echarts 中使用百度地图" id="{98C3D081-11DF-4FC8-9110-37F029531968}">
          <p14:sldIdLst>
            <p14:sldId id="303"/>
          </p14:sldIdLst>
        </p14:section>
        <p14:section name="作业" id="{108AFAB9-3587-4DCC-A4CC-28A4353CE3F0}">
          <p14:sldIdLst>
            <p14:sldId id="311"/>
            <p14:sldId id="312"/>
            <p14:sldId id="313"/>
          </p14:sldIdLst>
        </p14:section>
        <p14:section name="总结" id="{039E83F1-6C20-48B7-96DE-A5A5CF440AE9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23531"/>
    <a:srgbClr val="2F4554"/>
    <a:srgbClr val="ED7D31"/>
    <a:srgbClr val="FAEBD7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6764" autoAdjust="0"/>
  </p:normalViewPr>
  <p:slideViewPr>
    <p:cSldViewPr snapToGrid="0">
      <p:cViewPr varScale="1">
        <p:scale>
          <a:sx n="106" d="100"/>
          <a:sy n="106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164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4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98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7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hartsjs.com/editor.html?c=effectScatter-b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bsyun.baidu.com/cms/jsapi/reference/jsapi_referenc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baidu.com/chartusage/lin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hartsjs.com/examples/zh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baidu.com/theme-builder/#acc-theme-bo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jspopular3.0/guide/getke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index.php?title=jspopular3.0/guide/helloworld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中使用百度地图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echarts.js</a:t>
            </a:r>
            <a:r>
              <a:rPr lang="zh-CN" altLang="en-US"/>
              <a:t>、</a:t>
            </a:r>
            <a:r>
              <a:rPr lang="en-US" altLang="zh-CN"/>
              <a:t>bmap.js </a:t>
            </a:r>
            <a:r>
              <a:rPr lang="zh-CN" altLang="en-US"/>
              <a:t>以及 </a:t>
            </a:r>
            <a:r>
              <a:rPr lang="en-US" altLang="zh-CN"/>
              <a:t>https://api.map.baidu.com/api?v=2.0&amp;ak=</a:t>
            </a:r>
            <a:r>
              <a:rPr lang="zh-CN" altLang="en-US"/>
              <a:t>这里填在百度开发平台注册得到的 </a:t>
            </a:r>
            <a:r>
              <a:rPr lang="en-US" altLang="zh-CN"/>
              <a:t>access key</a:t>
            </a:r>
            <a:r>
              <a:rPr lang="zh-CN" altLang="en-US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option </a:t>
            </a:r>
            <a:r>
              <a:rPr lang="zh-CN" altLang="en-US"/>
              <a:t>中设置 </a:t>
            </a:r>
            <a:r>
              <a:rPr lang="en-US" altLang="zh-CN">
                <a:hlinkClick r:id="rId3"/>
              </a:rPr>
              <a:t>bmap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获得百度地图实例：</a:t>
            </a:r>
            <a:r>
              <a:rPr lang="en-US" altLang="zh-CN"/>
              <a:t>chart.</a:t>
            </a:r>
            <a:r>
              <a:rPr lang="en-US" altLang="zh-CN">
                <a:solidFill>
                  <a:srgbClr val="ED7D31"/>
                </a:solidFill>
              </a:rPr>
              <a:t>getModel</a:t>
            </a:r>
            <a:r>
              <a:rPr lang="en-US" altLang="zh-CN"/>
              <a:t>().</a:t>
            </a:r>
            <a:r>
              <a:rPr lang="en-US" altLang="zh-CN">
                <a:solidFill>
                  <a:srgbClr val="ED7D31"/>
                </a:solidFill>
              </a:rPr>
              <a:t>getComponent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'bmap</a:t>
            </a:r>
            <a:r>
              <a:rPr lang="en-US" altLang="zh-CN"/>
              <a:t>').</a:t>
            </a:r>
            <a:r>
              <a:rPr lang="en-US" altLang="zh-CN">
                <a:solidFill>
                  <a:srgbClr val="ED7D31"/>
                </a:solidFill>
              </a:rPr>
              <a:t>getBMap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根据</a:t>
            </a:r>
            <a:r>
              <a:rPr lang="zh-CN" altLang="en-US">
                <a:hlinkClick r:id="rId4"/>
              </a:rPr>
              <a:t>百度地图 </a:t>
            </a:r>
            <a:r>
              <a:rPr lang="en-US" altLang="zh-CN">
                <a:hlinkClick r:id="rId4"/>
              </a:rPr>
              <a:t>API </a:t>
            </a:r>
            <a:r>
              <a:rPr lang="zh-CN" altLang="en-US"/>
              <a:t>做进一步设置。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注：对于百度地图的配置，既可以在</a:t>
            </a:r>
            <a:r>
              <a:rPr lang="en-US" altLang="zh-CN"/>
              <a:t>echarts </a:t>
            </a:r>
            <a:r>
              <a:rPr lang="zh-CN" altLang="en-US"/>
              <a:t>配置项的</a:t>
            </a:r>
            <a:r>
              <a:rPr lang="en-US" altLang="zh-CN"/>
              <a:t>bmap </a:t>
            </a:r>
            <a:r>
              <a:rPr lang="zh-CN" altLang="en-US"/>
              <a:t>中设置，也可以将百度地图的实例从</a:t>
            </a:r>
            <a:r>
              <a:rPr lang="en-US" altLang="zh-CN"/>
              <a:t>echarts </a:t>
            </a:r>
            <a:r>
              <a:rPr lang="zh-CN" altLang="en-US"/>
              <a:t>中提取出来，然后根据百度地图的</a:t>
            </a:r>
            <a:r>
              <a:rPr lang="en-US" altLang="zh-CN"/>
              <a:t>api </a:t>
            </a:r>
            <a:r>
              <a:rPr lang="zh-CN" altLang="en-US"/>
              <a:t>对其进行设置。</a:t>
            </a:r>
          </a:p>
        </p:txBody>
      </p:sp>
    </p:spTree>
    <p:extLst>
      <p:ext uri="{BB962C8B-B14F-4D97-AF65-F5344CB8AC3E}">
        <p14:creationId xmlns:p14="http://schemas.microsoft.com/office/powerpoint/2010/main" val="36723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大屏制作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自由定制主题，比如双十一大屏、</a:t>
            </a:r>
            <a:r>
              <a:rPr lang="en-US" altLang="zh-CN"/>
              <a:t>618</a:t>
            </a:r>
            <a:r>
              <a:rPr lang="zh-CN" altLang="en-US"/>
              <a:t>大屏等。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站在产品的角度思考什么样的数据适合用什么样的图表，参考</a:t>
            </a:r>
            <a:r>
              <a:rPr lang="en-US" altLang="zh-CN">
                <a:solidFill>
                  <a:schemeClr val="tx1"/>
                </a:solidFill>
                <a:hlinkClick r:id="rId3"/>
              </a:rPr>
              <a:t>ECharts </a:t>
            </a:r>
            <a:r>
              <a:rPr lang="zh-CN" altLang="en-US">
                <a:solidFill>
                  <a:schemeClr val="tx1"/>
                </a:solidFill>
                <a:hlinkClick r:id="rId3"/>
              </a:rPr>
              <a:t>数据可视化规范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将我们以前所学过的图表和功能放入其中，巩固我们所学过的知识。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尝试放入我们没讲过的图表，学习新的知识，参考</a:t>
            </a:r>
            <a:r>
              <a:rPr lang="zh-CN" altLang="en-US">
                <a:hlinkClick r:id="rId4"/>
              </a:rPr>
              <a:t>官方实例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5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参考案例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887E41-7530-40CE-8C1D-C6658076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9635"/>
            <a:ext cx="9622172" cy="54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参考案例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350F4-3B14-4DC1-8FAC-71C04CB90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4674"/>
            <a:ext cx="9731928" cy="54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8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我们这章主要讲了在大屏里放置多个图表的实现原理；</a:t>
            </a:r>
            <a:r>
              <a:rPr lang="en-US" altLang="zh-CN"/>
              <a:t>echarts</a:t>
            </a:r>
            <a:r>
              <a:rPr lang="zh-CN" altLang="en-US"/>
              <a:t>样式的设置；百度地图和</a:t>
            </a:r>
            <a:r>
              <a:rPr lang="en-US" altLang="zh-CN"/>
              <a:t>echarts </a:t>
            </a:r>
            <a:r>
              <a:rPr lang="zh-CN" altLang="en-US"/>
              <a:t>的结合。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用大屏做例子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用大屏串联和巩固之前学过的知识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用大屏扩展新的知识点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大屏的制作原理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主题样式的设置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百度地图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中使用百度地图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大屏的制作原理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973497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大屏就是要显示在大屏幕里的网页。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大屏通常放在公共空间中展示数据。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大屏的尺寸一般是</a:t>
            </a:r>
            <a:r>
              <a:rPr lang="en-US" altLang="zh-CN">
                <a:solidFill>
                  <a:srgbClr val="00A5E3"/>
                </a:solidFill>
              </a:rPr>
              <a:t>1920</a:t>
            </a:r>
            <a:r>
              <a:rPr lang="zh-CN" altLang="en-US">
                <a:solidFill>
                  <a:srgbClr val="00A5E3"/>
                </a:solidFill>
              </a:rPr>
              <a:t>*</a:t>
            </a:r>
            <a:r>
              <a:rPr lang="en-US" altLang="zh-CN">
                <a:solidFill>
                  <a:srgbClr val="00A5E3"/>
                </a:solidFill>
              </a:rPr>
              <a:t>1080</a:t>
            </a:r>
          </a:p>
          <a:p>
            <a:pPr marL="0" indent="0">
              <a:buNone/>
            </a:pPr>
            <a:r>
              <a:rPr lang="zh-CN" altLang="en-US"/>
              <a:t>大屏可以不用考虑浏览器的兼容性，只要谷歌能兼容就行。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大屏的制作原理是在浏览器中，建立多个</a:t>
            </a:r>
            <a:r>
              <a:rPr lang="en-US" altLang="zh-CN">
                <a:solidFill>
                  <a:srgbClr val="00A5E3"/>
                </a:solidFill>
              </a:rPr>
              <a:t>echarts </a:t>
            </a:r>
            <a:r>
              <a:rPr lang="zh-CN" altLang="en-US">
                <a:solidFill>
                  <a:srgbClr val="00A5E3"/>
                </a:solidFill>
              </a:rPr>
              <a:t>容器</a:t>
            </a:r>
            <a:r>
              <a:rPr lang="zh-CN" altLang="en-US"/>
              <a:t>，将不同的</a:t>
            </a:r>
            <a:r>
              <a:rPr lang="en-US" altLang="zh-CN"/>
              <a:t>echarts </a:t>
            </a:r>
            <a:r>
              <a:rPr lang="zh-CN" altLang="en-US"/>
              <a:t>图表放入其中。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4644A-19E5-47FA-8E02-4E28C0C5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13" y="1145218"/>
            <a:ext cx="6242188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中的样式设置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的样式设置方法有以下几种：</a:t>
            </a:r>
            <a:endParaRPr lang="en-US" altLang="zh-CN"/>
          </a:p>
          <a:p>
            <a:r>
              <a:rPr lang="zh-CN" altLang="en-US"/>
              <a:t>颜色主题 （</a:t>
            </a:r>
            <a:r>
              <a:rPr lang="en-US" altLang="zh-CN"/>
              <a:t>theme</a:t>
            </a:r>
            <a:r>
              <a:rPr lang="zh-CN" altLang="en-US"/>
              <a:t>）</a:t>
            </a:r>
          </a:p>
          <a:p>
            <a:r>
              <a:rPr lang="zh-CN" altLang="en-US"/>
              <a:t>调色盘（</a:t>
            </a:r>
            <a:r>
              <a:rPr lang="en-US" altLang="zh-CN"/>
              <a:t>color</a:t>
            </a:r>
            <a:r>
              <a:rPr lang="zh-CN" altLang="en-US"/>
              <a:t>）</a:t>
            </a:r>
          </a:p>
          <a:p>
            <a:r>
              <a:rPr lang="zh-CN" altLang="en-US"/>
              <a:t>具体样式设置（</a:t>
            </a:r>
            <a:r>
              <a:rPr lang="en-US" altLang="zh-CN"/>
              <a:t>itemStyle</a:t>
            </a:r>
            <a:r>
              <a:rPr lang="zh-CN" altLang="en-US"/>
              <a:t>、</a:t>
            </a:r>
            <a:r>
              <a:rPr lang="en-US" altLang="zh-CN"/>
              <a:t>lineStyle</a:t>
            </a:r>
            <a:r>
              <a:rPr lang="zh-CN" altLang="en-US"/>
              <a:t>、</a:t>
            </a:r>
            <a:r>
              <a:rPr lang="en-US" altLang="zh-CN"/>
              <a:t>areaStyle</a:t>
            </a:r>
            <a:r>
              <a:rPr lang="zh-CN" altLang="en-US"/>
              <a:t>、</a:t>
            </a:r>
            <a:r>
              <a:rPr lang="en-US" altLang="zh-CN"/>
              <a:t>label</a:t>
            </a:r>
            <a:r>
              <a:rPr lang="zh-CN" altLang="en-US"/>
              <a:t>、</a:t>
            </a:r>
            <a:r>
              <a:rPr lang="en-US" altLang="zh-CN"/>
              <a:t>...</a:t>
            </a:r>
            <a:r>
              <a:rPr lang="zh-CN" altLang="en-US"/>
              <a:t>）</a:t>
            </a:r>
          </a:p>
          <a:p>
            <a:r>
              <a:rPr lang="zh-CN" altLang="en-US"/>
              <a:t>视觉映射（</a:t>
            </a:r>
            <a:r>
              <a:rPr lang="en-US" altLang="zh-CN"/>
              <a:t>visualMap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颜色主题（</a:t>
            </a:r>
            <a:r>
              <a:rPr lang="en-US" altLang="zh-CN"/>
              <a:t>Theme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颜色主题是修改</a:t>
            </a:r>
            <a:r>
              <a:rPr lang="zh-CN" altLang="en-US">
                <a:solidFill>
                  <a:srgbClr val="00A5E3"/>
                </a:solidFill>
              </a:rPr>
              <a:t>全局样式</a:t>
            </a:r>
            <a:r>
              <a:rPr lang="zh-CN" altLang="en-US"/>
              <a:t>的方法。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内置了两套主题，分别为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 </a:t>
            </a:r>
            <a:r>
              <a:rPr lang="zh-CN" altLang="en-US"/>
              <a:t>和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dark</a:t>
            </a:r>
            <a:r>
              <a:rPr lang="en-US" altLang="zh-CN"/>
              <a:t>‘</a:t>
            </a:r>
            <a:r>
              <a:rPr lang="zh-CN" altLang="en-US"/>
              <a:t>，其设置方法为：</a:t>
            </a:r>
            <a:r>
              <a:rPr lang="en-US" altLang="zh-CN"/>
              <a:t>echarts.init(dom, '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’)</a:t>
            </a:r>
          </a:p>
          <a:p>
            <a:pPr marL="0" indent="0">
              <a:buNone/>
            </a:pPr>
            <a:r>
              <a:rPr lang="zh-CN" altLang="en-US"/>
              <a:t>若要使用其它主题，需要去</a:t>
            </a:r>
            <a:r>
              <a:rPr lang="zh-CN" altLang="en-US">
                <a:hlinkClick r:id="rId3"/>
              </a:rPr>
              <a:t>主题编辑器</a:t>
            </a:r>
            <a:r>
              <a:rPr lang="zh-CN" altLang="en-US"/>
              <a:t>下载。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调色盘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调色盘通过配置项中的</a:t>
            </a:r>
            <a:r>
              <a:rPr lang="en-US" altLang="zh-CN">
                <a:solidFill>
                  <a:srgbClr val="00A5E3"/>
                </a:solidFill>
              </a:rPr>
              <a:t>color</a:t>
            </a:r>
            <a:r>
              <a:rPr lang="en-US" altLang="zh-CN"/>
              <a:t> </a:t>
            </a:r>
            <a:r>
              <a:rPr lang="zh-CN" altLang="en-US"/>
              <a:t>属性来设置。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FC75CE-95C1-43D9-832B-D004156F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884"/>
            <a:ext cx="4124495" cy="320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595116-013A-43B2-9395-57DB821C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21" y="1992129"/>
            <a:ext cx="6010275" cy="39147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6B1999-AF74-4A87-A367-D9A28974BA93}"/>
              </a:ext>
            </a:extLst>
          </p:cNvPr>
          <p:cNvCxnSpPr>
            <a:cxnSpLocks/>
          </p:cNvCxnSpPr>
          <p:nvPr/>
        </p:nvCxnSpPr>
        <p:spPr>
          <a:xfrm flipH="1">
            <a:off x="3941685" y="2290439"/>
            <a:ext cx="1606859" cy="569280"/>
          </a:xfrm>
          <a:prstGeom prst="straightConnector1">
            <a:avLst/>
          </a:prstGeom>
          <a:ln>
            <a:solidFill>
              <a:srgbClr val="C23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242E4D-223A-401B-A4A5-50167B91FA18}"/>
              </a:ext>
            </a:extLst>
          </p:cNvPr>
          <p:cNvCxnSpPr>
            <a:cxnSpLocks/>
          </p:cNvCxnSpPr>
          <p:nvPr/>
        </p:nvCxnSpPr>
        <p:spPr>
          <a:xfrm flipH="1">
            <a:off x="4451065" y="2290439"/>
            <a:ext cx="1266155" cy="1216241"/>
          </a:xfrm>
          <a:prstGeom prst="straightConnector1">
            <a:avLst/>
          </a:prstGeom>
          <a:ln>
            <a:solidFill>
              <a:srgbClr val="2F4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E01A0330-A2B9-49D7-AA92-90367EEB963C}"/>
              </a:ext>
            </a:extLst>
          </p:cNvPr>
          <p:cNvSpPr/>
          <p:nvPr/>
        </p:nvSpPr>
        <p:spPr>
          <a:xfrm>
            <a:off x="5286975" y="1992129"/>
            <a:ext cx="860489" cy="1055871"/>
          </a:xfrm>
          <a:prstGeom prst="ellipse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C1831-C2BC-40DD-ACCB-B636B6A69078}"/>
              </a:ext>
            </a:extLst>
          </p:cNvPr>
          <p:cNvSpPr/>
          <p:nvPr/>
        </p:nvSpPr>
        <p:spPr>
          <a:xfrm>
            <a:off x="5298967" y="15682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</a:rPr>
              <a:t>调色盘</a:t>
            </a:r>
          </a:p>
        </p:txBody>
      </p:sp>
    </p:spTree>
    <p:extLst>
      <p:ext uri="{BB962C8B-B14F-4D97-AF65-F5344CB8AC3E}">
        <p14:creationId xmlns:p14="http://schemas.microsoft.com/office/powerpoint/2010/main" val="4082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百度地图的使用方法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23236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百度地图的使用方法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1302FC1D-69E9-4E0E-B23E-8B867C87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3548"/>
            <a:ext cx="8572500" cy="150495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21A66A-6066-4DAC-8E3F-FF661C21D2B3}"/>
              </a:ext>
            </a:extLst>
          </p:cNvPr>
          <p:cNvSpPr txBox="1">
            <a:spLocks/>
          </p:cNvSpPr>
          <p:nvPr/>
        </p:nvSpPr>
        <p:spPr>
          <a:xfrm>
            <a:off x="838200" y="3673641"/>
            <a:ext cx="10515600" cy="250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中引入百度地图，</a:t>
            </a:r>
            <a:r>
              <a:rPr lang="zh-CN" altLang="en-US">
                <a:hlinkClick r:id="rId5"/>
              </a:rPr>
              <a:t>详情见文档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 type=“text/javascript” src=“http://api.map.baidu.com/api?v=3.0&amp;ak=</a:t>
            </a:r>
            <a:r>
              <a:rPr lang="zh-CN" altLang="en-US"/>
              <a:t>****</a:t>
            </a:r>
            <a:r>
              <a:rPr lang="en-US" altLang="zh-CN"/>
              <a:t>"&gt;&lt;/script&gt;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百度地图常用操作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8D010FA5-5BC9-4349-8519-27512B16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地图展示：地图中心位，缩放级别，</a:t>
            </a:r>
            <a:r>
              <a:rPr lang="zh-CN" altLang="en-US" dirty="0"/>
              <a:t>鼠标滚轮缩放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添加控件：</a:t>
            </a:r>
            <a:r>
              <a:rPr lang="zh-CN" altLang="en-US" dirty="0"/>
              <a:t>平移</a:t>
            </a:r>
            <a:r>
              <a:rPr lang="zh-CN" altLang="en-US"/>
              <a:t>缩放控件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添加标注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设置样式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6815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17860</TotalTime>
  <Words>573</Words>
  <Application>Microsoft Office PowerPoint</Application>
  <PresentationFormat>宽屏</PresentationFormat>
  <Paragraphs>82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Microsoft YaHei</vt:lpstr>
      <vt:lpstr>Arial</vt:lpstr>
      <vt:lpstr>主题1</vt:lpstr>
      <vt:lpstr>echarts实例</vt:lpstr>
      <vt:lpstr>课堂目标</vt:lpstr>
      <vt:lpstr>知识点综述</vt:lpstr>
      <vt:lpstr>大屏的制作原理</vt:lpstr>
      <vt:lpstr>echarts 中的样式设置</vt:lpstr>
      <vt:lpstr>颜色主题（Theme）</vt:lpstr>
      <vt:lpstr>扩展-调色盘</vt:lpstr>
      <vt:lpstr>百度地图的使用方法</vt:lpstr>
      <vt:lpstr>百度地图常用操作</vt:lpstr>
      <vt:lpstr>在echarts 中使用百度地图</vt:lpstr>
      <vt:lpstr>大屏制作</vt:lpstr>
      <vt:lpstr>参考案例</vt:lpstr>
      <vt:lpstr>参考案例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530</cp:revision>
  <dcterms:created xsi:type="dcterms:W3CDTF">2019-05-19T07:46:27Z</dcterms:created>
  <dcterms:modified xsi:type="dcterms:W3CDTF">2020-05-18T01:22:58Z</dcterms:modified>
</cp:coreProperties>
</file>