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7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92632C-C80D-4029-BACC-87E5CA36EED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C0B38B-DC57-4341-BE7D-56043D5B93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3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15D6-91E5-43E3-9545-225832B58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Restaurant Location Recommender – New York City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8A2F4-42A1-4265-88AA-ADAD52C95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Coursera capstone project – Yizhou </a:t>
            </a:r>
            <a:r>
              <a:rPr lang="en-US" altLang="zh-CN" dirty="0" err="1"/>
              <a:t>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238E-9D1E-42E5-A85E-75B9DCD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CA0FD-ED36-48AF-9191-6399AD62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Rule out all the irrelevant venues (Automotive Shop, Design Studio, etc.) that are not restaurants.</a:t>
            </a:r>
          </a:p>
          <a:p>
            <a:pPr lvl="1"/>
            <a:r>
              <a:rPr lang="en-US" altLang="zh-CN" sz="2000" dirty="0"/>
              <a:t>Category names were manually examined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Venues with empty category name were categorized as ‘Not Found’ and ruled out as well</a:t>
            </a:r>
            <a:endParaRPr lang="en-US" altLang="zh-CN" sz="2200" dirty="0"/>
          </a:p>
          <a:p>
            <a:r>
              <a:rPr lang="en-US" altLang="zh-CN" sz="2400" dirty="0"/>
              <a:t>Restaurant Categories:</a:t>
            </a:r>
          </a:p>
          <a:p>
            <a:pPr lvl="1"/>
            <a:r>
              <a:rPr lang="en-US" altLang="zh-CN" sz="2000" dirty="0"/>
              <a:t>Some categories can be part of another category (e.g. ‘Hunan Restaurant’, ‘Shanghai Restaurant’ and ‘Szechuan Restaurant’ all belong to ‘Chinese Restaurant’): ‘Chinese Restaurant’ was renamed ‘Generic Chinese Restaurant’.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Some categories were very generic and vague, like ‘Food’ and ‘Restaurant’: combined into a single category ‘Unknown Type Restaurant’.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2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238E-9D1E-42E5-A85E-75B9DCD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CA0FD-ED36-48AF-9191-6399AD62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Rule out all the irrelevant venues (Automotive Shop, Design Studio, etc.) that are not restaurants.</a:t>
            </a:r>
          </a:p>
          <a:p>
            <a:pPr lvl="1"/>
            <a:r>
              <a:rPr lang="en-US" altLang="zh-CN" sz="2000" dirty="0"/>
              <a:t>Category names were manually examined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Venues with empty category name were categorized as ‘Not Found’ and ruled out as well</a:t>
            </a:r>
            <a:endParaRPr lang="en-US" altLang="zh-CN" sz="2200" dirty="0"/>
          </a:p>
          <a:p>
            <a:r>
              <a:rPr lang="en-US" altLang="zh-CN" sz="2400" dirty="0"/>
              <a:t>Restaurant Categories:</a:t>
            </a:r>
          </a:p>
          <a:p>
            <a:pPr lvl="1"/>
            <a:r>
              <a:rPr lang="en-US" altLang="zh-CN" sz="2000" dirty="0"/>
              <a:t>Some categories can be part of another category (e.g. ‘Hunan Restaurant’, ‘Shanghai Restaurant’ and ‘Szechuan Restaurant’ all belong to ‘Chinese Restaurant’): ‘Chinese Restaurant’ was renamed ‘Generic Chinese Restaurant’.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Some categories were very generic and vague, like ‘Food’ and ‘Restaurant’: combined into a single category ‘Unknown Type Restaurant’.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0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13DA-71A7-47CB-988D-8BB943B7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36FD7-7370-47AB-B367-0E274E6F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Restaurant Categories (Continue):</a:t>
            </a:r>
          </a:p>
          <a:p>
            <a:pPr lvl="1"/>
            <a:r>
              <a:rPr lang="en-US" altLang="zh-CN" sz="2000" dirty="0"/>
              <a:t>Some of the categories could be combined (e.g. ‘Dim Sum Restaurant’ and ‘Cantonese Restaurant’).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Some of the categories were actually synonyms: (e.g. ‘Coffee Shop’ and ‘Cafe’, ‘Food Court’ and ‘Fast Food Restaurant’, etc.)</a:t>
            </a:r>
          </a:p>
          <a:p>
            <a:r>
              <a:rPr lang="en-US" altLang="zh-CN" sz="2400" dirty="0"/>
              <a:t>Through data cleaning, the total number of restaurant categories was down to 101.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119FD-967E-4145-8745-539B6F807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4776" y="4491319"/>
            <a:ext cx="2970904" cy="2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EA01-CFB6-4A03-9E14-2B617D2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One-hot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6B9E1-E34C-43F5-A9BF-4B2F0B3D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One-hot encoding was used to create a more orderly data frame more friendly for statistical analysis.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encoded data frame was grouped by neighborhoods and count was applied to all 101 categories.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01F01-E74D-470A-95A3-0F5CD4235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6099" y="4001983"/>
            <a:ext cx="8340762" cy="28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C10A-4174-491D-B40B-BA14FC58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Recommender Creation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F78EE-80F4-4275-B450-6E901E40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total number of all restaurants and the specific category of restaurants that the owner wants to open was included: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Distances between neighborhoods: </a:t>
            </a:r>
            <a:r>
              <a:rPr lang="en-US" altLang="zh-CN" sz="2400" dirty="0" err="1"/>
              <a:t>distance_matrix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. Compute a 306*306 square distance matrix including mutual distances of all neighborhoods.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78284-9C68-4E0B-BAC4-E4B78F00AC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1738" y="2573225"/>
            <a:ext cx="4248524" cy="19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EE32-94B9-4B27-BB31-03D75F29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Recommender Creation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C0DD4-507B-4874-82D3-F9B9F3B64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Inverse all the distances values (Impact of restaurants in one neighborhood on another negatively correlated). The resultant matrix essentially becomes an impact matrix.</a:t>
                </a:r>
              </a:p>
              <a:p>
                <a:r>
                  <a:rPr lang="en-US" altLang="zh-CN" sz="2400" dirty="0"/>
                  <a:t>Two versions of impact matrix: one for all categories of restaurants, and one for specific category of restaurants.</a:t>
                </a:r>
              </a:p>
              <a:p>
                <a:r>
                  <a:rPr lang="en-US" altLang="zh-CN" sz="2400" dirty="0"/>
                  <a:t>Updated impact matrix </a:t>
                </a:r>
                <a:r>
                  <a:rPr lang="en-US" altLang="zh-CN" sz="2400" dirty="0" err="1"/>
                  <a:t>E</a:t>
                </a:r>
                <a:r>
                  <a:rPr lang="en-US" altLang="zh-CN" sz="2400" baseline="-25000" dirty="0" err="1"/>
                  <a:t>i</a:t>
                </a:r>
                <a:r>
                  <a:rPr lang="en-US" altLang="zh-CN" sz="2400" dirty="0"/>
                  <a:t> for Italian restaurants: multiplying the old impact matrix </a:t>
                </a:r>
                <a:r>
                  <a:rPr lang="en-US" altLang="zh-CN" sz="2400" dirty="0" err="1"/>
                  <a:t>E</a:t>
                </a:r>
                <a:r>
                  <a:rPr lang="en-US" altLang="zh-CN" sz="2400" baseline="-25000" dirty="0" err="1"/>
                  <a:t>o</a:t>
                </a:r>
                <a:r>
                  <a:rPr lang="en-US" altLang="zh-CN" sz="2400" dirty="0"/>
                  <a:t> with the number of Italian restaurants in each neighborhood v</a:t>
                </a:r>
                <a:r>
                  <a:rPr lang="en-US" altLang="zh-CN" sz="2400" baseline="-25000" dirty="0"/>
                  <a:t>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/>
                          <m:t>E</m:t>
                        </m:r>
                      </m:e>
                      <m:sub>
                        <m:r>
                          <a:rPr lang="en-US" altLang="zh-CN" sz="2400" i="1"/>
                          <m:t>𝑖</m:t>
                        </m:r>
                      </m:sub>
                    </m:sSub>
                    <m:r>
                      <a:rPr lang="en-US" altLang="zh-CN" sz="2400"/>
                      <m:t>=</m:t>
                    </m:r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/>
                          <m:t>E</m:t>
                        </m:r>
                      </m:e>
                      <m:sub>
                        <m:r>
                          <a:rPr lang="en-US" altLang="zh-CN" sz="2400" i="1"/>
                          <m:t>𝑜</m:t>
                        </m:r>
                      </m:sub>
                    </m:sSub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/>
                          <m:t>v</m:t>
                        </m:r>
                      </m:e>
                      <m:sub>
                        <m:r>
                          <a:rPr lang="en-US" altLang="zh-CN" sz="2400" i="1"/>
                          <m:t>𝑖</m:t>
                        </m:r>
                      </m:sub>
                    </m:sSub>
                  </m:oMath>
                </a14:m>
                <a:endParaRPr lang="zh-CN" altLang="zh-CN" sz="2400" dirty="0"/>
              </a:p>
              <a:p>
                <a:pPr algn="just"/>
                <a:r>
                  <a:rPr lang="en-US" altLang="zh-CN" sz="2400" dirty="0"/>
                  <a:t>The same applies to restaurants of all categories.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C0DD4-507B-4874-82D3-F9B9F3B64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6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0CEE-4F21-4458-8E82-0493CEB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Recommender Creation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212C9-45A0-4B4E-A3E8-B1F3D40F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updated matrix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was then transformed into a data frame. Each column represents the impact from a specific neighborhood to the current neighborhood in rows.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EA32A-66E9-461B-9635-B71D446A69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2357" y="3214799"/>
            <a:ext cx="10407286" cy="21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6764-F90A-45E6-BA17-18FF221B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Recommender Creation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6A111-230F-461E-AF2E-17A6463D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impact scores were summed in columns to compute the total impact score of Italian restaurants in NYC to a new Italian restaurant in each neighborhood.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The same procedure applied to the total number of restaurants of all categories as well. </a:t>
            </a:r>
          </a:p>
          <a:p>
            <a:r>
              <a:rPr lang="en-US" altLang="zh-CN" sz="2400" dirty="0"/>
              <a:t>Both impact scores were added to the recommender.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898DB7-D153-4203-B42A-ED81124D0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476" y="4195481"/>
            <a:ext cx="7631048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6764-F90A-45E6-BA17-18FF221B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Recommender Creation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6A111-230F-461E-AF2E-17A6463D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Now that the impact scores were derived from the total number of restaurants, drop the first two columns.</a:t>
            </a:r>
          </a:p>
          <a:p>
            <a:r>
              <a:rPr lang="en-US" altLang="zh-CN" sz="2400" dirty="0"/>
              <a:t>Simple scaling normalization of the two series of impact scores were conducted.</a:t>
            </a:r>
          </a:p>
          <a:p>
            <a:r>
              <a:rPr lang="en-US" altLang="zh-CN" sz="2400" dirty="0"/>
              <a:t>For the final location suitability score, a weighted sum was adopted. By default, 0.25 and 0.75 was used for the weights of Total Impact and Total Italian Impact, respectively.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FDCC26-0295-4159-BF16-26420010F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8908" y="4216002"/>
            <a:ext cx="6354183" cy="21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D9BB-C05A-4E9D-B08F-5252EDE4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4A30C-0993-4AA8-A50B-235EDB45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Test the location suitability score of opening a new Vietnamese restaurants in all NYC neighborhoods: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C9FD3-4897-4FAC-8418-0C59E84EBD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4640" y="2230226"/>
            <a:ext cx="5020535" cy="46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05D00-1580-4E46-AD6E-BDC8B7FE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74072-D8E5-4C10-B767-BE12B51B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Introduction/Business Problem</a:t>
            </a:r>
            <a:endParaRPr lang="zh-CN" altLang="zh-CN" sz="2800" dirty="0"/>
          </a:p>
          <a:p>
            <a:r>
              <a:rPr lang="en-US" altLang="zh-CN" sz="2800" b="1" dirty="0"/>
              <a:t>Data Needed for Analysis</a:t>
            </a:r>
            <a:endParaRPr lang="zh-CN" altLang="zh-CN" sz="2800" b="1" dirty="0"/>
          </a:p>
          <a:p>
            <a:r>
              <a:rPr lang="en-US" altLang="zh-CN" sz="2800" b="1" dirty="0"/>
              <a:t>Methodology</a:t>
            </a:r>
            <a:endParaRPr lang="zh-CN" altLang="zh-CN" sz="2800" dirty="0"/>
          </a:p>
          <a:p>
            <a:r>
              <a:rPr lang="en-US" altLang="zh-CN" sz="2800" b="1" dirty="0"/>
              <a:t>Results</a:t>
            </a:r>
            <a:endParaRPr lang="zh-CN" altLang="zh-CN" sz="2800" dirty="0"/>
          </a:p>
          <a:p>
            <a:r>
              <a:rPr lang="en-US" altLang="zh-CN" sz="2800" b="1" dirty="0"/>
              <a:t>Discussion</a:t>
            </a:r>
            <a:endParaRPr lang="zh-CN" altLang="zh-CN" sz="2800" dirty="0"/>
          </a:p>
          <a:p>
            <a:r>
              <a:rPr lang="en-US" altLang="zh-CN" sz="2800" b="1" dirty="0"/>
              <a:t>Conclusion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29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5536-EB8D-4CE7-A86E-0BBD4BDB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516A-4862-4E93-BBBC-672B8E49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Visualize the distribution of location suitability scores of all 306 NYC neighborhoods:</a:t>
            </a:r>
            <a:r>
              <a:rPr lang="en-US" altLang="zh-CN" dirty="0"/>
              <a:t> </a:t>
            </a:r>
            <a:r>
              <a:rPr lang="en-US" altLang="zh-CN" sz="2400" dirty="0"/>
              <a:t>most of the neighborhoods earned scores around 0.2-0.4. A very small set earned scores above 0.75 or so.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A240E-D59C-46FE-BDDE-7478508B0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6447" y="3110753"/>
            <a:ext cx="6619146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DD61-AA25-42F4-8F37-B487DAF1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AECA9-0BB9-4BE9-881D-0BB336CA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2314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This restaurant location recommender is just a preliminary recommender, providing a single metric in the range of neighborhoods.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It was assumed Every neighborhood is NYC is densely populated enough and is easily accessible. i.e. Opening a new restaurant where peer competition is minimal is always more likely to be profitable.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assumption may not be always true in reality.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more detailed JSON data covering the available retail spaces within every neighborhood would be available, it is possible to create a more refined recommender.</a:t>
            </a:r>
          </a:p>
        </p:txBody>
      </p:sp>
    </p:spTree>
    <p:extLst>
      <p:ext uri="{BB962C8B-B14F-4D97-AF65-F5344CB8AC3E}">
        <p14:creationId xmlns:p14="http://schemas.microsoft.com/office/powerpoint/2010/main" val="388641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A7F4D-042B-4AF4-82C4-31CB18B7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71B51-CCAB-4882-911C-5922F881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68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Had wanted to consider more factors from Foursquare location data, such as ratings of a restaurant, and the number of people that have visited a restaurant, which is a symbol of popularity of a restaurant.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Limited number of premium calls (500 every day), led to giving up on this idea.</a:t>
            </a:r>
          </a:p>
          <a:p>
            <a:endParaRPr lang="en-US" altLang="zh-CN" sz="2400" dirty="0"/>
          </a:p>
          <a:p>
            <a:r>
              <a:rPr lang="en-US" altLang="zh-CN" sz="2400" dirty="0"/>
              <a:t>Nevertheless, this recommender is a handy, simple yet effective tool for narrowing the choice of a new restaurant location down from the entire NYC containing 306 neighborhoods to a much smaller number of neighborhoods.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restaurant owners only need to look at the available commercial spaces in the periphery of these neighborhoods to choose the final location.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55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0F82-BA8A-4EFF-B738-D818A66E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A88CA-E11C-4269-894D-C8216AD1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This report addresses the development of a restaurant location recommender aiming to help future restaurant owners to open new restaurants in New York City.</a:t>
            </a:r>
          </a:p>
          <a:p>
            <a:endParaRPr lang="en-US" altLang="zh-CN" sz="2400" dirty="0"/>
          </a:p>
          <a:p>
            <a:r>
              <a:rPr lang="en-US" altLang="zh-CN" sz="2400" dirty="0"/>
              <a:t>NYC JSON data and Foursquare location data were used to extract information of over 100 categories of restaurants currently available in NYC.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Extensive data cleaning and distance matrix were performed.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outcome includes a set of location suitability scores straightforward to understand.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929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C89A-4A69-48CE-808E-6165D5E3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for your attention!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C76F5-82D4-41CB-AB0D-709099D3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6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6185-FE5E-47CE-8BF0-A12F8F79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Introduction/Business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DB90-7FAD-412B-9960-7CB93B8C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number of restaurants in NYC was recorded at 26,697 in 2017, which is up from 25,305 in 2014 [1].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With the number of restaurants increasing, it can be anticipated that the competition in the NYC restaurant business will be even stronger in the future.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It is critical for future restaurant owners to understand where to open their restaurant based on his/her desired restaurant type.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Build a restaurant location recommender using New York City as an example.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47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AF35-676D-4C97-B82B-8E5FA3D1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Needed for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20CF4-F56B-43E2-8B01-E9CA5ABA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JSON Data of New York City</a:t>
            </a:r>
          </a:p>
          <a:p>
            <a:pPr lvl="1"/>
            <a:r>
              <a:rPr lang="en-US" altLang="zh-CN" sz="2400" dirty="0"/>
              <a:t>Includes 5 boroughs and 306 neighborhoods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Essential for obtaining information of neighborhoods (borough/neighborhood name, latitude/longitude)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Basic segmentation for the location suitability score – final product</a:t>
            </a:r>
            <a:endParaRPr lang="zh-CN" altLang="en-US" sz="4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3F5A29-5717-4646-AF8B-DA10BBBE3DB3}"/>
              </a:ext>
            </a:extLst>
          </p:cNvPr>
          <p:cNvPicPr/>
          <p:nvPr/>
        </p:nvPicPr>
        <p:blipFill rotWithShape="1">
          <a:blip r:embed="rId2"/>
          <a:srcRect r="66142" b="75122"/>
          <a:stretch/>
        </p:blipFill>
        <p:spPr>
          <a:xfrm>
            <a:off x="6286500" y="4714875"/>
            <a:ext cx="5686425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AF35-676D-4C97-B82B-8E5FA3D1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Needed for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20CF4-F56B-43E2-8B01-E9CA5ABA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Foursquare Location Data</a:t>
            </a:r>
          </a:p>
          <a:p>
            <a:pPr lvl="1"/>
            <a:r>
              <a:rPr lang="en-US" altLang="zh-CN" sz="2400" dirty="0"/>
              <a:t>Hundreds of categories of restaurants in NYC with various types of details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Can access details including ID, name, exact location (latitude, longitude), URL, contact information, ratings, tips and other statistics.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Provide insights into the competitiveness of a certain type of restaurants (cuisine, style, etc.) in each neighborhood.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011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8159-7A13-4BB3-9B2D-C5CCC361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Foursquare GUI Based on Location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E18EB-CFA0-468C-988A-DF096016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797B4-DE93-46BB-BCF1-5339426DC7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E2AC-6A21-4E78-ACCF-2993550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- Neighborhoods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80DF2-85D6-4771-9CB0-F542A381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Imported modules: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, pandas, json, requests, matplotlib and </a:t>
            </a:r>
            <a:r>
              <a:rPr lang="en-US" altLang="zh-CN" sz="2400" dirty="0" err="1"/>
              <a:t>scipy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Create the neighborhoods data frame (borough name, neighborhood name and exact location of the neighborhoods (latitude and longitude) from the JSON file.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79672-B8FA-45E0-A7EE-48A2EC051B33}"/>
              </a:ext>
            </a:extLst>
          </p:cNvPr>
          <p:cNvPicPr/>
          <p:nvPr/>
        </p:nvPicPr>
        <p:blipFill rotWithShape="1">
          <a:blip r:embed="rId2"/>
          <a:srcRect l="8205"/>
          <a:stretch/>
        </p:blipFill>
        <p:spPr bwMode="auto">
          <a:xfrm>
            <a:off x="6517322" y="3647757"/>
            <a:ext cx="5455603" cy="27530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00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72DF86-41F5-48C0-A228-A72339576F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151" y="2838239"/>
            <a:ext cx="11356658" cy="1330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F1E2AC-6A21-4E78-ACCF-2993550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URL Request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80DF2-85D6-4771-9CB0-F542A381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search request URL with a query of ‘restaurant’ is established to request all the restaurants within a 500m radius of the default center point of each neighborhood.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Name, location and category of the restaurants was extracted, to create a new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A831B-9293-48E7-A31E-3BDF4BFBE0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4862" y="4750117"/>
            <a:ext cx="10582275" cy="19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BC4D-3D6A-471A-B36F-F1E31FA9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URL Request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55D44-CC1B-4CD2-A4BB-619CC3BB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function named ‘</a:t>
            </a:r>
            <a:r>
              <a:rPr lang="en-US" altLang="zh-CN" sz="2400" dirty="0" err="1"/>
              <a:t>NeighborhoodRestaurants</a:t>
            </a:r>
            <a:r>
              <a:rPr lang="en-US" altLang="zh-CN" sz="2400" dirty="0"/>
              <a:t>’ was created to integrate: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/>
              <a:t>Create the request URL for all the restaurants in each neighborhood within a radius of 500 meters.</a:t>
            </a:r>
            <a:endParaRPr lang="zh-CN" altLang="zh-C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/>
              <a:t>Make the GET request and acquire the results.</a:t>
            </a:r>
            <a:endParaRPr lang="zh-CN" altLang="zh-C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/>
              <a:t>Extract relevant information for each nearby restaurant.</a:t>
            </a:r>
            <a:endParaRPr lang="zh-CN" altLang="zh-C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/>
              <a:t>Create a data frame containing the relevant information for all the nearby restaurants.</a:t>
            </a:r>
            <a:endParaRPr lang="zh-CN" altLang="zh-C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/>
              <a:t>Drop the duplicates, which can occur due to a restaurant being searched for more than one neighborhood.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955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1409</Words>
  <Application>Microsoft Office PowerPoint</Application>
  <PresentationFormat>宽屏</PresentationFormat>
  <Paragraphs>138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回顾</vt:lpstr>
      <vt:lpstr>Restaurant Location Recommender – New York City</vt:lpstr>
      <vt:lpstr>Table of Contents</vt:lpstr>
      <vt:lpstr>Introduction/Business Problem</vt:lpstr>
      <vt:lpstr>Data Needed for Analysis</vt:lpstr>
      <vt:lpstr>Data Needed for Analysis</vt:lpstr>
      <vt:lpstr>Example of Foursquare GUI Based on Location Data</vt:lpstr>
      <vt:lpstr>Methodology - Neighborhoods</vt:lpstr>
      <vt:lpstr>Methodology – URL Request</vt:lpstr>
      <vt:lpstr>Methodology – URL Request</vt:lpstr>
      <vt:lpstr>Methodology – Data Cleaning</vt:lpstr>
      <vt:lpstr>Methodology – Data Cleaning</vt:lpstr>
      <vt:lpstr>Methodology – Data Cleaning</vt:lpstr>
      <vt:lpstr>Methodology – One-hot Encoding</vt:lpstr>
      <vt:lpstr>Methodology – Recommender Creation</vt:lpstr>
      <vt:lpstr>Methodology – Recommender Creation</vt:lpstr>
      <vt:lpstr>Methodology – Recommender Creation</vt:lpstr>
      <vt:lpstr>Methodology – Recommender Creation</vt:lpstr>
      <vt:lpstr>Methodology – Recommender Creation</vt:lpstr>
      <vt:lpstr>Results</vt:lpstr>
      <vt:lpstr>Results – Visualization</vt:lpstr>
      <vt:lpstr>Discussion</vt:lpstr>
      <vt:lpstr>Discussion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Recommender – New York City</dc:title>
  <dc:creator>Lu Yizhou</dc:creator>
  <cp:lastModifiedBy>Lu Yizhou</cp:lastModifiedBy>
  <cp:revision>16</cp:revision>
  <dcterms:created xsi:type="dcterms:W3CDTF">2019-05-13T00:32:30Z</dcterms:created>
  <dcterms:modified xsi:type="dcterms:W3CDTF">2019-05-13T02:58:22Z</dcterms:modified>
</cp:coreProperties>
</file>