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58" r:id="rId10"/>
    <p:sldId id="263" r:id="rId11"/>
    <p:sldId id="265" r:id="rId12"/>
    <p:sldId id="264" r:id="rId13"/>
    <p:sldId id="284" r:id="rId14"/>
    <p:sldId id="268" r:id="rId15"/>
    <p:sldId id="272" r:id="rId16"/>
    <p:sldId id="302" r:id="rId17"/>
    <p:sldId id="269" r:id="rId18"/>
    <p:sldId id="271" r:id="rId19"/>
    <p:sldId id="285" r:id="rId20"/>
    <p:sldId id="297" r:id="rId21"/>
    <p:sldId id="274" r:id="rId22"/>
    <p:sldId id="273" r:id="rId23"/>
    <p:sldId id="298" r:id="rId24"/>
    <p:sldId id="276" r:id="rId25"/>
  </p:sldIdLst>
  <p:sldSz cx="9144000" cy="51435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黑体" panose="02010609060101010101" charset="-122"/>
      <p:regular r:id="rId35"/>
    </p:embeddedFont>
    <p:embeddedFont>
      <p:font typeface="方正兰亭细黑_GBK" panose="02000000000000000000" charset="-122"/>
      <p:regular r:id="rId36"/>
    </p:embeddedFont>
    <p:embeddedFont>
      <p:font typeface="方正兰亭超细黑简体" panose="02000000000000000000" pitchFamily="2" charset="-122"/>
      <p:regular r:id="rId37"/>
    </p:embeddedFont>
  </p:embeddedFont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81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57" y="86"/>
      </p:cViewPr>
      <p:guideLst>
        <p:guide pos="2880"/>
        <p:guide orient="horz" pos="15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l="3723" t="22011" r="24791" b="46455"/>
          <a:stretch>
            <a:fillRect/>
          </a:stretch>
        </p:blipFill>
        <p:spPr>
          <a:xfrm>
            <a:off x="7762875" y="3933825"/>
            <a:ext cx="1892300" cy="1484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l="3723" t="22011" r="24791" b="46455"/>
          <a:stretch>
            <a:fillRect/>
          </a:stretch>
        </p:blipFill>
        <p:spPr>
          <a:xfrm>
            <a:off x="7762875" y="3933825"/>
            <a:ext cx="1892300" cy="1484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EDF5CF-0423-4FEE-B17D-B93ECC5BA51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wipe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19.jpeg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3"/>
          <p:cNvPicPr>
            <a:picLocks noChangeAspect="1"/>
          </p:cNvPicPr>
          <p:nvPr/>
        </p:nvPicPr>
        <p:blipFill>
          <a:blip r:embed="rId1"/>
          <a:srcRect l="3723" t="22011" r="24791" b="46455"/>
          <a:stretch>
            <a:fillRect/>
          </a:stretch>
        </p:blipFill>
        <p:spPr>
          <a:xfrm>
            <a:off x="3621088" y="1154113"/>
            <a:ext cx="2068512" cy="162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5"/>
          <p:cNvSpPr txBox="1"/>
          <p:nvPr/>
        </p:nvSpPr>
        <p:spPr>
          <a:xfrm>
            <a:off x="2309495" y="2906395"/>
            <a:ext cx="477393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兴趣班拼团微信小程序</a:t>
            </a:r>
            <a:endParaRPr lang="zh-CN" altLang="en-US" sz="3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76" name="文本框 6"/>
          <p:cNvSpPr txBox="1"/>
          <p:nvPr/>
        </p:nvSpPr>
        <p:spPr>
          <a:xfrm>
            <a:off x="3347403" y="3642043"/>
            <a:ext cx="2227580" cy="1076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姓名：吕智兵</a:t>
            </a:r>
            <a:endParaRPr lang="zh-CN" altLang="en-US" sz="1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学号：</a:t>
            </a:r>
            <a:r>
              <a:rPr lang="en-US" altLang="zh-CN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2014339960022</a:t>
            </a:r>
            <a:endParaRPr lang="en-US" altLang="zh-CN" sz="1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班级：</a:t>
            </a:r>
            <a:r>
              <a:rPr lang="en-US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14</a:t>
            </a:r>
            <a:r>
              <a:rPr lang="zh-CN" altLang="en-US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电信实验班</a:t>
            </a:r>
            <a:endParaRPr lang="zh-CN" altLang="en-US" sz="1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eaLnBrk="1" hangingPunct="1"/>
            <a:r>
              <a:rPr lang="zh-CN" altLang="en-US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指导老师：沈炜、王锋</a:t>
            </a:r>
            <a:endParaRPr lang="zh-CN" altLang="en-US" sz="1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文本框 18"/>
          <p:cNvSpPr txBox="1"/>
          <p:nvPr/>
        </p:nvSpPr>
        <p:spPr>
          <a:xfrm>
            <a:off x="557213" y="228600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系统功能图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291" name="文本框 19"/>
          <p:cNvSpPr txBox="1"/>
          <p:nvPr/>
        </p:nvSpPr>
        <p:spPr>
          <a:xfrm>
            <a:off x="342900" y="596900"/>
            <a:ext cx="182880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Function diagram</a:t>
            </a:r>
            <a:endParaRPr lang="en-US" altLang="zh-CN" sz="16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2294" name="矩形 46"/>
          <p:cNvSpPr/>
          <p:nvPr/>
        </p:nvSpPr>
        <p:spPr>
          <a:xfrm>
            <a:off x="3724593" y="4021455"/>
            <a:ext cx="1693862" cy="229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 1后台管理系统功能图</a:t>
            </a:r>
            <a:endParaRPr lang="en-US" altLang="zh-CN" sz="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298" name="矩形 52"/>
          <p:cNvSpPr/>
          <p:nvPr/>
        </p:nvSpPr>
        <p:spPr>
          <a:xfrm>
            <a:off x="2921953" y="3236913"/>
            <a:ext cx="1102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b="1" dirty="0">
                <a:solidFill>
                  <a:srgbClr val="32AC71"/>
                </a:solidFill>
                <a:latin typeface="黑体" panose="02010609060101010101" charset="-122"/>
                <a:ea typeface="黑体" panose="02010609060101010101" charset="-122"/>
              </a:rPr>
              <a:t>运营后台</a:t>
            </a:r>
            <a:endParaRPr lang="zh-CN" altLang="en-US" sz="1800" b="1" dirty="0">
              <a:solidFill>
                <a:srgbClr val="32AC7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455" y="1005205"/>
            <a:ext cx="4848225" cy="28397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文本框 18"/>
          <p:cNvSpPr txBox="1"/>
          <p:nvPr/>
        </p:nvSpPr>
        <p:spPr>
          <a:xfrm>
            <a:off x="557213" y="228600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系统功能图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291" name="文本框 19"/>
          <p:cNvSpPr txBox="1"/>
          <p:nvPr/>
        </p:nvSpPr>
        <p:spPr>
          <a:xfrm>
            <a:off x="342900" y="596900"/>
            <a:ext cx="182880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Function diagram</a:t>
            </a:r>
            <a:endParaRPr lang="en-US" altLang="zh-CN" sz="16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2294" name="矩形 46"/>
          <p:cNvSpPr/>
          <p:nvPr/>
        </p:nvSpPr>
        <p:spPr>
          <a:xfrm>
            <a:off x="3724593" y="3988435"/>
            <a:ext cx="1693862" cy="229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 2 小程序端功能图</a:t>
            </a:r>
            <a:endParaRPr lang="en-US" altLang="zh-CN" sz="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298" name="矩形 52"/>
          <p:cNvSpPr/>
          <p:nvPr/>
        </p:nvSpPr>
        <p:spPr>
          <a:xfrm>
            <a:off x="2921953" y="3236913"/>
            <a:ext cx="1102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b="1" dirty="0">
                <a:solidFill>
                  <a:srgbClr val="32AC71"/>
                </a:solidFill>
                <a:latin typeface="黑体" panose="02010609060101010101" charset="-122"/>
                <a:ea typeface="黑体" panose="02010609060101010101" charset="-122"/>
              </a:rPr>
              <a:t>运营后台</a:t>
            </a:r>
            <a:endParaRPr lang="zh-CN" altLang="en-US" sz="1800" b="1" dirty="0">
              <a:solidFill>
                <a:srgbClr val="32AC7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-21474826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0" y="1277303"/>
            <a:ext cx="5574030" cy="2588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直角三角形 3"/>
          <p:cNvSpPr/>
          <p:nvPr/>
        </p:nvSpPr>
        <p:spPr>
          <a:xfrm rot="5400000">
            <a:off x="-250031" y="250031"/>
            <a:ext cx="3700463" cy="3200400"/>
          </a:xfrm>
          <a:prstGeom prst="rtTriangle">
            <a:avLst/>
          </a:prstGeom>
          <a:solidFill>
            <a:srgbClr val="32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H="1" flipV="1">
            <a:off x="5693569" y="1693069"/>
            <a:ext cx="3700463" cy="3200400"/>
          </a:xfrm>
          <a:prstGeom prst="rtTriangle">
            <a:avLst/>
          </a:prstGeom>
          <a:solidFill>
            <a:srgbClr val="32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15364" name="图片 7"/>
          <p:cNvPicPr>
            <a:picLocks noChangeAspect="1"/>
          </p:cNvPicPr>
          <p:nvPr/>
        </p:nvPicPr>
        <p:blipFill>
          <a:blip r:embed="rId1"/>
          <a:srcRect l="3723" t="22011" r="24791" b="46455"/>
          <a:stretch>
            <a:fillRect/>
          </a:stretch>
        </p:blipFill>
        <p:spPr>
          <a:xfrm>
            <a:off x="7839075" y="4275138"/>
            <a:ext cx="925513" cy="72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图片 8"/>
          <p:cNvPicPr>
            <a:picLocks noChangeAspect="1"/>
          </p:cNvPicPr>
          <p:nvPr/>
        </p:nvPicPr>
        <p:blipFill>
          <a:blip r:embed="rId2"/>
          <a:srcRect l="7066" t="38942" r="14674" b="25291"/>
          <a:stretch>
            <a:fillRect/>
          </a:stretch>
        </p:blipFill>
        <p:spPr>
          <a:xfrm>
            <a:off x="2209800" y="1851025"/>
            <a:ext cx="1566863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6" name="文本框 9"/>
          <p:cNvSpPr txBox="1"/>
          <p:nvPr/>
        </p:nvSpPr>
        <p:spPr>
          <a:xfrm>
            <a:off x="4137025" y="2068513"/>
            <a:ext cx="20193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solidFill>
                  <a:srgbClr val="32AC71"/>
                </a:solidFill>
                <a:latin typeface="黑体" panose="02010609060101010101" charset="-122"/>
                <a:ea typeface="黑体" panose="02010609060101010101" charset="-122"/>
              </a:rPr>
              <a:t>技术路线</a:t>
            </a:r>
            <a:endParaRPr lang="zh-CN" altLang="en-US" sz="3600" b="1" dirty="0">
              <a:solidFill>
                <a:srgbClr val="32AC7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367" name="文本框 10"/>
          <p:cNvSpPr txBox="1"/>
          <p:nvPr/>
        </p:nvSpPr>
        <p:spPr>
          <a:xfrm>
            <a:off x="4048125" y="2590800"/>
            <a:ext cx="24879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32AC71"/>
                </a:solidFill>
                <a:latin typeface="黑体" panose="02010609060101010101" charset="-122"/>
                <a:ea typeface="黑体" panose="02010609060101010101" charset="-122"/>
              </a:rPr>
              <a:t>Technical route</a:t>
            </a:r>
            <a:endParaRPr lang="en-US" altLang="zh-CN" sz="2400" b="1" dirty="0">
              <a:solidFill>
                <a:srgbClr val="32AC7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0" y="479425"/>
            <a:ext cx="2994025" cy="3384550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732463" y="1757363"/>
            <a:ext cx="2994025" cy="3386138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文本框 18"/>
          <p:cNvSpPr txBox="1"/>
          <p:nvPr/>
        </p:nvSpPr>
        <p:spPr>
          <a:xfrm>
            <a:off x="557213" y="228600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逻辑架构</a:t>
            </a:r>
            <a:endParaRPr lang="zh-CN" altLang="en-US" sz="24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9459" name="文本框 19"/>
          <p:cNvSpPr txBox="1"/>
          <p:nvPr/>
        </p:nvSpPr>
        <p:spPr>
          <a:xfrm>
            <a:off x="557213" y="596900"/>
            <a:ext cx="224028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Logical architecture</a:t>
            </a:r>
            <a:endParaRPr lang="en-US" altLang="zh-CN" sz="16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46"/>
          <p:cNvSpPr/>
          <p:nvPr/>
        </p:nvSpPr>
        <p:spPr>
          <a:xfrm>
            <a:off x="4281170" y="4563110"/>
            <a:ext cx="1828800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anose="02000000000000000000" pitchFamily="2" charset="-122"/>
              </a:rPr>
              <a:t>图 4 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anose="02000000000000000000" pitchFamily="2" charset="-122"/>
              </a:rPr>
              <a:t>逻辑架构图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ea typeface="方正兰亭超细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7810" y="852170"/>
            <a:ext cx="3963035" cy="35693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文本框 18"/>
          <p:cNvSpPr txBox="1"/>
          <p:nvPr/>
        </p:nvSpPr>
        <p:spPr>
          <a:xfrm>
            <a:off x="557213" y="228600"/>
            <a:ext cx="15633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Vuejs</a:t>
            </a:r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介绍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459" name="文本框 19"/>
          <p:cNvSpPr txBox="1"/>
          <p:nvPr/>
        </p:nvSpPr>
        <p:spPr>
          <a:xfrm>
            <a:off x="557213" y="596900"/>
            <a:ext cx="234315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Introduction of Vuejs</a:t>
            </a:r>
            <a:endParaRPr lang="en-US" altLang="zh-CN" sz="16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7435" y="1198880"/>
            <a:ext cx="4572635" cy="2537460"/>
          </a:xfrm>
          <a:prstGeom prst="rect">
            <a:avLst/>
          </a:prstGeom>
        </p:spPr>
      </p:pic>
      <p:sp>
        <p:nvSpPr>
          <p:cNvPr id="6" name="矩形 46"/>
          <p:cNvSpPr/>
          <p:nvPr/>
        </p:nvSpPr>
        <p:spPr>
          <a:xfrm>
            <a:off x="3914140" y="4012565"/>
            <a:ext cx="1828800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9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 5 Vue MVVM</a:t>
            </a:r>
            <a:r>
              <a:rPr lang="zh-CN" altLang="en-US" sz="9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架构图</a:t>
            </a:r>
            <a:endParaRPr lang="zh-CN" altLang="en-US" sz="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386" name="组合 6"/>
          <p:cNvGrpSpPr/>
          <p:nvPr/>
        </p:nvGrpSpPr>
        <p:grpSpPr>
          <a:xfrm>
            <a:off x="2690813" y="1984375"/>
            <a:ext cx="1495425" cy="1998663"/>
            <a:chOff x="2691070" y="1984586"/>
            <a:chExt cx="2052320" cy="1998133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2691070" y="3982719"/>
              <a:ext cx="205232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691070" y="3316146"/>
              <a:ext cx="205232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691070" y="2651159"/>
              <a:ext cx="205232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691070" y="1984586"/>
              <a:ext cx="205232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7" name="文本框 18"/>
          <p:cNvSpPr txBox="1"/>
          <p:nvPr/>
        </p:nvSpPr>
        <p:spPr>
          <a:xfrm>
            <a:off x="557213" y="228600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微信小程序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388" name="文本框 19"/>
          <p:cNvSpPr txBox="1"/>
          <p:nvPr/>
        </p:nvSpPr>
        <p:spPr>
          <a:xfrm>
            <a:off x="557213" y="596900"/>
            <a:ext cx="221234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Weixin mini program</a:t>
            </a:r>
            <a:endParaRPr lang="en-US" altLang="zh-CN" sz="16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pSp>
        <p:nvGrpSpPr>
          <p:cNvPr id="16390" name="组合 20"/>
          <p:cNvGrpSpPr/>
          <p:nvPr/>
        </p:nvGrpSpPr>
        <p:grpSpPr>
          <a:xfrm>
            <a:off x="738188" y="1254125"/>
            <a:ext cx="2216150" cy="3730625"/>
            <a:chOff x="717527" y="1246869"/>
            <a:chExt cx="2215978" cy="3731742"/>
          </a:xfrm>
        </p:grpSpPr>
        <p:pic>
          <p:nvPicPr>
            <p:cNvPr id="16407" name="图片 21"/>
            <p:cNvPicPr>
              <a:picLocks noChangeAspect="1"/>
            </p:cNvPicPr>
            <p:nvPr/>
          </p:nvPicPr>
          <p:blipFill>
            <a:blip r:embed="rId1"/>
            <a:srcRect l="19231" t="14413" r="18538" b="13033"/>
            <a:stretch>
              <a:fillRect/>
            </a:stretch>
          </p:blipFill>
          <p:spPr>
            <a:xfrm>
              <a:off x="717527" y="1246869"/>
              <a:ext cx="2215978" cy="373174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" name="矩形 23"/>
            <p:cNvSpPr/>
            <p:nvPr/>
          </p:nvSpPr>
          <p:spPr>
            <a:xfrm>
              <a:off x="1050876" y="1718498"/>
              <a:ext cx="1485785" cy="26550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71563" y="1725613"/>
            <a:ext cx="1485900" cy="509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1563" y="2235835"/>
            <a:ext cx="1485900" cy="676275"/>
          </a:xfrm>
          <a:prstGeom prst="rect">
            <a:avLst/>
          </a:prstGeom>
          <a:solidFill>
            <a:srgbClr val="32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71563" y="2911475"/>
            <a:ext cx="1485900" cy="693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71563" y="3605213"/>
            <a:ext cx="1485900" cy="776288"/>
          </a:xfrm>
          <a:prstGeom prst="rect">
            <a:avLst/>
          </a:prstGeom>
          <a:solidFill>
            <a:srgbClr val="32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6395" name="文本框 35"/>
          <p:cNvSpPr txBox="1"/>
          <p:nvPr/>
        </p:nvSpPr>
        <p:spPr>
          <a:xfrm>
            <a:off x="4186238" y="1779588"/>
            <a:ext cx="6426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视图</a:t>
            </a:r>
            <a:endParaRPr lang="zh-CN" altLang="en-US" sz="18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396" name="文本框 36"/>
          <p:cNvSpPr txBox="1"/>
          <p:nvPr/>
        </p:nvSpPr>
        <p:spPr>
          <a:xfrm>
            <a:off x="4186238" y="2471738"/>
            <a:ext cx="6426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样式</a:t>
            </a:r>
            <a:endParaRPr lang="zh-CN" altLang="en-US" sz="18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397" name="文本框 37"/>
          <p:cNvSpPr txBox="1"/>
          <p:nvPr/>
        </p:nvSpPr>
        <p:spPr>
          <a:xfrm>
            <a:off x="4186238" y="3138488"/>
            <a:ext cx="6426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逻辑</a:t>
            </a:r>
            <a:endParaRPr lang="zh-CN" altLang="en-US" sz="18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398" name="文本框 38"/>
          <p:cNvSpPr txBox="1"/>
          <p:nvPr/>
        </p:nvSpPr>
        <p:spPr>
          <a:xfrm>
            <a:off x="4186238" y="3797300"/>
            <a:ext cx="6426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配置</a:t>
            </a:r>
            <a:endParaRPr lang="zh-CN" altLang="en-US" sz="18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399" name="矩形 39"/>
          <p:cNvSpPr/>
          <p:nvPr/>
        </p:nvSpPr>
        <p:spPr>
          <a:xfrm>
            <a:off x="4915218" y="2117408"/>
            <a:ext cx="29495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微信团队提供了开发小程序的微信开发者工具, 并且规范了开发标准, 前端常见的HTML5、CSS3变成了微信小程序自定义的WXML、WXSS, 而小程序的逻辑层Java Script相对于传统网站的Java Script相对于传统网站的Java Script也增删了一些方法。WXML中尽管全部是自定义标签, 但微信小程序官方文档中都有明确的使用方法介绍, 相信上手应该是相对容易的;WXSS、JSON和JS文件中的写法稍有限制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402" name="矩形 42"/>
          <p:cNvSpPr/>
          <p:nvPr/>
        </p:nvSpPr>
        <p:spPr>
          <a:xfrm>
            <a:off x="4915218" y="3459798"/>
            <a:ext cx="2949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微信</a:t>
            </a:r>
            <a:r>
              <a:rPr lang="zh-CN" altLang="en-US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小程序通过</a:t>
            </a:r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json</a:t>
            </a:r>
            <a:r>
              <a:rPr lang="zh-CN" altLang="en-US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文件来对整个小程序和单个页面进行配置</a:t>
            </a:r>
            <a:endParaRPr lang="zh-CN" altLang="en-US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5715" y="1863725"/>
            <a:ext cx="6877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32AC7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wxml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32AC7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22388" y="2471738"/>
            <a:ext cx="6864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wxss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328738" y="3171825"/>
            <a:ext cx="1132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32AC7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javascript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32AC7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28738" y="3856038"/>
            <a:ext cx="5962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json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文本框 18"/>
          <p:cNvSpPr txBox="1"/>
          <p:nvPr/>
        </p:nvSpPr>
        <p:spPr>
          <a:xfrm>
            <a:off x="557213" y="228600"/>
            <a:ext cx="11010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腾讯云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435" name="文本框 19"/>
          <p:cNvSpPr txBox="1"/>
          <p:nvPr/>
        </p:nvSpPr>
        <p:spPr>
          <a:xfrm>
            <a:off x="557213" y="596900"/>
            <a:ext cx="152019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Tencent cloud</a:t>
            </a:r>
            <a:endParaRPr lang="en-US" altLang="zh-CN" sz="16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2294" name="矩形 46"/>
          <p:cNvSpPr/>
          <p:nvPr/>
        </p:nvSpPr>
        <p:spPr>
          <a:xfrm>
            <a:off x="3840798" y="4366260"/>
            <a:ext cx="1693862" cy="229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 3 </a:t>
            </a:r>
            <a:r>
              <a:rPr lang="zh-CN" altLang="zh-CN" sz="9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腾讯云物理架构图</a:t>
            </a:r>
            <a:endParaRPr lang="zh-CN" altLang="zh-CN" sz="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1630" y="871855"/>
            <a:ext cx="3380740" cy="33997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文本框 18"/>
          <p:cNvSpPr txBox="1"/>
          <p:nvPr/>
        </p:nvSpPr>
        <p:spPr>
          <a:xfrm>
            <a:off x="557213" y="228600"/>
            <a:ext cx="11010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腾讯云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435" name="文本框 19"/>
          <p:cNvSpPr txBox="1"/>
          <p:nvPr/>
        </p:nvSpPr>
        <p:spPr>
          <a:xfrm>
            <a:off x="557213" y="596900"/>
            <a:ext cx="1586865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Tencent cloud</a:t>
            </a:r>
            <a:endParaRPr lang="en-US" altLang="zh-CN" sz="16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28215" y="438785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105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 </a:t>
            </a:r>
            <a:r>
              <a:rPr lang="en-US" altLang="zh-CN" sz="105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</a:rPr>
              <a:t>1</a:t>
            </a:r>
            <a:r>
              <a:rPr lang="zh-CN" altLang="en-US" sz="105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腾讯云架构图解表</a:t>
            </a:r>
            <a:endParaRPr lang="zh-CN" altLang="en-US" sz="105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zh-CN" altLang="en-US" sz="105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</a:rPr>
              <a:t> </a:t>
            </a:r>
            <a:endParaRPr lang="zh-CN" altLang="en-US" sz="105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707515" y="1098550"/>
          <a:ext cx="6039485" cy="318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220"/>
                <a:gridCol w="1534795"/>
                <a:gridCol w="3633470"/>
              </a:tblGrid>
              <a:tr h="144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图例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缩写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备注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黑石云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C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PM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(cloud 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physical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900" b="1" u="dotted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machine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)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CPM </a:t>
                      </a: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是一种按需购买、按量付费的裸金属云服务，提供云端专用的高性能、安全隔离的物理集群。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云安全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Cs(cloud safety)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提供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DDoS</a:t>
                      </a: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防护，主机入侵防护，以及漏洞检测、木马检测等一整套安全服务。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CDN(Content Delivery Network)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是对多台云服务器进行流量分发的负载均衡服务。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SLB</a:t>
                      </a: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可以通过流量分发扩展应用系统对外的服务能力，通过消除单点故障提升应用系统的可用性。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弹性伸缩服务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ESS (Elastic Scaling Service)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是根据用户的业务需求和策略，自动调整其弹性计算资源的管理服务。其能够在业务增长时自动增加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ECS</a:t>
                      </a: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实例，并在业务下降时自动减少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ECS</a:t>
                      </a: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实例。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云服务器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ECS(ElasticComputesService)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是一种简单高效，处理能力可弹性伸缩的计算服务助您快速构建更稳定、安全的应用。提升运维效率，降低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IT</a:t>
                      </a: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成本，使您更专注于核心业务创新。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开放存储服务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OSS(Open Storage Service)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对外提供的海量、安全和高可靠的云存储服务。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RESTFul API</a:t>
                      </a: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的平台无关性，容量和处理能力的弹性扩展，按实际容量付费真正使您专注于核心业务。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45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云数据库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RDS(Relational Database Service)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是一种即开即用、稳定可靠、可弹性伸缩的在线数据库服务。具有多重安全防护措施和完善的性能监控体系，并提供专业的数据库备份、恢复及优化方案。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0" name="图片 -1"/>
          <p:cNvPicPr/>
          <p:nvPr/>
        </p:nvPicPr>
        <p:blipFill>
          <a:blip r:embed="rId1"/>
          <a:stretch>
            <a:fillRect/>
          </a:stretch>
        </p:blipFill>
        <p:spPr>
          <a:xfrm>
            <a:off x="2035175" y="1289050"/>
            <a:ext cx="198120" cy="207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18030" y="1550035"/>
            <a:ext cx="232410" cy="232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82470" y="1883410"/>
            <a:ext cx="302895" cy="314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956435" y="2275205"/>
            <a:ext cx="355600" cy="348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951355" y="2717800"/>
            <a:ext cx="365760" cy="350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1982470" y="3147695"/>
            <a:ext cx="365125" cy="372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1905635" y="3698875"/>
            <a:ext cx="457200" cy="44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文本框 18"/>
          <p:cNvSpPr txBox="1"/>
          <p:nvPr/>
        </p:nvSpPr>
        <p:spPr>
          <a:xfrm>
            <a:off x="557213" y="228600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核心业务流程图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435" name="文本框 19"/>
          <p:cNvSpPr txBox="1"/>
          <p:nvPr/>
        </p:nvSpPr>
        <p:spPr>
          <a:xfrm>
            <a:off x="557213" y="596900"/>
            <a:ext cx="265176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Business Process diagram</a:t>
            </a:r>
            <a:endParaRPr lang="en-US" altLang="zh-CN" sz="16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5" name="矩形 46"/>
          <p:cNvSpPr/>
          <p:nvPr/>
        </p:nvSpPr>
        <p:spPr>
          <a:xfrm>
            <a:off x="4055110" y="4535170"/>
            <a:ext cx="1964690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9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 6 </a:t>
            </a:r>
            <a:r>
              <a:rPr lang="zh-CN" sz="9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微信小程序端分享流程图</a:t>
            </a:r>
            <a:endParaRPr lang="zh-CN" sz="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060" y="528320"/>
            <a:ext cx="3019425" cy="38754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直角三角形 3"/>
          <p:cNvSpPr/>
          <p:nvPr/>
        </p:nvSpPr>
        <p:spPr>
          <a:xfrm rot="5400000">
            <a:off x="-250031" y="250031"/>
            <a:ext cx="3700463" cy="3200400"/>
          </a:xfrm>
          <a:prstGeom prst="rtTriangle">
            <a:avLst/>
          </a:prstGeom>
          <a:solidFill>
            <a:srgbClr val="32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H="1" flipV="1">
            <a:off x="5693569" y="1693069"/>
            <a:ext cx="3700463" cy="3200400"/>
          </a:xfrm>
          <a:prstGeom prst="rtTriangle">
            <a:avLst/>
          </a:prstGeom>
          <a:solidFill>
            <a:srgbClr val="32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20484" name="图片 7"/>
          <p:cNvPicPr>
            <a:picLocks noChangeAspect="1"/>
          </p:cNvPicPr>
          <p:nvPr/>
        </p:nvPicPr>
        <p:blipFill>
          <a:blip r:embed="rId1"/>
          <a:srcRect l="3723" t="22011" r="24791" b="46455"/>
          <a:stretch>
            <a:fillRect/>
          </a:stretch>
        </p:blipFill>
        <p:spPr>
          <a:xfrm>
            <a:off x="7839075" y="4275138"/>
            <a:ext cx="925513" cy="72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图片 8"/>
          <p:cNvPicPr>
            <a:picLocks noChangeAspect="1"/>
          </p:cNvPicPr>
          <p:nvPr/>
        </p:nvPicPr>
        <p:blipFill>
          <a:blip r:embed="rId2"/>
          <a:srcRect l="7066" t="38942" r="14674" b="25291"/>
          <a:stretch>
            <a:fillRect/>
          </a:stretch>
        </p:blipFill>
        <p:spPr>
          <a:xfrm>
            <a:off x="2209800" y="1851025"/>
            <a:ext cx="1566863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文本框 9"/>
          <p:cNvSpPr txBox="1"/>
          <p:nvPr/>
        </p:nvSpPr>
        <p:spPr>
          <a:xfrm>
            <a:off x="4137025" y="2068513"/>
            <a:ext cx="20193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solidFill>
                  <a:srgbClr val="32AC71"/>
                </a:solidFill>
                <a:latin typeface="黑体" panose="02010609060101010101" charset="-122"/>
                <a:ea typeface="黑体" panose="02010609060101010101" charset="-122"/>
              </a:rPr>
              <a:t>工作计划</a:t>
            </a:r>
            <a:endParaRPr lang="zh-CN" altLang="en-US" sz="3600" b="1" dirty="0">
              <a:solidFill>
                <a:srgbClr val="32AC7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487" name="文本框 10"/>
          <p:cNvSpPr txBox="1"/>
          <p:nvPr/>
        </p:nvSpPr>
        <p:spPr>
          <a:xfrm>
            <a:off x="4631690" y="2597150"/>
            <a:ext cx="9512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32AC71"/>
                </a:solidFill>
                <a:latin typeface="黑体" panose="02010609060101010101" charset="-122"/>
                <a:ea typeface="黑体" panose="02010609060101010101" charset="-122"/>
              </a:rPr>
              <a:t>Plans</a:t>
            </a:r>
            <a:endParaRPr lang="en-US" altLang="zh-CN" sz="2400" b="1" dirty="0">
              <a:solidFill>
                <a:srgbClr val="32AC7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0" y="479425"/>
            <a:ext cx="2994025" cy="3384550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732463" y="1757363"/>
            <a:ext cx="2994025" cy="3386138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文本框 4"/>
          <p:cNvSpPr txBox="1"/>
          <p:nvPr/>
        </p:nvSpPr>
        <p:spPr>
          <a:xfrm>
            <a:off x="3951288" y="349250"/>
            <a:ext cx="133159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 录</a:t>
            </a:r>
            <a:endParaRPr lang="zh-CN" altLang="en-US" sz="3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99" name="文本框 5"/>
          <p:cNvSpPr txBox="1"/>
          <p:nvPr/>
        </p:nvSpPr>
        <p:spPr>
          <a:xfrm>
            <a:off x="3797300" y="882650"/>
            <a:ext cx="15494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Contents</a:t>
            </a:r>
            <a:endParaRPr lang="en-US" altLang="zh-CN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00" name="文本框 11"/>
          <p:cNvSpPr txBox="1"/>
          <p:nvPr/>
        </p:nvSpPr>
        <p:spPr>
          <a:xfrm>
            <a:off x="1166813" y="3041650"/>
            <a:ext cx="1102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zh-CN" sz="1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项目背景</a:t>
            </a:r>
            <a:endParaRPr lang="zh-CN" altLang="zh-CN" sz="1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01" name="文本框 12"/>
          <p:cNvSpPr txBox="1"/>
          <p:nvPr/>
        </p:nvSpPr>
        <p:spPr>
          <a:xfrm>
            <a:off x="3036888" y="3048000"/>
            <a:ext cx="1102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zh-CN" sz="1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基本功能</a:t>
            </a:r>
            <a:endParaRPr lang="zh-CN" altLang="zh-CN" sz="1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02" name="文本框 13"/>
          <p:cNvSpPr txBox="1"/>
          <p:nvPr/>
        </p:nvSpPr>
        <p:spPr>
          <a:xfrm>
            <a:off x="4906963" y="3041650"/>
            <a:ext cx="1102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zh-CN" sz="1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技术路线</a:t>
            </a:r>
            <a:endParaRPr lang="zh-CN" altLang="zh-CN" sz="1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03" name="文本框 14"/>
          <p:cNvSpPr txBox="1"/>
          <p:nvPr/>
        </p:nvSpPr>
        <p:spPr>
          <a:xfrm>
            <a:off x="6777038" y="3041650"/>
            <a:ext cx="1102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工作计划</a:t>
            </a:r>
            <a:endParaRPr lang="zh-CN" altLang="en-US" sz="1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04" name="文本框 15"/>
          <p:cNvSpPr txBox="1"/>
          <p:nvPr/>
        </p:nvSpPr>
        <p:spPr>
          <a:xfrm>
            <a:off x="1298575" y="3411538"/>
            <a:ext cx="95123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Background</a:t>
            </a:r>
            <a:endParaRPr lang="en-US" altLang="zh-CN" sz="1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05" name="文本框 16"/>
          <p:cNvSpPr txBox="1"/>
          <p:nvPr/>
        </p:nvSpPr>
        <p:spPr>
          <a:xfrm>
            <a:off x="2914650" y="3411538"/>
            <a:ext cx="125857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Basic features</a:t>
            </a:r>
            <a:endParaRPr lang="en-US" altLang="zh-CN" sz="1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06" name="文本框 17"/>
          <p:cNvSpPr txBox="1"/>
          <p:nvPr/>
        </p:nvSpPr>
        <p:spPr>
          <a:xfrm>
            <a:off x="4907280" y="3411855"/>
            <a:ext cx="155702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en-US" altLang="zh-CN"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Technical routes</a:t>
            </a:r>
            <a:endParaRPr lang="en-US" altLang="zh-CN" sz="1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07" name="文本框 18"/>
          <p:cNvSpPr txBox="1"/>
          <p:nvPr/>
        </p:nvSpPr>
        <p:spPr>
          <a:xfrm>
            <a:off x="7087870" y="3409633"/>
            <a:ext cx="567055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Plans</a:t>
            </a:r>
            <a:endParaRPr lang="en-US" altLang="zh-CN" sz="1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13" name="Freeform 223"/>
          <p:cNvSpPr>
            <a:spLocks noEditPoints="1"/>
          </p:cNvSpPr>
          <p:nvPr/>
        </p:nvSpPr>
        <p:spPr>
          <a:xfrm>
            <a:off x="7124700" y="2364740"/>
            <a:ext cx="318135" cy="357505"/>
          </a:xfrm>
          <a:custGeom>
            <a:avLst/>
            <a:gdLst/>
            <a:ahLst/>
            <a:cxnLst>
              <a:cxn ang="0">
                <a:pos x="631970547" y="268187810"/>
              </a:cxn>
              <a:cxn ang="0">
                <a:pos x="616038722" y="161975784"/>
              </a:cxn>
              <a:cxn ang="0">
                <a:pos x="504514316" y="130110547"/>
              </a:cxn>
              <a:cxn ang="0">
                <a:pos x="395646029" y="42484810"/>
              </a:cxn>
              <a:cxn ang="0">
                <a:pos x="318641392" y="0"/>
              </a:cxn>
              <a:cxn ang="0">
                <a:pos x="228359420" y="63727216"/>
              </a:cxn>
              <a:cxn ang="0">
                <a:pos x="108868287" y="130110547"/>
              </a:cxn>
              <a:cxn ang="0">
                <a:pos x="10621217" y="180562074"/>
              </a:cxn>
              <a:cxn ang="0">
                <a:pos x="10621217" y="268187810"/>
              </a:cxn>
              <a:cxn ang="0">
                <a:pos x="31863650" y="400954472"/>
              </a:cxn>
              <a:cxn ang="0">
                <a:pos x="2656119" y="512478729"/>
              </a:cxn>
              <a:cxn ang="0">
                <a:pos x="87625853" y="578862060"/>
              </a:cxn>
              <a:cxn ang="0">
                <a:pos x="215082084" y="629313587"/>
              </a:cxn>
              <a:cxn ang="0">
                <a:pos x="297397329" y="708972607"/>
              </a:cxn>
              <a:cxn ang="0">
                <a:pos x="395646029" y="669143912"/>
              </a:cxn>
              <a:cxn ang="0">
                <a:pos x="446097623" y="576207574"/>
              </a:cxn>
              <a:cxn ang="0">
                <a:pos x="576208344" y="576207574"/>
              </a:cxn>
              <a:cxn ang="0">
                <a:pos x="637281155" y="496546925"/>
              </a:cxn>
              <a:cxn ang="0">
                <a:pos x="573553854" y="358469662"/>
              </a:cxn>
              <a:cxn ang="0">
                <a:pos x="236324518" y="562930256"/>
              </a:cxn>
              <a:cxn ang="0">
                <a:pos x="403611127" y="562930256"/>
              </a:cxn>
              <a:cxn ang="0">
                <a:pos x="329262609" y="669143912"/>
              </a:cxn>
              <a:cxn ang="0">
                <a:pos x="270844287" y="639934790"/>
              </a:cxn>
              <a:cxn ang="0">
                <a:pos x="363780749" y="161975784"/>
              </a:cxn>
              <a:cxn ang="0">
                <a:pos x="254912462" y="103557540"/>
              </a:cxn>
              <a:cxn ang="0">
                <a:pos x="318641392" y="42484810"/>
              </a:cxn>
              <a:cxn ang="0">
                <a:pos x="477961274" y="329260540"/>
              </a:cxn>
              <a:cxn ang="0">
                <a:pos x="477961274" y="382368182"/>
              </a:cxn>
              <a:cxn ang="0">
                <a:pos x="475305155" y="268187810"/>
              </a:cxn>
              <a:cxn ang="0">
                <a:pos x="544344693" y="172596987"/>
              </a:cxn>
              <a:cxn ang="0">
                <a:pos x="592140169" y="199149993"/>
              </a:cxn>
              <a:cxn ang="0">
                <a:pos x="568241616" y="289431845"/>
              </a:cxn>
              <a:cxn ang="0">
                <a:pos x="318641392" y="483269607"/>
              </a:cxn>
              <a:cxn ang="0">
                <a:pos x="207116986" y="358469662"/>
              </a:cxn>
              <a:cxn ang="0">
                <a:pos x="318641392" y="231013601"/>
              </a:cxn>
              <a:cxn ang="0">
                <a:pos x="430164169" y="358469662"/>
              </a:cxn>
              <a:cxn ang="0">
                <a:pos x="318641392" y="483269607"/>
              </a:cxn>
              <a:cxn ang="0">
                <a:pos x="414232343" y="191183276"/>
              </a:cxn>
              <a:cxn ang="0">
                <a:pos x="225703301" y="191183276"/>
              </a:cxn>
              <a:cxn ang="0">
                <a:pos x="217738203" y="231013601"/>
              </a:cxn>
              <a:cxn ang="0">
                <a:pos x="130112350" y="358469662"/>
              </a:cxn>
              <a:cxn ang="0">
                <a:pos x="159319881" y="382368182"/>
              </a:cxn>
              <a:cxn ang="0">
                <a:pos x="167286609" y="268187810"/>
              </a:cxn>
              <a:cxn ang="0">
                <a:pos x="50451595" y="252256006"/>
              </a:cxn>
              <a:cxn ang="0">
                <a:pos x="55762203" y="191183276"/>
              </a:cxn>
              <a:cxn ang="0">
                <a:pos x="119489504" y="172596987"/>
              </a:cxn>
              <a:cxn ang="0">
                <a:pos x="69039539" y="427509108"/>
              </a:cxn>
              <a:cxn ang="0">
                <a:pos x="169941098" y="491236324"/>
              </a:cxn>
              <a:cxn ang="0">
                <a:pos x="79660755" y="536377250"/>
              </a:cxn>
              <a:cxn ang="0">
                <a:pos x="42484867" y="488580208"/>
              </a:cxn>
              <a:cxn ang="0">
                <a:pos x="265533679" y="507168128"/>
              </a:cxn>
              <a:cxn ang="0">
                <a:pos x="238980637" y="496546925"/>
              </a:cxn>
              <a:cxn ang="0">
                <a:pos x="398300518" y="496546925"/>
              </a:cxn>
              <a:cxn ang="0">
                <a:pos x="456718840" y="531066648"/>
              </a:cxn>
              <a:cxn ang="0">
                <a:pos x="539034085" y="390333270"/>
              </a:cxn>
              <a:cxn ang="0">
                <a:pos x="597450777" y="491236324"/>
              </a:cxn>
              <a:cxn ang="0">
                <a:pos x="557620400" y="536377250"/>
              </a:cxn>
              <a:cxn ang="0">
                <a:pos x="456718840" y="531066648"/>
              </a:cxn>
            </a:cxnLst>
            <a:pathLst>
              <a:path w="240" h="268">
                <a:moveTo>
                  <a:pt x="216" y="135"/>
                </a:moveTo>
                <a:lnTo>
                  <a:pt x="216" y="135"/>
                </a:lnTo>
                <a:lnTo>
                  <a:pt x="228" y="117"/>
                </a:lnTo>
                <a:lnTo>
                  <a:pt x="233" y="109"/>
                </a:lnTo>
                <a:lnTo>
                  <a:pt x="238" y="101"/>
                </a:lnTo>
                <a:lnTo>
                  <a:pt x="240" y="91"/>
                </a:lnTo>
                <a:lnTo>
                  <a:pt x="240" y="83"/>
                </a:lnTo>
                <a:lnTo>
                  <a:pt x="239" y="75"/>
                </a:lnTo>
                <a:lnTo>
                  <a:pt x="236" y="68"/>
                </a:lnTo>
                <a:lnTo>
                  <a:pt x="232" y="61"/>
                </a:lnTo>
                <a:lnTo>
                  <a:pt x="225" y="56"/>
                </a:lnTo>
                <a:lnTo>
                  <a:pt x="217" y="53"/>
                </a:lnTo>
                <a:lnTo>
                  <a:pt x="209" y="50"/>
                </a:lnTo>
                <a:lnTo>
                  <a:pt x="199" y="49"/>
                </a:lnTo>
                <a:lnTo>
                  <a:pt x="190" y="49"/>
                </a:lnTo>
                <a:lnTo>
                  <a:pt x="168" y="51"/>
                </a:lnTo>
                <a:lnTo>
                  <a:pt x="164" y="42"/>
                </a:lnTo>
                <a:lnTo>
                  <a:pt x="160" y="32"/>
                </a:lnTo>
                <a:lnTo>
                  <a:pt x="154" y="23"/>
                </a:lnTo>
                <a:lnTo>
                  <a:pt x="149" y="16"/>
                </a:lnTo>
                <a:lnTo>
                  <a:pt x="142" y="9"/>
                </a:lnTo>
                <a:lnTo>
                  <a:pt x="135" y="4"/>
                </a:lnTo>
                <a:lnTo>
                  <a:pt x="128" y="1"/>
                </a:lnTo>
                <a:lnTo>
                  <a:pt x="120" y="0"/>
                </a:lnTo>
                <a:lnTo>
                  <a:pt x="112" y="1"/>
                </a:lnTo>
                <a:lnTo>
                  <a:pt x="105" y="4"/>
                </a:lnTo>
                <a:lnTo>
                  <a:pt x="98" y="9"/>
                </a:lnTo>
                <a:lnTo>
                  <a:pt x="92" y="16"/>
                </a:lnTo>
                <a:lnTo>
                  <a:pt x="86" y="24"/>
                </a:lnTo>
                <a:lnTo>
                  <a:pt x="81" y="32"/>
                </a:lnTo>
                <a:lnTo>
                  <a:pt x="77" y="42"/>
                </a:lnTo>
                <a:lnTo>
                  <a:pt x="72" y="51"/>
                </a:lnTo>
                <a:lnTo>
                  <a:pt x="52" y="49"/>
                </a:lnTo>
                <a:lnTo>
                  <a:pt x="41" y="49"/>
                </a:lnTo>
                <a:lnTo>
                  <a:pt x="33" y="50"/>
                </a:lnTo>
                <a:lnTo>
                  <a:pt x="23" y="53"/>
                </a:lnTo>
                <a:lnTo>
                  <a:pt x="15" y="56"/>
                </a:lnTo>
                <a:lnTo>
                  <a:pt x="8" y="61"/>
                </a:lnTo>
                <a:lnTo>
                  <a:pt x="4" y="68"/>
                </a:lnTo>
                <a:lnTo>
                  <a:pt x="1" y="75"/>
                </a:lnTo>
                <a:lnTo>
                  <a:pt x="0" y="83"/>
                </a:lnTo>
                <a:lnTo>
                  <a:pt x="1" y="91"/>
                </a:lnTo>
                <a:lnTo>
                  <a:pt x="4" y="101"/>
                </a:lnTo>
                <a:lnTo>
                  <a:pt x="7" y="109"/>
                </a:lnTo>
                <a:lnTo>
                  <a:pt x="12" y="117"/>
                </a:lnTo>
                <a:lnTo>
                  <a:pt x="18" y="125"/>
                </a:lnTo>
                <a:lnTo>
                  <a:pt x="25" y="135"/>
                </a:lnTo>
                <a:lnTo>
                  <a:pt x="12" y="151"/>
                </a:lnTo>
                <a:lnTo>
                  <a:pt x="7" y="161"/>
                </a:lnTo>
                <a:lnTo>
                  <a:pt x="4" y="169"/>
                </a:lnTo>
                <a:lnTo>
                  <a:pt x="1" y="177"/>
                </a:lnTo>
                <a:lnTo>
                  <a:pt x="0" y="187"/>
                </a:lnTo>
                <a:lnTo>
                  <a:pt x="1" y="193"/>
                </a:lnTo>
                <a:lnTo>
                  <a:pt x="4" y="202"/>
                </a:lnTo>
                <a:lnTo>
                  <a:pt x="10" y="207"/>
                </a:lnTo>
                <a:lnTo>
                  <a:pt x="15" y="212"/>
                </a:lnTo>
                <a:lnTo>
                  <a:pt x="23" y="217"/>
                </a:lnTo>
                <a:lnTo>
                  <a:pt x="33" y="218"/>
                </a:lnTo>
                <a:lnTo>
                  <a:pt x="41" y="219"/>
                </a:lnTo>
                <a:lnTo>
                  <a:pt x="52" y="219"/>
                </a:lnTo>
                <a:lnTo>
                  <a:pt x="72" y="217"/>
                </a:lnTo>
                <a:lnTo>
                  <a:pt x="81" y="237"/>
                </a:lnTo>
                <a:lnTo>
                  <a:pt x="86" y="245"/>
                </a:lnTo>
                <a:lnTo>
                  <a:pt x="92" y="252"/>
                </a:lnTo>
                <a:lnTo>
                  <a:pt x="98" y="259"/>
                </a:lnTo>
                <a:lnTo>
                  <a:pt x="105" y="264"/>
                </a:lnTo>
                <a:lnTo>
                  <a:pt x="112" y="267"/>
                </a:lnTo>
                <a:lnTo>
                  <a:pt x="120" y="268"/>
                </a:lnTo>
                <a:lnTo>
                  <a:pt x="128" y="267"/>
                </a:lnTo>
                <a:lnTo>
                  <a:pt x="135" y="264"/>
                </a:lnTo>
                <a:lnTo>
                  <a:pt x="142" y="259"/>
                </a:lnTo>
                <a:lnTo>
                  <a:pt x="149" y="252"/>
                </a:lnTo>
                <a:lnTo>
                  <a:pt x="154" y="245"/>
                </a:lnTo>
                <a:lnTo>
                  <a:pt x="160" y="237"/>
                </a:lnTo>
                <a:lnTo>
                  <a:pt x="164" y="227"/>
                </a:lnTo>
                <a:lnTo>
                  <a:pt x="168" y="217"/>
                </a:lnTo>
                <a:lnTo>
                  <a:pt x="179" y="218"/>
                </a:lnTo>
                <a:lnTo>
                  <a:pt x="190" y="219"/>
                </a:lnTo>
                <a:lnTo>
                  <a:pt x="199" y="219"/>
                </a:lnTo>
                <a:lnTo>
                  <a:pt x="208" y="218"/>
                </a:lnTo>
                <a:lnTo>
                  <a:pt x="217" y="217"/>
                </a:lnTo>
                <a:lnTo>
                  <a:pt x="225" y="212"/>
                </a:lnTo>
                <a:lnTo>
                  <a:pt x="232" y="207"/>
                </a:lnTo>
                <a:lnTo>
                  <a:pt x="236" y="202"/>
                </a:lnTo>
                <a:lnTo>
                  <a:pt x="239" y="195"/>
                </a:lnTo>
                <a:lnTo>
                  <a:pt x="240" y="187"/>
                </a:lnTo>
                <a:lnTo>
                  <a:pt x="240" y="177"/>
                </a:lnTo>
                <a:lnTo>
                  <a:pt x="238" y="169"/>
                </a:lnTo>
                <a:lnTo>
                  <a:pt x="233" y="161"/>
                </a:lnTo>
                <a:lnTo>
                  <a:pt x="228" y="151"/>
                </a:lnTo>
                <a:lnTo>
                  <a:pt x="216" y="135"/>
                </a:lnTo>
                <a:close/>
                <a:moveTo>
                  <a:pt x="102" y="241"/>
                </a:moveTo>
                <a:lnTo>
                  <a:pt x="102" y="241"/>
                </a:lnTo>
                <a:lnTo>
                  <a:pt x="96" y="229"/>
                </a:lnTo>
                <a:lnTo>
                  <a:pt x="89" y="212"/>
                </a:lnTo>
                <a:lnTo>
                  <a:pt x="105" y="208"/>
                </a:lnTo>
                <a:lnTo>
                  <a:pt x="120" y="202"/>
                </a:lnTo>
                <a:lnTo>
                  <a:pt x="137" y="208"/>
                </a:lnTo>
                <a:lnTo>
                  <a:pt x="152" y="212"/>
                </a:lnTo>
                <a:lnTo>
                  <a:pt x="145" y="229"/>
                </a:lnTo>
                <a:lnTo>
                  <a:pt x="138" y="241"/>
                </a:lnTo>
                <a:lnTo>
                  <a:pt x="134" y="247"/>
                </a:lnTo>
                <a:lnTo>
                  <a:pt x="130" y="249"/>
                </a:lnTo>
                <a:lnTo>
                  <a:pt x="124" y="252"/>
                </a:lnTo>
                <a:lnTo>
                  <a:pt x="120" y="252"/>
                </a:lnTo>
                <a:lnTo>
                  <a:pt x="116" y="252"/>
                </a:lnTo>
                <a:lnTo>
                  <a:pt x="112" y="249"/>
                </a:lnTo>
                <a:lnTo>
                  <a:pt x="108" y="247"/>
                </a:lnTo>
                <a:lnTo>
                  <a:pt x="102" y="241"/>
                </a:lnTo>
                <a:close/>
                <a:moveTo>
                  <a:pt x="138" y="27"/>
                </a:moveTo>
                <a:lnTo>
                  <a:pt x="138" y="27"/>
                </a:lnTo>
                <a:lnTo>
                  <a:pt x="145" y="39"/>
                </a:lnTo>
                <a:lnTo>
                  <a:pt x="152" y="56"/>
                </a:lnTo>
                <a:lnTo>
                  <a:pt x="137" y="61"/>
                </a:lnTo>
                <a:lnTo>
                  <a:pt x="120" y="66"/>
                </a:lnTo>
                <a:lnTo>
                  <a:pt x="105" y="61"/>
                </a:lnTo>
                <a:lnTo>
                  <a:pt x="89" y="56"/>
                </a:lnTo>
                <a:lnTo>
                  <a:pt x="96" y="39"/>
                </a:lnTo>
                <a:lnTo>
                  <a:pt x="102" y="27"/>
                </a:lnTo>
                <a:lnTo>
                  <a:pt x="108" y="21"/>
                </a:lnTo>
                <a:lnTo>
                  <a:pt x="112" y="19"/>
                </a:lnTo>
                <a:lnTo>
                  <a:pt x="116" y="16"/>
                </a:lnTo>
                <a:lnTo>
                  <a:pt x="120" y="16"/>
                </a:lnTo>
                <a:lnTo>
                  <a:pt x="124" y="16"/>
                </a:lnTo>
                <a:lnTo>
                  <a:pt x="128" y="19"/>
                </a:lnTo>
                <a:lnTo>
                  <a:pt x="134" y="23"/>
                </a:lnTo>
                <a:lnTo>
                  <a:pt x="138" y="27"/>
                </a:lnTo>
                <a:close/>
                <a:moveTo>
                  <a:pt x="180" y="124"/>
                </a:moveTo>
                <a:lnTo>
                  <a:pt x="180" y="124"/>
                </a:lnTo>
                <a:lnTo>
                  <a:pt x="193" y="135"/>
                </a:lnTo>
                <a:lnTo>
                  <a:pt x="184" y="142"/>
                </a:lnTo>
                <a:lnTo>
                  <a:pt x="180" y="144"/>
                </a:lnTo>
                <a:lnTo>
                  <a:pt x="180" y="135"/>
                </a:lnTo>
                <a:lnTo>
                  <a:pt x="180" y="124"/>
                </a:lnTo>
                <a:close/>
                <a:moveTo>
                  <a:pt x="179" y="101"/>
                </a:moveTo>
                <a:lnTo>
                  <a:pt x="179" y="101"/>
                </a:lnTo>
                <a:lnTo>
                  <a:pt x="176" y="84"/>
                </a:lnTo>
                <a:lnTo>
                  <a:pt x="172" y="68"/>
                </a:lnTo>
                <a:lnTo>
                  <a:pt x="190" y="65"/>
                </a:lnTo>
                <a:lnTo>
                  <a:pt x="205" y="65"/>
                </a:lnTo>
                <a:lnTo>
                  <a:pt x="210" y="66"/>
                </a:lnTo>
                <a:lnTo>
                  <a:pt x="216" y="69"/>
                </a:lnTo>
                <a:lnTo>
                  <a:pt x="220" y="72"/>
                </a:lnTo>
                <a:lnTo>
                  <a:pt x="223" y="75"/>
                </a:lnTo>
                <a:lnTo>
                  <a:pt x="224" y="79"/>
                </a:lnTo>
                <a:lnTo>
                  <a:pt x="225" y="84"/>
                </a:lnTo>
                <a:lnTo>
                  <a:pt x="224" y="90"/>
                </a:lnTo>
                <a:lnTo>
                  <a:pt x="223" y="95"/>
                </a:lnTo>
                <a:lnTo>
                  <a:pt x="214" y="109"/>
                </a:lnTo>
                <a:lnTo>
                  <a:pt x="203" y="122"/>
                </a:lnTo>
                <a:lnTo>
                  <a:pt x="191" y="111"/>
                </a:lnTo>
                <a:lnTo>
                  <a:pt x="179" y="101"/>
                </a:lnTo>
                <a:close/>
                <a:moveTo>
                  <a:pt x="120" y="182"/>
                </a:moveTo>
                <a:lnTo>
                  <a:pt x="120" y="182"/>
                </a:lnTo>
                <a:lnTo>
                  <a:pt x="100" y="172"/>
                </a:lnTo>
                <a:lnTo>
                  <a:pt x="79" y="158"/>
                </a:lnTo>
                <a:lnTo>
                  <a:pt x="78" y="135"/>
                </a:lnTo>
                <a:lnTo>
                  <a:pt x="79" y="110"/>
                </a:lnTo>
                <a:lnTo>
                  <a:pt x="100" y="98"/>
                </a:lnTo>
                <a:lnTo>
                  <a:pt x="120" y="87"/>
                </a:lnTo>
                <a:lnTo>
                  <a:pt x="142" y="98"/>
                </a:lnTo>
                <a:lnTo>
                  <a:pt x="162" y="110"/>
                </a:lnTo>
                <a:lnTo>
                  <a:pt x="162" y="135"/>
                </a:lnTo>
                <a:lnTo>
                  <a:pt x="162" y="158"/>
                </a:lnTo>
                <a:lnTo>
                  <a:pt x="142" y="172"/>
                </a:lnTo>
                <a:lnTo>
                  <a:pt x="120" y="182"/>
                </a:lnTo>
                <a:close/>
                <a:moveTo>
                  <a:pt x="150" y="83"/>
                </a:moveTo>
                <a:lnTo>
                  <a:pt x="150" y="83"/>
                </a:lnTo>
                <a:lnTo>
                  <a:pt x="142" y="77"/>
                </a:lnTo>
                <a:lnTo>
                  <a:pt x="156" y="72"/>
                </a:lnTo>
                <a:lnTo>
                  <a:pt x="160" y="87"/>
                </a:lnTo>
                <a:lnTo>
                  <a:pt x="150" y="83"/>
                </a:lnTo>
                <a:close/>
                <a:moveTo>
                  <a:pt x="85" y="72"/>
                </a:moveTo>
                <a:lnTo>
                  <a:pt x="85" y="72"/>
                </a:lnTo>
                <a:lnTo>
                  <a:pt x="100" y="77"/>
                </a:lnTo>
                <a:lnTo>
                  <a:pt x="90" y="83"/>
                </a:lnTo>
                <a:lnTo>
                  <a:pt x="82" y="87"/>
                </a:lnTo>
                <a:lnTo>
                  <a:pt x="85" y="72"/>
                </a:lnTo>
                <a:close/>
                <a:moveTo>
                  <a:pt x="60" y="144"/>
                </a:moveTo>
                <a:lnTo>
                  <a:pt x="60" y="144"/>
                </a:lnTo>
                <a:lnTo>
                  <a:pt x="49" y="135"/>
                </a:lnTo>
                <a:lnTo>
                  <a:pt x="60" y="124"/>
                </a:lnTo>
                <a:lnTo>
                  <a:pt x="60" y="135"/>
                </a:lnTo>
                <a:lnTo>
                  <a:pt x="60" y="144"/>
                </a:lnTo>
                <a:close/>
                <a:moveTo>
                  <a:pt x="68" y="68"/>
                </a:moveTo>
                <a:lnTo>
                  <a:pt x="68" y="68"/>
                </a:lnTo>
                <a:lnTo>
                  <a:pt x="64" y="84"/>
                </a:lnTo>
                <a:lnTo>
                  <a:pt x="63" y="101"/>
                </a:lnTo>
                <a:lnTo>
                  <a:pt x="49" y="111"/>
                </a:lnTo>
                <a:lnTo>
                  <a:pt x="37" y="122"/>
                </a:lnTo>
                <a:lnTo>
                  <a:pt x="26" y="109"/>
                </a:lnTo>
                <a:lnTo>
                  <a:pt x="19" y="95"/>
                </a:lnTo>
                <a:lnTo>
                  <a:pt x="16" y="90"/>
                </a:lnTo>
                <a:lnTo>
                  <a:pt x="15" y="84"/>
                </a:lnTo>
                <a:lnTo>
                  <a:pt x="16" y="79"/>
                </a:lnTo>
                <a:lnTo>
                  <a:pt x="18" y="75"/>
                </a:lnTo>
                <a:lnTo>
                  <a:pt x="21" y="72"/>
                </a:lnTo>
                <a:lnTo>
                  <a:pt x="25" y="69"/>
                </a:lnTo>
                <a:lnTo>
                  <a:pt x="30" y="66"/>
                </a:lnTo>
                <a:lnTo>
                  <a:pt x="36" y="65"/>
                </a:lnTo>
                <a:lnTo>
                  <a:pt x="45" y="65"/>
                </a:lnTo>
                <a:lnTo>
                  <a:pt x="56" y="66"/>
                </a:lnTo>
                <a:lnTo>
                  <a:pt x="68" y="68"/>
                </a:lnTo>
                <a:close/>
                <a:moveTo>
                  <a:pt x="19" y="173"/>
                </a:moveTo>
                <a:lnTo>
                  <a:pt x="19" y="173"/>
                </a:lnTo>
                <a:lnTo>
                  <a:pt x="26" y="161"/>
                </a:lnTo>
                <a:lnTo>
                  <a:pt x="37" y="147"/>
                </a:lnTo>
                <a:lnTo>
                  <a:pt x="49" y="158"/>
                </a:lnTo>
                <a:lnTo>
                  <a:pt x="63" y="169"/>
                </a:lnTo>
                <a:lnTo>
                  <a:pt x="64" y="185"/>
                </a:lnTo>
                <a:lnTo>
                  <a:pt x="68" y="200"/>
                </a:lnTo>
                <a:lnTo>
                  <a:pt x="51" y="203"/>
                </a:lnTo>
                <a:lnTo>
                  <a:pt x="36" y="203"/>
                </a:lnTo>
                <a:lnTo>
                  <a:pt x="30" y="202"/>
                </a:lnTo>
                <a:lnTo>
                  <a:pt x="25" y="200"/>
                </a:lnTo>
                <a:lnTo>
                  <a:pt x="21" y="197"/>
                </a:lnTo>
                <a:lnTo>
                  <a:pt x="18" y="193"/>
                </a:lnTo>
                <a:lnTo>
                  <a:pt x="16" y="189"/>
                </a:lnTo>
                <a:lnTo>
                  <a:pt x="16" y="184"/>
                </a:lnTo>
                <a:lnTo>
                  <a:pt x="16" y="178"/>
                </a:lnTo>
                <a:lnTo>
                  <a:pt x="19" y="173"/>
                </a:lnTo>
                <a:close/>
                <a:moveTo>
                  <a:pt x="90" y="187"/>
                </a:moveTo>
                <a:lnTo>
                  <a:pt x="90" y="187"/>
                </a:lnTo>
                <a:lnTo>
                  <a:pt x="100" y="191"/>
                </a:lnTo>
                <a:lnTo>
                  <a:pt x="85" y="196"/>
                </a:lnTo>
                <a:lnTo>
                  <a:pt x="82" y="181"/>
                </a:lnTo>
                <a:lnTo>
                  <a:pt x="90" y="187"/>
                </a:lnTo>
                <a:close/>
                <a:moveTo>
                  <a:pt x="156" y="196"/>
                </a:moveTo>
                <a:lnTo>
                  <a:pt x="156" y="196"/>
                </a:lnTo>
                <a:lnTo>
                  <a:pt x="142" y="192"/>
                </a:lnTo>
                <a:lnTo>
                  <a:pt x="150" y="187"/>
                </a:lnTo>
                <a:lnTo>
                  <a:pt x="160" y="181"/>
                </a:lnTo>
                <a:lnTo>
                  <a:pt x="156" y="196"/>
                </a:lnTo>
                <a:close/>
                <a:moveTo>
                  <a:pt x="172" y="200"/>
                </a:moveTo>
                <a:lnTo>
                  <a:pt x="172" y="200"/>
                </a:lnTo>
                <a:lnTo>
                  <a:pt x="176" y="185"/>
                </a:lnTo>
                <a:lnTo>
                  <a:pt x="179" y="167"/>
                </a:lnTo>
                <a:lnTo>
                  <a:pt x="193" y="158"/>
                </a:lnTo>
                <a:lnTo>
                  <a:pt x="203" y="147"/>
                </a:lnTo>
                <a:lnTo>
                  <a:pt x="214" y="161"/>
                </a:lnTo>
                <a:lnTo>
                  <a:pt x="221" y="173"/>
                </a:lnTo>
                <a:lnTo>
                  <a:pt x="224" y="180"/>
                </a:lnTo>
                <a:lnTo>
                  <a:pt x="225" y="185"/>
                </a:lnTo>
                <a:lnTo>
                  <a:pt x="224" y="189"/>
                </a:lnTo>
                <a:lnTo>
                  <a:pt x="223" y="193"/>
                </a:lnTo>
                <a:lnTo>
                  <a:pt x="220" y="197"/>
                </a:lnTo>
                <a:lnTo>
                  <a:pt x="216" y="200"/>
                </a:lnTo>
                <a:lnTo>
                  <a:pt x="210" y="202"/>
                </a:lnTo>
                <a:lnTo>
                  <a:pt x="205" y="203"/>
                </a:lnTo>
                <a:lnTo>
                  <a:pt x="197" y="203"/>
                </a:lnTo>
                <a:lnTo>
                  <a:pt x="184" y="203"/>
                </a:lnTo>
                <a:lnTo>
                  <a:pt x="172" y="200"/>
                </a:lnTo>
                <a:close/>
              </a:path>
            </a:pathLst>
          </a:custGeom>
          <a:solidFill>
            <a:srgbClr val="32AC71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5130" name="组合 67"/>
          <p:cNvGrpSpPr/>
          <p:nvPr/>
        </p:nvGrpSpPr>
        <p:grpSpPr>
          <a:xfrm>
            <a:off x="1246505" y="2067560"/>
            <a:ext cx="948055" cy="817880"/>
            <a:chOff x="1497422" y="2473422"/>
            <a:chExt cx="2144432" cy="1848646"/>
          </a:xfrm>
        </p:grpSpPr>
        <p:sp>
          <p:nvSpPr>
            <p:cNvPr id="57" name="六边形 56"/>
            <p:cNvSpPr/>
            <p:nvPr/>
          </p:nvSpPr>
          <p:spPr>
            <a:xfrm>
              <a:off x="1497422" y="2473422"/>
              <a:ext cx="2144432" cy="1848646"/>
            </a:xfrm>
            <a:prstGeom prst="hexagon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grpSp>
          <p:nvGrpSpPr>
            <p:cNvPr id="5140" name="组合 63"/>
            <p:cNvGrpSpPr/>
            <p:nvPr/>
          </p:nvGrpSpPr>
          <p:grpSpPr>
            <a:xfrm>
              <a:off x="1985733" y="2900372"/>
              <a:ext cx="1267205" cy="1053505"/>
              <a:chOff x="1985733" y="2900372"/>
              <a:chExt cx="1267205" cy="1053505"/>
            </a:xfrm>
          </p:grpSpPr>
          <p:sp>
            <p:nvSpPr>
              <p:cNvPr id="18" name="Freeform 97"/>
              <p:cNvSpPr>
                <a:spLocks noEditPoints="1"/>
              </p:cNvSpPr>
              <p:nvPr/>
            </p:nvSpPr>
            <p:spPr bwMode="auto">
              <a:xfrm>
                <a:off x="2541396" y="3429000"/>
                <a:ext cx="62153" cy="0"/>
              </a:xfrm>
              <a:custGeom>
                <a:avLst/>
                <a:gdLst>
                  <a:gd name="T0" fmla="*/ 0 w 19"/>
                  <a:gd name="T1" fmla="*/ 1 w 19"/>
                  <a:gd name="T2" fmla="*/ 1 w 19"/>
                  <a:gd name="T3" fmla="*/ 1 w 19"/>
                  <a:gd name="T4" fmla="*/ 2 w 19"/>
                  <a:gd name="T5" fmla="*/ 2 w 19"/>
                  <a:gd name="T6" fmla="*/ 2 w 19"/>
                  <a:gd name="T7" fmla="*/ 3 w 19"/>
                  <a:gd name="T8" fmla="*/ 3 w 19"/>
                  <a:gd name="T9" fmla="*/ 3 w 19"/>
                  <a:gd name="T10" fmla="*/ 4 w 19"/>
                  <a:gd name="T11" fmla="*/ 4 w 19"/>
                  <a:gd name="T12" fmla="*/ 4 w 19"/>
                  <a:gd name="T13" fmla="*/ 5 w 19"/>
                  <a:gd name="T14" fmla="*/ 5 w 19"/>
                  <a:gd name="T15" fmla="*/ 5 w 19"/>
                  <a:gd name="T16" fmla="*/ 6 w 19"/>
                  <a:gd name="T17" fmla="*/ 6 w 19"/>
                  <a:gd name="T18" fmla="*/ 6 w 19"/>
                  <a:gd name="T19" fmla="*/ 7 w 19"/>
                  <a:gd name="T20" fmla="*/ 7 w 19"/>
                  <a:gd name="T21" fmla="*/ 7 w 19"/>
                  <a:gd name="T22" fmla="*/ 8 w 19"/>
                  <a:gd name="T23" fmla="*/ 8 w 19"/>
                  <a:gd name="T24" fmla="*/ 8 w 19"/>
                  <a:gd name="T25" fmla="*/ 9 w 19"/>
                  <a:gd name="T26" fmla="*/ 9 w 19"/>
                  <a:gd name="T27" fmla="*/ 9 w 19"/>
                  <a:gd name="T28" fmla="*/ 10 w 19"/>
                  <a:gd name="T29" fmla="*/ 10 w 19"/>
                  <a:gd name="T30" fmla="*/ 11 w 19"/>
                  <a:gd name="T31" fmla="*/ 11 w 19"/>
                  <a:gd name="T32" fmla="*/ 11 w 19"/>
                  <a:gd name="T33" fmla="*/ 12 w 19"/>
                  <a:gd name="T34" fmla="*/ 12 w 19"/>
                  <a:gd name="T35" fmla="*/ 12 w 19"/>
                  <a:gd name="T36" fmla="*/ 13 w 19"/>
                  <a:gd name="T37" fmla="*/ 13 w 19"/>
                  <a:gd name="T38" fmla="*/ 13 w 19"/>
                  <a:gd name="T39" fmla="*/ 14 w 19"/>
                  <a:gd name="T40" fmla="*/ 14 w 19"/>
                  <a:gd name="T41" fmla="*/ 14 w 19"/>
                  <a:gd name="T42" fmla="*/ 15 w 19"/>
                  <a:gd name="T43" fmla="*/ 17 w 19"/>
                  <a:gd name="T44" fmla="*/ 17 w 19"/>
                  <a:gd name="T45" fmla="*/ 17 w 19"/>
                  <a:gd name="T46" fmla="*/ 18 w 19"/>
                  <a:gd name="T47" fmla="*/ 18 w 19"/>
                  <a:gd name="T48" fmla="*/ 18 w 19"/>
                  <a:gd name="T49" fmla="*/ 19 w 19"/>
                  <a:gd name="T50" fmla="*/ 19 w 19"/>
                  <a:gd name="T51" fmla="*/ 19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  <a:cxn ang="0">
                    <a:pos x="T50" y="0"/>
                  </a:cxn>
                  <a:cxn ang="0">
                    <a:pos x="T51" y="0"/>
                  </a:cxn>
                </a:cxnLst>
                <a:rect l="0" t="0" r="r" b="b"/>
                <a:pathLst>
                  <a:path w="19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8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2" name="Freeform 95"/>
              <p:cNvSpPr/>
              <p:nvPr/>
            </p:nvSpPr>
            <p:spPr bwMode="auto">
              <a:xfrm>
                <a:off x="2848032" y="3035341"/>
                <a:ext cx="404906" cy="521130"/>
              </a:xfrm>
              <a:custGeom>
                <a:avLst/>
                <a:gdLst>
                  <a:gd name="T0" fmla="*/ 119 w 126"/>
                  <a:gd name="T1" fmla="*/ 7 h 162"/>
                  <a:gd name="T2" fmla="*/ 115 w 126"/>
                  <a:gd name="T3" fmla="*/ 4 h 162"/>
                  <a:gd name="T4" fmla="*/ 97 w 126"/>
                  <a:gd name="T5" fmla="*/ 8 h 162"/>
                  <a:gd name="T6" fmla="*/ 1 w 126"/>
                  <a:gd name="T7" fmla="*/ 137 h 162"/>
                  <a:gd name="T8" fmla="*/ 0 w 126"/>
                  <a:gd name="T9" fmla="*/ 139 h 162"/>
                  <a:gd name="T10" fmla="*/ 7 w 126"/>
                  <a:gd name="T11" fmla="*/ 141 h 162"/>
                  <a:gd name="T12" fmla="*/ 28 w 126"/>
                  <a:gd name="T13" fmla="*/ 156 h 162"/>
                  <a:gd name="T14" fmla="*/ 32 w 126"/>
                  <a:gd name="T15" fmla="*/ 162 h 162"/>
                  <a:gd name="T16" fmla="*/ 33 w 126"/>
                  <a:gd name="T17" fmla="*/ 160 h 162"/>
                  <a:gd name="T18" fmla="*/ 122 w 126"/>
                  <a:gd name="T19" fmla="*/ 25 h 162"/>
                  <a:gd name="T20" fmla="*/ 119 w 126"/>
                  <a:gd name="T21" fmla="*/ 7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162">
                    <a:moveTo>
                      <a:pt x="119" y="7"/>
                    </a:moveTo>
                    <a:cubicBezTo>
                      <a:pt x="118" y="6"/>
                      <a:pt x="117" y="5"/>
                      <a:pt x="115" y="4"/>
                    </a:cubicBezTo>
                    <a:cubicBezTo>
                      <a:pt x="110" y="0"/>
                      <a:pt x="102" y="2"/>
                      <a:pt x="97" y="8"/>
                    </a:cubicBezTo>
                    <a:cubicBezTo>
                      <a:pt x="65" y="51"/>
                      <a:pt x="33" y="94"/>
                      <a:pt x="1" y="137"/>
                    </a:cubicBezTo>
                    <a:cubicBezTo>
                      <a:pt x="1" y="138"/>
                      <a:pt x="0" y="139"/>
                      <a:pt x="0" y="139"/>
                    </a:cubicBezTo>
                    <a:cubicBezTo>
                      <a:pt x="2" y="139"/>
                      <a:pt x="5" y="140"/>
                      <a:pt x="7" y="141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30" y="157"/>
                      <a:pt x="31" y="159"/>
                      <a:pt x="32" y="162"/>
                    </a:cubicBezTo>
                    <a:cubicBezTo>
                      <a:pt x="32" y="161"/>
                      <a:pt x="33" y="160"/>
                      <a:pt x="33" y="160"/>
                    </a:cubicBezTo>
                    <a:cubicBezTo>
                      <a:pt x="63" y="115"/>
                      <a:pt x="92" y="70"/>
                      <a:pt x="122" y="25"/>
                    </a:cubicBezTo>
                    <a:cubicBezTo>
                      <a:pt x="126" y="19"/>
                      <a:pt x="125" y="11"/>
                      <a:pt x="119" y="7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3" name="Freeform 96"/>
              <p:cNvSpPr>
                <a:spLocks noEditPoints="1"/>
              </p:cNvSpPr>
              <p:nvPr/>
            </p:nvSpPr>
            <p:spPr bwMode="auto">
              <a:xfrm>
                <a:off x="2690569" y="3500232"/>
                <a:ext cx="247442" cy="303680"/>
              </a:xfrm>
              <a:custGeom>
                <a:avLst/>
                <a:gdLst>
                  <a:gd name="T0" fmla="*/ 73 w 76"/>
                  <a:gd name="T1" fmla="*/ 16 h 94"/>
                  <a:gd name="T2" fmla="*/ 52 w 76"/>
                  <a:gd name="T3" fmla="*/ 1 h 94"/>
                  <a:gd name="T4" fmla="*/ 46 w 76"/>
                  <a:gd name="T5" fmla="*/ 1 h 94"/>
                  <a:gd name="T6" fmla="*/ 9 w 76"/>
                  <a:gd name="T7" fmla="*/ 24 h 94"/>
                  <a:gd name="T8" fmla="*/ 7 w 76"/>
                  <a:gd name="T9" fmla="*/ 30 h 94"/>
                  <a:gd name="T10" fmla="*/ 1 w 76"/>
                  <a:gd name="T11" fmla="*/ 87 h 94"/>
                  <a:gd name="T12" fmla="*/ 3 w 76"/>
                  <a:gd name="T13" fmla="*/ 93 h 94"/>
                  <a:gd name="T14" fmla="*/ 10 w 76"/>
                  <a:gd name="T15" fmla="*/ 93 h 94"/>
                  <a:gd name="T16" fmla="*/ 61 w 76"/>
                  <a:gd name="T17" fmla="*/ 68 h 94"/>
                  <a:gd name="T18" fmla="*/ 66 w 76"/>
                  <a:gd name="T19" fmla="*/ 64 h 94"/>
                  <a:gd name="T20" fmla="*/ 75 w 76"/>
                  <a:gd name="T21" fmla="*/ 21 h 94"/>
                  <a:gd name="T22" fmla="*/ 73 w 76"/>
                  <a:gd name="T23" fmla="*/ 16 h 94"/>
                  <a:gd name="T24" fmla="*/ 56 w 76"/>
                  <a:gd name="T25" fmla="*/ 58 h 94"/>
                  <a:gd name="T26" fmla="*/ 24 w 76"/>
                  <a:gd name="T27" fmla="*/ 71 h 94"/>
                  <a:gd name="T28" fmla="*/ 22 w 76"/>
                  <a:gd name="T29" fmla="*/ 72 h 94"/>
                  <a:gd name="T30" fmla="*/ 39 w 76"/>
                  <a:gd name="T31" fmla="*/ 47 h 94"/>
                  <a:gd name="T32" fmla="*/ 45 w 76"/>
                  <a:gd name="T33" fmla="*/ 44 h 94"/>
                  <a:gd name="T34" fmla="*/ 44 w 76"/>
                  <a:gd name="T35" fmla="*/ 35 h 94"/>
                  <a:gd name="T36" fmla="*/ 34 w 76"/>
                  <a:gd name="T37" fmla="*/ 37 h 94"/>
                  <a:gd name="T38" fmla="*/ 34 w 76"/>
                  <a:gd name="T39" fmla="*/ 43 h 94"/>
                  <a:gd name="T40" fmla="*/ 17 w 76"/>
                  <a:gd name="T41" fmla="*/ 68 h 94"/>
                  <a:gd name="T42" fmla="*/ 17 w 76"/>
                  <a:gd name="T43" fmla="*/ 66 h 94"/>
                  <a:gd name="T44" fmla="*/ 18 w 76"/>
                  <a:gd name="T45" fmla="*/ 31 h 94"/>
                  <a:gd name="T46" fmla="*/ 49 w 76"/>
                  <a:gd name="T47" fmla="*/ 12 h 94"/>
                  <a:gd name="T48" fmla="*/ 64 w 76"/>
                  <a:gd name="T49" fmla="*/ 23 h 94"/>
                  <a:gd name="T50" fmla="*/ 56 w 76"/>
                  <a:gd name="T51" fmla="*/ 5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6" h="94">
                    <a:moveTo>
                      <a:pt x="73" y="16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48" y="0"/>
                      <a:pt x="46" y="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7" y="25"/>
                      <a:pt x="6" y="27"/>
                      <a:pt x="7" y="30"/>
                    </a:cubicBezTo>
                    <a:cubicBezTo>
                      <a:pt x="11" y="44"/>
                      <a:pt x="4" y="76"/>
                      <a:pt x="1" y="87"/>
                    </a:cubicBezTo>
                    <a:cubicBezTo>
                      <a:pt x="0" y="89"/>
                      <a:pt x="1" y="92"/>
                      <a:pt x="3" y="93"/>
                    </a:cubicBezTo>
                    <a:cubicBezTo>
                      <a:pt x="5" y="94"/>
                      <a:pt x="8" y="94"/>
                      <a:pt x="10" y="93"/>
                    </a:cubicBezTo>
                    <a:cubicBezTo>
                      <a:pt x="19" y="86"/>
                      <a:pt x="46" y="69"/>
                      <a:pt x="61" y="68"/>
                    </a:cubicBezTo>
                    <a:cubicBezTo>
                      <a:pt x="64" y="68"/>
                      <a:pt x="66" y="66"/>
                      <a:pt x="66" y="64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6" y="19"/>
                      <a:pt x="75" y="17"/>
                      <a:pt x="73" y="16"/>
                    </a:cubicBezTo>
                    <a:close/>
                    <a:moveTo>
                      <a:pt x="56" y="58"/>
                    </a:moveTo>
                    <a:cubicBezTo>
                      <a:pt x="48" y="59"/>
                      <a:pt x="37" y="64"/>
                      <a:pt x="24" y="71"/>
                    </a:cubicBezTo>
                    <a:cubicBezTo>
                      <a:pt x="23" y="71"/>
                      <a:pt x="23" y="72"/>
                      <a:pt x="22" y="72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42" y="47"/>
                      <a:pt x="44" y="46"/>
                      <a:pt x="45" y="44"/>
                    </a:cubicBezTo>
                    <a:cubicBezTo>
                      <a:pt x="47" y="41"/>
                      <a:pt x="47" y="37"/>
                      <a:pt x="44" y="35"/>
                    </a:cubicBezTo>
                    <a:cubicBezTo>
                      <a:pt x="41" y="33"/>
                      <a:pt x="36" y="34"/>
                      <a:pt x="34" y="37"/>
                    </a:cubicBezTo>
                    <a:cubicBezTo>
                      <a:pt x="33" y="39"/>
                      <a:pt x="33" y="41"/>
                      <a:pt x="34" y="43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17" y="67"/>
                      <a:pt x="17" y="67"/>
                      <a:pt x="17" y="66"/>
                    </a:cubicBezTo>
                    <a:cubicBezTo>
                      <a:pt x="19" y="51"/>
                      <a:pt x="20" y="39"/>
                      <a:pt x="18" y="3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64" y="23"/>
                      <a:pt x="64" y="23"/>
                      <a:pt x="64" y="23"/>
                    </a:cubicBezTo>
                    <a:lnTo>
                      <a:pt x="56" y="58"/>
                    </a:lnTo>
                    <a:close/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4" name="Freeform 97"/>
              <p:cNvSpPr/>
              <p:nvPr/>
            </p:nvSpPr>
            <p:spPr bwMode="auto">
              <a:xfrm>
                <a:off x="1985733" y="2900372"/>
                <a:ext cx="907289" cy="1053505"/>
              </a:xfrm>
              <a:custGeom>
                <a:avLst/>
                <a:gdLst>
                  <a:gd name="T0" fmla="*/ 270 w 281"/>
                  <a:gd name="T1" fmla="*/ 276 h 326"/>
                  <a:gd name="T2" fmla="*/ 259 w 281"/>
                  <a:gd name="T3" fmla="*/ 287 h 326"/>
                  <a:gd name="T4" fmla="*/ 259 w 281"/>
                  <a:gd name="T5" fmla="*/ 304 h 326"/>
                  <a:gd name="T6" fmla="*/ 22 w 281"/>
                  <a:gd name="T7" fmla="*/ 304 h 326"/>
                  <a:gd name="T8" fmla="*/ 22 w 281"/>
                  <a:gd name="T9" fmla="*/ 22 h 326"/>
                  <a:gd name="T10" fmla="*/ 259 w 281"/>
                  <a:gd name="T11" fmla="*/ 22 h 326"/>
                  <a:gd name="T12" fmla="*/ 259 w 281"/>
                  <a:gd name="T13" fmla="*/ 140 h 326"/>
                  <a:gd name="T14" fmla="*/ 270 w 281"/>
                  <a:gd name="T15" fmla="*/ 151 h 326"/>
                  <a:gd name="T16" fmla="*/ 281 w 281"/>
                  <a:gd name="T17" fmla="*/ 140 h 326"/>
                  <a:gd name="T18" fmla="*/ 281 w 281"/>
                  <a:gd name="T19" fmla="*/ 11 h 326"/>
                  <a:gd name="T20" fmla="*/ 270 w 281"/>
                  <a:gd name="T21" fmla="*/ 0 h 326"/>
                  <a:gd name="T22" fmla="*/ 11 w 281"/>
                  <a:gd name="T23" fmla="*/ 0 h 326"/>
                  <a:gd name="T24" fmla="*/ 0 w 281"/>
                  <a:gd name="T25" fmla="*/ 11 h 326"/>
                  <a:gd name="T26" fmla="*/ 0 w 281"/>
                  <a:gd name="T27" fmla="*/ 315 h 326"/>
                  <a:gd name="T28" fmla="*/ 11 w 281"/>
                  <a:gd name="T29" fmla="*/ 326 h 326"/>
                  <a:gd name="T30" fmla="*/ 270 w 281"/>
                  <a:gd name="T31" fmla="*/ 326 h 326"/>
                  <a:gd name="T32" fmla="*/ 281 w 281"/>
                  <a:gd name="T33" fmla="*/ 315 h 326"/>
                  <a:gd name="T34" fmla="*/ 281 w 281"/>
                  <a:gd name="T35" fmla="*/ 287 h 326"/>
                  <a:gd name="T36" fmla="*/ 270 w 281"/>
                  <a:gd name="T37" fmla="*/ 27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1" h="326">
                    <a:moveTo>
                      <a:pt x="270" y="276"/>
                    </a:moveTo>
                    <a:cubicBezTo>
                      <a:pt x="264" y="276"/>
                      <a:pt x="259" y="281"/>
                      <a:pt x="259" y="287"/>
                    </a:cubicBezTo>
                    <a:cubicBezTo>
                      <a:pt x="259" y="304"/>
                      <a:pt x="259" y="304"/>
                      <a:pt x="259" y="304"/>
                    </a:cubicBezTo>
                    <a:cubicBezTo>
                      <a:pt x="22" y="304"/>
                      <a:pt x="22" y="304"/>
                      <a:pt x="22" y="304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59" y="22"/>
                      <a:pt x="259" y="22"/>
                      <a:pt x="259" y="22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9" y="146"/>
                      <a:pt x="264" y="151"/>
                      <a:pt x="270" y="151"/>
                    </a:cubicBezTo>
                    <a:cubicBezTo>
                      <a:pt x="276" y="151"/>
                      <a:pt x="281" y="146"/>
                      <a:pt x="281" y="14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1" y="5"/>
                      <a:pt x="276" y="0"/>
                      <a:pt x="27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21"/>
                      <a:pt x="5" y="326"/>
                      <a:pt x="11" y="326"/>
                    </a:cubicBezTo>
                    <a:cubicBezTo>
                      <a:pt x="270" y="326"/>
                      <a:pt x="270" y="326"/>
                      <a:pt x="270" y="326"/>
                    </a:cubicBezTo>
                    <a:cubicBezTo>
                      <a:pt x="276" y="326"/>
                      <a:pt x="281" y="321"/>
                      <a:pt x="281" y="315"/>
                    </a:cubicBezTo>
                    <a:cubicBezTo>
                      <a:pt x="281" y="287"/>
                      <a:pt x="281" y="287"/>
                      <a:pt x="281" y="287"/>
                    </a:cubicBezTo>
                    <a:cubicBezTo>
                      <a:pt x="281" y="281"/>
                      <a:pt x="276" y="276"/>
                      <a:pt x="270" y="276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5" name="Rectangle 98"/>
              <p:cNvSpPr>
                <a:spLocks noChangeArrowheads="1"/>
              </p:cNvSpPr>
              <p:nvPr/>
            </p:nvSpPr>
            <p:spPr bwMode="auto">
              <a:xfrm>
                <a:off x="2180688" y="3076582"/>
                <a:ext cx="513632" cy="59986"/>
              </a:xfrm>
              <a:prstGeom prst="rect">
                <a:avLst/>
              </a:pr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33" name="Rectangle 99"/>
              <p:cNvSpPr>
                <a:spLocks noChangeArrowheads="1"/>
              </p:cNvSpPr>
              <p:nvPr/>
            </p:nvSpPr>
            <p:spPr bwMode="auto">
              <a:xfrm>
                <a:off x="2180688" y="3249042"/>
                <a:ext cx="513632" cy="59986"/>
              </a:xfrm>
              <a:prstGeom prst="rect">
                <a:avLst/>
              </a:pr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34" name="Rectangle 100"/>
              <p:cNvSpPr>
                <a:spLocks noChangeArrowheads="1"/>
              </p:cNvSpPr>
              <p:nvPr/>
            </p:nvSpPr>
            <p:spPr bwMode="auto">
              <a:xfrm>
                <a:off x="2180688" y="3421502"/>
                <a:ext cx="513632" cy="59986"/>
              </a:xfrm>
              <a:prstGeom prst="rect">
                <a:avLst/>
              </a:pr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35" name="Rectangle 101"/>
              <p:cNvSpPr>
                <a:spLocks noChangeArrowheads="1"/>
              </p:cNvSpPr>
              <p:nvPr/>
            </p:nvSpPr>
            <p:spPr bwMode="auto">
              <a:xfrm>
                <a:off x="2180688" y="3710183"/>
                <a:ext cx="434899" cy="59986"/>
              </a:xfrm>
              <a:prstGeom prst="rect">
                <a:avLst/>
              </a:pr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</p:grpSp>
      </p:grpSp>
      <p:grpSp>
        <p:nvGrpSpPr>
          <p:cNvPr id="5122" name="组合 66"/>
          <p:cNvGrpSpPr/>
          <p:nvPr/>
        </p:nvGrpSpPr>
        <p:grpSpPr>
          <a:xfrm>
            <a:off x="3136900" y="2103755"/>
            <a:ext cx="926465" cy="799465"/>
            <a:chOff x="3979776" y="2473422"/>
            <a:chExt cx="2144432" cy="1848646"/>
          </a:xfrm>
        </p:grpSpPr>
        <p:sp>
          <p:nvSpPr>
            <p:cNvPr id="58" name="六边形 57"/>
            <p:cNvSpPr/>
            <p:nvPr/>
          </p:nvSpPr>
          <p:spPr>
            <a:xfrm>
              <a:off x="3979776" y="2473422"/>
              <a:ext cx="2144432" cy="1848646"/>
            </a:xfrm>
            <a:prstGeom prst="hexagon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grpSp>
          <p:nvGrpSpPr>
            <p:cNvPr id="5166" name="组合 62"/>
            <p:cNvGrpSpPr/>
            <p:nvPr/>
          </p:nvGrpSpPr>
          <p:grpSpPr>
            <a:xfrm>
              <a:off x="4445300" y="2929657"/>
              <a:ext cx="1631515" cy="936176"/>
              <a:chOff x="4445300" y="2968681"/>
              <a:chExt cx="1631515" cy="936176"/>
            </a:xfrm>
          </p:grpSpPr>
          <p:sp>
            <p:nvSpPr>
              <p:cNvPr id="6" name="Freeform 9"/>
              <p:cNvSpPr>
                <a:spLocks noEditPoints="1"/>
              </p:cNvSpPr>
              <p:nvPr/>
            </p:nvSpPr>
            <p:spPr bwMode="auto">
              <a:xfrm>
                <a:off x="6072929" y="3430942"/>
                <a:ext cx="3886" cy="50498"/>
              </a:xfrm>
              <a:custGeom>
                <a:avLst/>
                <a:gdLst>
                  <a:gd name="T0" fmla="*/ 0 w 1"/>
                  <a:gd name="T1" fmla="*/ 16 h 16"/>
                  <a:gd name="T2" fmla="*/ 0 w 1"/>
                  <a:gd name="T3" fmla="*/ 16 h 16"/>
                  <a:gd name="T4" fmla="*/ 0 w 1"/>
                  <a:gd name="T5" fmla="*/ 16 h 16"/>
                  <a:gd name="T6" fmla="*/ 0 w 1"/>
                  <a:gd name="T7" fmla="*/ 15 h 16"/>
                  <a:gd name="T8" fmla="*/ 0 w 1"/>
                  <a:gd name="T9" fmla="*/ 15 h 16"/>
                  <a:gd name="T10" fmla="*/ 0 w 1"/>
                  <a:gd name="T11" fmla="*/ 15 h 16"/>
                  <a:gd name="T12" fmla="*/ 0 w 1"/>
                  <a:gd name="T13" fmla="*/ 13 h 16"/>
                  <a:gd name="T14" fmla="*/ 0 w 1"/>
                  <a:gd name="T15" fmla="*/ 12 h 16"/>
                  <a:gd name="T16" fmla="*/ 0 w 1"/>
                  <a:gd name="T17" fmla="*/ 12 h 16"/>
                  <a:gd name="T18" fmla="*/ 0 w 1"/>
                  <a:gd name="T19" fmla="*/ 12 h 16"/>
                  <a:gd name="T20" fmla="*/ 0 w 1"/>
                  <a:gd name="T21" fmla="*/ 11 h 16"/>
                  <a:gd name="T22" fmla="*/ 0 w 1"/>
                  <a:gd name="T23" fmla="*/ 11 h 16"/>
                  <a:gd name="T24" fmla="*/ 0 w 1"/>
                  <a:gd name="T25" fmla="*/ 11 h 16"/>
                  <a:gd name="T26" fmla="*/ 0 w 1"/>
                  <a:gd name="T27" fmla="*/ 10 h 16"/>
                  <a:gd name="T28" fmla="*/ 0 w 1"/>
                  <a:gd name="T29" fmla="*/ 10 h 16"/>
                  <a:gd name="T30" fmla="*/ 0 w 1"/>
                  <a:gd name="T31" fmla="*/ 10 h 16"/>
                  <a:gd name="T32" fmla="*/ 1 w 1"/>
                  <a:gd name="T33" fmla="*/ 10 h 16"/>
                  <a:gd name="T34" fmla="*/ 1 w 1"/>
                  <a:gd name="T35" fmla="*/ 10 h 16"/>
                  <a:gd name="T36" fmla="*/ 1 w 1"/>
                  <a:gd name="T37" fmla="*/ 9 h 16"/>
                  <a:gd name="T38" fmla="*/ 1 w 1"/>
                  <a:gd name="T39" fmla="*/ 8 h 16"/>
                  <a:gd name="T40" fmla="*/ 1 w 1"/>
                  <a:gd name="T41" fmla="*/ 8 h 16"/>
                  <a:gd name="T42" fmla="*/ 1 w 1"/>
                  <a:gd name="T43" fmla="*/ 8 h 16"/>
                  <a:gd name="T44" fmla="*/ 1 w 1"/>
                  <a:gd name="T45" fmla="*/ 7 h 16"/>
                  <a:gd name="T46" fmla="*/ 1 w 1"/>
                  <a:gd name="T47" fmla="*/ 7 h 16"/>
                  <a:gd name="T48" fmla="*/ 1 w 1"/>
                  <a:gd name="T49" fmla="*/ 7 h 16"/>
                  <a:gd name="T50" fmla="*/ 1 w 1"/>
                  <a:gd name="T51" fmla="*/ 6 h 16"/>
                  <a:gd name="T52" fmla="*/ 1 w 1"/>
                  <a:gd name="T53" fmla="*/ 6 h 16"/>
                  <a:gd name="T54" fmla="*/ 1 w 1"/>
                  <a:gd name="T55" fmla="*/ 6 h 16"/>
                  <a:gd name="T56" fmla="*/ 1 w 1"/>
                  <a:gd name="T57" fmla="*/ 5 h 16"/>
                  <a:gd name="T58" fmla="*/ 1 w 1"/>
                  <a:gd name="T59" fmla="*/ 5 h 16"/>
                  <a:gd name="T60" fmla="*/ 1 w 1"/>
                  <a:gd name="T61" fmla="*/ 5 h 16"/>
                  <a:gd name="T62" fmla="*/ 1 w 1"/>
                  <a:gd name="T63" fmla="*/ 4 h 16"/>
                  <a:gd name="T64" fmla="*/ 1 w 1"/>
                  <a:gd name="T65" fmla="*/ 4 h 16"/>
                  <a:gd name="T66" fmla="*/ 1 w 1"/>
                  <a:gd name="T67" fmla="*/ 4 h 16"/>
                  <a:gd name="T68" fmla="*/ 1 w 1"/>
                  <a:gd name="T69" fmla="*/ 3 h 16"/>
                  <a:gd name="T70" fmla="*/ 1 w 1"/>
                  <a:gd name="T71" fmla="*/ 3 h 16"/>
                  <a:gd name="T72" fmla="*/ 1 w 1"/>
                  <a:gd name="T73" fmla="*/ 3 h 16"/>
                  <a:gd name="T74" fmla="*/ 1 w 1"/>
                  <a:gd name="T75" fmla="*/ 2 h 16"/>
                  <a:gd name="T76" fmla="*/ 1 w 1"/>
                  <a:gd name="T77" fmla="*/ 2 h 16"/>
                  <a:gd name="T78" fmla="*/ 1 w 1"/>
                  <a:gd name="T79" fmla="*/ 2 h 16"/>
                  <a:gd name="T80" fmla="*/ 1 w 1"/>
                  <a:gd name="T81" fmla="*/ 1 h 16"/>
                  <a:gd name="T82" fmla="*/ 1 w 1"/>
                  <a:gd name="T83" fmla="*/ 1 h 16"/>
                  <a:gd name="T84" fmla="*/ 1 w 1"/>
                  <a:gd name="T85" fmla="*/ 1 h 16"/>
                  <a:gd name="T86" fmla="*/ 1 w 1"/>
                  <a:gd name="T87" fmla="*/ 0 h 16"/>
                  <a:gd name="T88" fmla="*/ 1 w 1"/>
                  <a:gd name="T8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" h="16">
                    <a:moveTo>
                      <a:pt x="0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moveTo>
                      <a:pt x="0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moveTo>
                      <a:pt x="0" y="15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moveTo>
                      <a:pt x="0" y="15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moveTo>
                      <a:pt x="0" y="11"/>
                    </a:move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moveTo>
                      <a:pt x="0" y="1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0"/>
                    </a:cubicBezTo>
                    <a:moveTo>
                      <a:pt x="1" y="10"/>
                    </a:moveTo>
                    <a:cubicBezTo>
                      <a:pt x="1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0"/>
                    </a:cubicBezTo>
                    <a:moveTo>
                      <a:pt x="1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moveTo>
                      <a:pt x="1" y="9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moveTo>
                      <a:pt x="1" y="8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moveTo>
                      <a:pt x="1" y="8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moveTo>
                      <a:pt x="1" y="7"/>
                    </a:moveTo>
                    <a:cubicBezTo>
                      <a:pt x="1" y="7"/>
                      <a:pt x="1" y="7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moveTo>
                      <a:pt x="1" y="6"/>
                    </a:moveTo>
                    <a:cubicBezTo>
                      <a:pt x="1" y="6"/>
                      <a:pt x="1" y="6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1" y="5"/>
                    </a:move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8" name="Freeform 11"/>
              <p:cNvSpPr>
                <a:spLocks noEditPoints="1"/>
              </p:cNvSpPr>
              <p:nvPr/>
            </p:nvSpPr>
            <p:spPr bwMode="auto">
              <a:xfrm>
                <a:off x="4445300" y="3069679"/>
                <a:ext cx="839064" cy="835178"/>
              </a:xfrm>
              <a:custGeom>
                <a:avLst/>
                <a:gdLst>
                  <a:gd name="T0" fmla="*/ 225 w 259"/>
                  <a:gd name="T1" fmla="*/ 104 h 259"/>
                  <a:gd name="T2" fmla="*/ 237 w 259"/>
                  <a:gd name="T3" fmla="*/ 58 h 259"/>
                  <a:gd name="T4" fmla="*/ 237 w 259"/>
                  <a:gd name="T5" fmla="*/ 54 h 259"/>
                  <a:gd name="T6" fmla="*/ 202 w 259"/>
                  <a:gd name="T7" fmla="*/ 22 h 259"/>
                  <a:gd name="T8" fmla="*/ 155 w 259"/>
                  <a:gd name="T9" fmla="*/ 34 h 259"/>
                  <a:gd name="T10" fmla="*/ 152 w 259"/>
                  <a:gd name="T11" fmla="*/ 0 h 259"/>
                  <a:gd name="T12" fmla="*/ 104 w 259"/>
                  <a:gd name="T13" fmla="*/ 2 h 259"/>
                  <a:gd name="T14" fmla="*/ 79 w 259"/>
                  <a:gd name="T15" fmla="*/ 44 h 259"/>
                  <a:gd name="T16" fmla="*/ 56 w 259"/>
                  <a:gd name="T17" fmla="*/ 21 h 259"/>
                  <a:gd name="T18" fmla="*/ 54 w 259"/>
                  <a:gd name="T19" fmla="*/ 22 h 259"/>
                  <a:gd name="T20" fmla="*/ 21 w 259"/>
                  <a:gd name="T21" fmla="*/ 56 h 259"/>
                  <a:gd name="T22" fmla="*/ 44 w 259"/>
                  <a:gd name="T23" fmla="*/ 79 h 259"/>
                  <a:gd name="T24" fmla="*/ 3 w 259"/>
                  <a:gd name="T25" fmla="*/ 104 h 259"/>
                  <a:gd name="T26" fmla="*/ 0 w 259"/>
                  <a:gd name="T27" fmla="*/ 152 h 259"/>
                  <a:gd name="T28" fmla="*/ 34 w 259"/>
                  <a:gd name="T29" fmla="*/ 155 h 259"/>
                  <a:gd name="T30" fmla="*/ 22 w 259"/>
                  <a:gd name="T31" fmla="*/ 201 h 259"/>
                  <a:gd name="T32" fmla="*/ 22 w 259"/>
                  <a:gd name="T33" fmla="*/ 205 h 259"/>
                  <a:gd name="T34" fmla="*/ 56 w 259"/>
                  <a:gd name="T35" fmla="*/ 238 h 259"/>
                  <a:gd name="T36" fmla="*/ 79 w 259"/>
                  <a:gd name="T37" fmla="*/ 215 h 259"/>
                  <a:gd name="T38" fmla="*/ 104 w 259"/>
                  <a:gd name="T39" fmla="*/ 256 h 259"/>
                  <a:gd name="T40" fmla="*/ 152 w 259"/>
                  <a:gd name="T41" fmla="*/ 259 h 259"/>
                  <a:gd name="T42" fmla="*/ 155 w 259"/>
                  <a:gd name="T43" fmla="*/ 225 h 259"/>
                  <a:gd name="T44" fmla="*/ 201 w 259"/>
                  <a:gd name="T45" fmla="*/ 237 h 259"/>
                  <a:gd name="T46" fmla="*/ 237 w 259"/>
                  <a:gd name="T47" fmla="*/ 205 h 259"/>
                  <a:gd name="T48" fmla="*/ 237 w 259"/>
                  <a:gd name="T49" fmla="*/ 201 h 259"/>
                  <a:gd name="T50" fmla="*/ 225 w 259"/>
                  <a:gd name="T51" fmla="*/ 155 h 259"/>
                  <a:gd name="T52" fmla="*/ 259 w 259"/>
                  <a:gd name="T53" fmla="*/ 152 h 259"/>
                  <a:gd name="T54" fmla="*/ 256 w 259"/>
                  <a:gd name="T55" fmla="*/ 104 h 259"/>
                  <a:gd name="T56" fmla="*/ 137 w 259"/>
                  <a:gd name="T57" fmla="*/ 176 h 259"/>
                  <a:gd name="T58" fmla="*/ 83 w 259"/>
                  <a:gd name="T59" fmla="*/ 122 h 259"/>
                  <a:gd name="T60" fmla="*/ 129 w 259"/>
                  <a:gd name="T61" fmla="*/ 82 h 259"/>
                  <a:gd name="T62" fmla="*/ 176 w 259"/>
                  <a:gd name="T63" fmla="*/ 138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59" h="259">
                    <a:moveTo>
                      <a:pt x="256" y="104"/>
                    </a:moveTo>
                    <a:cubicBezTo>
                      <a:pt x="225" y="104"/>
                      <a:pt x="225" y="104"/>
                      <a:pt x="225" y="104"/>
                    </a:cubicBezTo>
                    <a:cubicBezTo>
                      <a:pt x="223" y="96"/>
                      <a:pt x="220" y="87"/>
                      <a:pt x="215" y="80"/>
                    </a:cubicBezTo>
                    <a:cubicBezTo>
                      <a:pt x="237" y="58"/>
                      <a:pt x="237" y="58"/>
                      <a:pt x="237" y="58"/>
                    </a:cubicBezTo>
                    <a:cubicBezTo>
                      <a:pt x="238" y="57"/>
                      <a:pt x="238" y="57"/>
                      <a:pt x="238" y="56"/>
                    </a:cubicBezTo>
                    <a:cubicBezTo>
                      <a:pt x="238" y="55"/>
                      <a:pt x="238" y="55"/>
                      <a:pt x="237" y="54"/>
                    </a:cubicBezTo>
                    <a:cubicBezTo>
                      <a:pt x="205" y="22"/>
                      <a:pt x="205" y="22"/>
                      <a:pt x="205" y="22"/>
                    </a:cubicBezTo>
                    <a:cubicBezTo>
                      <a:pt x="204" y="21"/>
                      <a:pt x="202" y="21"/>
                      <a:pt x="202" y="22"/>
                    </a:cubicBezTo>
                    <a:cubicBezTo>
                      <a:pt x="179" y="44"/>
                      <a:pt x="179" y="44"/>
                      <a:pt x="179" y="44"/>
                    </a:cubicBezTo>
                    <a:cubicBezTo>
                      <a:pt x="172" y="39"/>
                      <a:pt x="163" y="36"/>
                      <a:pt x="155" y="34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55" y="1"/>
                      <a:pt x="154" y="0"/>
                      <a:pt x="15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5" y="0"/>
                      <a:pt x="104" y="1"/>
                      <a:pt x="104" y="2"/>
                    </a:cubicBezTo>
                    <a:cubicBezTo>
                      <a:pt x="104" y="34"/>
                      <a:pt x="104" y="34"/>
                      <a:pt x="104" y="34"/>
                    </a:cubicBezTo>
                    <a:cubicBezTo>
                      <a:pt x="95" y="36"/>
                      <a:pt x="87" y="39"/>
                      <a:pt x="79" y="44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7" y="22"/>
                      <a:pt x="57" y="21"/>
                      <a:pt x="56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5" y="21"/>
                      <a:pt x="55" y="22"/>
                      <a:pt x="54" y="22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1" y="55"/>
                      <a:pt x="21" y="56"/>
                    </a:cubicBezTo>
                    <a:cubicBezTo>
                      <a:pt x="21" y="57"/>
                      <a:pt x="22" y="57"/>
                      <a:pt x="22" y="58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39" y="87"/>
                      <a:pt x="36" y="95"/>
                      <a:pt x="34" y="104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1" y="104"/>
                      <a:pt x="0" y="105"/>
                      <a:pt x="0" y="10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4"/>
                      <a:pt x="1" y="155"/>
                      <a:pt x="3" y="155"/>
                    </a:cubicBezTo>
                    <a:cubicBezTo>
                      <a:pt x="34" y="155"/>
                      <a:pt x="34" y="155"/>
                      <a:pt x="34" y="155"/>
                    </a:cubicBezTo>
                    <a:cubicBezTo>
                      <a:pt x="36" y="164"/>
                      <a:pt x="40" y="172"/>
                      <a:pt x="44" y="180"/>
                    </a:cubicBezTo>
                    <a:cubicBezTo>
                      <a:pt x="22" y="201"/>
                      <a:pt x="22" y="201"/>
                      <a:pt x="22" y="201"/>
                    </a:cubicBezTo>
                    <a:cubicBezTo>
                      <a:pt x="22" y="202"/>
                      <a:pt x="21" y="202"/>
                      <a:pt x="21" y="203"/>
                    </a:cubicBezTo>
                    <a:cubicBezTo>
                      <a:pt x="21" y="204"/>
                      <a:pt x="22" y="204"/>
                      <a:pt x="22" y="205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5" y="237"/>
                      <a:pt x="56" y="238"/>
                      <a:pt x="56" y="238"/>
                    </a:cubicBezTo>
                    <a:cubicBezTo>
                      <a:pt x="57" y="238"/>
                      <a:pt x="57" y="237"/>
                      <a:pt x="58" y="237"/>
                    </a:cubicBezTo>
                    <a:cubicBezTo>
                      <a:pt x="79" y="215"/>
                      <a:pt x="79" y="215"/>
                      <a:pt x="79" y="215"/>
                    </a:cubicBezTo>
                    <a:cubicBezTo>
                      <a:pt x="87" y="219"/>
                      <a:pt x="95" y="223"/>
                      <a:pt x="104" y="225"/>
                    </a:cubicBezTo>
                    <a:cubicBezTo>
                      <a:pt x="104" y="256"/>
                      <a:pt x="104" y="256"/>
                      <a:pt x="104" y="256"/>
                    </a:cubicBezTo>
                    <a:cubicBezTo>
                      <a:pt x="104" y="258"/>
                      <a:pt x="105" y="259"/>
                      <a:pt x="106" y="259"/>
                    </a:cubicBezTo>
                    <a:cubicBezTo>
                      <a:pt x="152" y="259"/>
                      <a:pt x="152" y="259"/>
                      <a:pt x="152" y="259"/>
                    </a:cubicBezTo>
                    <a:cubicBezTo>
                      <a:pt x="154" y="259"/>
                      <a:pt x="155" y="258"/>
                      <a:pt x="155" y="256"/>
                    </a:cubicBezTo>
                    <a:cubicBezTo>
                      <a:pt x="155" y="225"/>
                      <a:pt x="155" y="225"/>
                      <a:pt x="155" y="225"/>
                    </a:cubicBezTo>
                    <a:cubicBezTo>
                      <a:pt x="163" y="223"/>
                      <a:pt x="172" y="220"/>
                      <a:pt x="179" y="215"/>
                    </a:cubicBezTo>
                    <a:cubicBezTo>
                      <a:pt x="201" y="237"/>
                      <a:pt x="201" y="237"/>
                      <a:pt x="201" y="237"/>
                    </a:cubicBezTo>
                    <a:cubicBezTo>
                      <a:pt x="202" y="238"/>
                      <a:pt x="204" y="238"/>
                      <a:pt x="205" y="237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38" y="204"/>
                      <a:pt x="238" y="204"/>
                      <a:pt x="238" y="203"/>
                    </a:cubicBezTo>
                    <a:cubicBezTo>
                      <a:pt x="238" y="202"/>
                      <a:pt x="238" y="202"/>
                      <a:pt x="237" y="201"/>
                    </a:cubicBezTo>
                    <a:cubicBezTo>
                      <a:pt x="215" y="179"/>
                      <a:pt x="215" y="179"/>
                      <a:pt x="215" y="179"/>
                    </a:cubicBezTo>
                    <a:cubicBezTo>
                      <a:pt x="219" y="172"/>
                      <a:pt x="223" y="164"/>
                      <a:pt x="225" y="155"/>
                    </a:cubicBezTo>
                    <a:cubicBezTo>
                      <a:pt x="256" y="155"/>
                      <a:pt x="256" y="155"/>
                      <a:pt x="256" y="155"/>
                    </a:cubicBezTo>
                    <a:cubicBezTo>
                      <a:pt x="258" y="155"/>
                      <a:pt x="259" y="154"/>
                      <a:pt x="259" y="152"/>
                    </a:cubicBezTo>
                    <a:cubicBezTo>
                      <a:pt x="259" y="107"/>
                      <a:pt x="259" y="107"/>
                      <a:pt x="259" y="107"/>
                    </a:cubicBezTo>
                    <a:cubicBezTo>
                      <a:pt x="259" y="105"/>
                      <a:pt x="258" y="104"/>
                      <a:pt x="256" y="104"/>
                    </a:cubicBezTo>
                    <a:close/>
                    <a:moveTo>
                      <a:pt x="176" y="138"/>
                    </a:moveTo>
                    <a:cubicBezTo>
                      <a:pt x="173" y="157"/>
                      <a:pt x="157" y="173"/>
                      <a:pt x="137" y="176"/>
                    </a:cubicBezTo>
                    <a:cubicBezTo>
                      <a:pt x="121" y="179"/>
                      <a:pt x="104" y="173"/>
                      <a:pt x="94" y="160"/>
                    </a:cubicBezTo>
                    <a:cubicBezTo>
                      <a:pt x="85" y="149"/>
                      <a:pt x="81" y="135"/>
                      <a:pt x="83" y="122"/>
                    </a:cubicBezTo>
                    <a:cubicBezTo>
                      <a:pt x="86" y="102"/>
                      <a:pt x="102" y="86"/>
                      <a:pt x="121" y="83"/>
                    </a:cubicBezTo>
                    <a:cubicBezTo>
                      <a:pt x="124" y="83"/>
                      <a:pt x="127" y="82"/>
                      <a:pt x="129" y="82"/>
                    </a:cubicBezTo>
                    <a:cubicBezTo>
                      <a:pt x="143" y="82"/>
                      <a:pt x="156" y="88"/>
                      <a:pt x="165" y="99"/>
                    </a:cubicBezTo>
                    <a:cubicBezTo>
                      <a:pt x="174" y="110"/>
                      <a:pt x="178" y="124"/>
                      <a:pt x="176" y="138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auto">
              <a:xfrm>
                <a:off x="4717219" y="3337712"/>
                <a:ext cx="295226" cy="295226"/>
              </a:xfrm>
              <a:custGeom>
                <a:avLst/>
                <a:gdLst>
                  <a:gd name="T0" fmla="*/ 54 w 91"/>
                  <a:gd name="T1" fmla="*/ 5 h 91"/>
                  <a:gd name="T2" fmla="*/ 6 w 91"/>
                  <a:gd name="T3" fmla="*/ 53 h 91"/>
                  <a:gd name="T4" fmla="*/ 38 w 91"/>
                  <a:gd name="T5" fmla="*/ 85 h 91"/>
                  <a:gd name="T6" fmla="*/ 85 w 91"/>
                  <a:gd name="T7" fmla="*/ 37 h 91"/>
                  <a:gd name="T8" fmla="*/ 54 w 91"/>
                  <a:gd name="T9" fmla="*/ 5 h 91"/>
                  <a:gd name="T10" fmla="*/ 71 w 91"/>
                  <a:gd name="T11" fmla="*/ 51 h 91"/>
                  <a:gd name="T12" fmla="*/ 52 w 91"/>
                  <a:gd name="T13" fmla="*/ 71 h 91"/>
                  <a:gd name="T14" fmla="*/ 20 w 91"/>
                  <a:gd name="T15" fmla="*/ 39 h 91"/>
                  <a:gd name="T16" fmla="*/ 39 w 91"/>
                  <a:gd name="T17" fmla="*/ 19 h 91"/>
                  <a:gd name="T18" fmla="*/ 71 w 91"/>
                  <a:gd name="T1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91">
                    <a:moveTo>
                      <a:pt x="54" y="5"/>
                    </a:moveTo>
                    <a:cubicBezTo>
                      <a:pt x="25" y="0"/>
                      <a:pt x="0" y="25"/>
                      <a:pt x="6" y="53"/>
                    </a:cubicBezTo>
                    <a:cubicBezTo>
                      <a:pt x="9" y="69"/>
                      <a:pt x="22" y="82"/>
                      <a:pt x="38" y="85"/>
                    </a:cubicBezTo>
                    <a:cubicBezTo>
                      <a:pt x="66" y="91"/>
                      <a:pt x="91" y="66"/>
                      <a:pt x="85" y="37"/>
                    </a:cubicBezTo>
                    <a:cubicBezTo>
                      <a:pt x="82" y="21"/>
                      <a:pt x="70" y="8"/>
                      <a:pt x="54" y="5"/>
                    </a:cubicBezTo>
                    <a:close/>
                    <a:moveTo>
                      <a:pt x="71" y="51"/>
                    </a:moveTo>
                    <a:cubicBezTo>
                      <a:pt x="69" y="61"/>
                      <a:pt x="61" y="69"/>
                      <a:pt x="52" y="71"/>
                    </a:cubicBezTo>
                    <a:cubicBezTo>
                      <a:pt x="32" y="75"/>
                      <a:pt x="15" y="58"/>
                      <a:pt x="20" y="39"/>
                    </a:cubicBezTo>
                    <a:cubicBezTo>
                      <a:pt x="22" y="29"/>
                      <a:pt x="30" y="22"/>
                      <a:pt x="39" y="19"/>
                    </a:cubicBezTo>
                    <a:cubicBezTo>
                      <a:pt x="59" y="15"/>
                      <a:pt x="76" y="32"/>
                      <a:pt x="71" y="51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5229980" y="2968681"/>
                <a:ext cx="578800" cy="578797"/>
              </a:xfrm>
              <a:custGeom>
                <a:avLst/>
                <a:gdLst>
                  <a:gd name="T0" fmla="*/ 171 w 179"/>
                  <a:gd name="T1" fmla="*/ 52 h 179"/>
                  <a:gd name="T2" fmla="*/ 149 w 179"/>
                  <a:gd name="T3" fmla="*/ 55 h 179"/>
                  <a:gd name="T4" fmla="*/ 148 w 179"/>
                  <a:gd name="T5" fmla="*/ 24 h 179"/>
                  <a:gd name="T6" fmla="*/ 121 w 179"/>
                  <a:gd name="T7" fmla="*/ 5 h 179"/>
                  <a:gd name="T8" fmla="*/ 107 w 179"/>
                  <a:gd name="T9" fmla="*/ 24 h 179"/>
                  <a:gd name="T10" fmla="*/ 90 w 179"/>
                  <a:gd name="T11" fmla="*/ 21 h 179"/>
                  <a:gd name="T12" fmla="*/ 82 w 179"/>
                  <a:gd name="T13" fmla="*/ 0 h 179"/>
                  <a:gd name="T14" fmla="*/ 50 w 179"/>
                  <a:gd name="T15" fmla="*/ 11 h 179"/>
                  <a:gd name="T16" fmla="*/ 42 w 179"/>
                  <a:gd name="T17" fmla="*/ 41 h 179"/>
                  <a:gd name="T18" fmla="*/ 23 w 179"/>
                  <a:gd name="T19" fmla="*/ 31 h 179"/>
                  <a:gd name="T20" fmla="*/ 6 w 179"/>
                  <a:gd name="T21" fmla="*/ 59 h 179"/>
                  <a:gd name="T22" fmla="*/ 24 w 179"/>
                  <a:gd name="T23" fmla="*/ 72 h 179"/>
                  <a:gd name="T24" fmla="*/ 2 w 179"/>
                  <a:gd name="T25" fmla="*/ 94 h 179"/>
                  <a:gd name="T26" fmla="*/ 1 w 179"/>
                  <a:gd name="T27" fmla="*/ 97 h 179"/>
                  <a:gd name="T28" fmla="*/ 12 w 179"/>
                  <a:gd name="T29" fmla="*/ 129 h 179"/>
                  <a:gd name="T30" fmla="*/ 42 w 179"/>
                  <a:gd name="T31" fmla="*/ 137 h 179"/>
                  <a:gd name="T32" fmla="*/ 31 w 179"/>
                  <a:gd name="T33" fmla="*/ 157 h 179"/>
                  <a:gd name="T34" fmla="*/ 59 w 179"/>
                  <a:gd name="T35" fmla="*/ 174 h 179"/>
                  <a:gd name="T36" fmla="*/ 62 w 179"/>
                  <a:gd name="T37" fmla="*/ 173 h 179"/>
                  <a:gd name="T38" fmla="*/ 90 w 179"/>
                  <a:gd name="T39" fmla="*/ 157 h 179"/>
                  <a:gd name="T40" fmla="*/ 96 w 179"/>
                  <a:gd name="T41" fmla="*/ 178 h 179"/>
                  <a:gd name="T42" fmla="*/ 98 w 179"/>
                  <a:gd name="T43" fmla="*/ 179 h 179"/>
                  <a:gd name="T44" fmla="*/ 129 w 179"/>
                  <a:gd name="T45" fmla="*/ 170 h 179"/>
                  <a:gd name="T46" fmla="*/ 124 w 179"/>
                  <a:gd name="T47" fmla="*/ 148 h 179"/>
                  <a:gd name="T48" fmla="*/ 155 w 179"/>
                  <a:gd name="T49" fmla="*/ 148 h 179"/>
                  <a:gd name="T50" fmla="*/ 174 w 179"/>
                  <a:gd name="T51" fmla="*/ 120 h 179"/>
                  <a:gd name="T52" fmla="*/ 173 w 179"/>
                  <a:gd name="T53" fmla="*/ 117 h 179"/>
                  <a:gd name="T54" fmla="*/ 158 w 179"/>
                  <a:gd name="T55" fmla="*/ 90 h 179"/>
                  <a:gd name="T56" fmla="*/ 179 w 179"/>
                  <a:gd name="T57" fmla="*/ 83 h 179"/>
                  <a:gd name="T58" fmla="*/ 104 w 179"/>
                  <a:gd name="T59" fmla="*/ 117 h 179"/>
                  <a:gd name="T60" fmla="*/ 59 w 179"/>
                  <a:gd name="T61" fmla="*/ 91 h 179"/>
                  <a:gd name="T62" fmla="*/ 90 w 179"/>
                  <a:gd name="T63" fmla="*/ 58 h 179"/>
                  <a:gd name="T64" fmla="*/ 104 w 179"/>
                  <a:gd name="T65" fmla="*/ 11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9" h="179">
                    <a:moveTo>
                      <a:pt x="179" y="81"/>
                    </a:moveTo>
                    <a:cubicBezTo>
                      <a:pt x="171" y="52"/>
                      <a:pt x="171" y="52"/>
                      <a:pt x="171" y="52"/>
                    </a:cubicBezTo>
                    <a:cubicBezTo>
                      <a:pt x="171" y="50"/>
                      <a:pt x="170" y="50"/>
                      <a:pt x="168" y="50"/>
                    </a:cubicBezTo>
                    <a:cubicBezTo>
                      <a:pt x="149" y="55"/>
                      <a:pt x="149" y="55"/>
                      <a:pt x="149" y="55"/>
                    </a:cubicBezTo>
                    <a:cubicBezTo>
                      <a:pt x="146" y="50"/>
                      <a:pt x="142" y="46"/>
                      <a:pt x="138" y="42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3"/>
                      <a:pt x="149" y="21"/>
                      <a:pt x="147" y="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0" y="4"/>
                      <a:pt x="118" y="5"/>
                      <a:pt x="117" y="6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2" y="22"/>
                      <a:pt x="96" y="21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1" y="8"/>
                      <a:pt x="50" y="10"/>
                      <a:pt x="50" y="1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1" y="34"/>
                      <a:pt x="46" y="37"/>
                      <a:pt x="42" y="4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22" y="31"/>
                      <a:pt x="21" y="31"/>
                      <a:pt x="21" y="32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60"/>
                      <a:pt x="5" y="61"/>
                      <a:pt x="7" y="6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8"/>
                      <a:pt x="22" y="83"/>
                      <a:pt x="22" y="89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2" y="95"/>
                      <a:pt x="1" y="95"/>
                      <a:pt x="1" y="96"/>
                    </a:cubicBezTo>
                    <a:cubicBezTo>
                      <a:pt x="0" y="96"/>
                      <a:pt x="0" y="97"/>
                      <a:pt x="1" y="97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9" y="128"/>
                      <a:pt x="10" y="129"/>
                      <a:pt x="12" y="129"/>
                    </a:cubicBezTo>
                    <a:cubicBezTo>
                      <a:pt x="31" y="124"/>
                      <a:pt x="31" y="124"/>
                      <a:pt x="31" y="124"/>
                    </a:cubicBezTo>
                    <a:cubicBezTo>
                      <a:pt x="34" y="129"/>
                      <a:pt x="38" y="133"/>
                      <a:pt x="42" y="137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1" y="155"/>
                      <a:pt x="31" y="156"/>
                      <a:pt x="31" y="157"/>
                    </a:cubicBezTo>
                    <a:cubicBezTo>
                      <a:pt x="31" y="157"/>
                      <a:pt x="32" y="158"/>
                      <a:pt x="32" y="158"/>
                    </a:cubicBezTo>
                    <a:cubicBezTo>
                      <a:pt x="59" y="174"/>
                      <a:pt x="59" y="174"/>
                      <a:pt x="59" y="174"/>
                    </a:cubicBezTo>
                    <a:cubicBezTo>
                      <a:pt x="60" y="174"/>
                      <a:pt x="60" y="174"/>
                      <a:pt x="61" y="174"/>
                    </a:cubicBezTo>
                    <a:cubicBezTo>
                      <a:pt x="62" y="174"/>
                      <a:pt x="62" y="173"/>
                      <a:pt x="62" y="173"/>
                    </a:cubicBezTo>
                    <a:cubicBezTo>
                      <a:pt x="73" y="155"/>
                      <a:pt x="73" y="155"/>
                      <a:pt x="73" y="155"/>
                    </a:cubicBezTo>
                    <a:cubicBezTo>
                      <a:pt x="78" y="157"/>
                      <a:pt x="84" y="157"/>
                      <a:pt x="90" y="157"/>
                    </a:cubicBezTo>
                    <a:cubicBezTo>
                      <a:pt x="95" y="177"/>
                      <a:pt x="95" y="177"/>
                      <a:pt x="95" y="177"/>
                    </a:cubicBezTo>
                    <a:cubicBezTo>
                      <a:pt x="95" y="178"/>
                      <a:pt x="95" y="178"/>
                      <a:pt x="96" y="178"/>
                    </a:cubicBezTo>
                    <a:cubicBezTo>
                      <a:pt x="96" y="179"/>
                      <a:pt x="97" y="179"/>
                      <a:pt x="97" y="179"/>
                    </a:cubicBezTo>
                    <a:cubicBezTo>
                      <a:pt x="98" y="179"/>
                      <a:pt x="98" y="179"/>
                      <a:pt x="98" y="179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0"/>
                      <a:pt x="129" y="170"/>
                    </a:cubicBezTo>
                    <a:cubicBezTo>
                      <a:pt x="129" y="169"/>
                      <a:pt x="129" y="168"/>
                      <a:pt x="129" y="168"/>
                    </a:cubicBezTo>
                    <a:cubicBezTo>
                      <a:pt x="124" y="148"/>
                      <a:pt x="124" y="148"/>
                      <a:pt x="124" y="148"/>
                    </a:cubicBezTo>
                    <a:cubicBezTo>
                      <a:pt x="129" y="145"/>
                      <a:pt x="134" y="142"/>
                      <a:pt x="138" y="138"/>
                    </a:cubicBezTo>
                    <a:cubicBezTo>
                      <a:pt x="155" y="148"/>
                      <a:pt x="155" y="148"/>
                      <a:pt x="155" y="148"/>
                    </a:cubicBezTo>
                    <a:cubicBezTo>
                      <a:pt x="157" y="148"/>
                      <a:pt x="158" y="148"/>
                      <a:pt x="159" y="147"/>
                    </a:cubicBezTo>
                    <a:cubicBezTo>
                      <a:pt x="174" y="120"/>
                      <a:pt x="174" y="120"/>
                      <a:pt x="174" y="120"/>
                    </a:cubicBezTo>
                    <a:cubicBezTo>
                      <a:pt x="174" y="120"/>
                      <a:pt x="175" y="119"/>
                      <a:pt x="174" y="118"/>
                    </a:cubicBezTo>
                    <a:cubicBezTo>
                      <a:pt x="174" y="118"/>
                      <a:pt x="174" y="117"/>
                      <a:pt x="173" y="117"/>
                    </a:cubicBezTo>
                    <a:cubicBezTo>
                      <a:pt x="156" y="107"/>
                      <a:pt x="156" y="107"/>
                      <a:pt x="156" y="107"/>
                    </a:cubicBezTo>
                    <a:cubicBezTo>
                      <a:pt x="157" y="101"/>
                      <a:pt x="158" y="95"/>
                      <a:pt x="158" y="90"/>
                    </a:cubicBezTo>
                    <a:cubicBezTo>
                      <a:pt x="177" y="84"/>
                      <a:pt x="177" y="84"/>
                      <a:pt x="177" y="84"/>
                    </a:cubicBezTo>
                    <a:cubicBezTo>
                      <a:pt x="178" y="84"/>
                      <a:pt x="179" y="84"/>
                      <a:pt x="179" y="83"/>
                    </a:cubicBezTo>
                    <a:cubicBezTo>
                      <a:pt x="179" y="83"/>
                      <a:pt x="179" y="82"/>
                      <a:pt x="179" y="81"/>
                    </a:cubicBezTo>
                    <a:close/>
                    <a:moveTo>
                      <a:pt x="104" y="117"/>
                    </a:moveTo>
                    <a:cubicBezTo>
                      <a:pt x="99" y="120"/>
                      <a:pt x="95" y="121"/>
                      <a:pt x="90" y="121"/>
                    </a:cubicBezTo>
                    <a:cubicBezTo>
                      <a:pt x="73" y="121"/>
                      <a:pt x="60" y="108"/>
                      <a:pt x="59" y="91"/>
                    </a:cubicBezTo>
                    <a:cubicBezTo>
                      <a:pt x="58" y="79"/>
                      <a:pt x="65" y="67"/>
                      <a:pt x="76" y="61"/>
                    </a:cubicBezTo>
                    <a:cubicBezTo>
                      <a:pt x="80" y="59"/>
                      <a:pt x="85" y="58"/>
                      <a:pt x="90" y="58"/>
                    </a:cubicBezTo>
                    <a:cubicBezTo>
                      <a:pt x="106" y="58"/>
                      <a:pt x="120" y="71"/>
                      <a:pt x="121" y="87"/>
                    </a:cubicBezTo>
                    <a:cubicBezTo>
                      <a:pt x="122" y="100"/>
                      <a:pt x="115" y="112"/>
                      <a:pt x="104" y="117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14" name="Freeform 14"/>
              <p:cNvSpPr>
                <a:spLocks noEditPoints="1"/>
              </p:cNvSpPr>
              <p:nvPr/>
            </p:nvSpPr>
            <p:spPr bwMode="auto">
              <a:xfrm>
                <a:off x="5424207" y="3162909"/>
                <a:ext cx="190344" cy="190342"/>
              </a:xfrm>
              <a:custGeom>
                <a:avLst/>
                <a:gdLst>
                  <a:gd name="T0" fmla="*/ 36 w 59"/>
                  <a:gd name="T1" fmla="*/ 4 h 59"/>
                  <a:gd name="T2" fmla="*/ 5 w 59"/>
                  <a:gd name="T3" fmla="*/ 35 h 59"/>
                  <a:gd name="T4" fmla="*/ 24 w 59"/>
                  <a:gd name="T5" fmla="*/ 55 h 59"/>
                  <a:gd name="T6" fmla="*/ 55 w 59"/>
                  <a:gd name="T7" fmla="*/ 24 h 59"/>
                  <a:gd name="T8" fmla="*/ 36 w 59"/>
                  <a:gd name="T9" fmla="*/ 4 h 59"/>
                  <a:gd name="T10" fmla="*/ 46 w 59"/>
                  <a:gd name="T11" fmla="*/ 33 h 59"/>
                  <a:gd name="T12" fmla="*/ 33 w 59"/>
                  <a:gd name="T13" fmla="*/ 45 h 59"/>
                  <a:gd name="T14" fmla="*/ 14 w 59"/>
                  <a:gd name="T15" fmla="*/ 26 h 59"/>
                  <a:gd name="T16" fmla="*/ 27 w 59"/>
                  <a:gd name="T17" fmla="*/ 14 h 59"/>
                  <a:gd name="T18" fmla="*/ 46 w 59"/>
                  <a:gd name="T19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59">
                    <a:moveTo>
                      <a:pt x="36" y="4"/>
                    </a:moveTo>
                    <a:cubicBezTo>
                      <a:pt x="17" y="0"/>
                      <a:pt x="0" y="17"/>
                      <a:pt x="5" y="35"/>
                    </a:cubicBezTo>
                    <a:cubicBezTo>
                      <a:pt x="7" y="45"/>
                      <a:pt x="14" y="53"/>
                      <a:pt x="24" y="55"/>
                    </a:cubicBezTo>
                    <a:cubicBezTo>
                      <a:pt x="43" y="59"/>
                      <a:pt x="59" y="42"/>
                      <a:pt x="55" y="24"/>
                    </a:cubicBezTo>
                    <a:cubicBezTo>
                      <a:pt x="53" y="14"/>
                      <a:pt x="45" y="6"/>
                      <a:pt x="36" y="4"/>
                    </a:cubicBezTo>
                    <a:close/>
                    <a:moveTo>
                      <a:pt x="46" y="33"/>
                    </a:moveTo>
                    <a:cubicBezTo>
                      <a:pt x="44" y="39"/>
                      <a:pt x="39" y="44"/>
                      <a:pt x="33" y="45"/>
                    </a:cubicBezTo>
                    <a:cubicBezTo>
                      <a:pt x="22" y="47"/>
                      <a:pt x="12" y="38"/>
                      <a:pt x="14" y="26"/>
                    </a:cubicBezTo>
                    <a:cubicBezTo>
                      <a:pt x="15" y="20"/>
                      <a:pt x="20" y="15"/>
                      <a:pt x="27" y="14"/>
                    </a:cubicBezTo>
                    <a:cubicBezTo>
                      <a:pt x="38" y="12"/>
                      <a:pt x="48" y="21"/>
                      <a:pt x="46" y="33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</p:grpSp>
      </p:grpSp>
      <p:grpSp>
        <p:nvGrpSpPr>
          <p:cNvPr id="5123" name="组合 65"/>
          <p:cNvGrpSpPr/>
          <p:nvPr/>
        </p:nvGrpSpPr>
        <p:grpSpPr>
          <a:xfrm>
            <a:off x="5039360" y="2128520"/>
            <a:ext cx="957580" cy="826770"/>
            <a:chOff x="6462130" y="2473422"/>
            <a:chExt cx="2144432" cy="1848646"/>
          </a:xfrm>
        </p:grpSpPr>
        <p:sp>
          <p:nvSpPr>
            <p:cNvPr id="59" name="六边形 58"/>
            <p:cNvSpPr/>
            <p:nvPr/>
          </p:nvSpPr>
          <p:spPr>
            <a:xfrm>
              <a:off x="6462130" y="2473422"/>
              <a:ext cx="2144432" cy="1848646"/>
            </a:xfrm>
            <a:prstGeom prst="hexagon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grpSp>
          <p:nvGrpSpPr>
            <p:cNvPr id="5162" name="组合 61"/>
            <p:cNvGrpSpPr/>
            <p:nvPr/>
          </p:nvGrpSpPr>
          <p:grpSpPr>
            <a:xfrm>
              <a:off x="7079501" y="2859913"/>
              <a:ext cx="959486" cy="1126521"/>
              <a:chOff x="7079501" y="2859913"/>
              <a:chExt cx="959486" cy="1126521"/>
            </a:xfrm>
          </p:grpSpPr>
          <p:sp>
            <p:nvSpPr>
              <p:cNvPr id="15" name="Freeform 86"/>
              <p:cNvSpPr>
                <a:spLocks noEditPoints="1"/>
              </p:cNvSpPr>
              <p:nvPr/>
            </p:nvSpPr>
            <p:spPr bwMode="auto">
              <a:xfrm>
                <a:off x="7079501" y="2859913"/>
                <a:ext cx="854602" cy="1126521"/>
              </a:xfrm>
              <a:custGeom>
                <a:avLst/>
                <a:gdLst>
                  <a:gd name="T0" fmla="*/ 262 w 265"/>
                  <a:gd name="T1" fmla="*/ 68 h 349"/>
                  <a:gd name="T2" fmla="*/ 236 w 265"/>
                  <a:gd name="T3" fmla="*/ 57 h 349"/>
                  <a:gd name="T4" fmla="*/ 231 w 265"/>
                  <a:gd name="T5" fmla="*/ 60 h 349"/>
                  <a:gd name="T6" fmla="*/ 226 w 265"/>
                  <a:gd name="T7" fmla="*/ 72 h 349"/>
                  <a:gd name="T8" fmla="*/ 217 w 265"/>
                  <a:gd name="T9" fmla="*/ 68 h 349"/>
                  <a:gd name="T10" fmla="*/ 222 w 265"/>
                  <a:gd name="T11" fmla="*/ 57 h 349"/>
                  <a:gd name="T12" fmla="*/ 219 w 265"/>
                  <a:gd name="T13" fmla="*/ 50 h 349"/>
                  <a:gd name="T14" fmla="*/ 111 w 265"/>
                  <a:gd name="T15" fmla="*/ 5 h 349"/>
                  <a:gd name="T16" fmla="*/ 104 w 265"/>
                  <a:gd name="T17" fmla="*/ 7 h 349"/>
                  <a:gd name="T18" fmla="*/ 102 w 265"/>
                  <a:gd name="T19" fmla="*/ 13 h 349"/>
                  <a:gd name="T20" fmla="*/ 94 w 265"/>
                  <a:gd name="T21" fmla="*/ 10 h 349"/>
                  <a:gd name="T22" fmla="*/ 53 w 265"/>
                  <a:gd name="T23" fmla="*/ 0 h 349"/>
                  <a:gd name="T24" fmla="*/ 1 w 265"/>
                  <a:gd name="T25" fmla="*/ 18 h 349"/>
                  <a:gd name="T26" fmla="*/ 0 w 265"/>
                  <a:gd name="T27" fmla="*/ 21 h 349"/>
                  <a:gd name="T28" fmla="*/ 2 w 265"/>
                  <a:gd name="T29" fmla="*/ 23 h 349"/>
                  <a:gd name="T30" fmla="*/ 83 w 265"/>
                  <a:gd name="T31" fmla="*/ 57 h 349"/>
                  <a:gd name="T32" fmla="*/ 78 w 265"/>
                  <a:gd name="T33" fmla="*/ 69 h 349"/>
                  <a:gd name="T34" fmla="*/ 81 w 265"/>
                  <a:gd name="T35" fmla="*/ 76 h 349"/>
                  <a:gd name="T36" fmla="*/ 115 w 265"/>
                  <a:gd name="T37" fmla="*/ 90 h 349"/>
                  <a:gd name="T38" fmla="*/ 88 w 265"/>
                  <a:gd name="T39" fmla="*/ 153 h 349"/>
                  <a:gd name="T40" fmla="*/ 87 w 265"/>
                  <a:gd name="T41" fmla="*/ 153 h 349"/>
                  <a:gd name="T42" fmla="*/ 83 w 265"/>
                  <a:gd name="T43" fmla="*/ 155 h 349"/>
                  <a:gd name="T44" fmla="*/ 9 w 265"/>
                  <a:gd name="T45" fmla="*/ 322 h 349"/>
                  <a:gd name="T46" fmla="*/ 10 w 265"/>
                  <a:gd name="T47" fmla="*/ 327 h 349"/>
                  <a:gd name="T48" fmla="*/ 60 w 265"/>
                  <a:gd name="T49" fmla="*/ 348 h 349"/>
                  <a:gd name="T50" fmla="*/ 65 w 265"/>
                  <a:gd name="T51" fmla="*/ 345 h 349"/>
                  <a:gd name="T52" fmla="*/ 132 w 265"/>
                  <a:gd name="T53" fmla="*/ 175 h 349"/>
                  <a:gd name="T54" fmla="*/ 130 w 265"/>
                  <a:gd name="T55" fmla="*/ 171 h 349"/>
                  <a:gd name="T56" fmla="*/ 129 w 265"/>
                  <a:gd name="T57" fmla="*/ 170 h 349"/>
                  <a:gd name="T58" fmla="*/ 156 w 265"/>
                  <a:gd name="T59" fmla="*/ 107 h 349"/>
                  <a:gd name="T60" fmla="*/ 189 w 265"/>
                  <a:gd name="T61" fmla="*/ 121 h 349"/>
                  <a:gd name="T62" fmla="*/ 196 w 265"/>
                  <a:gd name="T63" fmla="*/ 118 h 349"/>
                  <a:gd name="T64" fmla="*/ 201 w 265"/>
                  <a:gd name="T65" fmla="*/ 106 h 349"/>
                  <a:gd name="T66" fmla="*/ 210 w 265"/>
                  <a:gd name="T67" fmla="*/ 110 h 349"/>
                  <a:gd name="T68" fmla="*/ 205 w 265"/>
                  <a:gd name="T69" fmla="*/ 122 h 349"/>
                  <a:gd name="T70" fmla="*/ 206 w 265"/>
                  <a:gd name="T71" fmla="*/ 128 h 349"/>
                  <a:gd name="T72" fmla="*/ 233 w 265"/>
                  <a:gd name="T73" fmla="*/ 139 h 349"/>
                  <a:gd name="T74" fmla="*/ 238 w 265"/>
                  <a:gd name="T75" fmla="*/ 136 h 349"/>
                  <a:gd name="T76" fmla="*/ 264 w 265"/>
                  <a:gd name="T77" fmla="*/ 74 h 349"/>
                  <a:gd name="T78" fmla="*/ 262 w 265"/>
                  <a:gd name="T79" fmla="*/ 68 h 349"/>
                  <a:gd name="T80" fmla="*/ 116 w 265"/>
                  <a:gd name="T81" fmla="*/ 165 h 349"/>
                  <a:gd name="T82" fmla="*/ 101 w 265"/>
                  <a:gd name="T83" fmla="*/ 158 h 349"/>
                  <a:gd name="T84" fmla="*/ 127 w 265"/>
                  <a:gd name="T85" fmla="*/ 95 h 349"/>
                  <a:gd name="T86" fmla="*/ 143 w 265"/>
                  <a:gd name="T87" fmla="*/ 101 h 349"/>
                  <a:gd name="T88" fmla="*/ 116 w 265"/>
                  <a:gd name="T89" fmla="*/ 165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65" h="349">
                    <a:moveTo>
                      <a:pt x="262" y="68"/>
                    </a:moveTo>
                    <a:cubicBezTo>
                      <a:pt x="236" y="57"/>
                      <a:pt x="236" y="57"/>
                      <a:pt x="236" y="57"/>
                    </a:cubicBezTo>
                    <a:cubicBezTo>
                      <a:pt x="234" y="56"/>
                      <a:pt x="232" y="58"/>
                      <a:pt x="231" y="60"/>
                    </a:cubicBezTo>
                    <a:cubicBezTo>
                      <a:pt x="226" y="72"/>
                      <a:pt x="226" y="72"/>
                      <a:pt x="226" y="72"/>
                    </a:cubicBezTo>
                    <a:cubicBezTo>
                      <a:pt x="217" y="68"/>
                      <a:pt x="217" y="68"/>
                      <a:pt x="217" y="68"/>
                    </a:cubicBezTo>
                    <a:cubicBezTo>
                      <a:pt x="222" y="57"/>
                      <a:pt x="222" y="57"/>
                      <a:pt x="222" y="57"/>
                    </a:cubicBezTo>
                    <a:cubicBezTo>
                      <a:pt x="223" y="54"/>
                      <a:pt x="221" y="51"/>
                      <a:pt x="219" y="50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08" y="4"/>
                      <a:pt x="105" y="5"/>
                      <a:pt x="104" y="7"/>
                    </a:cubicBezTo>
                    <a:cubicBezTo>
                      <a:pt x="102" y="13"/>
                      <a:pt x="102" y="13"/>
                      <a:pt x="102" y="13"/>
                    </a:cubicBezTo>
                    <a:cubicBezTo>
                      <a:pt x="100" y="12"/>
                      <a:pt x="97" y="11"/>
                      <a:pt x="94" y="10"/>
                    </a:cubicBezTo>
                    <a:cubicBezTo>
                      <a:pt x="85" y="5"/>
                      <a:pt x="69" y="0"/>
                      <a:pt x="53" y="0"/>
                    </a:cubicBezTo>
                    <a:cubicBezTo>
                      <a:pt x="33" y="0"/>
                      <a:pt x="16" y="6"/>
                      <a:pt x="1" y="18"/>
                    </a:cubicBezTo>
                    <a:cubicBezTo>
                      <a:pt x="0" y="18"/>
                      <a:pt x="0" y="20"/>
                      <a:pt x="0" y="21"/>
                    </a:cubicBezTo>
                    <a:cubicBezTo>
                      <a:pt x="0" y="22"/>
                      <a:pt x="1" y="22"/>
                      <a:pt x="2" y="23"/>
                    </a:cubicBezTo>
                    <a:cubicBezTo>
                      <a:pt x="83" y="57"/>
                      <a:pt x="83" y="57"/>
                      <a:pt x="83" y="5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77" y="72"/>
                      <a:pt x="79" y="75"/>
                      <a:pt x="81" y="76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7" y="153"/>
                      <a:pt x="87" y="153"/>
                    </a:cubicBezTo>
                    <a:cubicBezTo>
                      <a:pt x="86" y="152"/>
                      <a:pt x="84" y="153"/>
                      <a:pt x="83" y="155"/>
                    </a:cubicBezTo>
                    <a:cubicBezTo>
                      <a:pt x="58" y="211"/>
                      <a:pt x="33" y="266"/>
                      <a:pt x="9" y="322"/>
                    </a:cubicBezTo>
                    <a:cubicBezTo>
                      <a:pt x="8" y="324"/>
                      <a:pt x="9" y="326"/>
                      <a:pt x="10" y="327"/>
                    </a:cubicBezTo>
                    <a:cubicBezTo>
                      <a:pt x="27" y="334"/>
                      <a:pt x="44" y="341"/>
                      <a:pt x="60" y="348"/>
                    </a:cubicBezTo>
                    <a:cubicBezTo>
                      <a:pt x="62" y="349"/>
                      <a:pt x="64" y="348"/>
                      <a:pt x="65" y="345"/>
                    </a:cubicBezTo>
                    <a:cubicBezTo>
                      <a:pt x="87" y="289"/>
                      <a:pt x="109" y="232"/>
                      <a:pt x="132" y="175"/>
                    </a:cubicBezTo>
                    <a:cubicBezTo>
                      <a:pt x="132" y="173"/>
                      <a:pt x="132" y="171"/>
                      <a:pt x="130" y="171"/>
                    </a:cubicBezTo>
                    <a:cubicBezTo>
                      <a:pt x="130" y="170"/>
                      <a:pt x="129" y="170"/>
                      <a:pt x="129" y="170"/>
                    </a:cubicBezTo>
                    <a:cubicBezTo>
                      <a:pt x="156" y="107"/>
                      <a:pt x="156" y="107"/>
                      <a:pt x="156" y="107"/>
                    </a:cubicBezTo>
                    <a:cubicBezTo>
                      <a:pt x="189" y="121"/>
                      <a:pt x="189" y="121"/>
                      <a:pt x="189" y="121"/>
                    </a:cubicBezTo>
                    <a:cubicBezTo>
                      <a:pt x="192" y="122"/>
                      <a:pt x="195" y="121"/>
                      <a:pt x="196" y="118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10" y="110"/>
                      <a:pt x="210" y="110"/>
                      <a:pt x="210" y="110"/>
                    </a:cubicBezTo>
                    <a:cubicBezTo>
                      <a:pt x="205" y="122"/>
                      <a:pt x="205" y="122"/>
                      <a:pt x="205" y="122"/>
                    </a:cubicBezTo>
                    <a:cubicBezTo>
                      <a:pt x="204" y="125"/>
                      <a:pt x="204" y="127"/>
                      <a:pt x="206" y="128"/>
                    </a:cubicBezTo>
                    <a:cubicBezTo>
                      <a:pt x="233" y="139"/>
                      <a:pt x="233" y="139"/>
                      <a:pt x="233" y="139"/>
                    </a:cubicBezTo>
                    <a:cubicBezTo>
                      <a:pt x="235" y="140"/>
                      <a:pt x="237" y="138"/>
                      <a:pt x="238" y="136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5" y="71"/>
                      <a:pt x="264" y="69"/>
                      <a:pt x="262" y="68"/>
                    </a:cubicBezTo>
                    <a:close/>
                    <a:moveTo>
                      <a:pt x="116" y="165"/>
                    </a:moveTo>
                    <a:cubicBezTo>
                      <a:pt x="111" y="163"/>
                      <a:pt x="106" y="160"/>
                      <a:pt x="101" y="158"/>
                    </a:cubicBezTo>
                    <a:cubicBezTo>
                      <a:pt x="127" y="95"/>
                      <a:pt x="127" y="95"/>
                      <a:pt x="127" y="95"/>
                    </a:cubicBezTo>
                    <a:cubicBezTo>
                      <a:pt x="143" y="101"/>
                      <a:pt x="143" y="101"/>
                      <a:pt x="143" y="101"/>
                    </a:cubicBezTo>
                    <a:lnTo>
                      <a:pt x="116" y="165"/>
                    </a:lnTo>
                    <a:close/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16" name="Freeform 87"/>
              <p:cNvSpPr/>
              <p:nvPr/>
            </p:nvSpPr>
            <p:spPr bwMode="auto">
              <a:xfrm>
                <a:off x="7879719" y="3361020"/>
                <a:ext cx="159268" cy="291340"/>
              </a:xfrm>
              <a:custGeom>
                <a:avLst/>
                <a:gdLst>
                  <a:gd name="T0" fmla="*/ 46 w 50"/>
                  <a:gd name="T1" fmla="*/ 0 h 90"/>
                  <a:gd name="T2" fmla="*/ 4 w 50"/>
                  <a:gd name="T3" fmla="*/ 0 h 90"/>
                  <a:gd name="T4" fmla="*/ 0 w 50"/>
                  <a:gd name="T5" fmla="*/ 8 h 90"/>
                  <a:gd name="T6" fmla="*/ 0 w 50"/>
                  <a:gd name="T7" fmla="*/ 11 h 90"/>
                  <a:gd name="T8" fmla="*/ 4 w 50"/>
                  <a:gd name="T9" fmla="*/ 18 h 90"/>
                  <a:gd name="T10" fmla="*/ 19 w 50"/>
                  <a:gd name="T11" fmla="*/ 18 h 90"/>
                  <a:gd name="T12" fmla="*/ 19 w 50"/>
                  <a:gd name="T13" fmla="*/ 79 h 90"/>
                  <a:gd name="T14" fmla="*/ 24 w 50"/>
                  <a:gd name="T15" fmla="*/ 88 h 90"/>
                  <a:gd name="T16" fmla="*/ 28 w 50"/>
                  <a:gd name="T17" fmla="*/ 88 h 90"/>
                  <a:gd name="T18" fmla="*/ 33 w 50"/>
                  <a:gd name="T19" fmla="*/ 79 h 90"/>
                  <a:gd name="T20" fmla="*/ 33 w 50"/>
                  <a:gd name="T21" fmla="*/ 18 h 90"/>
                  <a:gd name="T22" fmla="*/ 46 w 50"/>
                  <a:gd name="T23" fmla="*/ 18 h 90"/>
                  <a:gd name="T24" fmla="*/ 50 w 50"/>
                  <a:gd name="T25" fmla="*/ 11 h 90"/>
                  <a:gd name="T26" fmla="*/ 50 w 50"/>
                  <a:gd name="T27" fmla="*/ 8 h 90"/>
                  <a:gd name="T28" fmla="*/ 46 w 50"/>
                  <a:gd name="T2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90">
                    <a:moveTo>
                      <a:pt x="4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4"/>
                      <a:pt x="0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5"/>
                      <a:pt x="1" y="18"/>
                      <a:pt x="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25" y="90"/>
                      <a:pt x="27" y="90"/>
                      <a:pt x="28" y="8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50" y="15"/>
                      <a:pt x="50" y="11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4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</p:grpSp>
      </p:grpSp>
      <p:grpSp>
        <p:nvGrpSpPr>
          <p:cNvPr id="5125" name="组合 64"/>
          <p:cNvGrpSpPr/>
          <p:nvPr/>
        </p:nvGrpSpPr>
        <p:grpSpPr>
          <a:xfrm>
            <a:off x="6793230" y="2068195"/>
            <a:ext cx="1082040" cy="933450"/>
            <a:chOff x="8944483" y="2473422"/>
            <a:chExt cx="2144432" cy="1848646"/>
          </a:xfrm>
        </p:grpSpPr>
        <p:sp>
          <p:nvSpPr>
            <p:cNvPr id="60" name="六边形 59"/>
            <p:cNvSpPr/>
            <p:nvPr/>
          </p:nvSpPr>
          <p:spPr>
            <a:xfrm>
              <a:off x="8944483" y="2473422"/>
              <a:ext cx="2144432" cy="1848646"/>
            </a:xfrm>
            <a:prstGeom prst="hexagon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grpSp>
          <p:nvGrpSpPr>
            <p:cNvPr id="5158" name="组合 40"/>
            <p:cNvGrpSpPr/>
            <p:nvPr/>
          </p:nvGrpSpPr>
          <p:grpSpPr>
            <a:xfrm>
              <a:off x="9531130" y="2995873"/>
              <a:ext cx="1068254" cy="978908"/>
              <a:chOff x="9531130" y="2995873"/>
              <a:chExt cx="1068254" cy="978908"/>
            </a:xfrm>
          </p:grpSpPr>
          <p:sp>
            <p:nvSpPr>
              <p:cNvPr id="17" name="Freeform 55"/>
              <p:cNvSpPr>
                <a:spLocks noEditPoints="1"/>
              </p:cNvSpPr>
              <p:nvPr/>
            </p:nvSpPr>
            <p:spPr bwMode="auto">
              <a:xfrm>
                <a:off x="9531130" y="2995873"/>
                <a:ext cx="563261" cy="978908"/>
              </a:xfrm>
              <a:custGeom>
                <a:avLst/>
                <a:gdLst>
                  <a:gd name="T0" fmla="*/ 173 w 174"/>
                  <a:gd name="T1" fmla="*/ 0 h 303"/>
                  <a:gd name="T2" fmla="*/ 1 w 174"/>
                  <a:gd name="T3" fmla="*/ 0 h 303"/>
                  <a:gd name="T4" fmla="*/ 0 w 174"/>
                  <a:gd name="T5" fmla="*/ 1 h 303"/>
                  <a:gd name="T6" fmla="*/ 0 w 174"/>
                  <a:gd name="T7" fmla="*/ 302 h 303"/>
                  <a:gd name="T8" fmla="*/ 1 w 174"/>
                  <a:gd name="T9" fmla="*/ 303 h 303"/>
                  <a:gd name="T10" fmla="*/ 60 w 174"/>
                  <a:gd name="T11" fmla="*/ 303 h 303"/>
                  <a:gd name="T12" fmla="*/ 60 w 174"/>
                  <a:gd name="T13" fmla="*/ 245 h 303"/>
                  <a:gd name="T14" fmla="*/ 114 w 174"/>
                  <a:gd name="T15" fmla="*/ 245 h 303"/>
                  <a:gd name="T16" fmla="*/ 114 w 174"/>
                  <a:gd name="T17" fmla="*/ 303 h 303"/>
                  <a:gd name="T18" fmla="*/ 173 w 174"/>
                  <a:gd name="T19" fmla="*/ 303 h 303"/>
                  <a:gd name="T20" fmla="*/ 174 w 174"/>
                  <a:gd name="T21" fmla="*/ 302 h 303"/>
                  <a:gd name="T22" fmla="*/ 174 w 174"/>
                  <a:gd name="T23" fmla="*/ 1 h 303"/>
                  <a:gd name="T24" fmla="*/ 173 w 174"/>
                  <a:gd name="T25" fmla="*/ 0 h 303"/>
                  <a:gd name="T26" fmla="*/ 75 w 174"/>
                  <a:gd name="T27" fmla="*/ 201 h 303"/>
                  <a:gd name="T28" fmla="*/ 33 w 174"/>
                  <a:gd name="T29" fmla="*/ 201 h 303"/>
                  <a:gd name="T30" fmla="*/ 33 w 174"/>
                  <a:gd name="T31" fmla="*/ 160 h 303"/>
                  <a:gd name="T32" fmla="*/ 75 w 174"/>
                  <a:gd name="T33" fmla="*/ 160 h 303"/>
                  <a:gd name="T34" fmla="*/ 75 w 174"/>
                  <a:gd name="T35" fmla="*/ 201 h 303"/>
                  <a:gd name="T36" fmla="*/ 75 w 174"/>
                  <a:gd name="T37" fmla="*/ 139 h 303"/>
                  <a:gd name="T38" fmla="*/ 33 w 174"/>
                  <a:gd name="T39" fmla="*/ 139 h 303"/>
                  <a:gd name="T40" fmla="*/ 33 w 174"/>
                  <a:gd name="T41" fmla="*/ 97 h 303"/>
                  <a:gd name="T42" fmla="*/ 75 w 174"/>
                  <a:gd name="T43" fmla="*/ 97 h 303"/>
                  <a:gd name="T44" fmla="*/ 75 w 174"/>
                  <a:gd name="T45" fmla="*/ 139 h 303"/>
                  <a:gd name="T46" fmla="*/ 75 w 174"/>
                  <a:gd name="T47" fmla="*/ 77 h 303"/>
                  <a:gd name="T48" fmla="*/ 33 w 174"/>
                  <a:gd name="T49" fmla="*/ 77 h 303"/>
                  <a:gd name="T50" fmla="*/ 33 w 174"/>
                  <a:gd name="T51" fmla="*/ 35 h 303"/>
                  <a:gd name="T52" fmla="*/ 75 w 174"/>
                  <a:gd name="T53" fmla="*/ 35 h 303"/>
                  <a:gd name="T54" fmla="*/ 75 w 174"/>
                  <a:gd name="T55" fmla="*/ 77 h 303"/>
                  <a:gd name="T56" fmla="*/ 141 w 174"/>
                  <a:gd name="T57" fmla="*/ 201 h 303"/>
                  <a:gd name="T58" fmla="*/ 99 w 174"/>
                  <a:gd name="T59" fmla="*/ 201 h 303"/>
                  <a:gd name="T60" fmla="*/ 99 w 174"/>
                  <a:gd name="T61" fmla="*/ 160 h 303"/>
                  <a:gd name="T62" fmla="*/ 141 w 174"/>
                  <a:gd name="T63" fmla="*/ 160 h 303"/>
                  <a:gd name="T64" fmla="*/ 141 w 174"/>
                  <a:gd name="T65" fmla="*/ 201 h 303"/>
                  <a:gd name="T66" fmla="*/ 141 w 174"/>
                  <a:gd name="T67" fmla="*/ 139 h 303"/>
                  <a:gd name="T68" fmla="*/ 99 w 174"/>
                  <a:gd name="T69" fmla="*/ 139 h 303"/>
                  <a:gd name="T70" fmla="*/ 99 w 174"/>
                  <a:gd name="T71" fmla="*/ 97 h 303"/>
                  <a:gd name="T72" fmla="*/ 141 w 174"/>
                  <a:gd name="T73" fmla="*/ 97 h 303"/>
                  <a:gd name="T74" fmla="*/ 141 w 174"/>
                  <a:gd name="T75" fmla="*/ 139 h 303"/>
                  <a:gd name="T76" fmla="*/ 141 w 174"/>
                  <a:gd name="T77" fmla="*/ 77 h 303"/>
                  <a:gd name="T78" fmla="*/ 99 w 174"/>
                  <a:gd name="T79" fmla="*/ 77 h 303"/>
                  <a:gd name="T80" fmla="*/ 99 w 174"/>
                  <a:gd name="T81" fmla="*/ 35 h 303"/>
                  <a:gd name="T82" fmla="*/ 141 w 174"/>
                  <a:gd name="T83" fmla="*/ 35 h 303"/>
                  <a:gd name="T84" fmla="*/ 141 w 174"/>
                  <a:gd name="T85" fmla="*/ 7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4" h="303">
                    <a:moveTo>
                      <a:pt x="17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3"/>
                      <a:pt x="0" y="303"/>
                      <a:pt x="1" y="303"/>
                    </a:cubicBezTo>
                    <a:cubicBezTo>
                      <a:pt x="60" y="303"/>
                      <a:pt x="60" y="303"/>
                      <a:pt x="60" y="303"/>
                    </a:cubicBezTo>
                    <a:cubicBezTo>
                      <a:pt x="60" y="245"/>
                      <a:pt x="60" y="245"/>
                      <a:pt x="60" y="245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14" y="303"/>
                      <a:pt x="114" y="303"/>
                      <a:pt x="114" y="303"/>
                    </a:cubicBezTo>
                    <a:cubicBezTo>
                      <a:pt x="173" y="303"/>
                      <a:pt x="173" y="303"/>
                      <a:pt x="173" y="303"/>
                    </a:cubicBezTo>
                    <a:cubicBezTo>
                      <a:pt x="174" y="303"/>
                      <a:pt x="174" y="303"/>
                      <a:pt x="174" y="302"/>
                    </a:cubicBezTo>
                    <a:cubicBezTo>
                      <a:pt x="174" y="1"/>
                      <a:pt x="174" y="1"/>
                      <a:pt x="174" y="1"/>
                    </a:cubicBezTo>
                    <a:cubicBezTo>
                      <a:pt x="174" y="0"/>
                      <a:pt x="174" y="0"/>
                      <a:pt x="173" y="0"/>
                    </a:cubicBezTo>
                    <a:close/>
                    <a:moveTo>
                      <a:pt x="75" y="201"/>
                    </a:moveTo>
                    <a:cubicBezTo>
                      <a:pt x="33" y="201"/>
                      <a:pt x="33" y="201"/>
                      <a:pt x="33" y="201"/>
                    </a:cubicBezTo>
                    <a:cubicBezTo>
                      <a:pt x="33" y="160"/>
                      <a:pt x="33" y="160"/>
                      <a:pt x="33" y="160"/>
                    </a:cubicBezTo>
                    <a:cubicBezTo>
                      <a:pt x="75" y="160"/>
                      <a:pt x="75" y="160"/>
                      <a:pt x="75" y="160"/>
                    </a:cubicBezTo>
                    <a:lnTo>
                      <a:pt x="75" y="201"/>
                    </a:lnTo>
                    <a:close/>
                    <a:moveTo>
                      <a:pt x="75" y="139"/>
                    </a:move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75" y="97"/>
                      <a:pt x="75" y="97"/>
                      <a:pt x="75" y="97"/>
                    </a:cubicBezTo>
                    <a:lnTo>
                      <a:pt x="75" y="139"/>
                    </a:lnTo>
                    <a:close/>
                    <a:moveTo>
                      <a:pt x="75" y="77"/>
                    </a:moveTo>
                    <a:cubicBezTo>
                      <a:pt x="33" y="77"/>
                      <a:pt x="33" y="77"/>
                      <a:pt x="33" y="77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75" y="35"/>
                      <a:pt x="75" y="35"/>
                      <a:pt x="75" y="35"/>
                    </a:cubicBezTo>
                    <a:lnTo>
                      <a:pt x="75" y="77"/>
                    </a:lnTo>
                    <a:close/>
                    <a:moveTo>
                      <a:pt x="141" y="201"/>
                    </a:moveTo>
                    <a:cubicBezTo>
                      <a:pt x="99" y="201"/>
                      <a:pt x="99" y="201"/>
                      <a:pt x="99" y="201"/>
                    </a:cubicBezTo>
                    <a:cubicBezTo>
                      <a:pt x="99" y="160"/>
                      <a:pt x="99" y="160"/>
                      <a:pt x="99" y="160"/>
                    </a:cubicBezTo>
                    <a:cubicBezTo>
                      <a:pt x="141" y="160"/>
                      <a:pt x="141" y="160"/>
                      <a:pt x="141" y="160"/>
                    </a:cubicBezTo>
                    <a:lnTo>
                      <a:pt x="141" y="201"/>
                    </a:lnTo>
                    <a:close/>
                    <a:moveTo>
                      <a:pt x="141" y="139"/>
                    </a:moveTo>
                    <a:cubicBezTo>
                      <a:pt x="99" y="139"/>
                      <a:pt x="99" y="139"/>
                      <a:pt x="99" y="139"/>
                    </a:cubicBezTo>
                    <a:cubicBezTo>
                      <a:pt x="99" y="97"/>
                      <a:pt x="99" y="97"/>
                      <a:pt x="99" y="97"/>
                    </a:cubicBezTo>
                    <a:cubicBezTo>
                      <a:pt x="141" y="97"/>
                      <a:pt x="141" y="97"/>
                      <a:pt x="141" y="97"/>
                    </a:cubicBezTo>
                    <a:lnTo>
                      <a:pt x="141" y="139"/>
                    </a:lnTo>
                    <a:close/>
                    <a:moveTo>
                      <a:pt x="141" y="77"/>
                    </a:move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41" y="35"/>
                      <a:pt x="141" y="35"/>
                      <a:pt x="141" y="35"/>
                    </a:cubicBezTo>
                    <a:lnTo>
                      <a:pt x="141" y="77"/>
                    </a:lnTo>
                    <a:close/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19" name="Freeform 56"/>
              <p:cNvSpPr>
                <a:spLocks noEditPoints="1"/>
              </p:cNvSpPr>
              <p:nvPr/>
            </p:nvSpPr>
            <p:spPr bwMode="auto">
              <a:xfrm>
                <a:off x="10175966" y="3310520"/>
                <a:ext cx="423418" cy="664257"/>
              </a:xfrm>
              <a:custGeom>
                <a:avLst/>
                <a:gdLst>
                  <a:gd name="T0" fmla="*/ 122 w 131"/>
                  <a:gd name="T1" fmla="*/ 0 h 206"/>
                  <a:gd name="T2" fmla="*/ 9 w 131"/>
                  <a:gd name="T3" fmla="*/ 0 h 206"/>
                  <a:gd name="T4" fmla="*/ 0 w 131"/>
                  <a:gd name="T5" fmla="*/ 9 h 206"/>
                  <a:gd name="T6" fmla="*/ 0 w 131"/>
                  <a:gd name="T7" fmla="*/ 205 h 206"/>
                  <a:gd name="T8" fmla="*/ 1 w 131"/>
                  <a:gd name="T9" fmla="*/ 206 h 206"/>
                  <a:gd name="T10" fmla="*/ 47 w 131"/>
                  <a:gd name="T11" fmla="*/ 206 h 206"/>
                  <a:gd name="T12" fmla="*/ 47 w 131"/>
                  <a:gd name="T13" fmla="*/ 168 h 206"/>
                  <a:gd name="T14" fmla="*/ 85 w 131"/>
                  <a:gd name="T15" fmla="*/ 168 h 206"/>
                  <a:gd name="T16" fmla="*/ 85 w 131"/>
                  <a:gd name="T17" fmla="*/ 206 h 206"/>
                  <a:gd name="T18" fmla="*/ 130 w 131"/>
                  <a:gd name="T19" fmla="*/ 206 h 206"/>
                  <a:gd name="T20" fmla="*/ 131 w 131"/>
                  <a:gd name="T21" fmla="*/ 205 h 206"/>
                  <a:gd name="T22" fmla="*/ 131 w 131"/>
                  <a:gd name="T23" fmla="*/ 9 h 206"/>
                  <a:gd name="T24" fmla="*/ 122 w 131"/>
                  <a:gd name="T25" fmla="*/ 0 h 206"/>
                  <a:gd name="T26" fmla="*/ 113 w 131"/>
                  <a:gd name="T27" fmla="*/ 136 h 206"/>
                  <a:gd name="T28" fmla="*/ 17 w 131"/>
                  <a:gd name="T29" fmla="*/ 136 h 206"/>
                  <a:gd name="T30" fmla="*/ 17 w 131"/>
                  <a:gd name="T31" fmla="*/ 115 h 206"/>
                  <a:gd name="T32" fmla="*/ 113 w 131"/>
                  <a:gd name="T33" fmla="*/ 115 h 206"/>
                  <a:gd name="T34" fmla="*/ 113 w 131"/>
                  <a:gd name="T35" fmla="*/ 136 h 206"/>
                  <a:gd name="T36" fmla="*/ 113 w 131"/>
                  <a:gd name="T37" fmla="*/ 94 h 206"/>
                  <a:gd name="T38" fmla="*/ 17 w 131"/>
                  <a:gd name="T39" fmla="*/ 94 h 206"/>
                  <a:gd name="T40" fmla="*/ 17 w 131"/>
                  <a:gd name="T41" fmla="*/ 73 h 206"/>
                  <a:gd name="T42" fmla="*/ 113 w 131"/>
                  <a:gd name="T43" fmla="*/ 73 h 206"/>
                  <a:gd name="T44" fmla="*/ 113 w 131"/>
                  <a:gd name="T45" fmla="*/ 94 h 206"/>
                  <a:gd name="T46" fmla="*/ 113 w 131"/>
                  <a:gd name="T47" fmla="*/ 52 h 206"/>
                  <a:gd name="T48" fmla="*/ 17 w 131"/>
                  <a:gd name="T49" fmla="*/ 52 h 206"/>
                  <a:gd name="T50" fmla="*/ 17 w 131"/>
                  <a:gd name="T51" fmla="*/ 32 h 206"/>
                  <a:gd name="T52" fmla="*/ 113 w 131"/>
                  <a:gd name="T53" fmla="*/ 32 h 206"/>
                  <a:gd name="T54" fmla="*/ 113 w 131"/>
                  <a:gd name="T55" fmla="*/ 5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1" h="206">
                    <a:moveTo>
                      <a:pt x="12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6"/>
                      <a:pt x="1" y="206"/>
                      <a:pt x="1" y="206"/>
                    </a:cubicBezTo>
                    <a:cubicBezTo>
                      <a:pt x="47" y="206"/>
                      <a:pt x="47" y="206"/>
                      <a:pt x="47" y="206"/>
                    </a:cubicBezTo>
                    <a:cubicBezTo>
                      <a:pt x="47" y="168"/>
                      <a:pt x="47" y="168"/>
                      <a:pt x="47" y="168"/>
                    </a:cubicBezTo>
                    <a:cubicBezTo>
                      <a:pt x="85" y="168"/>
                      <a:pt x="85" y="168"/>
                      <a:pt x="85" y="168"/>
                    </a:cubicBezTo>
                    <a:cubicBezTo>
                      <a:pt x="85" y="206"/>
                      <a:pt x="85" y="206"/>
                      <a:pt x="85" y="206"/>
                    </a:cubicBezTo>
                    <a:cubicBezTo>
                      <a:pt x="130" y="206"/>
                      <a:pt x="130" y="206"/>
                      <a:pt x="130" y="206"/>
                    </a:cubicBezTo>
                    <a:cubicBezTo>
                      <a:pt x="130" y="206"/>
                      <a:pt x="131" y="206"/>
                      <a:pt x="131" y="205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4"/>
                      <a:pt x="127" y="0"/>
                      <a:pt x="122" y="0"/>
                    </a:cubicBezTo>
                    <a:close/>
                    <a:moveTo>
                      <a:pt x="113" y="136"/>
                    </a:moveTo>
                    <a:cubicBezTo>
                      <a:pt x="17" y="136"/>
                      <a:pt x="17" y="136"/>
                      <a:pt x="17" y="136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13" y="115"/>
                      <a:pt x="113" y="115"/>
                      <a:pt x="113" y="115"/>
                    </a:cubicBezTo>
                    <a:lnTo>
                      <a:pt x="113" y="136"/>
                    </a:lnTo>
                    <a:close/>
                    <a:moveTo>
                      <a:pt x="113" y="94"/>
                    </a:moveTo>
                    <a:cubicBezTo>
                      <a:pt x="17" y="94"/>
                      <a:pt x="17" y="94"/>
                      <a:pt x="17" y="94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13" y="73"/>
                      <a:pt x="113" y="73"/>
                      <a:pt x="113" y="73"/>
                    </a:cubicBezTo>
                    <a:lnTo>
                      <a:pt x="113" y="94"/>
                    </a:lnTo>
                    <a:close/>
                    <a:moveTo>
                      <a:pt x="113" y="52"/>
                    </a:move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13" y="32"/>
                      <a:pt x="113" y="32"/>
                      <a:pt x="113" y="32"/>
                    </a:cubicBezTo>
                    <a:lnTo>
                      <a:pt x="113" y="52"/>
                    </a:lnTo>
                    <a:close/>
                  </a:path>
                </a:pathLst>
              </a:custGeom>
              <a:solidFill>
                <a:srgbClr val="4DBF4D"/>
              </a:solidFill>
              <a:ln w="28575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文本框 18"/>
          <p:cNvSpPr txBox="1"/>
          <p:nvPr/>
        </p:nvSpPr>
        <p:spPr>
          <a:xfrm>
            <a:off x="557213" y="22860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预计研究成果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507" name="文本框 19"/>
          <p:cNvSpPr txBox="1"/>
          <p:nvPr/>
        </p:nvSpPr>
        <p:spPr>
          <a:xfrm>
            <a:off x="538163" y="596900"/>
            <a:ext cx="184277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1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Expected results</a:t>
            </a:r>
            <a:endParaRPr lang="en-US" altLang="zh-CN" sz="16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pSp>
        <p:nvGrpSpPr>
          <p:cNvPr id="21509" name="组合 17"/>
          <p:cNvGrpSpPr/>
          <p:nvPr/>
        </p:nvGrpSpPr>
        <p:grpSpPr>
          <a:xfrm>
            <a:off x="985838" y="1557338"/>
            <a:ext cx="2381250" cy="2379662"/>
            <a:chOff x="586820" y="1587358"/>
            <a:chExt cx="2786098" cy="2786098"/>
          </a:xfrm>
        </p:grpSpPr>
        <p:sp>
          <p:nvSpPr>
            <p:cNvPr id="21" name="任意多边形 20"/>
            <p:cNvSpPr/>
            <p:nvPr/>
          </p:nvSpPr>
          <p:spPr>
            <a:xfrm>
              <a:off x="586820" y="1587358"/>
              <a:ext cx="2786098" cy="2786098"/>
            </a:xfrm>
            <a:custGeom>
              <a:avLst/>
              <a:gdLst>
                <a:gd name="connsiteX0" fmla="*/ 0 w 2786098"/>
                <a:gd name="connsiteY0" fmla="*/ 1393049 h 2786098"/>
                <a:gd name="connsiteX1" fmla="*/ 1393049 w 2786098"/>
                <a:gd name="connsiteY1" fmla="*/ 0 h 2786098"/>
                <a:gd name="connsiteX2" fmla="*/ 2786098 w 2786098"/>
                <a:gd name="connsiteY2" fmla="*/ 1393049 h 2786098"/>
                <a:gd name="connsiteX3" fmla="*/ 1393049 w 2786098"/>
                <a:gd name="connsiteY3" fmla="*/ 2786098 h 2786098"/>
                <a:gd name="connsiteX4" fmla="*/ 0 w 2786098"/>
                <a:gd name="connsiteY4" fmla="*/ 1393049 h 278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6098" h="2786098">
                  <a:moveTo>
                    <a:pt x="0" y="1393049"/>
                  </a:moveTo>
                  <a:cubicBezTo>
                    <a:pt x="0" y="623689"/>
                    <a:pt x="623689" y="0"/>
                    <a:pt x="1393049" y="0"/>
                  </a:cubicBezTo>
                  <a:cubicBezTo>
                    <a:pt x="2162409" y="0"/>
                    <a:pt x="2786098" y="623689"/>
                    <a:pt x="2786098" y="1393049"/>
                  </a:cubicBezTo>
                  <a:cubicBezTo>
                    <a:pt x="2786098" y="2162409"/>
                    <a:pt x="2162409" y="2786098"/>
                    <a:pt x="1393049" y="2786098"/>
                  </a:cubicBezTo>
                  <a:cubicBezTo>
                    <a:pt x="623689" y="2786098"/>
                    <a:pt x="0" y="2162409"/>
                    <a:pt x="0" y="13930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103120" tIns="238872" rIns="1103121" bIns="2328448" spcCol="1270" anchor="ctr"/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865430" y="2144949"/>
              <a:ext cx="2228878" cy="2228507"/>
            </a:xfrm>
            <a:custGeom>
              <a:avLst/>
              <a:gdLst>
                <a:gd name="connsiteX0" fmla="*/ 0 w 2228878"/>
                <a:gd name="connsiteY0" fmla="*/ 1114439 h 2228878"/>
                <a:gd name="connsiteX1" fmla="*/ 1114439 w 2228878"/>
                <a:gd name="connsiteY1" fmla="*/ 0 h 2228878"/>
                <a:gd name="connsiteX2" fmla="*/ 2228878 w 2228878"/>
                <a:gd name="connsiteY2" fmla="*/ 1114439 h 2228878"/>
                <a:gd name="connsiteX3" fmla="*/ 1114439 w 2228878"/>
                <a:gd name="connsiteY3" fmla="*/ 2228878 h 2228878"/>
                <a:gd name="connsiteX4" fmla="*/ 0 w 2228878"/>
                <a:gd name="connsiteY4" fmla="*/ 1114439 h 222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78" h="2228878">
                  <a:moveTo>
                    <a:pt x="0" y="1114439"/>
                  </a:moveTo>
                  <a:cubicBezTo>
                    <a:pt x="0" y="498951"/>
                    <a:pt x="498951" y="0"/>
                    <a:pt x="1114439" y="0"/>
                  </a:cubicBezTo>
                  <a:cubicBezTo>
                    <a:pt x="1729927" y="0"/>
                    <a:pt x="2228878" y="498951"/>
                    <a:pt x="2228878" y="1114439"/>
                  </a:cubicBezTo>
                  <a:cubicBezTo>
                    <a:pt x="2228878" y="1729927"/>
                    <a:pt x="1729927" y="2228878"/>
                    <a:pt x="1114439" y="2228878"/>
                  </a:cubicBezTo>
                  <a:cubicBezTo>
                    <a:pt x="498951" y="2228878"/>
                    <a:pt x="0" y="1729927"/>
                    <a:pt x="0" y="111443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817398" tIns="226189" rIns="817399" bIns="1786403" spcCol="1270" anchor="ctr"/>
            <a:lstStyle/>
            <a:p>
              <a:pPr marL="0" marR="0" lvl="0" indent="0" algn="ctr" defTabSz="5778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144040" y="2702541"/>
              <a:ext cx="1671659" cy="1670915"/>
            </a:xfrm>
            <a:custGeom>
              <a:avLst/>
              <a:gdLst>
                <a:gd name="connsiteX0" fmla="*/ 0 w 1671658"/>
                <a:gd name="connsiteY0" fmla="*/ 835829 h 1671658"/>
                <a:gd name="connsiteX1" fmla="*/ 835829 w 1671658"/>
                <a:gd name="connsiteY1" fmla="*/ 0 h 1671658"/>
                <a:gd name="connsiteX2" fmla="*/ 1671658 w 1671658"/>
                <a:gd name="connsiteY2" fmla="*/ 835829 h 1671658"/>
                <a:gd name="connsiteX3" fmla="*/ 835829 w 1671658"/>
                <a:gd name="connsiteY3" fmla="*/ 1671658 h 1671658"/>
                <a:gd name="connsiteX4" fmla="*/ 0 w 1671658"/>
                <a:gd name="connsiteY4" fmla="*/ 835829 h 1671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1658" h="1671658">
                  <a:moveTo>
                    <a:pt x="0" y="835829"/>
                  </a:moveTo>
                  <a:cubicBezTo>
                    <a:pt x="0" y="374213"/>
                    <a:pt x="374213" y="0"/>
                    <a:pt x="835829" y="0"/>
                  </a:cubicBezTo>
                  <a:cubicBezTo>
                    <a:pt x="1297445" y="0"/>
                    <a:pt x="1671658" y="374213"/>
                    <a:pt x="1671658" y="835829"/>
                  </a:cubicBezTo>
                  <a:cubicBezTo>
                    <a:pt x="1671658" y="1297445"/>
                    <a:pt x="1297445" y="1671658"/>
                    <a:pt x="835829" y="1671658"/>
                  </a:cubicBezTo>
                  <a:cubicBezTo>
                    <a:pt x="374213" y="1671658"/>
                    <a:pt x="0" y="1297445"/>
                    <a:pt x="0" y="8358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31676" tIns="210718" rIns="531677" bIns="1255505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422649" y="3258273"/>
              <a:ext cx="1114439" cy="1115183"/>
            </a:xfrm>
            <a:custGeom>
              <a:avLst/>
              <a:gdLst>
                <a:gd name="connsiteX0" fmla="*/ 0 w 1114439"/>
                <a:gd name="connsiteY0" fmla="*/ 557220 h 1114439"/>
                <a:gd name="connsiteX1" fmla="*/ 557220 w 1114439"/>
                <a:gd name="connsiteY1" fmla="*/ 0 h 1114439"/>
                <a:gd name="connsiteX2" fmla="*/ 1114440 w 1114439"/>
                <a:gd name="connsiteY2" fmla="*/ 557220 h 1114439"/>
                <a:gd name="connsiteX3" fmla="*/ 557220 w 1114439"/>
                <a:gd name="connsiteY3" fmla="*/ 1114440 h 1114439"/>
                <a:gd name="connsiteX4" fmla="*/ 0 w 1114439"/>
                <a:gd name="connsiteY4" fmla="*/ 557220 h 11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439" h="1114439">
                  <a:moveTo>
                    <a:pt x="0" y="557220"/>
                  </a:moveTo>
                  <a:cubicBezTo>
                    <a:pt x="0" y="249476"/>
                    <a:pt x="249476" y="0"/>
                    <a:pt x="557220" y="0"/>
                  </a:cubicBezTo>
                  <a:cubicBezTo>
                    <a:pt x="864964" y="0"/>
                    <a:pt x="1114440" y="249476"/>
                    <a:pt x="1114440" y="557220"/>
                  </a:cubicBezTo>
                  <a:cubicBezTo>
                    <a:pt x="1114440" y="864964"/>
                    <a:pt x="864964" y="1114440"/>
                    <a:pt x="557220" y="1114440"/>
                  </a:cubicBezTo>
                  <a:cubicBezTo>
                    <a:pt x="249476" y="1114440"/>
                    <a:pt x="0" y="864964"/>
                    <a:pt x="0" y="55722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91222" tIns="406626" rIns="291222" bIns="406626" spcCol="1270" anchor="ctr"/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1510" name="矩形 29"/>
          <p:cNvSpPr/>
          <p:nvPr/>
        </p:nvSpPr>
        <p:spPr>
          <a:xfrm>
            <a:off x="4587875" y="1784033"/>
            <a:ext cx="34115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完成系统内的基本模块，功能完整。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511" name="矩形 30"/>
          <p:cNvSpPr/>
          <p:nvPr/>
        </p:nvSpPr>
        <p:spPr>
          <a:xfrm>
            <a:off x="4587875" y="2394585"/>
            <a:ext cx="3411538" cy="229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实现项目线上部署运行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1512" name="矩形 31"/>
          <p:cNvSpPr/>
          <p:nvPr/>
        </p:nvSpPr>
        <p:spPr>
          <a:xfrm>
            <a:off x="4587875" y="2979738"/>
            <a:ext cx="3411538" cy="229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尽量降低托管在云服务器上的总成本。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pSp>
        <p:nvGrpSpPr>
          <p:cNvPr id="21514" name="组合 3"/>
          <p:cNvGrpSpPr/>
          <p:nvPr/>
        </p:nvGrpSpPr>
        <p:grpSpPr>
          <a:xfrm>
            <a:off x="4021138" y="1744663"/>
            <a:ext cx="394970" cy="377825"/>
            <a:chOff x="4043679" y="1743886"/>
            <a:chExt cx="395944" cy="379306"/>
          </a:xfrm>
        </p:grpSpPr>
        <p:sp>
          <p:nvSpPr>
            <p:cNvPr id="26" name="矩形 25"/>
            <p:cNvSpPr/>
            <p:nvPr/>
          </p:nvSpPr>
          <p:spPr>
            <a:xfrm>
              <a:off x="4043679" y="1743886"/>
              <a:ext cx="378757" cy="379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043679" y="1783729"/>
              <a:ext cx="395944" cy="30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kern="1200" cap="none" spc="0" normalizeH="0" baseline="0" noProof="0">
                  <a:latin typeface="黑体" panose="02010609060101010101" charset="-122"/>
                  <a:ea typeface="黑体" panose="02010609060101010101" charset="-122"/>
                  <a:cs typeface="+mn-cs"/>
                </a:rPr>
                <a:t>01</a:t>
              </a:r>
              <a:endParaRPr kumimoji="0" lang="en-US" altLang="zh-CN" sz="1350" b="1" kern="1200" cap="none" spc="0" normalizeH="0" baseline="0" noProof="0"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</p:grpSp>
      <p:grpSp>
        <p:nvGrpSpPr>
          <p:cNvPr id="21515" name="组合 4"/>
          <p:cNvGrpSpPr/>
          <p:nvPr/>
        </p:nvGrpSpPr>
        <p:grpSpPr>
          <a:xfrm>
            <a:off x="4021138" y="2319338"/>
            <a:ext cx="391795" cy="379412"/>
            <a:chOff x="4043679" y="2319619"/>
            <a:chExt cx="392750" cy="379306"/>
          </a:xfrm>
        </p:grpSpPr>
        <p:sp>
          <p:nvSpPr>
            <p:cNvPr id="27" name="矩形 26"/>
            <p:cNvSpPr/>
            <p:nvPr/>
          </p:nvSpPr>
          <p:spPr>
            <a:xfrm>
              <a:off x="4051635" y="2319619"/>
              <a:ext cx="378746" cy="379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043679" y="2359295"/>
              <a:ext cx="392750" cy="2990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kern="1200" cap="none" spc="0" normalizeH="0" baseline="0" noProof="0">
                  <a:latin typeface="黑体" panose="02010609060101010101" charset="-122"/>
                  <a:ea typeface="黑体" panose="02010609060101010101" charset="-122"/>
                  <a:cs typeface="+mn-cs"/>
                </a:rPr>
                <a:t>02</a:t>
              </a:r>
              <a:endParaRPr kumimoji="0" lang="en-US" altLang="zh-CN" sz="1350" b="1" kern="1200" cap="none" spc="0" normalizeH="0" baseline="0" noProof="0"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</p:grpSp>
      <p:grpSp>
        <p:nvGrpSpPr>
          <p:cNvPr id="21516" name="组合 5"/>
          <p:cNvGrpSpPr/>
          <p:nvPr/>
        </p:nvGrpSpPr>
        <p:grpSpPr>
          <a:xfrm>
            <a:off x="4021138" y="2905125"/>
            <a:ext cx="393065" cy="379413"/>
            <a:chOff x="4043679" y="2895352"/>
            <a:chExt cx="394023" cy="379306"/>
          </a:xfrm>
        </p:grpSpPr>
        <p:sp>
          <p:nvSpPr>
            <p:cNvPr id="28" name="矩形 27"/>
            <p:cNvSpPr/>
            <p:nvPr/>
          </p:nvSpPr>
          <p:spPr>
            <a:xfrm>
              <a:off x="4051635" y="2895352"/>
              <a:ext cx="378746" cy="379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043679" y="2935029"/>
              <a:ext cx="394023" cy="2990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kern="1200" cap="none" spc="0" normalizeH="0" baseline="0" noProof="0">
                  <a:latin typeface="黑体" panose="02010609060101010101" charset="-122"/>
                  <a:ea typeface="黑体" panose="02010609060101010101" charset="-122"/>
                  <a:cs typeface="+mn-cs"/>
                </a:rPr>
                <a:t>03</a:t>
              </a:r>
              <a:endParaRPr kumimoji="0" lang="en-US" altLang="zh-CN" sz="1350" b="1" kern="1200" cap="none" spc="0" normalizeH="0" baseline="0" noProof="0"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</p:grpSp>
      <p:grpSp>
        <p:nvGrpSpPr>
          <p:cNvPr id="21517" name="组合 6"/>
          <p:cNvGrpSpPr/>
          <p:nvPr/>
        </p:nvGrpSpPr>
        <p:grpSpPr>
          <a:xfrm>
            <a:off x="4021138" y="3541713"/>
            <a:ext cx="394970" cy="379412"/>
            <a:chOff x="4028325" y="3471086"/>
            <a:chExt cx="395944" cy="379306"/>
          </a:xfrm>
        </p:grpSpPr>
        <p:sp>
          <p:nvSpPr>
            <p:cNvPr id="29" name="矩形 28"/>
            <p:cNvSpPr/>
            <p:nvPr/>
          </p:nvSpPr>
          <p:spPr>
            <a:xfrm>
              <a:off x="4036282" y="3471086"/>
              <a:ext cx="380349" cy="379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28325" y="3510762"/>
              <a:ext cx="395944" cy="2990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1" kern="1200" cap="none" spc="0" normalizeH="0" baseline="0" noProof="0">
                  <a:latin typeface="黑体" panose="02010609060101010101" charset="-122"/>
                  <a:ea typeface="黑体" panose="02010609060101010101" charset="-122"/>
                  <a:cs typeface="+mn-cs"/>
                </a:rPr>
                <a:t>04</a:t>
              </a:r>
              <a:endParaRPr kumimoji="0" lang="en-US" altLang="zh-CN" sz="1350" b="1" kern="1200" cap="none" spc="0" normalizeH="0" baseline="0" noProof="0"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矩形 31"/>
          <p:cNvSpPr/>
          <p:nvPr/>
        </p:nvSpPr>
        <p:spPr>
          <a:xfrm>
            <a:off x="4587875" y="3616008"/>
            <a:ext cx="3411538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UI</a:t>
            </a:r>
            <a:r>
              <a:rPr lang="zh-CN" altLang="en-US"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方面尽量原创减少借鉴</a:t>
            </a:r>
            <a:endParaRPr lang="zh-CN" altLang="en-US" sz="1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文本框 18"/>
          <p:cNvSpPr txBox="1"/>
          <p:nvPr/>
        </p:nvSpPr>
        <p:spPr>
          <a:xfrm>
            <a:off x="557213" y="228600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工作计划表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435" name="文本框 19"/>
          <p:cNvSpPr txBox="1"/>
          <p:nvPr/>
        </p:nvSpPr>
        <p:spPr>
          <a:xfrm>
            <a:off x="808038" y="599440"/>
            <a:ext cx="1171575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Plan table</a:t>
            </a:r>
            <a:endParaRPr lang="en-US" altLang="zh-CN" sz="16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992630" y="892810"/>
          <a:ext cx="5158740" cy="381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760"/>
                <a:gridCol w="3395980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起止时间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内        容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.04~201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完成开题报告、文献综述、英文翻译并上交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3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开题报告答辩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5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~201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.01.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完成概要设计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1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.01.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15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~201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.01.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完成详细设计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1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~201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编写程序代码，实现部分功能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~2015.0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编写程序代码，给出设计文档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15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~201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21</a:t>
                      </a:r>
                      <a:endParaRPr lang="en-US" altLang="zh-CN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中期检查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22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~201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.04.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修改程序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,</a:t>
                      </a: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撰写论文 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~201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04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zh-CN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论文初稿上交，指导教师评阅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26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~201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根据导师意见，再次修改论文和程序，论文定稿上交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201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.05.</a:t>
                      </a:r>
                      <a:r>
                        <a:rPr lang="en-US" altLang="zh-CN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02</a:t>
                      </a:r>
                      <a:endParaRPr lang="en-US" altLang="zh-CN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论文答辩</a:t>
                      </a:r>
                      <a:endParaRPr lang="zh-CN" altLang="en-US" sz="10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930400" y="4743450"/>
            <a:ext cx="45859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</a:rPr>
              <a:t> 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图片 3"/>
          <p:cNvPicPr>
            <a:picLocks noChangeAspect="1"/>
          </p:cNvPicPr>
          <p:nvPr/>
        </p:nvPicPr>
        <p:blipFill>
          <a:blip r:embed="rId1"/>
          <a:srcRect l="3723" t="22011" r="24791" b="46455"/>
          <a:stretch>
            <a:fillRect/>
          </a:stretch>
        </p:blipFill>
        <p:spPr>
          <a:xfrm>
            <a:off x="3621088" y="1154113"/>
            <a:ext cx="2068512" cy="162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文本框 5"/>
          <p:cNvSpPr txBox="1"/>
          <p:nvPr/>
        </p:nvSpPr>
        <p:spPr>
          <a:xfrm>
            <a:off x="2727960" y="2914015"/>
            <a:ext cx="38557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感谢各位老师观看</a:t>
            </a:r>
            <a:endParaRPr lang="zh-CN" altLang="en-US" sz="36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556" name="文本框 6"/>
          <p:cNvSpPr txBox="1"/>
          <p:nvPr/>
        </p:nvSpPr>
        <p:spPr>
          <a:xfrm>
            <a:off x="3178175" y="3497263"/>
            <a:ext cx="30813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Thank you for watching</a:t>
            </a:r>
            <a:endParaRPr lang="en-US" altLang="zh-CN" sz="20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直角三角形 3"/>
          <p:cNvSpPr/>
          <p:nvPr/>
        </p:nvSpPr>
        <p:spPr>
          <a:xfrm rot="5400000">
            <a:off x="-250031" y="250031"/>
            <a:ext cx="3700463" cy="3200400"/>
          </a:xfrm>
          <a:prstGeom prst="rtTriangle">
            <a:avLst/>
          </a:prstGeom>
          <a:solidFill>
            <a:srgbClr val="32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H="1" flipV="1">
            <a:off x="5693569" y="1693069"/>
            <a:ext cx="3700463" cy="3200400"/>
          </a:xfrm>
          <a:prstGeom prst="rtTriangle">
            <a:avLst/>
          </a:prstGeom>
          <a:solidFill>
            <a:srgbClr val="32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5124" name="图片 7"/>
          <p:cNvPicPr>
            <a:picLocks noChangeAspect="1"/>
          </p:cNvPicPr>
          <p:nvPr/>
        </p:nvPicPr>
        <p:blipFill>
          <a:blip r:embed="rId1"/>
          <a:srcRect l="3723" t="22011" r="24791" b="46455"/>
          <a:stretch>
            <a:fillRect/>
          </a:stretch>
        </p:blipFill>
        <p:spPr>
          <a:xfrm>
            <a:off x="7839075" y="4275138"/>
            <a:ext cx="925513" cy="72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图片 8"/>
          <p:cNvPicPr>
            <a:picLocks noChangeAspect="1"/>
          </p:cNvPicPr>
          <p:nvPr/>
        </p:nvPicPr>
        <p:blipFill>
          <a:blip r:embed="rId2"/>
          <a:srcRect l="7066" t="38942" r="14674" b="25291"/>
          <a:stretch>
            <a:fillRect/>
          </a:stretch>
        </p:blipFill>
        <p:spPr>
          <a:xfrm>
            <a:off x="2209800" y="1851025"/>
            <a:ext cx="1566863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文本框 9"/>
          <p:cNvSpPr txBox="1"/>
          <p:nvPr/>
        </p:nvSpPr>
        <p:spPr>
          <a:xfrm>
            <a:off x="4127500" y="2046288"/>
            <a:ext cx="20193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zh-CN" sz="3600" b="1" dirty="0">
                <a:solidFill>
                  <a:srgbClr val="32AC71"/>
                </a:solidFill>
                <a:latin typeface="黑体" panose="02010609060101010101" charset="-122"/>
                <a:ea typeface="黑体" panose="02010609060101010101" charset="-122"/>
              </a:rPr>
              <a:t>项目背景</a:t>
            </a:r>
            <a:endParaRPr lang="zh-CN" altLang="zh-CN" sz="3600" b="1" dirty="0">
              <a:solidFill>
                <a:srgbClr val="32AC7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127" name="文本框 10"/>
          <p:cNvSpPr txBox="1"/>
          <p:nvPr/>
        </p:nvSpPr>
        <p:spPr>
          <a:xfrm>
            <a:off x="4428808" y="2622868"/>
            <a:ext cx="1719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32AC71"/>
                </a:solidFill>
                <a:latin typeface="黑体" panose="02010609060101010101" charset="-122"/>
                <a:ea typeface="黑体" panose="02010609060101010101" charset="-122"/>
              </a:rPr>
              <a:t>Background</a:t>
            </a:r>
            <a:endParaRPr lang="en-US" altLang="zh-CN" sz="2400" b="1" dirty="0">
              <a:solidFill>
                <a:srgbClr val="32AC7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0" y="479425"/>
            <a:ext cx="2994025" cy="3384550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732463" y="1757363"/>
            <a:ext cx="2994025" cy="3386138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文本框 18"/>
          <p:cNvSpPr txBox="1"/>
          <p:nvPr/>
        </p:nvSpPr>
        <p:spPr>
          <a:xfrm>
            <a:off x="557213" y="228600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项目背景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47" name="文本框 19"/>
          <p:cNvSpPr txBox="1"/>
          <p:nvPr/>
        </p:nvSpPr>
        <p:spPr>
          <a:xfrm>
            <a:off x="730250" y="596900"/>
            <a:ext cx="138303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Background</a:t>
            </a:r>
            <a:endParaRPr lang="en-US" sz="1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6149" name="矩形 23"/>
          <p:cNvSpPr/>
          <p:nvPr/>
        </p:nvSpPr>
        <p:spPr>
          <a:xfrm>
            <a:off x="1549400" y="1776413"/>
            <a:ext cx="22669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十九大报告指出“建设教育强国是中华民族伟大复兴的基础工程”，指向明确、要求具体、切中要害。从实际出发，将巩固提高义务教育、大力发展职业教育紧密结合。紧扣市场需求。有针对性地加大技能培训。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50" name="矩形 24"/>
          <p:cNvSpPr/>
          <p:nvPr/>
        </p:nvSpPr>
        <p:spPr>
          <a:xfrm>
            <a:off x="1549400" y="3324225"/>
            <a:ext cx="2266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近些年来IT产业发展迅猛，并呈现和其他行业相互渗透融合的趋势 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51" name="矩形 25"/>
          <p:cNvSpPr/>
          <p:nvPr/>
        </p:nvSpPr>
        <p:spPr>
          <a:xfrm>
            <a:off x="5686425" y="1852613"/>
            <a:ext cx="22669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互联网时代，传统的教育模式发生重大改变，通过互联网实现了更为便捷的教学方式，也取代了“导师”的位置。现在互联网向移动端发展，微信小程序的上线，给了线下教育机构能多的发展空间。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52" name="矩形 26"/>
          <p:cNvSpPr/>
          <p:nvPr/>
        </p:nvSpPr>
        <p:spPr>
          <a:xfrm>
            <a:off x="5686425" y="3324225"/>
            <a:ext cx="22669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红包店、拼多多、摩拜单车、贝贝拼团等小程序十分火热</a:t>
            </a:r>
            <a:endParaRPr lang="zh-CN" altLang="en-US" sz="1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53" name="文本框 32"/>
          <p:cNvSpPr txBox="1"/>
          <p:nvPr/>
        </p:nvSpPr>
        <p:spPr>
          <a:xfrm>
            <a:off x="1558925" y="1470025"/>
            <a:ext cx="1263015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十九大背书</a:t>
            </a:r>
            <a:r>
              <a:rPr lang="en-US" altLang="zh-CN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en-US" altLang="zh-CN" sz="1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54" name="文本框 32"/>
          <p:cNvSpPr txBox="1"/>
          <p:nvPr/>
        </p:nvSpPr>
        <p:spPr>
          <a:xfrm>
            <a:off x="1558925" y="3062288"/>
            <a:ext cx="125476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IT</a:t>
            </a:r>
            <a:r>
              <a:rPr lang="zh-CN" altLang="en-US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产业发展</a:t>
            </a:r>
            <a:r>
              <a:rPr lang="en-US" altLang="zh-CN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en-US" altLang="zh-CN" sz="1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55" name="文本框 32"/>
          <p:cNvSpPr txBox="1"/>
          <p:nvPr/>
        </p:nvSpPr>
        <p:spPr>
          <a:xfrm>
            <a:off x="5694363" y="1470025"/>
            <a:ext cx="79629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教育业</a:t>
            </a:r>
            <a:endParaRPr lang="zh-CN" altLang="en-US" sz="1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56" name="文本框 32"/>
          <p:cNvSpPr txBox="1"/>
          <p:nvPr/>
        </p:nvSpPr>
        <p:spPr>
          <a:xfrm>
            <a:off x="5694363" y="3062288"/>
            <a:ext cx="120523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小程序火热</a:t>
            </a:r>
            <a:endParaRPr lang="zh-CN" altLang="en-US" sz="1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157" name="组合 51"/>
          <p:cNvGrpSpPr/>
          <p:nvPr/>
        </p:nvGrpSpPr>
        <p:grpSpPr>
          <a:xfrm>
            <a:off x="838200" y="1244600"/>
            <a:ext cx="711200" cy="709613"/>
            <a:chOff x="838896" y="1243879"/>
            <a:chExt cx="710291" cy="710291"/>
          </a:xfrm>
        </p:grpSpPr>
        <p:sp>
          <p:nvSpPr>
            <p:cNvPr id="33" name="椭圆 32"/>
            <p:cNvSpPr/>
            <p:nvPr/>
          </p:nvSpPr>
          <p:spPr>
            <a:xfrm>
              <a:off x="838896" y="1243879"/>
              <a:ext cx="710291" cy="7102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6168" name="Freeform 84"/>
            <p:cNvSpPr>
              <a:spLocks noEditPoints="1"/>
            </p:cNvSpPr>
            <p:nvPr/>
          </p:nvSpPr>
          <p:spPr>
            <a:xfrm>
              <a:off x="1041963" y="1410999"/>
              <a:ext cx="304156" cy="376050"/>
            </a:xfrm>
            <a:custGeom>
              <a:avLst/>
              <a:gdLst/>
              <a:ahLst/>
              <a:cxnLst>
                <a:cxn ang="0">
                  <a:pos x="128062119" y="508434808"/>
                </a:cxn>
                <a:cxn ang="0">
                  <a:pos x="86012552" y="431977760"/>
                </a:cxn>
                <a:cxn ang="0">
                  <a:pos x="24848163" y="298179999"/>
                </a:cxn>
                <a:cxn ang="0">
                  <a:pos x="0" y="240837904"/>
                </a:cxn>
                <a:cxn ang="0">
                  <a:pos x="13380099" y="206432094"/>
                </a:cxn>
                <a:cxn ang="0">
                  <a:pos x="55429666" y="191141238"/>
                </a:cxn>
                <a:cxn ang="0">
                  <a:pos x="93657928" y="57342095"/>
                </a:cxn>
                <a:cxn ang="0">
                  <a:pos x="112771367" y="13380191"/>
                </a:cxn>
                <a:cxn ang="0">
                  <a:pos x="147176941" y="0"/>
                </a:cxn>
                <a:cxn ang="0">
                  <a:pos x="183493167" y="13380191"/>
                </a:cxn>
                <a:cxn ang="0">
                  <a:pos x="196871884" y="57342095"/>
                </a:cxn>
                <a:cxn ang="0">
                  <a:pos x="221720046" y="118506904"/>
                </a:cxn>
                <a:cxn ang="0">
                  <a:pos x="258036273" y="128064381"/>
                </a:cxn>
                <a:cxn ang="0">
                  <a:pos x="275239060" y="147177951"/>
                </a:cxn>
                <a:cxn ang="0">
                  <a:pos x="313465939" y="143355237"/>
                </a:cxn>
                <a:cxn ang="0">
                  <a:pos x="340226137" y="160558142"/>
                </a:cxn>
                <a:cxn ang="0">
                  <a:pos x="361251611" y="172026285"/>
                </a:cxn>
                <a:cxn ang="0">
                  <a:pos x="399478490" y="185406475"/>
                </a:cxn>
                <a:cxn ang="0">
                  <a:pos x="418591930" y="221722951"/>
                </a:cxn>
                <a:cxn ang="0">
                  <a:pos x="420503965" y="317293570"/>
                </a:cxn>
                <a:cxn ang="0">
                  <a:pos x="393745150" y="420509617"/>
                </a:cxn>
                <a:cxn ang="0">
                  <a:pos x="345959477" y="508434808"/>
                </a:cxn>
                <a:cxn ang="0">
                  <a:pos x="328758073" y="519902950"/>
                </a:cxn>
                <a:cxn ang="0">
                  <a:pos x="55429666" y="221722951"/>
                </a:cxn>
                <a:cxn ang="0">
                  <a:pos x="32493538" y="233191094"/>
                </a:cxn>
                <a:cxn ang="0">
                  <a:pos x="34404191" y="248483333"/>
                </a:cxn>
                <a:cxn ang="0">
                  <a:pos x="89835240" y="368902285"/>
                </a:cxn>
                <a:cxn ang="0">
                  <a:pos x="152910281" y="489319855"/>
                </a:cxn>
                <a:cxn ang="0">
                  <a:pos x="353606235" y="431977760"/>
                </a:cxn>
                <a:cxn ang="0">
                  <a:pos x="384187739" y="345964617"/>
                </a:cxn>
                <a:cxn ang="0">
                  <a:pos x="389922462" y="240837904"/>
                </a:cxn>
                <a:cxn ang="0">
                  <a:pos x="386099774" y="221722951"/>
                </a:cxn>
                <a:cxn ang="0">
                  <a:pos x="368896987" y="204520046"/>
                </a:cxn>
                <a:cxn ang="0">
                  <a:pos x="361251611" y="204520046"/>
                </a:cxn>
                <a:cxn ang="0">
                  <a:pos x="349782165" y="217900237"/>
                </a:cxn>
                <a:cxn ang="0">
                  <a:pos x="342136789" y="235103142"/>
                </a:cxn>
                <a:cxn ang="0">
                  <a:pos x="326846038" y="235103142"/>
                </a:cxn>
                <a:cxn ang="0">
                  <a:pos x="319200662" y="221722951"/>
                </a:cxn>
                <a:cxn ang="0">
                  <a:pos x="319200662" y="185406475"/>
                </a:cxn>
                <a:cxn ang="0">
                  <a:pos x="300087222" y="172026285"/>
                </a:cxn>
                <a:cxn ang="0">
                  <a:pos x="279061747" y="181583761"/>
                </a:cxn>
                <a:cxn ang="0">
                  <a:pos x="277149712" y="210254809"/>
                </a:cxn>
                <a:cxn ang="0">
                  <a:pos x="263770996" y="219812285"/>
                </a:cxn>
                <a:cxn ang="0">
                  <a:pos x="248480244" y="206432094"/>
                </a:cxn>
                <a:cxn ang="0">
                  <a:pos x="246568209" y="177761047"/>
                </a:cxn>
                <a:cxn ang="0">
                  <a:pos x="246568209" y="175848999"/>
                </a:cxn>
                <a:cxn ang="0">
                  <a:pos x="242745521" y="154823380"/>
                </a:cxn>
                <a:cxn ang="0">
                  <a:pos x="221720046" y="149090000"/>
                </a:cxn>
                <a:cxn ang="0">
                  <a:pos x="204517259" y="156735428"/>
                </a:cxn>
                <a:cxn ang="0">
                  <a:pos x="200694572" y="204520046"/>
                </a:cxn>
                <a:cxn ang="0">
                  <a:pos x="189226508" y="214077523"/>
                </a:cxn>
                <a:cxn ang="0">
                  <a:pos x="170113068" y="200697332"/>
                </a:cxn>
                <a:cxn ang="0">
                  <a:pos x="170113068" y="164380856"/>
                </a:cxn>
                <a:cxn ang="0">
                  <a:pos x="168201033" y="55431429"/>
                </a:cxn>
                <a:cxn ang="0">
                  <a:pos x="160555657" y="34405810"/>
                </a:cxn>
                <a:cxn ang="0">
                  <a:pos x="147176941" y="28671047"/>
                </a:cxn>
                <a:cxn ang="0">
                  <a:pos x="128062119" y="42051238"/>
                </a:cxn>
                <a:cxn ang="0">
                  <a:pos x="120416743" y="246571284"/>
                </a:cxn>
                <a:cxn ang="0">
                  <a:pos x="110860714" y="258039427"/>
                </a:cxn>
                <a:cxn ang="0">
                  <a:pos x="93657928" y="254216713"/>
                </a:cxn>
                <a:cxn ang="0">
                  <a:pos x="74544488" y="227457714"/>
                </a:cxn>
              </a:cxnLst>
              <a:pathLst>
                <a:path w="220" h="272">
                  <a:moveTo>
                    <a:pt x="75" y="272"/>
                  </a:moveTo>
                  <a:lnTo>
                    <a:pt x="75" y="272"/>
                  </a:lnTo>
                  <a:lnTo>
                    <a:pt x="70" y="271"/>
                  </a:lnTo>
                  <a:lnTo>
                    <a:pt x="67" y="266"/>
                  </a:lnTo>
                  <a:lnTo>
                    <a:pt x="63" y="258"/>
                  </a:lnTo>
                  <a:lnTo>
                    <a:pt x="45" y="226"/>
                  </a:lnTo>
                  <a:lnTo>
                    <a:pt x="32" y="200"/>
                  </a:lnTo>
                  <a:lnTo>
                    <a:pt x="21" y="175"/>
                  </a:lnTo>
                  <a:lnTo>
                    <a:pt x="13" y="156"/>
                  </a:lnTo>
                  <a:lnTo>
                    <a:pt x="4" y="138"/>
                  </a:lnTo>
                  <a:lnTo>
                    <a:pt x="2" y="133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3" y="115"/>
                  </a:lnTo>
                  <a:lnTo>
                    <a:pt x="7" y="108"/>
                  </a:lnTo>
                  <a:lnTo>
                    <a:pt x="14" y="104"/>
                  </a:lnTo>
                  <a:lnTo>
                    <a:pt x="21" y="101"/>
                  </a:lnTo>
                  <a:lnTo>
                    <a:pt x="29" y="100"/>
                  </a:lnTo>
                  <a:lnTo>
                    <a:pt x="40" y="101"/>
                  </a:lnTo>
                  <a:lnTo>
                    <a:pt x="48" y="105"/>
                  </a:lnTo>
                  <a:lnTo>
                    <a:pt x="49" y="30"/>
                  </a:lnTo>
                  <a:lnTo>
                    <a:pt x="51" y="21"/>
                  </a:lnTo>
                  <a:lnTo>
                    <a:pt x="52" y="15"/>
                  </a:lnTo>
                  <a:lnTo>
                    <a:pt x="55" y="11"/>
                  </a:lnTo>
                  <a:lnTo>
                    <a:pt x="59" y="7"/>
                  </a:lnTo>
                  <a:lnTo>
                    <a:pt x="63" y="3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2"/>
                  </a:lnTo>
                  <a:lnTo>
                    <a:pt x="92" y="4"/>
                  </a:lnTo>
                  <a:lnTo>
                    <a:pt x="96" y="7"/>
                  </a:lnTo>
                  <a:lnTo>
                    <a:pt x="100" y="14"/>
                  </a:lnTo>
                  <a:lnTo>
                    <a:pt x="103" y="21"/>
                  </a:lnTo>
                  <a:lnTo>
                    <a:pt x="103" y="30"/>
                  </a:lnTo>
                  <a:lnTo>
                    <a:pt x="104" y="65"/>
                  </a:lnTo>
                  <a:lnTo>
                    <a:pt x="110" y="62"/>
                  </a:lnTo>
                  <a:lnTo>
                    <a:pt x="116" y="62"/>
                  </a:lnTo>
                  <a:lnTo>
                    <a:pt x="125" y="63"/>
                  </a:lnTo>
                  <a:lnTo>
                    <a:pt x="130" y="65"/>
                  </a:lnTo>
                  <a:lnTo>
                    <a:pt x="135" y="67"/>
                  </a:lnTo>
                  <a:lnTo>
                    <a:pt x="141" y="71"/>
                  </a:lnTo>
                  <a:lnTo>
                    <a:pt x="144" y="77"/>
                  </a:lnTo>
                  <a:lnTo>
                    <a:pt x="150" y="74"/>
                  </a:lnTo>
                  <a:lnTo>
                    <a:pt x="159" y="74"/>
                  </a:lnTo>
                  <a:lnTo>
                    <a:pt x="164" y="75"/>
                  </a:lnTo>
                  <a:lnTo>
                    <a:pt x="170" y="77"/>
                  </a:lnTo>
                  <a:lnTo>
                    <a:pt x="174" y="80"/>
                  </a:lnTo>
                  <a:lnTo>
                    <a:pt x="178" y="84"/>
                  </a:lnTo>
                  <a:lnTo>
                    <a:pt x="181" y="88"/>
                  </a:lnTo>
                  <a:lnTo>
                    <a:pt x="182" y="92"/>
                  </a:lnTo>
                  <a:lnTo>
                    <a:pt x="189" y="90"/>
                  </a:lnTo>
                  <a:lnTo>
                    <a:pt x="197" y="90"/>
                  </a:lnTo>
                  <a:lnTo>
                    <a:pt x="204" y="93"/>
                  </a:lnTo>
                  <a:lnTo>
                    <a:pt x="209" y="97"/>
                  </a:lnTo>
                  <a:lnTo>
                    <a:pt x="213" y="101"/>
                  </a:lnTo>
                  <a:lnTo>
                    <a:pt x="216" y="107"/>
                  </a:lnTo>
                  <a:lnTo>
                    <a:pt x="217" y="112"/>
                  </a:lnTo>
                  <a:lnTo>
                    <a:pt x="219" y="116"/>
                  </a:lnTo>
                  <a:lnTo>
                    <a:pt x="220" y="126"/>
                  </a:lnTo>
                  <a:lnTo>
                    <a:pt x="220" y="159"/>
                  </a:lnTo>
                  <a:lnTo>
                    <a:pt x="220" y="166"/>
                  </a:lnTo>
                  <a:lnTo>
                    <a:pt x="217" y="183"/>
                  </a:lnTo>
                  <a:lnTo>
                    <a:pt x="215" y="194"/>
                  </a:lnTo>
                  <a:lnTo>
                    <a:pt x="212" y="206"/>
                  </a:lnTo>
                  <a:lnTo>
                    <a:pt x="206" y="220"/>
                  </a:lnTo>
                  <a:lnTo>
                    <a:pt x="198" y="234"/>
                  </a:lnTo>
                  <a:lnTo>
                    <a:pt x="181" y="266"/>
                  </a:lnTo>
                  <a:lnTo>
                    <a:pt x="179" y="269"/>
                  </a:lnTo>
                  <a:lnTo>
                    <a:pt x="175" y="271"/>
                  </a:lnTo>
                  <a:lnTo>
                    <a:pt x="172" y="272"/>
                  </a:lnTo>
                  <a:lnTo>
                    <a:pt x="75" y="272"/>
                  </a:lnTo>
                  <a:close/>
                  <a:moveTo>
                    <a:pt x="29" y="116"/>
                  </a:moveTo>
                  <a:lnTo>
                    <a:pt x="29" y="116"/>
                  </a:lnTo>
                  <a:lnTo>
                    <a:pt x="26" y="116"/>
                  </a:lnTo>
                  <a:lnTo>
                    <a:pt x="22" y="118"/>
                  </a:lnTo>
                  <a:lnTo>
                    <a:pt x="19" y="120"/>
                  </a:lnTo>
                  <a:lnTo>
                    <a:pt x="17" y="122"/>
                  </a:lnTo>
                  <a:lnTo>
                    <a:pt x="17" y="126"/>
                  </a:lnTo>
                  <a:lnTo>
                    <a:pt x="18" y="130"/>
                  </a:lnTo>
                  <a:lnTo>
                    <a:pt x="28" y="149"/>
                  </a:lnTo>
                  <a:lnTo>
                    <a:pt x="36" y="170"/>
                  </a:lnTo>
                  <a:lnTo>
                    <a:pt x="47" y="193"/>
                  </a:lnTo>
                  <a:lnTo>
                    <a:pt x="59" y="217"/>
                  </a:lnTo>
                  <a:lnTo>
                    <a:pt x="73" y="242"/>
                  </a:lnTo>
                  <a:lnTo>
                    <a:pt x="80" y="256"/>
                  </a:lnTo>
                  <a:lnTo>
                    <a:pt x="168" y="256"/>
                  </a:lnTo>
                  <a:lnTo>
                    <a:pt x="185" y="226"/>
                  </a:lnTo>
                  <a:lnTo>
                    <a:pt x="191" y="213"/>
                  </a:lnTo>
                  <a:lnTo>
                    <a:pt x="196" y="201"/>
                  </a:lnTo>
                  <a:lnTo>
                    <a:pt x="200" y="190"/>
                  </a:lnTo>
                  <a:lnTo>
                    <a:pt x="201" y="181"/>
                  </a:lnTo>
                  <a:lnTo>
                    <a:pt x="204" y="164"/>
                  </a:lnTo>
                  <a:lnTo>
                    <a:pt x="204" y="159"/>
                  </a:lnTo>
                  <a:lnTo>
                    <a:pt x="204" y="126"/>
                  </a:lnTo>
                  <a:lnTo>
                    <a:pt x="204" y="123"/>
                  </a:lnTo>
                  <a:lnTo>
                    <a:pt x="202" y="116"/>
                  </a:lnTo>
                  <a:lnTo>
                    <a:pt x="201" y="114"/>
                  </a:lnTo>
                  <a:lnTo>
                    <a:pt x="200" y="111"/>
                  </a:lnTo>
                  <a:lnTo>
                    <a:pt x="197" y="108"/>
                  </a:lnTo>
                  <a:lnTo>
                    <a:pt x="193" y="107"/>
                  </a:lnTo>
                  <a:lnTo>
                    <a:pt x="191" y="105"/>
                  </a:lnTo>
                  <a:lnTo>
                    <a:pt x="189" y="107"/>
                  </a:lnTo>
                  <a:lnTo>
                    <a:pt x="187" y="107"/>
                  </a:lnTo>
                  <a:lnTo>
                    <a:pt x="185" y="110"/>
                  </a:lnTo>
                  <a:lnTo>
                    <a:pt x="183" y="114"/>
                  </a:lnTo>
                  <a:lnTo>
                    <a:pt x="183" y="119"/>
                  </a:lnTo>
                  <a:lnTo>
                    <a:pt x="182" y="122"/>
                  </a:lnTo>
                  <a:lnTo>
                    <a:pt x="179" y="123"/>
                  </a:lnTo>
                  <a:lnTo>
                    <a:pt x="176" y="125"/>
                  </a:lnTo>
                  <a:lnTo>
                    <a:pt x="174" y="125"/>
                  </a:lnTo>
                  <a:lnTo>
                    <a:pt x="171" y="123"/>
                  </a:lnTo>
                  <a:lnTo>
                    <a:pt x="168" y="122"/>
                  </a:lnTo>
                  <a:lnTo>
                    <a:pt x="167" y="119"/>
                  </a:lnTo>
                  <a:lnTo>
                    <a:pt x="167" y="116"/>
                  </a:lnTo>
                  <a:lnTo>
                    <a:pt x="168" y="111"/>
                  </a:lnTo>
                  <a:lnTo>
                    <a:pt x="168" y="101"/>
                  </a:lnTo>
                  <a:lnTo>
                    <a:pt x="167" y="97"/>
                  </a:lnTo>
                  <a:lnTo>
                    <a:pt x="165" y="93"/>
                  </a:lnTo>
                  <a:lnTo>
                    <a:pt x="163" y="92"/>
                  </a:lnTo>
                  <a:lnTo>
                    <a:pt x="157" y="90"/>
                  </a:lnTo>
                  <a:lnTo>
                    <a:pt x="152" y="90"/>
                  </a:lnTo>
                  <a:lnTo>
                    <a:pt x="149" y="92"/>
                  </a:lnTo>
                  <a:lnTo>
                    <a:pt x="146" y="95"/>
                  </a:lnTo>
                  <a:lnTo>
                    <a:pt x="145" y="99"/>
                  </a:lnTo>
                  <a:lnTo>
                    <a:pt x="145" y="107"/>
                  </a:lnTo>
                  <a:lnTo>
                    <a:pt x="145" y="110"/>
                  </a:lnTo>
                  <a:lnTo>
                    <a:pt x="144" y="112"/>
                  </a:lnTo>
                  <a:lnTo>
                    <a:pt x="141" y="114"/>
                  </a:lnTo>
                  <a:lnTo>
                    <a:pt x="138" y="115"/>
                  </a:lnTo>
                  <a:lnTo>
                    <a:pt x="135" y="115"/>
                  </a:lnTo>
                  <a:lnTo>
                    <a:pt x="133" y="114"/>
                  </a:lnTo>
                  <a:lnTo>
                    <a:pt x="131" y="111"/>
                  </a:lnTo>
                  <a:lnTo>
                    <a:pt x="130" y="108"/>
                  </a:lnTo>
                  <a:lnTo>
                    <a:pt x="129" y="105"/>
                  </a:lnTo>
                  <a:lnTo>
                    <a:pt x="129" y="99"/>
                  </a:lnTo>
                  <a:lnTo>
                    <a:pt x="129" y="93"/>
                  </a:lnTo>
                  <a:lnTo>
                    <a:pt x="129" y="92"/>
                  </a:lnTo>
                  <a:lnTo>
                    <a:pt x="130" y="88"/>
                  </a:lnTo>
                  <a:lnTo>
                    <a:pt x="129" y="85"/>
                  </a:lnTo>
                  <a:lnTo>
                    <a:pt x="127" y="81"/>
                  </a:lnTo>
                  <a:lnTo>
                    <a:pt x="126" y="80"/>
                  </a:lnTo>
                  <a:lnTo>
                    <a:pt x="123" y="78"/>
                  </a:lnTo>
                  <a:lnTo>
                    <a:pt x="116" y="78"/>
                  </a:lnTo>
                  <a:lnTo>
                    <a:pt x="112" y="78"/>
                  </a:lnTo>
                  <a:lnTo>
                    <a:pt x="110" y="80"/>
                  </a:lnTo>
                  <a:lnTo>
                    <a:pt x="107" y="82"/>
                  </a:lnTo>
                  <a:lnTo>
                    <a:pt x="105" y="88"/>
                  </a:lnTo>
                  <a:lnTo>
                    <a:pt x="105" y="104"/>
                  </a:lnTo>
                  <a:lnTo>
                    <a:pt x="105" y="107"/>
                  </a:lnTo>
                  <a:lnTo>
                    <a:pt x="104" y="110"/>
                  </a:lnTo>
                  <a:lnTo>
                    <a:pt x="101" y="111"/>
                  </a:lnTo>
                  <a:lnTo>
                    <a:pt x="99" y="112"/>
                  </a:lnTo>
                  <a:lnTo>
                    <a:pt x="96" y="112"/>
                  </a:lnTo>
                  <a:lnTo>
                    <a:pt x="93" y="111"/>
                  </a:lnTo>
                  <a:lnTo>
                    <a:pt x="90" y="108"/>
                  </a:lnTo>
                  <a:lnTo>
                    <a:pt x="89" y="105"/>
                  </a:lnTo>
                  <a:lnTo>
                    <a:pt x="89" y="100"/>
                  </a:lnTo>
                  <a:lnTo>
                    <a:pt x="89" y="95"/>
                  </a:lnTo>
                  <a:lnTo>
                    <a:pt x="89" y="86"/>
                  </a:lnTo>
                  <a:lnTo>
                    <a:pt x="88" y="30"/>
                  </a:lnTo>
                  <a:lnTo>
                    <a:pt x="88" y="29"/>
                  </a:lnTo>
                  <a:lnTo>
                    <a:pt x="86" y="25"/>
                  </a:lnTo>
                  <a:lnTo>
                    <a:pt x="86" y="21"/>
                  </a:lnTo>
                  <a:lnTo>
                    <a:pt x="84" y="18"/>
                  </a:lnTo>
                  <a:lnTo>
                    <a:pt x="81" y="17"/>
                  </a:lnTo>
                  <a:lnTo>
                    <a:pt x="77" y="15"/>
                  </a:lnTo>
                  <a:lnTo>
                    <a:pt x="73" y="17"/>
                  </a:lnTo>
                  <a:lnTo>
                    <a:pt x="70" y="18"/>
                  </a:lnTo>
                  <a:lnTo>
                    <a:pt x="69" y="20"/>
                  </a:lnTo>
                  <a:lnTo>
                    <a:pt x="67" y="22"/>
                  </a:lnTo>
                  <a:lnTo>
                    <a:pt x="64" y="28"/>
                  </a:lnTo>
                  <a:lnTo>
                    <a:pt x="64" y="30"/>
                  </a:lnTo>
                  <a:lnTo>
                    <a:pt x="63" y="129"/>
                  </a:lnTo>
                  <a:lnTo>
                    <a:pt x="63" y="131"/>
                  </a:lnTo>
                  <a:lnTo>
                    <a:pt x="62" y="133"/>
                  </a:lnTo>
                  <a:lnTo>
                    <a:pt x="59" y="135"/>
                  </a:lnTo>
                  <a:lnTo>
                    <a:pt x="58" y="135"/>
                  </a:lnTo>
                  <a:lnTo>
                    <a:pt x="55" y="135"/>
                  </a:lnTo>
                  <a:lnTo>
                    <a:pt x="52" y="135"/>
                  </a:lnTo>
                  <a:lnTo>
                    <a:pt x="49" y="133"/>
                  </a:lnTo>
                  <a:lnTo>
                    <a:pt x="48" y="131"/>
                  </a:lnTo>
                  <a:lnTo>
                    <a:pt x="44" y="123"/>
                  </a:lnTo>
                  <a:lnTo>
                    <a:pt x="39" y="119"/>
                  </a:lnTo>
                  <a:lnTo>
                    <a:pt x="33" y="116"/>
                  </a:lnTo>
                  <a:lnTo>
                    <a:pt x="29" y="116"/>
                  </a:lnTo>
                  <a:close/>
                </a:path>
              </a:pathLst>
            </a:custGeom>
            <a:solidFill>
              <a:srgbClr val="32AC7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6158" name="组合 52"/>
          <p:cNvGrpSpPr/>
          <p:nvPr/>
        </p:nvGrpSpPr>
        <p:grpSpPr>
          <a:xfrm>
            <a:off x="4932363" y="1244600"/>
            <a:ext cx="711200" cy="709613"/>
            <a:chOff x="4932724" y="1243879"/>
            <a:chExt cx="710291" cy="710291"/>
          </a:xfrm>
        </p:grpSpPr>
        <p:sp>
          <p:nvSpPr>
            <p:cNvPr id="36" name="椭圆 35"/>
            <p:cNvSpPr/>
            <p:nvPr/>
          </p:nvSpPr>
          <p:spPr>
            <a:xfrm>
              <a:off x="4932724" y="1243879"/>
              <a:ext cx="710291" cy="7102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061634" y="1450452"/>
              <a:ext cx="452471" cy="297145"/>
              <a:chOff x="6005729" y="2161657"/>
              <a:chExt cx="241785" cy="158784"/>
            </a:xfrm>
            <a:solidFill>
              <a:srgbClr val="32AC71"/>
            </a:solidFill>
          </p:grpSpPr>
          <p:sp>
            <p:nvSpPr>
              <p:cNvPr id="38" name="Freeform 85"/>
              <p:cNvSpPr>
                <a:spLocks noEditPoints="1"/>
              </p:cNvSpPr>
              <p:nvPr/>
            </p:nvSpPr>
            <p:spPr bwMode="auto">
              <a:xfrm>
                <a:off x="6005729" y="2161657"/>
                <a:ext cx="241785" cy="158784"/>
              </a:xfrm>
              <a:custGeom>
                <a:avLst/>
                <a:gdLst>
                  <a:gd name="T0" fmla="*/ 268 w 269"/>
                  <a:gd name="T1" fmla="*/ 79 h 175"/>
                  <a:gd name="T2" fmla="*/ 238 w 269"/>
                  <a:gd name="T3" fmla="*/ 44 h 175"/>
                  <a:gd name="T4" fmla="*/ 205 w 269"/>
                  <a:gd name="T5" fmla="*/ 19 h 175"/>
                  <a:gd name="T6" fmla="*/ 172 w 269"/>
                  <a:gd name="T7" fmla="*/ 4 h 175"/>
                  <a:gd name="T8" fmla="*/ 138 w 269"/>
                  <a:gd name="T9" fmla="*/ 0 h 175"/>
                  <a:gd name="T10" fmla="*/ 124 w 269"/>
                  <a:gd name="T11" fmla="*/ 0 h 175"/>
                  <a:gd name="T12" fmla="*/ 97 w 269"/>
                  <a:gd name="T13" fmla="*/ 7 h 175"/>
                  <a:gd name="T14" fmla="*/ 72 w 269"/>
                  <a:gd name="T15" fmla="*/ 18 h 175"/>
                  <a:gd name="T16" fmla="*/ 41 w 269"/>
                  <a:gd name="T17" fmla="*/ 38 h 175"/>
                  <a:gd name="T18" fmla="*/ 12 w 269"/>
                  <a:gd name="T19" fmla="*/ 65 h 175"/>
                  <a:gd name="T20" fmla="*/ 1 w 269"/>
                  <a:gd name="T21" fmla="*/ 79 h 175"/>
                  <a:gd name="T22" fmla="*/ 1 w 269"/>
                  <a:gd name="T23" fmla="*/ 86 h 175"/>
                  <a:gd name="T24" fmla="*/ 18 w 269"/>
                  <a:gd name="T25" fmla="*/ 108 h 175"/>
                  <a:gd name="T26" fmla="*/ 51 w 269"/>
                  <a:gd name="T27" fmla="*/ 140 h 175"/>
                  <a:gd name="T28" fmla="*/ 85 w 269"/>
                  <a:gd name="T29" fmla="*/ 162 h 175"/>
                  <a:gd name="T30" fmla="*/ 119 w 269"/>
                  <a:gd name="T31" fmla="*/ 173 h 175"/>
                  <a:gd name="T32" fmla="*/ 137 w 269"/>
                  <a:gd name="T33" fmla="*/ 175 h 175"/>
                  <a:gd name="T34" fmla="*/ 164 w 269"/>
                  <a:gd name="T35" fmla="*/ 170 h 175"/>
                  <a:gd name="T36" fmla="*/ 190 w 269"/>
                  <a:gd name="T37" fmla="*/ 161 h 175"/>
                  <a:gd name="T38" fmla="*/ 212 w 269"/>
                  <a:gd name="T39" fmla="*/ 147 h 175"/>
                  <a:gd name="T40" fmla="*/ 231 w 269"/>
                  <a:gd name="T41" fmla="*/ 132 h 175"/>
                  <a:gd name="T42" fmla="*/ 258 w 269"/>
                  <a:gd name="T43" fmla="*/ 101 h 175"/>
                  <a:gd name="T44" fmla="*/ 269 w 269"/>
                  <a:gd name="T45" fmla="*/ 86 h 175"/>
                  <a:gd name="T46" fmla="*/ 268 w 269"/>
                  <a:gd name="T47" fmla="*/ 79 h 175"/>
                  <a:gd name="T48" fmla="*/ 137 w 269"/>
                  <a:gd name="T49" fmla="*/ 161 h 175"/>
                  <a:gd name="T50" fmla="*/ 120 w 269"/>
                  <a:gd name="T51" fmla="*/ 160 h 175"/>
                  <a:gd name="T52" fmla="*/ 90 w 269"/>
                  <a:gd name="T53" fmla="*/ 150 h 175"/>
                  <a:gd name="T54" fmla="*/ 60 w 269"/>
                  <a:gd name="T55" fmla="*/ 131 h 175"/>
                  <a:gd name="T56" fmla="*/ 30 w 269"/>
                  <a:gd name="T57" fmla="*/ 101 h 175"/>
                  <a:gd name="T58" fmla="*/ 15 w 269"/>
                  <a:gd name="T59" fmla="*/ 83 h 175"/>
                  <a:gd name="T60" fmla="*/ 42 w 269"/>
                  <a:gd name="T61" fmla="*/ 54 h 175"/>
                  <a:gd name="T62" fmla="*/ 75 w 269"/>
                  <a:gd name="T63" fmla="*/ 31 h 175"/>
                  <a:gd name="T64" fmla="*/ 105 w 269"/>
                  <a:gd name="T65" fmla="*/ 18 h 175"/>
                  <a:gd name="T66" fmla="*/ 127 w 269"/>
                  <a:gd name="T67" fmla="*/ 14 h 175"/>
                  <a:gd name="T68" fmla="*/ 138 w 269"/>
                  <a:gd name="T69" fmla="*/ 14 h 175"/>
                  <a:gd name="T70" fmla="*/ 168 w 269"/>
                  <a:gd name="T71" fmla="*/ 18 h 175"/>
                  <a:gd name="T72" fmla="*/ 198 w 269"/>
                  <a:gd name="T73" fmla="*/ 30 h 175"/>
                  <a:gd name="T74" fmla="*/ 227 w 269"/>
                  <a:gd name="T75" fmla="*/ 52 h 175"/>
                  <a:gd name="T76" fmla="*/ 254 w 269"/>
                  <a:gd name="T77" fmla="*/ 83 h 175"/>
                  <a:gd name="T78" fmla="*/ 240 w 269"/>
                  <a:gd name="T79" fmla="*/ 102 h 175"/>
                  <a:gd name="T80" fmla="*/ 214 w 269"/>
                  <a:gd name="T81" fmla="*/ 128 h 175"/>
                  <a:gd name="T82" fmla="*/ 188 w 269"/>
                  <a:gd name="T83" fmla="*/ 146 h 175"/>
                  <a:gd name="T84" fmla="*/ 169 w 269"/>
                  <a:gd name="T85" fmla="*/ 155 h 175"/>
                  <a:gd name="T86" fmla="*/ 148 w 269"/>
                  <a:gd name="T87" fmla="*/ 161 h 175"/>
                  <a:gd name="T88" fmla="*/ 137 w 269"/>
                  <a:gd name="T89" fmla="*/ 16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69" h="175">
                    <a:moveTo>
                      <a:pt x="268" y="79"/>
                    </a:moveTo>
                    <a:lnTo>
                      <a:pt x="268" y="79"/>
                    </a:lnTo>
                    <a:lnTo>
                      <a:pt x="253" y="60"/>
                    </a:lnTo>
                    <a:lnTo>
                      <a:pt x="238" y="44"/>
                    </a:lnTo>
                    <a:lnTo>
                      <a:pt x="221" y="30"/>
                    </a:lnTo>
                    <a:lnTo>
                      <a:pt x="205" y="19"/>
                    </a:lnTo>
                    <a:lnTo>
                      <a:pt x="188" y="11"/>
                    </a:lnTo>
                    <a:lnTo>
                      <a:pt x="172" y="4"/>
                    </a:lnTo>
                    <a:lnTo>
                      <a:pt x="156" y="1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109" y="3"/>
                    </a:lnTo>
                    <a:lnTo>
                      <a:pt x="97" y="7"/>
                    </a:lnTo>
                    <a:lnTo>
                      <a:pt x="83" y="12"/>
                    </a:lnTo>
                    <a:lnTo>
                      <a:pt x="72" y="18"/>
                    </a:lnTo>
                    <a:lnTo>
                      <a:pt x="62" y="24"/>
                    </a:lnTo>
                    <a:lnTo>
                      <a:pt x="41" y="38"/>
                    </a:lnTo>
                    <a:lnTo>
                      <a:pt x="25" y="52"/>
                    </a:lnTo>
                    <a:lnTo>
                      <a:pt x="12" y="65"/>
                    </a:lnTo>
                    <a:lnTo>
                      <a:pt x="1" y="79"/>
                    </a:lnTo>
                    <a:lnTo>
                      <a:pt x="1" y="79"/>
                    </a:lnTo>
                    <a:lnTo>
                      <a:pt x="0" y="83"/>
                    </a:lnTo>
                    <a:lnTo>
                      <a:pt x="1" y="86"/>
                    </a:lnTo>
                    <a:lnTo>
                      <a:pt x="1" y="86"/>
                    </a:lnTo>
                    <a:lnTo>
                      <a:pt x="18" y="108"/>
                    </a:lnTo>
                    <a:lnTo>
                      <a:pt x="34" y="125"/>
                    </a:lnTo>
                    <a:lnTo>
                      <a:pt x="51" y="140"/>
                    </a:lnTo>
                    <a:lnTo>
                      <a:pt x="67" y="153"/>
                    </a:lnTo>
                    <a:lnTo>
                      <a:pt x="85" y="162"/>
                    </a:lnTo>
                    <a:lnTo>
                      <a:pt x="101" y="169"/>
                    </a:lnTo>
                    <a:lnTo>
                      <a:pt x="119" y="173"/>
                    </a:lnTo>
                    <a:lnTo>
                      <a:pt x="137" y="175"/>
                    </a:lnTo>
                    <a:lnTo>
                      <a:pt x="137" y="175"/>
                    </a:lnTo>
                    <a:lnTo>
                      <a:pt x="150" y="173"/>
                    </a:lnTo>
                    <a:lnTo>
                      <a:pt x="164" y="170"/>
                    </a:lnTo>
                    <a:lnTo>
                      <a:pt x="178" y="166"/>
                    </a:lnTo>
                    <a:lnTo>
                      <a:pt x="190" y="161"/>
                    </a:lnTo>
                    <a:lnTo>
                      <a:pt x="201" y="155"/>
                    </a:lnTo>
                    <a:lnTo>
                      <a:pt x="212" y="147"/>
                    </a:lnTo>
                    <a:lnTo>
                      <a:pt x="221" y="139"/>
                    </a:lnTo>
                    <a:lnTo>
                      <a:pt x="231" y="132"/>
                    </a:lnTo>
                    <a:lnTo>
                      <a:pt x="246" y="116"/>
                    </a:lnTo>
                    <a:lnTo>
                      <a:pt x="258" y="101"/>
                    </a:lnTo>
                    <a:lnTo>
                      <a:pt x="269" y="86"/>
                    </a:lnTo>
                    <a:lnTo>
                      <a:pt x="269" y="86"/>
                    </a:lnTo>
                    <a:lnTo>
                      <a:pt x="269" y="82"/>
                    </a:lnTo>
                    <a:lnTo>
                      <a:pt x="268" y="79"/>
                    </a:lnTo>
                    <a:lnTo>
                      <a:pt x="268" y="79"/>
                    </a:lnTo>
                    <a:close/>
                    <a:moveTo>
                      <a:pt x="137" y="161"/>
                    </a:moveTo>
                    <a:lnTo>
                      <a:pt x="137" y="161"/>
                    </a:lnTo>
                    <a:lnTo>
                      <a:pt x="120" y="160"/>
                    </a:lnTo>
                    <a:lnTo>
                      <a:pt x="105" y="157"/>
                    </a:lnTo>
                    <a:lnTo>
                      <a:pt x="90" y="150"/>
                    </a:lnTo>
                    <a:lnTo>
                      <a:pt x="75" y="142"/>
                    </a:lnTo>
                    <a:lnTo>
                      <a:pt x="60" y="131"/>
                    </a:lnTo>
                    <a:lnTo>
                      <a:pt x="45" y="117"/>
                    </a:lnTo>
                    <a:lnTo>
                      <a:pt x="30" y="101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30" y="65"/>
                    </a:lnTo>
                    <a:lnTo>
                      <a:pt x="42" y="54"/>
                    </a:lnTo>
                    <a:lnTo>
                      <a:pt x="57" y="42"/>
                    </a:lnTo>
                    <a:lnTo>
                      <a:pt x="75" y="31"/>
                    </a:lnTo>
                    <a:lnTo>
                      <a:pt x="94" y="22"/>
                    </a:lnTo>
                    <a:lnTo>
                      <a:pt x="105" y="18"/>
                    </a:lnTo>
                    <a:lnTo>
                      <a:pt x="116" y="15"/>
                    </a:lnTo>
                    <a:lnTo>
                      <a:pt x="127" y="14"/>
                    </a:lnTo>
                    <a:lnTo>
                      <a:pt x="138" y="14"/>
                    </a:lnTo>
                    <a:lnTo>
                      <a:pt x="138" y="14"/>
                    </a:lnTo>
                    <a:lnTo>
                      <a:pt x="153" y="14"/>
                    </a:lnTo>
                    <a:lnTo>
                      <a:pt x="168" y="18"/>
                    </a:lnTo>
                    <a:lnTo>
                      <a:pt x="183" y="23"/>
                    </a:lnTo>
                    <a:lnTo>
                      <a:pt x="198" y="30"/>
                    </a:lnTo>
                    <a:lnTo>
                      <a:pt x="213" y="41"/>
                    </a:lnTo>
                    <a:lnTo>
                      <a:pt x="227" y="52"/>
                    </a:lnTo>
                    <a:lnTo>
                      <a:pt x="240" y="67"/>
                    </a:lnTo>
                    <a:lnTo>
                      <a:pt x="254" y="83"/>
                    </a:lnTo>
                    <a:lnTo>
                      <a:pt x="254" y="83"/>
                    </a:lnTo>
                    <a:lnTo>
                      <a:pt x="240" y="102"/>
                    </a:lnTo>
                    <a:lnTo>
                      <a:pt x="229" y="115"/>
                    </a:lnTo>
                    <a:lnTo>
                      <a:pt x="214" y="128"/>
                    </a:lnTo>
                    <a:lnTo>
                      <a:pt x="198" y="140"/>
                    </a:lnTo>
                    <a:lnTo>
                      <a:pt x="188" y="146"/>
                    </a:lnTo>
                    <a:lnTo>
                      <a:pt x="179" y="151"/>
                    </a:lnTo>
                    <a:lnTo>
                      <a:pt x="169" y="155"/>
                    </a:lnTo>
                    <a:lnTo>
                      <a:pt x="158" y="158"/>
                    </a:lnTo>
                    <a:lnTo>
                      <a:pt x="148" y="161"/>
                    </a:lnTo>
                    <a:lnTo>
                      <a:pt x="137" y="161"/>
                    </a:lnTo>
                    <a:lnTo>
                      <a:pt x="137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39" name="Freeform 86"/>
              <p:cNvSpPr>
                <a:spLocks noEditPoints="1"/>
              </p:cNvSpPr>
              <p:nvPr/>
            </p:nvSpPr>
            <p:spPr bwMode="auto">
              <a:xfrm>
                <a:off x="6070689" y="2185121"/>
                <a:ext cx="110067" cy="108263"/>
              </a:xfrm>
              <a:custGeom>
                <a:avLst/>
                <a:gdLst>
                  <a:gd name="T0" fmla="*/ 60 w 121"/>
                  <a:gd name="T1" fmla="*/ 0 h 120"/>
                  <a:gd name="T2" fmla="*/ 37 w 121"/>
                  <a:gd name="T3" fmla="*/ 5 h 120"/>
                  <a:gd name="T4" fmla="*/ 18 w 121"/>
                  <a:gd name="T5" fmla="*/ 18 h 120"/>
                  <a:gd name="T6" fmla="*/ 5 w 121"/>
                  <a:gd name="T7" fmla="*/ 37 h 120"/>
                  <a:gd name="T8" fmla="*/ 0 w 121"/>
                  <a:gd name="T9" fmla="*/ 60 h 120"/>
                  <a:gd name="T10" fmla="*/ 1 w 121"/>
                  <a:gd name="T11" fmla="*/ 72 h 120"/>
                  <a:gd name="T12" fmla="*/ 11 w 121"/>
                  <a:gd name="T13" fmla="*/ 94 h 120"/>
                  <a:gd name="T14" fmla="*/ 27 w 121"/>
                  <a:gd name="T15" fmla="*/ 110 h 120"/>
                  <a:gd name="T16" fmla="*/ 48 w 121"/>
                  <a:gd name="T17" fmla="*/ 119 h 120"/>
                  <a:gd name="T18" fmla="*/ 60 w 121"/>
                  <a:gd name="T19" fmla="*/ 120 h 120"/>
                  <a:gd name="T20" fmla="*/ 84 w 121"/>
                  <a:gd name="T21" fmla="*/ 116 h 120"/>
                  <a:gd name="T22" fmla="*/ 104 w 121"/>
                  <a:gd name="T23" fmla="*/ 102 h 120"/>
                  <a:gd name="T24" fmla="*/ 116 w 121"/>
                  <a:gd name="T25" fmla="*/ 83 h 120"/>
                  <a:gd name="T26" fmla="*/ 121 w 121"/>
                  <a:gd name="T27" fmla="*/ 60 h 120"/>
                  <a:gd name="T28" fmla="*/ 120 w 121"/>
                  <a:gd name="T29" fmla="*/ 48 h 120"/>
                  <a:gd name="T30" fmla="*/ 110 w 121"/>
                  <a:gd name="T31" fmla="*/ 27 h 120"/>
                  <a:gd name="T32" fmla="*/ 94 w 121"/>
                  <a:gd name="T33" fmla="*/ 11 h 120"/>
                  <a:gd name="T34" fmla="*/ 72 w 121"/>
                  <a:gd name="T35" fmla="*/ 1 h 120"/>
                  <a:gd name="T36" fmla="*/ 60 w 121"/>
                  <a:gd name="T37" fmla="*/ 0 h 120"/>
                  <a:gd name="T38" fmla="*/ 60 w 121"/>
                  <a:gd name="T39" fmla="*/ 114 h 120"/>
                  <a:gd name="T40" fmla="*/ 39 w 121"/>
                  <a:gd name="T41" fmla="*/ 110 h 120"/>
                  <a:gd name="T42" fmla="*/ 22 w 121"/>
                  <a:gd name="T43" fmla="*/ 98 h 120"/>
                  <a:gd name="T44" fmla="*/ 11 w 121"/>
                  <a:gd name="T45" fmla="*/ 82 h 120"/>
                  <a:gd name="T46" fmla="*/ 7 w 121"/>
                  <a:gd name="T47" fmla="*/ 60 h 120"/>
                  <a:gd name="T48" fmla="*/ 8 w 121"/>
                  <a:gd name="T49" fmla="*/ 49 h 120"/>
                  <a:gd name="T50" fmla="*/ 15 w 121"/>
                  <a:gd name="T51" fmla="*/ 30 h 120"/>
                  <a:gd name="T52" fmla="*/ 30 w 121"/>
                  <a:gd name="T53" fmla="*/ 15 h 120"/>
                  <a:gd name="T54" fmla="*/ 49 w 121"/>
                  <a:gd name="T55" fmla="*/ 8 h 120"/>
                  <a:gd name="T56" fmla="*/ 60 w 121"/>
                  <a:gd name="T57" fmla="*/ 7 h 120"/>
                  <a:gd name="T58" fmla="*/ 82 w 121"/>
                  <a:gd name="T59" fmla="*/ 11 h 120"/>
                  <a:gd name="T60" fmla="*/ 98 w 121"/>
                  <a:gd name="T61" fmla="*/ 22 h 120"/>
                  <a:gd name="T62" fmla="*/ 110 w 121"/>
                  <a:gd name="T63" fmla="*/ 39 h 120"/>
                  <a:gd name="T64" fmla="*/ 114 w 121"/>
                  <a:gd name="T65" fmla="*/ 60 h 120"/>
                  <a:gd name="T66" fmla="*/ 113 w 121"/>
                  <a:gd name="T67" fmla="*/ 71 h 120"/>
                  <a:gd name="T68" fmla="*/ 105 w 121"/>
                  <a:gd name="T69" fmla="*/ 90 h 120"/>
                  <a:gd name="T70" fmla="*/ 91 w 121"/>
                  <a:gd name="T71" fmla="*/ 105 h 120"/>
                  <a:gd name="T72" fmla="*/ 71 w 121"/>
                  <a:gd name="T73" fmla="*/ 113 h 120"/>
                  <a:gd name="T74" fmla="*/ 60 w 121"/>
                  <a:gd name="T75" fmla="*/ 11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0">
                    <a:moveTo>
                      <a:pt x="60" y="0"/>
                    </a:moveTo>
                    <a:lnTo>
                      <a:pt x="60" y="0"/>
                    </a:lnTo>
                    <a:lnTo>
                      <a:pt x="48" y="1"/>
                    </a:lnTo>
                    <a:lnTo>
                      <a:pt x="37" y="5"/>
                    </a:lnTo>
                    <a:lnTo>
                      <a:pt x="27" y="11"/>
                    </a:lnTo>
                    <a:lnTo>
                      <a:pt x="18" y="18"/>
                    </a:lnTo>
                    <a:lnTo>
                      <a:pt x="11" y="27"/>
                    </a:lnTo>
                    <a:lnTo>
                      <a:pt x="5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5" y="83"/>
                    </a:lnTo>
                    <a:lnTo>
                      <a:pt x="11" y="94"/>
                    </a:lnTo>
                    <a:lnTo>
                      <a:pt x="18" y="102"/>
                    </a:lnTo>
                    <a:lnTo>
                      <a:pt x="27" y="110"/>
                    </a:lnTo>
                    <a:lnTo>
                      <a:pt x="37" y="116"/>
                    </a:lnTo>
                    <a:lnTo>
                      <a:pt x="48" y="119"/>
                    </a:lnTo>
                    <a:lnTo>
                      <a:pt x="60" y="120"/>
                    </a:lnTo>
                    <a:lnTo>
                      <a:pt x="60" y="120"/>
                    </a:lnTo>
                    <a:lnTo>
                      <a:pt x="72" y="119"/>
                    </a:lnTo>
                    <a:lnTo>
                      <a:pt x="84" y="116"/>
                    </a:lnTo>
                    <a:lnTo>
                      <a:pt x="94" y="110"/>
                    </a:lnTo>
                    <a:lnTo>
                      <a:pt x="104" y="102"/>
                    </a:lnTo>
                    <a:lnTo>
                      <a:pt x="110" y="94"/>
                    </a:lnTo>
                    <a:lnTo>
                      <a:pt x="116" y="83"/>
                    </a:lnTo>
                    <a:lnTo>
                      <a:pt x="120" y="72"/>
                    </a:lnTo>
                    <a:lnTo>
                      <a:pt x="121" y="60"/>
                    </a:lnTo>
                    <a:lnTo>
                      <a:pt x="121" y="60"/>
                    </a:lnTo>
                    <a:lnTo>
                      <a:pt x="120" y="48"/>
                    </a:lnTo>
                    <a:lnTo>
                      <a:pt x="116" y="37"/>
                    </a:lnTo>
                    <a:lnTo>
                      <a:pt x="110" y="27"/>
                    </a:lnTo>
                    <a:lnTo>
                      <a:pt x="104" y="18"/>
                    </a:lnTo>
                    <a:lnTo>
                      <a:pt x="94" y="11"/>
                    </a:lnTo>
                    <a:lnTo>
                      <a:pt x="84" y="5"/>
                    </a:lnTo>
                    <a:lnTo>
                      <a:pt x="72" y="1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  <a:moveTo>
                      <a:pt x="60" y="114"/>
                    </a:moveTo>
                    <a:lnTo>
                      <a:pt x="60" y="114"/>
                    </a:lnTo>
                    <a:lnTo>
                      <a:pt x="49" y="113"/>
                    </a:lnTo>
                    <a:lnTo>
                      <a:pt x="39" y="110"/>
                    </a:lnTo>
                    <a:lnTo>
                      <a:pt x="30" y="105"/>
                    </a:lnTo>
                    <a:lnTo>
                      <a:pt x="22" y="98"/>
                    </a:lnTo>
                    <a:lnTo>
                      <a:pt x="15" y="90"/>
                    </a:lnTo>
                    <a:lnTo>
                      <a:pt x="11" y="82"/>
                    </a:lnTo>
                    <a:lnTo>
                      <a:pt x="8" y="71"/>
                    </a:lnTo>
                    <a:lnTo>
                      <a:pt x="7" y="60"/>
                    </a:lnTo>
                    <a:lnTo>
                      <a:pt x="7" y="60"/>
                    </a:lnTo>
                    <a:lnTo>
                      <a:pt x="8" y="49"/>
                    </a:lnTo>
                    <a:lnTo>
                      <a:pt x="11" y="39"/>
                    </a:lnTo>
                    <a:lnTo>
                      <a:pt x="15" y="30"/>
                    </a:lnTo>
                    <a:lnTo>
                      <a:pt x="22" y="22"/>
                    </a:lnTo>
                    <a:lnTo>
                      <a:pt x="30" y="15"/>
                    </a:lnTo>
                    <a:lnTo>
                      <a:pt x="39" y="11"/>
                    </a:lnTo>
                    <a:lnTo>
                      <a:pt x="49" y="8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71" y="8"/>
                    </a:lnTo>
                    <a:lnTo>
                      <a:pt x="82" y="11"/>
                    </a:lnTo>
                    <a:lnTo>
                      <a:pt x="91" y="15"/>
                    </a:lnTo>
                    <a:lnTo>
                      <a:pt x="98" y="22"/>
                    </a:lnTo>
                    <a:lnTo>
                      <a:pt x="105" y="30"/>
                    </a:lnTo>
                    <a:lnTo>
                      <a:pt x="110" y="39"/>
                    </a:lnTo>
                    <a:lnTo>
                      <a:pt x="113" y="49"/>
                    </a:lnTo>
                    <a:lnTo>
                      <a:pt x="114" y="60"/>
                    </a:lnTo>
                    <a:lnTo>
                      <a:pt x="114" y="60"/>
                    </a:lnTo>
                    <a:lnTo>
                      <a:pt x="113" y="71"/>
                    </a:lnTo>
                    <a:lnTo>
                      <a:pt x="110" y="82"/>
                    </a:lnTo>
                    <a:lnTo>
                      <a:pt x="105" y="90"/>
                    </a:lnTo>
                    <a:lnTo>
                      <a:pt x="98" y="98"/>
                    </a:lnTo>
                    <a:lnTo>
                      <a:pt x="91" y="105"/>
                    </a:lnTo>
                    <a:lnTo>
                      <a:pt x="82" y="110"/>
                    </a:lnTo>
                    <a:lnTo>
                      <a:pt x="71" y="113"/>
                    </a:lnTo>
                    <a:lnTo>
                      <a:pt x="60" y="114"/>
                    </a:lnTo>
                    <a:lnTo>
                      <a:pt x="60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40" name="Freeform 87"/>
              <p:cNvSpPr>
                <a:spLocks noEditPoints="1"/>
              </p:cNvSpPr>
              <p:nvPr/>
            </p:nvSpPr>
            <p:spPr bwMode="auto">
              <a:xfrm>
                <a:off x="6103155" y="2217599"/>
                <a:ext cx="45110" cy="45111"/>
              </a:xfrm>
              <a:custGeom>
                <a:avLst/>
                <a:gdLst>
                  <a:gd name="T0" fmla="*/ 25 w 51"/>
                  <a:gd name="T1" fmla="*/ 0 h 51"/>
                  <a:gd name="T2" fmla="*/ 25 w 51"/>
                  <a:gd name="T3" fmla="*/ 0 h 51"/>
                  <a:gd name="T4" fmla="*/ 21 w 51"/>
                  <a:gd name="T5" fmla="*/ 0 h 51"/>
                  <a:gd name="T6" fmla="*/ 15 w 51"/>
                  <a:gd name="T7" fmla="*/ 2 h 51"/>
                  <a:gd name="T8" fmla="*/ 11 w 51"/>
                  <a:gd name="T9" fmla="*/ 4 h 51"/>
                  <a:gd name="T10" fmla="*/ 7 w 51"/>
                  <a:gd name="T11" fmla="*/ 7 h 51"/>
                  <a:gd name="T12" fmla="*/ 4 w 51"/>
                  <a:gd name="T13" fmla="*/ 11 h 51"/>
                  <a:gd name="T14" fmla="*/ 2 w 51"/>
                  <a:gd name="T15" fmla="*/ 15 h 51"/>
                  <a:gd name="T16" fmla="*/ 0 w 51"/>
                  <a:gd name="T17" fmla="*/ 19 h 51"/>
                  <a:gd name="T18" fmla="*/ 0 w 51"/>
                  <a:gd name="T19" fmla="*/ 25 h 51"/>
                  <a:gd name="T20" fmla="*/ 0 w 51"/>
                  <a:gd name="T21" fmla="*/ 25 h 51"/>
                  <a:gd name="T22" fmla="*/ 0 w 51"/>
                  <a:gd name="T23" fmla="*/ 30 h 51"/>
                  <a:gd name="T24" fmla="*/ 2 w 51"/>
                  <a:gd name="T25" fmla="*/ 34 h 51"/>
                  <a:gd name="T26" fmla="*/ 4 w 51"/>
                  <a:gd name="T27" fmla="*/ 40 h 51"/>
                  <a:gd name="T28" fmla="*/ 7 w 51"/>
                  <a:gd name="T29" fmla="*/ 43 h 51"/>
                  <a:gd name="T30" fmla="*/ 11 w 51"/>
                  <a:gd name="T31" fmla="*/ 47 h 51"/>
                  <a:gd name="T32" fmla="*/ 15 w 51"/>
                  <a:gd name="T33" fmla="*/ 48 h 51"/>
                  <a:gd name="T34" fmla="*/ 21 w 51"/>
                  <a:gd name="T35" fmla="*/ 49 h 51"/>
                  <a:gd name="T36" fmla="*/ 25 w 51"/>
                  <a:gd name="T37" fmla="*/ 51 h 51"/>
                  <a:gd name="T38" fmla="*/ 25 w 51"/>
                  <a:gd name="T39" fmla="*/ 51 h 51"/>
                  <a:gd name="T40" fmla="*/ 30 w 51"/>
                  <a:gd name="T41" fmla="*/ 49 h 51"/>
                  <a:gd name="T42" fmla="*/ 36 w 51"/>
                  <a:gd name="T43" fmla="*/ 48 h 51"/>
                  <a:gd name="T44" fmla="*/ 40 w 51"/>
                  <a:gd name="T45" fmla="*/ 47 h 51"/>
                  <a:gd name="T46" fmla="*/ 44 w 51"/>
                  <a:gd name="T47" fmla="*/ 43 h 51"/>
                  <a:gd name="T48" fmla="*/ 47 w 51"/>
                  <a:gd name="T49" fmla="*/ 40 h 51"/>
                  <a:gd name="T50" fmla="*/ 49 w 51"/>
                  <a:gd name="T51" fmla="*/ 34 h 51"/>
                  <a:gd name="T52" fmla="*/ 51 w 51"/>
                  <a:gd name="T53" fmla="*/ 30 h 51"/>
                  <a:gd name="T54" fmla="*/ 51 w 51"/>
                  <a:gd name="T55" fmla="*/ 25 h 51"/>
                  <a:gd name="T56" fmla="*/ 51 w 51"/>
                  <a:gd name="T57" fmla="*/ 25 h 51"/>
                  <a:gd name="T58" fmla="*/ 51 w 51"/>
                  <a:gd name="T59" fmla="*/ 19 h 51"/>
                  <a:gd name="T60" fmla="*/ 49 w 51"/>
                  <a:gd name="T61" fmla="*/ 15 h 51"/>
                  <a:gd name="T62" fmla="*/ 47 w 51"/>
                  <a:gd name="T63" fmla="*/ 11 h 51"/>
                  <a:gd name="T64" fmla="*/ 44 w 51"/>
                  <a:gd name="T65" fmla="*/ 7 h 51"/>
                  <a:gd name="T66" fmla="*/ 40 w 51"/>
                  <a:gd name="T67" fmla="*/ 4 h 51"/>
                  <a:gd name="T68" fmla="*/ 36 w 51"/>
                  <a:gd name="T69" fmla="*/ 2 h 51"/>
                  <a:gd name="T70" fmla="*/ 30 w 51"/>
                  <a:gd name="T71" fmla="*/ 0 h 51"/>
                  <a:gd name="T72" fmla="*/ 25 w 51"/>
                  <a:gd name="T73" fmla="*/ 0 h 51"/>
                  <a:gd name="T74" fmla="*/ 25 w 51"/>
                  <a:gd name="T75" fmla="*/ 0 h 51"/>
                  <a:gd name="T76" fmla="*/ 10 w 51"/>
                  <a:gd name="T77" fmla="*/ 17 h 51"/>
                  <a:gd name="T78" fmla="*/ 10 w 51"/>
                  <a:gd name="T79" fmla="*/ 17 h 51"/>
                  <a:gd name="T80" fmla="*/ 18 w 51"/>
                  <a:gd name="T81" fmla="*/ 11 h 51"/>
                  <a:gd name="T82" fmla="*/ 26 w 51"/>
                  <a:gd name="T83" fmla="*/ 26 h 51"/>
                  <a:gd name="T84" fmla="*/ 10 w 51"/>
                  <a:gd name="T85" fmla="*/ 1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lnTo>
                      <a:pt x="25" y="0"/>
                    </a:lnTo>
                    <a:lnTo>
                      <a:pt x="21" y="0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7" y="7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4" y="40"/>
                    </a:lnTo>
                    <a:lnTo>
                      <a:pt x="7" y="43"/>
                    </a:lnTo>
                    <a:lnTo>
                      <a:pt x="11" y="47"/>
                    </a:lnTo>
                    <a:lnTo>
                      <a:pt x="15" y="48"/>
                    </a:lnTo>
                    <a:lnTo>
                      <a:pt x="21" y="49"/>
                    </a:lnTo>
                    <a:lnTo>
                      <a:pt x="25" y="51"/>
                    </a:lnTo>
                    <a:lnTo>
                      <a:pt x="25" y="51"/>
                    </a:lnTo>
                    <a:lnTo>
                      <a:pt x="30" y="49"/>
                    </a:lnTo>
                    <a:lnTo>
                      <a:pt x="36" y="48"/>
                    </a:lnTo>
                    <a:lnTo>
                      <a:pt x="40" y="47"/>
                    </a:lnTo>
                    <a:lnTo>
                      <a:pt x="44" y="43"/>
                    </a:lnTo>
                    <a:lnTo>
                      <a:pt x="47" y="40"/>
                    </a:lnTo>
                    <a:lnTo>
                      <a:pt x="49" y="34"/>
                    </a:lnTo>
                    <a:lnTo>
                      <a:pt x="51" y="30"/>
                    </a:lnTo>
                    <a:lnTo>
                      <a:pt x="51" y="25"/>
                    </a:lnTo>
                    <a:lnTo>
                      <a:pt x="51" y="25"/>
                    </a:lnTo>
                    <a:lnTo>
                      <a:pt x="51" y="19"/>
                    </a:lnTo>
                    <a:lnTo>
                      <a:pt x="49" y="15"/>
                    </a:lnTo>
                    <a:lnTo>
                      <a:pt x="47" y="11"/>
                    </a:lnTo>
                    <a:lnTo>
                      <a:pt x="44" y="7"/>
                    </a:lnTo>
                    <a:lnTo>
                      <a:pt x="40" y="4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  <a:moveTo>
                      <a:pt x="10" y="17"/>
                    </a:moveTo>
                    <a:lnTo>
                      <a:pt x="10" y="17"/>
                    </a:lnTo>
                    <a:lnTo>
                      <a:pt x="18" y="11"/>
                    </a:lnTo>
                    <a:lnTo>
                      <a:pt x="26" y="26"/>
                    </a:lnTo>
                    <a:lnTo>
                      <a:pt x="1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</p:grpSp>
      </p:grpSp>
      <p:grpSp>
        <p:nvGrpSpPr>
          <p:cNvPr id="6159" name="组合 53"/>
          <p:cNvGrpSpPr/>
          <p:nvPr/>
        </p:nvGrpSpPr>
        <p:grpSpPr>
          <a:xfrm>
            <a:off x="838200" y="2794000"/>
            <a:ext cx="711200" cy="709613"/>
            <a:chOff x="838896" y="2852962"/>
            <a:chExt cx="710291" cy="710291"/>
          </a:xfrm>
        </p:grpSpPr>
        <p:sp>
          <p:nvSpPr>
            <p:cNvPr id="42" name="椭圆 41"/>
            <p:cNvSpPr/>
            <p:nvPr/>
          </p:nvSpPr>
          <p:spPr>
            <a:xfrm>
              <a:off x="838896" y="2852962"/>
              <a:ext cx="710291" cy="7102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010294" y="3040573"/>
              <a:ext cx="367494" cy="335069"/>
              <a:chOff x="3048368" y="2618161"/>
              <a:chExt cx="245394" cy="223742"/>
            </a:xfrm>
            <a:solidFill>
              <a:srgbClr val="32AC71"/>
            </a:solidFill>
          </p:grpSpPr>
          <p:sp>
            <p:nvSpPr>
              <p:cNvPr id="44" name="Freeform 228"/>
              <p:cNvSpPr>
                <a:spLocks noEditPoints="1"/>
              </p:cNvSpPr>
              <p:nvPr/>
            </p:nvSpPr>
            <p:spPr bwMode="auto">
              <a:xfrm>
                <a:off x="3109717" y="2618161"/>
                <a:ext cx="122697" cy="90219"/>
              </a:xfrm>
              <a:custGeom>
                <a:avLst/>
                <a:gdLst>
                  <a:gd name="T0" fmla="*/ 7 w 137"/>
                  <a:gd name="T1" fmla="*/ 99 h 99"/>
                  <a:gd name="T2" fmla="*/ 130 w 137"/>
                  <a:gd name="T3" fmla="*/ 99 h 99"/>
                  <a:gd name="T4" fmla="*/ 130 w 137"/>
                  <a:gd name="T5" fmla="*/ 99 h 99"/>
                  <a:gd name="T6" fmla="*/ 133 w 137"/>
                  <a:gd name="T7" fmla="*/ 99 h 99"/>
                  <a:gd name="T8" fmla="*/ 135 w 137"/>
                  <a:gd name="T9" fmla="*/ 98 h 99"/>
                  <a:gd name="T10" fmla="*/ 135 w 137"/>
                  <a:gd name="T11" fmla="*/ 98 h 99"/>
                  <a:gd name="T12" fmla="*/ 137 w 137"/>
                  <a:gd name="T13" fmla="*/ 95 h 99"/>
                  <a:gd name="T14" fmla="*/ 137 w 137"/>
                  <a:gd name="T15" fmla="*/ 93 h 99"/>
                  <a:gd name="T16" fmla="*/ 137 w 137"/>
                  <a:gd name="T17" fmla="*/ 7 h 99"/>
                  <a:gd name="T18" fmla="*/ 137 w 137"/>
                  <a:gd name="T19" fmla="*/ 7 h 99"/>
                  <a:gd name="T20" fmla="*/ 137 w 137"/>
                  <a:gd name="T21" fmla="*/ 4 h 99"/>
                  <a:gd name="T22" fmla="*/ 135 w 137"/>
                  <a:gd name="T23" fmla="*/ 1 h 99"/>
                  <a:gd name="T24" fmla="*/ 135 w 137"/>
                  <a:gd name="T25" fmla="*/ 1 h 99"/>
                  <a:gd name="T26" fmla="*/ 133 w 137"/>
                  <a:gd name="T27" fmla="*/ 0 h 99"/>
                  <a:gd name="T28" fmla="*/ 130 w 137"/>
                  <a:gd name="T29" fmla="*/ 0 h 99"/>
                  <a:gd name="T30" fmla="*/ 7 w 137"/>
                  <a:gd name="T31" fmla="*/ 0 h 99"/>
                  <a:gd name="T32" fmla="*/ 7 w 137"/>
                  <a:gd name="T33" fmla="*/ 0 h 99"/>
                  <a:gd name="T34" fmla="*/ 4 w 137"/>
                  <a:gd name="T35" fmla="*/ 0 h 99"/>
                  <a:gd name="T36" fmla="*/ 2 w 137"/>
                  <a:gd name="T37" fmla="*/ 1 h 99"/>
                  <a:gd name="T38" fmla="*/ 2 w 137"/>
                  <a:gd name="T39" fmla="*/ 1 h 99"/>
                  <a:gd name="T40" fmla="*/ 0 w 137"/>
                  <a:gd name="T41" fmla="*/ 4 h 99"/>
                  <a:gd name="T42" fmla="*/ 0 w 137"/>
                  <a:gd name="T43" fmla="*/ 7 h 99"/>
                  <a:gd name="T44" fmla="*/ 0 w 137"/>
                  <a:gd name="T45" fmla="*/ 93 h 99"/>
                  <a:gd name="T46" fmla="*/ 0 w 137"/>
                  <a:gd name="T47" fmla="*/ 93 h 99"/>
                  <a:gd name="T48" fmla="*/ 0 w 137"/>
                  <a:gd name="T49" fmla="*/ 95 h 99"/>
                  <a:gd name="T50" fmla="*/ 2 w 137"/>
                  <a:gd name="T51" fmla="*/ 98 h 99"/>
                  <a:gd name="T52" fmla="*/ 2 w 137"/>
                  <a:gd name="T53" fmla="*/ 98 h 99"/>
                  <a:gd name="T54" fmla="*/ 4 w 137"/>
                  <a:gd name="T55" fmla="*/ 99 h 99"/>
                  <a:gd name="T56" fmla="*/ 7 w 137"/>
                  <a:gd name="T57" fmla="*/ 99 h 99"/>
                  <a:gd name="T58" fmla="*/ 7 w 137"/>
                  <a:gd name="T59" fmla="*/ 99 h 99"/>
                  <a:gd name="T60" fmla="*/ 14 w 137"/>
                  <a:gd name="T61" fmla="*/ 13 h 99"/>
                  <a:gd name="T62" fmla="*/ 124 w 137"/>
                  <a:gd name="T63" fmla="*/ 13 h 99"/>
                  <a:gd name="T64" fmla="*/ 124 w 137"/>
                  <a:gd name="T65" fmla="*/ 87 h 99"/>
                  <a:gd name="T66" fmla="*/ 14 w 137"/>
                  <a:gd name="T67" fmla="*/ 87 h 99"/>
                  <a:gd name="T68" fmla="*/ 14 w 137"/>
                  <a:gd name="T69" fmla="*/ 1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7" h="99">
                    <a:moveTo>
                      <a:pt x="7" y="99"/>
                    </a:moveTo>
                    <a:lnTo>
                      <a:pt x="130" y="99"/>
                    </a:lnTo>
                    <a:lnTo>
                      <a:pt x="130" y="99"/>
                    </a:lnTo>
                    <a:lnTo>
                      <a:pt x="133" y="99"/>
                    </a:lnTo>
                    <a:lnTo>
                      <a:pt x="135" y="98"/>
                    </a:lnTo>
                    <a:lnTo>
                      <a:pt x="135" y="98"/>
                    </a:lnTo>
                    <a:lnTo>
                      <a:pt x="137" y="95"/>
                    </a:lnTo>
                    <a:lnTo>
                      <a:pt x="137" y="93"/>
                    </a:lnTo>
                    <a:lnTo>
                      <a:pt x="137" y="7"/>
                    </a:lnTo>
                    <a:lnTo>
                      <a:pt x="137" y="7"/>
                    </a:lnTo>
                    <a:lnTo>
                      <a:pt x="137" y="4"/>
                    </a:lnTo>
                    <a:lnTo>
                      <a:pt x="135" y="1"/>
                    </a:lnTo>
                    <a:lnTo>
                      <a:pt x="135" y="1"/>
                    </a:lnTo>
                    <a:lnTo>
                      <a:pt x="133" y="0"/>
                    </a:lnTo>
                    <a:lnTo>
                      <a:pt x="13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2" y="98"/>
                    </a:lnTo>
                    <a:lnTo>
                      <a:pt x="2" y="98"/>
                    </a:lnTo>
                    <a:lnTo>
                      <a:pt x="4" y="99"/>
                    </a:lnTo>
                    <a:lnTo>
                      <a:pt x="7" y="99"/>
                    </a:lnTo>
                    <a:lnTo>
                      <a:pt x="7" y="99"/>
                    </a:lnTo>
                    <a:close/>
                    <a:moveTo>
                      <a:pt x="14" y="13"/>
                    </a:moveTo>
                    <a:lnTo>
                      <a:pt x="124" y="13"/>
                    </a:lnTo>
                    <a:lnTo>
                      <a:pt x="124" y="87"/>
                    </a:lnTo>
                    <a:lnTo>
                      <a:pt x="14" y="87"/>
                    </a:lnTo>
                    <a:lnTo>
                      <a:pt x="1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45" name="Freeform 229"/>
              <p:cNvSpPr>
                <a:spLocks noEditPoints="1"/>
              </p:cNvSpPr>
              <p:nvPr/>
            </p:nvSpPr>
            <p:spPr bwMode="auto">
              <a:xfrm>
                <a:off x="3048368" y="2785967"/>
                <a:ext cx="70371" cy="55936"/>
              </a:xfrm>
              <a:custGeom>
                <a:avLst/>
                <a:gdLst>
                  <a:gd name="T0" fmla="*/ 71 w 78"/>
                  <a:gd name="T1" fmla="*/ 0 h 61"/>
                  <a:gd name="T2" fmla="*/ 7 w 78"/>
                  <a:gd name="T3" fmla="*/ 0 h 61"/>
                  <a:gd name="T4" fmla="*/ 7 w 78"/>
                  <a:gd name="T5" fmla="*/ 0 h 61"/>
                  <a:gd name="T6" fmla="*/ 4 w 78"/>
                  <a:gd name="T7" fmla="*/ 1 h 61"/>
                  <a:gd name="T8" fmla="*/ 3 w 78"/>
                  <a:gd name="T9" fmla="*/ 2 h 61"/>
                  <a:gd name="T10" fmla="*/ 3 w 78"/>
                  <a:gd name="T11" fmla="*/ 2 h 61"/>
                  <a:gd name="T12" fmla="*/ 1 w 78"/>
                  <a:gd name="T13" fmla="*/ 4 h 61"/>
                  <a:gd name="T14" fmla="*/ 0 w 78"/>
                  <a:gd name="T15" fmla="*/ 7 h 61"/>
                  <a:gd name="T16" fmla="*/ 0 w 78"/>
                  <a:gd name="T17" fmla="*/ 54 h 61"/>
                  <a:gd name="T18" fmla="*/ 0 w 78"/>
                  <a:gd name="T19" fmla="*/ 54 h 61"/>
                  <a:gd name="T20" fmla="*/ 1 w 78"/>
                  <a:gd name="T21" fmla="*/ 57 h 61"/>
                  <a:gd name="T22" fmla="*/ 3 w 78"/>
                  <a:gd name="T23" fmla="*/ 60 h 61"/>
                  <a:gd name="T24" fmla="*/ 3 w 78"/>
                  <a:gd name="T25" fmla="*/ 60 h 61"/>
                  <a:gd name="T26" fmla="*/ 4 w 78"/>
                  <a:gd name="T27" fmla="*/ 61 h 61"/>
                  <a:gd name="T28" fmla="*/ 7 w 78"/>
                  <a:gd name="T29" fmla="*/ 61 h 61"/>
                  <a:gd name="T30" fmla="*/ 71 w 78"/>
                  <a:gd name="T31" fmla="*/ 61 h 61"/>
                  <a:gd name="T32" fmla="*/ 71 w 78"/>
                  <a:gd name="T33" fmla="*/ 61 h 61"/>
                  <a:gd name="T34" fmla="*/ 74 w 78"/>
                  <a:gd name="T35" fmla="*/ 61 h 61"/>
                  <a:gd name="T36" fmla="*/ 76 w 78"/>
                  <a:gd name="T37" fmla="*/ 60 h 61"/>
                  <a:gd name="T38" fmla="*/ 76 w 78"/>
                  <a:gd name="T39" fmla="*/ 60 h 61"/>
                  <a:gd name="T40" fmla="*/ 78 w 78"/>
                  <a:gd name="T41" fmla="*/ 57 h 61"/>
                  <a:gd name="T42" fmla="*/ 78 w 78"/>
                  <a:gd name="T43" fmla="*/ 54 h 61"/>
                  <a:gd name="T44" fmla="*/ 78 w 78"/>
                  <a:gd name="T45" fmla="*/ 7 h 61"/>
                  <a:gd name="T46" fmla="*/ 78 w 78"/>
                  <a:gd name="T47" fmla="*/ 7 h 61"/>
                  <a:gd name="T48" fmla="*/ 78 w 78"/>
                  <a:gd name="T49" fmla="*/ 4 h 61"/>
                  <a:gd name="T50" fmla="*/ 76 w 78"/>
                  <a:gd name="T51" fmla="*/ 2 h 61"/>
                  <a:gd name="T52" fmla="*/ 76 w 78"/>
                  <a:gd name="T53" fmla="*/ 2 h 61"/>
                  <a:gd name="T54" fmla="*/ 74 w 78"/>
                  <a:gd name="T55" fmla="*/ 1 h 61"/>
                  <a:gd name="T56" fmla="*/ 71 w 78"/>
                  <a:gd name="T57" fmla="*/ 0 h 61"/>
                  <a:gd name="T58" fmla="*/ 71 w 78"/>
                  <a:gd name="T59" fmla="*/ 0 h 61"/>
                  <a:gd name="T60" fmla="*/ 64 w 78"/>
                  <a:gd name="T61" fmla="*/ 47 h 61"/>
                  <a:gd name="T62" fmla="*/ 14 w 78"/>
                  <a:gd name="T63" fmla="*/ 47 h 61"/>
                  <a:gd name="T64" fmla="*/ 14 w 78"/>
                  <a:gd name="T65" fmla="*/ 13 h 61"/>
                  <a:gd name="T66" fmla="*/ 64 w 78"/>
                  <a:gd name="T67" fmla="*/ 13 h 61"/>
                  <a:gd name="T68" fmla="*/ 64 w 78"/>
                  <a:gd name="T69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8" h="61">
                    <a:moveTo>
                      <a:pt x="71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" y="57"/>
                    </a:lnTo>
                    <a:lnTo>
                      <a:pt x="3" y="60"/>
                    </a:lnTo>
                    <a:lnTo>
                      <a:pt x="3" y="60"/>
                    </a:lnTo>
                    <a:lnTo>
                      <a:pt x="4" y="61"/>
                    </a:lnTo>
                    <a:lnTo>
                      <a:pt x="7" y="61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74" y="61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78" y="57"/>
                    </a:lnTo>
                    <a:lnTo>
                      <a:pt x="78" y="54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78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4" y="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64" y="47"/>
                    </a:moveTo>
                    <a:lnTo>
                      <a:pt x="14" y="47"/>
                    </a:lnTo>
                    <a:lnTo>
                      <a:pt x="14" y="13"/>
                    </a:lnTo>
                    <a:lnTo>
                      <a:pt x="64" y="13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46" name="Freeform 230"/>
              <p:cNvSpPr>
                <a:spLocks noEditPoints="1"/>
              </p:cNvSpPr>
              <p:nvPr/>
            </p:nvSpPr>
            <p:spPr bwMode="auto">
              <a:xfrm>
                <a:off x="3136793" y="2785967"/>
                <a:ext cx="70371" cy="55936"/>
              </a:xfrm>
              <a:custGeom>
                <a:avLst/>
                <a:gdLst>
                  <a:gd name="T0" fmla="*/ 71 w 78"/>
                  <a:gd name="T1" fmla="*/ 0 h 61"/>
                  <a:gd name="T2" fmla="*/ 7 w 78"/>
                  <a:gd name="T3" fmla="*/ 0 h 61"/>
                  <a:gd name="T4" fmla="*/ 7 w 78"/>
                  <a:gd name="T5" fmla="*/ 0 h 61"/>
                  <a:gd name="T6" fmla="*/ 4 w 78"/>
                  <a:gd name="T7" fmla="*/ 1 h 61"/>
                  <a:gd name="T8" fmla="*/ 2 w 78"/>
                  <a:gd name="T9" fmla="*/ 2 h 61"/>
                  <a:gd name="T10" fmla="*/ 2 w 78"/>
                  <a:gd name="T11" fmla="*/ 2 h 61"/>
                  <a:gd name="T12" fmla="*/ 0 w 78"/>
                  <a:gd name="T13" fmla="*/ 4 h 61"/>
                  <a:gd name="T14" fmla="*/ 0 w 78"/>
                  <a:gd name="T15" fmla="*/ 7 h 61"/>
                  <a:gd name="T16" fmla="*/ 0 w 78"/>
                  <a:gd name="T17" fmla="*/ 54 h 61"/>
                  <a:gd name="T18" fmla="*/ 0 w 78"/>
                  <a:gd name="T19" fmla="*/ 54 h 61"/>
                  <a:gd name="T20" fmla="*/ 0 w 78"/>
                  <a:gd name="T21" fmla="*/ 57 h 61"/>
                  <a:gd name="T22" fmla="*/ 2 w 78"/>
                  <a:gd name="T23" fmla="*/ 60 h 61"/>
                  <a:gd name="T24" fmla="*/ 2 w 78"/>
                  <a:gd name="T25" fmla="*/ 60 h 61"/>
                  <a:gd name="T26" fmla="*/ 4 w 78"/>
                  <a:gd name="T27" fmla="*/ 61 h 61"/>
                  <a:gd name="T28" fmla="*/ 7 w 78"/>
                  <a:gd name="T29" fmla="*/ 61 h 61"/>
                  <a:gd name="T30" fmla="*/ 71 w 78"/>
                  <a:gd name="T31" fmla="*/ 61 h 61"/>
                  <a:gd name="T32" fmla="*/ 71 w 78"/>
                  <a:gd name="T33" fmla="*/ 61 h 61"/>
                  <a:gd name="T34" fmla="*/ 74 w 78"/>
                  <a:gd name="T35" fmla="*/ 61 h 61"/>
                  <a:gd name="T36" fmla="*/ 75 w 78"/>
                  <a:gd name="T37" fmla="*/ 60 h 61"/>
                  <a:gd name="T38" fmla="*/ 75 w 78"/>
                  <a:gd name="T39" fmla="*/ 60 h 61"/>
                  <a:gd name="T40" fmla="*/ 77 w 78"/>
                  <a:gd name="T41" fmla="*/ 57 h 61"/>
                  <a:gd name="T42" fmla="*/ 78 w 78"/>
                  <a:gd name="T43" fmla="*/ 54 h 61"/>
                  <a:gd name="T44" fmla="*/ 78 w 78"/>
                  <a:gd name="T45" fmla="*/ 7 h 61"/>
                  <a:gd name="T46" fmla="*/ 78 w 78"/>
                  <a:gd name="T47" fmla="*/ 7 h 61"/>
                  <a:gd name="T48" fmla="*/ 77 w 78"/>
                  <a:gd name="T49" fmla="*/ 4 h 61"/>
                  <a:gd name="T50" fmla="*/ 75 w 78"/>
                  <a:gd name="T51" fmla="*/ 2 h 61"/>
                  <a:gd name="T52" fmla="*/ 75 w 78"/>
                  <a:gd name="T53" fmla="*/ 2 h 61"/>
                  <a:gd name="T54" fmla="*/ 74 w 78"/>
                  <a:gd name="T55" fmla="*/ 1 h 61"/>
                  <a:gd name="T56" fmla="*/ 71 w 78"/>
                  <a:gd name="T57" fmla="*/ 0 h 61"/>
                  <a:gd name="T58" fmla="*/ 71 w 78"/>
                  <a:gd name="T59" fmla="*/ 0 h 61"/>
                  <a:gd name="T60" fmla="*/ 13 w 78"/>
                  <a:gd name="T61" fmla="*/ 47 h 61"/>
                  <a:gd name="T62" fmla="*/ 13 w 78"/>
                  <a:gd name="T63" fmla="*/ 13 h 61"/>
                  <a:gd name="T64" fmla="*/ 64 w 78"/>
                  <a:gd name="T65" fmla="*/ 13 h 61"/>
                  <a:gd name="T66" fmla="*/ 64 w 78"/>
                  <a:gd name="T67" fmla="*/ 47 h 61"/>
                  <a:gd name="T68" fmla="*/ 13 w 78"/>
                  <a:gd name="T69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8" h="61">
                    <a:moveTo>
                      <a:pt x="71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7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4" y="61"/>
                    </a:lnTo>
                    <a:lnTo>
                      <a:pt x="7" y="61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74" y="61"/>
                    </a:lnTo>
                    <a:lnTo>
                      <a:pt x="75" y="60"/>
                    </a:lnTo>
                    <a:lnTo>
                      <a:pt x="75" y="60"/>
                    </a:lnTo>
                    <a:lnTo>
                      <a:pt x="77" y="57"/>
                    </a:lnTo>
                    <a:lnTo>
                      <a:pt x="78" y="54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77" y="4"/>
                    </a:lnTo>
                    <a:lnTo>
                      <a:pt x="75" y="2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13" y="47"/>
                    </a:moveTo>
                    <a:lnTo>
                      <a:pt x="13" y="13"/>
                    </a:lnTo>
                    <a:lnTo>
                      <a:pt x="64" y="13"/>
                    </a:lnTo>
                    <a:lnTo>
                      <a:pt x="64" y="47"/>
                    </a:lnTo>
                    <a:lnTo>
                      <a:pt x="13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47" name="Freeform 231"/>
              <p:cNvSpPr>
                <a:spLocks noEditPoints="1"/>
              </p:cNvSpPr>
              <p:nvPr/>
            </p:nvSpPr>
            <p:spPr bwMode="auto">
              <a:xfrm>
                <a:off x="3225196" y="2785967"/>
                <a:ext cx="68566" cy="55936"/>
              </a:xfrm>
              <a:custGeom>
                <a:avLst/>
                <a:gdLst>
                  <a:gd name="T0" fmla="*/ 77 w 78"/>
                  <a:gd name="T1" fmla="*/ 2 h 61"/>
                  <a:gd name="T2" fmla="*/ 77 w 78"/>
                  <a:gd name="T3" fmla="*/ 2 h 61"/>
                  <a:gd name="T4" fmla="*/ 74 w 78"/>
                  <a:gd name="T5" fmla="*/ 1 h 61"/>
                  <a:gd name="T6" fmla="*/ 71 w 78"/>
                  <a:gd name="T7" fmla="*/ 0 h 61"/>
                  <a:gd name="T8" fmla="*/ 7 w 78"/>
                  <a:gd name="T9" fmla="*/ 0 h 61"/>
                  <a:gd name="T10" fmla="*/ 7 w 78"/>
                  <a:gd name="T11" fmla="*/ 0 h 61"/>
                  <a:gd name="T12" fmla="*/ 4 w 78"/>
                  <a:gd name="T13" fmla="*/ 1 h 61"/>
                  <a:gd name="T14" fmla="*/ 3 w 78"/>
                  <a:gd name="T15" fmla="*/ 2 h 61"/>
                  <a:gd name="T16" fmla="*/ 3 w 78"/>
                  <a:gd name="T17" fmla="*/ 2 h 61"/>
                  <a:gd name="T18" fmla="*/ 2 w 78"/>
                  <a:gd name="T19" fmla="*/ 4 h 61"/>
                  <a:gd name="T20" fmla="*/ 0 w 78"/>
                  <a:gd name="T21" fmla="*/ 7 h 61"/>
                  <a:gd name="T22" fmla="*/ 0 w 78"/>
                  <a:gd name="T23" fmla="*/ 54 h 61"/>
                  <a:gd name="T24" fmla="*/ 0 w 78"/>
                  <a:gd name="T25" fmla="*/ 54 h 61"/>
                  <a:gd name="T26" fmla="*/ 2 w 78"/>
                  <a:gd name="T27" fmla="*/ 57 h 61"/>
                  <a:gd name="T28" fmla="*/ 3 w 78"/>
                  <a:gd name="T29" fmla="*/ 60 h 61"/>
                  <a:gd name="T30" fmla="*/ 3 w 78"/>
                  <a:gd name="T31" fmla="*/ 60 h 61"/>
                  <a:gd name="T32" fmla="*/ 4 w 78"/>
                  <a:gd name="T33" fmla="*/ 61 h 61"/>
                  <a:gd name="T34" fmla="*/ 7 w 78"/>
                  <a:gd name="T35" fmla="*/ 61 h 61"/>
                  <a:gd name="T36" fmla="*/ 71 w 78"/>
                  <a:gd name="T37" fmla="*/ 61 h 61"/>
                  <a:gd name="T38" fmla="*/ 71 w 78"/>
                  <a:gd name="T39" fmla="*/ 61 h 61"/>
                  <a:gd name="T40" fmla="*/ 74 w 78"/>
                  <a:gd name="T41" fmla="*/ 61 h 61"/>
                  <a:gd name="T42" fmla="*/ 77 w 78"/>
                  <a:gd name="T43" fmla="*/ 60 h 61"/>
                  <a:gd name="T44" fmla="*/ 77 w 78"/>
                  <a:gd name="T45" fmla="*/ 60 h 61"/>
                  <a:gd name="T46" fmla="*/ 78 w 78"/>
                  <a:gd name="T47" fmla="*/ 57 h 61"/>
                  <a:gd name="T48" fmla="*/ 78 w 78"/>
                  <a:gd name="T49" fmla="*/ 54 h 61"/>
                  <a:gd name="T50" fmla="*/ 78 w 78"/>
                  <a:gd name="T51" fmla="*/ 7 h 61"/>
                  <a:gd name="T52" fmla="*/ 78 w 78"/>
                  <a:gd name="T53" fmla="*/ 7 h 61"/>
                  <a:gd name="T54" fmla="*/ 78 w 78"/>
                  <a:gd name="T55" fmla="*/ 4 h 61"/>
                  <a:gd name="T56" fmla="*/ 77 w 78"/>
                  <a:gd name="T57" fmla="*/ 2 h 61"/>
                  <a:gd name="T58" fmla="*/ 77 w 78"/>
                  <a:gd name="T59" fmla="*/ 2 h 61"/>
                  <a:gd name="T60" fmla="*/ 64 w 78"/>
                  <a:gd name="T61" fmla="*/ 47 h 61"/>
                  <a:gd name="T62" fmla="*/ 14 w 78"/>
                  <a:gd name="T63" fmla="*/ 47 h 61"/>
                  <a:gd name="T64" fmla="*/ 14 w 78"/>
                  <a:gd name="T65" fmla="*/ 13 h 61"/>
                  <a:gd name="T66" fmla="*/ 64 w 78"/>
                  <a:gd name="T67" fmla="*/ 13 h 61"/>
                  <a:gd name="T68" fmla="*/ 64 w 78"/>
                  <a:gd name="T69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8" h="61">
                    <a:moveTo>
                      <a:pt x="77" y="2"/>
                    </a:moveTo>
                    <a:lnTo>
                      <a:pt x="77" y="2"/>
                    </a:lnTo>
                    <a:lnTo>
                      <a:pt x="74" y="1"/>
                    </a:lnTo>
                    <a:lnTo>
                      <a:pt x="7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57"/>
                    </a:lnTo>
                    <a:lnTo>
                      <a:pt x="3" y="60"/>
                    </a:lnTo>
                    <a:lnTo>
                      <a:pt x="3" y="60"/>
                    </a:lnTo>
                    <a:lnTo>
                      <a:pt x="4" y="61"/>
                    </a:lnTo>
                    <a:lnTo>
                      <a:pt x="7" y="61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74" y="61"/>
                    </a:lnTo>
                    <a:lnTo>
                      <a:pt x="77" y="60"/>
                    </a:lnTo>
                    <a:lnTo>
                      <a:pt x="77" y="60"/>
                    </a:lnTo>
                    <a:lnTo>
                      <a:pt x="78" y="57"/>
                    </a:lnTo>
                    <a:lnTo>
                      <a:pt x="78" y="54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78" y="4"/>
                    </a:lnTo>
                    <a:lnTo>
                      <a:pt x="77" y="2"/>
                    </a:lnTo>
                    <a:lnTo>
                      <a:pt x="77" y="2"/>
                    </a:lnTo>
                    <a:close/>
                    <a:moveTo>
                      <a:pt x="64" y="47"/>
                    </a:moveTo>
                    <a:lnTo>
                      <a:pt x="14" y="47"/>
                    </a:lnTo>
                    <a:lnTo>
                      <a:pt x="14" y="13"/>
                    </a:lnTo>
                    <a:lnTo>
                      <a:pt x="64" y="13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48" name="Freeform 232"/>
              <p:cNvSpPr/>
              <p:nvPr/>
            </p:nvSpPr>
            <p:spPr bwMode="auto">
              <a:xfrm>
                <a:off x="3061010" y="2721013"/>
                <a:ext cx="218329" cy="54131"/>
              </a:xfrm>
              <a:custGeom>
                <a:avLst/>
                <a:gdLst>
                  <a:gd name="T0" fmla="*/ 5 w 243"/>
                  <a:gd name="T1" fmla="*/ 59 h 60"/>
                  <a:gd name="T2" fmla="*/ 11 w 243"/>
                  <a:gd name="T3" fmla="*/ 56 h 60"/>
                  <a:gd name="T4" fmla="*/ 12 w 243"/>
                  <a:gd name="T5" fmla="*/ 52 h 60"/>
                  <a:gd name="T6" fmla="*/ 114 w 243"/>
                  <a:gd name="T7" fmla="*/ 38 h 60"/>
                  <a:gd name="T8" fmla="*/ 114 w 243"/>
                  <a:gd name="T9" fmla="*/ 53 h 60"/>
                  <a:gd name="T10" fmla="*/ 116 w 243"/>
                  <a:gd name="T11" fmla="*/ 57 h 60"/>
                  <a:gd name="T12" fmla="*/ 121 w 243"/>
                  <a:gd name="T13" fmla="*/ 60 h 60"/>
                  <a:gd name="T14" fmla="*/ 124 w 243"/>
                  <a:gd name="T15" fmla="*/ 59 h 60"/>
                  <a:gd name="T16" fmla="*/ 127 w 243"/>
                  <a:gd name="T17" fmla="*/ 56 h 60"/>
                  <a:gd name="T18" fmla="*/ 128 w 243"/>
                  <a:gd name="T19" fmla="*/ 38 h 60"/>
                  <a:gd name="T20" fmla="*/ 229 w 243"/>
                  <a:gd name="T21" fmla="*/ 52 h 60"/>
                  <a:gd name="T22" fmla="*/ 230 w 243"/>
                  <a:gd name="T23" fmla="*/ 55 h 60"/>
                  <a:gd name="T24" fmla="*/ 233 w 243"/>
                  <a:gd name="T25" fmla="*/ 57 h 60"/>
                  <a:gd name="T26" fmla="*/ 236 w 243"/>
                  <a:gd name="T27" fmla="*/ 59 h 60"/>
                  <a:gd name="T28" fmla="*/ 241 w 243"/>
                  <a:gd name="T29" fmla="*/ 56 h 60"/>
                  <a:gd name="T30" fmla="*/ 243 w 243"/>
                  <a:gd name="T31" fmla="*/ 52 h 60"/>
                  <a:gd name="T32" fmla="*/ 243 w 243"/>
                  <a:gd name="T33" fmla="*/ 33 h 60"/>
                  <a:gd name="T34" fmla="*/ 241 w 243"/>
                  <a:gd name="T35" fmla="*/ 27 h 60"/>
                  <a:gd name="T36" fmla="*/ 236 w 243"/>
                  <a:gd name="T37" fmla="*/ 26 h 60"/>
                  <a:gd name="T38" fmla="*/ 128 w 243"/>
                  <a:gd name="T39" fmla="*/ 10 h 60"/>
                  <a:gd name="T40" fmla="*/ 128 w 243"/>
                  <a:gd name="T41" fmla="*/ 10 h 60"/>
                  <a:gd name="T42" fmla="*/ 128 w 243"/>
                  <a:gd name="T43" fmla="*/ 7 h 60"/>
                  <a:gd name="T44" fmla="*/ 125 w 243"/>
                  <a:gd name="T45" fmla="*/ 1 h 60"/>
                  <a:gd name="T46" fmla="*/ 121 w 243"/>
                  <a:gd name="T47" fmla="*/ 0 h 60"/>
                  <a:gd name="T48" fmla="*/ 118 w 243"/>
                  <a:gd name="T49" fmla="*/ 0 h 60"/>
                  <a:gd name="T50" fmla="*/ 114 w 243"/>
                  <a:gd name="T51" fmla="*/ 4 h 60"/>
                  <a:gd name="T52" fmla="*/ 114 w 243"/>
                  <a:gd name="T53" fmla="*/ 26 h 60"/>
                  <a:gd name="T54" fmla="*/ 5 w 243"/>
                  <a:gd name="T55" fmla="*/ 26 h 60"/>
                  <a:gd name="T56" fmla="*/ 1 w 243"/>
                  <a:gd name="T57" fmla="*/ 27 h 60"/>
                  <a:gd name="T58" fmla="*/ 0 w 243"/>
                  <a:gd name="T59" fmla="*/ 33 h 60"/>
                  <a:gd name="T60" fmla="*/ 0 w 243"/>
                  <a:gd name="T61" fmla="*/ 52 h 60"/>
                  <a:gd name="T62" fmla="*/ 1 w 243"/>
                  <a:gd name="T63" fmla="*/ 56 h 60"/>
                  <a:gd name="T64" fmla="*/ 5 w 243"/>
                  <a:gd name="T65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60">
                    <a:moveTo>
                      <a:pt x="5" y="59"/>
                    </a:moveTo>
                    <a:lnTo>
                      <a:pt x="5" y="59"/>
                    </a:lnTo>
                    <a:lnTo>
                      <a:pt x="8" y="57"/>
                    </a:lnTo>
                    <a:lnTo>
                      <a:pt x="11" y="56"/>
                    </a:lnTo>
                    <a:lnTo>
                      <a:pt x="12" y="55"/>
                    </a:lnTo>
                    <a:lnTo>
                      <a:pt x="12" y="52"/>
                    </a:lnTo>
                    <a:lnTo>
                      <a:pt x="12" y="40"/>
                    </a:lnTo>
                    <a:lnTo>
                      <a:pt x="114" y="38"/>
                    </a:lnTo>
                    <a:lnTo>
                      <a:pt x="114" y="53"/>
                    </a:lnTo>
                    <a:lnTo>
                      <a:pt x="114" y="53"/>
                    </a:lnTo>
                    <a:lnTo>
                      <a:pt x="114" y="56"/>
                    </a:lnTo>
                    <a:lnTo>
                      <a:pt x="116" y="57"/>
                    </a:lnTo>
                    <a:lnTo>
                      <a:pt x="118" y="59"/>
                    </a:lnTo>
                    <a:lnTo>
                      <a:pt x="121" y="60"/>
                    </a:lnTo>
                    <a:lnTo>
                      <a:pt x="121" y="60"/>
                    </a:lnTo>
                    <a:lnTo>
                      <a:pt x="124" y="59"/>
                    </a:lnTo>
                    <a:lnTo>
                      <a:pt x="125" y="57"/>
                    </a:lnTo>
                    <a:lnTo>
                      <a:pt x="127" y="56"/>
                    </a:lnTo>
                    <a:lnTo>
                      <a:pt x="128" y="53"/>
                    </a:lnTo>
                    <a:lnTo>
                      <a:pt x="128" y="38"/>
                    </a:lnTo>
                    <a:lnTo>
                      <a:pt x="229" y="40"/>
                    </a:lnTo>
                    <a:lnTo>
                      <a:pt x="229" y="52"/>
                    </a:lnTo>
                    <a:lnTo>
                      <a:pt x="229" y="52"/>
                    </a:lnTo>
                    <a:lnTo>
                      <a:pt x="230" y="55"/>
                    </a:lnTo>
                    <a:lnTo>
                      <a:pt x="232" y="56"/>
                    </a:lnTo>
                    <a:lnTo>
                      <a:pt x="233" y="57"/>
                    </a:lnTo>
                    <a:lnTo>
                      <a:pt x="236" y="59"/>
                    </a:lnTo>
                    <a:lnTo>
                      <a:pt x="236" y="59"/>
                    </a:lnTo>
                    <a:lnTo>
                      <a:pt x="238" y="57"/>
                    </a:lnTo>
                    <a:lnTo>
                      <a:pt x="241" y="56"/>
                    </a:lnTo>
                    <a:lnTo>
                      <a:pt x="243" y="55"/>
                    </a:lnTo>
                    <a:lnTo>
                      <a:pt x="243" y="52"/>
                    </a:lnTo>
                    <a:lnTo>
                      <a:pt x="243" y="33"/>
                    </a:lnTo>
                    <a:lnTo>
                      <a:pt x="243" y="33"/>
                    </a:lnTo>
                    <a:lnTo>
                      <a:pt x="243" y="30"/>
                    </a:lnTo>
                    <a:lnTo>
                      <a:pt x="241" y="27"/>
                    </a:lnTo>
                    <a:lnTo>
                      <a:pt x="238" y="26"/>
                    </a:lnTo>
                    <a:lnTo>
                      <a:pt x="236" y="26"/>
                    </a:lnTo>
                    <a:lnTo>
                      <a:pt x="128" y="26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28" y="7"/>
                    </a:lnTo>
                    <a:lnTo>
                      <a:pt x="128" y="7"/>
                    </a:lnTo>
                    <a:lnTo>
                      <a:pt x="127" y="4"/>
                    </a:lnTo>
                    <a:lnTo>
                      <a:pt x="125" y="1"/>
                    </a:lnTo>
                    <a:lnTo>
                      <a:pt x="124" y="0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6" y="1"/>
                    </a:lnTo>
                    <a:lnTo>
                      <a:pt x="114" y="4"/>
                    </a:lnTo>
                    <a:lnTo>
                      <a:pt x="114" y="7"/>
                    </a:lnTo>
                    <a:lnTo>
                      <a:pt x="114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4" y="26"/>
                    </a:lnTo>
                    <a:lnTo>
                      <a:pt x="1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1" y="56"/>
                    </a:lnTo>
                    <a:lnTo>
                      <a:pt x="4" y="57"/>
                    </a:lnTo>
                    <a:lnTo>
                      <a:pt x="5" y="59"/>
                    </a:lnTo>
                    <a:lnTo>
                      <a:pt x="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</p:grpSp>
      </p:grpSp>
      <p:grpSp>
        <p:nvGrpSpPr>
          <p:cNvPr id="6160" name="组合 54"/>
          <p:cNvGrpSpPr/>
          <p:nvPr/>
        </p:nvGrpSpPr>
        <p:grpSpPr>
          <a:xfrm>
            <a:off x="4932363" y="2820988"/>
            <a:ext cx="711200" cy="709612"/>
            <a:chOff x="4856524" y="2816952"/>
            <a:chExt cx="710291" cy="710291"/>
          </a:xfrm>
        </p:grpSpPr>
        <p:sp>
          <p:nvSpPr>
            <p:cNvPr id="50" name="椭圆 49"/>
            <p:cNvSpPr/>
            <p:nvPr/>
          </p:nvSpPr>
          <p:spPr>
            <a:xfrm>
              <a:off x="4856524" y="2816952"/>
              <a:ext cx="710291" cy="7102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6162" name="Freeform 39"/>
            <p:cNvSpPr>
              <a:spLocks noEditPoints="1"/>
            </p:cNvSpPr>
            <p:nvPr/>
          </p:nvSpPr>
          <p:spPr>
            <a:xfrm>
              <a:off x="5044763" y="3013780"/>
              <a:ext cx="333813" cy="316634"/>
            </a:xfrm>
            <a:custGeom>
              <a:avLst/>
              <a:gdLst/>
              <a:ahLst/>
              <a:cxnLst>
                <a:cxn ang="0">
                  <a:pos x="252678100" y="4484222"/>
                </a:cxn>
                <a:cxn ang="0">
                  <a:pos x="224270980" y="79212291"/>
                </a:cxn>
                <a:cxn ang="0">
                  <a:pos x="192872994" y="107609104"/>
                </a:cxn>
                <a:cxn ang="0">
                  <a:pos x="158484141" y="107609104"/>
                </a:cxn>
                <a:cxn ang="0">
                  <a:pos x="116620567" y="143477990"/>
                </a:cxn>
                <a:cxn ang="0">
                  <a:pos x="113630923" y="150951286"/>
                </a:cxn>
                <a:cxn ang="0">
                  <a:pos x="148018553" y="230163577"/>
                </a:cxn>
                <a:cxn ang="0">
                  <a:pos x="46349874" y="277989982"/>
                </a:cxn>
                <a:cxn ang="0">
                  <a:pos x="40368141" y="283968129"/>
                </a:cxn>
                <a:cxn ang="0">
                  <a:pos x="0" y="340761755"/>
                </a:cxn>
                <a:cxn ang="0">
                  <a:pos x="2990867" y="348233829"/>
                </a:cxn>
                <a:cxn ang="0">
                  <a:pos x="80737504" y="384103938"/>
                </a:cxn>
                <a:cxn ang="0">
                  <a:pos x="85222581" y="387093011"/>
                </a:cxn>
                <a:cxn ang="0">
                  <a:pos x="89707658" y="381114864"/>
                </a:cxn>
                <a:cxn ang="0">
                  <a:pos x="130077022" y="322826090"/>
                </a:cxn>
                <a:cxn ang="0">
                  <a:pos x="125591945" y="313858868"/>
                </a:cxn>
                <a:cxn ang="0">
                  <a:pos x="183901617" y="258560390"/>
                </a:cxn>
                <a:cxn ang="0">
                  <a:pos x="251182666" y="285462055"/>
                </a:cxn>
                <a:cxn ang="0">
                  <a:pos x="260154044" y="285462055"/>
                </a:cxn>
                <a:cxn ang="0">
                  <a:pos x="296037107" y="255571316"/>
                </a:cxn>
                <a:cxn ang="0">
                  <a:pos x="297532540" y="233152651"/>
                </a:cxn>
                <a:cxn ang="0">
                  <a:pos x="315474072" y="191304395"/>
                </a:cxn>
                <a:cxn ang="0">
                  <a:pos x="366309023" y="185326247"/>
                </a:cxn>
                <a:cxn ang="0">
                  <a:pos x="405181730" y="152446434"/>
                </a:cxn>
                <a:cxn ang="0">
                  <a:pos x="403687520" y="121060548"/>
                </a:cxn>
                <a:cxn ang="0">
                  <a:pos x="366309023" y="46331256"/>
                </a:cxn>
                <a:cxn ang="0">
                  <a:pos x="315474072" y="11956295"/>
                </a:cxn>
                <a:cxn ang="0">
                  <a:pos x="260154044" y="0"/>
                </a:cxn>
                <a:cxn ang="0">
                  <a:pos x="375279177" y="134510769"/>
                </a:cxn>
                <a:cxn ang="0">
                  <a:pos x="307998128" y="83695291"/>
                </a:cxn>
                <a:cxn ang="0">
                  <a:pos x="270619631" y="20923517"/>
                </a:cxn>
                <a:cxn ang="0">
                  <a:pos x="334911037" y="43342182"/>
                </a:cxn>
                <a:cxn ang="0">
                  <a:pos x="373784967" y="89674661"/>
                </a:cxn>
                <a:cxn ang="0">
                  <a:pos x="387240199" y="138994991"/>
                </a:cxn>
                <a:cxn ang="0">
                  <a:pos x="156989931" y="242119873"/>
                </a:cxn>
                <a:cxn ang="0">
                  <a:pos x="246697589" y="264538538"/>
                </a:cxn>
                <a:cxn ang="0">
                  <a:pos x="176425673" y="230163577"/>
                </a:cxn>
                <a:cxn ang="0">
                  <a:pos x="145028910" y="185326247"/>
                </a:cxn>
                <a:cxn ang="0">
                  <a:pos x="152503631" y="134510769"/>
                </a:cxn>
                <a:cxn ang="0">
                  <a:pos x="179416540" y="194293469"/>
                </a:cxn>
                <a:cxn ang="0">
                  <a:pos x="257163177" y="245108947"/>
                </a:cxn>
                <a:cxn ang="0">
                  <a:pos x="276600142" y="240625947"/>
                </a:cxn>
                <a:cxn ang="0">
                  <a:pos x="218290470" y="216712134"/>
                </a:cxn>
                <a:cxn ang="0">
                  <a:pos x="167455518" y="152446434"/>
                </a:cxn>
                <a:cxn ang="0">
                  <a:pos x="176425673" y="130027769"/>
                </a:cxn>
                <a:cxn ang="0">
                  <a:pos x="222775547" y="112092104"/>
                </a:cxn>
                <a:cxn ang="0">
                  <a:pos x="254173533" y="104620030"/>
                </a:cxn>
                <a:cxn ang="0">
                  <a:pos x="315474072" y="162907582"/>
                </a:cxn>
                <a:cxn ang="0">
                  <a:pos x="282580652" y="203260690"/>
                </a:cxn>
                <a:cxn ang="0">
                  <a:pos x="276600142" y="240625947"/>
                </a:cxn>
                <a:cxn ang="0">
                  <a:pos x="325939660" y="156929434"/>
                </a:cxn>
                <a:cxn ang="0">
                  <a:pos x="279591009" y="118070251"/>
                </a:cxn>
                <a:cxn ang="0">
                  <a:pos x="245202156" y="49320330"/>
                </a:cxn>
                <a:cxn ang="0">
                  <a:pos x="287066952" y="73234143"/>
                </a:cxn>
                <a:cxn ang="0">
                  <a:pos x="357337646" y="138994991"/>
                </a:cxn>
              </a:cxnLst>
              <a:pathLst>
                <a:path w="273" h="259">
                  <a:moveTo>
                    <a:pt x="174" y="0"/>
                  </a:moveTo>
                  <a:lnTo>
                    <a:pt x="174" y="0"/>
                  </a:lnTo>
                  <a:lnTo>
                    <a:pt x="172" y="0"/>
                  </a:lnTo>
                  <a:lnTo>
                    <a:pt x="169" y="3"/>
                  </a:lnTo>
                  <a:lnTo>
                    <a:pt x="151" y="27"/>
                  </a:lnTo>
                  <a:lnTo>
                    <a:pt x="150" y="31"/>
                  </a:lnTo>
                  <a:lnTo>
                    <a:pt x="150" y="53"/>
                  </a:lnTo>
                  <a:lnTo>
                    <a:pt x="144" y="61"/>
                  </a:lnTo>
                  <a:lnTo>
                    <a:pt x="136" y="68"/>
                  </a:lnTo>
                  <a:lnTo>
                    <a:pt x="129" y="72"/>
                  </a:lnTo>
                  <a:lnTo>
                    <a:pt x="124" y="74"/>
                  </a:lnTo>
                  <a:lnTo>
                    <a:pt x="117" y="74"/>
                  </a:lnTo>
                  <a:lnTo>
                    <a:pt x="113" y="74"/>
                  </a:lnTo>
                  <a:lnTo>
                    <a:pt x="106" y="72"/>
                  </a:lnTo>
                  <a:lnTo>
                    <a:pt x="103" y="71"/>
                  </a:lnTo>
                  <a:lnTo>
                    <a:pt x="99" y="74"/>
                  </a:lnTo>
                  <a:lnTo>
                    <a:pt x="78" y="96"/>
                  </a:lnTo>
                  <a:lnTo>
                    <a:pt x="76" y="98"/>
                  </a:lnTo>
                  <a:lnTo>
                    <a:pt x="76" y="101"/>
                  </a:lnTo>
                  <a:lnTo>
                    <a:pt x="80" y="117"/>
                  </a:lnTo>
                  <a:lnTo>
                    <a:pt x="86" y="131"/>
                  </a:lnTo>
                  <a:lnTo>
                    <a:pt x="93" y="143"/>
                  </a:lnTo>
                  <a:lnTo>
                    <a:pt x="99" y="154"/>
                  </a:lnTo>
                  <a:lnTo>
                    <a:pt x="42" y="210"/>
                  </a:lnTo>
                  <a:lnTo>
                    <a:pt x="32" y="187"/>
                  </a:lnTo>
                  <a:lnTo>
                    <a:pt x="31" y="186"/>
                  </a:lnTo>
                  <a:lnTo>
                    <a:pt x="28" y="186"/>
                  </a:lnTo>
                  <a:lnTo>
                    <a:pt x="27" y="187"/>
                  </a:lnTo>
                  <a:lnTo>
                    <a:pt x="27" y="190"/>
                  </a:lnTo>
                  <a:lnTo>
                    <a:pt x="38" y="220"/>
                  </a:lnTo>
                  <a:lnTo>
                    <a:pt x="2" y="227"/>
                  </a:lnTo>
                  <a:lnTo>
                    <a:pt x="0" y="228"/>
                  </a:lnTo>
                  <a:lnTo>
                    <a:pt x="0" y="231"/>
                  </a:lnTo>
                  <a:lnTo>
                    <a:pt x="1" y="232"/>
                  </a:lnTo>
                  <a:lnTo>
                    <a:pt x="2" y="233"/>
                  </a:lnTo>
                  <a:lnTo>
                    <a:pt x="4" y="233"/>
                  </a:lnTo>
                  <a:lnTo>
                    <a:pt x="41" y="225"/>
                  </a:lnTo>
                  <a:lnTo>
                    <a:pt x="54" y="257"/>
                  </a:lnTo>
                  <a:lnTo>
                    <a:pt x="56" y="259"/>
                  </a:lnTo>
                  <a:lnTo>
                    <a:pt x="57" y="259"/>
                  </a:lnTo>
                  <a:lnTo>
                    <a:pt x="58" y="259"/>
                  </a:lnTo>
                  <a:lnTo>
                    <a:pt x="60" y="257"/>
                  </a:lnTo>
                  <a:lnTo>
                    <a:pt x="60" y="255"/>
                  </a:lnTo>
                  <a:lnTo>
                    <a:pt x="48" y="224"/>
                  </a:lnTo>
                  <a:lnTo>
                    <a:pt x="86" y="217"/>
                  </a:lnTo>
                  <a:lnTo>
                    <a:pt x="87" y="216"/>
                  </a:lnTo>
                  <a:lnTo>
                    <a:pt x="88" y="213"/>
                  </a:lnTo>
                  <a:lnTo>
                    <a:pt x="87" y="212"/>
                  </a:lnTo>
                  <a:lnTo>
                    <a:pt x="84" y="210"/>
                  </a:lnTo>
                  <a:lnTo>
                    <a:pt x="63" y="214"/>
                  </a:lnTo>
                  <a:lnTo>
                    <a:pt x="112" y="166"/>
                  </a:lnTo>
                  <a:lnTo>
                    <a:pt x="123" y="173"/>
                  </a:lnTo>
                  <a:lnTo>
                    <a:pt x="133" y="180"/>
                  </a:lnTo>
                  <a:lnTo>
                    <a:pt x="143" y="184"/>
                  </a:lnTo>
                  <a:lnTo>
                    <a:pt x="154" y="188"/>
                  </a:lnTo>
                  <a:lnTo>
                    <a:pt x="168" y="191"/>
                  </a:lnTo>
                  <a:lnTo>
                    <a:pt x="174" y="191"/>
                  </a:lnTo>
                  <a:lnTo>
                    <a:pt x="177" y="191"/>
                  </a:lnTo>
                  <a:lnTo>
                    <a:pt x="179" y="190"/>
                  </a:lnTo>
                  <a:lnTo>
                    <a:pt x="198" y="171"/>
                  </a:lnTo>
                  <a:lnTo>
                    <a:pt x="200" y="168"/>
                  </a:lnTo>
                  <a:lnTo>
                    <a:pt x="200" y="165"/>
                  </a:lnTo>
                  <a:lnTo>
                    <a:pt x="199" y="156"/>
                  </a:lnTo>
                  <a:lnTo>
                    <a:pt x="200" y="147"/>
                  </a:lnTo>
                  <a:lnTo>
                    <a:pt x="203" y="139"/>
                  </a:lnTo>
                  <a:lnTo>
                    <a:pt x="207" y="134"/>
                  </a:lnTo>
                  <a:lnTo>
                    <a:pt x="211" y="128"/>
                  </a:lnTo>
                  <a:lnTo>
                    <a:pt x="215" y="124"/>
                  </a:lnTo>
                  <a:lnTo>
                    <a:pt x="222" y="119"/>
                  </a:lnTo>
                  <a:lnTo>
                    <a:pt x="245" y="124"/>
                  </a:lnTo>
                  <a:lnTo>
                    <a:pt x="250" y="124"/>
                  </a:lnTo>
                  <a:lnTo>
                    <a:pt x="252" y="121"/>
                  </a:lnTo>
                  <a:lnTo>
                    <a:pt x="271" y="102"/>
                  </a:lnTo>
                  <a:lnTo>
                    <a:pt x="273" y="101"/>
                  </a:lnTo>
                  <a:lnTo>
                    <a:pt x="273" y="97"/>
                  </a:lnTo>
                  <a:lnTo>
                    <a:pt x="270" y="81"/>
                  </a:lnTo>
                  <a:lnTo>
                    <a:pt x="266" y="64"/>
                  </a:lnTo>
                  <a:lnTo>
                    <a:pt x="260" y="52"/>
                  </a:lnTo>
                  <a:lnTo>
                    <a:pt x="254" y="41"/>
                  </a:lnTo>
                  <a:lnTo>
                    <a:pt x="245" y="31"/>
                  </a:lnTo>
                  <a:lnTo>
                    <a:pt x="237" y="23"/>
                  </a:lnTo>
                  <a:lnTo>
                    <a:pt x="229" y="16"/>
                  </a:lnTo>
                  <a:lnTo>
                    <a:pt x="221" y="11"/>
                  </a:lnTo>
                  <a:lnTo>
                    <a:pt x="211" y="8"/>
                  </a:lnTo>
                  <a:lnTo>
                    <a:pt x="203" y="4"/>
                  </a:lnTo>
                  <a:lnTo>
                    <a:pt x="189" y="1"/>
                  </a:lnTo>
                  <a:lnTo>
                    <a:pt x="179" y="0"/>
                  </a:lnTo>
                  <a:lnTo>
                    <a:pt x="174" y="0"/>
                  </a:lnTo>
                  <a:close/>
                  <a:moveTo>
                    <a:pt x="259" y="93"/>
                  </a:moveTo>
                  <a:lnTo>
                    <a:pt x="259" y="93"/>
                  </a:lnTo>
                  <a:lnTo>
                    <a:pt x="251" y="90"/>
                  </a:lnTo>
                  <a:lnTo>
                    <a:pt x="243" y="86"/>
                  </a:lnTo>
                  <a:lnTo>
                    <a:pt x="228" y="78"/>
                  </a:lnTo>
                  <a:lnTo>
                    <a:pt x="215" y="67"/>
                  </a:lnTo>
                  <a:lnTo>
                    <a:pt x="206" y="56"/>
                  </a:lnTo>
                  <a:lnTo>
                    <a:pt x="196" y="44"/>
                  </a:lnTo>
                  <a:lnTo>
                    <a:pt x="189" y="33"/>
                  </a:lnTo>
                  <a:lnTo>
                    <a:pt x="181" y="14"/>
                  </a:lnTo>
                  <a:lnTo>
                    <a:pt x="189" y="15"/>
                  </a:lnTo>
                  <a:lnTo>
                    <a:pt x="199" y="18"/>
                  </a:lnTo>
                  <a:lnTo>
                    <a:pt x="211" y="22"/>
                  </a:lnTo>
                  <a:lnTo>
                    <a:pt x="224" y="29"/>
                  </a:lnTo>
                  <a:lnTo>
                    <a:pt x="234" y="38"/>
                  </a:lnTo>
                  <a:lnTo>
                    <a:pt x="240" y="45"/>
                  </a:lnTo>
                  <a:lnTo>
                    <a:pt x="245" y="52"/>
                  </a:lnTo>
                  <a:lnTo>
                    <a:pt x="250" y="60"/>
                  </a:lnTo>
                  <a:lnTo>
                    <a:pt x="254" y="70"/>
                  </a:lnTo>
                  <a:lnTo>
                    <a:pt x="256" y="81"/>
                  </a:lnTo>
                  <a:lnTo>
                    <a:pt x="259" y="93"/>
                  </a:lnTo>
                  <a:close/>
                  <a:moveTo>
                    <a:pt x="53" y="214"/>
                  </a:moveTo>
                  <a:lnTo>
                    <a:pt x="50" y="213"/>
                  </a:lnTo>
                  <a:lnTo>
                    <a:pt x="103" y="160"/>
                  </a:lnTo>
                  <a:lnTo>
                    <a:pt x="105" y="162"/>
                  </a:lnTo>
                  <a:lnTo>
                    <a:pt x="53" y="214"/>
                  </a:lnTo>
                  <a:close/>
                  <a:moveTo>
                    <a:pt x="172" y="177"/>
                  </a:moveTo>
                  <a:lnTo>
                    <a:pt x="172" y="177"/>
                  </a:lnTo>
                  <a:lnTo>
                    <a:pt x="165" y="177"/>
                  </a:lnTo>
                  <a:lnTo>
                    <a:pt x="155" y="175"/>
                  </a:lnTo>
                  <a:lnTo>
                    <a:pt x="143" y="171"/>
                  </a:lnTo>
                  <a:lnTo>
                    <a:pt x="131" y="164"/>
                  </a:lnTo>
                  <a:lnTo>
                    <a:pt x="118" y="154"/>
                  </a:lnTo>
                  <a:lnTo>
                    <a:pt x="112" y="147"/>
                  </a:lnTo>
                  <a:lnTo>
                    <a:pt x="106" y="141"/>
                  </a:lnTo>
                  <a:lnTo>
                    <a:pt x="101" y="132"/>
                  </a:lnTo>
                  <a:lnTo>
                    <a:pt x="97" y="124"/>
                  </a:lnTo>
                  <a:lnTo>
                    <a:pt x="93" y="113"/>
                  </a:lnTo>
                  <a:lnTo>
                    <a:pt x="90" y="102"/>
                  </a:lnTo>
                  <a:lnTo>
                    <a:pt x="102" y="90"/>
                  </a:lnTo>
                  <a:lnTo>
                    <a:pt x="103" y="98"/>
                  </a:lnTo>
                  <a:lnTo>
                    <a:pt x="106" y="109"/>
                  </a:lnTo>
                  <a:lnTo>
                    <a:pt x="112" y="119"/>
                  </a:lnTo>
                  <a:lnTo>
                    <a:pt x="120" y="130"/>
                  </a:lnTo>
                  <a:lnTo>
                    <a:pt x="131" y="141"/>
                  </a:lnTo>
                  <a:lnTo>
                    <a:pt x="144" y="151"/>
                  </a:lnTo>
                  <a:lnTo>
                    <a:pt x="161" y="160"/>
                  </a:lnTo>
                  <a:lnTo>
                    <a:pt x="172" y="164"/>
                  </a:lnTo>
                  <a:lnTo>
                    <a:pt x="183" y="166"/>
                  </a:lnTo>
                  <a:lnTo>
                    <a:pt x="172" y="177"/>
                  </a:lnTo>
                  <a:close/>
                  <a:moveTo>
                    <a:pt x="185" y="161"/>
                  </a:moveTo>
                  <a:lnTo>
                    <a:pt x="185" y="161"/>
                  </a:lnTo>
                  <a:lnTo>
                    <a:pt x="174" y="157"/>
                  </a:lnTo>
                  <a:lnTo>
                    <a:pt x="164" y="154"/>
                  </a:lnTo>
                  <a:lnTo>
                    <a:pt x="154" y="149"/>
                  </a:lnTo>
                  <a:lnTo>
                    <a:pt x="146" y="145"/>
                  </a:lnTo>
                  <a:lnTo>
                    <a:pt x="132" y="135"/>
                  </a:lnTo>
                  <a:lnTo>
                    <a:pt x="123" y="124"/>
                  </a:lnTo>
                  <a:lnTo>
                    <a:pt x="116" y="113"/>
                  </a:lnTo>
                  <a:lnTo>
                    <a:pt x="112" y="102"/>
                  </a:lnTo>
                  <a:lnTo>
                    <a:pt x="109" y="94"/>
                  </a:lnTo>
                  <a:lnTo>
                    <a:pt x="108" y="86"/>
                  </a:lnTo>
                  <a:lnTo>
                    <a:pt x="118" y="87"/>
                  </a:lnTo>
                  <a:lnTo>
                    <a:pt x="125" y="86"/>
                  </a:lnTo>
                  <a:lnTo>
                    <a:pt x="133" y="85"/>
                  </a:lnTo>
                  <a:lnTo>
                    <a:pt x="142" y="81"/>
                  </a:lnTo>
                  <a:lnTo>
                    <a:pt x="149" y="75"/>
                  </a:lnTo>
                  <a:lnTo>
                    <a:pt x="157" y="68"/>
                  </a:lnTo>
                  <a:lnTo>
                    <a:pt x="164" y="57"/>
                  </a:lnTo>
                  <a:lnTo>
                    <a:pt x="170" y="70"/>
                  </a:lnTo>
                  <a:lnTo>
                    <a:pt x="181" y="82"/>
                  </a:lnTo>
                  <a:lnTo>
                    <a:pt x="194" y="96"/>
                  </a:lnTo>
                  <a:lnTo>
                    <a:pt x="211" y="109"/>
                  </a:lnTo>
                  <a:lnTo>
                    <a:pt x="202" y="117"/>
                  </a:lnTo>
                  <a:lnTo>
                    <a:pt x="198" y="123"/>
                  </a:lnTo>
                  <a:lnTo>
                    <a:pt x="194" y="130"/>
                  </a:lnTo>
                  <a:lnTo>
                    <a:pt x="189" y="136"/>
                  </a:lnTo>
                  <a:lnTo>
                    <a:pt x="188" y="143"/>
                  </a:lnTo>
                  <a:lnTo>
                    <a:pt x="187" y="151"/>
                  </a:lnTo>
                  <a:lnTo>
                    <a:pt x="185" y="161"/>
                  </a:lnTo>
                  <a:close/>
                  <a:moveTo>
                    <a:pt x="245" y="109"/>
                  </a:moveTo>
                  <a:lnTo>
                    <a:pt x="222" y="105"/>
                  </a:lnTo>
                  <a:lnTo>
                    <a:pt x="218" y="105"/>
                  </a:lnTo>
                  <a:lnTo>
                    <a:pt x="206" y="97"/>
                  </a:lnTo>
                  <a:lnTo>
                    <a:pt x="196" y="87"/>
                  </a:lnTo>
                  <a:lnTo>
                    <a:pt x="187" y="79"/>
                  </a:lnTo>
                  <a:lnTo>
                    <a:pt x="180" y="71"/>
                  </a:lnTo>
                  <a:lnTo>
                    <a:pt x="170" y="55"/>
                  </a:lnTo>
                  <a:lnTo>
                    <a:pt x="164" y="42"/>
                  </a:lnTo>
                  <a:lnTo>
                    <a:pt x="164" y="33"/>
                  </a:lnTo>
                  <a:lnTo>
                    <a:pt x="176" y="18"/>
                  </a:lnTo>
                  <a:lnTo>
                    <a:pt x="185" y="37"/>
                  </a:lnTo>
                  <a:lnTo>
                    <a:pt x="192" y="49"/>
                  </a:lnTo>
                  <a:lnTo>
                    <a:pt x="200" y="60"/>
                  </a:lnTo>
                  <a:lnTo>
                    <a:pt x="211" y="72"/>
                  </a:lnTo>
                  <a:lnTo>
                    <a:pt x="224" y="83"/>
                  </a:lnTo>
                  <a:lnTo>
                    <a:pt x="239" y="93"/>
                  </a:lnTo>
                  <a:lnTo>
                    <a:pt x="247" y="96"/>
                  </a:lnTo>
                  <a:lnTo>
                    <a:pt x="256" y="98"/>
                  </a:lnTo>
                  <a:lnTo>
                    <a:pt x="245" y="109"/>
                  </a:lnTo>
                  <a:close/>
                </a:path>
              </a:pathLst>
            </a:custGeom>
            <a:solidFill>
              <a:srgbClr val="32AC7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组合 4"/>
          <p:cNvGrpSpPr/>
          <p:nvPr/>
        </p:nvGrpSpPr>
        <p:grpSpPr>
          <a:xfrm>
            <a:off x="3341688" y="1219200"/>
            <a:ext cx="1230312" cy="1230313"/>
            <a:chOff x="3341914" y="1219200"/>
            <a:chExt cx="1230086" cy="1230086"/>
          </a:xfrm>
        </p:grpSpPr>
        <p:sp>
          <p:nvSpPr>
            <p:cNvPr id="57" name="圆角矩形 56"/>
            <p:cNvSpPr/>
            <p:nvPr/>
          </p:nvSpPr>
          <p:spPr>
            <a:xfrm>
              <a:off x="3341914" y="1219200"/>
              <a:ext cx="1230086" cy="12300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方正兰亭细黑_GBK" panose="02000000000000000000" charset="-122"/>
                <a:ea typeface="方正兰亭细黑_GBK" panose="02000000000000000000" charset="-122"/>
                <a:cs typeface="+mn-cs"/>
              </a:endParaRPr>
            </a:p>
          </p:txBody>
        </p:sp>
        <p:sp>
          <p:nvSpPr>
            <p:cNvPr id="7194" name="Freeform 134"/>
            <p:cNvSpPr>
              <a:spLocks noEditPoints="1"/>
            </p:cNvSpPr>
            <p:nvPr/>
          </p:nvSpPr>
          <p:spPr>
            <a:xfrm>
              <a:off x="3778445" y="1655731"/>
              <a:ext cx="357025" cy="357025"/>
            </a:xfrm>
            <a:custGeom>
              <a:avLst/>
              <a:gdLst/>
              <a:ahLst/>
              <a:cxnLst>
                <a:cxn ang="0">
                  <a:pos x="460087132" y="104786154"/>
                </a:cxn>
                <a:cxn ang="0">
                  <a:pos x="409176740" y="7485214"/>
                </a:cxn>
                <a:cxn ang="0">
                  <a:pos x="414832840" y="3742607"/>
                </a:cxn>
                <a:cxn ang="0">
                  <a:pos x="431803886" y="3742607"/>
                </a:cxn>
                <a:cxn ang="0">
                  <a:pos x="484599645" y="54263696"/>
                </a:cxn>
                <a:cxn ang="0">
                  <a:pos x="490257118" y="58006303"/>
                </a:cxn>
                <a:cxn ang="0">
                  <a:pos x="490257118" y="76717970"/>
                </a:cxn>
                <a:cxn ang="0">
                  <a:pos x="484599645" y="82331880"/>
                </a:cxn>
                <a:cxn ang="0">
                  <a:pos x="205531053" y="207701004"/>
                </a:cxn>
                <a:cxn ang="0">
                  <a:pos x="450658926" y="117883910"/>
                </a:cxn>
                <a:cxn ang="0">
                  <a:pos x="271527125" y="291904187"/>
                </a:cxn>
                <a:cxn ang="0">
                  <a:pos x="196102847" y="217057521"/>
                </a:cxn>
                <a:cxn ang="0">
                  <a:pos x="96166057" y="61748910"/>
                </a:cxn>
                <a:cxn ang="0">
                  <a:pos x="84852484" y="61748910"/>
                </a:cxn>
                <a:cxn ang="0">
                  <a:pos x="67881438" y="69234124"/>
                </a:cxn>
                <a:cxn ang="0">
                  <a:pos x="56567865" y="80460577"/>
                </a:cxn>
                <a:cxn ang="0">
                  <a:pos x="49026398" y="97300940"/>
                </a:cxn>
                <a:cxn ang="0">
                  <a:pos x="49026398" y="391077798"/>
                </a:cxn>
                <a:cxn ang="0">
                  <a:pos x="49026398" y="402304251"/>
                </a:cxn>
                <a:cxn ang="0">
                  <a:pos x="56567865" y="419144614"/>
                </a:cxn>
                <a:cxn ang="0">
                  <a:pos x="67881438" y="430372435"/>
                </a:cxn>
                <a:cxn ang="0">
                  <a:pos x="84852484" y="437856281"/>
                </a:cxn>
                <a:cxn ang="0">
                  <a:pos x="382777488" y="439727584"/>
                </a:cxn>
                <a:cxn ang="0">
                  <a:pos x="392205694" y="437856281"/>
                </a:cxn>
                <a:cxn ang="0">
                  <a:pos x="409176740" y="430372435"/>
                </a:cxn>
                <a:cxn ang="0">
                  <a:pos x="424261047" y="419144614"/>
                </a:cxn>
                <a:cxn ang="0">
                  <a:pos x="428031780" y="402304251"/>
                </a:cxn>
                <a:cxn ang="0">
                  <a:pos x="431803886" y="203958397"/>
                </a:cxn>
                <a:cxn ang="0">
                  <a:pos x="480828911" y="409789465"/>
                </a:cxn>
                <a:cxn ang="0">
                  <a:pos x="477058178" y="426629828"/>
                </a:cxn>
                <a:cxn ang="0">
                  <a:pos x="465744605" y="454698012"/>
                </a:cxn>
                <a:cxn ang="0">
                  <a:pos x="443117459" y="475280982"/>
                </a:cxn>
                <a:cxn ang="0">
                  <a:pos x="414832840" y="486507435"/>
                </a:cxn>
                <a:cxn ang="0">
                  <a:pos x="77309644" y="488378738"/>
                </a:cxn>
                <a:cxn ang="0">
                  <a:pos x="64110705" y="486507435"/>
                </a:cxn>
                <a:cxn ang="0">
                  <a:pos x="33940719" y="475280982"/>
                </a:cxn>
                <a:cxn ang="0">
                  <a:pos x="11313573" y="454698012"/>
                </a:cxn>
                <a:cxn ang="0">
                  <a:pos x="0" y="426629828"/>
                </a:cxn>
                <a:cxn ang="0">
                  <a:pos x="0" y="95431004"/>
                </a:cxn>
                <a:cxn ang="0">
                  <a:pos x="0" y="78589273"/>
                </a:cxn>
                <a:cxn ang="0">
                  <a:pos x="11313573" y="48651154"/>
                </a:cxn>
                <a:cxn ang="0">
                  <a:pos x="33940719" y="28068184"/>
                </a:cxn>
                <a:cxn ang="0">
                  <a:pos x="64110705" y="13097756"/>
                </a:cxn>
                <a:cxn ang="0">
                  <a:pos x="333752463" y="13097756"/>
                </a:cxn>
                <a:cxn ang="0">
                  <a:pos x="96166057" y="61748910"/>
                </a:cxn>
              </a:cxnLst>
              <a:pathLst>
                <a:path w="260" h="261">
                  <a:moveTo>
                    <a:pt x="257" y="44"/>
                  </a:moveTo>
                  <a:lnTo>
                    <a:pt x="244" y="56"/>
                  </a:lnTo>
                  <a:lnTo>
                    <a:pt x="204" y="16"/>
                  </a:lnTo>
                  <a:lnTo>
                    <a:pt x="217" y="4"/>
                  </a:lnTo>
                  <a:lnTo>
                    <a:pt x="220" y="2"/>
                  </a:lnTo>
                  <a:lnTo>
                    <a:pt x="225" y="0"/>
                  </a:lnTo>
                  <a:lnTo>
                    <a:pt x="229" y="2"/>
                  </a:lnTo>
                  <a:lnTo>
                    <a:pt x="233" y="3"/>
                  </a:lnTo>
                  <a:lnTo>
                    <a:pt x="257" y="29"/>
                  </a:lnTo>
                  <a:lnTo>
                    <a:pt x="260" y="31"/>
                  </a:lnTo>
                  <a:lnTo>
                    <a:pt x="260" y="37"/>
                  </a:lnTo>
                  <a:lnTo>
                    <a:pt x="260" y="41"/>
                  </a:lnTo>
                  <a:lnTo>
                    <a:pt x="257" y="44"/>
                  </a:lnTo>
                  <a:close/>
                  <a:moveTo>
                    <a:pt x="149" y="151"/>
                  </a:moveTo>
                  <a:lnTo>
                    <a:pt x="109" y="111"/>
                  </a:lnTo>
                  <a:lnTo>
                    <a:pt x="199" y="22"/>
                  </a:lnTo>
                  <a:lnTo>
                    <a:pt x="239" y="63"/>
                  </a:lnTo>
                  <a:lnTo>
                    <a:pt x="149" y="151"/>
                  </a:lnTo>
                  <a:close/>
                  <a:moveTo>
                    <a:pt x="144" y="156"/>
                  </a:moveTo>
                  <a:lnTo>
                    <a:pt x="87" y="172"/>
                  </a:lnTo>
                  <a:lnTo>
                    <a:pt x="104" y="116"/>
                  </a:lnTo>
                  <a:lnTo>
                    <a:pt x="144" y="156"/>
                  </a:lnTo>
                  <a:close/>
                  <a:moveTo>
                    <a:pt x="51" y="33"/>
                  </a:moveTo>
                  <a:lnTo>
                    <a:pt x="51" y="33"/>
                  </a:lnTo>
                  <a:lnTo>
                    <a:pt x="45" y="33"/>
                  </a:lnTo>
                  <a:lnTo>
                    <a:pt x="41" y="34"/>
                  </a:lnTo>
                  <a:lnTo>
                    <a:pt x="36" y="37"/>
                  </a:lnTo>
                  <a:lnTo>
                    <a:pt x="32" y="39"/>
                  </a:lnTo>
                  <a:lnTo>
                    <a:pt x="30" y="43"/>
                  </a:lnTo>
                  <a:lnTo>
                    <a:pt x="27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209"/>
                  </a:lnTo>
                  <a:lnTo>
                    <a:pt x="26" y="215"/>
                  </a:lnTo>
                  <a:lnTo>
                    <a:pt x="27" y="220"/>
                  </a:lnTo>
                  <a:lnTo>
                    <a:pt x="30" y="224"/>
                  </a:lnTo>
                  <a:lnTo>
                    <a:pt x="32" y="228"/>
                  </a:lnTo>
                  <a:lnTo>
                    <a:pt x="36" y="230"/>
                  </a:lnTo>
                  <a:lnTo>
                    <a:pt x="41" y="233"/>
                  </a:lnTo>
                  <a:lnTo>
                    <a:pt x="45" y="234"/>
                  </a:lnTo>
                  <a:lnTo>
                    <a:pt x="51" y="235"/>
                  </a:lnTo>
                  <a:lnTo>
                    <a:pt x="203" y="235"/>
                  </a:lnTo>
                  <a:lnTo>
                    <a:pt x="208" y="234"/>
                  </a:lnTo>
                  <a:lnTo>
                    <a:pt x="213" y="233"/>
                  </a:lnTo>
                  <a:lnTo>
                    <a:pt x="217" y="230"/>
                  </a:lnTo>
                  <a:lnTo>
                    <a:pt x="221" y="228"/>
                  </a:lnTo>
                  <a:lnTo>
                    <a:pt x="225" y="224"/>
                  </a:lnTo>
                  <a:lnTo>
                    <a:pt x="226" y="220"/>
                  </a:lnTo>
                  <a:lnTo>
                    <a:pt x="227" y="215"/>
                  </a:lnTo>
                  <a:lnTo>
                    <a:pt x="229" y="209"/>
                  </a:lnTo>
                  <a:lnTo>
                    <a:pt x="229" y="109"/>
                  </a:lnTo>
                  <a:lnTo>
                    <a:pt x="255" y="85"/>
                  </a:lnTo>
                  <a:lnTo>
                    <a:pt x="255" y="219"/>
                  </a:lnTo>
                  <a:lnTo>
                    <a:pt x="253" y="228"/>
                  </a:lnTo>
                  <a:lnTo>
                    <a:pt x="251" y="235"/>
                  </a:lnTo>
                  <a:lnTo>
                    <a:pt x="247" y="243"/>
                  </a:lnTo>
                  <a:lnTo>
                    <a:pt x="242" y="248"/>
                  </a:lnTo>
                  <a:lnTo>
                    <a:pt x="235" y="254"/>
                  </a:lnTo>
                  <a:lnTo>
                    <a:pt x="229" y="258"/>
                  </a:lnTo>
                  <a:lnTo>
                    <a:pt x="220" y="260"/>
                  </a:lnTo>
                  <a:lnTo>
                    <a:pt x="212" y="261"/>
                  </a:lnTo>
                  <a:lnTo>
                    <a:pt x="41" y="261"/>
                  </a:lnTo>
                  <a:lnTo>
                    <a:pt x="34" y="260"/>
                  </a:lnTo>
                  <a:lnTo>
                    <a:pt x="25" y="258"/>
                  </a:lnTo>
                  <a:lnTo>
                    <a:pt x="18" y="254"/>
                  </a:lnTo>
                  <a:lnTo>
                    <a:pt x="12" y="248"/>
                  </a:lnTo>
                  <a:lnTo>
                    <a:pt x="6" y="243"/>
                  </a:lnTo>
                  <a:lnTo>
                    <a:pt x="2" y="235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0" y="51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6" y="26"/>
                  </a:lnTo>
                  <a:lnTo>
                    <a:pt x="12" y="20"/>
                  </a:lnTo>
                  <a:lnTo>
                    <a:pt x="18" y="15"/>
                  </a:lnTo>
                  <a:lnTo>
                    <a:pt x="25" y="9"/>
                  </a:lnTo>
                  <a:lnTo>
                    <a:pt x="34" y="7"/>
                  </a:lnTo>
                  <a:lnTo>
                    <a:pt x="41" y="7"/>
                  </a:lnTo>
                  <a:lnTo>
                    <a:pt x="177" y="7"/>
                  </a:lnTo>
                  <a:lnTo>
                    <a:pt x="151" y="33"/>
                  </a:lnTo>
                  <a:lnTo>
                    <a:pt x="51" y="33"/>
                  </a:lnTo>
                  <a:close/>
                </a:path>
              </a:pathLst>
            </a:custGeom>
            <a:solidFill>
              <a:srgbClr val="32AC7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b="1">
                <a:latin typeface="方正兰亭细黑_GBK" panose="02000000000000000000" charset="-122"/>
                <a:ea typeface="方正兰亭细黑_GBK" panose="02000000000000000000" charset="-122"/>
              </a:endParaRPr>
            </a:p>
          </p:txBody>
        </p:sp>
      </p:grpSp>
      <p:grpSp>
        <p:nvGrpSpPr>
          <p:cNvPr id="7171" name="组合 3"/>
          <p:cNvGrpSpPr/>
          <p:nvPr/>
        </p:nvGrpSpPr>
        <p:grpSpPr>
          <a:xfrm>
            <a:off x="4659313" y="1219200"/>
            <a:ext cx="1230312" cy="1230313"/>
            <a:chOff x="4659086" y="1219200"/>
            <a:chExt cx="1230086" cy="1230086"/>
          </a:xfrm>
        </p:grpSpPr>
        <p:sp>
          <p:nvSpPr>
            <p:cNvPr id="58" name="圆角矩形 57"/>
            <p:cNvSpPr/>
            <p:nvPr/>
          </p:nvSpPr>
          <p:spPr>
            <a:xfrm>
              <a:off x="4659086" y="1219200"/>
              <a:ext cx="1230086" cy="12300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方正兰亭细黑_GBK" panose="02000000000000000000" charset="-122"/>
                <a:ea typeface="方正兰亭细黑_GBK" panose="02000000000000000000" charset="-122"/>
                <a:cs typeface="+mn-cs"/>
              </a:endParaRPr>
            </a:p>
          </p:txBody>
        </p:sp>
        <p:sp>
          <p:nvSpPr>
            <p:cNvPr id="7192" name="Freeform 254"/>
            <p:cNvSpPr>
              <a:spLocks noEditPoints="1"/>
            </p:cNvSpPr>
            <p:nvPr/>
          </p:nvSpPr>
          <p:spPr>
            <a:xfrm>
              <a:off x="5088143" y="1651163"/>
              <a:ext cx="371973" cy="366160"/>
            </a:xfrm>
            <a:custGeom>
              <a:avLst/>
              <a:gdLst/>
              <a:ahLst/>
              <a:cxnLst>
                <a:cxn ang="0">
                  <a:pos x="403252151" y="285019235"/>
                </a:cxn>
                <a:cxn ang="0">
                  <a:pos x="479256697" y="259684450"/>
                </a:cxn>
                <a:cxn ang="0">
                  <a:pos x="538372797" y="175233714"/>
                </a:cxn>
                <a:cxn ang="0">
                  <a:pos x="441254424" y="225904737"/>
                </a:cxn>
                <a:cxn ang="0">
                  <a:pos x="422253288" y="10556160"/>
                </a:cxn>
                <a:cxn ang="0">
                  <a:pos x="348358527" y="19001089"/>
                </a:cxn>
                <a:cxn ang="0">
                  <a:pos x="274465218" y="92895664"/>
                </a:cxn>
                <a:cxn ang="0">
                  <a:pos x="266018816" y="175233714"/>
                </a:cxn>
                <a:cxn ang="0">
                  <a:pos x="240683967" y="253350754"/>
                </a:cxn>
                <a:cxn ang="0">
                  <a:pos x="145676832" y="363136274"/>
                </a:cxn>
                <a:cxn ang="0">
                  <a:pos x="101340847" y="361025042"/>
                </a:cxn>
                <a:cxn ang="0">
                  <a:pos x="48558460" y="396915987"/>
                </a:cxn>
                <a:cxn ang="0">
                  <a:pos x="31668561" y="443363092"/>
                </a:cxn>
                <a:cxn ang="0">
                  <a:pos x="59116100" y="504590275"/>
                </a:cxn>
                <a:cxn ang="0">
                  <a:pos x="120341984" y="532036292"/>
                </a:cxn>
                <a:cxn ang="0">
                  <a:pos x="166790659" y="515146436"/>
                </a:cxn>
                <a:cxn ang="0">
                  <a:pos x="202681694" y="462364181"/>
                </a:cxn>
                <a:cxn ang="0">
                  <a:pos x="196347982" y="413805843"/>
                </a:cxn>
                <a:cxn ang="0">
                  <a:pos x="295577592" y="314576483"/>
                </a:cxn>
                <a:cxn ang="0">
                  <a:pos x="120341984" y="489811651"/>
                </a:cxn>
                <a:cxn ang="0">
                  <a:pos x="92895898" y="481366723"/>
                </a:cxn>
                <a:cxn ang="0">
                  <a:pos x="73894761" y="453919253"/>
                </a:cxn>
                <a:cxn ang="0">
                  <a:pos x="76005999" y="426473236"/>
                </a:cxn>
                <a:cxn ang="0">
                  <a:pos x="101340847" y="403249683"/>
                </a:cxn>
                <a:cxn ang="0">
                  <a:pos x="128786933" y="399027219"/>
                </a:cxn>
                <a:cxn ang="0">
                  <a:pos x="156233019" y="418028308"/>
                </a:cxn>
                <a:cxn ang="0">
                  <a:pos x="164679422" y="443363092"/>
                </a:cxn>
                <a:cxn ang="0">
                  <a:pos x="149899307" y="477144258"/>
                </a:cxn>
                <a:cxn ang="0">
                  <a:pos x="120341984" y="489811651"/>
                </a:cxn>
                <a:cxn ang="0">
                  <a:pos x="247017679" y="211126112"/>
                </a:cxn>
                <a:cxn ang="0">
                  <a:pos x="0" y="78117039"/>
                </a:cxn>
                <a:cxn ang="0">
                  <a:pos x="377915850" y="293464163"/>
                </a:cxn>
                <a:cxn ang="0">
                  <a:pos x="323023678" y="325132644"/>
                </a:cxn>
                <a:cxn ang="0">
                  <a:pos x="266018816" y="390582291"/>
                </a:cxn>
                <a:cxn ang="0">
                  <a:pos x="396918439" y="523591364"/>
                </a:cxn>
                <a:cxn ang="0">
                  <a:pos x="439143187" y="532036292"/>
                </a:cxn>
                <a:cxn ang="0">
                  <a:pos x="498259287" y="485589187"/>
                </a:cxn>
                <a:cxn ang="0">
                  <a:pos x="513037948" y="458141717"/>
                </a:cxn>
                <a:cxn ang="0">
                  <a:pos x="504592999" y="415917076"/>
                </a:cxn>
                <a:cxn ang="0">
                  <a:pos x="432809475" y="491922883"/>
                </a:cxn>
                <a:cxn ang="0">
                  <a:pos x="413808338" y="491922883"/>
                </a:cxn>
                <a:cxn ang="0">
                  <a:pos x="310356254" y="386359827"/>
                </a:cxn>
                <a:cxn ang="0">
                  <a:pos x="318801203" y="371581202"/>
                </a:cxn>
                <a:cxn ang="0">
                  <a:pos x="432809475" y="472921794"/>
                </a:cxn>
                <a:cxn ang="0">
                  <a:pos x="437031950" y="489811651"/>
                </a:cxn>
                <a:cxn ang="0">
                  <a:pos x="477145460" y="449696789"/>
                </a:cxn>
                <a:cxn ang="0">
                  <a:pos x="458144323" y="449696789"/>
                </a:cxn>
                <a:cxn ang="0">
                  <a:pos x="354692239" y="342023953"/>
                </a:cxn>
                <a:cxn ang="0">
                  <a:pos x="361025951" y="327243876"/>
                </a:cxn>
                <a:cxn ang="0">
                  <a:pos x="477145460" y="430695700"/>
                </a:cxn>
                <a:cxn ang="0">
                  <a:pos x="479256697" y="445474324"/>
                </a:cxn>
              </a:cxnLst>
              <a:pathLst>
                <a:path w="256" h="252">
                  <a:moveTo>
                    <a:pt x="166" y="130"/>
                  </a:moveTo>
                  <a:lnTo>
                    <a:pt x="166" y="130"/>
                  </a:lnTo>
                  <a:lnTo>
                    <a:pt x="178" y="133"/>
                  </a:lnTo>
                  <a:lnTo>
                    <a:pt x="191" y="135"/>
                  </a:lnTo>
                  <a:lnTo>
                    <a:pt x="204" y="133"/>
                  </a:lnTo>
                  <a:lnTo>
                    <a:pt x="216" y="130"/>
                  </a:lnTo>
                  <a:lnTo>
                    <a:pt x="227" y="123"/>
                  </a:lnTo>
                  <a:lnTo>
                    <a:pt x="236" y="115"/>
                  </a:lnTo>
                  <a:lnTo>
                    <a:pt x="246" y="106"/>
                  </a:lnTo>
                  <a:lnTo>
                    <a:pt x="251" y="94"/>
                  </a:lnTo>
                  <a:lnTo>
                    <a:pt x="255" y="83"/>
                  </a:lnTo>
                  <a:lnTo>
                    <a:pt x="256" y="70"/>
                  </a:lnTo>
                  <a:lnTo>
                    <a:pt x="255" y="58"/>
                  </a:lnTo>
                  <a:lnTo>
                    <a:pt x="209" y="107"/>
                  </a:lnTo>
                  <a:lnTo>
                    <a:pt x="165" y="100"/>
                  </a:lnTo>
                  <a:lnTo>
                    <a:pt x="149" y="58"/>
                  </a:lnTo>
                  <a:lnTo>
                    <a:pt x="200" y="5"/>
                  </a:lnTo>
                  <a:lnTo>
                    <a:pt x="191" y="3"/>
                  </a:lnTo>
                  <a:lnTo>
                    <a:pt x="178" y="5"/>
                  </a:lnTo>
                  <a:lnTo>
                    <a:pt x="165" y="9"/>
                  </a:lnTo>
                  <a:lnTo>
                    <a:pt x="155" y="15"/>
                  </a:lnTo>
                  <a:lnTo>
                    <a:pt x="144" y="23"/>
                  </a:lnTo>
                  <a:lnTo>
                    <a:pt x="136" y="32"/>
                  </a:lnTo>
                  <a:lnTo>
                    <a:pt x="130" y="44"/>
                  </a:lnTo>
                  <a:lnTo>
                    <a:pt x="126" y="57"/>
                  </a:lnTo>
                  <a:lnTo>
                    <a:pt x="125" y="70"/>
                  </a:lnTo>
                  <a:lnTo>
                    <a:pt x="126" y="83"/>
                  </a:lnTo>
                  <a:lnTo>
                    <a:pt x="131" y="96"/>
                  </a:lnTo>
                  <a:lnTo>
                    <a:pt x="122" y="109"/>
                  </a:lnTo>
                  <a:lnTo>
                    <a:pt x="114" y="120"/>
                  </a:lnTo>
                  <a:lnTo>
                    <a:pt x="96" y="143"/>
                  </a:lnTo>
                  <a:lnTo>
                    <a:pt x="80" y="161"/>
                  </a:lnTo>
                  <a:lnTo>
                    <a:pt x="69" y="172"/>
                  </a:lnTo>
                  <a:lnTo>
                    <a:pt x="62" y="171"/>
                  </a:lnTo>
                  <a:lnTo>
                    <a:pt x="57" y="170"/>
                  </a:lnTo>
                  <a:lnTo>
                    <a:pt x="48" y="171"/>
                  </a:lnTo>
                  <a:lnTo>
                    <a:pt x="40" y="174"/>
                  </a:lnTo>
                  <a:lnTo>
                    <a:pt x="34" y="178"/>
                  </a:lnTo>
                  <a:lnTo>
                    <a:pt x="28" y="181"/>
                  </a:lnTo>
                  <a:lnTo>
                    <a:pt x="23" y="188"/>
                  </a:lnTo>
                  <a:lnTo>
                    <a:pt x="19" y="194"/>
                  </a:lnTo>
                  <a:lnTo>
                    <a:pt x="17" y="202"/>
                  </a:lnTo>
                  <a:lnTo>
                    <a:pt x="15" y="210"/>
                  </a:lnTo>
                  <a:lnTo>
                    <a:pt x="17" y="219"/>
                  </a:lnTo>
                  <a:lnTo>
                    <a:pt x="19" y="227"/>
                  </a:lnTo>
                  <a:lnTo>
                    <a:pt x="23" y="233"/>
                  </a:lnTo>
                  <a:lnTo>
                    <a:pt x="28" y="239"/>
                  </a:lnTo>
                  <a:lnTo>
                    <a:pt x="34" y="244"/>
                  </a:lnTo>
                  <a:lnTo>
                    <a:pt x="40" y="248"/>
                  </a:lnTo>
                  <a:lnTo>
                    <a:pt x="48" y="250"/>
                  </a:lnTo>
                  <a:lnTo>
                    <a:pt x="57" y="252"/>
                  </a:lnTo>
                  <a:lnTo>
                    <a:pt x="65" y="250"/>
                  </a:lnTo>
                  <a:lnTo>
                    <a:pt x="73" y="248"/>
                  </a:lnTo>
                  <a:lnTo>
                    <a:pt x="79" y="244"/>
                  </a:lnTo>
                  <a:lnTo>
                    <a:pt x="86" y="239"/>
                  </a:lnTo>
                  <a:lnTo>
                    <a:pt x="90" y="233"/>
                  </a:lnTo>
                  <a:lnTo>
                    <a:pt x="93" y="227"/>
                  </a:lnTo>
                  <a:lnTo>
                    <a:pt x="96" y="219"/>
                  </a:lnTo>
                  <a:lnTo>
                    <a:pt x="97" y="210"/>
                  </a:lnTo>
                  <a:lnTo>
                    <a:pt x="96" y="202"/>
                  </a:lnTo>
                  <a:lnTo>
                    <a:pt x="93" y="196"/>
                  </a:lnTo>
                  <a:lnTo>
                    <a:pt x="104" y="184"/>
                  </a:lnTo>
                  <a:lnTo>
                    <a:pt x="119" y="167"/>
                  </a:lnTo>
                  <a:lnTo>
                    <a:pt x="140" y="149"/>
                  </a:lnTo>
                  <a:lnTo>
                    <a:pt x="152" y="139"/>
                  </a:lnTo>
                  <a:lnTo>
                    <a:pt x="166" y="130"/>
                  </a:lnTo>
                  <a:close/>
                  <a:moveTo>
                    <a:pt x="57" y="232"/>
                  </a:moveTo>
                  <a:lnTo>
                    <a:pt x="57" y="232"/>
                  </a:lnTo>
                  <a:lnTo>
                    <a:pt x="52" y="232"/>
                  </a:lnTo>
                  <a:lnTo>
                    <a:pt x="48" y="231"/>
                  </a:lnTo>
                  <a:lnTo>
                    <a:pt x="44" y="228"/>
                  </a:lnTo>
                  <a:lnTo>
                    <a:pt x="41" y="226"/>
                  </a:lnTo>
                  <a:lnTo>
                    <a:pt x="39" y="223"/>
                  </a:lnTo>
                  <a:lnTo>
                    <a:pt x="36" y="219"/>
                  </a:lnTo>
                  <a:lnTo>
                    <a:pt x="35" y="215"/>
                  </a:lnTo>
                  <a:lnTo>
                    <a:pt x="35" y="210"/>
                  </a:lnTo>
                  <a:lnTo>
                    <a:pt x="35" y="206"/>
                  </a:lnTo>
                  <a:lnTo>
                    <a:pt x="36" y="202"/>
                  </a:lnTo>
                  <a:lnTo>
                    <a:pt x="39" y="198"/>
                  </a:lnTo>
                  <a:lnTo>
                    <a:pt x="41" y="196"/>
                  </a:lnTo>
                  <a:lnTo>
                    <a:pt x="44" y="193"/>
                  </a:lnTo>
                  <a:lnTo>
                    <a:pt x="48" y="191"/>
                  </a:lnTo>
                  <a:lnTo>
                    <a:pt x="52" y="189"/>
                  </a:lnTo>
                  <a:lnTo>
                    <a:pt x="57" y="189"/>
                  </a:lnTo>
                  <a:lnTo>
                    <a:pt x="61" y="189"/>
                  </a:lnTo>
                  <a:lnTo>
                    <a:pt x="65" y="191"/>
                  </a:lnTo>
                  <a:lnTo>
                    <a:pt x="69" y="193"/>
                  </a:lnTo>
                  <a:lnTo>
                    <a:pt x="71" y="196"/>
                  </a:lnTo>
                  <a:lnTo>
                    <a:pt x="74" y="198"/>
                  </a:lnTo>
                  <a:lnTo>
                    <a:pt x="77" y="202"/>
                  </a:lnTo>
                  <a:lnTo>
                    <a:pt x="78" y="206"/>
                  </a:lnTo>
                  <a:lnTo>
                    <a:pt x="78" y="210"/>
                  </a:lnTo>
                  <a:lnTo>
                    <a:pt x="78" y="215"/>
                  </a:lnTo>
                  <a:lnTo>
                    <a:pt x="77" y="219"/>
                  </a:lnTo>
                  <a:lnTo>
                    <a:pt x="74" y="223"/>
                  </a:lnTo>
                  <a:lnTo>
                    <a:pt x="71" y="226"/>
                  </a:lnTo>
                  <a:lnTo>
                    <a:pt x="69" y="228"/>
                  </a:lnTo>
                  <a:lnTo>
                    <a:pt x="65" y="231"/>
                  </a:lnTo>
                  <a:lnTo>
                    <a:pt x="61" y="232"/>
                  </a:lnTo>
                  <a:lnTo>
                    <a:pt x="57" y="232"/>
                  </a:lnTo>
                  <a:close/>
                  <a:moveTo>
                    <a:pt x="61" y="79"/>
                  </a:moveTo>
                  <a:lnTo>
                    <a:pt x="99" y="119"/>
                  </a:lnTo>
                  <a:lnTo>
                    <a:pt x="117" y="100"/>
                  </a:lnTo>
                  <a:lnTo>
                    <a:pt x="79" y="61"/>
                  </a:lnTo>
                  <a:lnTo>
                    <a:pt x="88" y="52"/>
                  </a:lnTo>
                  <a:lnTo>
                    <a:pt x="36" y="0"/>
                  </a:lnTo>
                  <a:lnTo>
                    <a:pt x="0" y="37"/>
                  </a:lnTo>
                  <a:lnTo>
                    <a:pt x="51" y="88"/>
                  </a:lnTo>
                  <a:lnTo>
                    <a:pt x="61" y="79"/>
                  </a:lnTo>
                  <a:close/>
                  <a:moveTo>
                    <a:pt x="179" y="139"/>
                  </a:moveTo>
                  <a:lnTo>
                    <a:pt x="179" y="139"/>
                  </a:lnTo>
                  <a:lnTo>
                    <a:pt x="174" y="140"/>
                  </a:lnTo>
                  <a:lnTo>
                    <a:pt x="169" y="144"/>
                  </a:lnTo>
                  <a:lnTo>
                    <a:pt x="161" y="148"/>
                  </a:lnTo>
                  <a:lnTo>
                    <a:pt x="153" y="154"/>
                  </a:lnTo>
                  <a:lnTo>
                    <a:pt x="144" y="162"/>
                  </a:lnTo>
                  <a:lnTo>
                    <a:pt x="135" y="172"/>
                  </a:lnTo>
                  <a:lnTo>
                    <a:pt x="126" y="185"/>
                  </a:lnTo>
                  <a:lnTo>
                    <a:pt x="155" y="214"/>
                  </a:lnTo>
                  <a:lnTo>
                    <a:pt x="184" y="244"/>
                  </a:lnTo>
                  <a:lnTo>
                    <a:pt x="188" y="248"/>
                  </a:lnTo>
                  <a:lnTo>
                    <a:pt x="194" y="250"/>
                  </a:lnTo>
                  <a:lnTo>
                    <a:pt x="197" y="252"/>
                  </a:lnTo>
                  <a:lnTo>
                    <a:pt x="203" y="252"/>
                  </a:lnTo>
                  <a:lnTo>
                    <a:pt x="208" y="252"/>
                  </a:lnTo>
                  <a:lnTo>
                    <a:pt x="213" y="250"/>
                  </a:lnTo>
                  <a:lnTo>
                    <a:pt x="217" y="248"/>
                  </a:lnTo>
                  <a:lnTo>
                    <a:pt x="221" y="244"/>
                  </a:lnTo>
                  <a:lnTo>
                    <a:pt x="236" y="230"/>
                  </a:lnTo>
                  <a:lnTo>
                    <a:pt x="239" y="226"/>
                  </a:lnTo>
                  <a:lnTo>
                    <a:pt x="242" y="220"/>
                  </a:lnTo>
                  <a:lnTo>
                    <a:pt x="243" y="217"/>
                  </a:lnTo>
                  <a:lnTo>
                    <a:pt x="243" y="211"/>
                  </a:lnTo>
                  <a:lnTo>
                    <a:pt x="243" y="206"/>
                  </a:lnTo>
                  <a:lnTo>
                    <a:pt x="242" y="201"/>
                  </a:lnTo>
                  <a:lnTo>
                    <a:pt x="239" y="197"/>
                  </a:lnTo>
                  <a:lnTo>
                    <a:pt x="236" y="193"/>
                  </a:lnTo>
                  <a:lnTo>
                    <a:pt x="179" y="139"/>
                  </a:lnTo>
                  <a:close/>
                  <a:moveTo>
                    <a:pt x="205" y="233"/>
                  </a:moveTo>
                  <a:lnTo>
                    <a:pt x="205" y="233"/>
                  </a:lnTo>
                  <a:lnTo>
                    <a:pt x="203" y="236"/>
                  </a:lnTo>
                  <a:lnTo>
                    <a:pt x="200" y="236"/>
                  </a:lnTo>
                  <a:lnTo>
                    <a:pt x="197" y="236"/>
                  </a:lnTo>
                  <a:lnTo>
                    <a:pt x="196" y="233"/>
                  </a:lnTo>
                  <a:lnTo>
                    <a:pt x="148" y="187"/>
                  </a:lnTo>
                  <a:lnTo>
                    <a:pt x="147" y="184"/>
                  </a:lnTo>
                  <a:lnTo>
                    <a:pt x="147" y="183"/>
                  </a:lnTo>
                  <a:lnTo>
                    <a:pt x="147" y="180"/>
                  </a:lnTo>
                  <a:lnTo>
                    <a:pt x="148" y="178"/>
                  </a:lnTo>
                  <a:lnTo>
                    <a:pt x="151" y="176"/>
                  </a:lnTo>
                  <a:lnTo>
                    <a:pt x="153" y="175"/>
                  </a:lnTo>
                  <a:lnTo>
                    <a:pt x="156" y="176"/>
                  </a:lnTo>
                  <a:lnTo>
                    <a:pt x="157" y="178"/>
                  </a:lnTo>
                  <a:lnTo>
                    <a:pt x="205" y="224"/>
                  </a:lnTo>
                  <a:lnTo>
                    <a:pt x="207" y="227"/>
                  </a:lnTo>
                  <a:lnTo>
                    <a:pt x="207" y="230"/>
                  </a:lnTo>
                  <a:lnTo>
                    <a:pt x="207" y="232"/>
                  </a:lnTo>
                  <a:lnTo>
                    <a:pt x="205" y="233"/>
                  </a:lnTo>
                  <a:close/>
                  <a:moveTo>
                    <a:pt x="226" y="213"/>
                  </a:moveTo>
                  <a:lnTo>
                    <a:pt x="226" y="213"/>
                  </a:lnTo>
                  <a:lnTo>
                    <a:pt x="223" y="215"/>
                  </a:lnTo>
                  <a:lnTo>
                    <a:pt x="221" y="215"/>
                  </a:lnTo>
                  <a:lnTo>
                    <a:pt x="218" y="215"/>
                  </a:lnTo>
                  <a:lnTo>
                    <a:pt x="217" y="213"/>
                  </a:lnTo>
                  <a:lnTo>
                    <a:pt x="169" y="166"/>
                  </a:lnTo>
                  <a:lnTo>
                    <a:pt x="168" y="163"/>
                  </a:lnTo>
                  <a:lnTo>
                    <a:pt x="168" y="162"/>
                  </a:lnTo>
                  <a:lnTo>
                    <a:pt x="168" y="159"/>
                  </a:lnTo>
                  <a:lnTo>
                    <a:pt x="169" y="157"/>
                  </a:lnTo>
                  <a:lnTo>
                    <a:pt x="171" y="155"/>
                  </a:lnTo>
                  <a:lnTo>
                    <a:pt x="174" y="154"/>
                  </a:lnTo>
                  <a:lnTo>
                    <a:pt x="177" y="155"/>
                  </a:lnTo>
                  <a:lnTo>
                    <a:pt x="178" y="157"/>
                  </a:lnTo>
                  <a:lnTo>
                    <a:pt x="226" y="204"/>
                  </a:lnTo>
                  <a:lnTo>
                    <a:pt x="227" y="206"/>
                  </a:lnTo>
                  <a:lnTo>
                    <a:pt x="227" y="209"/>
                  </a:lnTo>
                  <a:lnTo>
                    <a:pt x="227" y="211"/>
                  </a:lnTo>
                  <a:lnTo>
                    <a:pt x="226" y="213"/>
                  </a:lnTo>
                  <a:close/>
                </a:path>
              </a:pathLst>
            </a:custGeom>
            <a:solidFill>
              <a:srgbClr val="32AC7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b="1">
                <a:latin typeface="方正兰亭细黑_GBK" panose="02000000000000000000" charset="-122"/>
                <a:ea typeface="方正兰亭细黑_GBK" panose="02000000000000000000" charset="-122"/>
              </a:endParaRPr>
            </a:p>
          </p:txBody>
        </p:sp>
      </p:grpSp>
      <p:grpSp>
        <p:nvGrpSpPr>
          <p:cNvPr id="7172" name="组合 1"/>
          <p:cNvGrpSpPr/>
          <p:nvPr/>
        </p:nvGrpSpPr>
        <p:grpSpPr>
          <a:xfrm>
            <a:off x="4659313" y="2547938"/>
            <a:ext cx="1230312" cy="1228725"/>
            <a:chOff x="4659086" y="2547257"/>
            <a:chExt cx="1230086" cy="1230086"/>
          </a:xfrm>
        </p:grpSpPr>
        <p:sp>
          <p:nvSpPr>
            <p:cNvPr id="60" name="圆角矩形 59"/>
            <p:cNvSpPr/>
            <p:nvPr/>
          </p:nvSpPr>
          <p:spPr>
            <a:xfrm>
              <a:off x="4659086" y="2547257"/>
              <a:ext cx="1230086" cy="12300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方正兰亭细黑_GBK" panose="02000000000000000000" charset="-122"/>
                <a:ea typeface="方正兰亭细黑_GBK" panose="02000000000000000000" charset="-122"/>
                <a:cs typeface="+mn-cs"/>
              </a:endParaRPr>
            </a:p>
          </p:txBody>
        </p:sp>
        <p:sp>
          <p:nvSpPr>
            <p:cNvPr id="7190" name="Freeform 335"/>
            <p:cNvSpPr>
              <a:spLocks noEditPoints="1"/>
            </p:cNvSpPr>
            <p:nvPr/>
          </p:nvSpPr>
          <p:spPr>
            <a:xfrm>
              <a:off x="5066475" y="2956242"/>
              <a:ext cx="415309" cy="412117"/>
            </a:xfrm>
            <a:custGeom>
              <a:avLst/>
              <a:gdLst/>
              <a:ahLst/>
              <a:cxnLst>
                <a:cxn ang="0">
                  <a:pos x="655736172" y="260256678"/>
                </a:cxn>
                <a:cxn ang="0">
                  <a:pos x="607256833" y="145437367"/>
                </a:cxn>
                <a:cxn ang="0">
                  <a:pos x="517954217" y="56134169"/>
                </a:cxn>
                <a:cxn ang="0">
                  <a:pos x="398033743" y="5103542"/>
                </a:cxn>
                <a:cxn ang="0">
                  <a:pos x="298525707" y="0"/>
                </a:cxn>
                <a:cxn ang="0">
                  <a:pos x="170950768" y="38272571"/>
                </a:cxn>
                <a:cxn ang="0">
                  <a:pos x="76544643" y="117370283"/>
                </a:cxn>
                <a:cxn ang="0">
                  <a:pos x="15308929" y="232189593"/>
                </a:cxn>
                <a:cxn ang="0">
                  <a:pos x="0" y="326596333"/>
                </a:cxn>
                <a:cxn ang="0">
                  <a:pos x="25514349" y="456724672"/>
                </a:cxn>
                <a:cxn ang="0">
                  <a:pos x="94406125" y="563889468"/>
                </a:cxn>
                <a:cxn ang="0">
                  <a:pos x="201568626" y="632780096"/>
                </a:cxn>
                <a:cxn ang="0">
                  <a:pos x="331696117" y="658296208"/>
                </a:cxn>
                <a:cxn ang="0">
                  <a:pos x="400586296" y="645538152"/>
                </a:cxn>
                <a:cxn ang="0">
                  <a:pos x="410791716" y="602162039"/>
                </a:cxn>
                <a:cxn ang="0">
                  <a:pos x="331696117" y="576647524"/>
                </a:cxn>
                <a:cxn ang="0">
                  <a:pos x="257702429" y="566440440"/>
                </a:cxn>
                <a:cxn ang="0">
                  <a:pos x="170950768" y="520513355"/>
                </a:cxn>
                <a:cxn ang="0">
                  <a:pos x="112266009" y="446519185"/>
                </a:cxn>
                <a:cxn ang="0">
                  <a:pos x="81648152" y="354663418"/>
                </a:cxn>
                <a:cxn ang="0">
                  <a:pos x="89302616" y="278116678"/>
                </a:cxn>
                <a:cxn ang="0">
                  <a:pos x="125023982" y="188813480"/>
                </a:cxn>
                <a:cxn ang="0">
                  <a:pos x="191363206" y="122473825"/>
                </a:cxn>
                <a:cxn ang="0">
                  <a:pos x="280665822" y="84201254"/>
                </a:cxn>
                <a:cxn ang="0">
                  <a:pos x="354659510" y="81648684"/>
                </a:cxn>
                <a:cxn ang="0">
                  <a:pos x="451616591" y="112268338"/>
                </a:cxn>
                <a:cxn ang="0">
                  <a:pos x="523057725" y="170953479"/>
                </a:cxn>
                <a:cxn ang="0">
                  <a:pos x="568984511" y="255153136"/>
                </a:cxn>
                <a:cxn ang="0">
                  <a:pos x="584293440" y="454173700"/>
                </a:cxn>
                <a:cxn ang="0">
                  <a:pos x="553675583" y="489895298"/>
                </a:cxn>
                <a:cxn ang="0">
                  <a:pos x="502645288" y="482240784"/>
                </a:cxn>
                <a:cxn ang="0">
                  <a:pos x="489888912" y="326596333"/>
                </a:cxn>
                <a:cxn ang="0">
                  <a:pos x="464372966" y="234740565"/>
                </a:cxn>
                <a:cxn ang="0">
                  <a:pos x="364864930" y="165849938"/>
                </a:cxn>
                <a:cxn ang="0">
                  <a:pos x="265356894" y="173504452"/>
                </a:cxn>
                <a:cxn ang="0">
                  <a:pos x="178605233" y="265360219"/>
                </a:cxn>
                <a:cxn ang="0">
                  <a:pos x="168399813" y="359766960"/>
                </a:cxn>
                <a:cxn ang="0">
                  <a:pos x="237289992" y="466931756"/>
                </a:cxn>
                <a:cxn ang="0">
                  <a:pos x="331696117" y="492446271"/>
                </a:cxn>
                <a:cxn ang="0">
                  <a:pos x="413342672" y="469482728"/>
                </a:cxn>
                <a:cxn ang="0">
                  <a:pos x="441409573" y="530718842"/>
                </a:cxn>
                <a:cxn ang="0">
                  <a:pos x="512852305" y="576647524"/>
                </a:cxn>
                <a:cxn ang="0">
                  <a:pos x="586845993" y="566440440"/>
                </a:cxn>
                <a:cxn ang="0">
                  <a:pos x="653185216" y="500100785"/>
                </a:cxn>
                <a:cxn ang="0">
                  <a:pos x="331696117" y="410797587"/>
                </a:cxn>
                <a:cxn ang="0">
                  <a:pos x="285767734" y="398039531"/>
                </a:cxn>
                <a:cxn ang="0">
                  <a:pos x="247495412" y="344457931"/>
                </a:cxn>
                <a:cxn ang="0">
                  <a:pos x="255149876" y="298529249"/>
                </a:cxn>
                <a:cxn ang="0">
                  <a:pos x="298525707" y="250051191"/>
                </a:cxn>
                <a:cxn ang="0">
                  <a:pos x="347005046" y="247498621"/>
                </a:cxn>
                <a:cxn ang="0">
                  <a:pos x="398033743" y="280669248"/>
                </a:cxn>
                <a:cxn ang="0">
                  <a:pos x="413342672" y="326596333"/>
                </a:cxn>
                <a:cxn ang="0">
                  <a:pos x="387828323" y="387834044"/>
                </a:cxn>
                <a:cxn ang="0">
                  <a:pos x="331696117" y="410797587"/>
                </a:cxn>
              </a:cxnLst>
              <a:pathLst>
                <a:path w="260" h="258">
                  <a:moveTo>
                    <a:pt x="260" y="128"/>
                  </a:moveTo>
                  <a:lnTo>
                    <a:pt x="260" y="128"/>
                  </a:lnTo>
                  <a:lnTo>
                    <a:pt x="258" y="115"/>
                  </a:lnTo>
                  <a:lnTo>
                    <a:pt x="257" y="102"/>
                  </a:lnTo>
                  <a:lnTo>
                    <a:pt x="253" y="91"/>
                  </a:lnTo>
                  <a:lnTo>
                    <a:pt x="249" y="79"/>
                  </a:lnTo>
                  <a:lnTo>
                    <a:pt x="244" y="67"/>
                  </a:lnTo>
                  <a:lnTo>
                    <a:pt x="238" y="57"/>
                  </a:lnTo>
                  <a:lnTo>
                    <a:pt x="230" y="46"/>
                  </a:lnTo>
                  <a:lnTo>
                    <a:pt x="221" y="37"/>
                  </a:lnTo>
                  <a:lnTo>
                    <a:pt x="212" y="28"/>
                  </a:lnTo>
                  <a:lnTo>
                    <a:pt x="203" y="22"/>
                  </a:lnTo>
                  <a:lnTo>
                    <a:pt x="191" y="15"/>
                  </a:lnTo>
                  <a:lnTo>
                    <a:pt x="180" y="9"/>
                  </a:lnTo>
                  <a:lnTo>
                    <a:pt x="167" y="5"/>
                  </a:lnTo>
                  <a:lnTo>
                    <a:pt x="156" y="2"/>
                  </a:lnTo>
                  <a:lnTo>
                    <a:pt x="143" y="0"/>
                  </a:lnTo>
                  <a:lnTo>
                    <a:pt x="130" y="0"/>
                  </a:lnTo>
                  <a:lnTo>
                    <a:pt x="117" y="0"/>
                  </a:lnTo>
                  <a:lnTo>
                    <a:pt x="104" y="2"/>
                  </a:lnTo>
                  <a:lnTo>
                    <a:pt x="91" y="5"/>
                  </a:lnTo>
                  <a:lnTo>
                    <a:pt x="79" y="9"/>
                  </a:lnTo>
                  <a:lnTo>
                    <a:pt x="67" y="15"/>
                  </a:lnTo>
                  <a:lnTo>
                    <a:pt x="57" y="22"/>
                  </a:lnTo>
                  <a:lnTo>
                    <a:pt x="47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7"/>
                  </a:lnTo>
                  <a:lnTo>
                    <a:pt x="15" y="67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2"/>
                  </a:lnTo>
                  <a:lnTo>
                    <a:pt x="1" y="115"/>
                  </a:lnTo>
                  <a:lnTo>
                    <a:pt x="0" y="128"/>
                  </a:lnTo>
                  <a:lnTo>
                    <a:pt x="1" y="143"/>
                  </a:lnTo>
                  <a:lnTo>
                    <a:pt x="2" y="154"/>
                  </a:lnTo>
                  <a:lnTo>
                    <a:pt x="6" y="167"/>
                  </a:lnTo>
                  <a:lnTo>
                    <a:pt x="10" y="179"/>
                  </a:lnTo>
                  <a:lnTo>
                    <a:pt x="15" y="191"/>
                  </a:lnTo>
                  <a:lnTo>
                    <a:pt x="22" y="201"/>
                  </a:lnTo>
                  <a:lnTo>
                    <a:pt x="30" y="211"/>
                  </a:lnTo>
                  <a:lnTo>
                    <a:pt x="37" y="221"/>
                  </a:lnTo>
                  <a:lnTo>
                    <a:pt x="47" y="228"/>
                  </a:lnTo>
                  <a:lnTo>
                    <a:pt x="57" y="236"/>
                  </a:lnTo>
                  <a:lnTo>
                    <a:pt x="67" y="243"/>
                  </a:lnTo>
                  <a:lnTo>
                    <a:pt x="79" y="248"/>
                  </a:lnTo>
                  <a:lnTo>
                    <a:pt x="91" y="253"/>
                  </a:lnTo>
                  <a:lnTo>
                    <a:pt x="104" y="256"/>
                  </a:lnTo>
                  <a:lnTo>
                    <a:pt x="117" y="258"/>
                  </a:lnTo>
                  <a:lnTo>
                    <a:pt x="130" y="258"/>
                  </a:lnTo>
                  <a:lnTo>
                    <a:pt x="145" y="258"/>
                  </a:lnTo>
                  <a:lnTo>
                    <a:pt x="152" y="257"/>
                  </a:lnTo>
                  <a:lnTo>
                    <a:pt x="157" y="253"/>
                  </a:lnTo>
                  <a:lnTo>
                    <a:pt x="161" y="248"/>
                  </a:lnTo>
                  <a:lnTo>
                    <a:pt x="162" y="243"/>
                  </a:lnTo>
                  <a:lnTo>
                    <a:pt x="161" y="236"/>
                  </a:lnTo>
                  <a:lnTo>
                    <a:pt x="157" y="231"/>
                  </a:lnTo>
                  <a:lnTo>
                    <a:pt x="152" y="227"/>
                  </a:lnTo>
                  <a:lnTo>
                    <a:pt x="145" y="226"/>
                  </a:lnTo>
                  <a:lnTo>
                    <a:pt x="130" y="226"/>
                  </a:lnTo>
                  <a:lnTo>
                    <a:pt x="119" y="226"/>
                  </a:lnTo>
                  <a:lnTo>
                    <a:pt x="110" y="224"/>
                  </a:lnTo>
                  <a:lnTo>
                    <a:pt x="101" y="222"/>
                  </a:lnTo>
                  <a:lnTo>
                    <a:pt x="92" y="218"/>
                  </a:lnTo>
                  <a:lnTo>
                    <a:pt x="83" y="214"/>
                  </a:lnTo>
                  <a:lnTo>
                    <a:pt x="75" y="209"/>
                  </a:lnTo>
                  <a:lnTo>
                    <a:pt x="67" y="204"/>
                  </a:lnTo>
                  <a:lnTo>
                    <a:pt x="61" y="197"/>
                  </a:lnTo>
                  <a:lnTo>
                    <a:pt x="54" y="191"/>
                  </a:lnTo>
                  <a:lnTo>
                    <a:pt x="49" y="183"/>
                  </a:lnTo>
                  <a:lnTo>
                    <a:pt x="44" y="175"/>
                  </a:lnTo>
                  <a:lnTo>
                    <a:pt x="40" y="166"/>
                  </a:lnTo>
                  <a:lnTo>
                    <a:pt x="36" y="158"/>
                  </a:lnTo>
                  <a:lnTo>
                    <a:pt x="35" y="148"/>
                  </a:lnTo>
                  <a:lnTo>
                    <a:pt x="32" y="139"/>
                  </a:lnTo>
                  <a:lnTo>
                    <a:pt x="32" y="128"/>
                  </a:lnTo>
                  <a:lnTo>
                    <a:pt x="32" y="119"/>
                  </a:lnTo>
                  <a:lnTo>
                    <a:pt x="35" y="109"/>
                  </a:lnTo>
                  <a:lnTo>
                    <a:pt x="36" y="100"/>
                  </a:lnTo>
                  <a:lnTo>
                    <a:pt x="40" y="91"/>
                  </a:lnTo>
                  <a:lnTo>
                    <a:pt x="44" y="83"/>
                  </a:lnTo>
                  <a:lnTo>
                    <a:pt x="49" y="74"/>
                  </a:lnTo>
                  <a:lnTo>
                    <a:pt x="54" y="67"/>
                  </a:lnTo>
                  <a:lnTo>
                    <a:pt x="61" y="59"/>
                  </a:lnTo>
                  <a:lnTo>
                    <a:pt x="67" y="54"/>
                  </a:lnTo>
                  <a:lnTo>
                    <a:pt x="75" y="48"/>
                  </a:lnTo>
                  <a:lnTo>
                    <a:pt x="83" y="44"/>
                  </a:lnTo>
                  <a:lnTo>
                    <a:pt x="92" y="39"/>
                  </a:lnTo>
                  <a:lnTo>
                    <a:pt x="101" y="36"/>
                  </a:lnTo>
                  <a:lnTo>
                    <a:pt x="110" y="33"/>
                  </a:lnTo>
                  <a:lnTo>
                    <a:pt x="119" y="32"/>
                  </a:lnTo>
                  <a:lnTo>
                    <a:pt x="130" y="32"/>
                  </a:lnTo>
                  <a:lnTo>
                    <a:pt x="139" y="32"/>
                  </a:lnTo>
                  <a:lnTo>
                    <a:pt x="149" y="33"/>
                  </a:lnTo>
                  <a:lnTo>
                    <a:pt x="158" y="36"/>
                  </a:lnTo>
                  <a:lnTo>
                    <a:pt x="167" y="39"/>
                  </a:lnTo>
                  <a:lnTo>
                    <a:pt x="177" y="44"/>
                  </a:lnTo>
                  <a:lnTo>
                    <a:pt x="184" y="48"/>
                  </a:lnTo>
                  <a:lnTo>
                    <a:pt x="192" y="54"/>
                  </a:lnTo>
                  <a:lnTo>
                    <a:pt x="199" y="59"/>
                  </a:lnTo>
                  <a:lnTo>
                    <a:pt x="205" y="67"/>
                  </a:lnTo>
                  <a:lnTo>
                    <a:pt x="212" y="74"/>
                  </a:lnTo>
                  <a:lnTo>
                    <a:pt x="216" y="83"/>
                  </a:lnTo>
                  <a:lnTo>
                    <a:pt x="221" y="91"/>
                  </a:lnTo>
                  <a:lnTo>
                    <a:pt x="223" y="100"/>
                  </a:lnTo>
                  <a:lnTo>
                    <a:pt x="226" y="109"/>
                  </a:lnTo>
                  <a:lnTo>
                    <a:pt x="227" y="119"/>
                  </a:lnTo>
                  <a:lnTo>
                    <a:pt x="229" y="128"/>
                  </a:lnTo>
                  <a:lnTo>
                    <a:pt x="229" y="178"/>
                  </a:lnTo>
                  <a:lnTo>
                    <a:pt x="227" y="184"/>
                  </a:lnTo>
                  <a:lnTo>
                    <a:pt x="223" y="189"/>
                  </a:lnTo>
                  <a:lnTo>
                    <a:pt x="217" y="192"/>
                  </a:lnTo>
                  <a:lnTo>
                    <a:pt x="210" y="193"/>
                  </a:lnTo>
                  <a:lnTo>
                    <a:pt x="204" y="192"/>
                  </a:lnTo>
                  <a:lnTo>
                    <a:pt x="197" y="189"/>
                  </a:lnTo>
                  <a:lnTo>
                    <a:pt x="193" y="184"/>
                  </a:lnTo>
                  <a:lnTo>
                    <a:pt x="192" y="180"/>
                  </a:lnTo>
                  <a:lnTo>
                    <a:pt x="192" y="178"/>
                  </a:lnTo>
                  <a:lnTo>
                    <a:pt x="192" y="128"/>
                  </a:lnTo>
                  <a:lnTo>
                    <a:pt x="191" y="115"/>
                  </a:lnTo>
                  <a:lnTo>
                    <a:pt x="187" y="104"/>
                  </a:lnTo>
                  <a:lnTo>
                    <a:pt x="182" y="92"/>
                  </a:lnTo>
                  <a:lnTo>
                    <a:pt x="174" y="83"/>
                  </a:lnTo>
                  <a:lnTo>
                    <a:pt x="165" y="75"/>
                  </a:lnTo>
                  <a:lnTo>
                    <a:pt x="154" y="68"/>
                  </a:lnTo>
                  <a:lnTo>
                    <a:pt x="143" y="65"/>
                  </a:lnTo>
                  <a:lnTo>
                    <a:pt x="130" y="63"/>
                  </a:lnTo>
                  <a:lnTo>
                    <a:pt x="117" y="65"/>
                  </a:lnTo>
                  <a:lnTo>
                    <a:pt x="104" y="68"/>
                  </a:lnTo>
                  <a:lnTo>
                    <a:pt x="93" y="75"/>
                  </a:lnTo>
                  <a:lnTo>
                    <a:pt x="84" y="83"/>
                  </a:lnTo>
                  <a:lnTo>
                    <a:pt x="75" y="92"/>
                  </a:lnTo>
                  <a:lnTo>
                    <a:pt x="70" y="104"/>
                  </a:lnTo>
                  <a:lnTo>
                    <a:pt x="66" y="115"/>
                  </a:lnTo>
                  <a:lnTo>
                    <a:pt x="65" y="128"/>
                  </a:lnTo>
                  <a:lnTo>
                    <a:pt x="66" y="141"/>
                  </a:lnTo>
                  <a:lnTo>
                    <a:pt x="70" y="154"/>
                  </a:lnTo>
                  <a:lnTo>
                    <a:pt x="75" y="165"/>
                  </a:lnTo>
                  <a:lnTo>
                    <a:pt x="84" y="175"/>
                  </a:lnTo>
                  <a:lnTo>
                    <a:pt x="93" y="183"/>
                  </a:lnTo>
                  <a:lnTo>
                    <a:pt x="104" y="188"/>
                  </a:lnTo>
                  <a:lnTo>
                    <a:pt x="117" y="192"/>
                  </a:lnTo>
                  <a:lnTo>
                    <a:pt x="130" y="193"/>
                  </a:lnTo>
                  <a:lnTo>
                    <a:pt x="139" y="193"/>
                  </a:lnTo>
                  <a:lnTo>
                    <a:pt x="147" y="191"/>
                  </a:lnTo>
                  <a:lnTo>
                    <a:pt x="154" y="188"/>
                  </a:lnTo>
                  <a:lnTo>
                    <a:pt x="162" y="184"/>
                  </a:lnTo>
                  <a:lnTo>
                    <a:pt x="165" y="193"/>
                  </a:lnTo>
                  <a:lnTo>
                    <a:pt x="167" y="201"/>
                  </a:lnTo>
                  <a:lnTo>
                    <a:pt x="173" y="208"/>
                  </a:lnTo>
                  <a:lnTo>
                    <a:pt x="179" y="214"/>
                  </a:lnTo>
                  <a:lnTo>
                    <a:pt x="186" y="219"/>
                  </a:lnTo>
                  <a:lnTo>
                    <a:pt x="193" y="223"/>
                  </a:lnTo>
                  <a:lnTo>
                    <a:pt x="201" y="226"/>
                  </a:lnTo>
                  <a:lnTo>
                    <a:pt x="210" y="226"/>
                  </a:lnTo>
                  <a:lnTo>
                    <a:pt x="221" y="224"/>
                  </a:lnTo>
                  <a:lnTo>
                    <a:pt x="230" y="222"/>
                  </a:lnTo>
                  <a:lnTo>
                    <a:pt x="238" y="218"/>
                  </a:lnTo>
                  <a:lnTo>
                    <a:pt x="245" y="211"/>
                  </a:lnTo>
                  <a:lnTo>
                    <a:pt x="251" y="205"/>
                  </a:lnTo>
                  <a:lnTo>
                    <a:pt x="256" y="196"/>
                  </a:lnTo>
                  <a:lnTo>
                    <a:pt x="258" y="187"/>
                  </a:lnTo>
                  <a:lnTo>
                    <a:pt x="260" y="178"/>
                  </a:lnTo>
                  <a:lnTo>
                    <a:pt x="260" y="128"/>
                  </a:lnTo>
                  <a:close/>
                  <a:moveTo>
                    <a:pt x="130" y="161"/>
                  </a:moveTo>
                  <a:lnTo>
                    <a:pt x="130" y="161"/>
                  </a:lnTo>
                  <a:lnTo>
                    <a:pt x="123" y="161"/>
                  </a:lnTo>
                  <a:lnTo>
                    <a:pt x="117" y="158"/>
                  </a:lnTo>
                  <a:lnTo>
                    <a:pt x="112" y="156"/>
                  </a:lnTo>
                  <a:lnTo>
                    <a:pt x="106" y="152"/>
                  </a:lnTo>
                  <a:lnTo>
                    <a:pt x="102" y="146"/>
                  </a:lnTo>
                  <a:lnTo>
                    <a:pt x="100" y="141"/>
                  </a:lnTo>
                  <a:lnTo>
                    <a:pt x="97" y="135"/>
                  </a:lnTo>
                  <a:lnTo>
                    <a:pt x="97" y="128"/>
                  </a:lnTo>
                  <a:lnTo>
                    <a:pt x="97" y="122"/>
                  </a:lnTo>
                  <a:lnTo>
                    <a:pt x="100" y="117"/>
                  </a:lnTo>
                  <a:lnTo>
                    <a:pt x="102" y="110"/>
                  </a:lnTo>
                  <a:lnTo>
                    <a:pt x="106" y="106"/>
                  </a:lnTo>
                  <a:lnTo>
                    <a:pt x="112" y="102"/>
                  </a:lnTo>
                  <a:lnTo>
                    <a:pt x="117" y="98"/>
                  </a:lnTo>
                  <a:lnTo>
                    <a:pt x="123" y="97"/>
                  </a:lnTo>
                  <a:lnTo>
                    <a:pt x="130" y="96"/>
                  </a:lnTo>
                  <a:lnTo>
                    <a:pt x="136" y="97"/>
                  </a:lnTo>
                  <a:lnTo>
                    <a:pt x="143" y="98"/>
                  </a:lnTo>
                  <a:lnTo>
                    <a:pt x="148" y="102"/>
                  </a:lnTo>
                  <a:lnTo>
                    <a:pt x="152" y="106"/>
                  </a:lnTo>
                  <a:lnTo>
                    <a:pt x="156" y="110"/>
                  </a:lnTo>
                  <a:lnTo>
                    <a:pt x="160" y="117"/>
                  </a:lnTo>
                  <a:lnTo>
                    <a:pt x="161" y="122"/>
                  </a:lnTo>
                  <a:lnTo>
                    <a:pt x="162" y="128"/>
                  </a:lnTo>
                  <a:lnTo>
                    <a:pt x="161" y="135"/>
                  </a:lnTo>
                  <a:lnTo>
                    <a:pt x="160" y="141"/>
                  </a:lnTo>
                  <a:lnTo>
                    <a:pt x="156" y="146"/>
                  </a:lnTo>
                  <a:lnTo>
                    <a:pt x="152" y="152"/>
                  </a:lnTo>
                  <a:lnTo>
                    <a:pt x="148" y="156"/>
                  </a:lnTo>
                  <a:lnTo>
                    <a:pt x="143" y="158"/>
                  </a:lnTo>
                  <a:lnTo>
                    <a:pt x="136" y="161"/>
                  </a:lnTo>
                  <a:lnTo>
                    <a:pt x="130" y="161"/>
                  </a:lnTo>
                  <a:close/>
                </a:path>
              </a:pathLst>
            </a:custGeom>
            <a:solidFill>
              <a:srgbClr val="32AC7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b="1">
                <a:latin typeface="方正兰亭细黑_GBK" panose="02000000000000000000" charset="-122"/>
                <a:ea typeface="方正兰亭细黑_GBK" panose="02000000000000000000" charset="-122"/>
              </a:endParaRPr>
            </a:p>
          </p:txBody>
        </p:sp>
      </p:grpSp>
      <p:grpSp>
        <p:nvGrpSpPr>
          <p:cNvPr id="7173" name="组合 2"/>
          <p:cNvGrpSpPr/>
          <p:nvPr/>
        </p:nvGrpSpPr>
        <p:grpSpPr>
          <a:xfrm>
            <a:off x="3341688" y="2547938"/>
            <a:ext cx="1230312" cy="1228725"/>
            <a:chOff x="3341914" y="2547257"/>
            <a:chExt cx="1230086" cy="1230086"/>
          </a:xfrm>
        </p:grpSpPr>
        <p:sp>
          <p:nvSpPr>
            <p:cNvPr id="59" name="圆角矩形 58"/>
            <p:cNvSpPr/>
            <p:nvPr/>
          </p:nvSpPr>
          <p:spPr>
            <a:xfrm>
              <a:off x="3341914" y="2547257"/>
              <a:ext cx="1230086" cy="12300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方正兰亭细黑_GBK" panose="02000000000000000000" charset="-122"/>
                <a:ea typeface="方正兰亭细黑_GBK" panose="02000000000000000000" charset="-122"/>
                <a:cs typeface="+mn-cs"/>
              </a:endParaRPr>
            </a:p>
          </p:txBody>
        </p:sp>
        <p:sp>
          <p:nvSpPr>
            <p:cNvPr id="7188" name="Freeform 140"/>
            <p:cNvSpPr>
              <a:spLocks noEditPoints="1"/>
            </p:cNvSpPr>
            <p:nvPr/>
          </p:nvSpPr>
          <p:spPr>
            <a:xfrm>
              <a:off x="3793282" y="2998625"/>
              <a:ext cx="327351" cy="327350"/>
            </a:xfrm>
            <a:custGeom>
              <a:avLst/>
              <a:gdLst/>
              <a:ahLst/>
              <a:cxnLst>
                <a:cxn ang="0">
                  <a:pos x="344868807" y="396967293"/>
                </a:cxn>
                <a:cxn ang="0">
                  <a:pos x="328127326" y="420220742"/>
                </a:cxn>
                <a:cxn ang="0">
                  <a:pos x="105469128" y="421881978"/>
                </a:cxn>
                <a:cxn ang="0">
                  <a:pos x="80357554" y="406933425"/>
                </a:cxn>
                <a:cxn ang="0">
                  <a:pos x="77008999" y="368731422"/>
                </a:cxn>
                <a:cxn ang="0">
                  <a:pos x="33482961" y="355444105"/>
                </a:cxn>
                <a:cxn ang="0">
                  <a:pos x="5022832" y="320563287"/>
                </a:cxn>
                <a:cxn ang="0">
                  <a:pos x="0" y="210940989"/>
                </a:cxn>
                <a:cxn ang="0">
                  <a:pos x="3348555" y="179382645"/>
                </a:cxn>
                <a:cxn ang="0">
                  <a:pos x="31808684" y="144503116"/>
                </a:cxn>
                <a:cxn ang="0">
                  <a:pos x="77008999" y="131215799"/>
                </a:cxn>
                <a:cxn ang="0">
                  <a:pos x="80357554" y="16609791"/>
                </a:cxn>
                <a:cxn ang="0">
                  <a:pos x="105469128" y="0"/>
                </a:cxn>
                <a:cxn ang="0">
                  <a:pos x="328127326" y="1661237"/>
                </a:cxn>
                <a:cxn ang="0">
                  <a:pos x="344868807" y="24914686"/>
                </a:cxn>
                <a:cxn ang="0">
                  <a:pos x="363283271" y="131215799"/>
                </a:cxn>
                <a:cxn ang="0">
                  <a:pos x="401789065" y="154467959"/>
                </a:cxn>
                <a:cxn ang="0">
                  <a:pos x="423552084" y="194331199"/>
                </a:cxn>
                <a:cxn ang="0">
                  <a:pos x="423552084" y="289006231"/>
                </a:cxn>
                <a:cxn ang="0">
                  <a:pos x="410159158" y="333851893"/>
                </a:cxn>
                <a:cxn ang="0">
                  <a:pos x="378350474" y="362087763"/>
                </a:cxn>
                <a:cxn ang="0">
                  <a:pos x="344868807" y="368731422"/>
                </a:cxn>
                <a:cxn ang="0">
                  <a:pos x="319757233" y="284022521"/>
                </a:cxn>
                <a:cxn ang="0">
                  <a:pos x="319757233" y="24914686"/>
                </a:cxn>
                <a:cxn ang="0">
                  <a:pos x="130580702" y="131215799"/>
                </a:cxn>
                <a:cxn ang="0">
                  <a:pos x="294644365" y="131215799"/>
                </a:cxn>
                <a:cxn ang="0">
                  <a:pos x="155693570" y="76404006"/>
                </a:cxn>
                <a:cxn ang="0">
                  <a:pos x="266185530" y="76404006"/>
                </a:cxn>
                <a:cxn ang="0">
                  <a:pos x="304690030" y="189348777"/>
                </a:cxn>
                <a:cxn ang="0">
                  <a:pos x="319757233" y="189348777"/>
                </a:cxn>
                <a:cxn ang="0">
                  <a:pos x="105469128" y="232533201"/>
                </a:cxn>
                <a:cxn ang="0">
                  <a:pos x="75334722" y="244160570"/>
                </a:cxn>
                <a:cxn ang="0">
                  <a:pos x="55245980" y="269073967"/>
                </a:cxn>
                <a:cxn ang="0">
                  <a:pos x="51897425" y="318903339"/>
                </a:cxn>
                <a:cxn ang="0">
                  <a:pos x="77008999" y="289006231"/>
                </a:cxn>
                <a:cxn ang="0">
                  <a:pos x="95424757" y="260769072"/>
                </a:cxn>
                <a:cxn ang="0">
                  <a:pos x="316408678" y="259109124"/>
                </a:cxn>
                <a:cxn ang="0">
                  <a:pos x="328127326" y="260769072"/>
                </a:cxn>
                <a:cxn ang="0">
                  <a:pos x="344868807" y="289006231"/>
                </a:cxn>
                <a:cxn ang="0">
                  <a:pos x="373328936" y="289006231"/>
                </a:cxn>
                <a:cxn ang="0">
                  <a:pos x="369980381" y="269073967"/>
                </a:cxn>
                <a:cxn ang="0">
                  <a:pos x="348217362" y="244160570"/>
                </a:cxn>
                <a:cxn ang="0">
                  <a:pos x="316408678" y="232533201"/>
                </a:cxn>
                <a:cxn ang="0">
                  <a:pos x="344868807" y="189348777"/>
                </a:cxn>
                <a:cxn ang="0">
                  <a:pos x="364957549" y="189348777"/>
                </a:cxn>
              </a:cxnLst>
              <a:pathLst>
                <a:path w="253" h="254">
                  <a:moveTo>
                    <a:pt x="206" y="222"/>
                  </a:moveTo>
                  <a:lnTo>
                    <a:pt x="206" y="239"/>
                  </a:lnTo>
                  <a:lnTo>
                    <a:pt x="205" y="245"/>
                  </a:lnTo>
                  <a:lnTo>
                    <a:pt x="201" y="250"/>
                  </a:lnTo>
                  <a:lnTo>
                    <a:pt x="196" y="253"/>
                  </a:lnTo>
                  <a:lnTo>
                    <a:pt x="189" y="254"/>
                  </a:lnTo>
                  <a:lnTo>
                    <a:pt x="63" y="254"/>
                  </a:lnTo>
                  <a:lnTo>
                    <a:pt x="57" y="253"/>
                  </a:lnTo>
                  <a:lnTo>
                    <a:pt x="52" y="250"/>
                  </a:lnTo>
                  <a:lnTo>
                    <a:pt x="48" y="245"/>
                  </a:lnTo>
                  <a:lnTo>
                    <a:pt x="46" y="239"/>
                  </a:lnTo>
                  <a:lnTo>
                    <a:pt x="46" y="222"/>
                  </a:lnTo>
                  <a:lnTo>
                    <a:pt x="37" y="221"/>
                  </a:lnTo>
                  <a:lnTo>
                    <a:pt x="28" y="218"/>
                  </a:lnTo>
                  <a:lnTo>
                    <a:pt x="20" y="214"/>
                  </a:lnTo>
                  <a:lnTo>
                    <a:pt x="13" y="208"/>
                  </a:lnTo>
                  <a:lnTo>
                    <a:pt x="7" y="201"/>
                  </a:lnTo>
                  <a:lnTo>
                    <a:pt x="3" y="193"/>
                  </a:lnTo>
                  <a:lnTo>
                    <a:pt x="0" y="184"/>
                  </a:lnTo>
                  <a:lnTo>
                    <a:pt x="0" y="174"/>
                  </a:lnTo>
                  <a:lnTo>
                    <a:pt x="0" y="127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7" y="100"/>
                  </a:lnTo>
                  <a:lnTo>
                    <a:pt x="13" y="93"/>
                  </a:lnTo>
                  <a:lnTo>
                    <a:pt x="19" y="87"/>
                  </a:lnTo>
                  <a:lnTo>
                    <a:pt x="28" y="83"/>
                  </a:lnTo>
                  <a:lnTo>
                    <a:pt x="36" y="79"/>
                  </a:lnTo>
                  <a:lnTo>
                    <a:pt x="46" y="79"/>
                  </a:lnTo>
                  <a:lnTo>
                    <a:pt x="46" y="15"/>
                  </a:lnTo>
                  <a:lnTo>
                    <a:pt x="48" y="10"/>
                  </a:lnTo>
                  <a:lnTo>
                    <a:pt x="52" y="5"/>
                  </a:lnTo>
                  <a:lnTo>
                    <a:pt x="57" y="1"/>
                  </a:lnTo>
                  <a:lnTo>
                    <a:pt x="63" y="0"/>
                  </a:lnTo>
                  <a:lnTo>
                    <a:pt x="189" y="0"/>
                  </a:lnTo>
                  <a:lnTo>
                    <a:pt x="196" y="1"/>
                  </a:lnTo>
                  <a:lnTo>
                    <a:pt x="201" y="5"/>
                  </a:lnTo>
                  <a:lnTo>
                    <a:pt x="205" y="10"/>
                  </a:lnTo>
                  <a:lnTo>
                    <a:pt x="206" y="15"/>
                  </a:lnTo>
                  <a:lnTo>
                    <a:pt x="206" y="79"/>
                  </a:lnTo>
                  <a:lnTo>
                    <a:pt x="217" y="79"/>
                  </a:lnTo>
                  <a:lnTo>
                    <a:pt x="226" y="83"/>
                  </a:lnTo>
                  <a:lnTo>
                    <a:pt x="234" y="87"/>
                  </a:lnTo>
                  <a:lnTo>
                    <a:pt x="240" y="93"/>
                  </a:lnTo>
                  <a:lnTo>
                    <a:pt x="245" y="100"/>
                  </a:lnTo>
                  <a:lnTo>
                    <a:pt x="250" y="108"/>
                  </a:lnTo>
                  <a:lnTo>
                    <a:pt x="253" y="117"/>
                  </a:lnTo>
                  <a:lnTo>
                    <a:pt x="253" y="127"/>
                  </a:lnTo>
                  <a:lnTo>
                    <a:pt x="253" y="174"/>
                  </a:lnTo>
                  <a:lnTo>
                    <a:pt x="253" y="184"/>
                  </a:lnTo>
                  <a:lnTo>
                    <a:pt x="250" y="193"/>
                  </a:lnTo>
                  <a:lnTo>
                    <a:pt x="245" y="201"/>
                  </a:lnTo>
                  <a:lnTo>
                    <a:pt x="240" y="208"/>
                  </a:lnTo>
                  <a:lnTo>
                    <a:pt x="234" y="214"/>
                  </a:lnTo>
                  <a:lnTo>
                    <a:pt x="226" y="218"/>
                  </a:lnTo>
                  <a:lnTo>
                    <a:pt x="217" y="221"/>
                  </a:lnTo>
                  <a:lnTo>
                    <a:pt x="206" y="222"/>
                  </a:lnTo>
                  <a:close/>
                  <a:moveTo>
                    <a:pt x="62" y="239"/>
                  </a:moveTo>
                  <a:lnTo>
                    <a:pt x="191" y="239"/>
                  </a:lnTo>
                  <a:lnTo>
                    <a:pt x="191" y="171"/>
                  </a:lnTo>
                  <a:lnTo>
                    <a:pt x="62" y="171"/>
                  </a:lnTo>
                  <a:lnTo>
                    <a:pt x="62" y="239"/>
                  </a:lnTo>
                  <a:close/>
                  <a:moveTo>
                    <a:pt x="191" y="15"/>
                  </a:moveTo>
                  <a:lnTo>
                    <a:pt x="62" y="15"/>
                  </a:lnTo>
                  <a:lnTo>
                    <a:pt x="62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176" y="32"/>
                  </a:lnTo>
                  <a:lnTo>
                    <a:pt x="176" y="79"/>
                  </a:lnTo>
                  <a:lnTo>
                    <a:pt x="191" y="79"/>
                  </a:lnTo>
                  <a:lnTo>
                    <a:pt x="191" y="15"/>
                  </a:lnTo>
                  <a:close/>
                  <a:moveTo>
                    <a:pt x="93" y="46"/>
                  </a:moveTo>
                  <a:lnTo>
                    <a:pt x="93" y="79"/>
                  </a:lnTo>
                  <a:lnTo>
                    <a:pt x="159" y="79"/>
                  </a:lnTo>
                  <a:lnTo>
                    <a:pt x="159" y="46"/>
                  </a:lnTo>
                  <a:lnTo>
                    <a:pt x="93" y="46"/>
                  </a:lnTo>
                  <a:close/>
                  <a:moveTo>
                    <a:pt x="191" y="114"/>
                  </a:moveTo>
                  <a:lnTo>
                    <a:pt x="182" y="114"/>
                  </a:lnTo>
                  <a:lnTo>
                    <a:pt x="182" y="124"/>
                  </a:lnTo>
                  <a:lnTo>
                    <a:pt x="191" y="124"/>
                  </a:lnTo>
                  <a:lnTo>
                    <a:pt x="191" y="114"/>
                  </a:lnTo>
                  <a:close/>
                  <a:moveTo>
                    <a:pt x="189" y="140"/>
                  </a:moveTo>
                  <a:lnTo>
                    <a:pt x="63" y="140"/>
                  </a:lnTo>
                  <a:lnTo>
                    <a:pt x="57" y="141"/>
                  </a:lnTo>
                  <a:lnTo>
                    <a:pt x="50" y="143"/>
                  </a:lnTo>
                  <a:lnTo>
                    <a:pt x="45" y="147"/>
                  </a:lnTo>
                  <a:lnTo>
                    <a:pt x="40" y="150"/>
                  </a:lnTo>
                  <a:lnTo>
                    <a:pt x="36" y="156"/>
                  </a:lnTo>
                  <a:lnTo>
                    <a:pt x="33" y="162"/>
                  </a:lnTo>
                  <a:lnTo>
                    <a:pt x="32" y="167"/>
                  </a:lnTo>
                  <a:lnTo>
                    <a:pt x="31" y="174"/>
                  </a:lnTo>
                  <a:lnTo>
                    <a:pt x="31" y="192"/>
                  </a:lnTo>
                  <a:lnTo>
                    <a:pt x="46" y="192"/>
                  </a:lnTo>
                  <a:lnTo>
                    <a:pt x="46" y="174"/>
                  </a:lnTo>
                  <a:lnTo>
                    <a:pt x="48" y="167"/>
                  </a:lnTo>
                  <a:lnTo>
                    <a:pt x="52" y="162"/>
                  </a:lnTo>
                  <a:lnTo>
                    <a:pt x="57" y="157"/>
                  </a:lnTo>
                  <a:lnTo>
                    <a:pt x="59" y="156"/>
                  </a:lnTo>
                  <a:lnTo>
                    <a:pt x="63" y="156"/>
                  </a:lnTo>
                  <a:lnTo>
                    <a:pt x="189" y="156"/>
                  </a:lnTo>
                  <a:lnTo>
                    <a:pt x="193" y="156"/>
                  </a:lnTo>
                  <a:lnTo>
                    <a:pt x="196" y="157"/>
                  </a:lnTo>
                  <a:lnTo>
                    <a:pt x="201" y="162"/>
                  </a:lnTo>
                  <a:lnTo>
                    <a:pt x="205" y="167"/>
                  </a:lnTo>
                  <a:lnTo>
                    <a:pt x="206" y="174"/>
                  </a:lnTo>
                  <a:lnTo>
                    <a:pt x="206" y="192"/>
                  </a:lnTo>
                  <a:lnTo>
                    <a:pt x="223" y="192"/>
                  </a:lnTo>
                  <a:lnTo>
                    <a:pt x="223" y="174"/>
                  </a:lnTo>
                  <a:lnTo>
                    <a:pt x="222" y="167"/>
                  </a:lnTo>
                  <a:lnTo>
                    <a:pt x="221" y="162"/>
                  </a:lnTo>
                  <a:lnTo>
                    <a:pt x="217" y="156"/>
                  </a:lnTo>
                  <a:lnTo>
                    <a:pt x="213" y="150"/>
                  </a:lnTo>
                  <a:lnTo>
                    <a:pt x="208" y="147"/>
                  </a:lnTo>
                  <a:lnTo>
                    <a:pt x="202" y="143"/>
                  </a:lnTo>
                  <a:lnTo>
                    <a:pt x="196" y="141"/>
                  </a:lnTo>
                  <a:lnTo>
                    <a:pt x="189" y="140"/>
                  </a:lnTo>
                  <a:close/>
                  <a:moveTo>
                    <a:pt x="218" y="114"/>
                  </a:moveTo>
                  <a:lnTo>
                    <a:pt x="206" y="114"/>
                  </a:lnTo>
                  <a:lnTo>
                    <a:pt x="206" y="124"/>
                  </a:lnTo>
                  <a:lnTo>
                    <a:pt x="218" y="124"/>
                  </a:lnTo>
                  <a:lnTo>
                    <a:pt x="218" y="114"/>
                  </a:lnTo>
                  <a:close/>
                </a:path>
              </a:pathLst>
            </a:custGeom>
            <a:solidFill>
              <a:srgbClr val="32AC7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b="1">
                <a:latin typeface="方正兰亭细黑_GBK" panose="02000000000000000000" charset="-122"/>
                <a:ea typeface="方正兰亭细黑_GBK" panose="02000000000000000000" charset="-122"/>
              </a:endParaRPr>
            </a:p>
          </p:txBody>
        </p:sp>
      </p:grpSp>
      <p:sp>
        <p:nvSpPr>
          <p:cNvPr id="7174" name="文本框 18"/>
          <p:cNvSpPr txBox="1"/>
          <p:nvPr/>
        </p:nvSpPr>
        <p:spPr>
          <a:xfrm>
            <a:off x="557213" y="228600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可行性分析</a:t>
            </a:r>
            <a:endParaRPr lang="zh-CN" altLang="en-US" sz="24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7175" name="文本框 19"/>
          <p:cNvSpPr txBox="1"/>
          <p:nvPr/>
        </p:nvSpPr>
        <p:spPr>
          <a:xfrm>
            <a:off x="730250" y="596900"/>
            <a:ext cx="106553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About us</a:t>
            </a:r>
            <a:endParaRPr lang="en-US" altLang="zh-CN" sz="16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方正兰亭细黑_GBK" panose="02000000000000000000" charset="-122"/>
              <a:ea typeface="方正兰亭细黑_GBK" panose="02000000000000000000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084638" y="1966913"/>
            <a:ext cx="1062038" cy="1062038"/>
          </a:xfrm>
          <a:prstGeom prst="ellipse">
            <a:avLst/>
          </a:prstGeom>
          <a:solidFill>
            <a:srgbClr val="32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方正兰亭细黑_GBK" panose="02000000000000000000" charset="-122"/>
              <a:ea typeface="方正兰亭细黑_GBK" panose="02000000000000000000" charset="-122"/>
              <a:cs typeface="+mn-cs"/>
            </a:endParaRPr>
          </a:p>
        </p:txBody>
      </p:sp>
      <p:sp>
        <p:nvSpPr>
          <p:cNvPr id="7178" name="矩形 62"/>
          <p:cNvSpPr/>
          <p:nvPr/>
        </p:nvSpPr>
        <p:spPr>
          <a:xfrm>
            <a:off x="941388" y="1492250"/>
            <a:ext cx="2268537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硬件：个人计算机的配置足以满足开发本课题的需要。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软件：采用开源软件，无须支出授权费。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云服务：腾讯云包月服务，费用较低。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其余购买参考资料的费用控制在合理范围内。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  <a:p>
            <a:pPr eaLnBrk="1" hangingPunct="1"/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7179" name="文本框 32"/>
          <p:cNvSpPr txBox="1"/>
          <p:nvPr/>
        </p:nvSpPr>
        <p:spPr>
          <a:xfrm>
            <a:off x="965200" y="1239838"/>
            <a:ext cx="107823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经济可行性</a:t>
            </a:r>
            <a:endParaRPr lang="zh-CN" altLang="en-US" sz="14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7180" name="矩形 64"/>
          <p:cNvSpPr/>
          <p:nvPr/>
        </p:nvSpPr>
        <p:spPr>
          <a:xfrm>
            <a:off x="941388" y="2854325"/>
            <a:ext cx="226853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对使用者来说，因微信的流行，微信小程序作为微信推出的一套API使用习惯与微信相近，具有较好的用户体验。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  <a:p>
            <a:pPr eaLnBrk="1" hangingPunct="1"/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7181" name="文本框 32"/>
          <p:cNvSpPr txBox="1"/>
          <p:nvPr/>
        </p:nvSpPr>
        <p:spPr>
          <a:xfrm>
            <a:off x="965200" y="2601913"/>
            <a:ext cx="107823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社会可行性</a:t>
            </a:r>
            <a:endParaRPr lang="en-US" altLang="zh-CN" sz="14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7182" name="矩形 66"/>
          <p:cNvSpPr/>
          <p:nvPr/>
        </p:nvSpPr>
        <p:spPr>
          <a:xfrm>
            <a:off x="6100763" y="1525588"/>
            <a:ext cx="2268537" cy="1614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  <a:sym typeface="+mn-ea"/>
              </a:rPr>
              <a:t>本项目总体采用前后端分离的思想，并部署至腾讯云。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  <a:sym typeface="+mn-ea"/>
              </a:rPr>
              <a:t>前端使用微信封装的一套小程序API，组件化开发，效率高，UI视觉效果统一，社区成熟，还有跨平台的优势。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  <a:sym typeface="+mn-ea"/>
              </a:rPr>
              <a:t>本项目采用微服务架构部署在docker上，将业务拆分，从而增加项目整体的健壮程度。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  <a:sym typeface="+mn-ea"/>
              </a:rPr>
              <a:t>以上技术在互联网已有较多的应用，接受过诸多考验，且有一定的参考资料可供学习，故技术上可行。</a:t>
            </a:r>
            <a:endParaRPr lang="zh-CN" altLang="en-US" sz="12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7183" name="文本框 32"/>
          <p:cNvSpPr txBox="1"/>
          <p:nvPr/>
        </p:nvSpPr>
        <p:spPr>
          <a:xfrm>
            <a:off x="6100763" y="1271588"/>
            <a:ext cx="107823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  <a:sym typeface="+mn-ea"/>
              </a:rPr>
              <a:t>技术可行性</a:t>
            </a:r>
            <a:endParaRPr lang="en-US" altLang="zh-CN" sz="14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  <a:sym typeface="+mn-ea"/>
            </a:endParaRPr>
          </a:p>
        </p:txBody>
      </p:sp>
      <p:sp>
        <p:nvSpPr>
          <p:cNvPr id="7186" name="Freeform 226"/>
          <p:cNvSpPr>
            <a:spLocks noEditPoints="1"/>
          </p:cNvSpPr>
          <p:nvPr/>
        </p:nvSpPr>
        <p:spPr>
          <a:xfrm>
            <a:off x="4394200" y="2228850"/>
            <a:ext cx="442913" cy="539750"/>
          </a:xfrm>
          <a:custGeom>
            <a:avLst/>
            <a:gdLst/>
            <a:ahLst/>
            <a:cxnLst>
              <a:cxn ang="0">
                <a:pos x="116681085" y="866653625"/>
              </a:cxn>
              <a:cxn ang="0">
                <a:pos x="121167434" y="853111000"/>
              </a:cxn>
              <a:cxn ang="0">
                <a:pos x="157068817" y="803460375"/>
              </a:cxn>
              <a:cxn ang="0">
                <a:pos x="201947136" y="780890750"/>
              </a:cxn>
              <a:cxn ang="0">
                <a:pos x="722520374" y="771863750"/>
              </a:cxn>
              <a:cxn ang="0">
                <a:pos x="749446942" y="780890750"/>
              </a:cxn>
              <a:cxn ang="0">
                <a:pos x="798811609" y="803460375"/>
              </a:cxn>
              <a:cxn ang="0">
                <a:pos x="830226644" y="853111000"/>
              </a:cxn>
              <a:cxn ang="0">
                <a:pos x="937930794" y="1146509750"/>
              </a:cxn>
              <a:cxn ang="0">
                <a:pos x="462233755" y="749294125"/>
              </a:cxn>
              <a:cxn ang="0">
                <a:pos x="430820839" y="749294125"/>
              </a:cxn>
              <a:cxn ang="0">
                <a:pos x="354529605" y="731238000"/>
              </a:cxn>
              <a:cxn ang="0">
                <a:pos x="287213186" y="704154875"/>
              </a:cxn>
              <a:cxn ang="0">
                <a:pos x="201947136" y="636448125"/>
              </a:cxn>
              <a:cxn ang="0">
                <a:pos x="139119185" y="555198750"/>
              </a:cxn>
              <a:cxn ang="0">
                <a:pos x="107704150" y="487492000"/>
              </a:cxn>
              <a:cxn ang="0">
                <a:pos x="98729334" y="415271750"/>
              </a:cxn>
              <a:cxn ang="0">
                <a:pos x="89754518" y="374646000"/>
              </a:cxn>
              <a:cxn ang="0">
                <a:pos x="103217802" y="297912250"/>
              </a:cxn>
              <a:cxn ang="0">
                <a:pos x="121167434" y="225689875"/>
              </a:cxn>
              <a:cxn ang="0">
                <a:pos x="157068817" y="162496625"/>
              </a:cxn>
              <a:cxn ang="0">
                <a:pos x="255800271" y="63193250"/>
              </a:cxn>
              <a:cxn ang="0">
                <a:pos x="318628221" y="27083125"/>
              </a:cxn>
              <a:cxn ang="0">
                <a:pos x="390430988" y="4513500"/>
              </a:cxn>
              <a:cxn ang="0">
                <a:pos x="462233755" y="0"/>
              </a:cxn>
              <a:cxn ang="0">
                <a:pos x="507109955" y="0"/>
              </a:cxn>
              <a:cxn ang="0">
                <a:pos x="574426373" y="18056125"/>
              </a:cxn>
              <a:cxn ang="0">
                <a:pos x="646229140" y="45137125"/>
              </a:cxn>
              <a:cxn ang="0">
                <a:pos x="731497310" y="108332500"/>
              </a:cxn>
              <a:cxn ang="0">
                <a:pos x="798811609" y="198608875"/>
              </a:cxn>
              <a:cxn ang="0">
                <a:pos x="821249708" y="261802125"/>
              </a:cxn>
              <a:cxn ang="0">
                <a:pos x="839201460" y="338535875"/>
              </a:cxn>
              <a:cxn ang="0">
                <a:pos x="839201460" y="374646000"/>
              </a:cxn>
              <a:cxn ang="0">
                <a:pos x="830226644" y="451381875"/>
              </a:cxn>
              <a:cxn ang="0">
                <a:pos x="807786425" y="519088625"/>
              </a:cxn>
              <a:cxn ang="0">
                <a:pos x="771885041" y="586795375"/>
              </a:cxn>
              <a:cxn ang="0">
                <a:pos x="673155707" y="686100875"/>
              </a:cxn>
              <a:cxn ang="0">
                <a:pos x="610327756" y="722211000"/>
              </a:cxn>
              <a:cxn ang="0">
                <a:pos x="538524990" y="744780625"/>
              </a:cxn>
              <a:cxn ang="0">
                <a:pos x="462233755" y="749294125"/>
              </a:cxn>
              <a:cxn ang="0">
                <a:pos x="403894272" y="99303375"/>
              </a:cxn>
              <a:cxn ang="0">
                <a:pos x="390430988" y="108332500"/>
              </a:cxn>
              <a:cxn ang="0">
                <a:pos x="363504421" y="135413500"/>
              </a:cxn>
              <a:cxn ang="0">
                <a:pos x="345552670" y="180552750"/>
              </a:cxn>
              <a:cxn ang="0">
                <a:pos x="332089386" y="261802125"/>
              </a:cxn>
              <a:cxn ang="0">
                <a:pos x="305164938" y="302425750"/>
              </a:cxn>
              <a:cxn ang="0">
                <a:pos x="255800271" y="338535875"/>
              </a:cxn>
              <a:cxn ang="0">
                <a:pos x="179509036" y="374646000"/>
              </a:cxn>
              <a:cxn ang="0">
                <a:pos x="183995385" y="433325750"/>
              </a:cxn>
              <a:cxn ang="0">
                <a:pos x="228873703" y="537144750"/>
              </a:cxn>
              <a:cxn ang="0">
                <a:pos x="305164938" y="613878500"/>
              </a:cxn>
              <a:cxn ang="0">
                <a:pos x="403894272" y="654504250"/>
              </a:cxn>
              <a:cxn ang="0">
                <a:pos x="462233755" y="663531250"/>
              </a:cxn>
              <a:cxn ang="0">
                <a:pos x="574426373" y="636448125"/>
              </a:cxn>
              <a:cxn ang="0">
                <a:pos x="668669359" y="577768375"/>
              </a:cxn>
              <a:cxn ang="0">
                <a:pos x="727008842" y="487492000"/>
              </a:cxn>
              <a:cxn ang="0">
                <a:pos x="749446942" y="374646000"/>
              </a:cxn>
              <a:cxn ang="0">
                <a:pos x="722520374" y="356592000"/>
              </a:cxn>
              <a:cxn ang="0">
                <a:pos x="628279508" y="311452750"/>
              </a:cxn>
              <a:cxn ang="0">
                <a:pos x="457745287" y="243746000"/>
              </a:cxn>
              <a:cxn ang="0">
                <a:pos x="417357556" y="216662875"/>
              </a:cxn>
              <a:cxn ang="0">
                <a:pos x="399405804" y="167012250"/>
              </a:cxn>
              <a:cxn ang="0">
                <a:pos x="403894272" y="99303375"/>
              </a:cxn>
            </a:cxnLst>
            <a:pathLst>
              <a:path w="209" h="254">
                <a:moveTo>
                  <a:pt x="0" y="254"/>
                </a:moveTo>
                <a:lnTo>
                  <a:pt x="26" y="192"/>
                </a:lnTo>
                <a:lnTo>
                  <a:pt x="27" y="189"/>
                </a:lnTo>
                <a:lnTo>
                  <a:pt x="31" y="182"/>
                </a:lnTo>
                <a:lnTo>
                  <a:pt x="35" y="178"/>
                </a:lnTo>
                <a:lnTo>
                  <a:pt x="40" y="175"/>
                </a:lnTo>
                <a:lnTo>
                  <a:pt x="45" y="173"/>
                </a:lnTo>
                <a:lnTo>
                  <a:pt x="53" y="171"/>
                </a:lnTo>
                <a:lnTo>
                  <a:pt x="161" y="171"/>
                </a:lnTo>
                <a:lnTo>
                  <a:pt x="167" y="173"/>
                </a:lnTo>
                <a:lnTo>
                  <a:pt x="172" y="175"/>
                </a:lnTo>
                <a:lnTo>
                  <a:pt x="178" y="178"/>
                </a:lnTo>
                <a:lnTo>
                  <a:pt x="181" y="182"/>
                </a:lnTo>
                <a:lnTo>
                  <a:pt x="185" y="189"/>
                </a:lnTo>
                <a:lnTo>
                  <a:pt x="187" y="192"/>
                </a:lnTo>
                <a:lnTo>
                  <a:pt x="209" y="254"/>
                </a:lnTo>
                <a:lnTo>
                  <a:pt x="0" y="254"/>
                </a:lnTo>
                <a:close/>
                <a:moveTo>
                  <a:pt x="103" y="166"/>
                </a:moveTo>
                <a:lnTo>
                  <a:pt x="103" y="166"/>
                </a:lnTo>
                <a:lnTo>
                  <a:pt x="96" y="166"/>
                </a:lnTo>
                <a:lnTo>
                  <a:pt x="87" y="165"/>
                </a:lnTo>
                <a:lnTo>
                  <a:pt x="79" y="162"/>
                </a:lnTo>
                <a:lnTo>
                  <a:pt x="71" y="160"/>
                </a:lnTo>
                <a:lnTo>
                  <a:pt x="64" y="156"/>
                </a:lnTo>
                <a:lnTo>
                  <a:pt x="57" y="152"/>
                </a:lnTo>
                <a:lnTo>
                  <a:pt x="45" y="141"/>
                </a:lnTo>
                <a:lnTo>
                  <a:pt x="35" y="130"/>
                </a:lnTo>
                <a:lnTo>
                  <a:pt x="31" y="123"/>
                </a:lnTo>
                <a:lnTo>
                  <a:pt x="27" y="115"/>
                </a:lnTo>
                <a:lnTo>
                  <a:pt x="24" y="108"/>
                </a:lnTo>
                <a:lnTo>
                  <a:pt x="23" y="100"/>
                </a:lnTo>
                <a:lnTo>
                  <a:pt x="22" y="92"/>
                </a:lnTo>
                <a:lnTo>
                  <a:pt x="20" y="83"/>
                </a:lnTo>
                <a:lnTo>
                  <a:pt x="22" y="75"/>
                </a:lnTo>
                <a:lnTo>
                  <a:pt x="23" y="66"/>
                </a:lnTo>
                <a:lnTo>
                  <a:pt x="24" y="58"/>
                </a:lnTo>
                <a:lnTo>
                  <a:pt x="27" y="50"/>
                </a:lnTo>
                <a:lnTo>
                  <a:pt x="31" y="44"/>
                </a:lnTo>
                <a:lnTo>
                  <a:pt x="35" y="36"/>
                </a:lnTo>
                <a:lnTo>
                  <a:pt x="45" y="24"/>
                </a:lnTo>
                <a:lnTo>
                  <a:pt x="57" y="14"/>
                </a:lnTo>
                <a:lnTo>
                  <a:pt x="64" y="10"/>
                </a:lnTo>
                <a:lnTo>
                  <a:pt x="71" y="6"/>
                </a:lnTo>
                <a:lnTo>
                  <a:pt x="79" y="4"/>
                </a:lnTo>
                <a:lnTo>
                  <a:pt x="87" y="1"/>
                </a:lnTo>
                <a:lnTo>
                  <a:pt x="96" y="0"/>
                </a:lnTo>
                <a:lnTo>
                  <a:pt x="103" y="0"/>
                </a:lnTo>
                <a:lnTo>
                  <a:pt x="113" y="0"/>
                </a:lnTo>
                <a:lnTo>
                  <a:pt x="120" y="1"/>
                </a:lnTo>
                <a:lnTo>
                  <a:pt x="128" y="4"/>
                </a:lnTo>
                <a:lnTo>
                  <a:pt x="136" y="6"/>
                </a:lnTo>
                <a:lnTo>
                  <a:pt x="144" y="10"/>
                </a:lnTo>
                <a:lnTo>
                  <a:pt x="150" y="14"/>
                </a:lnTo>
                <a:lnTo>
                  <a:pt x="163" y="24"/>
                </a:lnTo>
                <a:lnTo>
                  <a:pt x="172" y="36"/>
                </a:lnTo>
                <a:lnTo>
                  <a:pt x="178" y="44"/>
                </a:lnTo>
                <a:lnTo>
                  <a:pt x="180" y="50"/>
                </a:lnTo>
                <a:lnTo>
                  <a:pt x="183" y="58"/>
                </a:lnTo>
                <a:lnTo>
                  <a:pt x="185" y="66"/>
                </a:lnTo>
                <a:lnTo>
                  <a:pt x="187" y="75"/>
                </a:lnTo>
                <a:lnTo>
                  <a:pt x="187" y="83"/>
                </a:lnTo>
                <a:lnTo>
                  <a:pt x="187" y="92"/>
                </a:lnTo>
                <a:lnTo>
                  <a:pt x="185" y="100"/>
                </a:lnTo>
                <a:lnTo>
                  <a:pt x="183" y="108"/>
                </a:lnTo>
                <a:lnTo>
                  <a:pt x="180" y="115"/>
                </a:lnTo>
                <a:lnTo>
                  <a:pt x="178" y="123"/>
                </a:lnTo>
                <a:lnTo>
                  <a:pt x="172" y="130"/>
                </a:lnTo>
                <a:lnTo>
                  <a:pt x="163" y="141"/>
                </a:lnTo>
                <a:lnTo>
                  <a:pt x="150" y="152"/>
                </a:lnTo>
                <a:lnTo>
                  <a:pt x="144" y="156"/>
                </a:lnTo>
                <a:lnTo>
                  <a:pt x="136" y="160"/>
                </a:lnTo>
                <a:lnTo>
                  <a:pt x="128" y="162"/>
                </a:lnTo>
                <a:lnTo>
                  <a:pt x="120" y="165"/>
                </a:lnTo>
                <a:lnTo>
                  <a:pt x="113" y="166"/>
                </a:lnTo>
                <a:lnTo>
                  <a:pt x="103" y="166"/>
                </a:lnTo>
                <a:close/>
                <a:moveTo>
                  <a:pt x="90" y="22"/>
                </a:moveTo>
                <a:lnTo>
                  <a:pt x="90" y="22"/>
                </a:lnTo>
                <a:lnTo>
                  <a:pt x="87" y="24"/>
                </a:lnTo>
                <a:lnTo>
                  <a:pt x="83" y="27"/>
                </a:lnTo>
                <a:lnTo>
                  <a:pt x="81" y="30"/>
                </a:lnTo>
                <a:lnTo>
                  <a:pt x="79" y="33"/>
                </a:lnTo>
                <a:lnTo>
                  <a:pt x="77" y="40"/>
                </a:lnTo>
                <a:lnTo>
                  <a:pt x="76" y="49"/>
                </a:lnTo>
                <a:lnTo>
                  <a:pt x="74" y="58"/>
                </a:lnTo>
                <a:lnTo>
                  <a:pt x="71" y="62"/>
                </a:lnTo>
                <a:lnTo>
                  <a:pt x="68" y="67"/>
                </a:lnTo>
                <a:lnTo>
                  <a:pt x="63" y="71"/>
                </a:lnTo>
                <a:lnTo>
                  <a:pt x="57" y="75"/>
                </a:lnTo>
                <a:lnTo>
                  <a:pt x="49" y="79"/>
                </a:lnTo>
                <a:lnTo>
                  <a:pt x="40" y="83"/>
                </a:lnTo>
                <a:lnTo>
                  <a:pt x="41" y="96"/>
                </a:lnTo>
                <a:lnTo>
                  <a:pt x="45" y="108"/>
                </a:lnTo>
                <a:lnTo>
                  <a:pt x="51" y="119"/>
                </a:lnTo>
                <a:lnTo>
                  <a:pt x="59" y="128"/>
                </a:lnTo>
                <a:lnTo>
                  <a:pt x="68" y="136"/>
                </a:lnTo>
                <a:lnTo>
                  <a:pt x="79" y="141"/>
                </a:lnTo>
                <a:lnTo>
                  <a:pt x="90" y="145"/>
                </a:lnTo>
                <a:lnTo>
                  <a:pt x="103" y="147"/>
                </a:lnTo>
                <a:lnTo>
                  <a:pt x="116" y="145"/>
                </a:lnTo>
                <a:lnTo>
                  <a:pt x="128" y="141"/>
                </a:lnTo>
                <a:lnTo>
                  <a:pt x="140" y="136"/>
                </a:lnTo>
                <a:lnTo>
                  <a:pt x="149" y="128"/>
                </a:lnTo>
                <a:lnTo>
                  <a:pt x="157" y="119"/>
                </a:lnTo>
                <a:lnTo>
                  <a:pt x="162" y="108"/>
                </a:lnTo>
                <a:lnTo>
                  <a:pt x="166" y="96"/>
                </a:lnTo>
                <a:lnTo>
                  <a:pt x="167" y="83"/>
                </a:lnTo>
                <a:lnTo>
                  <a:pt x="161" y="79"/>
                </a:lnTo>
                <a:lnTo>
                  <a:pt x="154" y="75"/>
                </a:lnTo>
                <a:lnTo>
                  <a:pt x="140" y="69"/>
                </a:lnTo>
                <a:lnTo>
                  <a:pt x="113" y="59"/>
                </a:lnTo>
                <a:lnTo>
                  <a:pt x="102" y="54"/>
                </a:lnTo>
                <a:lnTo>
                  <a:pt x="97" y="52"/>
                </a:lnTo>
                <a:lnTo>
                  <a:pt x="93" y="48"/>
                </a:lnTo>
                <a:lnTo>
                  <a:pt x="90" y="43"/>
                </a:lnTo>
                <a:lnTo>
                  <a:pt x="89" y="37"/>
                </a:lnTo>
                <a:lnTo>
                  <a:pt x="89" y="31"/>
                </a:lnTo>
                <a:lnTo>
                  <a:pt x="90" y="22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 b="1"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文本框 18"/>
          <p:cNvSpPr txBox="1"/>
          <p:nvPr/>
        </p:nvSpPr>
        <p:spPr>
          <a:xfrm>
            <a:off x="481013" y="237808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知名小程序介绍</a:t>
            </a:r>
            <a:endParaRPr lang="zh-CN" altLang="en-US" sz="24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8195" name="文本框 19"/>
          <p:cNvSpPr txBox="1"/>
          <p:nvPr/>
        </p:nvSpPr>
        <p:spPr>
          <a:xfrm>
            <a:off x="404813" y="588963"/>
            <a:ext cx="417195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12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Introduction to the well-known WeChat small program</a:t>
            </a:r>
            <a:endParaRPr lang="en-US" altLang="zh-CN" sz="12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方正兰亭细黑_GBK" panose="02000000000000000000" charset="-122"/>
              <a:ea typeface="方正兰亭细黑_GBK" panose="02000000000000000000" charset="-122"/>
              <a:cs typeface="+mn-cs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430713" y="973138"/>
            <a:ext cx="261938" cy="263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方正兰亭细黑_GBK" panose="02000000000000000000" charset="-122"/>
              <a:ea typeface="方正兰亭细黑_GBK" panose="02000000000000000000" charset="-122"/>
              <a:cs typeface="+mn-cs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430713" y="1897063"/>
            <a:ext cx="261938" cy="261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方正兰亭细黑_GBK" panose="02000000000000000000" charset="-122"/>
              <a:ea typeface="方正兰亭细黑_GBK" panose="02000000000000000000" charset="-122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430713" y="2820988"/>
            <a:ext cx="261938" cy="261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方正兰亭细黑_GBK" panose="02000000000000000000" charset="-122"/>
              <a:ea typeface="方正兰亭细黑_GBK" panose="02000000000000000000" charset="-122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430713" y="3743325"/>
            <a:ext cx="261938" cy="261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方正兰亭细黑_GBK" panose="02000000000000000000" charset="-122"/>
              <a:ea typeface="方正兰亭细黑_GBK" panose="02000000000000000000" charset="-122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572000" y="596900"/>
            <a:ext cx="0" cy="3898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2" name="矩形 78"/>
          <p:cNvSpPr/>
          <p:nvPr/>
        </p:nvSpPr>
        <p:spPr>
          <a:xfrm>
            <a:off x="5761355" y="782003"/>
            <a:ext cx="25463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红包店的主体是财付通支付科技有限公司，也就是腾讯的支付公司。在其线下到店“支付领红包”玩法中，用户只要在参与活动的品牌店使用微信支付，支付金额大于等于5元，即可获得两个到店红包。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8203" name="文本框 32"/>
          <p:cNvSpPr txBox="1"/>
          <p:nvPr/>
        </p:nvSpPr>
        <p:spPr>
          <a:xfrm>
            <a:off x="4816475" y="936625"/>
            <a:ext cx="94869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i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红包店</a:t>
            </a:r>
            <a:endParaRPr lang="zh-CN" altLang="en-US" sz="2000" b="1" i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8205" name="文本框 32"/>
          <p:cNvSpPr txBox="1"/>
          <p:nvPr/>
        </p:nvSpPr>
        <p:spPr>
          <a:xfrm>
            <a:off x="3486150" y="1828800"/>
            <a:ext cx="94869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i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拼多多</a:t>
            </a:r>
            <a:endParaRPr lang="zh-CN" altLang="en-US" sz="2000" b="1" i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8207" name="矩形 86"/>
          <p:cNvSpPr/>
          <p:nvPr/>
        </p:nvSpPr>
        <p:spPr>
          <a:xfrm>
            <a:off x="937895" y="1637030"/>
            <a:ext cx="2547938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拼多多是国内目前主流的手机购物APP。用户通过发起和朋友，家人，邻居等的拼团，以更低的价格，拼团购买商品。旨在凝聚更多人的力量，用更低的价格买到更好的东西，体会更多的实惠和乐趣。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8208" name="矩形 87"/>
          <p:cNvSpPr/>
          <p:nvPr/>
        </p:nvSpPr>
        <p:spPr>
          <a:xfrm>
            <a:off x="6078220" y="2599055"/>
            <a:ext cx="25463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进入摩拜单车小程序首页，页面只有2个功能，一是看地图查找车辆，一个是扫描开锁。用户点击扫描开锁，直接跳转至二维码扫描页面，扫描开锁即可骑走，骑行结束后关锁，自动完成支付，这个流程跟使用app无任何差别，这个流程十分流畅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8209" name="文本框 32"/>
          <p:cNvSpPr txBox="1"/>
          <p:nvPr/>
        </p:nvSpPr>
        <p:spPr>
          <a:xfrm>
            <a:off x="4816475" y="2722563"/>
            <a:ext cx="12039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摩拜单车</a:t>
            </a:r>
            <a:endParaRPr lang="en-US" altLang="zh-CN" sz="2000" b="1" i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8211" name="文本框 32"/>
          <p:cNvSpPr txBox="1"/>
          <p:nvPr/>
        </p:nvSpPr>
        <p:spPr>
          <a:xfrm>
            <a:off x="3231833" y="3625850"/>
            <a:ext cx="12039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贝贝拼团</a:t>
            </a:r>
            <a:endParaRPr lang="en-US" altLang="zh-CN" sz="2000" b="1" i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sp>
        <p:nvSpPr>
          <p:cNvPr id="8213" name="矩形 92"/>
          <p:cNvSpPr/>
          <p:nvPr/>
        </p:nvSpPr>
        <p:spPr>
          <a:xfrm>
            <a:off x="770255" y="3413760"/>
            <a:ext cx="2547938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杭州贝购科技有限公司旗下网站，创立于2014年4月，是国内领先的母婴特卖平台。贝贝网以品牌正品、独家折扣、限时抢购为特色，主要提供童装、童鞋、玩具、用品等商品的特卖服务，产品适用于0—12岁的婴童以及生产前后的妈妈们。</a:t>
            </a:r>
            <a:endParaRPr lang="en-US" altLang="zh-CN" sz="900" b="1" dirty="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文本框 18"/>
          <p:cNvSpPr txBox="1"/>
          <p:nvPr/>
        </p:nvSpPr>
        <p:spPr>
          <a:xfrm>
            <a:off x="557213" y="228600"/>
            <a:ext cx="35496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选题相关类型的发展趋势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19" name="文本框 19"/>
          <p:cNvSpPr txBox="1"/>
          <p:nvPr/>
        </p:nvSpPr>
        <p:spPr>
          <a:xfrm>
            <a:off x="706438" y="596900"/>
            <a:ext cx="207137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1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Development trend</a:t>
            </a:r>
            <a:endParaRPr lang="en-US" altLang="zh-CN" sz="1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9223" name="矩形 99"/>
          <p:cNvSpPr/>
          <p:nvPr/>
        </p:nvSpPr>
        <p:spPr>
          <a:xfrm>
            <a:off x="2423160" y="3036888"/>
            <a:ext cx="1620838" cy="1614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互联网时代，传统的教育模式发生重大改变，通过互联网实现了更为便捷的教学方式，也取代了“导师”的位置。现在互联网向移动端发展，微信小程序的上线，给了线下教育机构能多的发展空间。教育机构通过小程序进行服务展示、课程辅导、科目报价，获得了更大的发展空间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24" name="文本框 32"/>
          <p:cNvSpPr txBox="1"/>
          <p:nvPr/>
        </p:nvSpPr>
        <p:spPr>
          <a:xfrm>
            <a:off x="2912745" y="2713355"/>
            <a:ext cx="641985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教育业</a:t>
            </a:r>
            <a:endParaRPr lang="en-US" altLang="zh-CN" sz="1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31" name="矩形 31"/>
          <p:cNvSpPr/>
          <p:nvPr/>
        </p:nvSpPr>
        <p:spPr>
          <a:xfrm>
            <a:off x="4935220" y="3175318"/>
            <a:ext cx="1620838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小程序对零售业带来的影响是最直接的，甚至会带来变革性的影响。传统零售企业存在的最大问题，只注重线下客户，不关心客户行为数据分析。小程序的到来，能真正实现线上线下打通。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32" name="文本框 32"/>
          <p:cNvSpPr txBox="1"/>
          <p:nvPr/>
        </p:nvSpPr>
        <p:spPr>
          <a:xfrm>
            <a:off x="5424488" y="2761615"/>
            <a:ext cx="641985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453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零售业</a:t>
            </a:r>
            <a:endParaRPr lang="en-US" altLang="zh-CN" sz="1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585" y="1743075"/>
            <a:ext cx="1678940" cy="76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65" y="1489710"/>
            <a:ext cx="1540510" cy="11550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直角三角形 3"/>
          <p:cNvSpPr/>
          <p:nvPr/>
        </p:nvSpPr>
        <p:spPr>
          <a:xfrm rot="5400000">
            <a:off x="-250031" y="250031"/>
            <a:ext cx="3700463" cy="3200400"/>
          </a:xfrm>
          <a:prstGeom prst="rtTriangle">
            <a:avLst/>
          </a:prstGeom>
          <a:solidFill>
            <a:srgbClr val="32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H="1" flipV="1">
            <a:off x="5693569" y="1693069"/>
            <a:ext cx="3700463" cy="3200400"/>
          </a:xfrm>
          <a:prstGeom prst="rtTriangle">
            <a:avLst/>
          </a:prstGeom>
          <a:solidFill>
            <a:srgbClr val="32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10244" name="图片 7"/>
          <p:cNvPicPr>
            <a:picLocks noChangeAspect="1"/>
          </p:cNvPicPr>
          <p:nvPr/>
        </p:nvPicPr>
        <p:blipFill>
          <a:blip r:embed="rId1"/>
          <a:srcRect l="3723" t="22011" r="24791" b="46455"/>
          <a:stretch>
            <a:fillRect/>
          </a:stretch>
        </p:blipFill>
        <p:spPr>
          <a:xfrm>
            <a:off x="7839075" y="4275138"/>
            <a:ext cx="925513" cy="72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8"/>
          <p:cNvPicPr>
            <a:picLocks noChangeAspect="1"/>
          </p:cNvPicPr>
          <p:nvPr/>
        </p:nvPicPr>
        <p:blipFill>
          <a:blip r:embed="rId2"/>
          <a:srcRect l="7066" t="38942" r="14674" b="25291"/>
          <a:stretch>
            <a:fillRect/>
          </a:stretch>
        </p:blipFill>
        <p:spPr>
          <a:xfrm>
            <a:off x="2209800" y="1851025"/>
            <a:ext cx="1566863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文本框 9"/>
          <p:cNvSpPr txBox="1"/>
          <p:nvPr/>
        </p:nvSpPr>
        <p:spPr>
          <a:xfrm>
            <a:off x="4137025" y="2068513"/>
            <a:ext cx="20193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zh-CN" sz="3600" b="1" dirty="0">
                <a:solidFill>
                  <a:srgbClr val="32AC71"/>
                </a:solidFill>
                <a:latin typeface="黑体" panose="02010609060101010101" charset="-122"/>
                <a:ea typeface="黑体" panose="02010609060101010101" charset="-122"/>
              </a:rPr>
              <a:t>基本功能</a:t>
            </a:r>
            <a:endParaRPr lang="zh-CN" altLang="zh-CN" sz="3600" b="1" dirty="0">
              <a:solidFill>
                <a:srgbClr val="32AC7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247" name="文本框 10"/>
          <p:cNvSpPr txBox="1"/>
          <p:nvPr/>
        </p:nvSpPr>
        <p:spPr>
          <a:xfrm>
            <a:off x="3865563" y="2640013"/>
            <a:ext cx="23342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32AC71"/>
                </a:solidFill>
                <a:latin typeface="黑体" panose="02010609060101010101" charset="-122"/>
                <a:ea typeface="黑体" panose="02010609060101010101" charset="-122"/>
              </a:rPr>
              <a:t>Basic Features</a:t>
            </a:r>
            <a:endParaRPr lang="en-US" altLang="zh-CN" sz="2400" b="1" dirty="0">
              <a:solidFill>
                <a:srgbClr val="32AC7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0" y="479425"/>
            <a:ext cx="2994025" cy="3384550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732463" y="1757363"/>
            <a:ext cx="2994025" cy="3386138"/>
          </a:xfrm>
          <a:prstGeom prst="line">
            <a:avLst/>
          </a:prstGeom>
          <a:ln>
            <a:solidFill>
              <a:srgbClr val="32A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文本框 18"/>
          <p:cNvSpPr txBox="1"/>
          <p:nvPr/>
        </p:nvSpPr>
        <p:spPr>
          <a:xfrm>
            <a:off x="557213" y="228600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基本功能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267" name="文本框 19"/>
          <p:cNvSpPr txBox="1"/>
          <p:nvPr/>
        </p:nvSpPr>
        <p:spPr>
          <a:xfrm>
            <a:off x="342900" y="596900"/>
            <a:ext cx="1609725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Basic features</a:t>
            </a:r>
            <a:endParaRPr lang="en-US" altLang="zh-CN" sz="16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0" y="0"/>
            <a:ext cx="481013" cy="936625"/>
          </a:xfrm>
          <a:custGeom>
            <a:avLst/>
            <a:gdLst>
              <a:gd name="connsiteX0" fmla="*/ 12877 w 480963"/>
              <a:gd name="connsiteY0" fmla="*/ 0 h 936172"/>
              <a:gd name="connsiteX1" fmla="*/ 480963 w 480963"/>
              <a:gd name="connsiteY1" fmla="*/ 468086 h 936172"/>
              <a:gd name="connsiteX2" fmla="*/ 12877 w 480963"/>
              <a:gd name="connsiteY2" fmla="*/ 936172 h 936172"/>
              <a:gd name="connsiteX3" fmla="*/ 0 w 480963"/>
              <a:gd name="connsiteY3" fmla="*/ 934874 h 936172"/>
              <a:gd name="connsiteX4" fmla="*/ 0 w 480963"/>
              <a:gd name="connsiteY4" fmla="*/ 1298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63" h="936172">
                <a:moveTo>
                  <a:pt x="12877" y="0"/>
                </a:moveTo>
                <a:cubicBezTo>
                  <a:pt x="271394" y="0"/>
                  <a:pt x="480963" y="209569"/>
                  <a:pt x="480963" y="468086"/>
                </a:cubicBezTo>
                <a:cubicBezTo>
                  <a:pt x="480963" y="726603"/>
                  <a:pt x="271394" y="936172"/>
                  <a:pt x="12877" y="936172"/>
                </a:cubicBezTo>
                <a:lnTo>
                  <a:pt x="0" y="934874"/>
                </a:lnTo>
                <a:lnTo>
                  <a:pt x="0" y="1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6" name="上箭头 25"/>
          <p:cNvSpPr/>
          <p:nvPr/>
        </p:nvSpPr>
        <p:spPr>
          <a:xfrm>
            <a:off x="841375" y="1304925"/>
            <a:ext cx="1138238" cy="129381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下箭头 27"/>
          <p:cNvSpPr/>
          <p:nvPr/>
        </p:nvSpPr>
        <p:spPr>
          <a:xfrm>
            <a:off x="1409700" y="2740025"/>
            <a:ext cx="1139825" cy="136525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271" name="矩形 29"/>
          <p:cNvSpPr/>
          <p:nvPr/>
        </p:nvSpPr>
        <p:spPr>
          <a:xfrm>
            <a:off x="2732088" y="1951038"/>
            <a:ext cx="5046662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1. 首页</a:t>
            </a:r>
            <a:r>
              <a:rPr lang="zh-CN" altLang="en-US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针对用户喜好进行拼团推送</a:t>
            </a:r>
            <a:endParaRPr lang="zh-CN" altLang="en-US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2. 团购详情展示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3. 用户参加团购，取消团购，设置提醒等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4. 推送分享课程红包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5. 个人中心管理个人信息，订单等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272" name="矩形 30"/>
          <p:cNvSpPr/>
          <p:nvPr/>
        </p:nvSpPr>
        <p:spPr>
          <a:xfrm>
            <a:off x="2732088" y="3278188"/>
            <a:ext cx="5046662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1.课程</a:t>
            </a:r>
            <a:r>
              <a:rPr lang="zh-CN" altLang="en-US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相关管理，分类管理等</a:t>
            </a:r>
            <a:endParaRPr lang="zh-CN" altLang="en-US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2.运营</a:t>
            </a:r>
            <a:r>
              <a:rPr lang="zh-CN" altLang="en-US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发起团购，管理团购</a:t>
            </a:r>
            <a:endParaRPr lang="zh-CN" altLang="en-US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3.</a:t>
            </a:r>
            <a:r>
              <a:rPr lang="zh-CN" altLang="en-US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优惠活动，红包相关管理</a:t>
            </a:r>
            <a:endParaRPr lang="zh-CN" altLang="en-US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4.用户，团购数据统计分析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5.小程序端首页banner图片，文案</a:t>
            </a:r>
            <a:r>
              <a:rPr lang="zh-CN" altLang="en-US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等</a:t>
            </a:r>
            <a:r>
              <a:rPr lang="en-US" altLang="zh-CN" sz="9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设置</a:t>
            </a:r>
            <a:endParaRPr lang="en-US" altLang="zh-CN" sz="9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273" name="文本框 31"/>
          <p:cNvSpPr txBox="1"/>
          <p:nvPr/>
        </p:nvSpPr>
        <p:spPr>
          <a:xfrm>
            <a:off x="2732088" y="1484313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小程序端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274" name="文本框 33"/>
          <p:cNvSpPr txBox="1"/>
          <p:nvPr/>
        </p:nvSpPr>
        <p:spPr>
          <a:xfrm>
            <a:off x="4170998" y="1489393"/>
            <a:ext cx="33877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Weixin mini programs</a:t>
            </a:r>
            <a:endParaRPr lang="en-US" altLang="zh-CN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275" name="文本框 34"/>
          <p:cNvSpPr txBox="1"/>
          <p:nvPr/>
        </p:nvSpPr>
        <p:spPr>
          <a:xfrm>
            <a:off x="2735263" y="288290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后台管理系统</a:t>
            </a:r>
            <a:endPara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276" name="文本框 35"/>
          <p:cNvSpPr txBox="1"/>
          <p:nvPr/>
        </p:nvSpPr>
        <p:spPr>
          <a:xfrm>
            <a:off x="4855528" y="2881313"/>
            <a:ext cx="32962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24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Management system</a:t>
            </a:r>
            <a:endParaRPr lang="en-US" altLang="zh-CN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3352</Words>
  <Application>WPS 演示</Application>
  <PresentationFormat>全屏显示(16:9)</PresentationFormat>
  <Paragraphs>341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Calibri Light</vt:lpstr>
      <vt:lpstr>黑体</vt:lpstr>
      <vt:lpstr>方正兰亭细黑_GBK</vt:lpstr>
      <vt:lpstr>微软雅黑</vt:lpstr>
      <vt:lpstr>Arial Unicode MS</vt:lpstr>
      <vt:lpstr>方正兰亭黑_GBK</vt:lpstr>
      <vt:lpstr>方正兰亭超细黑简体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熊猫设计出品</dc:creator>
  <cp:lastModifiedBy>admin</cp:lastModifiedBy>
  <cp:revision>98</cp:revision>
  <dcterms:created xsi:type="dcterms:W3CDTF">2015-07-14T08:14:00Z</dcterms:created>
  <dcterms:modified xsi:type="dcterms:W3CDTF">2018-01-03T03:13:52Z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