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62" r:id="rId3"/>
    <p:sldId id="263" r:id="rId4"/>
    <p:sldId id="264" r:id="rId5"/>
    <p:sldId id="265" r:id="rId6"/>
    <p:sldId id="273" r:id="rId7"/>
    <p:sldId id="270" r:id="rId8"/>
    <p:sldId id="267" r:id="rId9"/>
    <p:sldId id="272" r:id="rId10"/>
    <p:sldId id="266" r:id="rId11"/>
    <p:sldId id="268" r:id="rId12"/>
    <p:sldId id="269" r:id="rId13"/>
    <p:sldId id="257" r:id="rId14"/>
    <p:sldId id="259" r:id="rId15"/>
    <p:sldId id="260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8E5904-EC0A-485A-8635-2673898A1136}">
          <p14:sldIdLst>
            <p14:sldId id="271"/>
            <p14:sldId id="262"/>
            <p14:sldId id="263"/>
            <p14:sldId id="264"/>
            <p14:sldId id="265"/>
            <p14:sldId id="273"/>
            <p14:sldId id="270"/>
            <p14:sldId id="267"/>
            <p14:sldId id="272"/>
          </p14:sldIdLst>
        </p14:section>
        <p14:section name="extra: operator&amp;day graphs" id="{DEAC8ECB-92BA-47E9-8474-E38AA3FF71D3}">
          <p14:sldIdLst>
            <p14:sldId id="266"/>
            <p14:sldId id="268"/>
            <p14:sldId id="269"/>
          </p14:sldIdLst>
        </p14:section>
        <p14:section name="Analysis without remarked rows" id="{9AF0EE78-5B8D-44B9-A06F-D3AD426095B8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  <a:srgbClr val="0099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3EADC-2F0F-47A3-B33A-C65B80DDFD82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625FB-0BAA-4967-AC95-348474A5FE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75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E58E-E30C-F633-8CC0-2A0346CD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600" b="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EAD2A-F521-5F4D-A81C-325E0468F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636D-D048-2C6D-FF27-01B7B9D0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1152" y="6356350"/>
            <a:ext cx="1080247" cy="365125"/>
          </a:xfrm>
        </p:spPr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E865-404C-85D4-D3ED-780D39EF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61E2F3C1-F10C-3812-A1B3-306C0DF87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0" y="5674660"/>
            <a:ext cx="1230310" cy="104681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2FA0-AAA3-8C05-AFBA-25F5548A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Leonard Maaya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075973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AEC1-4B98-139C-667E-3C75E1BF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6108-2C8D-ACEC-AAFD-3664A23C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DE55-F725-5D65-C979-1581FDA7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69EA-39F6-8F7A-7D28-7513B4CB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4D12-A5E6-57D6-28AD-AB15EB48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4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54E92-D031-0040-6219-A93AB6BED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D323F-85D7-7713-DF8E-64F0950B0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5674-BE1E-EF23-A6CA-11DC55FE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D905-DE33-0E40-A6D1-A28A4F94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03CA-D18D-5DE5-CBA1-739B1F61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48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4C3D-40AF-9F17-8732-40DAB561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10DA-AC02-4A32-C8CF-3A6314F3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CFBC-12A7-1DD5-524F-3D7308C8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6CF1-D6BF-6669-EEA7-CB97DF13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0F8D-15B0-BEF2-688E-069BE398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392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5D0-6B32-AC6F-769B-AB67D2FB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DAAA-4176-A4D7-5527-A300F9AD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96F6-3659-5736-34AE-DBDCBEC2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7043-31EA-0BF7-7CF2-2B620184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8600-B329-AA34-CE2B-79707765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1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DF69-BB89-0468-F7B1-3373223C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61E8-D756-B38B-10C8-508039242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C22B5-E40E-19BF-2D6D-07AF6F9B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F1DC-60DA-5ED6-3394-A777EB0A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E8755-0B1D-146E-36DC-F37D7E18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7A84B-DE03-A235-52B8-D7E43A46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8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18A-C671-1E9C-D837-E9E5AEAB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094AD-3D0B-573D-2FA6-0376B8C9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306D6-7E04-5F7A-09A8-F31140591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40B40-0AC1-1054-31D2-D0E10ECFE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19F3B-6F94-16CE-FD62-2B1D47C6E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D9287-6EB1-906B-19F3-D95D4FA6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0D1BA-1094-71F6-5FF1-76A9AF50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15B92-EB16-C024-9EB3-2BCE2F2C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31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C580-2AE5-472C-E66F-4316462D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80E3C-28F7-5A36-9327-7E5A1C3F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A861B-6D5D-8F92-9FFA-CC14EC56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3D71D-E74F-907A-213F-CD53A80D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707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2C839-8C76-1C48-9507-A646500E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E143E-3E99-EC68-67F4-BD953C6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6C5A2-EEF8-FBAC-3A44-8664B298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7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9B4-CEE8-C736-D684-F09BFC1B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FCB-A682-8329-2469-527BD090F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5CE74-69C9-A928-2F3F-4F6614FF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DA064-E412-AE3C-0EBB-CECA2A7A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C2EB6-3541-7D50-7334-BBB79E08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5E68-01D2-8C33-10EC-43B1AE0B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75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2151-C931-5FD7-E031-6F495B1C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F1370-671A-883A-ABF7-E2515223A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C5043-6924-BBE0-59F6-E46717D3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AFDC-F306-D9AB-2731-5CE35012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6290B-2AD4-47A2-FAE1-1E023163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F9AC-0DD5-0E76-319C-FF9B650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4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1BE2A-1FB1-1848-12F5-796646F4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6616-6134-AF26-6C59-8F4E323F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C13C-475A-F56A-AD0E-8BC2A4739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B287-926D-477E-AB57-81FDD3BCF96F}" type="datetimeFigureOut">
              <a:rPr lang="nl-BE" smtClean="0"/>
              <a:t>22/01/2024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6F4D-C0B7-F346-FD6E-05DA9156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3188-AC9A-31B2-DFA0-117A828F0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E08F-CA78-4EE0-9511-C94AD5B523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423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7851-B3AC-BA61-47C6-E8E4BD7C4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Leonard Maaya</a:t>
            </a:r>
            <a:br>
              <a:rPr lang="en-US" sz="4800">
                <a:solidFill>
                  <a:srgbClr val="FFFFFF"/>
                </a:solidFill>
              </a:rPr>
            </a:br>
            <a:endParaRPr lang="nl-BE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22E4F-CD18-713D-F4D4-827E2043A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r>
              <a:rPr lang="en-US"/>
              <a:t>Candidate for the Biostatistician position at</a:t>
            </a:r>
          </a:p>
          <a:p>
            <a:r>
              <a:rPr lang="en-US"/>
              <a:t>BIOCARTIS</a:t>
            </a:r>
            <a:endParaRPr lang="nl-BE" dirty="0"/>
          </a:p>
        </p:txBody>
      </p:sp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A5A5954F-7230-2670-E3F4-CCC1A7DC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6" y="5333031"/>
            <a:ext cx="1511049" cy="12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8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731"/>
            <a:ext cx="9144000" cy="512762"/>
          </a:xfrm>
        </p:spPr>
        <p:txBody>
          <a:bodyPr/>
          <a:lstStyle/>
          <a:p>
            <a:r>
              <a:rPr lang="en-US" dirty="0"/>
              <a:t>To be checked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C7BB4-395E-69EC-DAFC-8A88665DAE1D}"/>
              </a:ext>
            </a:extLst>
          </p:cNvPr>
          <p:cNvSpPr txBox="1"/>
          <p:nvPr/>
        </p:nvSpPr>
        <p:spPr>
          <a:xfrm>
            <a:off x="990600" y="1407476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vs Positive call rates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 vs Positive call rates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Day-Operator vs Positive call rates interaction</a:t>
            </a:r>
          </a:p>
        </p:txBody>
      </p:sp>
    </p:spTree>
    <p:extLst>
      <p:ext uri="{BB962C8B-B14F-4D97-AF65-F5344CB8AC3E}">
        <p14:creationId xmlns:p14="http://schemas.microsoft.com/office/powerpoint/2010/main" val="116412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731"/>
            <a:ext cx="9144000" cy="512762"/>
          </a:xfrm>
        </p:spPr>
        <p:txBody>
          <a:bodyPr/>
          <a:lstStyle/>
          <a:p>
            <a:r>
              <a:rPr lang="en-US" dirty="0"/>
              <a:t>Operator vs Positive call rates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11</a:t>
            </a:fld>
            <a:endParaRPr lang="nl-BE"/>
          </a:p>
        </p:txBody>
      </p:sp>
      <p:pic>
        <p:nvPicPr>
          <p:cNvPr id="2" name="Picture 1" descr="graphs/OperatorvsdetectionPlot.png">
            <a:extLst>
              <a:ext uri="{FF2B5EF4-FFF2-40B4-BE49-F238E27FC236}">
                <a16:creationId xmlns:a16="http://schemas.microsoft.com/office/drawing/2014/main" id="{2C448841-6AB2-EF37-A82E-12690EBE1FF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4176" y="741082"/>
            <a:ext cx="6909172" cy="55342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239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731"/>
            <a:ext cx="9144000" cy="512762"/>
          </a:xfrm>
        </p:spPr>
        <p:txBody>
          <a:bodyPr/>
          <a:lstStyle/>
          <a:p>
            <a:r>
              <a:rPr lang="en-US" dirty="0"/>
              <a:t>Date vs Positive call rates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12</a:t>
            </a:fld>
            <a:endParaRPr lang="nl-BE"/>
          </a:p>
        </p:txBody>
      </p:sp>
      <p:pic>
        <p:nvPicPr>
          <p:cNvPr id="6" name="Picture 5" descr="graphs/DatevsdetectionPlot.png">
            <a:extLst>
              <a:ext uri="{FF2B5EF4-FFF2-40B4-BE49-F238E27FC236}">
                <a16:creationId xmlns:a16="http://schemas.microsoft.com/office/drawing/2014/main" id="{D1A49207-86CC-B2CC-8D2D-521F1DC8AFA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698499"/>
            <a:ext cx="6902450" cy="55178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9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483"/>
            <a:ext cx="9144000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Cartridge detection (Positive call) rates vs input level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13</a:t>
            </a:fld>
            <a:endParaRPr lang="nl-B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7A7325-0651-E63F-683F-547D4C1B1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03183"/>
              </p:ext>
            </p:extLst>
          </p:nvPr>
        </p:nvGraphicFramePr>
        <p:xfrm>
          <a:off x="4885765" y="1828800"/>
          <a:ext cx="4010025" cy="3210560"/>
        </p:xfrm>
        <a:graphic>
          <a:graphicData uri="http://schemas.openxmlformats.org/drawingml/2006/table">
            <a:tbl>
              <a:tblPr/>
              <a:tblGrid>
                <a:gridCol w="1138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Input Level (copies/ml)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N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Detected (%)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125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18(0.75)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23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21(0.91)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500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23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23(1.00)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750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1000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4000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04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14</a:t>
            </a:fld>
            <a:endParaRPr lang="nl-BE"/>
          </a:p>
        </p:txBody>
      </p:sp>
      <p:pic>
        <p:nvPicPr>
          <p:cNvPr id="6" name="Picture 5" descr="graphs/InputLevelvsdetectionPlot.png">
            <a:extLst>
              <a:ext uri="{FF2B5EF4-FFF2-40B4-BE49-F238E27FC236}">
                <a16:creationId xmlns:a16="http://schemas.microsoft.com/office/drawing/2014/main" id="{6D5950DA-DA6C-EFF3-19F9-8224851C482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0112" y="690282"/>
            <a:ext cx="6955864" cy="53071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D63D757-A9BF-4CA8-35D1-A257C445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484"/>
            <a:ext cx="9144000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Positive call rates vs input levels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442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730"/>
            <a:ext cx="9144000" cy="450012"/>
          </a:xfrm>
        </p:spPr>
        <p:txBody>
          <a:bodyPr/>
          <a:lstStyle/>
          <a:p>
            <a:r>
              <a:rPr lang="en-US" dirty="0"/>
              <a:t>Statistical model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C8608-AB70-ECE3-BA89-021355AF75C7}"/>
              </a:ext>
            </a:extLst>
          </p:cNvPr>
          <p:cNvSpPr txBox="1"/>
          <p:nvPr/>
        </p:nvSpPr>
        <p:spPr>
          <a:xfrm>
            <a:off x="887506" y="1990162"/>
            <a:ext cx="110534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Model: Binomial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effects</a:t>
            </a:r>
          </a:p>
          <a:p>
            <a:pPr lvl="0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Lowest input level (cps/ml) with 95% positive call rates: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Corresponding 95% Wilson CI for the input level (cps/ml):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c(147, 423)</a:t>
            </a:r>
          </a:p>
          <a:p>
            <a:endParaRPr lang="nl-B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370"/>
            <a:ext cx="9144000" cy="467939"/>
          </a:xfrm>
        </p:spPr>
        <p:txBody>
          <a:bodyPr/>
          <a:lstStyle/>
          <a:p>
            <a:r>
              <a:rPr lang="en-US" dirty="0"/>
              <a:t>Data issues/QC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2</a:t>
            </a:fld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42F976-F3EE-9120-C0F6-EA5D4C0BC4DA}"/>
              </a:ext>
            </a:extLst>
          </p:cNvPr>
          <p:cNvSpPr txBox="1"/>
          <p:nvPr/>
        </p:nvSpPr>
        <p:spPr>
          <a:xfrm>
            <a:off x="887506" y="2707342"/>
            <a:ext cx="110534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Unnamed first column has no #72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Remarked rows (Between B and C Small spot; error repeat run)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should these be handled; needs discussion to or not to include in the analyses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this analysis, they are part of the results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excluding the two remarked rows available at the end of the slides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75DF2B-AB79-13A5-9D72-3E0FC194282D}"/>
              </a:ext>
            </a:extLst>
          </p:cNvPr>
          <p:cNvSpPr txBox="1">
            <a:spLocks/>
          </p:cNvSpPr>
          <p:nvPr/>
        </p:nvSpPr>
        <p:spPr>
          <a:xfrm>
            <a:off x="1676400" y="190324"/>
            <a:ext cx="9144000" cy="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44CFA-5BD4-CA69-E64E-EBA964C0212E}"/>
              </a:ext>
            </a:extLst>
          </p:cNvPr>
          <p:cNvSpPr txBox="1"/>
          <p:nvPr/>
        </p:nvSpPr>
        <p:spPr>
          <a:xfrm>
            <a:off x="1039906" y="941296"/>
            <a:ext cx="1105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determine the limit of detection of the 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Idylla™ SARS-CoV-2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 sample dilution series of positive clinical samples collected at a range of input levels (copies/ml) each with 24 cartridges.</a:t>
            </a:r>
          </a:p>
        </p:txBody>
      </p:sp>
    </p:spTree>
    <p:extLst>
      <p:ext uri="{BB962C8B-B14F-4D97-AF65-F5344CB8AC3E}">
        <p14:creationId xmlns:p14="http://schemas.microsoft.com/office/powerpoint/2010/main" val="227531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483"/>
            <a:ext cx="9144000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Cartridge detection (Positive call) rates vs input level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3</a:t>
            </a:fld>
            <a:endParaRPr lang="nl-BE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79149A-5E62-4B52-94C8-B85757CF4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57144"/>
              </p:ext>
            </p:extLst>
          </p:nvPr>
        </p:nvGraphicFramePr>
        <p:xfrm>
          <a:off x="4760261" y="1497106"/>
          <a:ext cx="3236258" cy="3210560"/>
        </p:xfrm>
        <a:graphic>
          <a:graphicData uri="http://schemas.openxmlformats.org/drawingml/2006/table">
            <a:tbl>
              <a:tblPr/>
              <a:tblGrid>
                <a:gridCol w="12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Input Level (copies/ml)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N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Detected (%)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125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18(0.75)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22(0.92)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500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750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1000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4000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24(1.00)</a:t>
                      </a:r>
                    </a:p>
                  </a:txBody>
                  <a:tcPr marL="0" marR="0" marT="63500" marB="63500" anchor="ctr">
                    <a:lnL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23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4</a:t>
            </a:fld>
            <a:endParaRPr lang="nl-BE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63D757-A9BF-4CA8-35D1-A257C445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484"/>
            <a:ext cx="9144000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Positive call rates vs input levels</a:t>
            </a:r>
            <a:endParaRPr lang="nl-BE" dirty="0"/>
          </a:p>
        </p:txBody>
      </p:sp>
      <p:pic>
        <p:nvPicPr>
          <p:cNvPr id="2" name="Picture 1" descr="graphs/InputLevelvsdetectionPlot.png">
            <a:extLst>
              <a:ext uri="{FF2B5EF4-FFF2-40B4-BE49-F238E27FC236}">
                <a16:creationId xmlns:a16="http://schemas.microsoft.com/office/drawing/2014/main" id="{B767683D-5040-0817-330D-45EEA76FB3E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0094" y="690281"/>
            <a:ext cx="7279341" cy="55953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9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25"/>
            <a:ext cx="9144000" cy="450012"/>
          </a:xfrm>
        </p:spPr>
        <p:txBody>
          <a:bodyPr/>
          <a:lstStyle/>
          <a:p>
            <a:r>
              <a:rPr lang="en-US" dirty="0"/>
              <a:t>Statistical model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5</a:t>
            </a:fld>
            <a:endParaRPr lang="nl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2C8608-AB70-ECE3-BA89-021355AF75C7}"/>
                  </a:ext>
                </a:extLst>
              </p:cNvPr>
              <p:cNvSpPr txBox="1"/>
              <p:nvPr/>
            </p:nvSpPr>
            <p:spPr>
              <a:xfrm>
                <a:off x="887506" y="596513"/>
                <a:ext cx="11053482" cy="5354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Model: Logistic regression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sz="160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logit</m:t>
                    </m:r>
                    <m:r>
                      <m:rPr>
                        <m:nor/>
                      </m:rPr>
                      <a:rPr lang="nl-BE" sz="160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nl-BE" sz="160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nl-BE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  <m:r>
                      <a:rPr lang="nl-BE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ar-AE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</m:t>
                    </m:r>
                    <m:r>
                      <m:rPr>
                        <m:nor/>
                      </m:rPr>
                      <a:rPr lang="nl-BE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nl-BE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nl-BE" sz="1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level</m:t>
                    </m:r>
                  </m:oMath>
                </a14:m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endParaRPr lang="nl-BE" sz="2000" b="1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 find the lowest input level; find predicted positive rates from the model for a grid of values [125, 4000]</a:t>
                </a:r>
              </a:p>
              <a:p>
                <a:pPr lvl="0"/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Lowest input level (cps/ml) with 95% positive call rates: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282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Corresponding 95% Wilson CI for the input level (cps/ml):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c(146, 418)</a:t>
                </a:r>
              </a:p>
              <a:p>
                <a:endParaRPr lang="nl-BE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2C8608-AB70-ECE3-BA89-021355AF7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06" y="596513"/>
                <a:ext cx="11053482" cy="5354607"/>
              </a:xfrm>
              <a:prstGeom prst="rect">
                <a:avLst/>
              </a:prstGeom>
              <a:blipFill>
                <a:blip r:embed="rId2"/>
                <a:stretch>
                  <a:fillRect l="-221" t="-34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2DAC222-C268-A05F-0AB6-A0B7BC05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523456"/>
                  </p:ext>
                </p:extLst>
              </p:nvPr>
            </p:nvGraphicFramePr>
            <p:xfrm>
              <a:off x="3801036" y="1645390"/>
              <a:ext cx="4354259" cy="1483360"/>
            </p:xfrm>
            <a:graphic>
              <a:graphicData uri="http://schemas.openxmlformats.org/drawingml/2006/table">
                <a:tbl>
                  <a:tblPr/>
                  <a:tblGrid>
                    <a:gridCol w="11062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36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551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marL="63500" marR="63500" algn="l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Parameter</a:t>
                          </a:r>
                        </a:p>
                      </a:txBody>
                      <a:tcPr marL="0" marR="0" marT="63500" marB="63500" anchor="ctr">
                        <a:lnL w="0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Est.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Std. Error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z value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 dirty="0" err="1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Pr</a:t>
                          </a:r>
                          <a:r>
                            <a:rPr sz="1600" b="0" i="0" u="none" cap="none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(&gt;|z|)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63500" marR="63500" algn="l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16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60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0" marR="0" marT="63500" marB="63500" anchor="ctr">
                        <a:lnL w="0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-0.46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1.01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-0.45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0.65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63500" marR="63500" algn="l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16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60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0" marR="0" marT="63500" marB="63500" anchor="ctr">
                        <a:lnL w="0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0.01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0.01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2.11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0.03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2DAC222-C268-A05F-0AB6-A0B7BC05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523456"/>
                  </p:ext>
                </p:extLst>
              </p:nvPr>
            </p:nvGraphicFramePr>
            <p:xfrm>
              <a:off x="3801036" y="1645390"/>
              <a:ext cx="4354259" cy="1483360"/>
            </p:xfrm>
            <a:graphic>
              <a:graphicData uri="http://schemas.openxmlformats.org/drawingml/2006/table">
                <a:tbl>
                  <a:tblPr/>
                  <a:tblGrid>
                    <a:gridCol w="11062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36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551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14680">
                    <a:tc>
                      <a:txBody>
                        <a:bodyPr/>
                        <a:lstStyle/>
                        <a:p>
                          <a:pPr marL="63500" marR="63500" algn="l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Parameter</a:t>
                          </a:r>
                        </a:p>
                      </a:txBody>
                      <a:tcPr marL="0" marR="0" marT="63500" marB="63500" anchor="ctr">
                        <a:lnL w="0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Est.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Std. Error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z value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Pr(&gt;|z|)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0" marR="0" marT="63500" marB="63500" anchor="ctr">
                        <a:lnL w="0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t="-146479" r="-294505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-0.46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1.01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-0.45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0.65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0" marR="0" marT="63500" marB="63500" anchor="ctr">
                        <a:lnL w="0" cap="flat" cmpd="sng" algn="ctr">
                          <a:noFill/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t="-243056" r="-29450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0.01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0.01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2.11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algn="ctr">
                            <a:lnSpc>
                              <a:spcPct val="100000"/>
                            </a:lnSpc>
                            <a:spcBef>
                              <a:spcPts val="500"/>
                            </a:spcBef>
                            <a:spcAft>
                              <a:spcPts val="500"/>
                            </a:spcAft>
                            <a:buNone/>
                          </a:pPr>
                          <a:r>
                            <a:rPr sz="1600" b="0" i="0" u="none" cap="none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  <a:sym typeface="Arial"/>
                            </a:rPr>
                            <a:t>0.03</a:t>
                          </a:r>
                        </a:p>
                      </a:txBody>
                      <a:tcPr marL="0" marR="0" marT="63500" marB="63500" anchor="ctr">
                        <a:lnL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L>
                        <a:lnR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R>
                        <a:lnT w="12700" cap="flat" cmpd="sng" algn="ctr">
                          <a:solidFill>
                            <a:srgbClr val="BEBEBE">
                              <a:alpha val="100000"/>
                            </a:srgbClr>
                          </a:solidFill>
                          <a:prstDash val="solid"/>
                        </a:lnT>
                        <a:lnB w="25400" cap="flat" cmpd="sng" algn="ctr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</a:lnB>
                        <a:solidFill>
                          <a:srgbClr val="FFFFFF">
                            <a:alpha val="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639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6</a:t>
            </a:fld>
            <a:endParaRPr lang="nl-BE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63D757-A9BF-4CA8-35D1-A257C445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484"/>
            <a:ext cx="9144000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Possible consideration: Probit model</a:t>
            </a:r>
            <a:endParaRPr lang="nl-BE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2DD365DA-35F4-CE4C-9A6B-18AE597E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6" y="619712"/>
            <a:ext cx="7252447" cy="55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0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731"/>
            <a:ext cx="9144000" cy="512762"/>
          </a:xfrm>
        </p:spPr>
        <p:txBody>
          <a:bodyPr/>
          <a:lstStyle/>
          <a:p>
            <a:r>
              <a:rPr lang="en-US" dirty="0"/>
              <a:t>To be checked: Operator - Date vs Positive call rates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7</a:t>
            </a:fld>
            <a:endParaRPr lang="nl-BE"/>
          </a:p>
        </p:txBody>
      </p:sp>
      <p:pic>
        <p:nvPicPr>
          <p:cNvPr id="2" name="Picture 1" descr="graphs/OperatorDatevsdetectionPlot.png">
            <a:extLst>
              <a:ext uri="{FF2B5EF4-FFF2-40B4-BE49-F238E27FC236}">
                <a16:creationId xmlns:a16="http://schemas.microsoft.com/office/drawing/2014/main" id="{46F9917F-6417-6649-2F11-0A8D4612618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611090"/>
            <a:ext cx="7051488" cy="56369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314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25"/>
            <a:ext cx="9144000" cy="512762"/>
          </a:xfrm>
        </p:spPr>
        <p:txBody>
          <a:bodyPr/>
          <a:lstStyle/>
          <a:p>
            <a:r>
              <a:rPr lang="en-US" dirty="0"/>
              <a:t>Modeling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8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C7BB4-395E-69EC-DAFC-8A88665DAE1D}"/>
              </a:ext>
            </a:extLst>
          </p:cNvPr>
          <p:cNvSpPr txBox="1"/>
          <p:nvPr/>
        </p:nvSpPr>
        <p:spPr>
          <a:xfrm>
            <a:off x="990600" y="690293"/>
            <a:ext cx="93008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more variables in the analysis?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 information may help avoid including input values beyond 500 cps/ml when determining LoD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5C85536-DC61-8DF7-E913-6DE190110EA8}"/>
              </a:ext>
            </a:extLst>
          </p:cNvPr>
          <p:cNvSpPr txBox="1">
            <a:spLocks/>
          </p:cNvSpPr>
          <p:nvPr/>
        </p:nvSpPr>
        <p:spPr>
          <a:xfrm>
            <a:off x="1523994" y="4562731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 analysis ?</a:t>
            </a:r>
            <a:endParaRPr lang="nl-B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97DE62-3993-AFFA-B7CC-51669ACAD2E6}"/>
              </a:ext>
            </a:extLst>
          </p:cNvPr>
          <p:cNvSpPr txBox="1">
            <a:spLocks/>
          </p:cNvSpPr>
          <p:nvPr/>
        </p:nvSpPr>
        <p:spPr>
          <a:xfrm>
            <a:off x="1407453" y="2508339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rgbClr val="00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DoE?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4AF0D-7689-4ED7-FD58-DD4C29A406D6}"/>
              </a:ext>
            </a:extLst>
          </p:cNvPr>
          <p:cNvSpPr txBox="1"/>
          <p:nvPr/>
        </p:nvSpPr>
        <p:spPr>
          <a:xfrm>
            <a:off x="990598" y="3003192"/>
            <a:ext cx="93008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determine the optimal number of cartridges for a similar exercise in the future?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determine the factors and optimal ranges for the factors for a similar exercise in the 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 study?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8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348B73-C6B7-5A20-F088-458A0DC82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2983472"/>
            <a:ext cx="9144000" cy="512762"/>
          </a:xfrm>
        </p:spPr>
        <p:txBody>
          <a:bodyPr>
            <a:normAutofit/>
          </a:bodyPr>
          <a:lstStyle/>
          <a:p>
            <a:r>
              <a:rPr lang="en-US" sz="2600" dirty="0"/>
              <a:t>Thank you for your time and attention.</a:t>
            </a:r>
            <a:endParaRPr lang="nl-BE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C87B-7472-7D3D-5711-2C36EE4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Leonard Maaya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FCE-F10E-718A-09E6-4B4005D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2E08F-CA78-4EE0-9511-C94AD5B523B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13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Tahoma</vt:lpstr>
      <vt:lpstr>Wingdings</vt:lpstr>
      <vt:lpstr>Office Theme</vt:lpstr>
      <vt:lpstr>Leonard Maaya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Maaya</dc:creator>
  <cp:lastModifiedBy>Leonard Maaya</cp:lastModifiedBy>
  <cp:revision>102</cp:revision>
  <dcterms:created xsi:type="dcterms:W3CDTF">2024-01-20T16:43:43Z</dcterms:created>
  <dcterms:modified xsi:type="dcterms:W3CDTF">2024-01-22T08:39:59Z</dcterms:modified>
</cp:coreProperties>
</file>