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Interview Exercise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Leonard Maaya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Extras</a:t>
            </a:r>
          </a:p>
        </p:txBody>
      </p:sp>
      <p:pic>
        <p:nvPicPr>
          <p:cNvPr descr="graphs/Operatorvsdetection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s/Datevsdetection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s/OperatorDatevsdetection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Cartridge detection rates (‘positive call rates’) vs input level.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7736050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82296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Input Level (copies/ml)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Detected (%)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18(0.75)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22(0.92)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24(1.00)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24(1.00)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24(1.00)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24(1.00)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4,000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24(1.00)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Positive call rates vs input levels.</a:t>
            </a:r>
          </a:p>
        </p:txBody>
      </p:sp>
      <p:pic>
        <p:nvPicPr>
          <p:cNvPr descr="graphs/InputLevelvsdetection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92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3. Statistical model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logit(</m:t>
                    </m:r>
                    <m:r>
                      <m:t>p</m:t>
                    </m:r>
                    <m:r>
                      <m:rPr>
                        <m:nor/>
                        <m:sty m:val="p"/>
                      </m:rPr>
                      <m:t>)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*input level</m:t>
                    </m:r>
                  </m:oMath>
                </a14:m>
              </a:p>
            </p:txBody>
          </p:sp>
        </mc:Choice>
      </mc:AlternateContent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4192494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82296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Std. Error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z value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Pr(&gt;|z|)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rPr>
                      <mc:AlternateContent xmlns:mc="http://schemas.openxmlformats.org/markup-compatibility/2006">
                        <mc:Choice xmlns:a14="http://schemas.microsoft.com/office/drawing/2010/main" Requires="a14"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 xmlns:mml="http://www.w3.org/1998/Math/MathML"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</mc:AlternateContent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-0.46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1.01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-0.45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0.65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rPr>
                      <mc:AlternateContent xmlns:mc="http://schemas.openxmlformats.org/markup-compatibility/2006">
                        <mc:Choice xmlns:a14="http://schemas.microsoft.com/office/drawing/2010/main" Requires="a14"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 xmlns:mml="http://www.w3.org/1998/Math/MathML">
                                <m:sSub>
                                  <m:e>
                                    <m:r>
                                      <m:t>β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</mc:Choice>
                      </mc:AlternateContent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2.11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</a:t>
                      </a:r>
                    </a:p>
                  </a:txBody>
                  <a:tcPr anchor="ctr" marB="63500" marT="63500" marR="0" marL="0">
                    <a:lnL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BEBEBE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Lowest input level (cps/ml) with 95% positive call rates:</a:t>
            </a:r>
          </a:p>
          <a:p>
            <a:pPr lvl="1"/>
            <a:r>
              <a:rPr/>
              <a:t>282</a:t>
            </a:r>
          </a:p>
          <a:p>
            <a:pPr lvl="0"/>
            <a:r>
              <a:rPr/>
              <a:t>Corresponding 95% Wilson CI for the input level (cps/ml):</a:t>
            </a:r>
          </a:p>
          <a:p>
            <a:pPr lvl="1"/>
            <a:r>
              <a:rPr/>
              <a:t>c(146, 418)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be checked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Operator vs Positive call rates</a:t>
            </a:r>
          </a:p>
          <a:p>
            <a:pPr lvl="0"/>
            <a:r>
              <a:rPr/>
              <a:t>Day vs Positive call rates</a:t>
            </a:r>
          </a:p>
          <a:p>
            <a:pPr lvl="0"/>
            <a:r>
              <a:rPr/>
              <a:t>Day-Operator vs Positive call rates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 the other variables?</a:t>
            </a:r>
          </a:p>
          <a:p>
            <a:pPr lvl="0"/>
            <a:r>
              <a:rPr/>
              <a:t>Bayesian?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Possible consideration: Probit model</a:t>
            </a:r>
          </a:p>
        </p:txBody>
      </p:sp>
      <p:pic>
        <p:nvPicPr>
          <p:cNvPr descr="graphs/InputLevelvsdetectionPlotProbLog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Exercise</dc:title>
  <dc:creator>Leonard Maaya</dc:creator>
  <cp:keywords/>
  <dcterms:created xsi:type="dcterms:W3CDTF">2024-01-22T08:30:28Z</dcterms:created>
  <dcterms:modified xsi:type="dcterms:W3CDTF">2024-01-22T08:30:28Z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