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1" r:id="rId2"/>
    <p:sldId id="262" r:id="rId3"/>
    <p:sldId id="273" r:id="rId4"/>
    <p:sldId id="274" r:id="rId5"/>
    <p:sldId id="275" r:id="rId6"/>
    <p:sldId id="272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8E5904-EC0A-485A-8635-2673898A1136}">
          <p14:sldIdLst>
            <p14:sldId id="271"/>
            <p14:sldId id="262"/>
            <p14:sldId id="273"/>
            <p14:sldId id="274"/>
            <p14:sldId id="275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CCFF"/>
    <a:srgbClr val="66CCFF"/>
    <a:srgbClr val="0099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3EADC-2F0F-47A3-B33A-C65B80DDFD82}" type="datetimeFigureOut">
              <a:rPr lang="nl-BE" smtClean="0"/>
              <a:t>31/01/2024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625FB-0BAA-4967-AC95-348474A5FE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755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E58E-E30C-F633-8CC0-2A0346CD9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600" b="0" baseline="0">
                <a:solidFill>
                  <a:srgbClr val="00CC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EAD2A-F521-5F4D-A81C-325E0468F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b="0" baseline="0">
                <a:solidFill>
                  <a:srgbClr val="00CC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F636D-D048-2C6D-FF27-01B7B9D0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1152" y="6356350"/>
            <a:ext cx="1080247" cy="365125"/>
          </a:xfrm>
        </p:spPr>
        <p:txBody>
          <a:bodyPr/>
          <a:lstStyle/>
          <a:p>
            <a:fld id="{3EFEB287-926D-477E-AB57-81FDD3BCF96F}" type="datetimeFigureOut">
              <a:rPr lang="nl-BE" smtClean="0"/>
              <a:t>31/01/2024</a:t>
            </a:fld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8E865-404C-85D4-D3ED-780D39EF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‹#›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F2FA0-AAA3-8C05-AFBA-25F5548A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Leonard Maaya</a:t>
            </a:r>
            <a:endParaRPr lang="nl-BE" dirty="0"/>
          </a:p>
        </p:txBody>
      </p:sp>
      <p:pic>
        <p:nvPicPr>
          <p:cNvPr id="9" name="Picture 8" descr="A logo with a red square and blue text&#10;&#10;Description automatically generated">
            <a:extLst>
              <a:ext uri="{FF2B5EF4-FFF2-40B4-BE49-F238E27FC236}">
                <a16:creationId xmlns:a16="http://schemas.microsoft.com/office/drawing/2014/main" id="{930B1DDA-CE6E-F3C8-42A7-E72F60BB0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14" y="5899242"/>
            <a:ext cx="1650627" cy="8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5973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AEC1-4B98-139C-667E-3C75E1BF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86108-2C8D-ACEC-AAFD-3664A23C4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EDE55-F725-5D65-C979-1581FDA7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287-926D-477E-AB57-81FDD3BCF96F}" type="datetimeFigureOut">
              <a:rPr lang="nl-BE" smtClean="0"/>
              <a:t>31/01/2024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469EA-39F6-8F7A-7D28-7513B4CB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E4D12-A5E6-57D6-28AD-AB15EB48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034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54E92-D031-0040-6219-A93AB6BED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D323F-85D7-7713-DF8E-64F0950B0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A5674-BE1E-EF23-A6CA-11DC55FE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287-926D-477E-AB57-81FDD3BCF96F}" type="datetimeFigureOut">
              <a:rPr lang="nl-BE" smtClean="0"/>
              <a:t>31/01/2024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ED905-DE33-0E40-A6D1-A28A4F94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B03CA-D18D-5DE5-CBA1-739B1F61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48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4C3D-40AF-9F17-8732-40DAB561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410DA-AC02-4A32-C8CF-3A6314F36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5CFBC-12A7-1DD5-524F-3D7308C8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287-926D-477E-AB57-81FDD3BCF96F}" type="datetimeFigureOut">
              <a:rPr lang="nl-BE" smtClean="0"/>
              <a:t>31/01/2024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76CF1-D6BF-6669-EEA7-CB97DF13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D0F8D-15B0-BEF2-688E-069BE398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392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25D0-6B32-AC6F-769B-AB67D2FBC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4DAAA-4176-A4D7-5527-A300F9ADE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396F6-3659-5736-34AE-DBDCBEC2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287-926D-477E-AB57-81FDD3BCF96F}" type="datetimeFigureOut">
              <a:rPr lang="nl-BE" smtClean="0"/>
              <a:t>31/01/2024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47043-31EA-0BF7-7CF2-2B620184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68600-B329-AA34-CE2B-79707765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010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DF69-BB89-0468-F7B1-3373223C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61E8-D756-B38B-10C8-508039242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C22B5-E40E-19BF-2D6D-07AF6F9BE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FF1DC-60DA-5ED6-3394-A777EB0A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287-926D-477E-AB57-81FDD3BCF96F}" type="datetimeFigureOut">
              <a:rPr lang="nl-BE" smtClean="0"/>
              <a:t>31/01/2024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E8755-0B1D-146E-36DC-F37D7E18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7A84B-DE03-A235-52B8-D7E43A46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38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B18A-C671-1E9C-D837-E9E5AEAB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094AD-3D0B-573D-2FA6-0376B8C98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306D6-7E04-5F7A-09A8-F31140591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40B40-0AC1-1054-31D2-D0E10ECFE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19F3B-6F94-16CE-FD62-2B1D47C6E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D9287-6EB1-906B-19F3-D95D4FA6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287-926D-477E-AB57-81FDD3BCF96F}" type="datetimeFigureOut">
              <a:rPr lang="nl-BE" smtClean="0"/>
              <a:t>31/01/2024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60D1BA-1094-71F6-5FF1-76A9AF50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15B92-EB16-C024-9EB3-2BCE2F2C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31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C580-2AE5-472C-E66F-4316462D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80E3C-28F7-5A36-9327-7E5A1C3F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287-926D-477E-AB57-81FDD3BCF96F}" type="datetimeFigureOut">
              <a:rPr lang="nl-BE" smtClean="0"/>
              <a:t>31/01/2024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A861B-6D5D-8F92-9FFA-CC14EC56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3D71D-E74F-907A-213F-CD53A80D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707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2C839-8C76-1C48-9507-A646500E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287-926D-477E-AB57-81FDD3BCF96F}" type="datetimeFigureOut">
              <a:rPr lang="nl-BE" smtClean="0"/>
              <a:t>31/01/2024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E143E-3E99-EC68-67F4-BD953C6A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6C5A2-EEF8-FBAC-3A44-8664B298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577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09B4-CEE8-C736-D684-F09BFC1B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2FCB-A682-8329-2469-527BD090F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5CE74-69C9-A928-2F3F-4F6614FF5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DA064-E412-AE3C-0EBB-CECA2A7A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287-926D-477E-AB57-81FDD3BCF96F}" type="datetimeFigureOut">
              <a:rPr lang="nl-BE" smtClean="0"/>
              <a:t>31/01/2024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C2EB6-3541-7D50-7334-BBB79E08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E5E68-01D2-8C33-10EC-43B1AE0B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175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2151-C931-5FD7-E031-6F495B1C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FF1370-671A-883A-ABF7-E2515223A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C5043-6924-BBE0-59F6-E46717D34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8AFDC-F306-D9AB-2731-5CE35012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287-926D-477E-AB57-81FDD3BCF96F}" type="datetimeFigureOut">
              <a:rPr lang="nl-BE" smtClean="0"/>
              <a:t>31/01/2024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6290B-2AD4-47A2-FAE1-1E023163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BF9AC-0DD5-0E76-319C-FF9B650B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442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31BE2A-1FB1-1848-12F5-796646F44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26616-6134-AF26-6C59-8F4E323F1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2C13C-475A-F56A-AD0E-8BC2A4739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EB287-926D-477E-AB57-81FDD3BCF96F}" type="datetimeFigureOut">
              <a:rPr lang="nl-BE" smtClean="0"/>
              <a:t>31/01/2024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86F4D-C0B7-F346-FD6E-05DA9156D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63188-AC9A-31B2-DFA0-117A828F0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2E08F-CA78-4EE0-9511-C94AD5B523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423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97851-B3AC-BA61-47C6-E8E4BD7C4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Leonard Maaya</a:t>
            </a:r>
            <a:br>
              <a:rPr lang="en-US" sz="4800">
                <a:solidFill>
                  <a:srgbClr val="FFFFFF"/>
                </a:solidFill>
              </a:rPr>
            </a:br>
            <a:endParaRPr lang="nl-BE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22E4F-CD18-713D-F4D4-827E2043A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6612" y="4870824"/>
            <a:ext cx="7055223" cy="1458258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Candidate for the Visiting Tutor statistics position at</a:t>
            </a:r>
          </a:p>
          <a:p>
            <a:r>
              <a:rPr lang="en-US" b="1" dirty="0">
                <a:solidFill>
                  <a:schemeClr val="tx2"/>
                </a:solidFill>
              </a:rPr>
              <a:t>StatUa</a:t>
            </a:r>
            <a:endParaRPr lang="nl-BE" b="1" dirty="0">
              <a:solidFill>
                <a:schemeClr val="tx2"/>
              </a:solidFill>
            </a:endParaRPr>
          </a:p>
        </p:txBody>
      </p:sp>
      <p:pic>
        <p:nvPicPr>
          <p:cNvPr id="5" name="Picture 4" descr="A logo with a red square and blue text&#10;&#10;Description automatically generated">
            <a:extLst>
              <a:ext uri="{FF2B5EF4-FFF2-40B4-BE49-F238E27FC236}">
                <a16:creationId xmlns:a16="http://schemas.microsoft.com/office/drawing/2014/main" id="{E5460CDF-5B6E-A6AC-4343-DBAC5B8DB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11" y="5443259"/>
            <a:ext cx="2124632" cy="10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8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7C87B-7472-7D3D-5711-2C36EE4C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Leonard Maaya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97FCE-F10E-718A-09E6-4B4005DA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2</a:t>
            </a:fld>
            <a:endParaRPr lang="nl-BE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075DF2B-AB79-13A5-9D72-3E0FC194282D}"/>
              </a:ext>
            </a:extLst>
          </p:cNvPr>
          <p:cNvSpPr txBox="1">
            <a:spLocks/>
          </p:cNvSpPr>
          <p:nvPr/>
        </p:nvSpPr>
        <p:spPr>
          <a:xfrm>
            <a:off x="1676400" y="190324"/>
            <a:ext cx="9144000" cy="46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 baseline="0">
                <a:solidFill>
                  <a:srgbClr val="00CC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</a:rPr>
              <a:t>Application of statistical methods across different domains/fields</a:t>
            </a:r>
            <a:endParaRPr lang="nl-BE" b="1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744CFA-5BD4-CA69-E64E-EBA964C0212E}"/>
              </a:ext>
            </a:extLst>
          </p:cNvPr>
          <p:cNvSpPr txBox="1"/>
          <p:nvPr/>
        </p:nvSpPr>
        <p:spPr>
          <a:xfrm>
            <a:off x="1039906" y="968191"/>
            <a:ext cx="1105348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 of the statistical methods can be applied across fields with the only difference being the scientific interpretation of the methods, results and conclusions.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of these methods include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Survey methodology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size calculation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of experiments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Regression methods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Bayesian methods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Below is a list of some of the domains where some of the statistical methods can be applied</a:t>
            </a:r>
          </a:p>
        </p:txBody>
      </p:sp>
    </p:spTree>
    <p:extLst>
      <p:ext uri="{BB962C8B-B14F-4D97-AF65-F5344CB8AC3E}">
        <p14:creationId xmlns:p14="http://schemas.microsoft.com/office/powerpoint/2010/main" val="227531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7C87B-7472-7D3D-5711-2C36EE4C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Leonard Maaya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97FCE-F10E-718A-09E6-4B4005DA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3</a:t>
            </a:fld>
            <a:endParaRPr lang="nl-BE"/>
          </a:p>
        </p:txBody>
      </p:sp>
      <p:graphicFrame>
        <p:nvGraphicFramePr>
          <p:cNvPr id="2" name="Table 10">
            <a:extLst>
              <a:ext uri="{FF2B5EF4-FFF2-40B4-BE49-F238E27FC236}">
                <a16:creationId xmlns:a16="http://schemas.microsoft.com/office/drawing/2014/main" id="{CDD2C4FB-BD05-930F-26EC-69C8439C1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674803"/>
              </p:ext>
            </p:extLst>
          </p:nvPr>
        </p:nvGraphicFramePr>
        <p:xfrm>
          <a:off x="1936376" y="705769"/>
          <a:ext cx="8860120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090">
                  <a:extLst>
                    <a:ext uri="{9D8B030D-6E8A-4147-A177-3AD203B41FA5}">
                      <a16:colId xmlns:a16="http://schemas.microsoft.com/office/drawing/2014/main" val="4013550590"/>
                    </a:ext>
                  </a:extLst>
                </a:gridCol>
                <a:gridCol w="1801090">
                  <a:extLst>
                    <a:ext uri="{9D8B030D-6E8A-4147-A177-3AD203B41FA5}">
                      <a16:colId xmlns:a16="http://schemas.microsoft.com/office/drawing/2014/main" val="262335824"/>
                    </a:ext>
                  </a:extLst>
                </a:gridCol>
                <a:gridCol w="5257940">
                  <a:extLst>
                    <a:ext uri="{9D8B030D-6E8A-4147-A177-3AD203B41FA5}">
                      <a16:colId xmlns:a16="http://schemas.microsoft.com/office/drawing/2014/main" val="38617738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Field/Domain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Statistical methods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61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Social sciences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Data/response type</a:t>
                      </a:r>
                      <a:endParaRPr lang="nl-BE" b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Longitudinal, hierarchical/multilevel modeling, multinomial, logistic models (ordered), EFA, CFA, PCA, DA, SEM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958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Political sciences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Survey and sampling methods, SEM, Network analyses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4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Medical sciences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Logistic regression, supervised &amp; unsupervised cluster analysis, survival analysis, generalized linear models, non-parametric, meta-analysis, joint models, missing data, ANOVA 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81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Econometrics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 series models, panel data, longitudinal, multiple linear regression models, ANOVA, multivariate statistics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983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Environmental sciences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Multinomial/logistic, ANOVA, GLMM, non-parametric methods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085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762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32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7C87B-7472-7D3D-5711-2C36EE4C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Leonard Maaya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97FCE-F10E-718A-09E6-4B4005DA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4</a:t>
            </a:fld>
            <a:endParaRPr lang="nl-BE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075DF2B-AB79-13A5-9D72-3E0FC194282D}"/>
              </a:ext>
            </a:extLst>
          </p:cNvPr>
          <p:cNvSpPr txBox="1">
            <a:spLocks/>
          </p:cNvSpPr>
          <p:nvPr/>
        </p:nvSpPr>
        <p:spPr>
          <a:xfrm>
            <a:off x="1676400" y="190324"/>
            <a:ext cx="9144000" cy="467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 baseline="0">
                <a:solidFill>
                  <a:srgbClr val="00CC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</a:rPr>
              <a:t>My experiences of using statistical methods in different fields/domains</a:t>
            </a:r>
            <a:endParaRPr lang="nl-BE" b="1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574833-531E-60C7-DAC9-C33D52791A98}"/>
              </a:ext>
            </a:extLst>
          </p:cNvPr>
          <p:cNvGrpSpPr/>
          <p:nvPr/>
        </p:nvGrpSpPr>
        <p:grpSpPr>
          <a:xfrm>
            <a:off x="1039906" y="645461"/>
            <a:ext cx="11053482" cy="5262979"/>
            <a:chOff x="1039906" y="941296"/>
            <a:chExt cx="11053482" cy="52629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744CFA-5BD4-CA69-E64E-EBA964C0212E}"/>
                </a:ext>
              </a:extLst>
            </p:cNvPr>
            <p:cNvSpPr txBox="1"/>
            <p:nvPr/>
          </p:nvSpPr>
          <p:spPr>
            <a:xfrm>
              <a:off x="1039906" y="941296"/>
              <a:ext cx="11053482" cy="526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Medical research: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endPara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management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Sample size calculation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Survival analysis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Linear regression 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Logistic, Poisson regression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Epidemiological studies; prevalence of infections in the society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endPara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Econometrics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Panel data for preferences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Multivariate data analysis in econometrics</a:t>
              </a:r>
            </a:p>
            <a:p>
              <a:pPr marL="1200150" lvl="2" indent="-285750">
                <a:buFont typeface="Wingdings" panose="05000000000000000000" pitchFamily="2" charset="2"/>
                <a:buChar char="Ø"/>
              </a:pP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Clustering</a:t>
              </a:r>
            </a:p>
            <a:p>
              <a:pPr marL="1200150" lvl="2" indent="-285750">
                <a:buFont typeface="Wingdings" panose="05000000000000000000" pitchFamily="2" charset="2"/>
                <a:buChar char="Ø"/>
              </a:pP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Discriminant analysis</a:t>
              </a:r>
            </a:p>
            <a:p>
              <a:pPr marL="1200150" lvl="2" indent="-285750">
                <a:buFont typeface="Wingdings" panose="05000000000000000000" pitchFamily="2" charset="2"/>
                <a:buChar char="Ø"/>
              </a:pP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Classification </a:t>
              </a:r>
            </a:p>
            <a:p>
              <a:pPr marL="1200150" lvl="2" indent="-285750">
                <a:buFont typeface="Wingdings" panose="05000000000000000000" pitchFamily="2" charset="2"/>
                <a:buChar char="Ø"/>
              </a:pP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Principal components analysis</a:t>
              </a:r>
            </a:p>
            <a:p>
              <a:pPr marL="1200150" lvl="2" indent="-285750">
                <a:buFont typeface="Wingdings" panose="05000000000000000000" pitchFamily="2" charset="2"/>
                <a:buChar char="Ø"/>
              </a:pP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Structural equation modeling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Joint models for longitudinal and drop out data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Latent class models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Survival analysis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Multinomial models</a:t>
              </a: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559654BF-0BD2-3C86-DFF2-731AF774FB83}"/>
                </a:ext>
              </a:extLst>
            </p:cNvPr>
            <p:cNvSpPr/>
            <p:nvPr/>
          </p:nvSpPr>
          <p:spPr>
            <a:xfrm>
              <a:off x="4652684" y="3953435"/>
              <a:ext cx="407894" cy="62753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1F0465-9F2C-567D-C1B1-49B49642758D}"/>
                </a:ext>
              </a:extLst>
            </p:cNvPr>
            <p:cNvSpPr txBox="1"/>
            <p:nvPr/>
          </p:nvSpPr>
          <p:spPr>
            <a:xfrm>
              <a:off x="5293658" y="4074733"/>
              <a:ext cx="3648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machine learning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96511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7C87B-7472-7D3D-5711-2C36EE4C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Leonard Maaya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97FCE-F10E-718A-09E6-4B4005DA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5</a:t>
            </a:fld>
            <a:endParaRPr lang="nl-BE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075DF2B-AB79-13A5-9D72-3E0FC194282D}"/>
              </a:ext>
            </a:extLst>
          </p:cNvPr>
          <p:cNvSpPr txBox="1">
            <a:spLocks/>
          </p:cNvSpPr>
          <p:nvPr/>
        </p:nvSpPr>
        <p:spPr>
          <a:xfrm>
            <a:off x="1676400" y="138579"/>
            <a:ext cx="9144000" cy="467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 baseline="0">
                <a:solidFill>
                  <a:srgbClr val="00CC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</a:rPr>
              <a:t>My experiences of using statistical methods in different fields/domains</a:t>
            </a:r>
            <a:endParaRPr lang="nl-BE" b="1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744CFA-5BD4-CA69-E64E-EBA964C0212E}"/>
              </a:ext>
            </a:extLst>
          </p:cNvPr>
          <p:cNvSpPr txBox="1"/>
          <p:nvPr/>
        </p:nvSpPr>
        <p:spPr>
          <a:xfrm>
            <a:off x="1039906" y="920621"/>
            <a:ext cx="1105348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Pharmaceutical research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management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Simulations &amp; Sample size calculation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Survival analysis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mixed models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Logistic, Poisson regression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Multivariate methods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Automating analyses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Academia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Multivariate methods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Consultancy at ORSTAT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2E2367D-C3A6-4734-53AD-5342ACD6712A}"/>
              </a:ext>
            </a:extLst>
          </p:cNvPr>
          <p:cNvSpPr txBox="1">
            <a:spLocks/>
          </p:cNvSpPr>
          <p:nvPr/>
        </p:nvSpPr>
        <p:spPr>
          <a:xfrm>
            <a:off x="1676395" y="4083047"/>
            <a:ext cx="9144000" cy="46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 baseline="0">
                <a:solidFill>
                  <a:srgbClr val="00CC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</a:rPr>
              <a:t>Statistical softwares</a:t>
            </a:r>
            <a:endParaRPr lang="nl-BE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EC357-454E-2D7F-2263-8B1B9BB33BDD}"/>
              </a:ext>
            </a:extLst>
          </p:cNvPr>
          <p:cNvSpPr txBox="1"/>
          <p:nvPr/>
        </p:nvSpPr>
        <p:spPr>
          <a:xfrm>
            <a:off x="1142999" y="4693217"/>
            <a:ext cx="8547848" cy="830997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endParaRPr lang="nl-BE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nl-BE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nl-B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nl-B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JMP</a:t>
            </a:r>
          </a:p>
          <a:p>
            <a:pPr algn="just"/>
            <a:endParaRPr lang="nl-BE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nl-BE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Stata</a:t>
            </a:r>
            <a:endParaRPr lang="nl-BE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nl-B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nl-BE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36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348B73-C6B7-5A20-F088-458A0DC82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906" y="2983472"/>
            <a:ext cx="9144000" cy="512762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tx2"/>
                </a:solidFill>
              </a:rPr>
              <a:t>Thank you for your time and attention.</a:t>
            </a:r>
            <a:endParaRPr lang="nl-BE" sz="2600" b="1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7C87B-7472-7D3D-5711-2C36EE4C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Leonard Maaya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97FCE-F10E-718A-09E6-4B4005DA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913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Tahoma</vt:lpstr>
      <vt:lpstr>Wingdings</vt:lpstr>
      <vt:lpstr>Office Theme</vt:lpstr>
      <vt:lpstr>Leonard Maaya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 Maaya</dc:creator>
  <cp:lastModifiedBy>Leonard Maaya</cp:lastModifiedBy>
  <cp:revision>227</cp:revision>
  <dcterms:created xsi:type="dcterms:W3CDTF">2024-01-20T16:43:43Z</dcterms:created>
  <dcterms:modified xsi:type="dcterms:W3CDTF">2024-01-31T13:17:38Z</dcterms:modified>
</cp:coreProperties>
</file>