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16DBF7-39F9-4ABB-BF40-57914E2DDC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373BEE-7C81-4032-8AE2-4EAA8E53FD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1BA074-D584-4C3C-AA3C-EE2A3D20A9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0AF64-4521-46E6-81ED-4A366B4815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D107AE-83F1-4E31-8A97-5E671CC6BC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7E61C0-CF38-457C-8AE6-C08EB101B7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72C488-3A72-4A9D-823C-A012F2A169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D1856E-DAD0-489F-81C3-96F095BFAC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A79A2B-394A-4DE0-A031-5042CCE2B7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3C23FA-7CF8-4278-99E2-DA3E6CDB5B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D96EAF-8797-463B-A6F9-CE38AEBE2A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EC146C-94DA-401B-9C1F-26E3E207E8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A613F2-3B75-4069-80D5-DE85B7B221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F58BD3-EA92-4D88-8CE2-3E38CED55D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E34FD5-A446-4601-A901-C3849E23DB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755DB7-BB26-4683-9190-CA16EF4B6A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AA09E6-620F-47F6-BDDD-CB484AC8CB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3746A9-6038-4D4B-88A1-7B68C1F4A1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FB814C-38D0-4B27-B236-E2D7CCA758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38CB8F-00C8-4E5A-9369-5D2462C662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E84CFF-0E1A-464F-BE49-FBA1345F4D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891A0D-7784-43A2-A97C-7824FB324E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BD792-F293-4FB6-9615-FC6BBD8D95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C79BBB-A242-4863-A8C4-BFE2CB2665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8B0110-3EE3-4FF5-BF3D-26780A8CFD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0A085C-8886-402B-B17D-CA1B0E939A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E3E2EE-1FC2-4DE2-B185-6A2420ADEC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C21A0B-8B08-4986-AB18-4D2B98A77D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A1F058-5B0A-4559-A874-C8DAB018B1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4ABF19-5DC1-43C7-B136-CFC66B5F69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0837D9-211A-465B-AF7B-F848724C8F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85D714-D12E-4C5F-87CF-0396F20FD1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9DD791-0DD8-46F1-BC03-BB22191EA7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9F5376-C26D-43CC-84BF-ECE4B00825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A2C7D0-0126-4F5A-9DF7-D0CAE3806A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E6C4A8-F77A-4545-BB43-C0CC13B3D3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E58850-2E1E-4A04-B810-3DB9401DB998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19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1B406AD-7587-4D11-8A53-47627C84BA73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51241E4-B5AF-4C10-8D43-7C39FB72A65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Программирование.</a:t>
            </a:r>
            <a:br>
              <a:rPr sz="6000"/>
            </a:b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Языки программирования.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Пример.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Python </a:t>
            </a: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для … всего?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print("This line will be printed.")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Классификация ЯП. По трансляции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Интерпретируемые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Ruby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JavaScript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Компилируемые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C#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Rust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Классификация ЯП. По парадигме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Императивные ЯП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Процедурные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Go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Структурные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Shell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Basic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Объектно-ориентированные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C#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Java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Декларативные ЯП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Функциональные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Haskell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Lisp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Логические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Prolog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Mercury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Пример.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Java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2476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</a:rPr>
              <a:t>public class HelloWorld { 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</a:rPr>
              <a:t>public static void main(String[] args) { 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</a:rPr>
              <a:t>System.out.println("Hello, World!"); 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</a:rPr>
              <a:t>} 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</a:rPr>
              <a:t>}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Пример.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Haskell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</a:rPr>
              <a:t>main :: IO () 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</a:rPr>
              <a:t>main = putStrLn "Hello, World!"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Пример.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Haskell 2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604880" cy="160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compoundInterest :: Int -&gt; Double</a:t>
            </a:r>
            <a:br>
              <a:rPr sz="1800"/>
            </a:b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compoundInterest 0 = 1000</a:t>
            </a:r>
            <a:br>
              <a:rPr sz="1800"/>
            </a:b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compoundInterest n = 1.05 * (compoundInterest (n - 1))</a:t>
            </a:r>
            <a:br>
              <a:rPr sz="1800"/>
            </a:b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main = printf "After 10 years, you have %.2f dollars." (compoundInterest 10)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Классификация ЯП. По типизации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Строгая (статическая)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Нестрогая (динамическая)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Классификация ЯП. Типизация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Статическая – типы определяются до времени выполнения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Динамическая – типы определяются во время выполнения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Статическая типизация – что за объект?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Динамическая типизация – как работать с объектом?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Классификация ЯП. Сила типизации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Строгая (сильная) – нельзя смешивать в выражениях разные типы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Нестрогая (несильная) – можно смешивать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Классификация ЯП. Явность типизации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Явная – типы обязательно явно задавать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Неявная – типы не нужно задавать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Что такое программирование?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Перевод человеческого языка на компьютерный?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Что такое программирование?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sngStrike">
                <a:solidFill>
                  <a:schemeClr val="dk1"/>
                </a:solidFill>
                <a:latin typeface="Calibri"/>
              </a:rPr>
              <a:t>Перевод человеческого языка на компьютерный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Перевод человеческого языка на алгоритмический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Что такое программирование?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sngStrike">
                <a:solidFill>
                  <a:schemeClr val="dk1"/>
                </a:solidFill>
                <a:latin typeface="Calibri"/>
              </a:rPr>
              <a:t>Перевод человеческого языка на компьютерный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Перевод человеческого языка на алгоритмический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Главный вопрос состоит не в том, как написать код.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Главный вопрос в том, что мы вообще пытаемся сделать.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Чем пользуемся при программировании?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Опыт собственный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Опыт интернета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…</a:t>
            </a: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…</a:t>
            </a: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…</a:t>
            </a: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Опыт коллег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Что такое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“</a:t>
            </a: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язык программирования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”</a:t>
            </a: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?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В первую очередь, язык программирования – это инструмент.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Во вторую – то, что вы можете выучить только сами.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Классификация ЯП. По уровню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ЯП низкого уровня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Assembler</a:t>
            </a: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 (семейство)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CIL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ЯП высокого уровня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Python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Java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…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Пример.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TASM </a:t>
            </a: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для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MS-DOS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.MODEL </a:t>
            </a:r>
            <a:r>
              <a:rPr b="0" lang="en" sz="1800" spc="-1" strike="noStrike">
                <a:solidFill>
                  <a:srgbClr val="ff0000"/>
                </a:solidFill>
                <a:latin typeface="Arial"/>
              </a:rPr>
              <a:t>SMALL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г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оворим, какая у нас модель данных</a:t>
            </a:r>
            <a:r>
              <a:rPr b="0" lang="en-US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 (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малая, по одному сегменту данных, кода, стека)</a:t>
            </a:r>
            <a:br>
              <a:rPr sz="1400"/>
            </a:b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.DATA 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н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ачало сегмента данных</a:t>
            </a:r>
            <a:br>
              <a:rPr sz="1400"/>
            </a:br>
            <a:r>
              <a:rPr b="0" lang="en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1800" spc="-1" strike="noStrike">
                <a:solidFill>
                  <a:schemeClr val="accent1"/>
                </a:solidFill>
                <a:latin typeface="Arial"/>
              </a:rPr>
              <a:t>msg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 DB 'Hello World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$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с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оздаем сообщение из байт, туда пишем </a:t>
            </a:r>
            <a:r>
              <a:rPr b="0" lang="en-US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Hello World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 и</a:t>
            </a:r>
            <a:r>
              <a:rPr b="0" lang="en-US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 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терминальный символ</a:t>
            </a:r>
            <a:br>
              <a:rPr sz="1400"/>
            </a:b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.CODE </a:t>
            </a: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н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ачало сегмента кода</a:t>
            </a:r>
            <a:br>
              <a:rPr sz="1400"/>
            </a:b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START:</a:t>
            </a:r>
            <a:br>
              <a:rPr sz="1400"/>
            </a:b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1800" spc="-1" strike="noStrike">
                <a:solidFill>
                  <a:schemeClr val="accent1"/>
                </a:solidFill>
                <a:latin typeface="Arial"/>
              </a:rPr>
              <a:t>mov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 ax, @DATA 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п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еремещаем данные в регистр </a:t>
            </a:r>
            <a:r>
              <a:rPr b="0" lang="en" sz="1200" spc="-1" strike="noStrike">
                <a:solidFill>
                  <a:schemeClr val="dk1"/>
                </a:solidFill>
                <a:latin typeface="Arial"/>
              </a:rPr>
              <a:t>ax</a:t>
            </a:r>
            <a:r>
              <a:rPr b="0" lang="en-US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 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из 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data</a:t>
            </a:r>
            <a:br>
              <a:rPr sz="1400"/>
            </a:b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1800" spc="-1" strike="noStrike">
                <a:solidFill>
                  <a:schemeClr val="accent1"/>
                </a:solidFill>
                <a:latin typeface="Arial"/>
              </a:rPr>
              <a:t>mov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 ds, ax </a:t>
            </a: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п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еремещаем данные в регистр </a:t>
            </a:r>
            <a:r>
              <a:rPr b="0" lang="en" sz="1200" spc="-1" strike="noStrike">
                <a:solidFill>
                  <a:schemeClr val="dk1"/>
                </a:solidFill>
                <a:latin typeface="Arial"/>
              </a:rPr>
              <a:t>ds</a:t>
            </a:r>
            <a:r>
              <a:rPr b="0" lang="en-US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 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из </a:t>
            </a:r>
            <a:r>
              <a:rPr b="0" lang="en" sz="1200" spc="-1" strike="noStrike">
                <a:solidFill>
                  <a:schemeClr val="dk1"/>
                </a:solidFill>
                <a:latin typeface="Arial"/>
              </a:rPr>
              <a:t>ax</a:t>
            </a:r>
            <a:br>
              <a:rPr sz="1400"/>
            </a:br>
            <a:r>
              <a:rPr b="0" lang="en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1800" spc="-1" strike="noStrike">
                <a:solidFill>
                  <a:schemeClr val="accent1"/>
                </a:solidFill>
                <a:latin typeface="Arial"/>
              </a:rPr>
              <a:t>mov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 ax, 0900h 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з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аносим в регистр </a:t>
            </a:r>
            <a:r>
              <a:rPr b="0" lang="en" sz="1200" spc="-1" strike="noStrike">
                <a:solidFill>
                  <a:schemeClr val="dk1"/>
                </a:solidFill>
                <a:latin typeface="Arial"/>
              </a:rPr>
              <a:t>ax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код функции вывода данных со значением 0 (успех)</a:t>
            </a:r>
            <a:br>
              <a:rPr sz="1200"/>
            </a:br>
            <a:r>
              <a:rPr b="0" lang="en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1800" spc="-1" strike="noStrike">
                <a:solidFill>
                  <a:schemeClr val="accent1"/>
                </a:solidFill>
                <a:latin typeface="Arial"/>
              </a:rPr>
              <a:t>lea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 dx, msg 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з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агружаем в регистр </a:t>
            </a:r>
            <a:r>
              <a:rPr b="0" lang="en" sz="1200" spc="-1" strike="noStrike">
                <a:solidFill>
                  <a:schemeClr val="dk1"/>
                </a:solidFill>
                <a:latin typeface="Arial"/>
              </a:rPr>
              <a:t>dx 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эффективный адрес сообщения для его вывода</a:t>
            </a:r>
            <a:br>
              <a:rPr sz="1400"/>
            </a:br>
            <a:r>
              <a:rPr b="0" lang="en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1800" spc="-1" strike="noStrike">
                <a:solidFill>
                  <a:schemeClr val="accent1"/>
                </a:solidFill>
                <a:latin typeface="Arial"/>
              </a:rPr>
              <a:t>int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 21h 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в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ызываем прерывание</a:t>
            </a:r>
            <a:br>
              <a:rPr sz="1400"/>
            </a:br>
            <a:r>
              <a:rPr b="0" lang="en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1800" spc="-1" strike="noStrike">
                <a:solidFill>
                  <a:schemeClr val="accent1"/>
                </a:solidFill>
                <a:latin typeface="Arial"/>
              </a:rPr>
              <a:t>mov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 ax, 4C00h 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з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аносим в регистр </a:t>
            </a:r>
            <a:r>
              <a:rPr b="0" lang="en" sz="1200" spc="-1" strike="noStrike">
                <a:solidFill>
                  <a:schemeClr val="dk1"/>
                </a:solidFill>
                <a:latin typeface="Arial"/>
              </a:rPr>
              <a:t>ax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код функции завершения программы со значением 0 (успех)</a:t>
            </a:r>
            <a:br>
              <a:rPr sz="1400"/>
            </a:br>
            <a:r>
              <a:rPr b="0" lang="en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" sz="1800" spc="-1" strike="noStrike">
                <a:solidFill>
                  <a:schemeClr val="accent1"/>
                </a:solidFill>
                <a:latin typeface="Arial"/>
              </a:rPr>
              <a:t>int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 21h 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в</a:t>
            </a:r>
            <a:r>
              <a:rPr b="0" lang="ru-RU" sz="1200" spc="-1" strike="noStrike">
                <a:solidFill>
                  <a:schemeClr val="lt2">
                    <a:lumMod val="50000"/>
                  </a:schemeClr>
                </a:solidFill>
                <a:latin typeface="Calibri"/>
              </a:rPr>
              <a:t>ызываем прерывание</a:t>
            </a:r>
            <a:br>
              <a:rPr sz="1400"/>
            </a:b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END </a:t>
            </a:r>
            <a:br>
              <a:rPr sz="1400"/>
            </a:br>
            <a:r>
              <a:rPr b="0" lang="en" sz="1800" spc="-1" strike="noStrike">
                <a:solidFill>
                  <a:schemeClr val="dk1"/>
                </a:solidFill>
                <a:latin typeface="Arial"/>
              </a:rPr>
              <a:t>START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Классификация ЯП. По уровню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ЯП низкого уровня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Assembler</a:t>
            </a: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 (семейство)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CIL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ЯП высокого уровня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Python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Java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…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Application>LibreOffice/7.6.0.3$Windows_X86_64 LibreOffice_project/69edd8b8ebc41d00b4de3915dc82f8f0fc3b6265</Application>
  <AppVersion>15.0000</AppVersion>
  <Words>580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2021-11-23T18:09:24Z</dcterms:created>
  <dc:creator>Microsoft Office User</dc:creator>
  <dc:description/>
  <dc:language>ru-RU</dc:language>
  <cp:lastModifiedBy/>
  <dcterms:modified xsi:type="dcterms:W3CDTF">2024-10-03T19:00:13Z</dcterms:modified>
  <cp:revision>2</cp:revision>
  <dc:subject/>
  <dc:title>Программирование. Языки программирования.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19</vt:i4>
  </property>
</Properties>
</file>