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71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33AE4-716A-3645-9634-8238C285A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DD7818-83B7-8F43-A771-8E333003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B47C3F-B2C6-6247-8412-CA5D6297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7F13-CE0F-1940-84A4-088AFE66F791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4FFEEC-4009-1643-8662-1C262072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7802C5-7837-854B-B0EB-83ED93C1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B64-3A2E-2646-A6F6-25B9D6B38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55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C58AD-130A-AD49-8806-39F0AF61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1D3F2E-B311-EF4E-8509-2268C7E12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704F41-7DAE-8540-A223-B1597A98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7F13-CE0F-1940-84A4-088AFE66F791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79B51-8992-DF4E-B6EF-86954B91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E1F4A-1509-7C49-A865-7BB4A850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B64-3A2E-2646-A6F6-25B9D6B38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5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E047F-76C9-6C48-850A-10D3C172E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154C4B-E4CB-7942-B47D-04DABDF70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BEA5A7-DFCA-394D-BFF8-742895F7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7F13-CE0F-1940-84A4-088AFE66F791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57C8F-6308-7347-9775-6262F441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35DB22-9073-E042-8A45-4862EB61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B64-3A2E-2646-A6F6-25B9D6B38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85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90C09-CF1B-604C-B73C-714221CE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B312E-2D5D-E44E-B3DE-A53B064F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03B531-08DE-174B-A6C8-03B93449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7F13-CE0F-1940-84A4-088AFE66F791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5025F-8326-0546-A839-CA5999C6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A21554-9550-8E47-B531-58F93234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B64-3A2E-2646-A6F6-25B9D6B38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66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E147B-7A18-0E4A-89B5-0CC474BB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742CC2-EEB1-1841-BC05-4AB24A83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2DCC38-8D4D-EB41-8B68-4753A44E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7F13-CE0F-1940-84A4-088AFE66F791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673E75-FD08-2A4C-B854-50A7BDB2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9CC0B-77F1-D74C-9648-F80CA2A3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B64-3A2E-2646-A6F6-25B9D6B38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02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F886B-3B2E-BC4A-96D1-65439B5D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EAD054-5E35-1C4E-9A0D-47108D8E7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E51199-8D32-2D4F-8B5A-260AB6C6B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630A7-46D1-DA4D-94C6-3D538BD7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7F13-CE0F-1940-84A4-088AFE66F791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7A0E54-4EDF-314F-868C-98D4BB78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DC136B-F6D4-B749-A89A-BC573391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B64-3A2E-2646-A6F6-25B9D6B38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9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A4580-7706-CE4C-ADDC-31C086C5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36B01-0653-F049-BDD1-05135507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B8A0AE-5532-D549-85EA-CC4DC8E34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3B57F0-CA8B-BF44-B697-A568E6B55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F9577D-D937-7E46-A688-CC08691D2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48AC5E-AF2E-794C-99A4-A73389C7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7F13-CE0F-1940-84A4-088AFE66F791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CCADF5-54E0-B24B-A1DB-7EDA551E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796EE9-A6D4-9B41-9974-5FC5C0F5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B64-3A2E-2646-A6F6-25B9D6B38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1DCDF-D1F1-CF4B-95BF-4226E09E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33FC16-F3EB-B947-848D-4CF59F69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7F13-CE0F-1940-84A4-088AFE66F791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8730CA-3039-5A43-8C47-4E3D6717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6D2600-5D4D-9947-A410-08CBFCAD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B64-3A2E-2646-A6F6-25B9D6B38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2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7EC06C-9D19-634A-9A49-E94640C9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7F13-CE0F-1940-84A4-088AFE66F791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AC4AC2-B362-DF45-9DA9-0DF5BC43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E1428A-4EAC-9B40-8C0F-A4F4807F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B64-3A2E-2646-A6F6-25B9D6B38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6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A4EFE-CD57-2C44-8099-AE1051C0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12A0E-AAE3-5D48-9A9D-2BF0BC51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B80E3D-AF09-A14B-9608-C1260C9DB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3F3A2-E4A4-AD42-B276-7955A32A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7F13-CE0F-1940-84A4-088AFE66F791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C30C42-8D1E-8645-B231-DFC0B1B2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061B30-EB7F-0A4A-9C14-62D8D2AB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B64-3A2E-2646-A6F6-25B9D6B38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98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37101-6BF4-3C40-AED7-59697A59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779223-0BCA-0B49-AEEA-867FEAA18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E24575-EAE9-EA4D-B89A-233A029DC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4BEEE2-6FE8-464C-8FCE-440BF8F4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7F13-CE0F-1940-84A4-088AFE66F791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9F767-3BAE-2B4A-A225-D8B46157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C943ED-E8F6-C946-8E31-4E1F7205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B64-3A2E-2646-A6F6-25B9D6B38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2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F75FF-2439-204A-B6BE-9CFE2306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B826D-5B84-424F-BAD8-F407002C8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2D4344-3B30-6045-ABC7-B0B62D037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7F13-CE0F-1940-84A4-088AFE66F791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B1B8C-DBC9-F54B-B2E9-A656341CE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2BE8DF-AC7C-484B-A67D-636E4624C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96B64-3A2E-2646-A6F6-25B9D6B38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7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F1B0B-C9A8-DB44-A45B-AF50870E6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устроен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3B7342-2616-6C47-BF3E-700E00CEC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33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28351-CE8D-7C4F-9E85-8A62FDFF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памятью. Выделение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B80AA3-4236-C74B-B202-0C8BF4CF7E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199" y="1825625"/>
            <a:ext cx="51596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0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A8120-964E-1F47-862A-9AE505EA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памятью. Выделение. Арены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DF441-E344-AF4F-A9B5-351D7DE6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Ищем подходящую арену</a:t>
            </a:r>
            <a:r>
              <a:rPr lang="en-US" dirty="0"/>
              <a:t> / </a:t>
            </a:r>
            <a:r>
              <a:rPr lang="ru-RU" dirty="0"/>
              <a:t>запрашиваем новую у ОС</a:t>
            </a:r>
          </a:p>
          <a:p>
            <a:r>
              <a:rPr lang="ru-RU" dirty="0"/>
              <a:t>Подходящая = наиболее заполненная</a:t>
            </a:r>
          </a:p>
          <a:p>
            <a:r>
              <a:rPr lang="ru-RU" dirty="0"/>
              <a:t>Арены хранятся в двусвязном списке, от наиболее заполненной к наименее</a:t>
            </a:r>
          </a:p>
          <a:p>
            <a:r>
              <a:rPr lang="ru-RU" dirty="0"/>
              <a:t>Полностью пустая арена возвращается в ОС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11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3820B-9907-FE49-8808-5664E1CE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памятью. Выделение. Пулы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E4693-996B-124F-92D7-61873296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пулах блоки одинаковых размеров, но при этом в арене сами пулы могут иметь разные размеры блоков</a:t>
            </a:r>
          </a:p>
          <a:p>
            <a:r>
              <a:rPr lang="ru-RU" dirty="0"/>
              <a:t>Пулы могут быть пустыми, используемыми и полными</a:t>
            </a:r>
          </a:p>
          <a:p>
            <a:r>
              <a:rPr lang="ru-RU" dirty="0"/>
              <a:t>При создании нового объекта сначала ищется используемый пул с подходящим размером блока, потом пустой, если нет, то запрашивается новая арена </a:t>
            </a:r>
          </a:p>
        </p:txBody>
      </p:sp>
    </p:spTree>
    <p:extLst>
      <p:ext uri="{BB962C8B-B14F-4D97-AF65-F5344CB8AC3E}">
        <p14:creationId xmlns:p14="http://schemas.microsoft.com/office/powerpoint/2010/main" val="420837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E9B18-B8FA-9A42-96B7-E29FAAB8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памятью. Блоки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28D143-973B-524F-9B4D-1C534818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блок имеет фиксированный размер, в рамках пула они одинаковы (8, 16, 32, …, 512 байт)</a:t>
            </a:r>
          </a:p>
          <a:p>
            <a:r>
              <a:rPr lang="ru-RU" dirty="0"/>
              <a:t>Один блок = один объект</a:t>
            </a:r>
          </a:p>
          <a:p>
            <a:r>
              <a:rPr lang="ru-RU" dirty="0"/>
              <a:t>Объект удален –</a:t>
            </a:r>
            <a:r>
              <a:rPr lang="en-US" dirty="0"/>
              <a:t>&gt; </a:t>
            </a:r>
            <a:r>
              <a:rPr lang="ru-RU" dirty="0"/>
              <a:t>блок свободен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75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BD147-62A1-F341-B3D1-D1DA8CD6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памятью. Удаление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35B3B9-6A4D-DB4A-9B1A-3FA27FC7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того, чтобы держать память чистой, есть 2 механизма:</a:t>
            </a:r>
          </a:p>
          <a:p>
            <a:r>
              <a:rPr lang="ru-RU" dirty="0"/>
              <a:t>Счетчик ссылок</a:t>
            </a:r>
          </a:p>
          <a:p>
            <a:r>
              <a:rPr lang="en-US" dirty="0"/>
              <a:t>Garbage collector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16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D3833-3993-7147-940D-6516240C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памятью. Удаление.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935F0-24D5-2D46-9C31-526AEB06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на объект больше никто не ссылается, он не нужен. В таком случае его надо удалить.</a:t>
            </a:r>
          </a:p>
          <a:p>
            <a:pPr marL="0" indent="0">
              <a:buNone/>
            </a:pPr>
            <a:r>
              <a:rPr lang="ru-RU" dirty="0"/>
              <a:t>Счетчик ссылок работает постоянно.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95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0A241-6F19-E846-94E4-137197EB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памятью. Удаление. </a:t>
            </a:r>
            <a:r>
              <a:rPr lang="en-US" dirty="0"/>
              <a:t>GC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25E16-C4D7-4A4D-9EDC-629D0FCE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Бывает, что объект </a:t>
            </a:r>
            <a:r>
              <a:rPr lang="en-US" dirty="0"/>
              <a:t>A</a:t>
            </a:r>
            <a:r>
              <a:rPr lang="ru-RU" dirty="0"/>
              <a:t> ссылается на объект </a:t>
            </a:r>
            <a:r>
              <a:rPr lang="en-US" dirty="0"/>
              <a:t>B, </a:t>
            </a:r>
            <a:r>
              <a:rPr lang="ru-RU" dirty="0"/>
              <a:t>а тот ссылается на объект </a:t>
            </a:r>
            <a:r>
              <a:rPr lang="en-US" dirty="0"/>
              <a:t>A. </a:t>
            </a:r>
            <a:r>
              <a:rPr lang="ru-RU" dirty="0"/>
              <a:t>При этом из основного кода объекты недоступны.</a:t>
            </a:r>
          </a:p>
          <a:p>
            <a:pPr marL="0" indent="0">
              <a:buNone/>
            </a:pPr>
            <a:r>
              <a:rPr lang="ru-RU" dirty="0"/>
              <a:t>Для того, чтобы находить и удалять такие объекты, работает </a:t>
            </a:r>
            <a:r>
              <a:rPr lang="en-US" dirty="0"/>
              <a:t>GC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Всего есть 3 поколения, переживаешь одно – попадаешь в следующее. Чем старше поколение, тем его реже проверяют.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GC</a:t>
            </a:r>
            <a:r>
              <a:rPr lang="ru-RU" dirty="0"/>
              <a:t> запускается периодически.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90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D6538-4C65-F74E-AFA4-603E8385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DB3D8-F30E-5845-8E4A-FDFC0C09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говорили ранее, </a:t>
            </a:r>
            <a:r>
              <a:rPr lang="en-US" dirty="0"/>
              <a:t>Python </a:t>
            </a:r>
            <a:r>
              <a:rPr lang="ru-RU" dirty="0"/>
              <a:t>интерпретируемый язык. Это значит, что код переводится в байт-код, запускаемый на виртуальной машине </a:t>
            </a:r>
            <a:r>
              <a:rPr lang="en-US" dirty="0"/>
              <a:t>(PVM)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Бывают:</a:t>
            </a:r>
          </a:p>
          <a:p>
            <a:r>
              <a:rPr lang="ru-RU" dirty="0"/>
              <a:t>Простые – каждую инструкцию по очереди транслируют</a:t>
            </a:r>
          </a:p>
          <a:p>
            <a:r>
              <a:rPr lang="ru-RU" dirty="0"/>
              <a:t>Компилирующие – преобразуют в байт-код</a:t>
            </a:r>
          </a:p>
        </p:txBody>
      </p:sp>
    </p:spTree>
    <p:extLst>
      <p:ext uri="{BB962C8B-B14F-4D97-AF65-F5344CB8AC3E}">
        <p14:creationId xmlns:p14="http://schemas.microsoft.com/office/powerpoint/2010/main" val="422056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4D120-1AD9-A145-A5FD-079E25EC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4D9E0-8720-4141-93AF-98EAB1E1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Чтение и проверка кода</a:t>
            </a:r>
          </a:p>
          <a:p>
            <a:pPr lvl="1"/>
            <a:r>
              <a:rPr lang="ru-RU" dirty="0"/>
              <a:t>Анализ аргументов, установка флагов, чтение переменных среды</a:t>
            </a:r>
          </a:p>
          <a:p>
            <a:r>
              <a:rPr lang="ru-RU" dirty="0"/>
              <a:t>Компиляция:</a:t>
            </a:r>
          </a:p>
          <a:p>
            <a:pPr lvl="1"/>
            <a:r>
              <a:rPr lang="ru-RU" dirty="0"/>
              <a:t>Трансляция в байт-код</a:t>
            </a:r>
          </a:p>
          <a:p>
            <a:r>
              <a:rPr lang="ru-RU" dirty="0"/>
              <a:t>Выполнение</a:t>
            </a:r>
          </a:p>
          <a:p>
            <a:endParaRPr lang="ru-RU" dirty="0"/>
          </a:p>
        </p:txBody>
      </p:sp>
      <p:sp>
        <p:nvSpPr>
          <p:cNvPr id="4" name="AutoShape 2" descr="Этапы генерации байт-кода из исходного кода на Python.">
            <a:extLst>
              <a:ext uri="{FF2B5EF4-FFF2-40B4-BE49-F238E27FC236}">
                <a16:creationId xmlns:a16="http://schemas.microsoft.com/office/drawing/2014/main" id="{5AA2C65D-E9D0-7B49-B541-C55BE2D318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Этапы генерации байт-кода из исходного кода на Python.">
            <a:extLst>
              <a:ext uri="{FF2B5EF4-FFF2-40B4-BE49-F238E27FC236}">
                <a16:creationId xmlns:a16="http://schemas.microsoft.com/office/drawing/2014/main" id="{3FA186B2-CE8C-8F41-9887-B5B23CB9F6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93F3E6-A77F-CE4C-947C-541E1859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424979"/>
            <a:ext cx="5508160" cy="17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9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BA3BD-9A2C-EF42-90B1-2412C681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0AF4A-4B2F-3043-9E51-E8F8120B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Защита от </a:t>
            </a:r>
            <a:r>
              <a:rPr lang="en-US" dirty="0"/>
              <a:t>race condition’</a:t>
            </a:r>
            <a:r>
              <a:rPr lang="ru-RU" dirty="0" err="1"/>
              <a:t>ов</a:t>
            </a:r>
            <a:endParaRPr lang="ru-RU" dirty="0"/>
          </a:p>
          <a:p>
            <a:r>
              <a:rPr lang="ru-RU" dirty="0"/>
              <a:t>Обеспечение </a:t>
            </a:r>
            <a:r>
              <a:rPr lang="ru-RU" dirty="0" err="1"/>
              <a:t>потокобезопасности</a:t>
            </a:r>
            <a:endParaRPr lang="ru-RU" dirty="0"/>
          </a:p>
          <a:p>
            <a:r>
              <a:rPr lang="ru-RU" dirty="0"/>
              <a:t>Простота языка в использовании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DB8CF4B-D2EF-9B48-B579-C91F1FD24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186363"/>
            <a:ext cx="3175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3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A208F-B1A3-A142-AD29-C095A720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 и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A9781-A524-2342-9F58-42A6710E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Указатель – адрес в памяти, где хранится значение.</a:t>
            </a:r>
          </a:p>
          <a:p>
            <a:pPr marL="0" indent="0">
              <a:buNone/>
            </a:pPr>
            <a:r>
              <a:rPr lang="ru-RU" dirty="0"/>
              <a:t>Во многих ЯП можно решать, хочется передать данные по указателю или по значению.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5D5861-AE5C-224B-AE59-EF76AA188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4001294"/>
            <a:ext cx="90932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4AA56-A904-9D46-9CE8-B7E12AA2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Конец!</a:t>
            </a:r>
          </a:p>
        </p:txBody>
      </p:sp>
      <p:pic>
        <p:nvPicPr>
          <p:cNvPr id="8196" name="Picture 4" descr="Best smiling dog competition - Portugal Resident">
            <a:extLst>
              <a:ext uri="{FF2B5EF4-FFF2-40B4-BE49-F238E27FC236}">
                <a16:creationId xmlns:a16="http://schemas.microsoft.com/office/drawing/2014/main" id="{84376317-CF28-4B42-85C9-7422E456CA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768" y="1825625"/>
            <a:ext cx="80124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6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CEFD5-D5BB-B14E-8689-850E89C4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A4267-84F2-504F-8ED0-EC1469B9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Python’</a:t>
            </a:r>
            <a:r>
              <a:rPr lang="ru-RU" dirty="0"/>
              <a:t>е указателей нет. Да и переменных, строго говоря, тоже. Есть имена.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CE558F-6E1A-5649-AC2F-ACD8B8F25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797175"/>
            <a:ext cx="90932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96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FBFEE-19A8-7B46-B90C-12C3B412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PyObject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4B454-A2FF-1442-8686-D2DA9F5D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Сущность, которая хранит в себе:</a:t>
            </a:r>
          </a:p>
          <a:p>
            <a:r>
              <a:rPr lang="ru-RU" dirty="0"/>
              <a:t>Тип данных</a:t>
            </a:r>
          </a:p>
          <a:p>
            <a:r>
              <a:rPr lang="ru-RU" dirty="0"/>
              <a:t>Значение</a:t>
            </a:r>
          </a:p>
          <a:p>
            <a:r>
              <a:rPr lang="ru-RU" dirty="0"/>
              <a:t>Кол-во ссылок на этот объект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415E3F-6D7A-B747-94E1-CC9D39D3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19" y="1690688"/>
            <a:ext cx="5057081" cy="430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1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24AFD-0FCA-C440-95C2-99D95B20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Interned objects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A1570-7E4E-6C4C-8DA7-D2D7C7F9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Некоторые объекты уже созданы заранее:</a:t>
            </a:r>
            <a:endParaRPr lang="en-US" dirty="0"/>
          </a:p>
          <a:p>
            <a:r>
              <a:rPr lang="ru-RU" dirty="0"/>
              <a:t>Целые числа в диапазоне </a:t>
            </a:r>
            <a:r>
              <a:rPr lang="en-US" dirty="0"/>
              <a:t>[-5; 256]</a:t>
            </a:r>
          </a:p>
          <a:p>
            <a:r>
              <a:rPr lang="ru-RU" dirty="0"/>
              <a:t>Строки, содержащие только </a:t>
            </a:r>
            <a:r>
              <a:rPr lang="en-US" dirty="0"/>
              <a:t>ASCII</a:t>
            </a:r>
            <a:r>
              <a:rPr lang="ru-RU" dirty="0"/>
              <a:t>-буквы, цифры, знаки подчеркивания</a:t>
            </a:r>
          </a:p>
          <a:p>
            <a:pPr lvl="1"/>
            <a:r>
              <a:rPr lang="ru-RU" dirty="0"/>
              <a:t>Строки должны быть созданы </a:t>
            </a:r>
            <a:r>
              <a:rPr lang="en-US" dirty="0"/>
              <a:t>“</a:t>
            </a:r>
            <a:r>
              <a:rPr lang="ru-RU" dirty="0"/>
              <a:t>изначально</a:t>
            </a:r>
            <a:r>
              <a:rPr lang="en-US" dirty="0"/>
              <a:t>”</a:t>
            </a:r>
          </a:p>
          <a:p>
            <a:pPr lvl="1"/>
            <a:r>
              <a:rPr lang="ru-RU" dirty="0"/>
              <a:t>Не длиннее </a:t>
            </a:r>
            <a:r>
              <a:rPr lang="en-US" dirty="0"/>
              <a:t>4096</a:t>
            </a:r>
            <a:r>
              <a:rPr lang="ru-RU" dirty="0"/>
              <a:t> символов</a:t>
            </a:r>
            <a:endParaRPr lang="en-US" dirty="0"/>
          </a:p>
          <a:p>
            <a:r>
              <a:rPr lang="ru-RU" dirty="0"/>
              <a:t>Пустые кортежи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20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E954D-A453-6A4E-A319-068F0647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Изменяемость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7C5D991-F3DD-014A-B524-62C01E0A1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955070"/>
              </p:ext>
            </p:extLst>
          </p:nvPr>
        </p:nvGraphicFramePr>
        <p:xfrm>
          <a:off x="3916517" y="1825626"/>
          <a:ext cx="4358966" cy="4351336"/>
        </p:xfrm>
        <a:graphic>
          <a:graphicData uri="http://schemas.openxmlformats.org/drawingml/2006/table">
            <a:tbl>
              <a:tblPr/>
              <a:tblGrid>
                <a:gridCol w="2179483">
                  <a:extLst>
                    <a:ext uri="{9D8B030D-6E8A-4147-A177-3AD203B41FA5}">
                      <a16:colId xmlns:a16="http://schemas.microsoft.com/office/drawing/2014/main" val="2516531957"/>
                    </a:ext>
                  </a:extLst>
                </a:gridCol>
                <a:gridCol w="2179483">
                  <a:extLst>
                    <a:ext uri="{9D8B030D-6E8A-4147-A177-3AD203B41FA5}">
                      <a16:colId xmlns:a16="http://schemas.microsoft.com/office/drawing/2014/main" val="3023995745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ru-RU" sz="1000" b="1" dirty="0">
                          <a:effectLst/>
                        </a:rPr>
                        <a:t>Тип</a:t>
                      </a:r>
                      <a:br>
                        <a:rPr lang="ru-RU" sz="1000" b="1" dirty="0">
                          <a:effectLst/>
                        </a:rPr>
                      </a:br>
                      <a:endParaRPr lang="ru-RU" sz="1000" b="1" dirty="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 b="1" dirty="0">
                          <a:effectLst/>
                        </a:rPr>
                        <a:t>Неизменяемый?</a:t>
                      </a:r>
                      <a:br>
                        <a:rPr lang="ru-RU" sz="1000" b="1" dirty="0">
                          <a:effectLst/>
                        </a:rPr>
                      </a:br>
                      <a:endParaRPr lang="ru-RU" sz="1000" b="1" dirty="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62070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en" sz="1000" dirty="0">
                          <a:effectLst/>
                        </a:rPr>
                        <a:t>int</a:t>
                      </a:r>
                      <a:br>
                        <a:rPr lang="en" sz="1000" dirty="0">
                          <a:effectLst/>
                        </a:rPr>
                      </a:br>
                      <a:endParaRPr lang="en" sz="1000" dirty="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>
                          <a:effectLst/>
                        </a:rPr>
                        <a:t>Да</a:t>
                      </a:r>
                      <a:br>
                        <a:rPr lang="ru-RU" sz="1000">
                          <a:effectLst/>
                        </a:rPr>
                      </a:br>
                      <a:endParaRPr lang="ru-RU" sz="100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67223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en" sz="1000" dirty="0">
                          <a:effectLst/>
                        </a:rPr>
                        <a:t>float</a:t>
                      </a:r>
                      <a:br>
                        <a:rPr lang="en" sz="1000" dirty="0">
                          <a:effectLst/>
                        </a:rPr>
                      </a:br>
                      <a:endParaRPr lang="en" sz="1000" dirty="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>
                          <a:effectLst/>
                        </a:rPr>
                        <a:t>Да</a:t>
                      </a:r>
                      <a:br>
                        <a:rPr lang="ru-RU" sz="1000">
                          <a:effectLst/>
                        </a:rPr>
                      </a:br>
                      <a:endParaRPr lang="ru-RU" sz="100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13811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en" sz="1000" dirty="0">
                          <a:effectLst/>
                        </a:rPr>
                        <a:t>bool</a:t>
                      </a:r>
                      <a:br>
                        <a:rPr lang="en" sz="1000" dirty="0">
                          <a:effectLst/>
                        </a:rPr>
                      </a:br>
                      <a:endParaRPr lang="en" sz="1000" dirty="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>
                          <a:effectLst/>
                        </a:rPr>
                        <a:t>Да</a:t>
                      </a:r>
                      <a:br>
                        <a:rPr lang="ru-RU" sz="1000">
                          <a:effectLst/>
                        </a:rPr>
                      </a:br>
                      <a:endParaRPr lang="ru-RU" sz="100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9975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en" sz="1000" dirty="0">
                          <a:effectLst/>
                        </a:rPr>
                        <a:t>complex</a:t>
                      </a:r>
                      <a:br>
                        <a:rPr lang="en" sz="1000" dirty="0">
                          <a:effectLst/>
                        </a:rPr>
                      </a:br>
                      <a:endParaRPr lang="en" sz="1000" dirty="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>
                          <a:effectLst/>
                        </a:rPr>
                        <a:t>Да</a:t>
                      </a:r>
                      <a:br>
                        <a:rPr lang="ru-RU" sz="1000">
                          <a:effectLst/>
                        </a:rPr>
                      </a:br>
                      <a:endParaRPr lang="ru-RU" sz="100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189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en" sz="1000">
                          <a:effectLst/>
                        </a:rPr>
                        <a:t>tuple</a:t>
                      </a:r>
                      <a:br>
                        <a:rPr lang="en" sz="1000">
                          <a:effectLst/>
                        </a:rPr>
                      </a:br>
                      <a:endParaRPr lang="en" sz="100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 dirty="0">
                          <a:effectLst/>
                        </a:rPr>
                        <a:t>Да</a:t>
                      </a:r>
                      <a:br>
                        <a:rPr lang="ru-RU" sz="1000" dirty="0">
                          <a:effectLst/>
                        </a:rPr>
                      </a:br>
                      <a:endParaRPr lang="ru-RU" sz="1000" dirty="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18586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en" sz="1000">
                          <a:effectLst/>
                        </a:rPr>
                        <a:t>frozenset</a:t>
                      </a:r>
                      <a:br>
                        <a:rPr lang="en" sz="1000">
                          <a:effectLst/>
                        </a:rPr>
                      </a:br>
                      <a:endParaRPr lang="en" sz="100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 dirty="0">
                          <a:effectLst/>
                        </a:rPr>
                        <a:t>Да</a:t>
                      </a:r>
                      <a:br>
                        <a:rPr lang="ru-RU" sz="1000" dirty="0">
                          <a:effectLst/>
                        </a:rPr>
                      </a:br>
                      <a:endParaRPr lang="ru-RU" sz="1000" dirty="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27756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en" sz="1000">
                          <a:effectLst/>
                        </a:rPr>
                        <a:t>str</a:t>
                      </a:r>
                      <a:br>
                        <a:rPr lang="en" sz="1000">
                          <a:effectLst/>
                        </a:rPr>
                      </a:br>
                      <a:endParaRPr lang="en" sz="100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 dirty="0">
                          <a:effectLst/>
                        </a:rPr>
                        <a:t>Да</a:t>
                      </a:r>
                      <a:br>
                        <a:rPr lang="ru-RU" sz="1000" dirty="0">
                          <a:effectLst/>
                        </a:rPr>
                      </a:br>
                      <a:endParaRPr lang="ru-RU" sz="1000" dirty="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6735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en" sz="1000">
                          <a:effectLst/>
                        </a:rPr>
                        <a:t>list</a:t>
                      </a:r>
                      <a:br>
                        <a:rPr lang="en" sz="1000">
                          <a:effectLst/>
                        </a:rPr>
                      </a:br>
                      <a:endParaRPr lang="en" sz="100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Нет</a:t>
                      </a:r>
                      <a:br>
                        <a:rPr lang="ru-RU" sz="1000" dirty="0">
                          <a:effectLst/>
                        </a:rPr>
                      </a:br>
                      <a:endParaRPr lang="ru-RU" sz="1000" dirty="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7910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en" sz="1000">
                          <a:effectLst/>
                        </a:rPr>
                        <a:t>set</a:t>
                      </a:r>
                      <a:br>
                        <a:rPr lang="en" sz="1000">
                          <a:effectLst/>
                        </a:rPr>
                      </a:br>
                      <a:endParaRPr lang="en" sz="100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Нет</a:t>
                      </a:r>
                      <a:br>
                        <a:rPr lang="ru-RU" sz="1000" dirty="0">
                          <a:effectLst/>
                        </a:rPr>
                      </a:br>
                      <a:endParaRPr lang="ru-RU" sz="1000" dirty="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77729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en" sz="1000">
                          <a:effectLst/>
                        </a:rPr>
                        <a:t>dict</a:t>
                      </a:r>
                      <a:br>
                        <a:rPr lang="en" sz="1000">
                          <a:effectLst/>
                        </a:rPr>
                      </a:br>
                      <a:endParaRPr lang="en" sz="1000">
                        <a:effectLst/>
                      </a:endParaRP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Нет</a:t>
                      </a:r>
                    </a:p>
                  </a:txBody>
                  <a:tcPr marL="65384" marR="65384" marT="32692" marB="49038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57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31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1107F-12D1-AA45-962B-2919F48F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это класс?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C0C4F-486C-C547-A929-4D7801591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можно понять, все переменные в </a:t>
            </a:r>
            <a:r>
              <a:rPr lang="en-US" dirty="0"/>
              <a:t>Python’</a:t>
            </a:r>
            <a:r>
              <a:rPr lang="ru-RU" dirty="0"/>
              <a:t>е является экземплярами классов.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 у чисел, строк, массивов – у всех есть свои методы!</a:t>
            </a:r>
          </a:p>
        </p:txBody>
      </p:sp>
    </p:spTree>
    <p:extLst>
      <p:ext uri="{BB962C8B-B14F-4D97-AF65-F5344CB8AC3E}">
        <p14:creationId xmlns:p14="http://schemas.microsoft.com/office/powerpoint/2010/main" val="216717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33A17-7103-1840-A2E1-6DA81B95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A1B4DF-906E-3A4A-B4A1-649A8B3F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зависимости от того, как и где определена переменная, определяется и область видимости этой переменной.</a:t>
            </a:r>
          </a:p>
          <a:p>
            <a:pPr marL="0" indent="0">
              <a:buNone/>
            </a:pPr>
            <a:r>
              <a:rPr lang="ru-RU" dirty="0"/>
              <a:t>Правило поиска переменной по зонам:</a:t>
            </a:r>
          </a:p>
          <a:p>
            <a:r>
              <a:rPr lang="en-US" dirty="0"/>
              <a:t>Local</a:t>
            </a:r>
            <a:endParaRPr lang="ru-RU" dirty="0"/>
          </a:p>
          <a:p>
            <a:r>
              <a:rPr lang="en-US" dirty="0"/>
              <a:t>Enclosing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Built-in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41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2736A-D95F-054B-ACAC-F3F5B34C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памятью. Выделение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551AB-951E-CF42-8B66-30879434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сути, есть 2 основных вида выделения:</a:t>
            </a:r>
          </a:p>
          <a:p>
            <a:r>
              <a:rPr lang="ru-RU" dirty="0"/>
              <a:t>Выделения большого куска памяти (больше 512 байт)</a:t>
            </a:r>
          </a:p>
          <a:p>
            <a:r>
              <a:rPr lang="ru-RU" dirty="0"/>
              <a:t>Выделение небольшого куска памяти</a:t>
            </a:r>
          </a:p>
        </p:txBody>
      </p:sp>
    </p:spTree>
    <p:extLst>
      <p:ext uri="{BB962C8B-B14F-4D97-AF65-F5344CB8AC3E}">
        <p14:creationId xmlns:p14="http://schemas.microsoft.com/office/powerpoint/2010/main" val="9089768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575</Words>
  <Application>Microsoft Macintosh PowerPoint</Application>
  <PresentationFormat>Широкоэкранный</PresentationFormat>
  <Paragraphs>98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Как устроен Python</vt:lpstr>
      <vt:lpstr>Указатели и значения</vt:lpstr>
      <vt:lpstr>Указатели в Python</vt:lpstr>
      <vt:lpstr>PyObject</vt:lpstr>
      <vt:lpstr>Interned objects</vt:lpstr>
      <vt:lpstr>Изменяемость</vt:lpstr>
      <vt:lpstr>Все это класс?</vt:lpstr>
      <vt:lpstr>Область видимости</vt:lpstr>
      <vt:lpstr>Работа с памятью. Выделение</vt:lpstr>
      <vt:lpstr>Работа с памятью. Выделение</vt:lpstr>
      <vt:lpstr>Работа с памятью. Выделение. Арены</vt:lpstr>
      <vt:lpstr>Работа с памятью. Выделение. Пулы</vt:lpstr>
      <vt:lpstr>Работа с памятью. Блоки</vt:lpstr>
      <vt:lpstr>Работа с памятью. Удаление</vt:lpstr>
      <vt:lpstr>Работа с памятью. Удаление. Ссылки</vt:lpstr>
      <vt:lpstr>Работа с памятью. Удаление. GC</vt:lpstr>
      <vt:lpstr>Интерпретатор</vt:lpstr>
      <vt:lpstr>Интерпретатор</vt:lpstr>
      <vt:lpstr>GIL</vt:lpstr>
      <vt:lpstr>Конец!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</cp:revision>
  <dcterms:created xsi:type="dcterms:W3CDTF">2021-11-23T20:10:58Z</dcterms:created>
  <dcterms:modified xsi:type="dcterms:W3CDTF">2021-11-23T22:39:22Z</dcterms:modified>
</cp:coreProperties>
</file>