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3_E2E61A7E.xml" ContentType="application/vnd.ms-powerpoint.comments+xml"/>
  <Override PartName="/ppt/comments/modernComment_104_DEB33FB5.xml" ContentType="application/vnd.ms-powerpoint.comments+xml"/>
  <Override PartName="/ppt/comments/modernComment_105_19B78345.xml" ContentType="application/vnd.ms-powerpoint.comments+xml"/>
  <Override PartName="/ppt/comments/modernComment_106_DA9FFCC6.xml" ContentType="application/vnd.ms-powerpoint.comments+xml"/>
  <Override PartName="/ppt/comments/modernComment_107_A420036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33E6B4D-B069-5B44-C4ED-56A1206BCFC5}" name="LWANDILE NTUTHUKO RANELA" initials="LR" userId="S::17245982@mylife.unisa.ac.za::52bc2ab8-0e5f-4f26-b4c8-20c9a93bf35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7" autoAdjust="0"/>
    <p:restoredTop sz="94660"/>
  </p:normalViewPr>
  <p:slideViewPr>
    <p:cSldViewPr snapToGrid="0">
      <p:cViewPr>
        <p:scale>
          <a:sx n="66" d="100"/>
          <a:sy n="66" d="100"/>
        </p:scale>
        <p:origin x="1416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3_E2E61A7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53883E6-E03D-432D-B724-730B48BC94B6}" authorId="{433E6B4D-B069-5B44-C4ED-56A1206BCFC5}" created="2025-08-05T07:19:22.4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06730878" sldId="259"/>
      <ac:spMk id="4" creationId="{250D5C40-ED1B-3F0A-0CBE-9CCF12EDC777}"/>
    </ac:deMkLst>
    <p188:txBody>
      <a:bodyPr/>
      <a:lstStyle/>
      <a:p>
        <a:r>
          <a:rPr lang="en-ZA"/>
          <a:t>Insert histogram of prices and add a line showing median price</a:t>
        </a:r>
      </a:p>
    </p188:txBody>
  </p188:cm>
</p188:cmLst>
</file>

<file path=ppt/comments/modernComment_104_DEB33FB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6FCC1B3-D5C8-426D-9473-B428F2BC484D}" authorId="{433E6B4D-B069-5B44-C4ED-56A1206BCFC5}" created="2025-08-05T07:34:17.28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36289205" sldId="260"/>
      <ac:spMk id="4" creationId="{283DBF34-97A0-C5D2-3A25-8CC5CBD67A4D}"/>
    </ac:deMkLst>
    <p188:txBody>
      <a:bodyPr/>
      <a:lstStyle/>
      <a:p>
        <a:r>
          <a:rPr lang="en-ZA"/>
          <a:t>Bar Chart of median price by surburb, highlight the top 3 suburbs.</a:t>
        </a:r>
      </a:p>
    </p188:txBody>
  </p188:cm>
</p188:cmLst>
</file>

<file path=ppt/comments/modernComment_105_19B7834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6AD382C-94C5-46FD-9E0C-EAEB83A2C7B7}" authorId="{433E6B4D-B069-5B44-C4ED-56A1206BCFC5}" created="2025-08-05T07:38:23.8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31457093" sldId="261"/>
      <ac:spMk id="4" creationId="{B92ADEFD-96BC-0450-0305-9010DE171D50}"/>
    </ac:deMkLst>
    <p188:txBody>
      <a:bodyPr/>
      <a:lstStyle/>
      <a:p>
        <a:r>
          <a:rPr lang="en-ZA"/>
          <a:t>Four separate scatterplots of the features or a grouped bar chart</a:t>
        </a:r>
      </a:p>
    </p188:txBody>
  </p188:cm>
</p188:cmLst>
</file>

<file path=ppt/comments/modernComment_106_DA9FFCC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EE24225-34CF-4ECB-8EE5-86CE799EF5F7}" authorId="{433E6B4D-B069-5B44-C4ED-56A1206BCFC5}" created="2025-08-05T07:41:04.82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667918022" sldId="262"/>
      <ac:spMk id="4" creationId="{CA5EF183-135B-DFDB-FAD3-B3DD9FD2088D}"/>
    </ac:deMkLst>
    <p188:txBody>
      <a:bodyPr/>
      <a:lstStyle/>
      <a:p>
        <a:r>
          <a:rPr lang="en-ZA"/>
          <a:t>Correlation heatmap</a:t>
        </a:r>
      </a:p>
    </p188:txBody>
  </p188:cm>
</p188:cmLst>
</file>

<file path=ppt/comments/modernComment_107_A42003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EC05BDA-58D8-4631-99F4-56B815FDAE38}" authorId="{433E6B4D-B069-5B44-C4ED-56A1206BCFC5}" created="2025-08-05T07:46:08.2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753561451" sldId="263"/>
      <ac:spMk id="4" creationId="{21EBF721-D7C6-D280-5565-8D5D3669ED37}"/>
    </ac:deMkLst>
    <p188:txBody>
      <a:bodyPr/>
      <a:lstStyle/>
      <a:p>
        <a:r>
          <a:rPr lang="en-ZA"/>
          <a:t>Table showing model metrics (R² . MAE, MSE)
Actual vs Predicted scatterplot with regression line.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7BA4A-ED39-78CC-793B-1AB9892E7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3A8B3B-4325-5967-A39C-EC1AAED1C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3CD84-70F5-1420-4132-BD0C4B86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29C21-D20B-354B-D925-62A7B715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64DF2-6485-F68B-F7E0-9E71DB00D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586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C0DE-569E-B31D-DAB2-A8C4A5C4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F2B47-25EA-2760-BC6A-4FCDD7C3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64B3E-E8A1-131C-7144-0E8995FC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7C770-D3C2-51E4-FC7B-C6C6F739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E0FE4-E023-D436-3041-995AE460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6720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68632-09D7-3427-A06A-824FED6879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DE593C-531F-9014-EB38-6AD0E608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A2BF-D8B7-2AE6-A5AE-0F3315257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87528-F40B-1016-0783-8CADABEB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D8B69-3044-CF6C-E446-07ADC5509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7327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DEA-924B-973C-8213-811DDF3E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2D9D2-417B-047F-2672-E8E618873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9D4E9-F59A-EE72-75D3-D3E7111A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EB700-752D-9470-8171-4331B2FE4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91F-18CE-B961-FBA3-7238C3DF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983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16D48-4A24-CF16-D783-19030AC1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DB479-3679-3993-A23F-76D354185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ED94-0071-FD9D-9DEB-069994CEA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08A20-C885-64C1-719C-806377DB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F876E-5B38-3A3E-F006-7F21A3D1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748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17CA-0113-01BD-04AC-FCF42C98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2F5D-675E-4464-F50A-CD4419059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B61BA3-CDCC-39BF-1119-DD2942A7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714CB-01C7-2F26-566E-9AEF61014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FABCE-87B1-FC7F-1685-4D8B5B9B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9D4E-6D6C-6455-20DF-4EC1A1D5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322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2A90-CABB-32F4-3821-B222310ED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41356-A66C-136E-5C90-06489BC16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A0BAB-1EAD-EC95-54FB-D7C9708C3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09C12-A710-DCCA-6FF2-377492192F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CECCF-CC71-D813-75F7-B38212B22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DD5C86-D09B-3D4D-C544-445D5CE95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66BAB-C530-2573-69E7-C3B9AD5CC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9703EA-464C-F965-D77A-B960806A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2050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5E09-0824-0A36-E05E-9869ABC9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D60356-D1BE-5C7C-7545-81A36832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BFF12-49BD-08D1-BD0B-79A9008A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B69B0C-B660-AE33-D2BA-684A2B7F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9054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27487-9E99-5815-1C96-7474C5C2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39944E-C8F6-1469-6712-0E8CCCF97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1493D-0664-8DDC-D861-93295B36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103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06E1-2CF6-19C5-A46C-D8CCD1A0F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C7BD2-5D45-4C95-D943-08F4E5D71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BFAD0C-FE71-A919-B6D1-BE66460FB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D5E30-332D-4E8F-6DF2-D9B9AC284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3AAA7-0955-1575-B586-24C5041A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6A853-BF6F-C245-8C9D-17195898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2550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3AD6E-22A5-CFB2-DB94-F595790E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6720DB-C079-B7B3-0D87-B38587EFA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3518-090B-8D7A-D38C-6FCEF1729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CBEF0-CF55-D766-3F07-424AA705C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D3116-D3B1-8BF7-9980-D985368BD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76229-4431-87A9-5EE8-60758CFE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02332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6D089-0286-139B-2F26-74F382897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BCEA6-1CAA-08ED-E5B6-C744C7AA8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4999-4975-DF1F-38D1-B687DD7DF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B6639-F130-4BD1-83D9-624EC86674CC}" type="datetimeFigureOut">
              <a:rPr lang="en-ZA" smtClean="0"/>
              <a:t>2025/08/05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1FD63-E11B-D89F-6766-D6B9F5F1E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BD5E1-7503-453F-6FE6-A693403AF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27836-5CB7-4DA4-A436-25FBBD092C2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60892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3_E2E61A7E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4_DEB33FB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5_19B783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6_DA9FFCC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07_A420036B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93BF46-F7A3-8174-D9ED-750BC99DC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6334" y="2806939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ZA" sz="4000" dirty="0">
                <a:solidFill>
                  <a:schemeClr val="tx2"/>
                </a:solidFill>
              </a:rPr>
              <a:t>Witbank Property Price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EEE3B7-4F21-F488-1C3C-E453DF1CD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639" y="4409549"/>
            <a:ext cx="4805691" cy="838831"/>
          </a:xfrm>
        </p:spPr>
        <p:txBody>
          <a:bodyPr anchor="b">
            <a:noAutofit/>
          </a:bodyPr>
          <a:lstStyle/>
          <a:p>
            <a:pPr algn="l"/>
            <a:r>
              <a:rPr lang="en-ZA" sz="1500" dirty="0">
                <a:solidFill>
                  <a:schemeClr val="tx2"/>
                </a:solidFill>
              </a:rPr>
              <a:t>Exploratory Data Analysis &amp; Regression Modelling</a:t>
            </a:r>
          </a:p>
          <a:p>
            <a:pPr algn="l"/>
            <a:r>
              <a:rPr lang="en-ZA" sz="1500" dirty="0">
                <a:solidFill>
                  <a:schemeClr val="tx2"/>
                </a:solidFill>
              </a:rPr>
              <a:t>By: Lwandile Ranela</a:t>
            </a:r>
          </a:p>
          <a:p>
            <a:pPr algn="l"/>
            <a:r>
              <a:rPr lang="en-ZA" sz="1500" dirty="0">
                <a:solidFill>
                  <a:schemeClr val="tx2"/>
                </a:solidFill>
              </a:rPr>
              <a:t>Date: 04/08/2025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House">
            <a:extLst>
              <a:ext uri="{FF2B5EF4-FFF2-40B4-BE49-F238E27FC236}">
                <a16:creationId xmlns:a16="http://schemas.microsoft.com/office/drawing/2014/main" id="{C253BBFB-E789-A8E2-B60B-693AF1BA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64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A71008-FF41-6F68-EADC-D5CE710A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D7627-71B6-1EF8-B6F7-3B6348F75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The purpose of this analysis was to understand which factors most strongly influence residential property prices in Witbank and  to quantify their effects</a:t>
            </a:r>
          </a:p>
          <a:p>
            <a:pPr marL="0" indent="0">
              <a:buNone/>
            </a:pPr>
            <a:endParaRPr lang="en-ZA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I aimed to answer: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1, How much do location, size, bedrooms, bathrooms, and garages contribute to property value?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2. Which suburbs have the highest premiums and which are significantly undervalued?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3. How accurately can a regression model predict property prices based on these features?</a:t>
            </a:r>
          </a:p>
          <a:p>
            <a:pPr marL="0" indent="0">
              <a:buNone/>
            </a:pPr>
            <a:endParaRPr lang="en-ZA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The end goal is to provide actionable insights for investors, developers and real estate agents, enabling data-driven decision-making in pricing, marketing, and property development</a:t>
            </a:r>
          </a:p>
          <a:p>
            <a:pPr marL="0" indent="0">
              <a:buNone/>
            </a:pPr>
            <a:endParaRPr lang="en-ZA" sz="17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ZA" sz="17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06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35BAA6-D1E2-0B19-F4D1-EAD4C7EA7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ZA" sz="4000">
                <a:solidFill>
                  <a:schemeClr val="tx2"/>
                </a:solidFill>
              </a:rPr>
              <a:t>Dataset &amp;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0762F-35C0-03ED-DE21-A9CDA18DD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01" y="493487"/>
            <a:ext cx="6008914" cy="5989588"/>
          </a:xfrm>
          <a:noFill/>
          <a:ln>
            <a:noFill/>
          </a:ln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Source: Property24 listings for Witbank</a:t>
            </a: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Variables collected: Price, Size (m²),, Bedrooms, Bathrooms, Garages, Location</a:t>
            </a:r>
          </a:p>
          <a:p>
            <a:pPr marL="0" indent="0">
              <a:buNone/>
            </a:pPr>
            <a:endParaRPr lang="en-ZA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Cleaning steps:</a:t>
            </a:r>
          </a:p>
          <a:p>
            <a:r>
              <a:rPr lang="en-ZA" sz="1800" dirty="0">
                <a:solidFill>
                  <a:schemeClr val="tx2"/>
                </a:solidFill>
              </a:rPr>
              <a:t>Removed “m²” and spaces from Size, converted to numeric.</a:t>
            </a:r>
          </a:p>
          <a:p>
            <a:r>
              <a:rPr lang="en-ZA" sz="1800" dirty="0">
                <a:solidFill>
                  <a:schemeClr val="tx2"/>
                </a:solidFill>
              </a:rPr>
              <a:t>Filled missing values: Garages = 0 (assumed no garage because it may be an apartment), Bedrooms = median, Bathrooms = mode.</a:t>
            </a:r>
          </a:p>
          <a:p>
            <a:r>
              <a:rPr lang="en-ZA" sz="1800" dirty="0">
                <a:solidFill>
                  <a:schemeClr val="tx2"/>
                </a:solidFill>
              </a:rPr>
              <a:t>Standardised locations (merged variants like “</a:t>
            </a:r>
            <a:r>
              <a:rPr lang="en-ZA" sz="1800" dirty="0" err="1">
                <a:solidFill>
                  <a:schemeClr val="tx2"/>
                </a:solidFill>
              </a:rPr>
              <a:t>Bankenveld</a:t>
            </a:r>
            <a:r>
              <a:rPr lang="en-ZA" sz="1800" dirty="0">
                <a:solidFill>
                  <a:schemeClr val="tx2"/>
                </a:solidFill>
              </a:rPr>
              <a:t> Estate” and removed “Ext” suffixes).</a:t>
            </a:r>
          </a:p>
          <a:p>
            <a:r>
              <a:rPr lang="en-ZA" sz="1800" dirty="0">
                <a:solidFill>
                  <a:schemeClr val="tx2"/>
                </a:solidFill>
              </a:rPr>
              <a:t>Dropped remaining null records.</a:t>
            </a:r>
          </a:p>
          <a:p>
            <a:pPr marL="0" indent="0">
              <a:buNone/>
            </a:pPr>
            <a:endParaRPr lang="en-ZA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1800" dirty="0">
                <a:solidFill>
                  <a:schemeClr val="tx2"/>
                </a:solidFill>
              </a:rPr>
              <a:t>This ensured that the analysis was performed on a complete, consistent, and standardised dataset, ready for statistical modelling.</a:t>
            </a:r>
          </a:p>
        </p:txBody>
      </p:sp>
    </p:spTree>
    <p:extLst>
      <p:ext uri="{BB962C8B-B14F-4D97-AF65-F5344CB8AC3E}">
        <p14:creationId xmlns:p14="http://schemas.microsoft.com/office/powerpoint/2010/main" val="276935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FC87-EBEC-9C89-6F01-04D1DC2CE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0674" y="620940"/>
            <a:ext cx="8225681" cy="10858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Price Distribution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DAAB-E13B-D30A-9677-FECB40A19F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136" y="2231117"/>
            <a:ext cx="6214856" cy="400594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The distribution of property prices his highly right-skewed.</a:t>
            </a:r>
          </a:p>
          <a:p>
            <a:r>
              <a:rPr lang="en-US" sz="1800" dirty="0">
                <a:solidFill>
                  <a:schemeClr val="tx2"/>
                </a:solidFill>
              </a:rPr>
              <a:t>Most properties are prices between R500,000 &amp; R2,000,000.</a:t>
            </a:r>
          </a:p>
          <a:p>
            <a:r>
              <a:rPr lang="en-US" sz="1800" dirty="0">
                <a:solidFill>
                  <a:schemeClr val="tx2"/>
                </a:solidFill>
              </a:rPr>
              <a:t>A small number of outliers above R5 million significantly inflate the average.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To better </a:t>
            </a:r>
            <a:r>
              <a:rPr lang="en-US" sz="1800" dirty="0" err="1">
                <a:solidFill>
                  <a:schemeClr val="tx2"/>
                </a:solidFill>
              </a:rPr>
              <a:t>visualiSe</a:t>
            </a:r>
            <a:r>
              <a:rPr lang="en-US" sz="1800" dirty="0">
                <a:solidFill>
                  <a:schemeClr val="tx2"/>
                </a:solidFill>
              </a:rPr>
              <a:t> the spread and reduce distortion from extreme values, the price was plotted on a logarithmic scale.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Implication: While the majority of properties are affordable to middle-income buyers, there exists a niche luxury market that commands multi-million rand prices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graph of a log scale&#10;&#10;AI-generated content may be incorrect.">
            <a:extLst>
              <a:ext uri="{FF2B5EF4-FFF2-40B4-BE49-F238E27FC236}">
                <a16:creationId xmlns:a16="http://schemas.microsoft.com/office/drawing/2014/main" id="{2E0DE530-74F5-4B11-119B-94D25AE3DA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824" y="2323614"/>
            <a:ext cx="5502710" cy="371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308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7E6D2D34-4BB4-460B-8844-027610FB2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3B258F-C290-5F0A-D483-FAA7C42D8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7423" y="247005"/>
            <a:ext cx="4809728" cy="6737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The Power of Location</a:t>
            </a:r>
          </a:p>
        </p:txBody>
      </p:sp>
      <p:pic>
        <p:nvPicPr>
          <p:cNvPr id="9" name="Picture 8" descr="A graph of blue bars with black lines&#10;&#10;AI-generated content may be incorrect.">
            <a:extLst>
              <a:ext uri="{FF2B5EF4-FFF2-40B4-BE49-F238E27FC236}">
                <a16:creationId xmlns:a16="http://schemas.microsoft.com/office/drawing/2014/main" id="{56794D2E-F9CB-248E-DD66-D85034979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0" y="1202829"/>
            <a:ext cx="5110285" cy="2936740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C5314570-9B06-4D37-8CBD-EDD67C2FA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-4155"/>
            <a:ext cx="2514948" cy="2174333"/>
            <a:chOff x="-305" y="-4155"/>
            <a:chExt cx="2514948" cy="2174333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204F55B-358D-4FB5-9979-6724C6415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F77C62-9DDF-48D3-A074-159A3276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EB07022-F30B-49CA-B1DD-A826815C4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7C47E16-167C-48BF-9FC9-08787D348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graph of different locations&#10;&#10;AI-generated content may be incorrect.">
            <a:extLst>
              <a:ext uri="{FF2B5EF4-FFF2-40B4-BE49-F238E27FC236}">
                <a16:creationId xmlns:a16="http://schemas.microsoft.com/office/drawing/2014/main" id="{5D4D5882-BB27-FA85-76B9-D591AA8E8A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079659"/>
            <a:ext cx="4696943" cy="272422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C9D-2099-F8DD-A74A-8B7D5878A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9244" y="1841541"/>
            <a:ext cx="5274113" cy="4476235"/>
          </a:xfr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/>
            <a:r>
              <a:rPr lang="en-US" sz="2500" dirty="0">
                <a:solidFill>
                  <a:schemeClr val="tx2"/>
                </a:solidFill>
              </a:rPr>
              <a:t>Suburb level analysis showed large differences in median prices</a:t>
            </a:r>
          </a:p>
          <a:p>
            <a:pPr marL="0"/>
            <a:endParaRPr lang="en-US" sz="2500" dirty="0">
              <a:solidFill>
                <a:schemeClr val="tx2"/>
              </a:solidFill>
            </a:endParaRPr>
          </a:p>
          <a:p>
            <a:pPr marL="0"/>
            <a:r>
              <a:rPr lang="en-US" sz="2500" dirty="0">
                <a:solidFill>
                  <a:schemeClr val="tx2"/>
                </a:solidFill>
              </a:rPr>
              <a:t>Top suburbs by median price: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Ferrobank</a:t>
            </a:r>
            <a:r>
              <a:rPr lang="en-US" sz="2500" dirty="0">
                <a:solidFill>
                  <a:schemeClr val="tx2"/>
                </a:solidFill>
              </a:rPr>
              <a:t>: 123,750,000</a:t>
            </a:r>
          </a:p>
          <a:p>
            <a:r>
              <a:rPr lang="en-US" sz="2500" dirty="0">
                <a:solidFill>
                  <a:schemeClr val="tx2"/>
                </a:solidFill>
              </a:rPr>
              <a:t>Kendal: R106,000,000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Seekoeiwater</a:t>
            </a:r>
            <a:r>
              <a:rPr lang="en-US" sz="2500" dirty="0">
                <a:solidFill>
                  <a:schemeClr val="tx2"/>
                </a:solidFill>
              </a:rPr>
              <a:t> AH:R5,200,000</a:t>
            </a:r>
          </a:p>
          <a:p>
            <a:pPr marL="0"/>
            <a:r>
              <a:rPr lang="en-US" sz="2500" dirty="0">
                <a:solidFill>
                  <a:schemeClr val="tx2"/>
                </a:solidFill>
              </a:rPr>
              <a:t>Lowest suburbs by median price: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Wilge</a:t>
            </a:r>
            <a:r>
              <a:rPr lang="en-US" sz="2500" dirty="0">
                <a:solidFill>
                  <a:schemeClr val="tx2"/>
                </a:solidFill>
              </a:rPr>
              <a:t>: R34078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Hlalanikahle</a:t>
            </a:r>
            <a:r>
              <a:rPr lang="en-US" sz="2500" dirty="0">
                <a:solidFill>
                  <a:schemeClr val="tx2"/>
                </a:solidFill>
              </a:rPr>
              <a:t>: R387,000</a:t>
            </a:r>
          </a:p>
          <a:p>
            <a:r>
              <a:rPr lang="en-US" sz="2500" dirty="0" err="1">
                <a:solidFill>
                  <a:schemeClr val="tx2"/>
                </a:solidFill>
              </a:rPr>
              <a:t>Zeekoewater</a:t>
            </a:r>
            <a:r>
              <a:rPr lang="en-US" sz="2500" dirty="0">
                <a:solidFill>
                  <a:schemeClr val="tx2"/>
                </a:solidFill>
              </a:rPr>
              <a:t> AH: R430,000</a:t>
            </a:r>
          </a:p>
          <a:p>
            <a:pPr marL="0"/>
            <a:endParaRPr lang="en-US" sz="2500" dirty="0">
              <a:solidFill>
                <a:schemeClr val="tx2"/>
              </a:solidFill>
            </a:endParaRPr>
          </a:p>
          <a:p>
            <a:pPr marL="0"/>
            <a:r>
              <a:rPr lang="en-US" sz="2500" dirty="0">
                <a:solidFill>
                  <a:schemeClr val="tx2"/>
                </a:solidFill>
              </a:rPr>
              <a:t>Location is the most significant factor in Witbank property valuation, overshadowing the impact of property </a:t>
            </a:r>
          </a:p>
          <a:p>
            <a:pPr marL="0"/>
            <a:endParaRPr lang="en-US" sz="1100" dirty="0">
              <a:solidFill>
                <a:schemeClr val="tx2"/>
              </a:solidFill>
            </a:endParaRPr>
          </a:p>
          <a:p>
            <a:pPr marL="0"/>
            <a:endParaRPr lang="en-US" sz="1100" dirty="0">
              <a:solidFill>
                <a:schemeClr val="tx2"/>
              </a:solidFill>
            </a:endParaRPr>
          </a:p>
          <a:p>
            <a:pPr marL="0"/>
            <a:endParaRPr lang="en-US" sz="1100" dirty="0">
              <a:solidFill>
                <a:schemeClr val="tx2"/>
              </a:solidFill>
            </a:endParaRPr>
          </a:p>
          <a:p>
            <a:pPr marL="0"/>
            <a:endParaRPr lang="en-US" sz="1100" dirty="0">
              <a:solidFill>
                <a:schemeClr val="tx2"/>
              </a:solidFill>
            </a:endParaRPr>
          </a:p>
          <a:p>
            <a:pPr marL="0"/>
            <a:endParaRPr lang="en-US" sz="11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2892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C6EBB0-A288-856A-75DB-25C410B53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405" y="338880"/>
            <a:ext cx="9822252" cy="1388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How Features Relate to Price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FC02C-3460-1093-0E8C-771A3657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355" y="2861727"/>
            <a:ext cx="7039428" cy="3227626"/>
          </a:xfrm>
        </p:spPr>
        <p:txBody>
          <a:bodyPr vert="horz" lIns="91440" tIns="45720" rIns="91440" bIns="45720" rtlCol="0" anchor="ctr">
            <a:normAutofit fontScale="25000" lnSpcReduction="20000"/>
          </a:bodyPr>
          <a:lstStyle/>
          <a:p>
            <a:pPr marL="0"/>
            <a:r>
              <a:rPr lang="en-US" sz="7600" b="1" dirty="0">
                <a:solidFill>
                  <a:schemeClr val="tx2"/>
                </a:solidFill>
              </a:rPr>
              <a:t>Bedrooms vs Price:</a:t>
            </a:r>
          </a:p>
          <a:p>
            <a:pPr marL="0"/>
            <a:r>
              <a:rPr lang="en-US" sz="7600" dirty="0">
                <a:solidFill>
                  <a:schemeClr val="tx2"/>
                </a:solidFill>
              </a:rPr>
              <a:t>Adding bedrooms generally increases value, but returns taper beyond 4-5 bedrooms.</a:t>
            </a:r>
          </a:p>
          <a:p>
            <a:pPr marL="0"/>
            <a:endParaRPr lang="en-US" sz="7600" dirty="0">
              <a:solidFill>
                <a:schemeClr val="tx2"/>
              </a:solidFill>
            </a:endParaRPr>
          </a:p>
          <a:p>
            <a:pPr marL="0"/>
            <a:r>
              <a:rPr lang="en-US" sz="7600" b="1" dirty="0">
                <a:solidFill>
                  <a:schemeClr val="tx2"/>
                </a:solidFill>
              </a:rPr>
              <a:t>Bathrooms vs Price:</a:t>
            </a:r>
          </a:p>
          <a:p>
            <a:r>
              <a:rPr lang="en-US" sz="7600" dirty="0">
                <a:solidFill>
                  <a:schemeClr val="tx2"/>
                </a:solidFill>
              </a:rPr>
              <a:t>Bathrooms show a steeper price rise per additional unit than bedrooms</a:t>
            </a:r>
          </a:p>
          <a:p>
            <a:r>
              <a:rPr lang="en-US" sz="7600" dirty="0">
                <a:solidFill>
                  <a:schemeClr val="tx2"/>
                </a:solidFill>
              </a:rPr>
              <a:t>Average premium per bathroom: R189,000</a:t>
            </a:r>
          </a:p>
          <a:p>
            <a:pPr marL="0"/>
            <a:endParaRPr lang="en-US" sz="7600" dirty="0">
              <a:solidFill>
                <a:schemeClr val="tx2"/>
              </a:solidFill>
            </a:endParaRPr>
          </a:p>
          <a:p>
            <a:pPr marL="0"/>
            <a:r>
              <a:rPr lang="en-US" sz="7600" b="1" dirty="0">
                <a:solidFill>
                  <a:schemeClr val="tx2"/>
                </a:solidFill>
              </a:rPr>
              <a:t>Garages: </a:t>
            </a:r>
          </a:p>
          <a:p>
            <a:pPr marL="0"/>
            <a:r>
              <a:rPr lang="en-US" sz="7600" dirty="0">
                <a:solidFill>
                  <a:schemeClr val="tx2"/>
                </a:solidFill>
              </a:rPr>
              <a:t>Jump from 0 to 2 garages can add over R200,000 to property value</a:t>
            </a:r>
          </a:p>
          <a:p>
            <a:pPr marL="0"/>
            <a:endParaRPr lang="en-US" sz="7600" dirty="0">
              <a:solidFill>
                <a:schemeClr val="tx2"/>
              </a:solidFill>
            </a:endParaRPr>
          </a:p>
          <a:p>
            <a:pPr marL="0"/>
            <a:r>
              <a:rPr lang="en-US" sz="7600" b="1" dirty="0">
                <a:solidFill>
                  <a:schemeClr val="tx2"/>
                </a:solidFill>
              </a:rPr>
              <a:t>Size vs Price:</a:t>
            </a:r>
          </a:p>
          <a:p>
            <a:pPr marL="0"/>
            <a:r>
              <a:rPr lang="en-US" sz="7600" dirty="0">
                <a:solidFill>
                  <a:schemeClr val="tx2"/>
                </a:solidFill>
              </a:rPr>
              <a:t>Larger properties cost more, but location often outweighs size in price determination</a:t>
            </a:r>
          </a:p>
          <a:p>
            <a:pPr marL="0"/>
            <a:endParaRPr lang="en-US" sz="1000" dirty="0">
              <a:solidFill>
                <a:schemeClr val="tx2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5" name="Graphic 44" descr="House">
            <a:extLst>
              <a:ext uri="{FF2B5EF4-FFF2-40B4-BE49-F238E27FC236}">
                <a16:creationId xmlns:a16="http://schemas.microsoft.com/office/drawing/2014/main" id="{F9242E2A-64CB-ABA0-BC8C-C268A5AA7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9572" y="2327700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709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7B2F4-5E2C-5309-27CD-66B2FED79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278" y="92976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Feature Correlations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D8A21-95B3-741B-7774-8170EFCF6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0287" y="2347240"/>
            <a:ext cx="5979884" cy="43003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n-US" sz="1800" dirty="0">
                <a:solidFill>
                  <a:schemeClr val="tx2"/>
                </a:solidFill>
              </a:rPr>
              <a:t>The correlation analysis revealed:</a:t>
            </a:r>
          </a:p>
          <a:p>
            <a:r>
              <a:rPr lang="en-US" sz="1800" dirty="0">
                <a:solidFill>
                  <a:schemeClr val="tx2"/>
                </a:solidFill>
              </a:rPr>
              <a:t>Bathrooms: 0,49 correlation with price</a:t>
            </a:r>
          </a:p>
          <a:p>
            <a:r>
              <a:rPr lang="en-US" sz="1800" dirty="0">
                <a:solidFill>
                  <a:schemeClr val="tx2"/>
                </a:solidFill>
              </a:rPr>
              <a:t>Garges: 0,44</a:t>
            </a:r>
          </a:p>
          <a:p>
            <a:r>
              <a:rPr lang="en-US" sz="1800" dirty="0">
                <a:solidFill>
                  <a:schemeClr val="tx2"/>
                </a:solidFill>
              </a:rPr>
              <a:t>Bedrooms: 0,41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Size: 0,37</a:t>
            </a:r>
          </a:p>
          <a:p>
            <a:pPr marL="0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All features are positively correlated, but bathrooms lead, suggesting buyers </a:t>
            </a:r>
            <a:r>
              <a:rPr lang="en-US" sz="1800" dirty="0" err="1">
                <a:solidFill>
                  <a:schemeClr val="tx2"/>
                </a:solidFill>
              </a:rPr>
              <a:t>prioritise</a:t>
            </a:r>
            <a:r>
              <a:rPr lang="en-US" sz="1800" dirty="0">
                <a:solidFill>
                  <a:schemeClr val="tx2"/>
                </a:solidFill>
              </a:rPr>
              <a:t> comfort and convenience.</a:t>
            </a:r>
          </a:p>
          <a:p>
            <a:r>
              <a:rPr lang="en-US" sz="1800" dirty="0">
                <a:solidFill>
                  <a:schemeClr val="tx2"/>
                </a:solidFill>
              </a:rPr>
              <a:t>Size has the lowest correlation, reinforcing that location and amenities play a bigger role than just the floor space.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screenshot of a graph&#10;&#10;AI-generated content may be incorrect.">
            <a:extLst>
              <a:ext uri="{FF2B5EF4-FFF2-40B4-BE49-F238E27FC236}">
                <a16:creationId xmlns:a16="http://schemas.microsoft.com/office/drawing/2014/main" id="{3F222D2B-DA28-E717-3850-3FADA10D56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3884" y="2227551"/>
            <a:ext cx="5150062" cy="430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9180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04D2A0-E9B4-6847-C23A-770662356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6946" y="326318"/>
            <a:ext cx="8344814" cy="95327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Regression Model Performance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D11DF-8065-FFB8-3FEE-974E3C4AA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6743" y="2827419"/>
            <a:ext cx="6023427" cy="267349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n-US" sz="1800" b="1" dirty="0">
                <a:solidFill>
                  <a:schemeClr val="tx2"/>
                </a:solidFill>
              </a:rPr>
              <a:t>Model type: </a:t>
            </a:r>
            <a:r>
              <a:rPr lang="en-US" sz="1800" dirty="0">
                <a:solidFill>
                  <a:schemeClr val="tx2"/>
                </a:solidFill>
              </a:rPr>
              <a:t>Multiple Linear Regression</a:t>
            </a:r>
          </a:p>
          <a:p>
            <a:pPr marL="0"/>
            <a:r>
              <a:rPr lang="en-US" sz="1800" b="1" dirty="0">
                <a:solidFill>
                  <a:schemeClr val="tx2"/>
                </a:solidFill>
              </a:rPr>
              <a:t>Predictors: </a:t>
            </a:r>
            <a:r>
              <a:rPr lang="en-US" sz="1800" dirty="0">
                <a:solidFill>
                  <a:schemeClr val="tx2"/>
                </a:solidFill>
              </a:rPr>
              <a:t>Size, Bedrooms, Bathrooms, Garages, Location, (one-hot encoded)</a:t>
            </a:r>
          </a:p>
          <a:p>
            <a:pPr marL="0"/>
            <a:endParaRPr lang="en-US" sz="1800" dirty="0">
              <a:solidFill>
                <a:schemeClr val="tx2"/>
              </a:solidFill>
            </a:endParaRPr>
          </a:p>
          <a:p>
            <a:pPr marL="0"/>
            <a:r>
              <a:rPr lang="en-US" sz="1800" b="1" dirty="0">
                <a:solidFill>
                  <a:schemeClr val="tx2"/>
                </a:solidFill>
              </a:rPr>
              <a:t>Results: </a:t>
            </a:r>
          </a:p>
          <a:p>
            <a:r>
              <a:rPr lang="en-US" sz="1800" dirty="0">
                <a:solidFill>
                  <a:schemeClr val="tx2"/>
                </a:solidFill>
              </a:rPr>
              <a:t>R²  Score: 0,538 – the model explains approximately 54% price variation </a:t>
            </a:r>
          </a:p>
          <a:p>
            <a:r>
              <a:rPr lang="en-US" sz="1800" dirty="0">
                <a:solidFill>
                  <a:schemeClr val="tx2"/>
                </a:solidFill>
              </a:rPr>
              <a:t>Mean Absolute Error: R494,099</a:t>
            </a:r>
          </a:p>
          <a:p>
            <a:pPr marL="0"/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b="1" dirty="0">
                <a:solidFill>
                  <a:schemeClr val="tx2"/>
                </a:solidFill>
              </a:rPr>
              <a:t>Interpretation:</a:t>
            </a:r>
            <a:br>
              <a:rPr lang="en-US" sz="1800" dirty="0">
                <a:solidFill>
                  <a:schemeClr val="tx2"/>
                </a:solidFill>
              </a:rPr>
            </a:br>
            <a:r>
              <a:rPr lang="en-US" sz="1800" dirty="0">
                <a:solidFill>
                  <a:schemeClr val="tx2"/>
                </a:solidFill>
              </a:rPr>
              <a:t>Model performs well considering property condition, age, and street level location data amongst other factors, were not included.</a:t>
            </a:r>
          </a:p>
          <a:p>
            <a:r>
              <a:rPr lang="en-US" sz="1800" dirty="0">
                <a:solidFill>
                  <a:schemeClr val="tx2"/>
                </a:solidFill>
              </a:rPr>
              <a:t>High error margin shows that there are hidden variables that the dataset does not capture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Content Placeholder 12" descr="A graph with a red line and a line pointing at the same point&#10;&#10;AI-generated content may be incorrect.">
            <a:extLst>
              <a:ext uri="{FF2B5EF4-FFF2-40B4-BE49-F238E27FC236}">
                <a16:creationId xmlns:a16="http://schemas.microsoft.com/office/drawing/2014/main" id="{FE77ED24-4B76-5C48-5A43-260FF0477A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896" y="1789589"/>
            <a:ext cx="5920244" cy="4215059"/>
          </a:xfrm>
        </p:spPr>
      </p:pic>
    </p:spTree>
    <p:extLst>
      <p:ext uri="{BB962C8B-B14F-4D97-AF65-F5344CB8AC3E}">
        <p14:creationId xmlns:p14="http://schemas.microsoft.com/office/powerpoint/2010/main" val="27535614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92FDA7-BA48-848A-0C04-C92FEE288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ZA" sz="3600">
                <a:solidFill>
                  <a:schemeClr val="tx2"/>
                </a:solidFill>
              </a:rPr>
              <a:t>Key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5B2C8-5A6C-5602-CB74-41869ED5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199" y="508838"/>
            <a:ext cx="5671458" cy="5891962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ZA" sz="2000" b="1" dirty="0">
                <a:solidFill>
                  <a:schemeClr val="tx2"/>
                </a:solidFill>
              </a:rPr>
              <a:t>Insights: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1. Location is king – price gap exceeds R10 million between Witbank suburbs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2. Bathrooms and garages add more value than bedrooms or size</a:t>
            </a:r>
          </a:p>
          <a:p>
            <a:pPr marL="0" indent="0">
              <a:buNone/>
            </a:pPr>
            <a:r>
              <a:rPr lang="en-ZA" sz="2000" dirty="0">
                <a:solidFill>
                  <a:schemeClr val="tx2"/>
                </a:solidFill>
              </a:rPr>
              <a:t>3, Model explains just over half the variation in price – richer datasets could greatly improve accuracy</a:t>
            </a:r>
          </a:p>
          <a:p>
            <a:pPr marL="0" indent="0">
              <a:buNone/>
            </a:pPr>
            <a:endParaRPr lang="en-ZA" sz="20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ZA" sz="2000" b="1" dirty="0">
                <a:solidFill>
                  <a:schemeClr val="tx2"/>
                </a:solidFill>
              </a:rPr>
              <a:t>Recommendations:</a:t>
            </a:r>
          </a:p>
          <a:p>
            <a:r>
              <a:rPr lang="en-ZA" sz="2000" dirty="0">
                <a:solidFill>
                  <a:schemeClr val="tx2"/>
                </a:solidFill>
              </a:rPr>
              <a:t>Investors: Target high-premium suburbs for stability or undervalued suburbs for potential growth.</a:t>
            </a:r>
          </a:p>
          <a:p>
            <a:r>
              <a:rPr lang="en-ZA" sz="2000" dirty="0">
                <a:solidFill>
                  <a:schemeClr val="tx2"/>
                </a:solidFill>
              </a:rPr>
              <a:t>Developers: Add extra bathrooms and garages in new builds to raise value</a:t>
            </a:r>
          </a:p>
          <a:p>
            <a:r>
              <a:rPr lang="en-ZA" sz="2000" dirty="0">
                <a:solidFill>
                  <a:schemeClr val="tx2"/>
                </a:solidFill>
              </a:rPr>
              <a:t>Future analysis: include property condition, age, proximity to services, and recent sales trends.</a:t>
            </a:r>
          </a:p>
        </p:txBody>
      </p:sp>
    </p:spTree>
    <p:extLst>
      <p:ext uri="{BB962C8B-B14F-4D97-AF65-F5344CB8AC3E}">
        <p14:creationId xmlns:p14="http://schemas.microsoft.com/office/powerpoint/2010/main" val="420452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</TotalTime>
  <Words>692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Witbank Property Price Analysis</vt:lpstr>
      <vt:lpstr>Objective</vt:lpstr>
      <vt:lpstr>Dataset &amp; Cleaning Process</vt:lpstr>
      <vt:lpstr>Price Distribution</vt:lpstr>
      <vt:lpstr>The Power of Location</vt:lpstr>
      <vt:lpstr>How Features Relate to Price</vt:lpstr>
      <vt:lpstr>Feature Correlations</vt:lpstr>
      <vt:lpstr>Regression Model Performance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LWANDILE NTUTHUKO RANELA</dc:creator>
  <cp:lastModifiedBy>LWANDILE NTUTHUKO RANELA</cp:lastModifiedBy>
  <cp:revision>5</cp:revision>
  <dcterms:created xsi:type="dcterms:W3CDTF">2025-08-05T07:00:34Z</dcterms:created>
  <dcterms:modified xsi:type="dcterms:W3CDTF">2025-08-05T13:43:56Z</dcterms:modified>
</cp:coreProperties>
</file>