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41.xml" ContentType="application/vnd.openxmlformats-officedocument.presentationml.tags+xml"/>
  <Override PartName="/ppt/tags/tag14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notesSlides/notesSlide3.xml" ContentType="application/vnd.openxmlformats-officedocument.presentationml.notesSlid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4.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notesSlides/notesSlide13.xml" ContentType="application/vnd.openxmlformats-officedocument.presentationml.notesSlide+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notesSlides/notesSlide16.xml" ContentType="application/vnd.openxmlformats-officedocument.presentationml.notesSlide+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notesSlides/notesSlide17.xml" ContentType="application/vnd.openxmlformats-officedocument.presentationml.notesSlide+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notesSlides/notesSlide18.xml" ContentType="application/vnd.openxmlformats-officedocument.presentationml.notesSlide+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notesSlides/notesSlide21.xml" ContentType="application/vnd.openxmlformats-officedocument.presentationml.notesSlide+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notesSlides/notesSlide22.xml" ContentType="application/vnd.openxmlformats-officedocument.presentationml.notesSlide+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notesSlides/notesSlide25.xml" ContentType="application/vnd.openxmlformats-officedocument.presentationml.notesSlide+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notesSlides/notesSlide26.xml" ContentType="application/vnd.openxmlformats-officedocument.presentationml.notesSlide+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notesSlides/notesSlide29.xml" ContentType="application/vnd.openxmlformats-officedocument.presentationml.notesSlide+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notesSlides/notesSlide30.xml" ContentType="application/vnd.openxmlformats-officedocument.presentationml.notesSlide+xml"/>
  <Override PartName="/ppt/tags/tag207.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handoutMasterIdLst>
    <p:handoutMasterId r:id="rId34"/>
  </p:handoutMasterIdLst>
  <p:sldIdLst>
    <p:sldId id="294" r:id="rId2"/>
    <p:sldId id="300" r:id="rId3"/>
    <p:sldId id="290" r:id="rId4"/>
    <p:sldId id="289" r:id="rId5"/>
    <p:sldId id="288" r:id="rId6"/>
    <p:sldId id="273" r:id="rId7"/>
    <p:sldId id="287" r:id="rId8"/>
    <p:sldId id="286" r:id="rId9"/>
    <p:sldId id="285" r:id="rId10"/>
    <p:sldId id="284" r:id="rId11"/>
    <p:sldId id="277" r:id="rId12"/>
    <p:sldId id="295" r:id="rId13"/>
    <p:sldId id="271" r:id="rId14"/>
    <p:sldId id="272" r:id="rId15"/>
    <p:sldId id="296" r:id="rId16"/>
    <p:sldId id="276" r:id="rId17"/>
    <p:sldId id="274" r:id="rId18"/>
    <p:sldId id="278" r:id="rId19"/>
    <p:sldId id="280" r:id="rId20"/>
    <p:sldId id="297" r:id="rId21"/>
    <p:sldId id="258" r:id="rId22"/>
    <p:sldId id="262" r:id="rId23"/>
    <p:sldId id="269" r:id="rId24"/>
    <p:sldId id="298" r:id="rId25"/>
    <p:sldId id="264" r:id="rId26"/>
    <p:sldId id="270" r:id="rId27"/>
    <p:sldId id="283" r:id="rId28"/>
    <p:sldId id="299" r:id="rId29"/>
    <p:sldId id="291" r:id="rId30"/>
    <p:sldId id="292" r:id="rId31"/>
    <p:sldId id="261"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6">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78" autoAdjust="0"/>
    <p:restoredTop sz="33175" autoAdjust="0"/>
  </p:normalViewPr>
  <p:slideViewPr>
    <p:cSldViewPr snapToGrid="0">
      <p:cViewPr varScale="1">
        <p:scale>
          <a:sx n="25" d="100"/>
          <a:sy n="25" d="100"/>
        </p:scale>
        <p:origin x="2288" y="20"/>
      </p:cViewPr>
      <p:guideLst>
        <p:guide orient="horz" pos="2216"/>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6F41A7-68A6-4246-958D-BDFEF67C94C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53E4095C-AAEA-45B8-8D38-975648DE45F0}">
      <dgm:prSet phldrT="[文本]"/>
      <dgm:spPr/>
      <dgm:t>
        <a:bodyPr/>
        <a:lstStyle/>
        <a:p>
          <a:r>
            <a:rPr lang="zh-CN" altLang="en-US" dirty="0"/>
            <a:t>停止侵权</a:t>
          </a:r>
        </a:p>
      </dgm:t>
    </dgm:pt>
    <dgm:pt modelId="{9A71048F-E572-4F94-929B-CC50E54AF803}" type="parTrans" cxnId="{00C166B0-6C30-406A-9550-8EEB24733280}">
      <dgm:prSet/>
      <dgm:spPr/>
      <dgm:t>
        <a:bodyPr/>
        <a:lstStyle/>
        <a:p>
          <a:endParaRPr lang="zh-CN" altLang="en-US"/>
        </a:p>
      </dgm:t>
    </dgm:pt>
    <dgm:pt modelId="{3FC8FEB3-9569-4E0B-B013-0883B03C18B0}" type="sibTrans" cxnId="{00C166B0-6C30-406A-9550-8EEB24733280}">
      <dgm:prSet/>
      <dgm:spPr/>
      <dgm:t>
        <a:bodyPr/>
        <a:lstStyle/>
        <a:p>
          <a:endParaRPr lang="zh-CN" altLang="en-US"/>
        </a:p>
      </dgm:t>
    </dgm:pt>
    <dgm:pt modelId="{906159CC-BCF3-45AB-A282-5CE816E4B28C}">
      <dgm:prSet phldrT="[文本]"/>
      <dgm:spPr/>
      <dgm:t>
        <a:bodyPr/>
        <a:lstStyle/>
        <a:p>
          <a:r>
            <a:rPr lang="zh-CN" altLang="en-US" dirty="0"/>
            <a:t>四家公司停止出售包含侵权字体的软件、游戏光盘及补丁程序</a:t>
          </a:r>
        </a:p>
      </dgm:t>
    </dgm:pt>
    <dgm:pt modelId="{A0FA02DC-80AF-4C46-B74B-757D8F3BA1DF}" type="parTrans" cxnId="{572C4956-0EF9-4538-B62C-637D59BDBC98}">
      <dgm:prSet/>
      <dgm:spPr/>
      <dgm:t>
        <a:bodyPr/>
        <a:lstStyle/>
        <a:p>
          <a:endParaRPr lang="zh-CN" altLang="en-US"/>
        </a:p>
      </dgm:t>
    </dgm:pt>
    <dgm:pt modelId="{ADFEFD50-42E2-4C6D-B24C-A4F9D5FD713C}" type="sibTrans" cxnId="{572C4956-0EF9-4538-B62C-637D59BDBC98}">
      <dgm:prSet/>
      <dgm:spPr/>
      <dgm:t>
        <a:bodyPr/>
        <a:lstStyle/>
        <a:p>
          <a:endParaRPr lang="zh-CN" altLang="en-US"/>
        </a:p>
      </dgm:t>
    </dgm:pt>
    <dgm:pt modelId="{595A59F7-00E4-40C4-B348-A4779D1E2BA2}">
      <dgm:prSet phldrT="[文本]"/>
      <dgm:spPr/>
      <dgm:t>
        <a:bodyPr/>
        <a:lstStyle/>
        <a:p>
          <a:r>
            <a:rPr lang="zh-CN" altLang="en-US"/>
            <a:t>赔偿</a:t>
          </a:r>
        </a:p>
      </dgm:t>
    </dgm:pt>
    <dgm:pt modelId="{9B05E4C0-0EFD-4B89-905B-8DB02C345752}" type="parTrans" cxnId="{DAAFC0AD-9719-4079-A357-17E5E5DBEBAA}">
      <dgm:prSet/>
      <dgm:spPr/>
      <dgm:t>
        <a:bodyPr/>
        <a:lstStyle/>
        <a:p>
          <a:endParaRPr lang="zh-CN" altLang="en-US"/>
        </a:p>
      </dgm:t>
    </dgm:pt>
    <dgm:pt modelId="{1D73682A-3783-441B-BC92-2E71EE7C84F5}" type="sibTrans" cxnId="{DAAFC0AD-9719-4079-A357-17E5E5DBEBAA}">
      <dgm:prSet/>
      <dgm:spPr/>
      <dgm:t>
        <a:bodyPr/>
        <a:lstStyle/>
        <a:p>
          <a:endParaRPr lang="zh-CN" altLang="en-US"/>
        </a:p>
      </dgm:t>
    </dgm:pt>
    <dgm:pt modelId="{B3F715F6-45C6-45E9-9B09-C46AC435D71D}">
      <dgm:prSet phldrT="[文本]"/>
      <dgm:spPr/>
      <dgm:t>
        <a:bodyPr/>
        <a:lstStyle/>
        <a:p>
          <a:r>
            <a:rPr lang="zh-CN" altLang="en-US"/>
            <a:t>对方正进行经济损失和诉讼费用赔偿</a:t>
          </a:r>
        </a:p>
      </dgm:t>
    </dgm:pt>
    <dgm:pt modelId="{69D38F9A-4944-4E96-86E5-4D18A2FDCA1D}" type="parTrans" cxnId="{5EE832AF-08F5-4AEA-83ED-581A2475C83E}">
      <dgm:prSet/>
      <dgm:spPr/>
      <dgm:t>
        <a:bodyPr/>
        <a:lstStyle/>
        <a:p>
          <a:endParaRPr lang="zh-CN" altLang="en-US"/>
        </a:p>
      </dgm:t>
    </dgm:pt>
    <dgm:pt modelId="{C2FC7517-5BF9-4A18-A7AF-03250B22B345}" type="sibTrans" cxnId="{5EE832AF-08F5-4AEA-83ED-581A2475C83E}">
      <dgm:prSet/>
      <dgm:spPr/>
      <dgm:t>
        <a:bodyPr/>
        <a:lstStyle/>
        <a:p>
          <a:endParaRPr lang="zh-CN" altLang="en-US"/>
        </a:p>
      </dgm:t>
    </dgm:pt>
    <dgm:pt modelId="{369CE659-6C9D-4976-BEEB-206E863B0E5B}">
      <dgm:prSet phldrT="[文本]"/>
      <dgm:spPr/>
      <dgm:t>
        <a:bodyPr/>
        <a:lstStyle/>
        <a:p>
          <a:r>
            <a:rPr lang="zh-CN" altLang="en-US"/>
            <a:t>其他</a:t>
          </a:r>
        </a:p>
      </dgm:t>
    </dgm:pt>
    <dgm:pt modelId="{41A97F2C-02BE-497D-874B-CA5EA36F51FE}" type="parTrans" cxnId="{E76649E6-2A0C-4048-9633-3A3EECB6E724}">
      <dgm:prSet/>
      <dgm:spPr/>
      <dgm:t>
        <a:bodyPr/>
        <a:lstStyle/>
        <a:p>
          <a:endParaRPr lang="zh-CN" altLang="en-US"/>
        </a:p>
      </dgm:t>
    </dgm:pt>
    <dgm:pt modelId="{1E64DA24-FFE5-4BD6-A9B7-56B074F89C38}" type="sibTrans" cxnId="{E76649E6-2A0C-4048-9633-3A3EECB6E724}">
      <dgm:prSet/>
      <dgm:spPr/>
      <dgm:t>
        <a:bodyPr/>
        <a:lstStyle/>
        <a:p>
          <a:endParaRPr lang="zh-CN" altLang="en-US"/>
        </a:p>
      </dgm:t>
    </dgm:pt>
    <dgm:pt modelId="{10E1DB24-37B8-4E1B-A633-B34299D8AEAA}">
      <dgm:prSet/>
      <dgm:spPr/>
      <dgm:t>
        <a:bodyPr/>
        <a:lstStyle/>
        <a:p>
          <a:r>
            <a:rPr lang="zh-CN" altLang="en-US"/>
            <a:t>驳回方正公司其他诉求</a:t>
          </a:r>
        </a:p>
      </dgm:t>
    </dgm:pt>
    <dgm:pt modelId="{EC06B6B7-A499-456E-BF87-A349AFD1B404}" type="parTrans" cxnId="{762CA577-A85F-4251-B426-F46357AB5272}">
      <dgm:prSet/>
      <dgm:spPr/>
      <dgm:t>
        <a:bodyPr/>
        <a:lstStyle/>
        <a:p>
          <a:endParaRPr lang="zh-CN" altLang="en-US"/>
        </a:p>
      </dgm:t>
    </dgm:pt>
    <dgm:pt modelId="{29E57360-FB42-430F-ACBB-D33805F3AC6A}" type="sibTrans" cxnId="{762CA577-A85F-4251-B426-F46357AB5272}">
      <dgm:prSet/>
      <dgm:spPr/>
      <dgm:t>
        <a:bodyPr/>
        <a:lstStyle/>
        <a:p>
          <a:endParaRPr lang="zh-CN" altLang="en-US"/>
        </a:p>
      </dgm:t>
    </dgm:pt>
    <dgm:pt modelId="{DCF1AE5B-A9FC-4A08-9557-6FF3B2AE79E5}">
      <dgm:prSet/>
      <dgm:spPr/>
      <dgm:t>
        <a:bodyPr/>
        <a:lstStyle/>
        <a:p>
          <a:endParaRPr lang="zh-CN" altLang="en-US"/>
        </a:p>
      </dgm:t>
    </dgm:pt>
    <dgm:pt modelId="{B6BEBBD0-595C-472E-A27D-2381D50A9D6A}" type="parTrans" cxnId="{7E6606EE-FA78-4802-8279-3B9CA34AFF84}">
      <dgm:prSet/>
      <dgm:spPr/>
      <dgm:t>
        <a:bodyPr/>
        <a:lstStyle/>
        <a:p>
          <a:endParaRPr lang="zh-CN" altLang="en-US"/>
        </a:p>
      </dgm:t>
    </dgm:pt>
    <dgm:pt modelId="{5C4CC454-C391-4EEB-B5DC-A8D4ABD80D85}" type="sibTrans" cxnId="{7E6606EE-FA78-4802-8279-3B9CA34AFF84}">
      <dgm:prSet/>
      <dgm:spPr/>
      <dgm:t>
        <a:bodyPr/>
        <a:lstStyle/>
        <a:p>
          <a:endParaRPr lang="zh-CN" altLang="en-US"/>
        </a:p>
      </dgm:t>
    </dgm:pt>
    <dgm:pt modelId="{3A8567C9-3760-4616-AD4C-D4CFCCD5EE18}" type="pres">
      <dgm:prSet presAssocID="{676F41A7-68A6-4246-958D-BDFEF67C94C0}" presName="Name0" presStyleCnt="0">
        <dgm:presLayoutVars>
          <dgm:dir/>
          <dgm:animLvl val="lvl"/>
          <dgm:resizeHandles val="exact"/>
        </dgm:presLayoutVars>
      </dgm:prSet>
      <dgm:spPr/>
    </dgm:pt>
    <dgm:pt modelId="{7B4ECF00-62A3-4C80-9137-3E9C4C851413}" type="pres">
      <dgm:prSet presAssocID="{53E4095C-AAEA-45B8-8D38-975648DE45F0}" presName="composite" presStyleCnt="0"/>
      <dgm:spPr/>
    </dgm:pt>
    <dgm:pt modelId="{8E6F6B44-469A-4F8C-95C0-713E6CF9A911}" type="pres">
      <dgm:prSet presAssocID="{53E4095C-AAEA-45B8-8D38-975648DE45F0}" presName="parTx" presStyleLbl="alignNode1" presStyleIdx="0" presStyleCnt="3">
        <dgm:presLayoutVars>
          <dgm:chMax val="0"/>
          <dgm:chPref val="0"/>
          <dgm:bulletEnabled val="1"/>
        </dgm:presLayoutVars>
      </dgm:prSet>
      <dgm:spPr/>
    </dgm:pt>
    <dgm:pt modelId="{E30D897A-199D-449F-8804-A7D496BBA307}" type="pres">
      <dgm:prSet presAssocID="{53E4095C-AAEA-45B8-8D38-975648DE45F0}" presName="desTx" presStyleLbl="alignAccFollowNode1" presStyleIdx="0" presStyleCnt="3">
        <dgm:presLayoutVars>
          <dgm:bulletEnabled val="1"/>
        </dgm:presLayoutVars>
      </dgm:prSet>
      <dgm:spPr/>
    </dgm:pt>
    <dgm:pt modelId="{3E09220B-63E5-494C-88EF-397B39B04E66}" type="pres">
      <dgm:prSet presAssocID="{3FC8FEB3-9569-4E0B-B013-0883B03C18B0}" presName="space" presStyleCnt="0"/>
      <dgm:spPr/>
    </dgm:pt>
    <dgm:pt modelId="{52BFA546-D0B6-444A-8015-BF4F3B41893A}" type="pres">
      <dgm:prSet presAssocID="{595A59F7-00E4-40C4-B348-A4779D1E2BA2}" presName="composite" presStyleCnt="0"/>
      <dgm:spPr/>
    </dgm:pt>
    <dgm:pt modelId="{A7BD599B-0670-48E9-9E0C-CA6A2C6F8DF5}" type="pres">
      <dgm:prSet presAssocID="{595A59F7-00E4-40C4-B348-A4779D1E2BA2}" presName="parTx" presStyleLbl="alignNode1" presStyleIdx="1" presStyleCnt="3">
        <dgm:presLayoutVars>
          <dgm:chMax val="0"/>
          <dgm:chPref val="0"/>
          <dgm:bulletEnabled val="1"/>
        </dgm:presLayoutVars>
      </dgm:prSet>
      <dgm:spPr/>
    </dgm:pt>
    <dgm:pt modelId="{BB7624A9-44F4-4186-8125-4D980D6461FB}" type="pres">
      <dgm:prSet presAssocID="{595A59F7-00E4-40C4-B348-A4779D1E2BA2}" presName="desTx" presStyleLbl="alignAccFollowNode1" presStyleIdx="1" presStyleCnt="3">
        <dgm:presLayoutVars>
          <dgm:bulletEnabled val="1"/>
        </dgm:presLayoutVars>
      </dgm:prSet>
      <dgm:spPr/>
    </dgm:pt>
    <dgm:pt modelId="{0480A7D3-E307-457E-8F55-9323DEC0A2FB}" type="pres">
      <dgm:prSet presAssocID="{1D73682A-3783-441B-BC92-2E71EE7C84F5}" presName="space" presStyleCnt="0"/>
      <dgm:spPr/>
    </dgm:pt>
    <dgm:pt modelId="{A744DA9F-41BD-41DE-86DA-75AD607701B7}" type="pres">
      <dgm:prSet presAssocID="{369CE659-6C9D-4976-BEEB-206E863B0E5B}" presName="composite" presStyleCnt="0"/>
      <dgm:spPr/>
    </dgm:pt>
    <dgm:pt modelId="{8DE120A3-2070-42EB-8031-655284CF882F}" type="pres">
      <dgm:prSet presAssocID="{369CE659-6C9D-4976-BEEB-206E863B0E5B}" presName="parTx" presStyleLbl="alignNode1" presStyleIdx="2" presStyleCnt="3">
        <dgm:presLayoutVars>
          <dgm:chMax val="0"/>
          <dgm:chPref val="0"/>
          <dgm:bulletEnabled val="1"/>
        </dgm:presLayoutVars>
      </dgm:prSet>
      <dgm:spPr/>
    </dgm:pt>
    <dgm:pt modelId="{1CE60246-C815-4472-ADE4-8F7FAC3E215B}" type="pres">
      <dgm:prSet presAssocID="{369CE659-6C9D-4976-BEEB-206E863B0E5B}" presName="desTx" presStyleLbl="alignAccFollowNode1" presStyleIdx="2" presStyleCnt="3">
        <dgm:presLayoutVars>
          <dgm:bulletEnabled val="1"/>
        </dgm:presLayoutVars>
      </dgm:prSet>
      <dgm:spPr/>
    </dgm:pt>
  </dgm:ptLst>
  <dgm:cxnLst>
    <dgm:cxn modelId="{5F14D403-8C1D-482D-BC86-B20E91D4E78E}" type="presOf" srcId="{595A59F7-00E4-40C4-B348-A4779D1E2BA2}" destId="{A7BD599B-0670-48E9-9E0C-CA6A2C6F8DF5}" srcOrd="0" destOrd="0" presId="urn:microsoft.com/office/officeart/2005/8/layout/hList1"/>
    <dgm:cxn modelId="{6E4B9B13-CD72-4BB8-B1F1-F19897D26610}" type="presOf" srcId="{369CE659-6C9D-4976-BEEB-206E863B0E5B}" destId="{8DE120A3-2070-42EB-8031-655284CF882F}" srcOrd="0" destOrd="0" presId="urn:microsoft.com/office/officeart/2005/8/layout/hList1"/>
    <dgm:cxn modelId="{B180EB2A-EDD8-47DB-BEDA-EE704A8E89F7}" type="presOf" srcId="{DCF1AE5B-A9FC-4A08-9557-6FF3B2AE79E5}" destId="{1CE60246-C815-4472-ADE4-8F7FAC3E215B}" srcOrd="0" destOrd="1" presId="urn:microsoft.com/office/officeart/2005/8/layout/hList1"/>
    <dgm:cxn modelId="{45A92971-5864-4BBC-BC7B-388E16577F76}" type="presOf" srcId="{53E4095C-AAEA-45B8-8D38-975648DE45F0}" destId="{8E6F6B44-469A-4F8C-95C0-713E6CF9A911}" srcOrd="0" destOrd="0" presId="urn:microsoft.com/office/officeart/2005/8/layout/hList1"/>
    <dgm:cxn modelId="{572C4956-0EF9-4538-B62C-637D59BDBC98}" srcId="{53E4095C-AAEA-45B8-8D38-975648DE45F0}" destId="{906159CC-BCF3-45AB-A282-5CE816E4B28C}" srcOrd="0" destOrd="0" parTransId="{A0FA02DC-80AF-4C46-B74B-757D8F3BA1DF}" sibTransId="{ADFEFD50-42E2-4C6D-B24C-A4F9D5FD713C}"/>
    <dgm:cxn modelId="{762CA577-A85F-4251-B426-F46357AB5272}" srcId="{369CE659-6C9D-4976-BEEB-206E863B0E5B}" destId="{10E1DB24-37B8-4E1B-A633-B34299D8AEAA}" srcOrd="0" destOrd="0" parTransId="{EC06B6B7-A499-456E-BF87-A349AFD1B404}" sibTransId="{29E57360-FB42-430F-ACBB-D33805F3AC6A}"/>
    <dgm:cxn modelId="{E3387389-49C3-4B04-BA26-64C8C25B846E}" type="presOf" srcId="{10E1DB24-37B8-4E1B-A633-B34299D8AEAA}" destId="{1CE60246-C815-4472-ADE4-8F7FAC3E215B}" srcOrd="0" destOrd="0" presId="urn:microsoft.com/office/officeart/2005/8/layout/hList1"/>
    <dgm:cxn modelId="{52DCA795-5506-40C7-9C3A-B5244A23E47B}" type="presOf" srcId="{906159CC-BCF3-45AB-A282-5CE816E4B28C}" destId="{E30D897A-199D-449F-8804-A7D496BBA307}" srcOrd="0" destOrd="0" presId="urn:microsoft.com/office/officeart/2005/8/layout/hList1"/>
    <dgm:cxn modelId="{F85D7EA5-094A-477B-89BB-07C89856ADB7}" type="presOf" srcId="{676F41A7-68A6-4246-958D-BDFEF67C94C0}" destId="{3A8567C9-3760-4616-AD4C-D4CFCCD5EE18}" srcOrd="0" destOrd="0" presId="urn:microsoft.com/office/officeart/2005/8/layout/hList1"/>
    <dgm:cxn modelId="{DAAFC0AD-9719-4079-A357-17E5E5DBEBAA}" srcId="{676F41A7-68A6-4246-958D-BDFEF67C94C0}" destId="{595A59F7-00E4-40C4-B348-A4779D1E2BA2}" srcOrd="1" destOrd="0" parTransId="{9B05E4C0-0EFD-4B89-905B-8DB02C345752}" sibTransId="{1D73682A-3783-441B-BC92-2E71EE7C84F5}"/>
    <dgm:cxn modelId="{5EE832AF-08F5-4AEA-83ED-581A2475C83E}" srcId="{595A59F7-00E4-40C4-B348-A4779D1E2BA2}" destId="{B3F715F6-45C6-45E9-9B09-C46AC435D71D}" srcOrd="0" destOrd="0" parTransId="{69D38F9A-4944-4E96-86E5-4D18A2FDCA1D}" sibTransId="{C2FC7517-5BF9-4A18-A7AF-03250B22B345}"/>
    <dgm:cxn modelId="{00C166B0-6C30-406A-9550-8EEB24733280}" srcId="{676F41A7-68A6-4246-958D-BDFEF67C94C0}" destId="{53E4095C-AAEA-45B8-8D38-975648DE45F0}" srcOrd="0" destOrd="0" parTransId="{9A71048F-E572-4F94-929B-CC50E54AF803}" sibTransId="{3FC8FEB3-9569-4E0B-B013-0883B03C18B0}"/>
    <dgm:cxn modelId="{2AC217E2-236D-4FDF-881B-60D8B7FF7783}" type="presOf" srcId="{B3F715F6-45C6-45E9-9B09-C46AC435D71D}" destId="{BB7624A9-44F4-4186-8125-4D980D6461FB}" srcOrd="0" destOrd="0" presId="urn:microsoft.com/office/officeart/2005/8/layout/hList1"/>
    <dgm:cxn modelId="{E76649E6-2A0C-4048-9633-3A3EECB6E724}" srcId="{676F41A7-68A6-4246-958D-BDFEF67C94C0}" destId="{369CE659-6C9D-4976-BEEB-206E863B0E5B}" srcOrd="2" destOrd="0" parTransId="{41A97F2C-02BE-497D-874B-CA5EA36F51FE}" sibTransId="{1E64DA24-FFE5-4BD6-A9B7-56B074F89C38}"/>
    <dgm:cxn modelId="{7E6606EE-FA78-4802-8279-3B9CA34AFF84}" srcId="{369CE659-6C9D-4976-BEEB-206E863B0E5B}" destId="{DCF1AE5B-A9FC-4A08-9557-6FF3B2AE79E5}" srcOrd="1" destOrd="0" parTransId="{B6BEBBD0-595C-472E-A27D-2381D50A9D6A}" sibTransId="{5C4CC454-C391-4EEB-B5DC-A8D4ABD80D85}"/>
    <dgm:cxn modelId="{3A379184-05A8-4661-B448-ACA84C185576}" type="presParOf" srcId="{3A8567C9-3760-4616-AD4C-D4CFCCD5EE18}" destId="{7B4ECF00-62A3-4C80-9137-3E9C4C851413}" srcOrd="0" destOrd="0" presId="urn:microsoft.com/office/officeart/2005/8/layout/hList1"/>
    <dgm:cxn modelId="{47B6E687-AC3C-4077-9ECC-DB3A8268A419}" type="presParOf" srcId="{7B4ECF00-62A3-4C80-9137-3E9C4C851413}" destId="{8E6F6B44-469A-4F8C-95C0-713E6CF9A911}" srcOrd="0" destOrd="0" presId="urn:microsoft.com/office/officeart/2005/8/layout/hList1"/>
    <dgm:cxn modelId="{F1E9FFD7-23A1-40C1-838E-8C9B38A41C2F}" type="presParOf" srcId="{7B4ECF00-62A3-4C80-9137-3E9C4C851413}" destId="{E30D897A-199D-449F-8804-A7D496BBA307}" srcOrd="1" destOrd="0" presId="urn:microsoft.com/office/officeart/2005/8/layout/hList1"/>
    <dgm:cxn modelId="{90230C3B-301A-4074-A35F-913A658997A8}" type="presParOf" srcId="{3A8567C9-3760-4616-AD4C-D4CFCCD5EE18}" destId="{3E09220B-63E5-494C-88EF-397B39B04E66}" srcOrd="1" destOrd="0" presId="urn:microsoft.com/office/officeart/2005/8/layout/hList1"/>
    <dgm:cxn modelId="{94D1A4A1-B5F0-4CCB-9200-EA4519D13A70}" type="presParOf" srcId="{3A8567C9-3760-4616-AD4C-D4CFCCD5EE18}" destId="{52BFA546-D0B6-444A-8015-BF4F3B41893A}" srcOrd="2" destOrd="0" presId="urn:microsoft.com/office/officeart/2005/8/layout/hList1"/>
    <dgm:cxn modelId="{3D9EF692-D234-480D-A571-9AC9A786BBD7}" type="presParOf" srcId="{52BFA546-D0B6-444A-8015-BF4F3B41893A}" destId="{A7BD599B-0670-48E9-9E0C-CA6A2C6F8DF5}" srcOrd="0" destOrd="0" presId="urn:microsoft.com/office/officeart/2005/8/layout/hList1"/>
    <dgm:cxn modelId="{66737A97-97D1-46BB-BC1F-2C423A1F7683}" type="presParOf" srcId="{52BFA546-D0B6-444A-8015-BF4F3B41893A}" destId="{BB7624A9-44F4-4186-8125-4D980D6461FB}" srcOrd="1" destOrd="0" presId="urn:microsoft.com/office/officeart/2005/8/layout/hList1"/>
    <dgm:cxn modelId="{BC27FC09-75A4-4AE1-8690-B0DF3ACD01C2}" type="presParOf" srcId="{3A8567C9-3760-4616-AD4C-D4CFCCD5EE18}" destId="{0480A7D3-E307-457E-8F55-9323DEC0A2FB}" srcOrd="3" destOrd="0" presId="urn:microsoft.com/office/officeart/2005/8/layout/hList1"/>
    <dgm:cxn modelId="{29AB3313-19CC-4F6D-ACDB-88BEA65F5779}" type="presParOf" srcId="{3A8567C9-3760-4616-AD4C-D4CFCCD5EE18}" destId="{A744DA9F-41BD-41DE-86DA-75AD607701B7}" srcOrd="4" destOrd="0" presId="urn:microsoft.com/office/officeart/2005/8/layout/hList1"/>
    <dgm:cxn modelId="{2CD9C3F5-F45F-4356-B3BF-58EC6D3975D2}" type="presParOf" srcId="{A744DA9F-41BD-41DE-86DA-75AD607701B7}" destId="{8DE120A3-2070-42EB-8031-655284CF882F}" srcOrd="0" destOrd="0" presId="urn:microsoft.com/office/officeart/2005/8/layout/hList1"/>
    <dgm:cxn modelId="{2EEA61D2-53A1-4D03-9132-C9B76C1555D3}" type="presParOf" srcId="{A744DA9F-41BD-41DE-86DA-75AD607701B7}" destId="{1CE60246-C815-4472-ADE4-8F7FAC3E215B}" srcOrd="1" destOrd="0" presId="urn:microsoft.com/office/officeart/2005/8/layout/hList1"/>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6F6B44-469A-4F8C-95C0-713E6CF9A911}">
      <dsp:nvSpPr>
        <dsp:cNvPr id="0" name=""/>
        <dsp:cNvSpPr/>
      </dsp:nvSpPr>
      <dsp:spPr>
        <a:xfrm>
          <a:off x="2094" y="62440"/>
          <a:ext cx="2041654"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停止侵权</a:t>
          </a:r>
        </a:p>
      </dsp:txBody>
      <dsp:txXfrm>
        <a:off x="2094" y="62440"/>
        <a:ext cx="2041654" cy="720000"/>
      </dsp:txXfrm>
    </dsp:sp>
    <dsp:sp modelId="{E30D897A-199D-449F-8804-A7D496BBA307}">
      <dsp:nvSpPr>
        <dsp:cNvPr id="0" name=""/>
        <dsp:cNvSpPr/>
      </dsp:nvSpPr>
      <dsp:spPr>
        <a:xfrm>
          <a:off x="2094" y="782440"/>
          <a:ext cx="2041654" cy="38430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zh-CN" altLang="en-US" sz="2500" kern="1200" dirty="0"/>
            <a:t>四家公司停止出售包含侵权字体的软件、游戏光盘及补丁程序</a:t>
          </a:r>
        </a:p>
      </dsp:txBody>
      <dsp:txXfrm>
        <a:off x="2094" y="782440"/>
        <a:ext cx="2041654" cy="3843000"/>
      </dsp:txXfrm>
    </dsp:sp>
    <dsp:sp modelId="{A7BD599B-0670-48E9-9E0C-CA6A2C6F8DF5}">
      <dsp:nvSpPr>
        <dsp:cNvPr id="0" name=""/>
        <dsp:cNvSpPr/>
      </dsp:nvSpPr>
      <dsp:spPr>
        <a:xfrm>
          <a:off x="2329580" y="62440"/>
          <a:ext cx="2041654"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zh-CN" altLang="en-US" sz="2500" kern="1200"/>
            <a:t>赔偿</a:t>
          </a:r>
        </a:p>
      </dsp:txBody>
      <dsp:txXfrm>
        <a:off x="2329580" y="62440"/>
        <a:ext cx="2041654" cy="720000"/>
      </dsp:txXfrm>
    </dsp:sp>
    <dsp:sp modelId="{BB7624A9-44F4-4186-8125-4D980D6461FB}">
      <dsp:nvSpPr>
        <dsp:cNvPr id="0" name=""/>
        <dsp:cNvSpPr/>
      </dsp:nvSpPr>
      <dsp:spPr>
        <a:xfrm>
          <a:off x="2329580" y="782440"/>
          <a:ext cx="2041654" cy="38430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zh-CN" altLang="en-US" sz="2500" kern="1200"/>
            <a:t>对方正进行经济损失和诉讼费用赔偿</a:t>
          </a:r>
        </a:p>
      </dsp:txBody>
      <dsp:txXfrm>
        <a:off x="2329580" y="782440"/>
        <a:ext cx="2041654" cy="3843000"/>
      </dsp:txXfrm>
    </dsp:sp>
    <dsp:sp modelId="{8DE120A3-2070-42EB-8031-655284CF882F}">
      <dsp:nvSpPr>
        <dsp:cNvPr id="0" name=""/>
        <dsp:cNvSpPr/>
      </dsp:nvSpPr>
      <dsp:spPr>
        <a:xfrm>
          <a:off x="4657066" y="62440"/>
          <a:ext cx="2041654"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zh-CN" altLang="en-US" sz="2500" kern="1200"/>
            <a:t>其他</a:t>
          </a:r>
        </a:p>
      </dsp:txBody>
      <dsp:txXfrm>
        <a:off x="4657066" y="62440"/>
        <a:ext cx="2041654" cy="720000"/>
      </dsp:txXfrm>
    </dsp:sp>
    <dsp:sp modelId="{1CE60246-C815-4472-ADE4-8F7FAC3E215B}">
      <dsp:nvSpPr>
        <dsp:cNvPr id="0" name=""/>
        <dsp:cNvSpPr/>
      </dsp:nvSpPr>
      <dsp:spPr>
        <a:xfrm>
          <a:off x="4657066" y="782440"/>
          <a:ext cx="2041654" cy="38430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zh-CN" altLang="en-US" sz="2500" kern="1200"/>
            <a:t>驳回方正公司其他诉求</a:t>
          </a:r>
        </a:p>
        <a:p>
          <a:pPr marL="228600" lvl="1" indent="-228600" algn="l" defTabSz="1111250">
            <a:lnSpc>
              <a:spcPct val="90000"/>
            </a:lnSpc>
            <a:spcBef>
              <a:spcPct val="0"/>
            </a:spcBef>
            <a:spcAft>
              <a:spcPct val="15000"/>
            </a:spcAft>
            <a:buChar char="•"/>
          </a:pPr>
          <a:endParaRPr lang="zh-CN" altLang="en-US" sz="2500" kern="1200"/>
        </a:p>
      </dsp:txBody>
      <dsp:txXfrm>
        <a:off x="4657066" y="782440"/>
        <a:ext cx="2041654" cy="38430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2020/4/15</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2020/4/15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335078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10</a:t>
            </a:fld>
            <a:endParaRPr lang="zh-CN" altLang="en-US"/>
          </a:p>
        </p:txBody>
      </p:sp>
    </p:spTree>
    <p:extLst>
      <p:ext uri="{BB962C8B-B14F-4D97-AF65-F5344CB8AC3E}">
        <p14:creationId xmlns:p14="http://schemas.microsoft.com/office/powerpoint/2010/main" val="1115799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600" kern="1200" dirty="0">
              <a:solidFill>
                <a:schemeClr val="tx1"/>
              </a:solidFill>
              <a:effectLst/>
              <a:latin typeface="微软雅黑" panose="020B0503020204020204" charset="-122"/>
              <a:ea typeface="微软雅黑" panose="020B0503020204020204" charset="-122"/>
              <a:cs typeface="+mn-cs"/>
            </a:endParaRPr>
          </a:p>
        </p:txBody>
      </p:sp>
      <p:sp>
        <p:nvSpPr>
          <p:cNvPr id="4" name="灯片编号占位符 3"/>
          <p:cNvSpPr>
            <a:spLocks noGrp="1"/>
          </p:cNvSpPr>
          <p:nvPr>
            <p:ph type="sldNum" sz="quarter" idx="5"/>
          </p:nvPr>
        </p:nvSpPr>
        <p:spPr/>
        <p:txBody>
          <a:bodyPr/>
          <a:lstStyle/>
          <a:p>
            <a:fld id="{5849F42C-2DAE-424C-A4B8-3140182C3E9F}" type="slidenum">
              <a:rPr lang="zh-CN" altLang="en-US" smtClean="0"/>
              <a:t>11</a:t>
            </a:fld>
            <a:endParaRPr lang="zh-CN" altLang="en-US"/>
          </a:p>
        </p:txBody>
      </p:sp>
    </p:spTree>
    <p:extLst>
      <p:ext uri="{BB962C8B-B14F-4D97-AF65-F5344CB8AC3E}">
        <p14:creationId xmlns:p14="http://schemas.microsoft.com/office/powerpoint/2010/main" val="4285000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12</a:t>
            </a:fld>
            <a:endParaRPr lang="zh-CN" altLang="en-US"/>
          </a:p>
        </p:txBody>
      </p:sp>
    </p:spTree>
    <p:extLst>
      <p:ext uri="{BB962C8B-B14F-4D97-AF65-F5344CB8AC3E}">
        <p14:creationId xmlns:p14="http://schemas.microsoft.com/office/powerpoint/2010/main" val="462610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0"/>
          </p:nvPr>
        </p:nvSpPr>
        <p:spPr/>
        <p:txBody>
          <a:bodyPr/>
          <a:lstStyle/>
          <a:p>
            <a:fld id="{5849F42C-2DAE-424C-A4B8-3140182C3E9F}" type="slidenum">
              <a:rPr lang="zh-CN" altLang="en-US" smtClean="0"/>
              <a:t>13</a:t>
            </a:fld>
            <a:endParaRPr lang="zh-CN" altLang="en-US"/>
          </a:p>
        </p:txBody>
      </p:sp>
    </p:spTree>
    <p:extLst>
      <p:ext uri="{BB962C8B-B14F-4D97-AF65-F5344CB8AC3E}">
        <p14:creationId xmlns:p14="http://schemas.microsoft.com/office/powerpoint/2010/main" val="115742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spcAft>
                <a:spcPts val="0"/>
              </a:spcAft>
              <a:buNone/>
            </a:pPr>
            <a:endParaRPr lang="en-US" altLang="zh-CN" sz="1600" dirty="0">
              <a:latin typeface="宋体" panose="02010600030101010101" pitchFamily="2" charset="-122"/>
              <a:ea typeface="宋体" panose="02010600030101010101" pitchFamily="2" charset="-122"/>
              <a:cs typeface="+mj-lt"/>
            </a:endParaRPr>
          </a:p>
        </p:txBody>
      </p:sp>
      <p:sp>
        <p:nvSpPr>
          <p:cNvPr id="4" name="灯片编号占位符 3"/>
          <p:cNvSpPr>
            <a:spLocks noGrp="1"/>
          </p:cNvSpPr>
          <p:nvPr>
            <p:ph type="sldNum" sz="quarter" idx="10"/>
          </p:nvPr>
        </p:nvSpPr>
        <p:spPr/>
        <p:txBody>
          <a:bodyPr/>
          <a:lstStyle/>
          <a:p>
            <a:fld id="{5849F42C-2DAE-424C-A4B8-3140182C3E9F}" type="slidenum">
              <a:rPr lang="zh-CN" altLang="en-US" smtClean="0"/>
              <a:t>14</a:t>
            </a:fld>
            <a:endParaRPr lang="zh-CN" altLang="en-US"/>
          </a:p>
        </p:txBody>
      </p:sp>
    </p:spTree>
    <p:extLst>
      <p:ext uri="{BB962C8B-B14F-4D97-AF65-F5344CB8AC3E}">
        <p14:creationId xmlns:p14="http://schemas.microsoft.com/office/powerpoint/2010/main" val="2353207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15</a:t>
            </a:fld>
            <a:endParaRPr lang="zh-CN" altLang="en-US"/>
          </a:p>
        </p:txBody>
      </p:sp>
    </p:spTree>
    <p:extLst>
      <p:ext uri="{BB962C8B-B14F-4D97-AF65-F5344CB8AC3E}">
        <p14:creationId xmlns:p14="http://schemas.microsoft.com/office/powerpoint/2010/main" val="1047688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spcAft>
                <a:spcPts val="0"/>
              </a:spcAft>
              <a:buNone/>
            </a:pPr>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t>16</a:t>
            </a:fld>
            <a:endParaRPr lang="zh-CN" altLang="en-US"/>
          </a:p>
        </p:txBody>
      </p:sp>
    </p:spTree>
    <p:extLst>
      <p:ext uri="{BB962C8B-B14F-4D97-AF65-F5344CB8AC3E}">
        <p14:creationId xmlns:p14="http://schemas.microsoft.com/office/powerpoint/2010/main" val="55524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t>17</a:t>
            </a:fld>
            <a:endParaRPr lang="zh-CN" altLang="en-US"/>
          </a:p>
        </p:txBody>
      </p:sp>
    </p:spTree>
    <p:extLst>
      <p:ext uri="{BB962C8B-B14F-4D97-AF65-F5344CB8AC3E}">
        <p14:creationId xmlns:p14="http://schemas.microsoft.com/office/powerpoint/2010/main" val="398359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dirty="0">
                <a:latin typeface="宋体" panose="02010600030101010101" pitchFamily="2" charset="-122"/>
                <a:ea typeface="宋体" panose="02010600030101010101" pitchFamily="2" charset="-122"/>
                <a:cs typeface="+mj-lt"/>
              </a:rPr>
              <a:t>字体字库著作权保护的限制</a:t>
            </a:r>
            <a:endParaRPr lang="en-US" altLang="zh-CN" sz="1600" dirty="0">
              <a:latin typeface="宋体" panose="02010600030101010101" pitchFamily="2" charset="-122"/>
              <a:ea typeface="宋体" panose="02010600030101010101" pitchFamily="2" charset="-122"/>
              <a:cs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latin typeface="宋体" panose="02010600030101010101" pitchFamily="2" charset="-122"/>
                <a:ea typeface="宋体" panose="02010600030101010101" pitchFamily="2" charset="-122"/>
                <a:cs typeface="+mj-lt"/>
              </a:rPr>
              <a:t>权利用尽原则</a:t>
            </a:r>
            <a:r>
              <a:rPr lang="en-US" altLang="zh-CN" sz="1600" dirty="0">
                <a:latin typeface="宋体" panose="02010600030101010101" pitchFamily="2" charset="-122"/>
                <a:ea typeface="宋体" panose="02010600030101010101" pitchFamily="2" charset="-122"/>
                <a:cs typeface="+mj-lt"/>
              </a:rPr>
              <a:t>,</a:t>
            </a:r>
            <a:r>
              <a:rPr lang="zh-CN" altLang="en-US" sz="1600" dirty="0">
                <a:latin typeface="宋体" panose="02010600030101010101" pitchFamily="2" charset="-122"/>
                <a:ea typeface="宋体" panose="02010600030101010101" pitchFamily="2" charset="-122"/>
                <a:cs typeface="+mj-lt"/>
              </a:rPr>
              <a:t>即知识产权所有人或许可使用人将知识产权合法置于流通之后，原知识产权权利人所有的一些或全部排他权因此而穷竭。</a:t>
            </a:r>
            <a:endParaRPr lang="en-US" altLang="zh-CN" sz="1600" dirty="0">
              <a:latin typeface="宋体" panose="02010600030101010101" pitchFamily="2" charset="-122"/>
              <a:ea typeface="宋体" panose="02010600030101010101" pitchFamily="2" charset="-122"/>
              <a:cs typeface="+mj-lt"/>
            </a:endParaRPr>
          </a:p>
          <a:p>
            <a:endParaRPr lang="en-US" altLang="zh-CN" sz="1600" dirty="0">
              <a:latin typeface="宋体" panose="02010600030101010101" pitchFamily="2" charset="-122"/>
              <a:ea typeface="宋体" panose="02010600030101010101" pitchFamily="2" charset="-122"/>
              <a:cs typeface="+mj-lt"/>
            </a:endParaRPr>
          </a:p>
          <a:p>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t>18</a:t>
            </a:fld>
            <a:endParaRPr lang="zh-CN" altLang="en-US"/>
          </a:p>
        </p:txBody>
      </p:sp>
    </p:spTree>
    <p:extLst>
      <p:ext uri="{BB962C8B-B14F-4D97-AF65-F5344CB8AC3E}">
        <p14:creationId xmlns:p14="http://schemas.microsoft.com/office/powerpoint/2010/main" val="3861026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t>19</a:t>
            </a:fld>
            <a:endParaRPr lang="zh-CN" altLang="en-US"/>
          </a:p>
        </p:txBody>
      </p:sp>
    </p:spTree>
    <p:extLst>
      <p:ext uri="{BB962C8B-B14F-4D97-AF65-F5344CB8AC3E}">
        <p14:creationId xmlns:p14="http://schemas.microsoft.com/office/powerpoint/2010/main" val="3683205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2</a:t>
            </a:fld>
            <a:endParaRPr lang="zh-CN" altLang="en-US"/>
          </a:p>
        </p:txBody>
      </p:sp>
    </p:spTree>
    <p:extLst>
      <p:ext uri="{BB962C8B-B14F-4D97-AF65-F5344CB8AC3E}">
        <p14:creationId xmlns:p14="http://schemas.microsoft.com/office/powerpoint/2010/main" val="2434601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20</a:t>
            </a:fld>
            <a:endParaRPr lang="zh-CN" altLang="en-US"/>
          </a:p>
        </p:txBody>
      </p:sp>
    </p:spTree>
    <p:extLst>
      <p:ext uri="{BB962C8B-B14F-4D97-AF65-F5344CB8AC3E}">
        <p14:creationId xmlns:p14="http://schemas.microsoft.com/office/powerpoint/2010/main" val="51362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t>21</a:t>
            </a:fld>
            <a:endParaRPr lang="zh-CN" altLang="en-US"/>
          </a:p>
        </p:txBody>
      </p:sp>
    </p:spTree>
    <p:extLst>
      <p:ext uri="{BB962C8B-B14F-4D97-AF65-F5344CB8AC3E}">
        <p14:creationId xmlns:p14="http://schemas.microsoft.com/office/powerpoint/2010/main" val="12962585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t>22</a:t>
            </a:fld>
            <a:endParaRPr lang="zh-CN" altLang="en-US"/>
          </a:p>
        </p:txBody>
      </p:sp>
    </p:spTree>
    <p:extLst>
      <p:ext uri="{BB962C8B-B14F-4D97-AF65-F5344CB8AC3E}">
        <p14:creationId xmlns:p14="http://schemas.microsoft.com/office/powerpoint/2010/main" val="35278601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t>23</a:t>
            </a:fld>
            <a:endParaRPr lang="zh-CN" altLang="en-US"/>
          </a:p>
        </p:txBody>
      </p:sp>
    </p:spTree>
    <p:extLst>
      <p:ext uri="{BB962C8B-B14F-4D97-AF65-F5344CB8AC3E}">
        <p14:creationId xmlns:p14="http://schemas.microsoft.com/office/powerpoint/2010/main" val="34798579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24</a:t>
            </a:fld>
            <a:endParaRPr lang="zh-CN" altLang="en-US"/>
          </a:p>
        </p:txBody>
      </p:sp>
    </p:spTree>
    <p:extLst>
      <p:ext uri="{BB962C8B-B14F-4D97-AF65-F5344CB8AC3E}">
        <p14:creationId xmlns:p14="http://schemas.microsoft.com/office/powerpoint/2010/main" val="3009026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t>25</a:t>
            </a:fld>
            <a:endParaRPr lang="zh-CN" altLang="en-US"/>
          </a:p>
        </p:txBody>
      </p:sp>
    </p:spTree>
    <p:extLst>
      <p:ext uri="{BB962C8B-B14F-4D97-AF65-F5344CB8AC3E}">
        <p14:creationId xmlns:p14="http://schemas.microsoft.com/office/powerpoint/2010/main" val="35697523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t>26</a:t>
            </a:fld>
            <a:endParaRPr lang="zh-CN" altLang="en-US"/>
          </a:p>
        </p:txBody>
      </p:sp>
    </p:spTree>
    <p:extLst>
      <p:ext uri="{BB962C8B-B14F-4D97-AF65-F5344CB8AC3E}">
        <p14:creationId xmlns:p14="http://schemas.microsoft.com/office/powerpoint/2010/main" val="20169496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t>27</a:t>
            </a:fld>
            <a:endParaRPr lang="zh-CN" altLang="en-US"/>
          </a:p>
        </p:txBody>
      </p:sp>
    </p:spTree>
    <p:extLst>
      <p:ext uri="{BB962C8B-B14F-4D97-AF65-F5344CB8AC3E}">
        <p14:creationId xmlns:p14="http://schemas.microsoft.com/office/powerpoint/2010/main" val="3121209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28</a:t>
            </a:fld>
            <a:endParaRPr lang="zh-CN" altLang="en-US"/>
          </a:p>
        </p:txBody>
      </p:sp>
    </p:spTree>
    <p:extLst>
      <p:ext uri="{BB962C8B-B14F-4D97-AF65-F5344CB8AC3E}">
        <p14:creationId xmlns:p14="http://schemas.microsoft.com/office/powerpoint/2010/main" val="11365424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100"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3</a:t>
            </a:fld>
            <a:endParaRPr lang="zh-CN" altLang="en-US"/>
          </a:p>
        </p:txBody>
      </p:sp>
    </p:spTree>
    <p:extLst>
      <p:ext uri="{BB962C8B-B14F-4D97-AF65-F5344CB8AC3E}">
        <p14:creationId xmlns:p14="http://schemas.microsoft.com/office/powerpoint/2010/main" val="1926175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31</a:t>
            </a:fld>
            <a:endParaRPr lang="zh-CN" altLang="en-US"/>
          </a:p>
        </p:txBody>
      </p:sp>
    </p:spTree>
    <p:extLst>
      <p:ext uri="{BB962C8B-B14F-4D97-AF65-F5344CB8AC3E}">
        <p14:creationId xmlns:p14="http://schemas.microsoft.com/office/powerpoint/2010/main" val="2805083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100"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4</a:t>
            </a:fld>
            <a:endParaRPr lang="zh-CN" altLang="en-US"/>
          </a:p>
        </p:txBody>
      </p:sp>
    </p:spTree>
    <p:extLst>
      <p:ext uri="{BB962C8B-B14F-4D97-AF65-F5344CB8AC3E}">
        <p14:creationId xmlns:p14="http://schemas.microsoft.com/office/powerpoint/2010/main" val="903599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100"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5</a:t>
            </a:fld>
            <a:endParaRPr lang="zh-CN" altLang="en-US"/>
          </a:p>
        </p:txBody>
      </p:sp>
    </p:spTree>
    <p:extLst>
      <p:ext uri="{BB962C8B-B14F-4D97-AF65-F5344CB8AC3E}">
        <p14:creationId xmlns:p14="http://schemas.microsoft.com/office/powerpoint/2010/main" val="3391593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100"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6</a:t>
            </a:fld>
            <a:endParaRPr lang="zh-CN" altLang="en-US"/>
          </a:p>
        </p:txBody>
      </p:sp>
    </p:spTree>
    <p:extLst>
      <p:ext uri="{BB962C8B-B14F-4D97-AF65-F5344CB8AC3E}">
        <p14:creationId xmlns:p14="http://schemas.microsoft.com/office/powerpoint/2010/main" val="1416069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7</a:t>
            </a:fld>
            <a:endParaRPr lang="zh-CN" altLang="en-US"/>
          </a:p>
        </p:txBody>
      </p:sp>
    </p:spTree>
    <p:extLst>
      <p:ext uri="{BB962C8B-B14F-4D97-AF65-F5344CB8AC3E}">
        <p14:creationId xmlns:p14="http://schemas.microsoft.com/office/powerpoint/2010/main" val="1985400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8</a:t>
            </a:fld>
            <a:endParaRPr lang="zh-CN" altLang="en-US"/>
          </a:p>
        </p:txBody>
      </p:sp>
    </p:spTree>
    <p:extLst>
      <p:ext uri="{BB962C8B-B14F-4D97-AF65-F5344CB8AC3E}">
        <p14:creationId xmlns:p14="http://schemas.microsoft.com/office/powerpoint/2010/main" val="2113803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9</a:t>
            </a:fld>
            <a:endParaRPr lang="zh-CN" altLang="en-US"/>
          </a:p>
        </p:txBody>
      </p:sp>
    </p:spTree>
    <p:extLst>
      <p:ext uri="{BB962C8B-B14F-4D97-AF65-F5344CB8AC3E}">
        <p14:creationId xmlns:p14="http://schemas.microsoft.com/office/powerpoint/2010/main" val="229887814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9.xml"/><Relationship Id="rId7"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9" Type="http://schemas.openxmlformats.org/officeDocument/2006/relationships/image" Target="file:///C:\Users\1V994W2\PycharmProjects\PPT_Background_Generation/pic_temp/pic_sup.png" TargetMode="Externa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71.xml"/><Relationship Id="rId7"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image" Target="file:///C:\Users\1V994W2\PycharmProjects\PPT_Background_Generation/pic_temp/1_pic_quater_left_down.png" TargetMode="External"/><Relationship Id="rId5" Type="http://schemas.openxmlformats.org/officeDocument/2006/relationships/tags" Target="../tags/tag73.xml"/><Relationship Id="rId10" Type="http://schemas.openxmlformats.org/officeDocument/2006/relationships/image" Target="../media/image3.png"/><Relationship Id="rId4" Type="http://schemas.openxmlformats.org/officeDocument/2006/relationships/tags" Target="../tags/tag72.xml"/><Relationship Id="rId9" Type="http://schemas.openxmlformats.org/officeDocument/2006/relationships/image" Target="file:///C:\Users\1V994W2\PycharmProjects\PPT_Background_Generation/pic_temp/0_pic_quater_right_down.png" TargetMode="External"/></Relationships>
</file>

<file path=ppt/slideLayouts/_rels/slideLayout1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77.xml"/><Relationship Id="rId7" Type="http://schemas.openxmlformats.org/officeDocument/2006/relationships/tags" Target="../tags/tag81.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tags" Target="../tags/tag80.xml"/><Relationship Id="rId5" Type="http://schemas.openxmlformats.org/officeDocument/2006/relationships/tags" Target="../tags/tag79.xml"/><Relationship Id="rId10" Type="http://schemas.openxmlformats.org/officeDocument/2006/relationships/image" Target="file:///C:\Users\1V994W2\PycharmProjects\PPT_Background_Generation/pic_temp/pic_sup.png" TargetMode="External"/><Relationship Id="rId4" Type="http://schemas.openxmlformats.org/officeDocument/2006/relationships/tags" Target="../tags/tag78.xml"/><Relationship Id="rId9"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84.xml"/><Relationship Id="rId7" Type="http://schemas.openxmlformats.org/officeDocument/2006/relationships/slideMaster" Target="../slideMasters/slideMaster1.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image" Target="file:///C:\Users\1V994W2\PycharmProjects\PPT_Background_Generation/pic_temp/1_pic_quater_left_down.png" TargetMode="External"/><Relationship Id="rId5" Type="http://schemas.openxmlformats.org/officeDocument/2006/relationships/tags" Target="../tags/tag86.xml"/><Relationship Id="rId10" Type="http://schemas.openxmlformats.org/officeDocument/2006/relationships/image" Target="../media/image3.png"/><Relationship Id="rId4" Type="http://schemas.openxmlformats.org/officeDocument/2006/relationships/tags" Target="../tags/tag85.xml"/><Relationship Id="rId9" Type="http://schemas.openxmlformats.org/officeDocument/2006/relationships/image" Target="file:///C:\Users\1V994W2\PycharmProjects\PPT_Background_Generation/pic_temp/0_pic_quater_right_down.png" TargetMode="Externa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95.xml"/><Relationship Id="rId13"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image" Target="../media/image3.png"/><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tags" Target="../tags/tag93.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92.xml"/><Relationship Id="rId10" Type="http://schemas.openxmlformats.org/officeDocument/2006/relationships/image" Target="../media/image2.png"/><Relationship Id="rId4" Type="http://schemas.openxmlformats.org/officeDocument/2006/relationships/tags" Target="../tags/tag91.xml"/><Relationship Id="rId9"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03.xml"/><Relationship Id="rId3" Type="http://schemas.openxmlformats.org/officeDocument/2006/relationships/tags" Target="../tags/tag98.xml"/><Relationship Id="rId7" Type="http://schemas.openxmlformats.org/officeDocument/2006/relationships/tags" Target="../tags/tag102.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tags" Target="../tags/tag101.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100.xml"/><Relationship Id="rId10" Type="http://schemas.openxmlformats.org/officeDocument/2006/relationships/image" Target="../media/image2.png"/><Relationship Id="rId4" Type="http://schemas.openxmlformats.org/officeDocument/2006/relationships/tags" Target="../tags/tag99.xml"/><Relationship Id="rId9"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11.xml"/><Relationship Id="rId13" Type="http://schemas.openxmlformats.org/officeDocument/2006/relationships/image" Target="../media/image3.png"/><Relationship Id="rId3" Type="http://schemas.openxmlformats.org/officeDocument/2006/relationships/tags" Target="../tags/tag106.xml"/><Relationship Id="rId7" Type="http://schemas.openxmlformats.org/officeDocument/2006/relationships/tags" Target="../tags/tag110.xml"/><Relationship Id="rId12" Type="http://schemas.openxmlformats.org/officeDocument/2006/relationships/image" Target="file:///C:\Users\1V994W2\PycharmProjects\PPT_Background_Generation/pic_temp/0_pic_quater_right_down.png" TargetMode="Externa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11" Type="http://schemas.openxmlformats.org/officeDocument/2006/relationships/image" Target="../media/image2.png"/><Relationship Id="rId5" Type="http://schemas.openxmlformats.org/officeDocument/2006/relationships/tags" Target="../tags/tag108.xml"/><Relationship Id="rId10" Type="http://schemas.openxmlformats.org/officeDocument/2006/relationships/slideMaster" Target="../slideMasters/slideMaster1.xml"/><Relationship Id="rId4" Type="http://schemas.openxmlformats.org/officeDocument/2006/relationships/tags" Target="../tags/tag107.xml"/><Relationship Id="rId9" Type="http://schemas.openxmlformats.org/officeDocument/2006/relationships/tags" Target="../tags/tag112.xml"/><Relationship Id="rId14" Type="http://schemas.openxmlformats.org/officeDocument/2006/relationships/image" Target="file:///C:\Users\1V994W2\PycharmProjects\PPT_Background_Generation/pic_temp/1_pic_quater_left_down.png" TargetMode="Externa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20.xml"/><Relationship Id="rId13" Type="http://schemas.openxmlformats.org/officeDocument/2006/relationships/image" Target="../media/image3.png"/><Relationship Id="rId3" Type="http://schemas.openxmlformats.org/officeDocument/2006/relationships/tags" Target="../tags/tag115.xml"/><Relationship Id="rId7" Type="http://schemas.openxmlformats.org/officeDocument/2006/relationships/tags" Target="../tags/tag119.xml"/><Relationship Id="rId12" Type="http://schemas.openxmlformats.org/officeDocument/2006/relationships/image" Target="file:///C:\Users\1V994W2\PycharmProjects\PPT_Background_Generation/pic_temp/0_pic_quater_right_down.png" TargetMode="External"/><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tags" Target="../tags/tag118.xml"/><Relationship Id="rId11" Type="http://schemas.openxmlformats.org/officeDocument/2006/relationships/image" Target="../media/image2.png"/><Relationship Id="rId5" Type="http://schemas.openxmlformats.org/officeDocument/2006/relationships/tags" Target="../tags/tag117.xml"/><Relationship Id="rId10" Type="http://schemas.openxmlformats.org/officeDocument/2006/relationships/slideMaster" Target="../slideMasters/slideMaster1.xml"/><Relationship Id="rId4" Type="http://schemas.openxmlformats.org/officeDocument/2006/relationships/tags" Target="../tags/tag116.xml"/><Relationship Id="rId9" Type="http://schemas.openxmlformats.org/officeDocument/2006/relationships/tags" Target="../tags/tag121.xml"/><Relationship Id="rId14" Type="http://schemas.openxmlformats.org/officeDocument/2006/relationships/image" Target="file:///C:\Users\1V994W2\PycharmProjects\PPT_Background_Generation/pic_temp/1_pic_quater_left_down.png" TargetMode="Externa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29.xml"/><Relationship Id="rId13" Type="http://schemas.openxmlformats.org/officeDocument/2006/relationships/image" Target="../media/image2.png"/><Relationship Id="rId3" Type="http://schemas.openxmlformats.org/officeDocument/2006/relationships/tags" Target="../tags/tag124.xml"/><Relationship Id="rId7" Type="http://schemas.openxmlformats.org/officeDocument/2006/relationships/tags" Target="../tags/tag128.xml"/><Relationship Id="rId12" Type="http://schemas.openxmlformats.org/officeDocument/2006/relationships/slideMaster" Target="../slideMasters/slideMaster1.xml"/><Relationship Id="rId2" Type="http://schemas.openxmlformats.org/officeDocument/2006/relationships/tags" Target="../tags/tag123.xml"/><Relationship Id="rId16" Type="http://schemas.openxmlformats.org/officeDocument/2006/relationships/image" Target="file:///C:\Users\1V994W2\PycharmProjects\PPT_Background_Generation/pic_temp/1_pic_quater_left_down.png" TargetMode="External"/><Relationship Id="rId1" Type="http://schemas.openxmlformats.org/officeDocument/2006/relationships/tags" Target="../tags/tag122.xml"/><Relationship Id="rId6" Type="http://schemas.openxmlformats.org/officeDocument/2006/relationships/tags" Target="../tags/tag127.xml"/><Relationship Id="rId11" Type="http://schemas.openxmlformats.org/officeDocument/2006/relationships/tags" Target="../tags/tag132.xml"/><Relationship Id="rId5" Type="http://schemas.openxmlformats.org/officeDocument/2006/relationships/tags" Target="../tags/tag126.xml"/><Relationship Id="rId15" Type="http://schemas.openxmlformats.org/officeDocument/2006/relationships/image" Target="../media/image3.png"/><Relationship Id="rId10" Type="http://schemas.openxmlformats.org/officeDocument/2006/relationships/tags" Target="../tags/tag131.xml"/><Relationship Id="rId4" Type="http://schemas.openxmlformats.org/officeDocument/2006/relationships/tags" Target="../tags/tag125.xml"/><Relationship Id="rId9" Type="http://schemas.openxmlformats.org/officeDocument/2006/relationships/tags" Target="../tags/tag130.xml"/><Relationship Id="rId14" Type="http://schemas.openxmlformats.org/officeDocument/2006/relationships/image" Target="file:///C:\Users\1V994W2\PycharmProjects\PPT_Background_Generation/pic_temp/0_pic_quater_right_down.png" TargetMode="Externa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40.xml"/><Relationship Id="rId13"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135.xml"/><Relationship Id="rId7" Type="http://schemas.openxmlformats.org/officeDocument/2006/relationships/tags" Target="../tags/tag139.xml"/><Relationship Id="rId12" Type="http://schemas.openxmlformats.org/officeDocument/2006/relationships/image" Target="../media/image3.png"/><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tags" Target="../tags/tag138.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137.xml"/><Relationship Id="rId10" Type="http://schemas.openxmlformats.org/officeDocument/2006/relationships/image" Target="../media/image2.png"/><Relationship Id="rId4" Type="http://schemas.openxmlformats.org/officeDocument/2006/relationships/tags" Target="../tags/tag136.xml"/><Relationship Id="rId9"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image" Target="file:///C:\Users\1V994W2\PycharmProjects\PPT_Background_Generation/pic_temp/1_pic_quater_left_down.png" TargetMode="Externa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image" Target="../media/image3.png"/><Relationship Id="rId5" Type="http://schemas.openxmlformats.org/officeDocument/2006/relationships/tags" Target="../tags/tag17.xml"/><Relationship Id="rId10" Type="http://schemas.openxmlformats.org/officeDocument/2006/relationships/image" Target="file:///C:\Users\1V994W2\PycharmProjects\PPT_Background_Generation/pic_temp/0_pic_quater_right_down.png" TargetMode="External"/><Relationship Id="rId4" Type="http://schemas.openxmlformats.org/officeDocument/2006/relationships/tags" Target="../tags/tag16.xml"/><Relationship Id="rId9"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image" Target="file:///C:\Users\1V994W2\PycharmProjects\PPT_Background_Generation/pic_temp/pic_half_down.png" TargetMode="Externa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image" Target="../media/image5.png"/><Relationship Id="rId5" Type="http://schemas.openxmlformats.org/officeDocument/2006/relationships/tags" Target="../tags/tag24.xml"/><Relationship Id="rId10" Type="http://schemas.openxmlformats.org/officeDocument/2006/relationships/image" Target="file:///C:\Users\1V994W2\PycharmProjects\PPT_Background_Generation/pic_temp/pic_half_top.png" TargetMode="External"/><Relationship Id="rId4" Type="http://schemas.openxmlformats.org/officeDocument/2006/relationships/tags" Target="../tags/tag23.xml"/><Relationship Id="rId9"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image" Target="../media/image3.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31.xml"/><Relationship Id="rId10" Type="http://schemas.openxmlformats.org/officeDocument/2006/relationships/image" Target="../media/image2.png"/><Relationship Id="rId4" Type="http://schemas.openxmlformats.org/officeDocument/2006/relationships/tags" Target="../tags/tag30.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image" Target="file:///C:\Users\1V994W2\PycharmProjects\PPT_Background_Generation/pic_temp/0_pic_quater_right_down.png" TargetMode="Externa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image" Target="../media/image2.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slideMaster" Target="../slideMasters/slideMaster1.xml"/><Relationship Id="rId5" Type="http://schemas.openxmlformats.org/officeDocument/2006/relationships/tags" Target="../tags/tag39.xml"/><Relationship Id="rId15" Type="http://schemas.openxmlformats.org/officeDocument/2006/relationships/image" Target="file:///C:\Users\1V994W2\PycharmProjects\PPT_Background_Generation/pic_temp/1_pic_quater_left_down.png" TargetMode="External"/><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47.xml"/><Relationship Id="rId7" Type="http://schemas.openxmlformats.org/officeDocument/2006/relationships/slideMaster" Target="../slideMasters/slideMaster1.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9" Type="http://schemas.openxmlformats.org/officeDocument/2006/relationships/image" Target="file:///C:\Users\1V994W2\Documents\Tencent%20Files\574576071\FileRecv\&#25340;&#35013;&#32032;&#26448;\&#20845;&#21313;\\59\subject_holdleft_71,110,125_0_staid_full_0.png"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61.xml"/><Relationship Id="rId13"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56.xml"/><Relationship Id="rId7" Type="http://schemas.openxmlformats.org/officeDocument/2006/relationships/tags" Target="../tags/tag60.xml"/><Relationship Id="rId12" Type="http://schemas.openxmlformats.org/officeDocument/2006/relationships/image" Target="../media/image3.pn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58.xml"/><Relationship Id="rId10" Type="http://schemas.openxmlformats.org/officeDocument/2006/relationships/image" Target="../media/image2.png"/><Relationship Id="rId4" Type="http://schemas.openxmlformats.org/officeDocument/2006/relationships/tags" Target="../tags/tag57.xml"/><Relationship Id="rId9"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64.xml"/><Relationship Id="rId7" Type="http://schemas.openxmlformats.org/officeDocument/2006/relationships/tags" Target="../tags/tag68.xml"/><Relationship Id="rId12" Type="http://schemas.openxmlformats.org/officeDocument/2006/relationships/image" Target="file:///C:\Users\1V994W2\PycharmProjects\PPT_Background_Generation/pic_temp/1_pic_quater_left_down.png" TargetMode="Externa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11" Type="http://schemas.openxmlformats.org/officeDocument/2006/relationships/image" Target="../media/image3.png"/><Relationship Id="rId5" Type="http://schemas.openxmlformats.org/officeDocument/2006/relationships/tags" Target="../tags/tag66.xml"/><Relationship Id="rId10" Type="http://schemas.openxmlformats.org/officeDocument/2006/relationships/image" Target="file:///C:\Users\1V994W2\PycharmProjects\PPT_Background_Generation/pic_temp/0_pic_quater_right_down.png" TargetMode="External"/><Relationship Id="rId4" Type="http://schemas.openxmlformats.org/officeDocument/2006/relationships/tags" Target="../tags/tag65.xml"/><Relationship Id="rId9"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5"/>
          <p:cNvPicPr/>
          <p:nvPr userDrawn="1">
            <p:custDataLst>
              <p:tags r:id="rId1"/>
            </p:custDataLst>
          </p:nvPr>
        </p:nvPicPr>
        <p:blipFill>
          <a:blip r:embed="rId8" r:link="rId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2020/4/15</a:t>
            </a:fld>
            <a:endParaRPr lang="zh-CN" altLang="en-US"/>
          </a:p>
        </p:txBody>
      </p:sp>
      <p:sp>
        <p:nvSpPr>
          <p:cNvPr id="17" name="页脚占位符 16"/>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2" name="Title 1"/>
          <p:cNvSpPr>
            <a:spLocks noGrp="1"/>
          </p:cNvSpPr>
          <p:nvPr>
            <p:ph type="ctrTitle" idx="13" hasCustomPrompt="1"/>
            <p:custDataLst>
              <p:tags r:id="rId5"/>
            </p:custDataLst>
          </p:nvPr>
        </p:nvSpPr>
        <p:spPr>
          <a:xfrm>
            <a:off x="2921000" y="2825116"/>
            <a:ext cx="6350000" cy="1398905"/>
          </a:xfrm>
        </p:spPr>
        <p:txBody>
          <a:bodyPr vert="horz" wrap="square" lIns="0" tIns="0" rIns="0" bIns="0" rtlCol="0" anchor="b" anchorCtr="0">
            <a:normAutofit/>
          </a:bodyPr>
          <a:lstStyle>
            <a:lvl1pPr algn="dist">
              <a:defRPr lang="zh-CN" altLang="en-US" sz="7200" b="0" spc="7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pPr marL="0" lvl="0" algn="dist"/>
            <a:r>
              <a:rPr lang="zh-CN" altLang="en-US" dirty="0"/>
              <a:t>编辑标题</a:t>
            </a:r>
          </a:p>
        </p:txBody>
      </p:sp>
      <p:sp>
        <p:nvSpPr>
          <p:cNvPr id="3" name="Subtitle 2"/>
          <p:cNvSpPr>
            <a:spLocks noGrp="1"/>
          </p:cNvSpPr>
          <p:nvPr>
            <p:ph type="subTitle" idx="14" hasCustomPrompt="1"/>
            <p:custDataLst>
              <p:tags r:id="rId6"/>
            </p:custDataLst>
          </p:nvPr>
        </p:nvSpPr>
        <p:spPr>
          <a:xfrm>
            <a:off x="2921000" y="4427221"/>
            <a:ext cx="6350000" cy="361315"/>
          </a:xfrm>
        </p:spPr>
        <p:txBody>
          <a:bodyPr vert="horz" wrap="square" lIns="0" tIns="0" rIns="0" bIns="0" rtlCol="0" anchor="t" anchorCtr="0">
            <a:normAutofit/>
          </a:bodyPr>
          <a:lstStyle>
            <a:lvl1pPr algn="ctr">
              <a:defRPr lang="zh-CN" altLang="en-US" sz="2000" spc="200">
                <a:ln>
                  <a:noFill/>
                </a:ln>
                <a:solidFill>
                  <a:schemeClr val="tx1">
                    <a:lumMod val="65000"/>
                    <a:lumOff val="35000"/>
                  </a:schemeClr>
                </a:solidFill>
                <a:effectLst/>
                <a:uLnTx/>
                <a:latin typeface="Arial" panose="020B0604020202020204" pitchFamily="34" charset="0"/>
                <a:ea typeface="微软雅黑" panose="020B0503020204020204" charset="-122"/>
                <a:cs typeface="微软雅黑" panose="020B0503020204020204" charset="-122"/>
              </a:defRPr>
            </a:lvl1pPr>
          </a:lstStyle>
          <a:p>
            <a:pPr marL="0" lvl="0" indent="0" algn="ctr">
              <a:lnSpc>
                <a:spcPct val="100000"/>
              </a:lnSpc>
              <a:spcAft>
                <a:spcPts val="0"/>
              </a:spcAft>
              <a:buClrTx/>
              <a:buSzTx/>
              <a:buNone/>
            </a:pPr>
            <a:r>
              <a:rPr lang="zh-CN" altLang="en-US" dirty="0"/>
              <a:t>单击此处编辑副标题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5"/>
          <p:cNvPicPr/>
          <p:nvPr userDrawn="1">
            <p:custDataLst>
              <p:tags r:id="rId1"/>
            </p:custDataLst>
          </p:nvPr>
        </p:nvPicPr>
        <p:blipFill>
          <a:blip r:embed="rId8" r:link="rId9" cstate="print">
            <a:extLst>
              <a:ext uri="{28A0092B-C50C-407E-A947-70E740481C1C}">
                <a14:useLocalDpi xmlns:a14="http://schemas.microsoft.com/office/drawing/2010/main" val="0"/>
              </a:ext>
            </a:extLst>
          </a:blip>
          <a:stretch>
            <a:fillRect/>
          </a:stretch>
        </p:blipFill>
        <p:spPr>
          <a:xfrm>
            <a:off x="0" y="0"/>
            <a:ext cx="720090" cy="601968"/>
          </a:xfrm>
          <a:prstGeom prst="rect">
            <a:avLst/>
          </a:prstGeom>
        </p:spPr>
      </p:pic>
      <p:pic>
        <p:nvPicPr>
          <p:cNvPr id="6" name="图片 7"/>
          <p:cNvPicPr/>
          <p:nvPr userDrawn="1">
            <p:custDataLst>
              <p:tags r:id="rId2"/>
            </p:custDataLst>
          </p:nvPr>
        </p:nvPicPr>
        <p:blipFill>
          <a:blip r:embed="rId10" r:link="rId11" cstate="print">
            <a:extLst>
              <a:ext uri="{28A0092B-C50C-407E-A947-70E740481C1C}">
                <a14:useLocalDpi xmlns:a14="http://schemas.microsoft.com/office/drawing/2010/main" val="0"/>
              </a:ext>
            </a:extLst>
          </a:blip>
          <a:stretch>
            <a:fillRect/>
          </a:stretch>
        </p:blipFill>
        <p:spPr>
          <a:xfrm>
            <a:off x="11471910" y="0"/>
            <a:ext cx="720090" cy="601968"/>
          </a:xfrm>
          <a:prstGeom prst="rect">
            <a:avLst/>
          </a:prstGeom>
        </p:spPr>
      </p:pic>
      <p:sp>
        <p:nvSpPr>
          <p:cNvPr id="3" name="日期占位符 2"/>
          <p:cNvSpPr>
            <a:spLocks noGrp="1"/>
          </p:cNvSpPr>
          <p:nvPr>
            <p:ph type="dt" sz="half" idx="10"/>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2020/4/15</a:t>
            </a:fld>
            <a:endParaRPr lang="zh-CN" altLang="en-US"/>
          </a:p>
        </p:txBody>
      </p:sp>
      <p:sp>
        <p:nvSpPr>
          <p:cNvPr id="4" name="页脚占位符 3"/>
          <p:cNvSpPr>
            <a:spLocks noGrp="1"/>
          </p:cNvSpPr>
          <p:nvPr>
            <p:ph type="ftr" sz="quarter" idx="11"/>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6"/>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1"/>
            </p:custDataLst>
          </p:nvPr>
        </p:nvPicPr>
        <p:blipFill>
          <a:blip r:embed="rId9" r:link="rId1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2020/4/15</a:t>
            </a:fld>
            <a:endParaRPr lang="zh-CN" altLang="en-US"/>
          </a:p>
        </p:txBody>
      </p:sp>
      <p:sp>
        <p:nvSpPr>
          <p:cNvPr id="4" name="页脚占位符 3"/>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2" name="Title 1"/>
          <p:cNvSpPr>
            <a:spLocks noGrp="1"/>
          </p:cNvSpPr>
          <p:nvPr>
            <p:ph type="title" idx="13" hasCustomPrompt="1"/>
            <p:custDataLst>
              <p:tags r:id="rId5"/>
            </p:custDataLst>
          </p:nvPr>
        </p:nvSpPr>
        <p:spPr>
          <a:xfrm>
            <a:off x="3413124" y="1968817"/>
            <a:ext cx="5365750" cy="1398905"/>
          </a:xfrm>
        </p:spPr>
        <p:txBody>
          <a:bodyPr vert="horz" wrap="square" lIns="0" tIns="0" rIns="0" bIns="0" rtlCol="0" anchor="b" anchorCtr="0">
            <a:normAutofit/>
          </a:bodyPr>
          <a:lstStyle>
            <a:lvl1pPr algn="dist">
              <a:defRPr lang="zh-CN" altLang="en-US" sz="8000" b="0" spc="10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pPr marL="0" lvl="0" algn="dist"/>
            <a:r>
              <a:rPr lang="zh-CN" altLang="en-US" dirty="0"/>
              <a:t>编辑标题</a:t>
            </a:r>
          </a:p>
        </p:txBody>
      </p:sp>
      <p:cxnSp>
        <p:nvCxnSpPr>
          <p:cNvPr id="7" name="直接连接符 8"/>
          <p:cNvCxnSpPr/>
          <p:nvPr userDrawn="1">
            <p:custDataLst>
              <p:tags r:id="rId6"/>
            </p:custDataLst>
          </p:nvPr>
        </p:nvCxnSpPr>
        <p:spPr>
          <a:xfrm>
            <a:off x="5609590" y="3567113"/>
            <a:ext cx="97218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idx="14" hasCustomPrompt="1"/>
            <p:custDataLst>
              <p:tags r:id="rId7"/>
            </p:custDataLst>
          </p:nvPr>
        </p:nvSpPr>
        <p:spPr>
          <a:xfrm>
            <a:off x="2920682" y="3770313"/>
            <a:ext cx="6350635" cy="1118870"/>
          </a:xfrm>
        </p:spPr>
        <p:txBody>
          <a:bodyPr vert="horz" wrap="square" lIns="0" tIns="0" rIns="0" bIns="0" rtlCol="0" anchor="t" anchorCtr="0">
            <a:normAutofit/>
          </a:bodyPr>
          <a:lstStyle>
            <a:lvl1pPr algn="dist">
              <a:defRPr lang="zh-CN" altLang="en-US" sz="1800" spc="200">
                <a:ln>
                  <a:noFill/>
                </a:ln>
                <a:solidFill>
                  <a:schemeClr val="tx1">
                    <a:lumMod val="65000"/>
                    <a:lumOff val="35000"/>
                  </a:schemeClr>
                </a:solidFill>
                <a:effectLst/>
                <a:uLnTx/>
                <a:latin typeface="Arial" panose="020B0604020202020204" pitchFamily="34" charset="0"/>
                <a:ea typeface="微软雅黑" panose="020B0503020204020204" charset="-122"/>
                <a:cs typeface="微软雅黑" panose="020B0503020204020204" charset="-122"/>
              </a:defRPr>
            </a:lvl1pPr>
          </a:lstStyle>
          <a:p>
            <a:pPr marL="0" lvl="0" indent="0" algn="ctr">
              <a:lnSpc>
                <a:spcPct val="120000"/>
              </a:lnSpc>
              <a:spcAft>
                <a:spcPts val="0"/>
              </a:spcAft>
              <a:buClrTx/>
              <a:buSzTx/>
              <a:buNone/>
            </a:pPr>
            <a:r>
              <a:rPr lang="zh-CN" altLang="en-US"/>
              <a:t>单击此处编辑副标题</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5"/>
          <p:cNvPicPr/>
          <p:nvPr userDrawn="1">
            <p:custDataLst>
              <p:tags r:id="rId1"/>
            </p:custDataLst>
          </p:nvPr>
        </p:nvPicPr>
        <p:blipFill>
          <a:blip r:embed="rId8" r:link="rId9" cstate="print">
            <a:extLst>
              <a:ext uri="{28A0092B-C50C-407E-A947-70E740481C1C}">
                <a14:useLocalDpi xmlns:a14="http://schemas.microsoft.com/office/drawing/2010/main" val="0"/>
              </a:ext>
            </a:extLst>
          </a:blip>
          <a:stretch>
            <a:fillRect/>
          </a:stretch>
        </p:blipFill>
        <p:spPr>
          <a:xfrm>
            <a:off x="0" y="0"/>
            <a:ext cx="720090" cy="601968"/>
          </a:xfrm>
          <a:prstGeom prst="rect">
            <a:avLst/>
          </a:prstGeom>
        </p:spPr>
      </p:pic>
      <p:pic>
        <p:nvPicPr>
          <p:cNvPr id="6" name="图片 7"/>
          <p:cNvPicPr/>
          <p:nvPr userDrawn="1">
            <p:custDataLst>
              <p:tags r:id="rId2"/>
            </p:custDataLst>
          </p:nvPr>
        </p:nvPicPr>
        <p:blipFill>
          <a:blip r:embed="rId10" r:link="rId11" cstate="print">
            <a:extLst>
              <a:ext uri="{28A0092B-C50C-407E-A947-70E740481C1C}">
                <a14:useLocalDpi xmlns:a14="http://schemas.microsoft.com/office/drawing/2010/main" val="0"/>
              </a:ext>
            </a:extLst>
          </a:blip>
          <a:stretch>
            <a:fillRect/>
          </a:stretch>
        </p:blipFill>
        <p:spPr>
          <a:xfrm>
            <a:off x="11471910" y="0"/>
            <a:ext cx="720090" cy="601968"/>
          </a:xfrm>
          <a:prstGeom prst="rect">
            <a:avLst/>
          </a:prstGeom>
        </p:spPr>
      </p:pic>
      <p:sp>
        <p:nvSpPr>
          <p:cNvPr id="2" name="标题 1"/>
          <p:cNvSpPr>
            <a:spLocks noGrp="1"/>
          </p:cNvSpPr>
          <p:nvPr>
            <p:ph type="title"/>
            <p:custDataLst>
              <p:tags r:id="rId3"/>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2020/4/15</a:t>
            </a:fld>
            <a:endParaRPr lang="zh-CN" altLang="en-US"/>
          </a:p>
        </p:txBody>
      </p:sp>
      <p:sp>
        <p:nvSpPr>
          <p:cNvPr id="4" name="页脚占位符 3"/>
          <p:cNvSpPr>
            <a:spLocks noGrp="1"/>
          </p:cNvSpPr>
          <p:nvPr>
            <p:ph type="ftr" sz="quarter" idx="11"/>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4"/>
          <p:cNvSpPr/>
          <p:nvPr userDrawn="1">
            <p:custDataLst>
              <p:tags r:id="rId1"/>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6"/>
          <p:cNvPicPr/>
          <p:nvPr userDrawn="1">
            <p:custDataLst>
              <p:tags r:id="rId2"/>
            </p:custDataLst>
          </p:nvPr>
        </p:nvPicPr>
        <p:blipFill>
          <a:blip r:embed="rId10" r:link="rId11" cstate="print">
            <a:extLst>
              <a:ext uri="{28A0092B-C50C-407E-A947-70E740481C1C}">
                <a14:useLocalDpi xmlns:a14="http://schemas.microsoft.com/office/drawing/2010/main" val="0"/>
              </a:ext>
            </a:extLst>
          </a:blip>
          <a:stretch>
            <a:fillRect/>
          </a:stretch>
        </p:blipFill>
        <p:spPr>
          <a:xfrm>
            <a:off x="0" y="0"/>
            <a:ext cx="720090" cy="601968"/>
          </a:xfrm>
          <a:prstGeom prst="rect">
            <a:avLst/>
          </a:prstGeom>
        </p:spPr>
      </p:pic>
      <p:pic>
        <p:nvPicPr>
          <p:cNvPr id="8" name="图片 8"/>
          <p:cNvPicPr/>
          <p:nvPr userDrawn="1">
            <p:custDataLst>
              <p:tags r:id="rId3"/>
            </p:custDataLst>
          </p:nvPr>
        </p:nvPicPr>
        <p:blipFill>
          <a:blip r:embed="rId12" r:link="rId13" cstate="print">
            <a:extLst>
              <a:ext uri="{28A0092B-C50C-407E-A947-70E740481C1C}">
                <a14:useLocalDpi xmlns:a14="http://schemas.microsoft.com/office/drawing/2010/main" val="0"/>
              </a:ext>
            </a:extLst>
          </a:blip>
          <a:stretch>
            <a:fillRect/>
          </a:stretch>
        </p:blipFill>
        <p:spPr>
          <a:xfrm>
            <a:off x="11471910" y="0"/>
            <a:ext cx="720090" cy="601968"/>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2020/4/15</a:t>
            </a:fld>
            <a:endParaRPr lang="zh-CN" altLang="en-US"/>
          </a:p>
        </p:txBody>
      </p:sp>
      <p:sp>
        <p:nvSpPr>
          <p:cNvPr id="4" name="页脚占位符 3"/>
          <p:cNvSpPr>
            <a:spLocks noGrp="1"/>
          </p:cNvSpPr>
          <p:nvPr>
            <p:ph type="ftr" sz="quarter" idx="11"/>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4"/>
          <p:cNvSpPr/>
          <p:nvPr userDrawn="1">
            <p:custDataLst>
              <p:tags r:id="rId1"/>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6"/>
          <p:cNvPicPr/>
          <p:nvPr userDrawn="1">
            <p:custDataLst>
              <p:tags r:id="rId2"/>
            </p:custDataLst>
          </p:nvPr>
        </p:nvPicPr>
        <p:blipFill>
          <a:blip r:embed="rId10" r:link="rId11" cstate="print">
            <a:extLst>
              <a:ext uri="{28A0092B-C50C-407E-A947-70E740481C1C}">
                <a14:useLocalDpi xmlns:a14="http://schemas.microsoft.com/office/drawing/2010/main" val="0"/>
              </a:ext>
            </a:extLst>
          </a:blip>
          <a:stretch>
            <a:fillRect/>
          </a:stretch>
        </p:blipFill>
        <p:spPr>
          <a:xfrm>
            <a:off x="11471910" y="0"/>
            <a:ext cx="720090" cy="601968"/>
          </a:xfrm>
          <a:prstGeom prst="rect">
            <a:avLst/>
          </a:prstGeom>
        </p:spPr>
      </p:pic>
      <p:sp>
        <p:nvSpPr>
          <p:cNvPr id="2" name="标题 1"/>
          <p:cNvSpPr>
            <a:spLocks noGrp="1"/>
          </p:cNvSpPr>
          <p:nvPr>
            <p:ph type="title" hasCustomPrompt="1"/>
            <p:custDataLst>
              <p:tags r:id="rId3"/>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2020/4/15</a:t>
            </a:fld>
            <a:endParaRPr lang="zh-CN" altLang="en-US"/>
          </a:p>
        </p:txBody>
      </p:sp>
      <p:sp>
        <p:nvSpPr>
          <p:cNvPr id="4" name="页脚占位符 3"/>
          <p:cNvSpPr>
            <a:spLocks noGrp="1"/>
          </p:cNvSpPr>
          <p:nvPr>
            <p:ph type="ftr" sz="quarter" idx="11"/>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4"/>
          <p:cNvSpPr/>
          <p:nvPr userDrawn="1">
            <p:custDataLst>
              <p:tags r:id="rId1"/>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6"/>
          <p:cNvPicPr/>
          <p:nvPr userDrawn="1">
            <p:custDataLst>
              <p:tags r:id="rId2"/>
            </p:custDataLst>
          </p:nvPr>
        </p:nvPicPr>
        <p:blipFill>
          <a:blip r:embed="rId11" r:link="rId12" cstate="print">
            <a:extLst>
              <a:ext uri="{28A0092B-C50C-407E-A947-70E740481C1C}">
                <a14:useLocalDpi xmlns:a14="http://schemas.microsoft.com/office/drawing/2010/main" val="0"/>
              </a:ext>
            </a:extLst>
          </a:blip>
          <a:stretch>
            <a:fillRect/>
          </a:stretch>
        </p:blipFill>
        <p:spPr>
          <a:xfrm>
            <a:off x="0" y="0"/>
            <a:ext cx="720090" cy="601968"/>
          </a:xfrm>
          <a:prstGeom prst="rect">
            <a:avLst/>
          </a:prstGeom>
        </p:spPr>
      </p:pic>
      <p:pic>
        <p:nvPicPr>
          <p:cNvPr id="8" name="图片 8"/>
          <p:cNvPicPr/>
          <p:nvPr userDrawn="1">
            <p:custDataLst>
              <p:tags r:id="rId3"/>
            </p:custDataLst>
          </p:nvPr>
        </p:nvPicPr>
        <p:blipFill>
          <a:blip r:embed="rId13" r:link="rId14" cstate="print">
            <a:extLst>
              <a:ext uri="{28A0092B-C50C-407E-A947-70E740481C1C}">
                <a14:useLocalDpi xmlns:a14="http://schemas.microsoft.com/office/drawing/2010/main" val="0"/>
              </a:ext>
            </a:extLst>
          </a:blip>
          <a:stretch>
            <a:fillRect/>
          </a:stretch>
        </p:blipFill>
        <p:spPr>
          <a:xfrm>
            <a:off x="11471910" y="0"/>
            <a:ext cx="720090" cy="601968"/>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2020/4/15</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4"/>
          <p:cNvSpPr/>
          <p:nvPr userDrawn="1">
            <p:custDataLst>
              <p:tags r:id="rId1"/>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6"/>
          <p:cNvPicPr/>
          <p:nvPr userDrawn="1">
            <p:custDataLst>
              <p:tags r:id="rId2"/>
            </p:custDataLst>
          </p:nvPr>
        </p:nvPicPr>
        <p:blipFill>
          <a:blip r:embed="rId11" r:link="rId12" cstate="print">
            <a:extLst>
              <a:ext uri="{28A0092B-C50C-407E-A947-70E740481C1C}">
                <a14:useLocalDpi xmlns:a14="http://schemas.microsoft.com/office/drawing/2010/main" val="0"/>
              </a:ext>
            </a:extLst>
          </a:blip>
          <a:stretch>
            <a:fillRect/>
          </a:stretch>
        </p:blipFill>
        <p:spPr>
          <a:xfrm>
            <a:off x="0" y="0"/>
            <a:ext cx="720090" cy="601968"/>
          </a:xfrm>
          <a:prstGeom prst="rect">
            <a:avLst/>
          </a:prstGeom>
        </p:spPr>
      </p:pic>
      <p:pic>
        <p:nvPicPr>
          <p:cNvPr id="8" name="图片 8"/>
          <p:cNvPicPr/>
          <p:nvPr userDrawn="1">
            <p:custDataLst>
              <p:tags r:id="rId3"/>
            </p:custDataLst>
          </p:nvPr>
        </p:nvPicPr>
        <p:blipFill>
          <a:blip r:embed="rId13" r:link="rId14" cstate="print">
            <a:extLst>
              <a:ext uri="{28A0092B-C50C-407E-A947-70E740481C1C}">
                <a14:useLocalDpi xmlns:a14="http://schemas.microsoft.com/office/drawing/2010/main" val="0"/>
              </a:ext>
            </a:extLst>
          </a:blip>
          <a:stretch>
            <a:fillRect/>
          </a:stretch>
        </p:blipFill>
        <p:spPr>
          <a:xfrm>
            <a:off x="11471910" y="0"/>
            <a:ext cx="720090" cy="601968"/>
          </a:xfrm>
          <a:prstGeom prst="rect">
            <a:avLst/>
          </a:prstGeom>
        </p:spPr>
      </p:pic>
      <p:sp>
        <p:nvSpPr>
          <p:cNvPr id="2" name="标题 1"/>
          <p:cNvSpPr>
            <a:spLocks noGrp="1"/>
          </p:cNvSpPr>
          <p:nvPr>
            <p:ph type="title"/>
            <p:custDataLst>
              <p:tags r:id="rId4"/>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2020/4/15</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4"/>
          <p:cNvSpPr/>
          <p:nvPr userDrawn="1">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6"/>
          <p:cNvPicPr/>
          <p:nvPr userDrawn="1">
            <p:custDataLst>
              <p:tags r:id="rId2"/>
            </p:custDataLst>
          </p:nvPr>
        </p:nvPicPr>
        <p:blipFill>
          <a:blip r:embed="rId13" r:link="rId14" cstate="print">
            <a:extLst>
              <a:ext uri="{28A0092B-C50C-407E-A947-70E740481C1C}">
                <a14:useLocalDpi xmlns:a14="http://schemas.microsoft.com/office/drawing/2010/main" val="0"/>
              </a:ext>
            </a:extLst>
          </a:blip>
          <a:stretch>
            <a:fillRect/>
          </a:stretch>
        </p:blipFill>
        <p:spPr>
          <a:xfrm>
            <a:off x="11471910" y="6256032"/>
            <a:ext cx="720090" cy="601968"/>
          </a:xfrm>
          <a:prstGeom prst="rect">
            <a:avLst/>
          </a:prstGeom>
        </p:spPr>
      </p:pic>
      <p:pic>
        <p:nvPicPr>
          <p:cNvPr id="10" name="图片 8"/>
          <p:cNvPicPr/>
          <p:nvPr userDrawn="1">
            <p:custDataLst>
              <p:tags r:id="rId3"/>
            </p:custDataLst>
          </p:nvPr>
        </p:nvPicPr>
        <p:blipFill>
          <a:blip r:embed="rId15" r:link="rId16" cstate="print">
            <a:extLst>
              <a:ext uri="{28A0092B-C50C-407E-A947-70E740481C1C}">
                <a14:useLocalDpi xmlns:a14="http://schemas.microsoft.com/office/drawing/2010/main" val="0"/>
              </a:ext>
            </a:extLst>
          </a:blip>
          <a:stretch>
            <a:fillRect/>
          </a:stretch>
        </p:blipFill>
        <p:spPr>
          <a:xfrm>
            <a:off x="0" y="6256032"/>
            <a:ext cx="720090" cy="601968"/>
          </a:xfrm>
          <a:prstGeom prst="rect">
            <a:avLst/>
          </a:prstGeom>
        </p:spPr>
      </p:pic>
      <p:sp>
        <p:nvSpPr>
          <p:cNvPr id="2" name="标题 1"/>
          <p:cNvSpPr>
            <a:spLocks noGrp="1"/>
          </p:cNvSpPr>
          <p:nvPr>
            <p:ph type="title"/>
            <p:custDataLst>
              <p:tags r:id="rId4"/>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2020/4/15</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4"/>
          <p:cNvSpPr/>
          <p:nvPr userDrawn="1">
            <p:custDataLst>
              <p:tags r:id="rId1"/>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6"/>
          <p:cNvPicPr/>
          <p:nvPr userDrawn="1">
            <p:custDataLst>
              <p:tags r:id="rId2"/>
            </p:custDataLst>
          </p:nvPr>
        </p:nvPicPr>
        <p:blipFill>
          <a:blip r:embed="rId10" r:link="rId11">
            <a:extLst>
              <a:ext uri="{28A0092B-C50C-407E-A947-70E740481C1C}">
                <a14:useLocalDpi xmlns:a14="http://schemas.microsoft.com/office/drawing/2010/main" val="0"/>
              </a:ext>
            </a:extLst>
          </a:blip>
          <a:stretch>
            <a:fillRect/>
          </a:stretch>
        </p:blipFill>
        <p:spPr>
          <a:xfrm>
            <a:off x="10571797" y="5503572"/>
            <a:ext cx="1620202" cy="1354428"/>
          </a:xfrm>
          <a:prstGeom prst="rect">
            <a:avLst/>
          </a:prstGeom>
        </p:spPr>
      </p:pic>
      <p:pic>
        <p:nvPicPr>
          <p:cNvPr id="8" name="图片 8"/>
          <p:cNvPicPr/>
          <p:nvPr userDrawn="1">
            <p:custDataLst>
              <p:tags r:id="rId3"/>
            </p:custDataLst>
          </p:nvPr>
        </p:nvPicPr>
        <p:blipFill>
          <a:blip r:embed="rId12" r:link="rId13">
            <a:extLst>
              <a:ext uri="{28A0092B-C50C-407E-A947-70E740481C1C}">
                <a14:useLocalDpi xmlns:a14="http://schemas.microsoft.com/office/drawing/2010/main" val="0"/>
              </a:ext>
            </a:extLst>
          </a:blip>
          <a:stretch>
            <a:fillRect/>
          </a:stretch>
        </p:blipFill>
        <p:spPr>
          <a:xfrm>
            <a:off x="0" y="5503572"/>
            <a:ext cx="1620202" cy="1354428"/>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2020/4/15</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5"/>
          <p:cNvPicPr/>
          <p:nvPr userDrawn="1">
            <p:custDataLst>
              <p:tags r:id="rId1"/>
            </p:custDataLst>
          </p:nvPr>
        </p:nvPicPr>
        <p:blipFill>
          <a:blip r:embed="rId9" r:link="rId10" cstate="print">
            <a:extLst>
              <a:ext uri="{28A0092B-C50C-407E-A947-70E740481C1C}">
                <a14:useLocalDpi xmlns:a14="http://schemas.microsoft.com/office/drawing/2010/main" val="0"/>
              </a:ext>
            </a:extLst>
          </a:blip>
          <a:stretch>
            <a:fillRect/>
          </a:stretch>
        </p:blipFill>
        <p:spPr>
          <a:xfrm>
            <a:off x="0" y="0"/>
            <a:ext cx="720090" cy="601968"/>
          </a:xfrm>
          <a:prstGeom prst="rect">
            <a:avLst/>
          </a:prstGeom>
        </p:spPr>
      </p:pic>
      <p:pic>
        <p:nvPicPr>
          <p:cNvPr id="7" name="图片 7"/>
          <p:cNvPicPr/>
          <p:nvPr userDrawn="1">
            <p:custDataLst>
              <p:tags r:id="rId2"/>
            </p:custDataLst>
          </p:nvPr>
        </p:nvPicPr>
        <p:blipFill>
          <a:blip r:embed="rId11" r:link="rId12" cstate="print">
            <a:extLst>
              <a:ext uri="{28A0092B-C50C-407E-A947-70E740481C1C}">
                <a14:useLocalDpi xmlns:a14="http://schemas.microsoft.com/office/drawing/2010/main" val="0"/>
              </a:ext>
            </a:extLst>
          </a:blip>
          <a:stretch>
            <a:fillRect/>
          </a:stretch>
        </p:blipFill>
        <p:spPr>
          <a:xfrm>
            <a:off x="11471910" y="0"/>
            <a:ext cx="720090" cy="601968"/>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4"/>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2020/4/15</a:t>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8" name="图片 5"/>
          <p:cNvPicPr/>
          <p:nvPr userDrawn="1">
            <p:custDataLst>
              <p:tags r:id="rId1"/>
            </p:custDataLst>
          </p:nvPr>
        </p:nvPicPr>
        <p:blipFill>
          <a:blip r:embed="rId9" r:link="rId10"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7"/>
          <p:cNvPicPr/>
          <p:nvPr userDrawn="1">
            <p:custDataLst>
              <p:tags r:id="rId2"/>
            </p:custDataLst>
          </p:nvPr>
        </p:nvPicPr>
        <p:blipFill>
          <a:blip r:embed="rId11" r:link="rId12"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2020/4/15</a:t>
            </a:fld>
            <a:endParaRPr lang="zh-CN" altLang="en-US"/>
          </a:p>
        </p:txBody>
      </p:sp>
      <p:sp>
        <p:nvSpPr>
          <p:cNvPr id="5" name="页脚占位符 4"/>
          <p:cNvSpPr>
            <a:spLocks noGrp="1"/>
          </p:cNvSpPr>
          <p:nvPr>
            <p:ph type="ftr" sz="quarter" idx="11"/>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2" name="Subtitle 1"/>
          <p:cNvSpPr>
            <a:spLocks noGrp="1"/>
          </p:cNvSpPr>
          <p:nvPr>
            <p:ph type="subTitle" idx="13" hasCustomPrompt="1"/>
            <p:custDataLst>
              <p:tags r:id="rId6"/>
            </p:custDataLst>
          </p:nvPr>
        </p:nvSpPr>
        <p:spPr>
          <a:xfrm>
            <a:off x="4702175" y="3729039"/>
            <a:ext cx="4536440" cy="321945"/>
          </a:xfrm>
        </p:spPr>
        <p:txBody>
          <a:bodyPr vert="horz" wrap="square" lIns="0" tIns="0" rIns="0" bIns="0" rtlCol="0" anchor="t" anchorCtr="0">
            <a:normAutofit/>
          </a:bodyPr>
          <a:lstStyle>
            <a:lvl1pPr algn="l">
              <a:defRPr kumimoji="0" lang="zh-CN" altLang="en-US" sz="1800" b="0" i="0" spc="200">
                <a:ln>
                  <a:noFill/>
                </a:ln>
                <a:solidFill>
                  <a:schemeClr val="tx1">
                    <a:lumMod val="65000"/>
                    <a:lumOff val="35000"/>
                  </a:schemeClr>
                </a:solidFill>
                <a:effectLst/>
                <a:uLnTx/>
                <a:latin typeface="Arial" panose="020B0604020202020204" pitchFamily="34" charset="0"/>
                <a:ea typeface="微软雅黑" panose="020B0503020204020204" charset="-122"/>
              </a:defRPr>
            </a:lvl1pPr>
          </a:lstStyle>
          <a:p>
            <a:pPr marL="0" marR="0" lvl="0" indent="0">
              <a:lnSpc>
                <a:spcPct val="100000"/>
              </a:lnSpc>
              <a:spcAft>
                <a:spcPts val="0"/>
              </a:spcAft>
              <a:buClrTx/>
              <a:buSzTx/>
              <a:buNone/>
            </a:pPr>
            <a:r>
              <a:rPr lang="zh-CN" altLang="en-US"/>
              <a:t>单击此处编辑副标题</a:t>
            </a:r>
          </a:p>
        </p:txBody>
      </p:sp>
      <p:sp>
        <p:nvSpPr>
          <p:cNvPr id="3" name="Title 2"/>
          <p:cNvSpPr>
            <a:spLocks noGrp="1"/>
          </p:cNvSpPr>
          <p:nvPr>
            <p:ph type="ctrTitle" idx="14" hasCustomPrompt="1"/>
            <p:custDataLst>
              <p:tags r:id="rId7"/>
            </p:custDataLst>
          </p:nvPr>
        </p:nvSpPr>
        <p:spPr>
          <a:xfrm>
            <a:off x="4702175" y="2690178"/>
            <a:ext cx="4536440" cy="835660"/>
          </a:xfrm>
        </p:spPr>
        <p:txBody>
          <a:bodyPr vert="horz" wrap="square" lIns="0" tIns="0" rIns="0" bIns="0" rtlCol="0" anchor="b" anchorCtr="0">
            <a:normAutofit/>
          </a:bodyPr>
          <a:lstStyle>
            <a:lvl1pPr algn="l">
              <a:defRPr kumimoji="0" lang="zh-CN" altLang="en-US" sz="4000" b="0" i="0" spc="400" baseline="0">
                <a:ln>
                  <a:noFill/>
                </a:ln>
                <a:solidFill>
                  <a:schemeClr val="tx1">
                    <a:lumMod val="85000"/>
                    <a:lumOff val="15000"/>
                  </a:schemeClr>
                </a:solidFill>
                <a:effectLst/>
                <a:uLnTx/>
                <a:latin typeface="Arial" panose="020B0604020202020204" pitchFamily="34" charset="0"/>
                <a:ea typeface="汉仪旗黑-85S" panose="00020600040101010101" pitchFamily="18" charset="-122"/>
              </a:defRPr>
            </a:lvl1pPr>
          </a:lstStyle>
          <a:p>
            <a:pPr marL="0" marR="0" lvl="0" indent="0">
              <a:spcAft>
                <a:spcPts val="0"/>
              </a:spcAft>
              <a:buClrTx/>
              <a:buSzTx/>
              <a:buFontTx/>
            </a:pPr>
            <a:r>
              <a:rPr lang="zh-CN" altLang="en-US" dirty="0"/>
              <a:t>编辑标题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5"/>
          <p:cNvPicPr/>
          <p:nvPr userDrawn="1">
            <p:custDataLst>
              <p:tags r:id="rId1"/>
            </p:custDataLst>
          </p:nvPr>
        </p:nvPicPr>
        <p:blipFill>
          <a:blip r:embed="rId10" r:link="rId11" cstate="print">
            <a:extLst>
              <a:ext uri="{28A0092B-C50C-407E-A947-70E740481C1C}">
                <a14:useLocalDpi xmlns:a14="http://schemas.microsoft.com/office/drawing/2010/main" val="0"/>
              </a:ext>
            </a:extLst>
          </a:blip>
          <a:stretch>
            <a:fillRect/>
          </a:stretch>
        </p:blipFill>
        <p:spPr>
          <a:xfrm>
            <a:off x="0" y="0"/>
            <a:ext cx="720090" cy="601968"/>
          </a:xfrm>
          <a:prstGeom prst="rect">
            <a:avLst/>
          </a:prstGeom>
        </p:spPr>
      </p:pic>
      <p:pic>
        <p:nvPicPr>
          <p:cNvPr id="8" name="图片 7"/>
          <p:cNvPicPr/>
          <p:nvPr userDrawn="1">
            <p:custDataLst>
              <p:tags r:id="rId2"/>
            </p:custDataLst>
          </p:nvPr>
        </p:nvPicPr>
        <p:blipFill>
          <a:blip r:embed="rId12" r:link="rId13" cstate="print">
            <a:extLst>
              <a:ext uri="{28A0092B-C50C-407E-A947-70E740481C1C}">
                <a14:useLocalDpi xmlns:a14="http://schemas.microsoft.com/office/drawing/2010/main" val="0"/>
              </a:ext>
            </a:extLst>
          </a:blip>
          <a:stretch>
            <a:fillRect/>
          </a:stretch>
        </p:blipFill>
        <p:spPr>
          <a:xfrm>
            <a:off x="11471910" y="0"/>
            <a:ext cx="720090" cy="601968"/>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4"/>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5"/>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2020/4/15</a:t>
            </a:fld>
            <a:endParaRPr lang="zh-CN" altLang="en-US"/>
          </a:p>
        </p:txBody>
      </p:sp>
      <p:sp>
        <p:nvSpPr>
          <p:cNvPr id="6" name="页脚占位符 5"/>
          <p:cNvSpPr>
            <a:spLocks noGrp="1"/>
          </p:cNvSpPr>
          <p:nvPr>
            <p:ph type="ftr" sz="quarter" idx="11"/>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5"/>
          <p:cNvPicPr/>
          <p:nvPr userDrawn="1">
            <p:custDataLst>
              <p:tags r:id="rId1"/>
            </p:custDataLst>
          </p:nvPr>
        </p:nvPicPr>
        <p:blipFill>
          <a:blip r:embed="rId12" r:link="rId13" cstate="print">
            <a:extLst>
              <a:ext uri="{28A0092B-C50C-407E-A947-70E740481C1C}">
                <a14:useLocalDpi xmlns:a14="http://schemas.microsoft.com/office/drawing/2010/main" val="0"/>
              </a:ext>
            </a:extLst>
          </a:blip>
          <a:stretch>
            <a:fillRect/>
          </a:stretch>
        </p:blipFill>
        <p:spPr>
          <a:xfrm>
            <a:off x="0" y="0"/>
            <a:ext cx="720090" cy="601968"/>
          </a:xfrm>
          <a:prstGeom prst="rect">
            <a:avLst/>
          </a:prstGeom>
        </p:spPr>
      </p:pic>
      <p:pic>
        <p:nvPicPr>
          <p:cNvPr id="10" name="图片 7"/>
          <p:cNvPicPr/>
          <p:nvPr userDrawn="1">
            <p:custDataLst>
              <p:tags r:id="rId2"/>
            </p:custDataLst>
          </p:nvPr>
        </p:nvPicPr>
        <p:blipFill>
          <a:blip r:embed="rId14" r:link="rId15" cstate="print">
            <a:extLst>
              <a:ext uri="{28A0092B-C50C-407E-A947-70E740481C1C}">
                <a14:useLocalDpi xmlns:a14="http://schemas.microsoft.com/office/drawing/2010/main" val="0"/>
              </a:ext>
            </a:extLst>
          </a:blip>
          <a:stretch>
            <a:fillRect/>
          </a:stretch>
        </p:blipFill>
        <p:spPr>
          <a:xfrm>
            <a:off x="11471910" y="0"/>
            <a:ext cx="720090" cy="601968"/>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4"/>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5"/>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6"/>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7"/>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2020/4/15</a:t>
            </a:fld>
            <a:endParaRPr lang="zh-CN" altLang="en-US"/>
          </a:p>
        </p:txBody>
      </p:sp>
      <p:sp>
        <p:nvSpPr>
          <p:cNvPr id="8" name="页脚占位符 7"/>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5"/>
          <p:cNvPicPr/>
          <p:nvPr userDrawn="1">
            <p:custDataLst>
              <p:tags r:id="rId1"/>
            </p:custDataLst>
          </p:nvPr>
        </p:nvPicPr>
        <p:blipFill>
          <a:blip r:embed="rId8" r:link="rId9" cstate="print">
            <a:extLst>
              <a:ext uri="{28A0092B-C50C-407E-A947-70E740481C1C}">
                <a14:useLocalDpi xmlns:a14="http://schemas.microsoft.com/office/drawing/2010/main" val="0"/>
              </a:ext>
            </a:extLst>
          </a:blip>
          <a:stretch>
            <a:fillRect/>
          </a:stretch>
        </p:blipFill>
        <p:spPr>
          <a:xfrm>
            <a:off x="304800" y="2194560"/>
            <a:ext cx="4389120" cy="2468880"/>
          </a:xfrm>
          <a:prstGeom prst="rect">
            <a:avLst/>
          </a:prstGeom>
        </p:spPr>
      </p:pic>
      <p:sp>
        <p:nvSpPr>
          <p:cNvPr id="7" name="任意多边形 6"/>
          <p:cNvSpPr/>
          <p:nvPr userDrawn="1">
            <p:custDataLst>
              <p:tags r:id="rId2"/>
            </p:custDataLst>
          </p:nvPr>
        </p:nvSpPr>
        <p:spPr>
          <a:xfrm>
            <a:off x="4878000" y="0"/>
            <a:ext cx="7314000"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 name="标题 1"/>
          <p:cNvSpPr>
            <a:spLocks noGrp="1"/>
          </p:cNvSpPr>
          <p:nvPr>
            <p:ph type="title"/>
            <p:custDataLst>
              <p:tags r:id="rId3"/>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2020/4/15</a:t>
            </a:fld>
            <a:endParaRPr lang="zh-CN" altLang="en-US"/>
          </a:p>
        </p:txBody>
      </p:sp>
      <p:sp>
        <p:nvSpPr>
          <p:cNvPr id="4" name="页脚占位符 3"/>
          <p:cNvSpPr>
            <a:spLocks noGrp="1"/>
          </p:cNvSpPr>
          <p:nvPr>
            <p:ph type="ftr" sz="quarter" idx="11"/>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2020/4/15</a:t>
            </a:fld>
            <a:endParaRPr lang="zh-CN" altLang="en-US"/>
          </a:p>
        </p:txBody>
      </p:sp>
      <p:sp>
        <p:nvSpPr>
          <p:cNvPr id="3" name="页脚占位符 2"/>
          <p:cNvSpPr>
            <a:spLocks noGrp="1"/>
          </p:cNvSpPr>
          <p:nvPr>
            <p:ph type="ftr" sz="quarter" idx="11"/>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5"/>
          <p:cNvPicPr/>
          <p:nvPr userDrawn="1">
            <p:custDataLst>
              <p:tags r:id="rId1"/>
            </p:custDataLst>
          </p:nvPr>
        </p:nvPicPr>
        <p:blipFill>
          <a:blip r:embed="rId10" r:link="rId11" cstate="print">
            <a:extLst>
              <a:ext uri="{28A0092B-C50C-407E-A947-70E740481C1C}">
                <a14:useLocalDpi xmlns:a14="http://schemas.microsoft.com/office/drawing/2010/main" val="0"/>
              </a:ext>
            </a:extLst>
          </a:blip>
          <a:stretch>
            <a:fillRect/>
          </a:stretch>
        </p:blipFill>
        <p:spPr>
          <a:xfrm>
            <a:off x="0" y="0"/>
            <a:ext cx="720090" cy="601968"/>
          </a:xfrm>
          <a:prstGeom prst="rect">
            <a:avLst/>
          </a:prstGeom>
        </p:spPr>
      </p:pic>
      <p:pic>
        <p:nvPicPr>
          <p:cNvPr id="8" name="图片 7"/>
          <p:cNvPicPr/>
          <p:nvPr userDrawn="1">
            <p:custDataLst>
              <p:tags r:id="rId2"/>
            </p:custDataLst>
          </p:nvPr>
        </p:nvPicPr>
        <p:blipFill>
          <a:blip r:embed="rId12" r:link="rId13" cstate="print">
            <a:extLst>
              <a:ext uri="{28A0092B-C50C-407E-A947-70E740481C1C}">
                <a14:useLocalDpi xmlns:a14="http://schemas.microsoft.com/office/drawing/2010/main" val="0"/>
              </a:ext>
            </a:extLst>
          </a:blip>
          <a:stretch>
            <a:fillRect/>
          </a:stretch>
        </p:blipFill>
        <p:spPr>
          <a:xfrm>
            <a:off x="11471910" y="0"/>
            <a:ext cx="720090" cy="601968"/>
          </a:xfrm>
          <a:prstGeom prst="rect">
            <a:avLst/>
          </a:prstGeom>
        </p:spPr>
      </p:pic>
      <p:sp>
        <p:nvSpPr>
          <p:cNvPr id="2" name="标题 1"/>
          <p:cNvSpPr>
            <a:spLocks noGrp="1"/>
          </p:cNvSpPr>
          <p:nvPr>
            <p:ph type="title"/>
            <p:custDataLst>
              <p:tags r:id="rId3"/>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4"/>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5"/>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t>2020/4/15</a:t>
            </a:fld>
            <a:endParaRPr lang="zh-CN" altLang="en-US" dirty="0"/>
          </a:p>
        </p:txBody>
      </p:sp>
      <p:sp>
        <p:nvSpPr>
          <p:cNvPr id="6" name="页脚占位符 5"/>
          <p:cNvSpPr>
            <a:spLocks noGrp="1"/>
          </p:cNvSpPr>
          <p:nvPr>
            <p:ph type="ftr" sz="quarter" idx="11"/>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5"/>
          <p:cNvPicPr/>
          <p:nvPr userDrawn="1">
            <p:custDataLst>
              <p:tags r:id="rId1"/>
            </p:custDataLst>
          </p:nvPr>
        </p:nvPicPr>
        <p:blipFill>
          <a:blip r:embed="rId9" r:link="rId10" cstate="print">
            <a:extLst>
              <a:ext uri="{28A0092B-C50C-407E-A947-70E740481C1C}">
                <a14:useLocalDpi xmlns:a14="http://schemas.microsoft.com/office/drawing/2010/main" val="0"/>
              </a:ext>
            </a:extLst>
          </a:blip>
          <a:stretch>
            <a:fillRect/>
          </a:stretch>
        </p:blipFill>
        <p:spPr>
          <a:xfrm>
            <a:off x="0" y="0"/>
            <a:ext cx="720090" cy="601968"/>
          </a:xfrm>
          <a:prstGeom prst="rect">
            <a:avLst/>
          </a:prstGeom>
        </p:spPr>
      </p:pic>
      <p:pic>
        <p:nvPicPr>
          <p:cNvPr id="7" name="图片 7"/>
          <p:cNvPicPr/>
          <p:nvPr userDrawn="1">
            <p:custDataLst>
              <p:tags r:id="rId2"/>
            </p:custDataLst>
          </p:nvPr>
        </p:nvPicPr>
        <p:blipFill>
          <a:blip r:embed="rId11" r:link="rId12" cstate="print">
            <a:extLst>
              <a:ext uri="{28A0092B-C50C-407E-A947-70E740481C1C}">
                <a14:useLocalDpi xmlns:a14="http://schemas.microsoft.com/office/drawing/2010/main" val="0"/>
              </a:ext>
            </a:extLst>
          </a:blip>
          <a:stretch>
            <a:fillRect/>
          </a:stretch>
        </p:blipFill>
        <p:spPr>
          <a:xfrm>
            <a:off x="11471910" y="0"/>
            <a:ext cx="720090" cy="601968"/>
          </a:xfrm>
          <a:prstGeom prst="rect">
            <a:avLst/>
          </a:prstGeom>
        </p:spPr>
      </p:pic>
      <p:sp>
        <p:nvSpPr>
          <p:cNvPr id="2" name="竖排标题 1"/>
          <p:cNvSpPr>
            <a:spLocks noGrp="1"/>
          </p:cNvSpPr>
          <p:nvPr>
            <p:ph type="title" orient="vert"/>
            <p:custDataLst>
              <p:tags r:id="rId3"/>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4"/>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2020/4/15</a:t>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2020/4/15</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2.xml"/><Relationship Id="rId1" Type="http://schemas.openxmlformats.org/officeDocument/2006/relationships/tags" Target="../tags/tag14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file:///C:\Users\1V994W2\PycharmProjects\PPT_Background_Generation/pic_temp/0_pic_quater_right_down.png" TargetMode="External"/><Relationship Id="rId3" Type="http://schemas.openxmlformats.org/officeDocument/2006/relationships/tags" Target="../tags/tag161.xml"/><Relationship Id="rId7" Type="http://schemas.openxmlformats.org/officeDocument/2006/relationships/image" Target="../media/image2.png"/><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notesSlide" Target="../notesSlides/notesSlide13.xml"/><Relationship Id="rId5" Type="http://schemas.openxmlformats.org/officeDocument/2006/relationships/slideLayout" Target="../slideLayouts/slideLayout7.xml"/><Relationship Id="rId10" Type="http://schemas.openxmlformats.org/officeDocument/2006/relationships/image" Target="file:///C:\Users\1V994W2\PycharmProjects\PPT_Background_Generation/pic_temp/1_pic_quater_left_down.png" TargetMode="External"/><Relationship Id="rId4" Type="http://schemas.openxmlformats.org/officeDocument/2006/relationships/tags" Target="../tags/tag162.xml"/><Relationship Id="rId9"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file:///C:\Users\1V994W2\PycharmProjects\PPT_Background_Generation/pic_temp/0_pic_quater_right_down.png" TargetMode="External"/><Relationship Id="rId3" Type="http://schemas.openxmlformats.org/officeDocument/2006/relationships/tags" Target="../tags/tag165.xml"/><Relationship Id="rId7" Type="http://schemas.openxmlformats.org/officeDocument/2006/relationships/image" Target="../media/image2.png"/><Relationship Id="rId2" Type="http://schemas.openxmlformats.org/officeDocument/2006/relationships/tags" Target="../tags/tag164.xml"/><Relationship Id="rId1" Type="http://schemas.openxmlformats.org/officeDocument/2006/relationships/tags" Target="../tags/tag163.xml"/><Relationship Id="rId6" Type="http://schemas.openxmlformats.org/officeDocument/2006/relationships/notesSlide" Target="../notesSlides/notesSlide14.xml"/><Relationship Id="rId5" Type="http://schemas.openxmlformats.org/officeDocument/2006/relationships/slideLayout" Target="../slideLayouts/slideLayout7.xml"/><Relationship Id="rId10" Type="http://schemas.openxmlformats.org/officeDocument/2006/relationships/image" Target="file:///C:\Users\1V994W2\PycharmProjects\PPT_Background_Generation/pic_temp/1_pic_quater_left_down.png" TargetMode="External"/><Relationship Id="rId4" Type="http://schemas.openxmlformats.org/officeDocument/2006/relationships/tags" Target="../tags/tag166.xml"/><Relationship Id="rId9"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file:///C:\Users\1V994W2\PycharmProjects\PPT_Background_Generation/pic_temp/0_pic_quater_right_down.png" TargetMode="External"/><Relationship Id="rId3" Type="http://schemas.openxmlformats.org/officeDocument/2006/relationships/tags" Target="../tags/tag169.xml"/><Relationship Id="rId7" Type="http://schemas.openxmlformats.org/officeDocument/2006/relationships/image" Target="../media/image2.png"/><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notesSlide" Target="../notesSlides/notesSlide16.xml"/><Relationship Id="rId5" Type="http://schemas.openxmlformats.org/officeDocument/2006/relationships/slideLayout" Target="../slideLayouts/slideLayout7.xml"/><Relationship Id="rId10" Type="http://schemas.openxmlformats.org/officeDocument/2006/relationships/image" Target="file:///C:\Users\1V994W2\PycharmProjects\PPT_Background_Generation/pic_temp/1_pic_quater_left_down.png" TargetMode="External"/><Relationship Id="rId4" Type="http://schemas.openxmlformats.org/officeDocument/2006/relationships/tags" Target="../tags/tag170.xml"/><Relationship Id="rId9"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file:///C:\Users\1V994W2\PycharmProjects\PPT_Background_Generation/pic_temp/0_pic_quater_right_down.png" TargetMode="External"/><Relationship Id="rId3" Type="http://schemas.openxmlformats.org/officeDocument/2006/relationships/tags" Target="../tags/tag173.xml"/><Relationship Id="rId7" Type="http://schemas.openxmlformats.org/officeDocument/2006/relationships/image" Target="../media/image2.png"/><Relationship Id="rId2" Type="http://schemas.openxmlformats.org/officeDocument/2006/relationships/tags" Target="../tags/tag172.xml"/><Relationship Id="rId1" Type="http://schemas.openxmlformats.org/officeDocument/2006/relationships/tags" Target="../tags/tag171.xml"/><Relationship Id="rId6" Type="http://schemas.openxmlformats.org/officeDocument/2006/relationships/notesSlide" Target="../notesSlides/notesSlide17.xml"/><Relationship Id="rId5" Type="http://schemas.openxmlformats.org/officeDocument/2006/relationships/slideLayout" Target="../slideLayouts/slideLayout7.xml"/><Relationship Id="rId10" Type="http://schemas.openxmlformats.org/officeDocument/2006/relationships/image" Target="file:///C:\Users\1V994W2\PycharmProjects\PPT_Background_Generation/pic_temp/1_pic_quater_left_down.png" TargetMode="External"/><Relationship Id="rId4" Type="http://schemas.openxmlformats.org/officeDocument/2006/relationships/tags" Target="../tags/tag174.xml"/><Relationship Id="rId9"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image" Target="file:///C:\Users\1V994W2\PycharmProjects\PPT_Background_Generation/pic_temp/0_pic_quater_right_down.png" TargetMode="External"/><Relationship Id="rId3" Type="http://schemas.openxmlformats.org/officeDocument/2006/relationships/tags" Target="../tags/tag177.xml"/><Relationship Id="rId7" Type="http://schemas.openxmlformats.org/officeDocument/2006/relationships/image" Target="../media/image2.png"/><Relationship Id="rId2" Type="http://schemas.openxmlformats.org/officeDocument/2006/relationships/tags" Target="../tags/tag176.xml"/><Relationship Id="rId1" Type="http://schemas.openxmlformats.org/officeDocument/2006/relationships/tags" Target="../tags/tag175.xml"/><Relationship Id="rId6" Type="http://schemas.openxmlformats.org/officeDocument/2006/relationships/notesSlide" Target="../notesSlides/notesSlide18.xml"/><Relationship Id="rId5" Type="http://schemas.openxmlformats.org/officeDocument/2006/relationships/slideLayout" Target="../slideLayouts/slideLayout7.xml"/><Relationship Id="rId10" Type="http://schemas.openxmlformats.org/officeDocument/2006/relationships/image" Target="file:///C:\Users\1V994W2\PycharmProjects\PPT_Background_Generation/pic_temp/1_pic_quater_left_down.png" TargetMode="External"/><Relationship Id="rId4" Type="http://schemas.openxmlformats.org/officeDocument/2006/relationships/tags" Target="../tags/tag178.xml"/><Relationship Id="rId9"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file:///C:\Users\1V994W2\PycharmProjects\PPT_Background_Generation/pic_temp/0_pic_quater_right_down.png" TargetMode="External"/><Relationship Id="rId3" Type="http://schemas.openxmlformats.org/officeDocument/2006/relationships/tags" Target="../tags/tag181.xml"/><Relationship Id="rId7" Type="http://schemas.openxmlformats.org/officeDocument/2006/relationships/image" Target="../media/image2.png"/><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notesSlide" Target="../notesSlides/notesSlide19.xml"/><Relationship Id="rId5" Type="http://schemas.openxmlformats.org/officeDocument/2006/relationships/slideLayout" Target="../slideLayouts/slideLayout7.xml"/><Relationship Id="rId10" Type="http://schemas.openxmlformats.org/officeDocument/2006/relationships/image" Target="file:///C:\Users\1V994W2\PycharmProjects\PPT_Background_Generation/pic_temp/1_pic_quater_left_down.png" TargetMode="External"/><Relationship Id="rId4" Type="http://schemas.openxmlformats.org/officeDocument/2006/relationships/tags" Target="../tags/tag182.xml"/><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85.xml"/><Relationship Id="rId7" Type="http://schemas.openxmlformats.org/officeDocument/2006/relationships/image" Target="file:///C:\Users\1V994W2\PycharmProjects\PPT_Background_Generation/pic_temp/0_pic_quater_right_down.png" TargetMode="External"/><Relationship Id="rId2" Type="http://schemas.openxmlformats.org/officeDocument/2006/relationships/tags" Target="../tags/tag184.xml"/><Relationship Id="rId1" Type="http://schemas.openxmlformats.org/officeDocument/2006/relationships/tags" Target="../tags/tag183.xml"/><Relationship Id="rId6" Type="http://schemas.openxmlformats.org/officeDocument/2006/relationships/image" Target="../media/image2.png"/><Relationship Id="rId5" Type="http://schemas.openxmlformats.org/officeDocument/2006/relationships/notesSlide" Target="../notesSlides/notesSlide21.xml"/><Relationship Id="rId4" Type="http://schemas.openxmlformats.org/officeDocument/2006/relationships/slideLayout" Target="../slideLayouts/slideLayout7.xml"/><Relationship Id="rId9" Type="http://schemas.openxmlformats.org/officeDocument/2006/relationships/image" Target="file:///C:\Users\1V994W2\PycharmProjects\PPT_Background_Generation/pic_temp/1_pic_quater_left_down.png" TargetMode="External"/></Relationships>
</file>

<file path=ppt/slides/_rels/slide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88.xml"/><Relationship Id="rId7" Type="http://schemas.openxmlformats.org/officeDocument/2006/relationships/image" Target="file:///C:\Users\1V994W2\PycharmProjects\PPT_Background_Generation/pic_temp/0_pic_quater_right_down.png" TargetMode="Externa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image" Target="../media/image2.png"/><Relationship Id="rId5" Type="http://schemas.openxmlformats.org/officeDocument/2006/relationships/notesSlide" Target="../notesSlides/notesSlide22.xml"/><Relationship Id="rId4" Type="http://schemas.openxmlformats.org/officeDocument/2006/relationships/slideLayout" Target="../slideLayouts/slideLayout7.xml"/><Relationship Id="rId9" Type="http://schemas.openxmlformats.org/officeDocument/2006/relationships/image" Target="file:///C:\Users\1V994W2\PycharmProjects\PPT_Background_Generation/pic_temp/1_pic_quater_left_down.png" TargetMode="External"/></Relationships>
</file>

<file path=ppt/slides/_rels/slide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91.xml"/><Relationship Id="rId7" Type="http://schemas.openxmlformats.org/officeDocument/2006/relationships/image" Target="file:///C:\Users\1V994W2\PycharmProjects\PPT_Background_Generation/pic_temp/0_pic_quater_right_down.png" TargetMode="External"/><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image" Target="../media/image2.png"/><Relationship Id="rId5" Type="http://schemas.openxmlformats.org/officeDocument/2006/relationships/notesSlide" Target="../notesSlides/notesSlide23.xml"/><Relationship Id="rId4" Type="http://schemas.openxmlformats.org/officeDocument/2006/relationships/slideLayout" Target="../slideLayouts/slideLayout7.xml"/><Relationship Id="rId9" Type="http://schemas.openxmlformats.org/officeDocument/2006/relationships/image" Target="file:///C:\Users\1V994W2\PycharmProjects\PPT_Background_Generation/pic_temp/1_pic_quater_left_down.png"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94.xml"/><Relationship Id="rId7" Type="http://schemas.openxmlformats.org/officeDocument/2006/relationships/image" Target="file:///C:\Users\1V994W2\PycharmProjects\PPT_Background_Generation/pic_temp/0_pic_quater_right_down.png" TargetMode="External"/><Relationship Id="rId2" Type="http://schemas.openxmlformats.org/officeDocument/2006/relationships/tags" Target="../tags/tag193.xml"/><Relationship Id="rId1" Type="http://schemas.openxmlformats.org/officeDocument/2006/relationships/tags" Target="../tags/tag192.xml"/><Relationship Id="rId6" Type="http://schemas.openxmlformats.org/officeDocument/2006/relationships/image" Target="../media/image2.png"/><Relationship Id="rId5" Type="http://schemas.openxmlformats.org/officeDocument/2006/relationships/notesSlide" Target="../notesSlides/notesSlide25.xml"/><Relationship Id="rId4" Type="http://schemas.openxmlformats.org/officeDocument/2006/relationships/slideLayout" Target="../slideLayouts/slideLayout7.xml"/><Relationship Id="rId9" Type="http://schemas.openxmlformats.org/officeDocument/2006/relationships/image" Target="file:///C:\Users\1V994W2\PycharmProjects\PPT_Background_Generation/pic_temp/1_pic_quater_left_down.png" TargetMode="External"/></Relationships>
</file>

<file path=ppt/slides/_rels/slide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97.xml"/><Relationship Id="rId7" Type="http://schemas.openxmlformats.org/officeDocument/2006/relationships/image" Target="file:///C:\Users\1V994W2\PycharmProjects\PPT_Background_Generation/pic_temp/0_pic_quater_right_down.png" TargetMode="External"/><Relationship Id="rId2" Type="http://schemas.openxmlformats.org/officeDocument/2006/relationships/tags" Target="../tags/tag196.xml"/><Relationship Id="rId1" Type="http://schemas.openxmlformats.org/officeDocument/2006/relationships/tags" Target="../tags/tag195.xml"/><Relationship Id="rId6" Type="http://schemas.openxmlformats.org/officeDocument/2006/relationships/image" Target="../media/image2.png"/><Relationship Id="rId5" Type="http://schemas.openxmlformats.org/officeDocument/2006/relationships/notesSlide" Target="../notesSlides/notesSlide26.xml"/><Relationship Id="rId4" Type="http://schemas.openxmlformats.org/officeDocument/2006/relationships/slideLayout" Target="../slideLayouts/slideLayout7.xml"/><Relationship Id="rId9" Type="http://schemas.openxmlformats.org/officeDocument/2006/relationships/image" Target="file:///C:\Users\1V994W2\PycharmProjects\PPT_Background_Generation/pic_temp/1_pic_quater_left_down.png" TargetMode="External"/></Relationships>
</file>

<file path=ppt/slides/_rels/slide2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00.xml"/><Relationship Id="rId7" Type="http://schemas.openxmlformats.org/officeDocument/2006/relationships/image" Target="file:///C:\Users\1V994W2\PycharmProjects\PPT_Background_Generation/pic_temp/0_pic_quater_right_down.png" TargetMode="External"/><Relationship Id="rId2" Type="http://schemas.openxmlformats.org/officeDocument/2006/relationships/tags" Target="../tags/tag199.xml"/><Relationship Id="rId1" Type="http://schemas.openxmlformats.org/officeDocument/2006/relationships/tags" Target="../tags/tag198.xml"/><Relationship Id="rId6" Type="http://schemas.openxmlformats.org/officeDocument/2006/relationships/image" Target="../media/image2.png"/><Relationship Id="rId5" Type="http://schemas.openxmlformats.org/officeDocument/2006/relationships/notesSlide" Target="../notesSlides/notesSlide27.xml"/><Relationship Id="rId4" Type="http://schemas.openxmlformats.org/officeDocument/2006/relationships/slideLayout" Target="../slideLayouts/slideLayout7.xml"/><Relationship Id="rId9" Type="http://schemas.openxmlformats.org/officeDocument/2006/relationships/image" Target="file:///C:\Users\1V994W2\PycharmProjects\PPT_Background_Generation/pic_temp/1_pic_quater_left_down.png"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03.xml"/><Relationship Id="rId7" Type="http://schemas.openxmlformats.org/officeDocument/2006/relationships/image" Target="file:///C:\Users\1V994W2\PycharmProjects\PPT_Background_Generation/pic_temp/0_pic_quater_right_down.png" TargetMode="External"/><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image" Target="../media/image2.png"/><Relationship Id="rId5" Type="http://schemas.openxmlformats.org/officeDocument/2006/relationships/notesSlide" Target="../notesSlides/notesSlide29.xml"/><Relationship Id="rId4" Type="http://schemas.openxmlformats.org/officeDocument/2006/relationships/slideLayout" Target="../slideLayouts/slideLayout7.xml"/><Relationship Id="rId9" Type="http://schemas.openxmlformats.org/officeDocument/2006/relationships/image" Target="file:///C:\Users\1V994W2\PycharmProjects\PPT_Background_Generation/pic_temp/1_pic_quater_left_down.png"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file:///C:\Users\1V994W2\PycharmProjects\PPT_Background_Generation/pic_temp/0_pic_quater_right_down.png" TargetMode="External"/><Relationship Id="rId13" Type="http://schemas.openxmlformats.org/officeDocument/2006/relationships/image" Target="../media/image8.png"/><Relationship Id="rId3" Type="http://schemas.openxmlformats.org/officeDocument/2006/relationships/tags" Target="../tags/tag145.xml"/><Relationship Id="rId7" Type="http://schemas.openxmlformats.org/officeDocument/2006/relationships/image" Target="../media/image2.png"/><Relationship Id="rId12" Type="http://schemas.microsoft.com/office/2007/relationships/hdphoto" Target="../media/hdphoto1.wdp"/><Relationship Id="rId2" Type="http://schemas.openxmlformats.org/officeDocument/2006/relationships/tags" Target="../tags/tag144.xml"/><Relationship Id="rId16" Type="http://schemas.microsoft.com/office/2007/relationships/hdphoto" Target="../media/hdphoto2.wdp"/><Relationship Id="rId1" Type="http://schemas.openxmlformats.org/officeDocument/2006/relationships/tags" Target="../tags/tag143.xml"/><Relationship Id="rId6" Type="http://schemas.openxmlformats.org/officeDocument/2006/relationships/notesSlide" Target="../notesSlides/notesSlide3.xml"/><Relationship Id="rId11" Type="http://schemas.openxmlformats.org/officeDocument/2006/relationships/image" Target="../media/image7.png"/><Relationship Id="rId5" Type="http://schemas.openxmlformats.org/officeDocument/2006/relationships/slideLayout" Target="../slideLayouts/slideLayout7.xml"/><Relationship Id="rId15" Type="http://schemas.openxmlformats.org/officeDocument/2006/relationships/image" Target="../media/image10.png"/><Relationship Id="rId10" Type="http://schemas.openxmlformats.org/officeDocument/2006/relationships/image" Target="file:///C:\Users\1V994W2\PycharmProjects\PPT_Background_Generation/pic_temp/1_pic_quater_left_down.png" TargetMode="External"/><Relationship Id="rId4" Type="http://schemas.openxmlformats.org/officeDocument/2006/relationships/tags" Target="../tags/tag146.xml"/><Relationship Id="rId9" Type="http://schemas.openxmlformats.org/officeDocument/2006/relationships/image" Target="../media/image3.png"/><Relationship Id="rId14" Type="http://schemas.openxmlformats.org/officeDocument/2006/relationships/image" Target="../media/image9.jpg"/></Relationships>
</file>

<file path=ppt/slides/_rels/slide3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06.xml"/><Relationship Id="rId7" Type="http://schemas.openxmlformats.org/officeDocument/2006/relationships/image" Target="file:///C:\Users\1V994W2\PycharmProjects\PPT_Background_Generation/pic_temp/0_pic_quater_right_down.png" TargetMode="External"/><Relationship Id="rId2" Type="http://schemas.openxmlformats.org/officeDocument/2006/relationships/tags" Target="../tags/tag205.xml"/><Relationship Id="rId1" Type="http://schemas.openxmlformats.org/officeDocument/2006/relationships/tags" Target="../tags/tag204.xml"/><Relationship Id="rId6" Type="http://schemas.openxmlformats.org/officeDocument/2006/relationships/image" Target="../media/image2.png"/><Relationship Id="rId5" Type="http://schemas.openxmlformats.org/officeDocument/2006/relationships/notesSlide" Target="../notesSlides/notesSlide30.xml"/><Relationship Id="rId4" Type="http://schemas.openxmlformats.org/officeDocument/2006/relationships/slideLayout" Target="../slideLayouts/slideLayout7.xml"/><Relationship Id="rId9" Type="http://schemas.openxmlformats.org/officeDocument/2006/relationships/image" Target="file:///C:\Users\1V994W2\PycharmProjects\PPT_Background_Generation/pic_temp/1_pic_quater_left_down.png" TargetMode="Externa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1.xml"/><Relationship Id="rId1" Type="http://schemas.openxmlformats.org/officeDocument/2006/relationships/tags" Target="../tags/tag207.xml"/></Relationships>
</file>

<file path=ppt/slides/_rels/slide4.xml.rels><?xml version="1.0" encoding="UTF-8" standalone="yes"?>
<Relationships xmlns="http://schemas.openxmlformats.org/package/2006/relationships"><Relationship Id="rId8" Type="http://schemas.openxmlformats.org/officeDocument/2006/relationships/image" Target="file:///C:\Users\1V994W2\PycharmProjects\PPT_Background_Generation/pic_temp/0_pic_quater_right_down.png" TargetMode="External"/><Relationship Id="rId3" Type="http://schemas.openxmlformats.org/officeDocument/2006/relationships/tags" Target="../tags/tag149.xml"/><Relationship Id="rId7" Type="http://schemas.openxmlformats.org/officeDocument/2006/relationships/image" Target="../media/image2.png"/><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notesSlide" Target="../notesSlides/notesSlide4.xml"/><Relationship Id="rId5" Type="http://schemas.openxmlformats.org/officeDocument/2006/relationships/slideLayout" Target="../slideLayouts/slideLayout7.xml"/><Relationship Id="rId10" Type="http://schemas.openxmlformats.org/officeDocument/2006/relationships/image" Target="file:///C:\Users\1V994W2\PycharmProjects\PPT_Background_Generation/pic_temp/1_pic_quater_left_down.png" TargetMode="External"/><Relationship Id="rId4" Type="http://schemas.openxmlformats.org/officeDocument/2006/relationships/tags" Target="../tags/tag150.xm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file:///C:\Users\1V994W2\PycharmProjects\PPT_Background_Generation/pic_temp/0_pic_quater_right_down.png" TargetMode="External"/><Relationship Id="rId13" Type="http://schemas.openxmlformats.org/officeDocument/2006/relationships/diagramQuickStyle" Target="../diagrams/quickStyle1.xml"/><Relationship Id="rId3" Type="http://schemas.openxmlformats.org/officeDocument/2006/relationships/tags" Target="../tags/tag153.xml"/><Relationship Id="rId7" Type="http://schemas.openxmlformats.org/officeDocument/2006/relationships/image" Target="../media/image2.png"/><Relationship Id="rId12" Type="http://schemas.openxmlformats.org/officeDocument/2006/relationships/diagramLayout" Target="../diagrams/layout1.xml"/><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notesSlide" Target="../notesSlides/notesSlide5.xml"/><Relationship Id="rId11" Type="http://schemas.openxmlformats.org/officeDocument/2006/relationships/diagramData" Target="../diagrams/data1.xml"/><Relationship Id="rId5" Type="http://schemas.openxmlformats.org/officeDocument/2006/relationships/slideLayout" Target="../slideLayouts/slideLayout7.xml"/><Relationship Id="rId15" Type="http://schemas.microsoft.com/office/2007/relationships/diagramDrawing" Target="../diagrams/drawing1.xml"/><Relationship Id="rId10" Type="http://schemas.openxmlformats.org/officeDocument/2006/relationships/image" Target="file:///C:\Users\1V994W2\PycharmProjects\PPT_Background_Generation/pic_temp/1_pic_quater_left_down.png" TargetMode="External"/><Relationship Id="rId4" Type="http://schemas.openxmlformats.org/officeDocument/2006/relationships/tags" Target="../tags/tag154.xml"/><Relationship Id="rId9" Type="http://schemas.openxmlformats.org/officeDocument/2006/relationships/image" Target="../media/image3.png"/><Relationship Id="rId14" Type="http://schemas.openxmlformats.org/officeDocument/2006/relationships/diagramColors" Target="../diagrams/colors1.xml"/></Relationships>
</file>

<file path=ppt/slides/_rels/slide6.xml.rels><?xml version="1.0" encoding="UTF-8" standalone="yes"?>
<Relationships xmlns="http://schemas.openxmlformats.org/package/2006/relationships"><Relationship Id="rId8" Type="http://schemas.openxmlformats.org/officeDocument/2006/relationships/image" Target="file:///C:\Users\1V994W2\PycharmProjects\PPT_Background_Generation/pic_temp/0_pic_quater_right_down.png" TargetMode="External"/><Relationship Id="rId3" Type="http://schemas.openxmlformats.org/officeDocument/2006/relationships/tags" Target="../tags/tag157.xml"/><Relationship Id="rId7" Type="http://schemas.openxmlformats.org/officeDocument/2006/relationships/image" Target="../media/image2.png"/><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notesSlide" Target="../notesSlides/notesSlide6.xml"/><Relationship Id="rId5" Type="http://schemas.openxmlformats.org/officeDocument/2006/relationships/slideLayout" Target="../slideLayouts/slideLayout7.xml"/><Relationship Id="rId10" Type="http://schemas.openxmlformats.org/officeDocument/2006/relationships/image" Target="file:///C:\Users\1V994W2\PycharmProjects\PPT_Background_Generation/pic_temp/1_pic_quater_left_down.png" TargetMode="External"/><Relationship Id="rId4" Type="http://schemas.openxmlformats.org/officeDocument/2006/relationships/tags" Target="../tags/tag158.xml"/><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4"/>
            <p:custDataLst>
              <p:tags r:id="rId2"/>
            </p:custDataLst>
          </p:nvPr>
        </p:nvSpPr>
        <p:spPr>
          <a:xfrm>
            <a:off x="2819113" y="1118750"/>
            <a:ext cx="6350000" cy="1004570"/>
          </a:xfrm>
        </p:spPr>
        <p:txBody>
          <a:bodyPr vert="horz" wrap="square" lIns="0" tIns="0" rIns="0" bIns="0" rtlCol="0" anchor="t" anchorCtr="0">
            <a:noAutofit/>
          </a:bodyPr>
          <a:lstStyle/>
          <a:p>
            <a:pPr marL="0" indent="0">
              <a:lnSpc>
                <a:spcPct val="100000"/>
              </a:lnSpc>
              <a:spcAft>
                <a:spcPts val="0"/>
              </a:spcAft>
              <a:buNone/>
            </a:pPr>
            <a:r>
              <a:rPr lang="zh-CN" altLang="en-US" sz="4800" dirty="0">
                <a:solidFill>
                  <a:schemeClr val="tx1">
                    <a:lumMod val="65000"/>
                    <a:lumOff val="35000"/>
                  </a:schemeClr>
                </a:solidFill>
                <a:latin typeface="微软雅黑" panose="020B0503020204020204" pitchFamily="34" charset="-122"/>
                <a:ea typeface="微软雅黑" panose="020B0503020204020204" pitchFamily="34" charset="-122"/>
                <a:cs typeface="+mj-lt"/>
              </a:rPr>
              <a:t>“方正诉暴雪字体案”的分析与思考</a:t>
            </a:r>
            <a:endParaRPr lang="en-US" altLang="zh-CN" sz="4800" dirty="0">
              <a:solidFill>
                <a:schemeClr val="tx1">
                  <a:lumMod val="65000"/>
                  <a:lumOff val="35000"/>
                </a:schemeClr>
              </a:solidFill>
              <a:latin typeface="微软雅黑" panose="020B0503020204020204" pitchFamily="34" charset="-122"/>
              <a:ea typeface="微软雅黑" panose="020B0503020204020204" pitchFamily="34" charset="-122"/>
              <a:cs typeface="+mj-lt"/>
            </a:endParaRPr>
          </a:p>
        </p:txBody>
      </p:sp>
      <p:sp>
        <p:nvSpPr>
          <p:cNvPr id="4" name="文本框 3">
            <a:extLst>
              <a:ext uri="{FF2B5EF4-FFF2-40B4-BE49-F238E27FC236}">
                <a16:creationId xmlns:a16="http://schemas.microsoft.com/office/drawing/2014/main" id="{6E9071BA-1CC7-42EF-929D-EC120C41AC4D}"/>
              </a:ext>
            </a:extLst>
          </p:cNvPr>
          <p:cNvSpPr txBox="1"/>
          <p:nvPr/>
        </p:nvSpPr>
        <p:spPr>
          <a:xfrm>
            <a:off x="2365351" y="4197389"/>
            <a:ext cx="7571303"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龙旭、周子田、刘冰青、李申亮、吴极、程宇森、马洁</a:t>
            </a:r>
          </a:p>
        </p:txBody>
      </p:sp>
      <p:sp>
        <p:nvSpPr>
          <p:cNvPr id="5" name="文本框 4">
            <a:extLst>
              <a:ext uri="{FF2B5EF4-FFF2-40B4-BE49-F238E27FC236}">
                <a16:creationId xmlns:a16="http://schemas.microsoft.com/office/drawing/2014/main" id="{6A6AC7EF-7691-44C9-A465-1FD8D7FA0D22}"/>
              </a:ext>
            </a:extLst>
          </p:cNvPr>
          <p:cNvSpPr txBox="1"/>
          <p:nvPr/>
        </p:nvSpPr>
        <p:spPr>
          <a:xfrm>
            <a:off x="7405213" y="3332747"/>
            <a:ext cx="1197764"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班</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组</a:t>
            </a:r>
          </a:p>
        </p:txBody>
      </p:sp>
    </p:spTree>
    <p:custDataLst>
      <p:tags r:id="rId1"/>
    </p:custDataLst>
    <p:extLst>
      <p:ext uri="{BB962C8B-B14F-4D97-AF65-F5344CB8AC3E}">
        <p14:creationId xmlns:p14="http://schemas.microsoft.com/office/powerpoint/2010/main" val="3899593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37F081-F724-E349-B6E1-2E4EA1F015A9}"/>
              </a:ext>
            </a:extLst>
          </p:cNvPr>
          <p:cNvSpPr>
            <a:spLocks noGrp="1"/>
          </p:cNvSpPr>
          <p:nvPr>
            <p:ph type="title"/>
          </p:nvPr>
        </p:nvSpPr>
        <p:spPr/>
        <p:txBody>
          <a:bodyPr>
            <a:normAutofit fontScale="90000"/>
          </a:bodyPr>
          <a:lstStyle/>
          <a:p>
            <a:r>
              <a:rPr kumimoji="1" lang="zh-CN" altLang="en-US" dirty="0"/>
              <a:t>方正兰亭字体字库是否为著作权法上的作品</a:t>
            </a:r>
          </a:p>
        </p:txBody>
      </p:sp>
      <p:sp>
        <p:nvSpPr>
          <p:cNvPr id="3" name="内容占位符 2">
            <a:extLst>
              <a:ext uri="{FF2B5EF4-FFF2-40B4-BE49-F238E27FC236}">
                <a16:creationId xmlns:a16="http://schemas.microsoft.com/office/drawing/2014/main" id="{004A43AB-7A9B-1242-A1AC-3B4B72573111}"/>
              </a:ext>
            </a:extLst>
          </p:cNvPr>
          <p:cNvSpPr>
            <a:spLocks noGrp="1"/>
          </p:cNvSpPr>
          <p:nvPr>
            <p:ph idx="1"/>
          </p:nvPr>
        </p:nvSpPr>
        <p:spPr>
          <a:xfrm>
            <a:off x="2929047" y="1744806"/>
            <a:ext cx="6848518" cy="3368388"/>
          </a:xfrm>
        </p:spPr>
        <p:txBody>
          <a:bodyPr>
            <a:normAutofit/>
          </a:bodyPr>
          <a:lstStyle/>
          <a:p>
            <a:r>
              <a:rPr lang="zh-CN" altLang="zh-CN" sz="2000" dirty="0"/>
              <a:t>字库</a:t>
            </a:r>
            <a:r>
              <a:rPr lang="zh-CN" altLang="en-US" sz="2000" dirty="0"/>
              <a:t>是否是计算机软件？</a:t>
            </a:r>
            <a:endParaRPr lang="en-US" altLang="zh-CN" sz="2000" dirty="0"/>
          </a:p>
          <a:p>
            <a:r>
              <a:rPr lang="zh-CN" altLang="zh-CN" dirty="0"/>
              <a:t>肯定的主张 </a:t>
            </a:r>
            <a:endParaRPr lang="en-US" altLang="zh-CN" dirty="0"/>
          </a:p>
          <a:p>
            <a:pPr lvl="1"/>
            <a:r>
              <a:rPr lang="zh-CN" altLang="zh-CN" dirty="0"/>
              <a:t>字是以相应的坐标数据和函数算法存在</a:t>
            </a:r>
            <a:endParaRPr lang="en-US" altLang="zh-CN" dirty="0"/>
          </a:p>
          <a:p>
            <a:pPr lvl="1"/>
            <a:r>
              <a:rPr lang="zh-CN" altLang="zh-CN" dirty="0"/>
              <a:t>字型轮廓构建指令和相关指令代码的结合</a:t>
            </a:r>
            <a:endParaRPr lang="en-US" altLang="zh-CN" dirty="0"/>
          </a:p>
          <a:p>
            <a:r>
              <a:rPr lang="zh-CN" altLang="en-US" dirty="0"/>
              <a:t>否定</a:t>
            </a:r>
            <a:r>
              <a:rPr lang="zh-CN" altLang="zh-CN" dirty="0"/>
              <a:t>的主张 </a:t>
            </a:r>
            <a:endParaRPr lang="en-US" altLang="zh-CN" dirty="0"/>
          </a:p>
          <a:p>
            <a:pPr lvl="1"/>
            <a:r>
              <a:rPr lang="zh-CN" altLang="en-US" dirty="0"/>
              <a:t>是</a:t>
            </a:r>
            <a:r>
              <a:rPr lang="zh-CN" altLang="zh-CN" dirty="0"/>
              <a:t>客观描述</a:t>
            </a:r>
            <a:r>
              <a:rPr lang="zh-CN" altLang="en-US" dirty="0"/>
              <a:t>而非</a:t>
            </a:r>
            <a:r>
              <a:rPr lang="zh-CN" altLang="zh-CN" dirty="0"/>
              <a:t>计算机程序中的指令</a:t>
            </a:r>
            <a:endParaRPr lang="en-US" altLang="zh-CN" dirty="0"/>
          </a:p>
          <a:p>
            <a:pPr lvl="1"/>
            <a:r>
              <a:rPr lang="zh-CN" altLang="zh-CN" dirty="0"/>
              <a:t>只能依靠特定的软件对其进行调用</a:t>
            </a:r>
            <a:endParaRPr lang="en-US" altLang="zh-CN" dirty="0"/>
          </a:p>
        </p:txBody>
      </p:sp>
    </p:spTree>
    <p:extLst>
      <p:ext uri="{BB962C8B-B14F-4D97-AF65-F5344CB8AC3E}">
        <p14:creationId xmlns:p14="http://schemas.microsoft.com/office/powerpoint/2010/main" val="1531268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37F081-F724-E349-B6E1-2E4EA1F015A9}"/>
              </a:ext>
            </a:extLst>
          </p:cNvPr>
          <p:cNvSpPr>
            <a:spLocks noGrp="1"/>
          </p:cNvSpPr>
          <p:nvPr>
            <p:ph type="title"/>
          </p:nvPr>
        </p:nvSpPr>
        <p:spPr/>
        <p:txBody>
          <a:bodyPr>
            <a:normAutofit fontScale="90000"/>
          </a:bodyPr>
          <a:lstStyle/>
          <a:p>
            <a:r>
              <a:rPr lang="zh-CN" altLang="zh-CN" dirty="0"/>
              <a:t>暴雪公司使用兰亭字库是否侵害方正兰亭字体字库著作权</a:t>
            </a:r>
            <a:endParaRPr kumimoji="1" lang="zh-CN" altLang="en-US" dirty="0"/>
          </a:p>
        </p:txBody>
      </p:sp>
      <p:sp>
        <p:nvSpPr>
          <p:cNvPr id="3" name="内容占位符 2">
            <a:extLst>
              <a:ext uri="{FF2B5EF4-FFF2-40B4-BE49-F238E27FC236}">
                <a16:creationId xmlns:a16="http://schemas.microsoft.com/office/drawing/2014/main" id="{004A43AB-7A9B-1242-A1AC-3B4B72573111}"/>
              </a:ext>
            </a:extLst>
          </p:cNvPr>
          <p:cNvSpPr>
            <a:spLocks noGrp="1"/>
          </p:cNvSpPr>
          <p:nvPr>
            <p:ph idx="1"/>
          </p:nvPr>
        </p:nvSpPr>
        <p:spPr>
          <a:xfrm>
            <a:off x="2156776" y="1267548"/>
            <a:ext cx="6962818" cy="5462257"/>
          </a:xfrm>
        </p:spPr>
        <p:txBody>
          <a:bodyPr/>
          <a:lstStyle/>
          <a:p>
            <a:r>
              <a:rPr lang="zh-CN" altLang="en-US" dirty="0"/>
              <a:t>肯定的主张</a:t>
            </a:r>
            <a:endParaRPr lang="en-US" altLang="zh-CN" dirty="0"/>
          </a:p>
          <a:p>
            <a:pPr lvl="1"/>
            <a:r>
              <a:rPr lang="zh-CN" altLang="zh-CN" dirty="0">
                <a:latin typeface="微软雅黑" panose="020B0503020204020204" charset="-122"/>
              </a:rPr>
              <a:t>在该游戏界面中随处可见被侵权字库中的字体，侵害了北大方正公司对方正兰亭字库的著作权，具有侵权行为</a:t>
            </a:r>
            <a:r>
              <a:rPr lang="zh-CN" altLang="en-US" dirty="0">
                <a:latin typeface="微软雅黑" panose="020B0503020204020204" charset="-122"/>
              </a:rPr>
              <a:t>。</a:t>
            </a:r>
            <a:endParaRPr lang="en-US" altLang="zh-CN" dirty="0">
              <a:latin typeface="微软雅黑" panose="020B0503020204020204" charset="-122"/>
            </a:endParaRPr>
          </a:p>
          <a:p>
            <a:pPr lvl="1"/>
            <a:r>
              <a:rPr lang="zh-CN" altLang="zh-CN" dirty="0">
                <a:latin typeface="微软雅黑" panose="020B0503020204020204" charset="-122"/>
              </a:rPr>
              <a:t>被告的侵权</a:t>
            </a:r>
            <a:r>
              <a:rPr lang="zh-CN" altLang="zh-CN" dirty="0">
                <a:solidFill>
                  <a:srgbClr val="FF0000"/>
                </a:solidFill>
                <a:latin typeface="微软雅黑" panose="020B0503020204020204" charset="-122"/>
              </a:rPr>
              <a:t>行为</a:t>
            </a:r>
            <a:r>
              <a:rPr lang="zh-CN" altLang="zh-CN" dirty="0">
                <a:latin typeface="微软雅黑" panose="020B0503020204020204" charset="-122"/>
              </a:rPr>
              <a:t>影响遍及全国，且非法盈利数额巨大，损害了北大方正公司的著作权权益，发生了损害</a:t>
            </a:r>
            <a:r>
              <a:rPr lang="zh-CN" altLang="zh-CN" dirty="0">
                <a:solidFill>
                  <a:srgbClr val="FF0000"/>
                </a:solidFill>
                <a:latin typeface="微软雅黑" panose="020B0503020204020204" charset="-122"/>
              </a:rPr>
              <a:t>结果</a:t>
            </a:r>
            <a:r>
              <a:rPr lang="zh-CN" altLang="en-US" dirty="0">
                <a:solidFill>
                  <a:srgbClr val="FF0000"/>
                </a:solidFill>
                <a:latin typeface="微软雅黑" panose="020B0503020204020204" charset="-122"/>
              </a:rPr>
              <a:t>，</a:t>
            </a:r>
            <a:r>
              <a:rPr lang="zh-CN" altLang="zh-CN" dirty="0">
                <a:latin typeface="微软雅黑" panose="020B0503020204020204" charset="-122"/>
              </a:rPr>
              <a:t>行为和结果之间有因果关系，固暴雪公司侵害了方正兰亭字库著作权。</a:t>
            </a:r>
            <a:endParaRPr lang="en-US" altLang="zh-CN" dirty="0">
              <a:solidFill>
                <a:srgbClr val="FF0000"/>
              </a:solidFill>
              <a:latin typeface="微软雅黑" panose="020B0503020204020204" charset="-122"/>
            </a:endParaRPr>
          </a:p>
          <a:p>
            <a:r>
              <a:rPr lang="zh-CN" altLang="en-US" dirty="0">
                <a:latin typeface="微软雅黑" panose="020B0503020204020204" charset="-122"/>
              </a:rPr>
              <a:t>否定的主张</a:t>
            </a:r>
            <a:endParaRPr lang="en-US" altLang="zh-CN" dirty="0">
              <a:latin typeface="微软雅黑" panose="020B0503020204020204" charset="-122"/>
            </a:endParaRPr>
          </a:p>
          <a:p>
            <a:pPr lvl="1"/>
            <a:r>
              <a:rPr lang="zh-CN" altLang="en-US" dirty="0">
                <a:latin typeface="微软雅黑" panose="020B0503020204020204" charset="-122"/>
              </a:rPr>
              <a:t>第九城市公司支付了</a:t>
            </a:r>
            <a:r>
              <a:rPr lang="en-US" altLang="zh-CN" dirty="0">
                <a:latin typeface="微软雅黑" panose="020B0503020204020204" charset="-122"/>
              </a:rPr>
              <a:t>4000</a:t>
            </a:r>
            <a:r>
              <a:rPr lang="zh-CN" altLang="en-US" dirty="0">
                <a:latin typeface="微软雅黑" panose="020B0503020204020204" charset="-122"/>
              </a:rPr>
              <a:t>元合理对价从文韵公司处购买了“</a:t>
            </a:r>
            <a:r>
              <a:rPr lang="en-US" altLang="zh-CN" dirty="0">
                <a:latin typeface="微软雅黑" panose="020B0503020204020204" charset="-122"/>
              </a:rPr>
              <a:t>46</a:t>
            </a:r>
            <a:r>
              <a:rPr lang="zh-CN" altLang="en-US" dirty="0">
                <a:latin typeface="微软雅黑" panose="020B0503020204020204" charset="-122"/>
              </a:rPr>
              <a:t>款</a:t>
            </a:r>
            <a:r>
              <a:rPr lang="en-US" altLang="zh-CN" dirty="0">
                <a:latin typeface="微软雅黑" panose="020B0503020204020204" charset="-122"/>
              </a:rPr>
              <a:t>GBK</a:t>
            </a:r>
            <a:r>
              <a:rPr lang="zh-CN" altLang="en-US" dirty="0">
                <a:latin typeface="微软雅黑" panose="020B0503020204020204" charset="-122"/>
              </a:rPr>
              <a:t>字库”的正版字体软件。</a:t>
            </a:r>
            <a:endParaRPr lang="en-US" altLang="zh-CN" dirty="0">
              <a:latin typeface="微软雅黑" panose="020B0503020204020204" charset="-122"/>
            </a:endParaRPr>
          </a:p>
          <a:p>
            <a:pPr lvl="1"/>
            <a:r>
              <a:rPr lang="zh-CN" altLang="zh-CN" dirty="0">
                <a:latin typeface="微软雅黑" panose="020B0503020204020204" charset="-122"/>
              </a:rPr>
              <a:t>涉案字体进行替换后，游戏玩家数量没有下降趋势</a:t>
            </a:r>
            <a:r>
              <a:rPr lang="zh-CN" altLang="en-US" dirty="0">
                <a:latin typeface="微软雅黑" panose="020B0503020204020204" charset="-122"/>
              </a:rPr>
              <a:t>。</a:t>
            </a:r>
            <a:r>
              <a:rPr lang="zh-CN" altLang="zh-CN" dirty="0">
                <a:latin typeface="微软雅黑" panose="020B0503020204020204" charset="-122"/>
              </a:rPr>
              <a:t>涉案游戏运营收入与该游戏中是否使用涉案字库并没有直接的因果关系，固不构成侵权。</a:t>
            </a:r>
          </a:p>
          <a:p>
            <a:pPr lvl="1"/>
            <a:endParaRPr lang="en-US" altLang="zh-CN" dirty="0"/>
          </a:p>
          <a:p>
            <a:pPr marL="0" indent="0">
              <a:buNone/>
            </a:pPr>
            <a:endParaRPr kumimoji="1" lang="zh-CN" altLang="en-US" dirty="0"/>
          </a:p>
        </p:txBody>
      </p:sp>
    </p:spTree>
    <p:extLst>
      <p:ext uri="{BB962C8B-B14F-4D97-AF65-F5344CB8AC3E}">
        <p14:creationId xmlns:p14="http://schemas.microsoft.com/office/powerpoint/2010/main" val="1467615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65F6A31-A6E6-8B40-A7F6-91E7B531ADF0}"/>
              </a:ext>
            </a:extLst>
          </p:cNvPr>
          <p:cNvSpPr txBox="1"/>
          <p:nvPr/>
        </p:nvSpPr>
        <p:spPr>
          <a:xfrm>
            <a:off x="1531332" y="3105834"/>
            <a:ext cx="2208945" cy="646331"/>
          </a:xfrm>
          <a:prstGeom prst="rect">
            <a:avLst/>
          </a:prstGeom>
          <a:noFill/>
        </p:spPr>
        <p:txBody>
          <a:bodyPr wrap="square" rtlCol="0">
            <a:spAutoFit/>
          </a:bodyPr>
          <a:lstStyle/>
          <a:p>
            <a:r>
              <a:rPr kumimoji="1" lang="zh-CN" altLang="en-US" sz="3600" dirty="0"/>
              <a:t> </a:t>
            </a:r>
          </a:p>
        </p:txBody>
      </p:sp>
      <p:sp>
        <p:nvSpPr>
          <p:cNvPr id="3" name="矩形 2">
            <a:extLst>
              <a:ext uri="{FF2B5EF4-FFF2-40B4-BE49-F238E27FC236}">
                <a16:creationId xmlns:a16="http://schemas.microsoft.com/office/drawing/2014/main" id="{F63042DD-20B4-426F-816E-E8AEB11FEA25}"/>
              </a:ext>
            </a:extLst>
          </p:cNvPr>
          <p:cNvSpPr/>
          <p:nvPr/>
        </p:nvSpPr>
        <p:spPr>
          <a:xfrm>
            <a:off x="1910886" y="2465106"/>
            <a:ext cx="9417963" cy="830997"/>
          </a:xfrm>
          <a:prstGeom prst="rect">
            <a:avLst/>
          </a:prstGeom>
        </p:spPr>
        <p:txBody>
          <a:bodyPr wrap="none">
            <a:spAutoFit/>
          </a:bodyPr>
          <a:lstStyle/>
          <a:p>
            <a:r>
              <a:rPr lang="zh-CN" altLang="en-US" sz="4800" dirty="0">
                <a:latin typeface="+mj-ea"/>
                <a:ea typeface="+mj-ea"/>
                <a:cs typeface="+mj-lt"/>
              </a:rPr>
              <a:t>计算机字体字库的涵义及法律属性</a:t>
            </a:r>
            <a:endParaRPr lang="en-US" altLang="zh-CN" sz="4800" dirty="0">
              <a:solidFill>
                <a:schemeClr val="tx1">
                  <a:lumMod val="65000"/>
                  <a:lumOff val="35000"/>
                </a:schemeClr>
              </a:solidFill>
              <a:latin typeface="+mj-ea"/>
              <a:ea typeface="+mj-ea"/>
              <a:cs typeface="+mj-lt"/>
            </a:endParaRPr>
          </a:p>
        </p:txBody>
      </p:sp>
    </p:spTree>
    <p:extLst>
      <p:ext uri="{BB962C8B-B14F-4D97-AF65-F5344CB8AC3E}">
        <p14:creationId xmlns:p14="http://schemas.microsoft.com/office/powerpoint/2010/main" val="1899320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图片 6"/>
          <p:cNvPicPr/>
          <p:nvPr userDrawn="1">
            <p:custDataLst>
              <p:tags r:id="rId2"/>
            </p:custDataLst>
          </p:nvPr>
        </p:nvPicPr>
        <p:blipFill>
          <a:blip r:embed="rId7" r:link="rId8" cstate="print">
            <a:extLst>
              <a:ext uri="{28A0092B-C50C-407E-A947-70E740481C1C}">
                <a14:useLocalDpi xmlns:a14="http://schemas.microsoft.com/office/drawing/2010/main" val="0"/>
              </a:ext>
            </a:extLst>
          </a:blip>
          <a:stretch>
            <a:fillRect/>
          </a:stretch>
        </p:blipFill>
        <p:spPr>
          <a:xfrm>
            <a:off x="0" y="0"/>
            <a:ext cx="720090" cy="601968"/>
          </a:xfrm>
          <a:prstGeom prst="rect">
            <a:avLst/>
          </a:prstGeom>
        </p:spPr>
      </p:pic>
      <p:pic>
        <p:nvPicPr>
          <p:cNvPr id="2" name="图片 8"/>
          <p:cNvPicPr/>
          <p:nvPr userDrawn="1">
            <p:custDataLst>
              <p:tags r:id="rId3"/>
            </p:custDataLst>
          </p:nvPr>
        </p:nvPicPr>
        <p:blipFill>
          <a:blip r:embed="rId9" r:link="rId10" cstate="print">
            <a:extLst>
              <a:ext uri="{28A0092B-C50C-407E-A947-70E740481C1C}">
                <a14:useLocalDpi xmlns:a14="http://schemas.microsoft.com/office/drawing/2010/main" val="0"/>
              </a:ext>
            </a:extLst>
          </a:blip>
          <a:stretch>
            <a:fillRect/>
          </a:stretch>
        </p:blipFill>
        <p:spPr>
          <a:xfrm>
            <a:off x="11471910" y="0"/>
            <a:ext cx="720090" cy="601968"/>
          </a:xfrm>
          <a:prstGeom prst="rect">
            <a:avLst/>
          </a:prstGeom>
        </p:spPr>
      </p:pic>
      <p:sp>
        <p:nvSpPr>
          <p:cNvPr id="6" name="Subtitle 5"/>
          <p:cNvSpPr txBox="1">
            <a:spLocks/>
          </p:cNvSpPr>
          <p:nvPr>
            <p:custDataLst>
              <p:tags r:id="rId4"/>
            </p:custDataLst>
          </p:nvPr>
        </p:nvSpPr>
        <p:spPr>
          <a:xfrm>
            <a:off x="609600" y="300984"/>
            <a:ext cx="10862310" cy="6215648"/>
          </a:xfrm>
          <a:prstGeom prst="rect">
            <a:avLst/>
          </a:prstGeom>
        </p:spPr>
        <p:txBody>
          <a:bodyPr vert="horz" wrap="square" lIns="0" tIns="0" rIns="0" bIns="0" rtlCol="0" anchor="t" anchorCtr="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0"/>
              </a:spcAft>
              <a:buNone/>
            </a:pPr>
            <a:r>
              <a:rPr lang="zh-CN" altLang="en-US" sz="3200" dirty="0">
                <a:latin typeface="微软雅黑" panose="020B0503020204020204" pitchFamily="34" charset="-122"/>
                <a:ea typeface="微软雅黑" panose="020B0503020204020204" pitchFamily="34" charset="-122"/>
                <a:cs typeface="+mj-lt"/>
              </a:rPr>
              <a:t>计算机字体字库的法律属性</a:t>
            </a:r>
            <a:endParaRPr lang="en-US" altLang="zh-CN" sz="3200" dirty="0">
              <a:latin typeface="微软雅黑" panose="020B0503020204020204" pitchFamily="34" charset="-122"/>
              <a:ea typeface="微软雅黑" panose="020B0503020204020204" pitchFamily="34" charset="-122"/>
              <a:cs typeface="+mj-lt"/>
            </a:endParaRPr>
          </a:p>
          <a:p>
            <a:pPr marL="0" indent="0">
              <a:lnSpc>
                <a:spcPct val="150000"/>
              </a:lnSpc>
              <a:spcAft>
                <a:spcPts val="0"/>
              </a:spcAft>
              <a:buNone/>
            </a:pPr>
            <a:r>
              <a:rPr lang="zh-CN" altLang="en-US" sz="2000" dirty="0">
                <a:latin typeface="微软雅黑" panose="020B0503020204020204" pitchFamily="34" charset="-122"/>
                <a:ea typeface="微软雅黑" panose="020B0503020204020204" pitchFamily="34" charset="-122"/>
                <a:cs typeface="+mj-lt"/>
              </a:rPr>
              <a:t>    在本案中，一审法院和二审法院对字库的法律定性截然不同，既而赔偿数额也进行了相应的调整，实际上侵权字库的法律定性对赔偿数额会产生很大的影响。</a:t>
            </a:r>
            <a:endParaRPr lang="en-US" altLang="zh-CN" sz="2000" dirty="0">
              <a:latin typeface="微软雅黑" panose="020B0503020204020204" pitchFamily="34" charset="-122"/>
              <a:ea typeface="微软雅黑" panose="020B0503020204020204" pitchFamily="34" charset="-122"/>
              <a:cs typeface="+mj-lt"/>
            </a:endParaRPr>
          </a:p>
          <a:p>
            <a:pPr marL="0" indent="0">
              <a:lnSpc>
                <a:spcPct val="150000"/>
              </a:lnSpc>
              <a:spcAft>
                <a:spcPts val="0"/>
              </a:spcAft>
              <a:buNone/>
            </a:pPr>
            <a:r>
              <a:rPr lang="zh-CN" altLang="en-US" sz="2000" dirty="0">
                <a:latin typeface="微软雅黑" panose="020B0503020204020204" pitchFamily="34" charset="-122"/>
                <a:ea typeface="微软雅黑" panose="020B0503020204020204" pitchFamily="34" charset="-122"/>
                <a:cs typeface="+mj-lt"/>
              </a:rPr>
              <a:t>（</a:t>
            </a:r>
            <a:r>
              <a:rPr lang="en-US" altLang="zh-CN" sz="2000" dirty="0">
                <a:latin typeface="微软雅黑" panose="020B0503020204020204" pitchFamily="34" charset="-122"/>
                <a:ea typeface="微软雅黑" panose="020B0503020204020204" pitchFamily="34" charset="-122"/>
                <a:cs typeface="+mj-lt"/>
              </a:rPr>
              <a:t>1</a:t>
            </a:r>
            <a:r>
              <a:rPr lang="zh-CN" altLang="en-US" sz="2000" dirty="0">
                <a:latin typeface="微软雅黑" panose="020B0503020204020204" pitchFamily="34" charset="-122"/>
                <a:ea typeface="微软雅黑" panose="020B0503020204020204" pitchFamily="34" charset="-122"/>
                <a:cs typeface="+mj-lt"/>
              </a:rPr>
              <a:t>）具有独创性的计算机字体是美术作品</a:t>
            </a:r>
            <a:endParaRPr lang="en-US" altLang="zh-CN" sz="2000" dirty="0">
              <a:latin typeface="微软雅黑" panose="020B0503020204020204" pitchFamily="34" charset="-122"/>
              <a:ea typeface="微软雅黑" panose="020B0503020204020204" pitchFamily="34" charset="-122"/>
              <a:cs typeface="+mj-lt"/>
            </a:endParaRPr>
          </a:p>
          <a:p>
            <a:pPr marL="0" indent="0">
              <a:lnSpc>
                <a:spcPct val="150000"/>
              </a:lnSpc>
              <a:spcAft>
                <a:spcPts val="0"/>
              </a:spcAft>
              <a:buNone/>
            </a:pPr>
            <a:r>
              <a:rPr lang="zh-CN" altLang="en-US" sz="2000" dirty="0">
                <a:latin typeface="微软雅黑" panose="020B0503020204020204" pitchFamily="34" charset="-122"/>
                <a:ea typeface="微软雅黑" panose="020B0503020204020204" pitchFamily="34" charset="-122"/>
                <a:cs typeface="+mj-lt"/>
              </a:rPr>
              <a:t>   根据我国著作权法的相关规定，某些具有独创性的字体是可以作为“美术作品”进行</a:t>
            </a:r>
          </a:p>
          <a:p>
            <a:pPr marL="0" indent="0">
              <a:lnSpc>
                <a:spcPct val="150000"/>
              </a:lnSpc>
              <a:spcAft>
                <a:spcPts val="0"/>
              </a:spcAft>
              <a:buNone/>
            </a:pPr>
            <a:r>
              <a:rPr lang="zh-CN" altLang="en-US" sz="2000" dirty="0">
                <a:latin typeface="微软雅黑" panose="020B0503020204020204" pitchFamily="34" charset="-122"/>
                <a:ea typeface="微软雅黑" panose="020B0503020204020204" pitchFamily="34" charset="-122"/>
                <a:cs typeface="+mj-lt"/>
              </a:rPr>
              <a:t>保护的，理由如下：</a:t>
            </a:r>
            <a:endParaRPr lang="en-US" altLang="zh-CN" sz="2000" dirty="0">
              <a:latin typeface="微软雅黑" panose="020B0503020204020204" pitchFamily="34" charset="-122"/>
              <a:ea typeface="微软雅黑" panose="020B0503020204020204" pitchFamily="34" charset="-122"/>
              <a:cs typeface="+mj-lt"/>
            </a:endParaRPr>
          </a:p>
          <a:p>
            <a:pPr marL="0" indent="0">
              <a:lnSpc>
                <a:spcPct val="150000"/>
              </a:lnSpc>
              <a:spcAft>
                <a:spcPts val="0"/>
              </a:spcAft>
              <a:buNone/>
            </a:pPr>
            <a:r>
              <a:rPr lang="en-US" altLang="zh-CN" sz="2000" dirty="0">
                <a:latin typeface="微软雅黑" panose="020B0503020204020204" pitchFamily="34" charset="-122"/>
                <a:ea typeface="微软雅黑" panose="020B0503020204020204" pitchFamily="34" charset="-122"/>
                <a:cs typeface="+mj-lt"/>
              </a:rPr>
              <a:t>	</a:t>
            </a:r>
            <a:r>
              <a:rPr lang="zh-CN" altLang="en-US" sz="2000" dirty="0">
                <a:latin typeface="微软雅黑" panose="020B0503020204020204" pitchFamily="34" charset="-122"/>
                <a:ea typeface="微软雅黑" panose="020B0503020204020204" pitchFamily="34" charset="-122"/>
                <a:cs typeface="+mj-lt"/>
              </a:rPr>
              <a:t>第一，某些计算机字体的制作过程具有独创性。</a:t>
            </a:r>
            <a:endParaRPr lang="en-US" altLang="zh-CN" sz="2000" dirty="0">
              <a:latin typeface="微软雅黑" panose="020B0503020204020204" pitchFamily="34" charset="-122"/>
              <a:ea typeface="微软雅黑" panose="020B0503020204020204" pitchFamily="34" charset="-122"/>
              <a:cs typeface="+mj-lt"/>
            </a:endParaRPr>
          </a:p>
          <a:p>
            <a:pPr marL="0" indent="0">
              <a:lnSpc>
                <a:spcPct val="150000"/>
              </a:lnSpc>
              <a:spcAft>
                <a:spcPts val="0"/>
              </a:spcAft>
              <a:buNone/>
            </a:pPr>
            <a:r>
              <a:rPr lang="en-US" altLang="zh-CN" sz="2000" dirty="0">
                <a:latin typeface="微软雅黑" panose="020B0503020204020204" pitchFamily="34" charset="-122"/>
                <a:ea typeface="微软雅黑" panose="020B0503020204020204" pitchFamily="34" charset="-122"/>
                <a:cs typeface="+mj-lt"/>
              </a:rPr>
              <a:t>	</a:t>
            </a:r>
            <a:r>
              <a:rPr lang="zh-CN" altLang="en-US" sz="2000" dirty="0">
                <a:latin typeface="微软雅黑" panose="020B0503020204020204" pitchFamily="34" charset="-122"/>
                <a:ea typeface="微软雅黑" panose="020B0503020204020204" pitchFamily="34" charset="-122"/>
                <a:cs typeface="+mj-lt"/>
              </a:rPr>
              <a:t>第二，计算机字体具有艺术性。 </a:t>
            </a:r>
            <a:endParaRPr lang="en-US" altLang="zh-CN" sz="2000" dirty="0">
              <a:latin typeface="微软雅黑" panose="020B0503020204020204" pitchFamily="34" charset="-122"/>
              <a:ea typeface="微软雅黑" panose="020B0503020204020204" pitchFamily="34" charset="-122"/>
              <a:cs typeface="+mj-lt"/>
            </a:endParaRPr>
          </a:p>
          <a:p>
            <a:pPr marL="0" indent="0">
              <a:lnSpc>
                <a:spcPct val="150000"/>
              </a:lnSpc>
              <a:spcAft>
                <a:spcPts val="0"/>
              </a:spcAft>
              <a:buNone/>
            </a:pPr>
            <a:r>
              <a:rPr lang="zh-CN" altLang="en-US" sz="2000" dirty="0">
                <a:latin typeface="微软雅黑" panose="020B0503020204020204" pitchFamily="34" charset="-122"/>
                <a:ea typeface="微软雅黑" panose="020B0503020204020204" pitchFamily="34" charset="-122"/>
                <a:cs typeface="+mj-lt"/>
              </a:rPr>
              <a:t>   在本案中，被告方强调文字的实用功能，极力否认字体作为美术作品的属性。但字体能否视为美术作品首先应看它是否具有审美意义，不应该因为它的“实用功能”而忽略了审美价值，</a:t>
            </a:r>
            <a:r>
              <a:rPr lang="en-US" altLang="zh-CN" sz="2000" dirty="0">
                <a:latin typeface="微软雅黑" panose="020B0503020204020204" pitchFamily="34" charset="-122"/>
                <a:ea typeface="微软雅黑" panose="020B0503020204020204" pitchFamily="34" charset="-122"/>
                <a:cs typeface="+mj-lt"/>
              </a:rPr>
              <a:t>《</a:t>
            </a:r>
            <a:r>
              <a:rPr lang="zh-CN" altLang="en-US" sz="2000" dirty="0">
                <a:latin typeface="微软雅黑" panose="020B0503020204020204" pitchFamily="34" charset="-122"/>
                <a:ea typeface="微软雅黑" panose="020B0503020204020204" pitchFamily="34" charset="-122"/>
                <a:cs typeface="+mj-lt"/>
              </a:rPr>
              <a:t>魔兽世界</a:t>
            </a:r>
            <a:r>
              <a:rPr lang="en-US" altLang="zh-CN" sz="2000" dirty="0">
                <a:latin typeface="微软雅黑" panose="020B0503020204020204" pitchFamily="34" charset="-122"/>
                <a:ea typeface="微软雅黑" panose="020B0503020204020204" pitchFamily="34" charset="-122"/>
                <a:cs typeface="+mj-lt"/>
              </a:rPr>
              <a:t>》</a:t>
            </a:r>
            <a:r>
              <a:rPr lang="zh-CN" altLang="en-US" sz="2000" dirty="0">
                <a:latin typeface="微软雅黑" panose="020B0503020204020204" pitchFamily="34" charset="-122"/>
                <a:ea typeface="微软雅黑" panose="020B0503020204020204" pitchFamily="34" charset="-122"/>
                <a:cs typeface="+mj-lt"/>
              </a:rPr>
              <a:t>中文版网络游戏客户端中为什么大量使用方正公司的五款字体，而不使用免费的楷体、宋体呢？想必原因是在于这五款字体的审美价值。</a:t>
            </a:r>
          </a:p>
          <a:p>
            <a:pPr marL="0" indent="0">
              <a:lnSpc>
                <a:spcPct val="150000"/>
              </a:lnSpc>
              <a:spcAft>
                <a:spcPts val="0"/>
              </a:spcAft>
              <a:buNone/>
            </a:pPr>
            <a:endParaRPr lang="zh-CN" altLang="en-US" sz="2000" dirty="0">
              <a:latin typeface="微软雅黑" panose="020B0503020204020204" pitchFamily="34" charset="-122"/>
              <a:ea typeface="微软雅黑" panose="020B0503020204020204" pitchFamily="34" charset="-122"/>
              <a:cs typeface="+mj-lt"/>
            </a:endParaRPr>
          </a:p>
          <a:p>
            <a:pPr marL="0" indent="0">
              <a:lnSpc>
                <a:spcPct val="150000"/>
              </a:lnSpc>
              <a:spcAft>
                <a:spcPts val="0"/>
              </a:spcAft>
              <a:buNone/>
            </a:pPr>
            <a:endParaRPr lang="en-US" altLang="zh-CN" sz="2000" dirty="0">
              <a:latin typeface="微软雅黑" panose="020B0503020204020204" pitchFamily="34" charset="-122"/>
              <a:ea typeface="微软雅黑" panose="020B0503020204020204" pitchFamily="34" charset="-122"/>
              <a:cs typeface="+mj-lt"/>
            </a:endParaRPr>
          </a:p>
        </p:txBody>
      </p:sp>
    </p:spTree>
    <p:custDataLst>
      <p:tags r:id="rId1"/>
    </p:custDataLst>
    <p:extLst>
      <p:ext uri="{BB962C8B-B14F-4D97-AF65-F5344CB8AC3E}">
        <p14:creationId xmlns:p14="http://schemas.microsoft.com/office/powerpoint/2010/main" val="1514478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图片 6"/>
          <p:cNvPicPr/>
          <p:nvPr userDrawn="1">
            <p:custDataLst>
              <p:tags r:id="rId2"/>
            </p:custDataLst>
          </p:nvPr>
        </p:nvPicPr>
        <p:blipFill>
          <a:blip r:embed="rId7" r:link="rId8" cstate="print">
            <a:extLst>
              <a:ext uri="{28A0092B-C50C-407E-A947-70E740481C1C}">
                <a14:useLocalDpi xmlns:a14="http://schemas.microsoft.com/office/drawing/2010/main" val="0"/>
              </a:ext>
            </a:extLst>
          </a:blip>
          <a:stretch>
            <a:fillRect/>
          </a:stretch>
        </p:blipFill>
        <p:spPr>
          <a:xfrm>
            <a:off x="0" y="0"/>
            <a:ext cx="720090" cy="601968"/>
          </a:xfrm>
          <a:prstGeom prst="rect">
            <a:avLst/>
          </a:prstGeom>
        </p:spPr>
      </p:pic>
      <p:pic>
        <p:nvPicPr>
          <p:cNvPr id="2" name="图片 8"/>
          <p:cNvPicPr/>
          <p:nvPr userDrawn="1">
            <p:custDataLst>
              <p:tags r:id="rId3"/>
            </p:custDataLst>
          </p:nvPr>
        </p:nvPicPr>
        <p:blipFill>
          <a:blip r:embed="rId9" r:link="rId10" cstate="print">
            <a:extLst>
              <a:ext uri="{28A0092B-C50C-407E-A947-70E740481C1C}">
                <a14:useLocalDpi xmlns:a14="http://schemas.microsoft.com/office/drawing/2010/main" val="0"/>
              </a:ext>
            </a:extLst>
          </a:blip>
          <a:stretch>
            <a:fillRect/>
          </a:stretch>
        </p:blipFill>
        <p:spPr>
          <a:xfrm>
            <a:off x="11471910" y="0"/>
            <a:ext cx="720090" cy="601968"/>
          </a:xfrm>
          <a:prstGeom prst="rect">
            <a:avLst/>
          </a:prstGeom>
        </p:spPr>
      </p:pic>
      <p:sp>
        <p:nvSpPr>
          <p:cNvPr id="6" name="Subtitle 5"/>
          <p:cNvSpPr txBox="1">
            <a:spLocks/>
          </p:cNvSpPr>
          <p:nvPr>
            <p:custDataLst>
              <p:tags r:id="rId4"/>
            </p:custDataLst>
          </p:nvPr>
        </p:nvSpPr>
        <p:spPr>
          <a:xfrm>
            <a:off x="609600" y="300984"/>
            <a:ext cx="10862310" cy="6215648"/>
          </a:xfrm>
          <a:prstGeom prst="rect">
            <a:avLst/>
          </a:prstGeom>
        </p:spPr>
        <p:txBody>
          <a:bodyPr vert="horz" wrap="square" lIns="0" tIns="0" rIns="0" bIns="0" rtlCol="0" anchor="t" anchorCtr="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0"/>
              </a:spcAft>
              <a:buNone/>
            </a:pPr>
            <a:r>
              <a:rPr lang="zh-CN" altLang="en-US" sz="2000" dirty="0">
                <a:latin typeface="微软雅黑" panose="020B0503020204020204" pitchFamily="34" charset="-122"/>
                <a:ea typeface="微软雅黑" panose="020B0503020204020204" pitchFamily="34" charset="-122"/>
                <a:cs typeface="+mj-lt"/>
              </a:rPr>
              <a:t>（</a:t>
            </a:r>
            <a:r>
              <a:rPr lang="en-US" altLang="zh-CN" sz="2000" dirty="0">
                <a:latin typeface="微软雅黑" panose="020B0503020204020204" pitchFamily="34" charset="-122"/>
                <a:ea typeface="微软雅黑" panose="020B0503020204020204" pitchFamily="34" charset="-122"/>
                <a:cs typeface="+mj-lt"/>
              </a:rPr>
              <a:t>2</a:t>
            </a:r>
            <a:r>
              <a:rPr lang="zh-CN" altLang="en-US" sz="2000" dirty="0">
                <a:latin typeface="微软雅黑" panose="020B0503020204020204" pitchFamily="34" charset="-122"/>
                <a:ea typeface="微软雅黑" panose="020B0503020204020204" pitchFamily="34" charset="-122"/>
                <a:cs typeface="+mj-lt"/>
              </a:rPr>
              <a:t>）计算机字库是不具有独创性的数据库</a:t>
            </a:r>
            <a:endParaRPr lang="en-US" altLang="zh-CN" sz="2000" dirty="0">
              <a:latin typeface="微软雅黑" panose="020B0503020204020204" pitchFamily="34" charset="-122"/>
              <a:ea typeface="微软雅黑" panose="020B0503020204020204" pitchFamily="34" charset="-122"/>
              <a:cs typeface="+mj-lt"/>
            </a:endParaRPr>
          </a:p>
          <a:p>
            <a:pPr marL="0" indent="0">
              <a:lnSpc>
                <a:spcPct val="150000"/>
              </a:lnSpc>
              <a:spcAft>
                <a:spcPts val="0"/>
              </a:spcAft>
              <a:buNone/>
            </a:pPr>
            <a:r>
              <a:rPr lang="zh-CN" altLang="en-US" sz="2000" dirty="0">
                <a:latin typeface="微软雅黑" panose="020B0503020204020204" pitchFamily="34" charset="-122"/>
                <a:ea typeface="微软雅黑" panose="020B0503020204020204" pitchFamily="34" charset="-122"/>
                <a:cs typeface="+mj-lt"/>
              </a:rPr>
              <a:t>    一审法院认为方正兰亭字库是美术作品，其理由是方正兰亭字库中的每个单字都具有独创性，这个判决在逻辑上是有问题的，因为它混淆了字体、字库的概念，字体具有独创性并不能想当然的认为字库也同样具有独创性。方正兰亭字库的法律属性为无独创性的数据库。</a:t>
            </a:r>
            <a:endParaRPr lang="en-US" altLang="zh-CN" sz="2000" dirty="0">
              <a:latin typeface="微软雅黑" panose="020B0503020204020204" pitchFamily="34" charset="-122"/>
              <a:ea typeface="微软雅黑" panose="020B0503020204020204" pitchFamily="34" charset="-122"/>
              <a:cs typeface="+mj-lt"/>
            </a:endParaRPr>
          </a:p>
          <a:p>
            <a:pPr marL="0" indent="0">
              <a:lnSpc>
                <a:spcPct val="150000"/>
              </a:lnSpc>
              <a:spcAft>
                <a:spcPts val="0"/>
              </a:spcAft>
              <a:buNone/>
            </a:pPr>
            <a:r>
              <a:rPr lang="zh-CN" altLang="en-US" sz="2000" dirty="0">
                <a:latin typeface="微软雅黑" panose="020B0503020204020204" pitchFamily="34" charset="-122"/>
                <a:ea typeface="微软雅黑" panose="020B0503020204020204" pitchFamily="34" charset="-122"/>
                <a:cs typeface="+mj-lt"/>
              </a:rPr>
              <a:t>（</a:t>
            </a:r>
            <a:r>
              <a:rPr lang="en-US" altLang="zh-CN" sz="2000" dirty="0">
                <a:latin typeface="微软雅黑" panose="020B0503020204020204" pitchFamily="34" charset="-122"/>
                <a:ea typeface="微软雅黑" panose="020B0503020204020204" pitchFamily="34" charset="-122"/>
                <a:cs typeface="+mj-lt"/>
              </a:rPr>
              <a:t>3</a:t>
            </a:r>
            <a:r>
              <a:rPr lang="zh-CN" altLang="en-US" sz="2000" dirty="0">
                <a:latin typeface="微软雅黑" panose="020B0503020204020204" pitchFamily="34" charset="-122"/>
                <a:ea typeface="微软雅黑" panose="020B0503020204020204" pitchFamily="34" charset="-122"/>
                <a:cs typeface="+mj-lt"/>
              </a:rPr>
              <a:t>）计算机字库不是汇编作品 </a:t>
            </a:r>
            <a:endParaRPr lang="en-US" altLang="zh-CN" sz="2000" dirty="0">
              <a:latin typeface="微软雅黑" panose="020B0503020204020204" pitchFamily="34" charset="-122"/>
              <a:ea typeface="微软雅黑" panose="020B0503020204020204" pitchFamily="34" charset="-122"/>
              <a:cs typeface="+mj-lt"/>
            </a:endParaRPr>
          </a:p>
          <a:p>
            <a:pPr marL="0" indent="0">
              <a:lnSpc>
                <a:spcPct val="150000"/>
              </a:lnSpc>
              <a:spcAft>
                <a:spcPts val="0"/>
              </a:spcAft>
              <a:buNone/>
            </a:pPr>
            <a:r>
              <a:rPr lang="en-US" altLang="zh-CN" sz="2000" dirty="0">
                <a:latin typeface="微软雅黑" panose="020B0503020204020204" pitchFamily="34" charset="-122"/>
                <a:ea typeface="微软雅黑" panose="020B0503020204020204" pitchFamily="34" charset="-122"/>
                <a:cs typeface="+mj-lt"/>
              </a:rPr>
              <a:t>    《</a:t>
            </a:r>
            <a:r>
              <a:rPr lang="zh-CN" altLang="en-US" sz="2000" dirty="0">
                <a:latin typeface="微软雅黑" panose="020B0503020204020204" pitchFamily="34" charset="-122"/>
                <a:ea typeface="微软雅黑" panose="020B0503020204020204" pitchFamily="34" charset="-122"/>
                <a:cs typeface="+mj-lt"/>
              </a:rPr>
              <a:t>著作权法</a:t>
            </a:r>
            <a:r>
              <a:rPr lang="en-US" altLang="zh-CN" sz="2000" dirty="0">
                <a:latin typeface="微软雅黑" panose="020B0503020204020204" pitchFamily="34" charset="-122"/>
                <a:ea typeface="微软雅黑" panose="020B0503020204020204" pitchFamily="34" charset="-122"/>
                <a:cs typeface="+mj-lt"/>
              </a:rPr>
              <a:t>》</a:t>
            </a:r>
            <a:r>
              <a:rPr lang="zh-CN" altLang="en-US" sz="2000" dirty="0">
                <a:latin typeface="微软雅黑" panose="020B0503020204020204" pitchFamily="34" charset="-122"/>
                <a:ea typeface="微软雅黑" panose="020B0503020204020204" pitchFamily="34" charset="-122"/>
                <a:cs typeface="+mj-lt"/>
              </a:rPr>
              <a:t>第 </a:t>
            </a:r>
            <a:r>
              <a:rPr lang="en-US" altLang="zh-CN" sz="2000" dirty="0">
                <a:latin typeface="微软雅黑" panose="020B0503020204020204" pitchFamily="34" charset="-122"/>
                <a:ea typeface="微软雅黑" panose="020B0503020204020204" pitchFamily="34" charset="-122"/>
                <a:cs typeface="+mj-lt"/>
              </a:rPr>
              <a:t>14 </a:t>
            </a:r>
            <a:r>
              <a:rPr lang="zh-CN" altLang="en-US" sz="2000" dirty="0">
                <a:latin typeface="微软雅黑" panose="020B0503020204020204" pitchFamily="34" charset="-122"/>
                <a:ea typeface="微软雅黑" panose="020B0503020204020204" pitchFamily="34" charset="-122"/>
                <a:cs typeface="+mj-lt"/>
              </a:rPr>
              <a:t>条规定：“汇编若干作品、作品的片段或者不构成作品的数据或者其他材料，对其内容的选择或者编排体现独创性的作品，为汇编作品，其著作权由汇编人享有，但行使著作权时，不得侵犯原作品的著作权”。由此可见汇编作品要求在作品内容的选择上和编排上都具有独创性。字库软件的开发必须遵从国家标准。</a:t>
            </a:r>
            <a:endParaRPr lang="en-US" altLang="zh-CN" sz="2000" dirty="0">
              <a:latin typeface="微软雅黑" panose="020B0503020204020204" pitchFamily="34" charset="-122"/>
              <a:ea typeface="微软雅黑" panose="020B0503020204020204" pitchFamily="34" charset="-122"/>
              <a:cs typeface="+mj-lt"/>
            </a:endParaRPr>
          </a:p>
          <a:p>
            <a:pPr marL="0" indent="0">
              <a:lnSpc>
                <a:spcPct val="150000"/>
              </a:lnSpc>
              <a:spcAft>
                <a:spcPts val="0"/>
              </a:spcAft>
              <a:buNone/>
            </a:pPr>
            <a:r>
              <a:rPr lang="zh-CN" altLang="en-US" sz="2000" dirty="0">
                <a:latin typeface="微软雅黑" panose="020B0503020204020204" pitchFamily="34" charset="-122"/>
                <a:ea typeface="微软雅黑" panose="020B0503020204020204" pitchFamily="34" charset="-122"/>
                <a:cs typeface="+mj-lt"/>
              </a:rPr>
              <a:t>    这意味着所有字库内包含的内容、编排标准都不允许脱离国家标准。可见无论是在字数、还是区位划分上，字库开发者只需要按照国家标准进行收录就可以了，不需要添加作者任何创意，因此在字库的制作过程中并不存在独创性因素，字库的设计不属于汇编行为。</a:t>
            </a:r>
          </a:p>
          <a:p>
            <a:pPr marL="0" indent="0">
              <a:lnSpc>
                <a:spcPct val="150000"/>
              </a:lnSpc>
              <a:spcAft>
                <a:spcPts val="0"/>
              </a:spcAft>
              <a:buNone/>
            </a:pPr>
            <a:r>
              <a:rPr lang="zh-CN" altLang="en-US" sz="2000" dirty="0">
                <a:latin typeface="微软雅黑" panose="020B0503020204020204" pitchFamily="34" charset="-122"/>
                <a:ea typeface="微软雅黑" panose="020B0503020204020204" pitchFamily="34" charset="-122"/>
                <a:cs typeface="+mj-lt"/>
              </a:rPr>
              <a:t> </a:t>
            </a:r>
          </a:p>
          <a:p>
            <a:pPr marL="0" indent="0">
              <a:lnSpc>
                <a:spcPct val="150000"/>
              </a:lnSpc>
              <a:spcAft>
                <a:spcPts val="0"/>
              </a:spcAft>
              <a:buNone/>
            </a:pPr>
            <a:endParaRPr lang="zh-CN" altLang="en-US" sz="2000" dirty="0">
              <a:latin typeface="微软雅黑" panose="020B0503020204020204" pitchFamily="34" charset="-122"/>
              <a:ea typeface="微软雅黑" panose="020B0503020204020204" pitchFamily="34" charset="-122"/>
              <a:cs typeface="+mj-lt"/>
            </a:endParaRPr>
          </a:p>
          <a:p>
            <a:pPr marL="0" indent="0">
              <a:lnSpc>
                <a:spcPct val="150000"/>
              </a:lnSpc>
              <a:spcAft>
                <a:spcPts val="0"/>
              </a:spcAft>
              <a:buNone/>
            </a:pPr>
            <a:r>
              <a:rPr lang="zh-CN" altLang="en-US" sz="2000" dirty="0">
                <a:latin typeface="微软雅黑" panose="020B0503020204020204" pitchFamily="34" charset="-122"/>
                <a:ea typeface="微软雅黑" panose="020B0503020204020204" pitchFamily="34" charset="-122"/>
                <a:cs typeface="+mj-lt"/>
              </a:rPr>
              <a:t> </a:t>
            </a:r>
          </a:p>
          <a:p>
            <a:pPr marL="0" indent="0">
              <a:lnSpc>
                <a:spcPct val="150000"/>
              </a:lnSpc>
              <a:spcAft>
                <a:spcPts val="0"/>
              </a:spcAft>
              <a:buNone/>
            </a:pPr>
            <a:endParaRPr lang="zh-CN" altLang="en-US" sz="2000" dirty="0">
              <a:latin typeface="微软雅黑" panose="020B0503020204020204" pitchFamily="34" charset="-122"/>
              <a:ea typeface="微软雅黑" panose="020B0503020204020204" pitchFamily="34" charset="-122"/>
              <a:cs typeface="+mj-lt"/>
            </a:endParaRPr>
          </a:p>
          <a:p>
            <a:pPr marL="0" indent="0">
              <a:lnSpc>
                <a:spcPct val="150000"/>
              </a:lnSpc>
              <a:spcAft>
                <a:spcPts val="0"/>
              </a:spcAft>
              <a:buNone/>
            </a:pPr>
            <a:endParaRPr lang="en-US" altLang="zh-CN" sz="2000" dirty="0">
              <a:latin typeface="微软雅黑" panose="020B0503020204020204" pitchFamily="34" charset="-122"/>
              <a:ea typeface="微软雅黑" panose="020B0503020204020204" pitchFamily="34" charset="-122"/>
              <a:cs typeface="+mj-lt"/>
            </a:endParaRPr>
          </a:p>
        </p:txBody>
      </p:sp>
    </p:spTree>
    <p:custDataLst>
      <p:tags r:id="rId1"/>
    </p:custDataLst>
    <p:extLst>
      <p:ext uri="{BB962C8B-B14F-4D97-AF65-F5344CB8AC3E}">
        <p14:creationId xmlns:p14="http://schemas.microsoft.com/office/powerpoint/2010/main" val="154901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65F6A31-A6E6-8B40-A7F6-91E7B531ADF0}"/>
              </a:ext>
            </a:extLst>
          </p:cNvPr>
          <p:cNvSpPr txBox="1"/>
          <p:nvPr/>
        </p:nvSpPr>
        <p:spPr>
          <a:xfrm>
            <a:off x="1531332" y="3105834"/>
            <a:ext cx="2208945" cy="646331"/>
          </a:xfrm>
          <a:prstGeom prst="rect">
            <a:avLst/>
          </a:prstGeom>
          <a:noFill/>
        </p:spPr>
        <p:txBody>
          <a:bodyPr wrap="square" rtlCol="0">
            <a:spAutoFit/>
          </a:bodyPr>
          <a:lstStyle/>
          <a:p>
            <a:r>
              <a:rPr kumimoji="1" lang="zh-CN" altLang="en-US" sz="3600" dirty="0"/>
              <a:t> </a:t>
            </a:r>
          </a:p>
        </p:txBody>
      </p:sp>
      <p:sp>
        <p:nvSpPr>
          <p:cNvPr id="3" name="矩形 2">
            <a:extLst>
              <a:ext uri="{FF2B5EF4-FFF2-40B4-BE49-F238E27FC236}">
                <a16:creationId xmlns:a16="http://schemas.microsoft.com/office/drawing/2014/main" id="{F63042DD-20B4-426F-816E-E8AEB11FEA25}"/>
              </a:ext>
            </a:extLst>
          </p:cNvPr>
          <p:cNvSpPr/>
          <p:nvPr/>
        </p:nvSpPr>
        <p:spPr>
          <a:xfrm>
            <a:off x="1910886" y="2465106"/>
            <a:ext cx="9600705" cy="1069845"/>
          </a:xfrm>
          <a:prstGeom prst="rect">
            <a:avLst/>
          </a:prstGeom>
        </p:spPr>
        <p:txBody>
          <a:bodyPr wrap="none">
            <a:spAutoFit/>
          </a:bodyPr>
          <a:lstStyle/>
          <a:p>
            <a:pPr>
              <a:lnSpc>
                <a:spcPct val="150000"/>
              </a:lnSpc>
            </a:pPr>
            <a:r>
              <a:rPr lang="zh-CN" altLang="en-US" sz="4800" dirty="0">
                <a:latin typeface="+mn-ea"/>
                <a:cs typeface="+mj-lt"/>
              </a:rPr>
              <a:t>计算机字体字库著作权的侵权判定 </a:t>
            </a:r>
          </a:p>
        </p:txBody>
      </p:sp>
    </p:spTree>
    <p:extLst>
      <p:ext uri="{BB962C8B-B14F-4D97-AF65-F5344CB8AC3E}">
        <p14:creationId xmlns:p14="http://schemas.microsoft.com/office/powerpoint/2010/main" val="355101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6"/>
          <p:cNvPicPr/>
          <p:nvPr userDrawn="1">
            <p:custDataLst>
              <p:tags r:id="rId2"/>
            </p:custDataLst>
          </p:nvPr>
        </p:nvPicPr>
        <p:blipFill>
          <a:blip r:embed="rId7" r:link="rId8" cstate="print">
            <a:extLst>
              <a:ext uri="{28A0092B-C50C-407E-A947-70E740481C1C}">
                <a14:useLocalDpi xmlns:a14="http://schemas.microsoft.com/office/drawing/2010/main" val="0"/>
              </a:ext>
            </a:extLst>
          </a:blip>
          <a:stretch>
            <a:fillRect/>
          </a:stretch>
        </p:blipFill>
        <p:spPr>
          <a:xfrm>
            <a:off x="0" y="0"/>
            <a:ext cx="720090" cy="601968"/>
          </a:xfrm>
          <a:prstGeom prst="rect">
            <a:avLst/>
          </a:prstGeom>
        </p:spPr>
      </p:pic>
      <p:pic>
        <p:nvPicPr>
          <p:cNvPr id="2" name="图片 8"/>
          <p:cNvPicPr/>
          <p:nvPr userDrawn="1">
            <p:custDataLst>
              <p:tags r:id="rId3"/>
            </p:custDataLst>
          </p:nvPr>
        </p:nvPicPr>
        <p:blipFill>
          <a:blip r:embed="rId9" r:link="rId10" cstate="print">
            <a:extLst>
              <a:ext uri="{28A0092B-C50C-407E-A947-70E740481C1C}">
                <a14:useLocalDpi xmlns:a14="http://schemas.microsoft.com/office/drawing/2010/main" val="0"/>
              </a:ext>
            </a:extLst>
          </a:blip>
          <a:stretch>
            <a:fillRect/>
          </a:stretch>
        </p:blipFill>
        <p:spPr>
          <a:xfrm>
            <a:off x="11471910" y="0"/>
            <a:ext cx="720090" cy="601968"/>
          </a:xfrm>
          <a:prstGeom prst="rect">
            <a:avLst/>
          </a:prstGeom>
        </p:spPr>
      </p:pic>
      <p:sp>
        <p:nvSpPr>
          <p:cNvPr id="6" name="Subtitle 5"/>
          <p:cNvSpPr txBox="1">
            <a:spLocks/>
          </p:cNvSpPr>
          <p:nvPr>
            <p:custDataLst>
              <p:tags r:id="rId4"/>
            </p:custDataLst>
          </p:nvPr>
        </p:nvSpPr>
        <p:spPr>
          <a:xfrm>
            <a:off x="969645" y="1352403"/>
            <a:ext cx="10862310" cy="3836907"/>
          </a:xfrm>
          <a:prstGeom prst="rect">
            <a:avLst/>
          </a:prstGeom>
        </p:spPr>
        <p:txBody>
          <a:bodyPr vert="horz" wrap="square" lIns="0" tIns="0" rIns="0" bIns="0" rtlCol="0" anchor="t" anchorCtr="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0"/>
              </a:spcAft>
              <a:buNone/>
            </a:pPr>
            <a:r>
              <a:rPr lang="zh-CN" altLang="en-US" sz="3200" dirty="0">
                <a:latin typeface="微软雅黑" panose="020B0503020204020204" pitchFamily="34" charset="-122"/>
                <a:ea typeface="微软雅黑" panose="020B0503020204020204" pitchFamily="34" charset="-122"/>
                <a:cs typeface="+mj-lt"/>
              </a:rPr>
              <a:t>字体字库侵权判定的特殊性</a:t>
            </a:r>
          </a:p>
          <a:p>
            <a:pPr marL="0" indent="0">
              <a:lnSpc>
                <a:spcPct val="150000"/>
              </a:lnSpc>
              <a:spcAft>
                <a:spcPts val="0"/>
              </a:spcAft>
              <a:buNone/>
            </a:pPr>
            <a:r>
              <a:rPr lang="zh-CN" altLang="en-US" sz="2000" dirty="0">
                <a:latin typeface="微软雅黑" panose="020B0503020204020204" pitchFamily="34" charset="-122"/>
                <a:ea typeface="微软雅黑" panose="020B0503020204020204" pitchFamily="34" charset="-122"/>
                <a:cs typeface="+mj-lt"/>
              </a:rPr>
              <a:t>   由于计算机字体字库是以文字为载体的，而文字又具有天然的公共财产属性，以致在字体字库的侵权判定上存在着特殊性。</a:t>
            </a:r>
          </a:p>
          <a:p>
            <a:pPr marL="0" indent="0">
              <a:lnSpc>
                <a:spcPct val="150000"/>
              </a:lnSpc>
              <a:spcAft>
                <a:spcPts val="0"/>
              </a:spcAft>
              <a:buNone/>
            </a:pPr>
            <a:r>
              <a:rPr lang="zh-CN" altLang="en-US" sz="2000" dirty="0">
                <a:latin typeface="微软雅黑" panose="020B0503020204020204" pitchFamily="34" charset="-122"/>
                <a:ea typeface="微软雅黑" panose="020B0503020204020204" pitchFamily="34" charset="-122"/>
                <a:cs typeface="+mj-lt"/>
              </a:rPr>
              <a:t>特殊性之一：使用者对自己的权利范围模糊，常常“被动”侵权。</a:t>
            </a:r>
            <a:endParaRPr lang="en-US" altLang="zh-CN" sz="2000" dirty="0">
              <a:latin typeface="微软雅黑" panose="020B0503020204020204" pitchFamily="34" charset="-122"/>
              <a:ea typeface="微软雅黑" panose="020B0503020204020204" pitchFamily="34" charset="-122"/>
              <a:cs typeface="+mj-lt"/>
            </a:endParaRPr>
          </a:p>
          <a:p>
            <a:pPr marL="0" indent="0">
              <a:lnSpc>
                <a:spcPct val="150000"/>
              </a:lnSpc>
              <a:spcAft>
                <a:spcPts val="0"/>
              </a:spcAft>
              <a:buNone/>
            </a:pPr>
            <a:r>
              <a:rPr lang="zh-CN" altLang="en-US" sz="2000" dirty="0">
                <a:latin typeface="微软雅黑" panose="020B0503020204020204" pitchFamily="34" charset="-122"/>
                <a:ea typeface="微软雅黑" panose="020B0503020204020204" pitchFamily="34" charset="-122"/>
                <a:cs typeface="+mj-lt"/>
              </a:rPr>
              <a:t>特殊性之二：“实质性相似”是字体字库侵权的关键。在实践中，同种文字以不同的字体形式表现出来时，在视觉上很难直接辨别，但不能因此武断判定其为“实质性相似”，应该分情况判定字体的“实质性相似”。</a:t>
            </a:r>
          </a:p>
          <a:p>
            <a:pPr marL="0" indent="0">
              <a:lnSpc>
                <a:spcPct val="150000"/>
              </a:lnSpc>
              <a:spcAft>
                <a:spcPts val="0"/>
              </a:spcAft>
              <a:buNone/>
            </a:pPr>
            <a:endParaRPr lang="en-US" altLang="zh-CN" sz="2000" dirty="0">
              <a:latin typeface="微软雅黑" panose="020B0503020204020204" pitchFamily="34" charset="-122"/>
              <a:ea typeface="微软雅黑" panose="020B0503020204020204" pitchFamily="34" charset="-122"/>
              <a:cs typeface="+mj-lt"/>
            </a:endParaRPr>
          </a:p>
        </p:txBody>
      </p:sp>
    </p:spTree>
    <p:custDataLst>
      <p:tags r:id="rId1"/>
    </p:custDataLst>
    <p:extLst>
      <p:ext uri="{BB962C8B-B14F-4D97-AF65-F5344CB8AC3E}">
        <p14:creationId xmlns:p14="http://schemas.microsoft.com/office/powerpoint/2010/main" val="1995924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图片 6"/>
          <p:cNvPicPr/>
          <p:nvPr userDrawn="1">
            <p:custDataLst>
              <p:tags r:id="rId2"/>
            </p:custDataLst>
          </p:nvPr>
        </p:nvPicPr>
        <p:blipFill>
          <a:blip r:embed="rId7" r:link="rId8" cstate="print">
            <a:extLst>
              <a:ext uri="{28A0092B-C50C-407E-A947-70E740481C1C}">
                <a14:useLocalDpi xmlns:a14="http://schemas.microsoft.com/office/drawing/2010/main" val="0"/>
              </a:ext>
            </a:extLst>
          </a:blip>
          <a:stretch>
            <a:fillRect/>
          </a:stretch>
        </p:blipFill>
        <p:spPr>
          <a:xfrm>
            <a:off x="0" y="0"/>
            <a:ext cx="720090" cy="601968"/>
          </a:xfrm>
          <a:prstGeom prst="rect">
            <a:avLst/>
          </a:prstGeom>
        </p:spPr>
      </p:pic>
      <p:pic>
        <p:nvPicPr>
          <p:cNvPr id="2" name="图片 8"/>
          <p:cNvPicPr/>
          <p:nvPr userDrawn="1">
            <p:custDataLst>
              <p:tags r:id="rId3"/>
            </p:custDataLst>
          </p:nvPr>
        </p:nvPicPr>
        <p:blipFill>
          <a:blip r:embed="rId9" r:link="rId10" cstate="print">
            <a:extLst>
              <a:ext uri="{28A0092B-C50C-407E-A947-70E740481C1C}">
                <a14:useLocalDpi xmlns:a14="http://schemas.microsoft.com/office/drawing/2010/main" val="0"/>
              </a:ext>
            </a:extLst>
          </a:blip>
          <a:stretch>
            <a:fillRect/>
          </a:stretch>
        </p:blipFill>
        <p:spPr>
          <a:xfrm>
            <a:off x="11471910" y="0"/>
            <a:ext cx="720090" cy="601968"/>
          </a:xfrm>
          <a:prstGeom prst="rect">
            <a:avLst/>
          </a:prstGeom>
        </p:spPr>
      </p:pic>
      <p:sp>
        <p:nvSpPr>
          <p:cNvPr id="6" name="Subtitle 5"/>
          <p:cNvSpPr txBox="1">
            <a:spLocks/>
          </p:cNvSpPr>
          <p:nvPr>
            <p:custDataLst>
              <p:tags r:id="rId4"/>
            </p:custDataLst>
          </p:nvPr>
        </p:nvSpPr>
        <p:spPr>
          <a:xfrm>
            <a:off x="664845" y="601968"/>
            <a:ext cx="10862310" cy="6215648"/>
          </a:xfrm>
          <a:prstGeom prst="rect">
            <a:avLst/>
          </a:prstGeom>
        </p:spPr>
        <p:txBody>
          <a:bodyPr vert="horz" wrap="square" lIns="0" tIns="0" rIns="0" bIns="0" rtlCol="0" anchor="t" anchorCtr="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0"/>
              </a:spcAft>
              <a:buNone/>
            </a:pPr>
            <a:r>
              <a:rPr lang="zh-CN" altLang="en-US" sz="3200" dirty="0">
                <a:latin typeface="微软雅黑" panose="020B0503020204020204" pitchFamily="34" charset="-122"/>
                <a:ea typeface="微软雅黑" panose="020B0503020204020204" pitchFamily="34" charset="-122"/>
                <a:cs typeface="+mj-lt"/>
              </a:rPr>
              <a:t>字体字库著作权侵权的主要形式</a:t>
            </a:r>
            <a:endParaRPr lang="en-US" altLang="zh-CN" sz="3200" dirty="0">
              <a:latin typeface="微软雅黑" panose="020B0503020204020204" pitchFamily="34" charset="-122"/>
              <a:ea typeface="微软雅黑" panose="020B0503020204020204" pitchFamily="34" charset="-122"/>
              <a:cs typeface="+mj-lt"/>
            </a:endParaRPr>
          </a:p>
          <a:p>
            <a:pPr marL="0" indent="0">
              <a:lnSpc>
                <a:spcPct val="150000"/>
              </a:lnSpc>
              <a:spcAft>
                <a:spcPts val="0"/>
              </a:spcAft>
              <a:buNone/>
            </a:pPr>
            <a:r>
              <a:rPr lang="zh-CN" altLang="en-US" sz="2000" dirty="0">
                <a:latin typeface="微软雅黑" panose="020B0503020204020204" pitchFamily="34" charset="-122"/>
                <a:ea typeface="微软雅黑" panose="020B0503020204020204" pitchFamily="34" charset="-122"/>
                <a:cs typeface="+mj-lt"/>
              </a:rPr>
              <a:t>    根据近年来关于计算机字体字库侵权纠纷案的总结，对计算机字体字库的侵权主要有两种形式：第一种是非法使用计算机字体；第二种是非法复制计算机字库软件。</a:t>
            </a:r>
          </a:p>
          <a:p>
            <a:pPr marL="0" indent="0">
              <a:lnSpc>
                <a:spcPct val="150000"/>
              </a:lnSpc>
              <a:spcAft>
                <a:spcPts val="0"/>
              </a:spcAft>
              <a:buNone/>
            </a:pPr>
            <a:r>
              <a:rPr lang="zh-CN" altLang="en-US" sz="2000" dirty="0">
                <a:latin typeface="微软雅黑" panose="020B0503020204020204" pitchFamily="34" charset="-122"/>
                <a:ea typeface="微软雅黑" panose="020B0503020204020204" pitchFamily="34" charset="-122"/>
                <a:cs typeface="+mj-lt"/>
              </a:rPr>
              <a:t>    第一种侵权形式主要表现为在产品包装、产品商标、广告宣传上，未经许可使用享有著作权的计算机单个字体。</a:t>
            </a:r>
            <a:endParaRPr lang="en-US" altLang="zh-CN" sz="2000" dirty="0">
              <a:latin typeface="微软雅黑" panose="020B0503020204020204" pitchFamily="34" charset="-122"/>
              <a:ea typeface="微软雅黑" panose="020B0503020204020204" pitchFamily="34" charset="-122"/>
              <a:cs typeface="+mj-lt"/>
            </a:endParaRPr>
          </a:p>
          <a:p>
            <a:pPr marL="0" indent="0">
              <a:lnSpc>
                <a:spcPct val="150000"/>
              </a:lnSpc>
              <a:spcAft>
                <a:spcPts val="0"/>
              </a:spcAft>
              <a:buNone/>
            </a:pPr>
            <a:r>
              <a:rPr lang="en-US" altLang="zh-CN" sz="2000" dirty="0">
                <a:latin typeface="微软雅黑" panose="020B0503020204020204" pitchFamily="34" charset="-122"/>
                <a:ea typeface="微软雅黑" panose="020B0503020204020204" pitchFamily="34" charset="-122"/>
                <a:cs typeface="+mj-lt"/>
              </a:rPr>
              <a:t>    </a:t>
            </a:r>
            <a:r>
              <a:rPr lang="zh-CN" altLang="en-US" sz="2000" dirty="0">
                <a:latin typeface="微软雅黑" panose="020B0503020204020204" pitchFamily="34" charset="-122"/>
                <a:ea typeface="微软雅黑" panose="020B0503020204020204" pitchFamily="34" charset="-122"/>
                <a:cs typeface="+mj-lt"/>
              </a:rPr>
              <a:t>第二种侵权形式即非法复制字库软件，又分为两种情况，情况一是侵权人将字库软件的复制品以出售刻碟或网上提供下载的方式非法牟利，情况二是侵权人将正版字库软件进行低劣、简单、粗糙的改装之后，再以一种所谓的新面貌投入市场。</a:t>
            </a:r>
            <a:endParaRPr lang="en-US" altLang="zh-CN" sz="2000" dirty="0">
              <a:latin typeface="微软雅黑" panose="020B0503020204020204" pitchFamily="34" charset="-122"/>
              <a:ea typeface="微软雅黑" panose="020B0503020204020204" pitchFamily="34" charset="-122"/>
              <a:cs typeface="+mj-lt"/>
            </a:endParaRPr>
          </a:p>
          <a:p>
            <a:pPr marL="0" indent="0">
              <a:lnSpc>
                <a:spcPct val="150000"/>
              </a:lnSpc>
              <a:spcAft>
                <a:spcPts val="0"/>
              </a:spcAft>
              <a:buNone/>
            </a:pPr>
            <a:r>
              <a:rPr lang="zh-CN" altLang="en-US" sz="2000" dirty="0">
                <a:latin typeface="微软雅黑" panose="020B0503020204020204" pitchFamily="34" charset="-122"/>
                <a:ea typeface="微软雅黑" panose="020B0503020204020204" pitchFamily="34" charset="-122"/>
                <a:cs typeface="+mj-lt"/>
              </a:rPr>
              <a:t>    本案中，第九城市公司虽支付了合理对价购买了“</a:t>
            </a:r>
            <a:r>
              <a:rPr lang="en-US" altLang="zh-CN" sz="2000" dirty="0">
                <a:latin typeface="微软雅黑" panose="020B0503020204020204" pitchFamily="34" charset="-122"/>
                <a:ea typeface="微软雅黑" panose="020B0503020204020204" pitchFamily="34" charset="-122"/>
                <a:cs typeface="+mj-lt"/>
              </a:rPr>
              <a:t>46 </a:t>
            </a:r>
            <a:r>
              <a:rPr lang="zh-CN" altLang="en-US" sz="2000" dirty="0">
                <a:latin typeface="微软雅黑" panose="020B0503020204020204" pitchFamily="34" charset="-122"/>
                <a:ea typeface="微软雅黑" panose="020B0503020204020204" pitchFamily="34" charset="-122"/>
                <a:cs typeface="+mj-lt"/>
              </a:rPr>
              <a:t>款 </a:t>
            </a:r>
            <a:r>
              <a:rPr lang="en-US" altLang="zh-CN" sz="2000" dirty="0">
                <a:latin typeface="微软雅黑" panose="020B0503020204020204" pitchFamily="34" charset="-122"/>
                <a:ea typeface="微软雅黑" panose="020B0503020204020204" pitchFamily="34" charset="-122"/>
                <a:cs typeface="+mj-lt"/>
              </a:rPr>
              <a:t>GBK </a:t>
            </a:r>
            <a:r>
              <a:rPr lang="zh-CN" altLang="en-US" sz="2000" dirty="0">
                <a:latin typeface="微软雅黑" panose="020B0503020204020204" pitchFamily="34" charset="-122"/>
                <a:ea typeface="微软雅黑" panose="020B0503020204020204" pitchFamily="34" charset="-122"/>
                <a:cs typeface="+mj-lt"/>
              </a:rPr>
              <a:t>字库”的正版字体软件，但这个购买行为获得的仅仅是字体软件的使用权，在未获得版权权利人授权许可的情况下使用字库中的字体进行大量商业盈利活动，很显然属于第一种侵权形式，即非法使用字体。</a:t>
            </a:r>
          </a:p>
          <a:p>
            <a:pPr marL="0" indent="0">
              <a:lnSpc>
                <a:spcPct val="150000"/>
              </a:lnSpc>
              <a:spcAft>
                <a:spcPts val="0"/>
              </a:spcAft>
              <a:buNone/>
            </a:pPr>
            <a:r>
              <a:rPr lang="zh-CN" altLang="en-US" sz="2000" dirty="0">
                <a:latin typeface="微软雅黑" panose="020B0503020204020204" pitchFamily="34" charset="-122"/>
                <a:ea typeface="微软雅黑" panose="020B0503020204020204" pitchFamily="34" charset="-122"/>
                <a:cs typeface="+mj-lt"/>
              </a:rPr>
              <a:t> </a:t>
            </a:r>
            <a:endParaRPr lang="en-US" altLang="zh-CN" sz="2000" dirty="0">
              <a:latin typeface="微软雅黑" panose="020B0503020204020204" pitchFamily="34" charset="-122"/>
              <a:ea typeface="微软雅黑" panose="020B0503020204020204" pitchFamily="34" charset="-122"/>
              <a:cs typeface="+mj-lt"/>
            </a:endParaRPr>
          </a:p>
        </p:txBody>
      </p:sp>
    </p:spTree>
    <p:custDataLst>
      <p:tags r:id="rId1"/>
    </p:custDataLst>
    <p:extLst>
      <p:ext uri="{BB962C8B-B14F-4D97-AF65-F5344CB8AC3E}">
        <p14:creationId xmlns:p14="http://schemas.microsoft.com/office/powerpoint/2010/main" val="203085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图片 6"/>
          <p:cNvPicPr/>
          <p:nvPr userDrawn="1">
            <p:custDataLst>
              <p:tags r:id="rId2"/>
            </p:custDataLst>
          </p:nvPr>
        </p:nvPicPr>
        <p:blipFill>
          <a:blip r:embed="rId7" r:link="rId8" cstate="print">
            <a:extLst>
              <a:ext uri="{28A0092B-C50C-407E-A947-70E740481C1C}">
                <a14:useLocalDpi xmlns:a14="http://schemas.microsoft.com/office/drawing/2010/main" val="0"/>
              </a:ext>
            </a:extLst>
          </a:blip>
          <a:stretch>
            <a:fillRect/>
          </a:stretch>
        </p:blipFill>
        <p:spPr>
          <a:xfrm>
            <a:off x="0" y="0"/>
            <a:ext cx="720090" cy="601968"/>
          </a:xfrm>
          <a:prstGeom prst="rect">
            <a:avLst/>
          </a:prstGeom>
        </p:spPr>
      </p:pic>
      <p:pic>
        <p:nvPicPr>
          <p:cNvPr id="2" name="图片 8"/>
          <p:cNvPicPr/>
          <p:nvPr userDrawn="1">
            <p:custDataLst>
              <p:tags r:id="rId3"/>
            </p:custDataLst>
          </p:nvPr>
        </p:nvPicPr>
        <p:blipFill>
          <a:blip r:embed="rId9" r:link="rId10" cstate="print">
            <a:extLst>
              <a:ext uri="{28A0092B-C50C-407E-A947-70E740481C1C}">
                <a14:useLocalDpi xmlns:a14="http://schemas.microsoft.com/office/drawing/2010/main" val="0"/>
              </a:ext>
            </a:extLst>
          </a:blip>
          <a:stretch>
            <a:fillRect/>
          </a:stretch>
        </p:blipFill>
        <p:spPr>
          <a:xfrm>
            <a:off x="11471910" y="0"/>
            <a:ext cx="720090" cy="601968"/>
          </a:xfrm>
          <a:prstGeom prst="rect">
            <a:avLst/>
          </a:prstGeom>
        </p:spPr>
      </p:pic>
      <p:sp>
        <p:nvSpPr>
          <p:cNvPr id="6" name="Subtitle 5"/>
          <p:cNvSpPr txBox="1">
            <a:spLocks/>
          </p:cNvSpPr>
          <p:nvPr>
            <p:custDataLst>
              <p:tags r:id="rId4"/>
            </p:custDataLst>
          </p:nvPr>
        </p:nvSpPr>
        <p:spPr>
          <a:xfrm>
            <a:off x="664845" y="1247429"/>
            <a:ext cx="10862310" cy="6215648"/>
          </a:xfrm>
          <a:prstGeom prst="rect">
            <a:avLst/>
          </a:prstGeom>
        </p:spPr>
        <p:txBody>
          <a:bodyPr vert="horz" wrap="square" lIns="0" tIns="0" rIns="0" bIns="0" rtlCol="0" anchor="t" anchorCtr="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0"/>
              </a:spcAft>
              <a:buNone/>
            </a:pPr>
            <a:r>
              <a:rPr lang="zh-CN" altLang="en-US" sz="3200" dirty="0">
                <a:latin typeface="微软雅黑" panose="020B0503020204020204" pitchFamily="34" charset="-122"/>
                <a:ea typeface="微软雅黑" panose="020B0503020204020204" pitchFamily="34" charset="-122"/>
                <a:cs typeface="+mj-lt"/>
              </a:rPr>
              <a:t>字体字库著作权保护的限制 </a:t>
            </a:r>
          </a:p>
          <a:p>
            <a:pPr marL="0" indent="0">
              <a:lnSpc>
                <a:spcPct val="150000"/>
              </a:lnSpc>
              <a:spcAft>
                <a:spcPts val="0"/>
              </a:spcAft>
              <a:buNone/>
            </a:pPr>
            <a:r>
              <a:rPr lang="zh-CN" altLang="en-US" sz="2000" dirty="0">
                <a:latin typeface="微软雅黑" panose="020B0503020204020204" pitchFamily="34" charset="-122"/>
                <a:ea typeface="微软雅黑" panose="020B0503020204020204" pitchFamily="34" charset="-122"/>
                <a:cs typeface="+mj-lt"/>
              </a:rPr>
              <a:t>（</a:t>
            </a:r>
            <a:r>
              <a:rPr lang="en-US" altLang="zh-CN" sz="2000" dirty="0">
                <a:latin typeface="微软雅黑" panose="020B0503020204020204" pitchFamily="34" charset="-122"/>
                <a:ea typeface="微软雅黑" panose="020B0503020204020204" pitchFamily="34" charset="-122"/>
                <a:cs typeface="+mj-lt"/>
              </a:rPr>
              <a:t>1</a:t>
            </a:r>
            <a:r>
              <a:rPr lang="zh-CN" altLang="en-US" sz="2000" dirty="0">
                <a:latin typeface="微软雅黑" panose="020B0503020204020204" pitchFamily="34" charset="-122"/>
                <a:ea typeface="微软雅黑" panose="020B0503020204020204" pitchFamily="34" charset="-122"/>
                <a:cs typeface="+mj-lt"/>
              </a:rPr>
              <a:t>）权利用尽</a:t>
            </a:r>
            <a:endParaRPr lang="en-US" altLang="zh-CN" sz="2000" dirty="0">
              <a:latin typeface="微软雅黑" panose="020B0503020204020204" pitchFamily="34" charset="-122"/>
              <a:ea typeface="微软雅黑" panose="020B0503020204020204" pitchFamily="34" charset="-122"/>
              <a:cs typeface="+mj-lt"/>
            </a:endParaRPr>
          </a:p>
          <a:p>
            <a:pPr marL="0" indent="0">
              <a:lnSpc>
                <a:spcPct val="150000"/>
              </a:lnSpc>
              <a:spcAft>
                <a:spcPts val="0"/>
              </a:spcAft>
              <a:buNone/>
            </a:pPr>
            <a:r>
              <a:rPr lang="zh-CN" altLang="en-US" sz="2000" dirty="0">
                <a:latin typeface="微软雅黑" panose="020B0503020204020204" pitchFamily="34" charset="-122"/>
                <a:ea typeface="微软雅黑" panose="020B0503020204020204" pitchFamily="34" charset="-122"/>
                <a:cs typeface="+mj-lt"/>
              </a:rPr>
              <a:t>权利用尽原则</a:t>
            </a:r>
            <a:r>
              <a:rPr lang="en-US" altLang="zh-CN" sz="2000" dirty="0">
                <a:latin typeface="微软雅黑" panose="020B0503020204020204" pitchFamily="34" charset="-122"/>
                <a:ea typeface="微软雅黑" panose="020B0503020204020204" pitchFamily="34" charset="-122"/>
                <a:cs typeface="+mj-lt"/>
              </a:rPr>
              <a:t>,</a:t>
            </a:r>
            <a:r>
              <a:rPr lang="zh-CN" altLang="en-US" sz="2000" dirty="0">
                <a:latin typeface="微软雅黑" panose="020B0503020204020204" pitchFamily="34" charset="-122"/>
                <a:ea typeface="微软雅黑" panose="020B0503020204020204" pitchFamily="34" charset="-122"/>
                <a:cs typeface="+mj-lt"/>
              </a:rPr>
              <a:t>即知识产权所有人或许可使用人将知识产权合法置于流通之后，原知识产权权利人所有的一些或全部排他权因此而穷竭。</a:t>
            </a:r>
            <a:endParaRPr lang="en-US" altLang="zh-CN" sz="2000" dirty="0">
              <a:latin typeface="微软雅黑" panose="020B0503020204020204" pitchFamily="34" charset="-122"/>
              <a:ea typeface="微软雅黑" panose="020B0503020204020204" pitchFamily="34" charset="-122"/>
              <a:cs typeface="+mj-lt"/>
            </a:endParaRPr>
          </a:p>
          <a:p>
            <a:pPr marL="0" indent="0">
              <a:lnSpc>
                <a:spcPct val="150000"/>
              </a:lnSpc>
              <a:spcAft>
                <a:spcPts val="0"/>
              </a:spcAft>
              <a:buNone/>
            </a:pPr>
            <a:r>
              <a:rPr lang="zh-CN" altLang="en-US" sz="2000" dirty="0">
                <a:latin typeface="微软雅黑" panose="020B0503020204020204" pitchFamily="34" charset="-122"/>
                <a:ea typeface="微软雅黑" panose="020B0503020204020204" pitchFamily="34" charset="-122"/>
                <a:cs typeface="+mj-lt"/>
              </a:rPr>
              <a:t>   对于计算机字体库来说，权利人向公众发行出售，社会公众在以合法的渠道购得字库软件后，通常大家会理所当然的认为获得了该字体及字库的所有权利，可以进行合法使用可再次出售，但如果是对字库中的字体以商业化的形式进行二次盈利出售，则不能适用权利用尽原则，因为该种方式突破了权利用尽原本平衡市场利益，保证社会公正的立法意图</a:t>
            </a:r>
            <a:endParaRPr lang="en-US" altLang="zh-CN" sz="2000" dirty="0">
              <a:latin typeface="微软雅黑" panose="020B0503020204020204" pitchFamily="34" charset="-122"/>
              <a:ea typeface="微软雅黑" panose="020B0503020204020204" pitchFamily="34" charset="-122"/>
              <a:cs typeface="+mj-lt"/>
            </a:endParaRPr>
          </a:p>
          <a:p>
            <a:pPr marL="0" indent="0">
              <a:lnSpc>
                <a:spcPct val="150000"/>
              </a:lnSpc>
              <a:spcAft>
                <a:spcPts val="0"/>
              </a:spcAft>
              <a:buNone/>
            </a:pPr>
            <a:r>
              <a:rPr lang="zh-CN" altLang="en-US" sz="2000" dirty="0">
                <a:latin typeface="微软雅黑" panose="020B0503020204020204" pitchFamily="34" charset="-122"/>
                <a:ea typeface="微软雅黑" panose="020B0503020204020204" pitchFamily="34" charset="-122"/>
                <a:cs typeface="+mj-lt"/>
              </a:rPr>
              <a:t> </a:t>
            </a:r>
          </a:p>
          <a:p>
            <a:pPr marL="0" indent="0">
              <a:lnSpc>
                <a:spcPct val="150000"/>
              </a:lnSpc>
              <a:spcAft>
                <a:spcPts val="0"/>
              </a:spcAft>
              <a:buNone/>
            </a:pPr>
            <a:r>
              <a:rPr lang="zh-CN" altLang="en-US" sz="2000" dirty="0">
                <a:latin typeface="微软雅黑" panose="020B0503020204020204" pitchFamily="34" charset="-122"/>
                <a:ea typeface="微软雅黑" panose="020B0503020204020204" pitchFamily="34" charset="-122"/>
                <a:cs typeface="+mj-lt"/>
              </a:rPr>
              <a:t> </a:t>
            </a:r>
          </a:p>
          <a:p>
            <a:pPr marL="0" indent="0">
              <a:lnSpc>
                <a:spcPct val="150000"/>
              </a:lnSpc>
              <a:spcAft>
                <a:spcPts val="0"/>
              </a:spcAft>
              <a:buNone/>
            </a:pPr>
            <a:endParaRPr lang="zh-CN" altLang="en-US" sz="2000" dirty="0">
              <a:latin typeface="微软雅黑" panose="020B0503020204020204" pitchFamily="34" charset="-122"/>
              <a:ea typeface="微软雅黑" panose="020B0503020204020204" pitchFamily="34" charset="-122"/>
              <a:cs typeface="+mj-lt"/>
            </a:endParaRPr>
          </a:p>
          <a:p>
            <a:pPr marL="0" indent="0">
              <a:lnSpc>
                <a:spcPct val="150000"/>
              </a:lnSpc>
              <a:spcAft>
                <a:spcPts val="0"/>
              </a:spcAft>
              <a:buNone/>
            </a:pPr>
            <a:r>
              <a:rPr lang="zh-CN" altLang="en-US" sz="2000" dirty="0">
                <a:latin typeface="微软雅黑" panose="020B0503020204020204" pitchFamily="34" charset="-122"/>
                <a:ea typeface="微软雅黑" panose="020B0503020204020204" pitchFamily="34" charset="-122"/>
                <a:cs typeface="+mj-lt"/>
              </a:rPr>
              <a:t> </a:t>
            </a:r>
            <a:endParaRPr lang="en-US" altLang="zh-CN" sz="2000" dirty="0">
              <a:latin typeface="微软雅黑" panose="020B0503020204020204" pitchFamily="34" charset="-122"/>
              <a:ea typeface="微软雅黑" panose="020B0503020204020204" pitchFamily="34" charset="-122"/>
              <a:cs typeface="+mj-lt"/>
            </a:endParaRPr>
          </a:p>
        </p:txBody>
      </p:sp>
    </p:spTree>
    <p:custDataLst>
      <p:tags r:id="rId1"/>
    </p:custDataLst>
    <p:extLst>
      <p:ext uri="{BB962C8B-B14F-4D97-AF65-F5344CB8AC3E}">
        <p14:creationId xmlns:p14="http://schemas.microsoft.com/office/powerpoint/2010/main" val="1256285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图片 6"/>
          <p:cNvPicPr/>
          <p:nvPr userDrawn="1">
            <p:custDataLst>
              <p:tags r:id="rId2"/>
            </p:custDataLst>
          </p:nvPr>
        </p:nvPicPr>
        <p:blipFill>
          <a:blip r:embed="rId7" r:link="rId8" cstate="print">
            <a:extLst>
              <a:ext uri="{28A0092B-C50C-407E-A947-70E740481C1C}">
                <a14:useLocalDpi xmlns:a14="http://schemas.microsoft.com/office/drawing/2010/main" val="0"/>
              </a:ext>
            </a:extLst>
          </a:blip>
          <a:stretch>
            <a:fillRect/>
          </a:stretch>
        </p:blipFill>
        <p:spPr>
          <a:xfrm>
            <a:off x="0" y="0"/>
            <a:ext cx="720090" cy="601968"/>
          </a:xfrm>
          <a:prstGeom prst="rect">
            <a:avLst/>
          </a:prstGeom>
        </p:spPr>
      </p:pic>
      <p:pic>
        <p:nvPicPr>
          <p:cNvPr id="2" name="图片 8"/>
          <p:cNvPicPr/>
          <p:nvPr userDrawn="1">
            <p:custDataLst>
              <p:tags r:id="rId3"/>
            </p:custDataLst>
          </p:nvPr>
        </p:nvPicPr>
        <p:blipFill>
          <a:blip r:embed="rId9" r:link="rId10" cstate="print">
            <a:extLst>
              <a:ext uri="{28A0092B-C50C-407E-A947-70E740481C1C}">
                <a14:useLocalDpi xmlns:a14="http://schemas.microsoft.com/office/drawing/2010/main" val="0"/>
              </a:ext>
            </a:extLst>
          </a:blip>
          <a:stretch>
            <a:fillRect/>
          </a:stretch>
        </p:blipFill>
        <p:spPr>
          <a:xfrm>
            <a:off x="11471910" y="0"/>
            <a:ext cx="720090" cy="601968"/>
          </a:xfrm>
          <a:prstGeom prst="rect">
            <a:avLst/>
          </a:prstGeom>
        </p:spPr>
      </p:pic>
      <p:sp>
        <p:nvSpPr>
          <p:cNvPr id="6" name="Subtitle 5"/>
          <p:cNvSpPr txBox="1">
            <a:spLocks/>
          </p:cNvSpPr>
          <p:nvPr>
            <p:custDataLst>
              <p:tags r:id="rId4"/>
            </p:custDataLst>
          </p:nvPr>
        </p:nvSpPr>
        <p:spPr>
          <a:xfrm>
            <a:off x="609600" y="1292079"/>
            <a:ext cx="11290326" cy="5845496"/>
          </a:xfrm>
          <a:prstGeom prst="rect">
            <a:avLst/>
          </a:prstGeom>
        </p:spPr>
        <p:txBody>
          <a:bodyPr vert="horz" wrap="square" lIns="0" tIns="0" rIns="0" bIns="0" rtlCol="0" anchor="t" anchorCtr="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0"/>
              </a:spcAft>
              <a:buNone/>
            </a:pPr>
            <a:r>
              <a:rPr lang="zh-CN" altLang="en-US" sz="2000" dirty="0">
                <a:latin typeface="微软雅黑" panose="020B0503020204020204" pitchFamily="34" charset="-122"/>
                <a:ea typeface="微软雅黑" panose="020B0503020204020204" pitchFamily="34" charset="-122"/>
                <a:cs typeface="+mj-lt"/>
              </a:rPr>
              <a:t>（</a:t>
            </a:r>
            <a:r>
              <a:rPr lang="en-US" altLang="zh-CN" sz="2000" dirty="0">
                <a:latin typeface="微软雅黑" panose="020B0503020204020204" pitchFamily="34" charset="-122"/>
                <a:ea typeface="微软雅黑" panose="020B0503020204020204" pitchFamily="34" charset="-122"/>
                <a:cs typeface="+mj-lt"/>
              </a:rPr>
              <a:t>2</a:t>
            </a:r>
            <a:r>
              <a:rPr lang="zh-CN" altLang="en-US" sz="2000" dirty="0">
                <a:latin typeface="微软雅黑" panose="020B0503020204020204" pitchFamily="34" charset="-122"/>
                <a:ea typeface="微软雅黑" panose="020B0503020204020204" pitchFamily="34" charset="-122"/>
                <a:cs typeface="+mj-lt"/>
              </a:rPr>
              <a:t>）默示许可</a:t>
            </a:r>
            <a:endParaRPr lang="en-US" altLang="zh-CN" sz="2000" dirty="0">
              <a:latin typeface="微软雅黑" panose="020B0503020204020204" pitchFamily="34" charset="-122"/>
              <a:ea typeface="微软雅黑" panose="020B0503020204020204" pitchFamily="34" charset="-122"/>
              <a:cs typeface="+mj-lt"/>
            </a:endParaRPr>
          </a:p>
          <a:p>
            <a:pPr marL="0" indent="0">
              <a:lnSpc>
                <a:spcPct val="150000"/>
              </a:lnSpc>
              <a:spcAft>
                <a:spcPts val="0"/>
              </a:spcAft>
              <a:buNone/>
            </a:pPr>
            <a:r>
              <a:rPr lang="zh-CN" altLang="en-US" sz="2000" dirty="0">
                <a:latin typeface="微软雅黑" panose="020B0503020204020204" pitchFamily="34" charset="-122"/>
                <a:ea typeface="微软雅黑" panose="020B0503020204020204" pitchFamily="34" charset="-122"/>
                <a:cs typeface="+mj-lt"/>
              </a:rPr>
              <a:t>著作权默示许可使用，是指“在著作权授权许可使用的过程中，被许可人并未获得著作权人的明确授权，而是通过著作权人的行为推定该授权成立的著作权许可方式。”   </a:t>
            </a:r>
            <a:endParaRPr lang="en-US" altLang="zh-CN" sz="2000" dirty="0">
              <a:latin typeface="微软雅黑" panose="020B0503020204020204" pitchFamily="34" charset="-122"/>
              <a:ea typeface="微软雅黑" panose="020B0503020204020204" pitchFamily="34" charset="-122"/>
              <a:cs typeface="+mj-lt"/>
            </a:endParaRPr>
          </a:p>
          <a:p>
            <a:pPr marL="0" indent="0">
              <a:lnSpc>
                <a:spcPct val="150000"/>
              </a:lnSpc>
              <a:spcAft>
                <a:spcPts val="0"/>
              </a:spcAft>
              <a:buNone/>
            </a:pPr>
            <a:r>
              <a:rPr lang="zh-CN" altLang="en-US" sz="2000" dirty="0">
                <a:latin typeface="微软雅黑" panose="020B0503020204020204" pitchFamily="34" charset="-122"/>
                <a:ea typeface="微软雅黑" panose="020B0503020204020204" pitchFamily="34" charset="-122"/>
                <a:cs typeface="+mj-lt"/>
              </a:rPr>
              <a:t>    具体到方正诉暴雪一案中，第九城市公司虽然支付了 </a:t>
            </a:r>
            <a:r>
              <a:rPr lang="en-US" altLang="zh-CN" sz="2000" dirty="0">
                <a:latin typeface="微软雅黑" panose="020B0503020204020204" pitchFamily="34" charset="-122"/>
                <a:ea typeface="微软雅黑" panose="020B0503020204020204" pitchFamily="34" charset="-122"/>
                <a:cs typeface="+mj-lt"/>
              </a:rPr>
              <a:t>4000 </a:t>
            </a:r>
            <a:r>
              <a:rPr lang="zh-CN" altLang="en-US" sz="2000" dirty="0">
                <a:latin typeface="微软雅黑" panose="020B0503020204020204" pitchFamily="34" charset="-122"/>
                <a:ea typeface="微软雅黑" panose="020B0503020204020204" pitchFamily="34" charset="-122"/>
                <a:cs typeface="+mj-lt"/>
              </a:rPr>
              <a:t>元合理对价从文韵公司处购买了“</a:t>
            </a:r>
            <a:r>
              <a:rPr lang="en-US" altLang="zh-CN" sz="2000" dirty="0">
                <a:latin typeface="微软雅黑" panose="020B0503020204020204" pitchFamily="34" charset="-122"/>
                <a:ea typeface="微软雅黑" panose="020B0503020204020204" pitchFamily="34" charset="-122"/>
                <a:cs typeface="+mj-lt"/>
              </a:rPr>
              <a:t>46 </a:t>
            </a:r>
            <a:r>
              <a:rPr lang="zh-CN" altLang="en-US" sz="2000" dirty="0">
                <a:latin typeface="微软雅黑" panose="020B0503020204020204" pitchFamily="34" charset="-122"/>
                <a:ea typeface="微软雅黑" panose="020B0503020204020204" pitchFamily="34" charset="-122"/>
                <a:cs typeface="+mj-lt"/>
              </a:rPr>
              <a:t>款 </a:t>
            </a:r>
            <a:r>
              <a:rPr lang="en-US" altLang="zh-CN" sz="2000" dirty="0">
                <a:latin typeface="微软雅黑" panose="020B0503020204020204" pitchFamily="34" charset="-122"/>
                <a:ea typeface="微软雅黑" panose="020B0503020204020204" pitchFamily="34" charset="-122"/>
                <a:cs typeface="+mj-lt"/>
              </a:rPr>
              <a:t>GBK </a:t>
            </a:r>
            <a:r>
              <a:rPr lang="zh-CN" altLang="en-US" sz="2000" dirty="0">
                <a:latin typeface="微软雅黑" panose="020B0503020204020204" pitchFamily="34" charset="-122"/>
                <a:ea typeface="微软雅黑" panose="020B0503020204020204" pitchFamily="34" charset="-122"/>
                <a:cs typeface="+mj-lt"/>
              </a:rPr>
              <a:t>字库”的正版字体软件，但方正计算机字库授权政策中也明确规定只有经过方正公司书面授权才能将其所属字库用于商业用途，则说明如若购买者在未经书面授权的情况下将该软件用于商业用途是属于“非合理的后续使用行为”。在本案中，二审法院没有采纳方正诉宝洁案中二审法院的“默示许可”规则，而是依据案件事实做出侵权认定。</a:t>
            </a:r>
          </a:p>
          <a:p>
            <a:pPr marL="0" indent="0">
              <a:lnSpc>
                <a:spcPct val="150000"/>
              </a:lnSpc>
              <a:spcAft>
                <a:spcPts val="0"/>
              </a:spcAft>
              <a:buNone/>
            </a:pPr>
            <a:endParaRPr lang="zh-CN" altLang="en-US" sz="2000" dirty="0">
              <a:latin typeface="微软雅黑" panose="020B0503020204020204" pitchFamily="34" charset="-122"/>
              <a:ea typeface="微软雅黑" panose="020B0503020204020204" pitchFamily="34" charset="-122"/>
              <a:cs typeface="+mj-lt"/>
            </a:endParaRPr>
          </a:p>
          <a:p>
            <a:pPr marL="0" indent="0">
              <a:lnSpc>
                <a:spcPct val="150000"/>
              </a:lnSpc>
              <a:spcAft>
                <a:spcPts val="0"/>
              </a:spcAft>
              <a:buNone/>
            </a:pPr>
            <a:endParaRPr lang="zh-CN" altLang="en-US" sz="2000" dirty="0">
              <a:latin typeface="微软雅黑" panose="020B0503020204020204" pitchFamily="34" charset="-122"/>
              <a:ea typeface="微软雅黑" panose="020B0503020204020204" pitchFamily="34" charset="-122"/>
              <a:cs typeface="+mj-lt"/>
            </a:endParaRPr>
          </a:p>
          <a:p>
            <a:pPr marL="0" indent="0">
              <a:lnSpc>
                <a:spcPct val="150000"/>
              </a:lnSpc>
              <a:spcAft>
                <a:spcPts val="0"/>
              </a:spcAft>
              <a:buNone/>
            </a:pPr>
            <a:r>
              <a:rPr lang="zh-CN" altLang="en-US" sz="2000" dirty="0">
                <a:latin typeface="微软雅黑" panose="020B0503020204020204" pitchFamily="34" charset="-122"/>
                <a:ea typeface="微软雅黑" panose="020B0503020204020204" pitchFamily="34" charset="-122"/>
                <a:cs typeface="+mj-lt"/>
              </a:rPr>
              <a:t> </a:t>
            </a:r>
          </a:p>
          <a:p>
            <a:pPr marL="0" indent="0">
              <a:lnSpc>
                <a:spcPct val="150000"/>
              </a:lnSpc>
              <a:spcAft>
                <a:spcPts val="0"/>
              </a:spcAft>
              <a:buNone/>
            </a:pPr>
            <a:endParaRPr lang="zh-CN" altLang="en-US" sz="2000" dirty="0">
              <a:latin typeface="微软雅黑" panose="020B0503020204020204" pitchFamily="34" charset="-122"/>
              <a:ea typeface="微软雅黑" panose="020B0503020204020204" pitchFamily="34" charset="-122"/>
              <a:cs typeface="+mj-lt"/>
            </a:endParaRPr>
          </a:p>
          <a:p>
            <a:pPr marL="0" indent="0">
              <a:lnSpc>
                <a:spcPct val="150000"/>
              </a:lnSpc>
              <a:spcAft>
                <a:spcPts val="0"/>
              </a:spcAft>
              <a:buNone/>
            </a:pPr>
            <a:endParaRPr lang="en-US" altLang="zh-CN" sz="2000" dirty="0">
              <a:latin typeface="微软雅黑" panose="020B0503020204020204" pitchFamily="34" charset="-122"/>
              <a:ea typeface="微软雅黑" panose="020B0503020204020204" pitchFamily="34" charset="-122"/>
              <a:cs typeface="+mj-lt"/>
            </a:endParaRPr>
          </a:p>
          <a:p>
            <a:pPr marL="0" indent="0">
              <a:lnSpc>
                <a:spcPct val="150000"/>
              </a:lnSpc>
              <a:spcAft>
                <a:spcPts val="0"/>
              </a:spcAft>
              <a:buNone/>
            </a:pPr>
            <a:r>
              <a:rPr lang="zh-CN" altLang="en-US" sz="2000" dirty="0">
                <a:latin typeface="微软雅黑" panose="020B0503020204020204" pitchFamily="34" charset="-122"/>
                <a:ea typeface="微软雅黑" panose="020B0503020204020204" pitchFamily="34" charset="-122"/>
                <a:cs typeface="+mj-lt"/>
              </a:rPr>
              <a:t> </a:t>
            </a:r>
          </a:p>
          <a:p>
            <a:pPr marL="0" indent="0">
              <a:lnSpc>
                <a:spcPct val="150000"/>
              </a:lnSpc>
              <a:spcAft>
                <a:spcPts val="0"/>
              </a:spcAft>
              <a:buNone/>
            </a:pPr>
            <a:r>
              <a:rPr lang="zh-CN" altLang="en-US" sz="2000" dirty="0">
                <a:latin typeface="微软雅黑" panose="020B0503020204020204" pitchFamily="34" charset="-122"/>
                <a:ea typeface="微软雅黑" panose="020B0503020204020204" pitchFamily="34" charset="-122"/>
                <a:cs typeface="+mj-lt"/>
              </a:rPr>
              <a:t> </a:t>
            </a:r>
          </a:p>
          <a:p>
            <a:pPr marL="0" indent="0">
              <a:lnSpc>
                <a:spcPct val="150000"/>
              </a:lnSpc>
              <a:spcAft>
                <a:spcPts val="0"/>
              </a:spcAft>
              <a:buNone/>
            </a:pPr>
            <a:endParaRPr lang="zh-CN" altLang="en-US" sz="2000" dirty="0">
              <a:latin typeface="微软雅黑" panose="020B0503020204020204" pitchFamily="34" charset="-122"/>
              <a:ea typeface="微软雅黑" panose="020B0503020204020204" pitchFamily="34" charset="-122"/>
              <a:cs typeface="+mj-lt"/>
            </a:endParaRPr>
          </a:p>
          <a:p>
            <a:pPr marL="0" indent="0">
              <a:lnSpc>
                <a:spcPct val="150000"/>
              </a:lnSpc>
              <a:spcAft>
                <a:spcPts val="0"/>
              </a:spcAft>
              <a:buNone/>
            </a:pPr>
            <a:r>
              <a:rPr lang="zh-CN" altLang="en-US" sz="2000" dirty="0">
                <a:latin typeface="微软雅黑" panose="020B0503020204020204" pitchFamily="34" charset="-122"/>
                <a:ea typeface="微软雅黑" panose="020B0503020204020204" pitchFamily="34" charset="-122"/>
                <a:cs typeface="+mj-lt"/>
              </a:rPr>
              <a:t> </a:t>
            </a:r>
            <a:endParaRPr lang="en-US" altLang="zh-CN" sz="2000" dirty="0">
              <a:latin typeface="微软雅黑" panose="020B0503020204020204" pitchFamily="34" charset="-122"/>
              <a:ea typeface="微软雅黑" panose="020B0503020204020204" pitchFamily="34" charset="-122"/>
              <a:cs typeface="+mj-lt"/>
            </a:endParaRPr>
          </a:p>
        </p:txBody>
      </p:sp>
    </p:spTree>
    <p:custDataLst>
      <p:tags r:id="rId1"/>
    </p:custDataLst>
    <p:extLst>
      <p:ext uri="{BB962C8B-B14F-4D97-AF65-F5344CB8AC3E}">
        <p14:creationId xmlns:p14="http://schemas.microsoft.com/office/powerpoint/2010/main" val="2191454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65F6A31-A6E6-8B40-A7F6-91E7B531ADF0}"/>
              </a:ext>
            </a:extLst>
          </p:cNvPr>
          <p:cNvSpPr txBox="1"/>
          <p:nvPr/>
        </p:nvSpPr>
        <p:spPr>
          <a:xfrm>
            <a:off x="3137494" y="2666704"/>
            <a:ext cx="7111737" cy="830997"/>
          </a:xfrm>
          <a:prstGeom prst="rect">
            <a:avLst/>
          </a:prstGeom>
          <a:noFill/>
        </p:spPr>
        <p:txBody>
          <a:bodyPr wrap="square" rtlCol="0">
            <a:spAutoFit/>
          </a:bodyPr>
          <a:lstStyle/>
          <a:p>
            <a:r>
              <a:rPr kumimoji="1" lang="zh-CN" altLang="en-US" sz="4800" dirty="0"/>
              <a:t>案件介绍及裁判结果 </a:t>
            </a:r>
          </a:p>
        </p:txBody>
      </p:sp>
    </p:spTree>
    <p:extLst>
      <p:ext uri="{BB962C8B-B14F-4D97-AF65-F5344CB8AC3E}">
        <p14:creationId xmlns:p14="http://schemas.microsoft.com/office/powerpoint/2010/main" val="2793466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65F6A31-A6E6-8B40-A7F6-91E7B531ADF0}"/>
              </a:ext>
            </a:extLst>
          </p:cNvPr>
          <p:cNvSpPr txBox="1"/>
          <p:nvPr/>
        </p:nvSpPr>
        <p:spPr>
          <a:xfrm>
            <a:off x="1531332" y="3105834"/>
            <a:ext cx="2208945" cy="646331"/>
          </a:xfrm>
          <a:prstGeom prst="rect">
            <a:avLst/>
          </a:prstGeom>
          <a:noFill/>
        </p:spPr>
        <p:txBody>
          <a:bodyPr wrap="square" rtlCol="0">
            <a:spAutoFit/>
          </a:bodyPr>
          <a:lstStyle/>
          <a:p>
            <a:r>
              <a:rPr kumimoji="1" lang="zh-CN" altLang="en-US" sz="3600" dirty="0"/>
              <a:t> </a:t>
            </a:r>
          </a:p>
        </p:txBody>
      </p:sp>
      <p:sp>
        <p:nvSpPr>
          <p:cNvPr id="3" name="矩形 2">
            <a:extLst>
              <a:ext uri="{FF2B5EF4-FFF2-40B4-BE49-F238E27FC236}">
                <a16:creationId xmlns:a16="http://schemas.microsoft.com/office/drawing/2014/main" id="{F63042DD-20B4-426F-816E-E8AEB11FEA25}"/>
              </a:ext>
            </a:extLst>
          </p:cNvPr>
          <p:cNvSpPr/>
          <p:nvPr/>
        </p:nvSpPr>
        <p:spPr>
          <a:xfrm>
            <a:off x="1910886" y="2465106"/>
            <a:ext cx="8802410" cy="830997"/>
          </a:xfrm>
          <a:prstGeom prst="rect">
            <a:avLst/>
          </a:prstGeom>
        </p:spPr>
        <p:txBody>
          <a:bodyPr wrap="none">
            <a:spAutoFit/>
          </a:bodyPr>
          <a:lstStyle/>
          <a:p>
            <a:r>
              <a:rPr lang="zh-CN" altLang="en-US" sz="4800" dirty="0">
                <a:ea typeface="黑体" panose="02010609060101010101" charset="-122"/>
                <a:cs typeface="+mj-lt"/>
              </a:rPr>
              <a:t>计算机字体字库法律保护的缺陷</a:t>
            </a:r>
            <a:endParaRPr lang="en-US" altLang="zh-CN" sz="4800" dirty="0">
              <a:solidFill>
                <a:schemeClr val="tx1">
                  <a:lumMod val="65000"/>
                  <a:lumOff val="35000"/>
                </a:schemeClr>
              </a:solidFill>
              <a:ea typeface="黑体" panose="02010609060101010101" charset="-122"/>
              <a:cs typeface="+mj-lt"/>
            </a:endParaRPr>
          </a:p>
        </p:txBody>
      </p:sp>
    </p:spTree>
    <p:extLst>
      <p:ext uri="{BB962C8B-B14F-4D97-AF65-F5344CB8AC3E}">
        <p14:creationId xmlns:p14="http://schemas.microsoft.com/office/powerpoint/2010/main" val="1045517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6"/>
          <p:cNvPicPr/>
          <p:nvPr userDrawn="1">
            <p:custDataLst>
              <p:tags r:id="rId2"/>
            </p:custDataLst>
          </p:nvPr>
        </p:nvPicPr>
        <p:blipFill>
          <a:blip r:embed="rId6" r:link="rId7" cstate="print">
            <a:extLst>
              <a:ext uri="{28A0092B-C50C-407E-A947-70E740481C1C}">
                <a14:useLocalDpi xmlns:a14="http://schemas.microsoft.com/office/drawing/2010/main" val="0"/>
              </a:ext>
            </a:extLst>
          </a:blip>
          <a:stretch>
            <a:fillRect/>
          </a:stretch>
        </p:blipFill>
        <p:spPr>
          <a:xfrm>
            <a:off x="0" y="0"/>
            <a:ext cx="720090" cy="601968"/>
          </a:xfrm>
          <a:prstGeom prst="rect">
            <a:avLst/>
          </a:prstGeom>
        </p:spPr>
      </p:pic>
      <p:pic>
        <p:nvPicPr>
          <p:cNvPr id="2" name="图片 8"/>
          <p:cNvPicPr/>
          <p:nvPr userDrawn="1">
            <p:custDataLst>
              <p:tags r:id="rId3"/>
            </p:custDataLst>
          </p:nvPr>
        </p:nvPicPr>
        <p:blipFill>
          <a:blip r:embed="rId8" r:link="rId9" cstate="print">
            <a:extLst>
              <a:ext uri="{28A0092B-C50C-407E-A947-70E740481C1C}">
                <a14:useLocalDpi xmlns:a14="http://schemas.microsoft.com/office/drawing/2010/main" val="0"/>
              </a:ext>
            </a:extLst>
          </a:blip>
          <a:stretch>
            <a:fillRect/>
          </a:stretch>
        </p:blipFill>
        <p:spPr>
          <a:xfrm>
            <a:off x="11471910" y="0"/>
            <a:ext cx="720090" cy="601968"/>
          </a:xfrm>
          <a:prstGeom prst="rect">
            <a:avLst/>
          </a:prstGeom>
        </p:spPr>
      </p:pic>
      <p:sp>
        <p:nvSpPr>
          <p:cNvPr id="6" name="文本框 5"/>
          <p:cNvSpPr txBox="1"/>
          <p:nvPr/>
        </p:nvSpPr>
        <p:spPr>
          <a:xfrm>
            <a:off x="3971290" y="2095500"/>
            <a:ext cx="5554980" cy="1446550"/>
          </a:xfrm>
          <a:prstGeom prst="rect">
            <a:avLst/>
          </a:prstGeom>
          <a:noFill/>
        </p:spPr>
        <p:txBody>
          <a:bodyPr wrap="square" rtlCol="0">
            <a:spAutoFit/>
          </a:bodyPr>
          <a:lstStyle/>
          <a:p>
            <a:r>
              <a:rPr lang="zh-CN" altLang="en-US" sz="4400" dirty="0">
                <a:latin typeface="Times New Roman" panose="02020603050405020304" charset="0"/>
                <a:cs typeface="Times New Roman" panose="02020603050405020304" charset="0"/>
                <a:sym typeface="+mn-ea"/>
              </a:rPr>
              <a:t> </a:t>
            </a:r>
            <a:endParaRPr lang="zh-CN" altLang="en-US" sz="4400" dirty="0">
              <a:latin typeface="Times New Roman" panose="02020603050405020304" charset="0"/>
              <a:cs typeface="Times New Roman" panose="02020603050405020304" charset="0"/>
            </a:endParaRPr>
          </a:p>
          <a:p>
            <a:endParaRPr lang="en-US" altLang="zh-CN" sz="4400" dirty="0">
              <a:latin typeface="Times New Roman" panose="02020603050405020304" charset="0"/>
              <a:cs typeface="Times New Roman" panose="02020603050405020304" charset="0"/>
            </a:endParaRPr>
          </a:p>
        </p:txBody>
      </p:sp>
      <p:sp>
        <p:nvSpPr>
          <p:cNvPr id="3" name="文本框 2"/>
          <p:cNvSpPr txBox="1"/>
          <p:nvPr/>
        </p:nvSpPr>
        <p:spPr>
          <a:xfrm>
            <a:off x="879230" y="791308"/>
            <a:ext cx="5109091" cy="461665"/>
          </a:xfrm>
          <a:prstGeom prst="rect">
            <a:avLst/>
          </a:prstGeom>
          <a:noFill/>
        </p:spPr>
        <p:txBody>
          <a:bodyPr wrap="none" rtlCol="0">
            <a:spAutoFit/>
          </a:bodyPr>
          <a:lstStyle/>
          <a:p>
            <a:r>
              <a:rPr lang="zh-CN" altLang="en-US" sz="2400" b="1" dirty="0"/>
              <a:t>缺乏对字体字库软件明确的法律定性</a:t>
            </a:r>
          </a:p>
        </p:txBody>
      </p:sp>
      <p:sp>
        <p:nvSpPr>
          <p:cNvPr id="4" name="文本框 3"/>
          <p:cNvSpPr txBox="1"/>
          <p:nvPr/>
        </p:nvSpPr>
        <p:spPr>
          <a:xfrm>
            <a:off x="1718839" y="2638922"/>
            <a:ext cx="9190350" cy="2535951"/>
          </a:xfrm>
          <a:prstGeom prst="rect">
            <a:avLst/>
          </a:prstGeom>
          <a:noFill/>
        </p:spPr>
        <p:txBody>
          <a:bodyPr wrap="square" rtlCol="0">
            <a:spAutoFit/>
          </a:bodyPr>
          <a:lstStyle/>
          <a:p>
            <a:pPr>
              <a:lnSpc>
                <a:spcPct val="150000"/>
              </a:lnSpc>
            </a:pPr>
            <a:r>
              <a:rPr lang="en-US" altLang="zh-CN" dirty="0"/>
              <a:t>1</a:t>
            </a:r>
            <a:r>
              <a:rPr lang="zh-CN" altLang="en-US" dirty="0"/>
              <a:t>、在我国现行的法律体系中，并没有对计算机字体、字库做出明确规定，计算机字体、字库和字库软件的法律定性、权利范围及其界限、法律保护模式和侵权认定标准等相关内容均无法可循</a:t>
            </a:r>
            <a:endParaRPr lang="en-US" altLang="zh-CN" dirty="0"/>
          </a:p>
          <a:p>
            <a:pPr>
              <a:lnSpc>
                <a:spcPct val="150000"/>
              </a:lnSpc>
            </a:pPr>
            <a:endParaRPr lang="en-US" altLang="zh-CN" dirty="0"/>
          </a:p>
          <a:p>
            <a:pPr>
              <a:lnSpc>
                <a:spcPct val="150000"/>
              </a:lnSpc>
            </a:pPr>
            <a:r>
              <a:rPr lang="en-US" altLang="zh-CN" dirty="0"/>
              <a:t>2</a:t>
            </a:r>
            <a:r>
              <a:rPr lang="zh-CN" altLang="en-US" dirty="0"/>
              <a:t>、在我国的社会环境中，计算机字体、字库权利人的合法权益范围无法通过法律得到明确规定，购买者和使用者也缺乏统一的行为准则进行遵循和参照</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6"/>
          <p:cNvPicPr/>
          <p:nvPr userDrawn="1">
            <p:custDataLst>
              <p:tags r:id="rId2"/>
            </p:custDataLst>
          </p:nvPr>
        </p:nvPicPr>
        <p:blipFill>
          <a:blip r:embed="rId6" r:link="rId7" cstate="print">
            <a:extLst>
              <a:ext uri="{28A0092B-C50C-407E-A947-70E740481C1C}">
                <a14:useLocalDpi xmlns:a14="http://schemas.microsoft.com/office/drawing/2010/main" val="0"/>
              </a:ext>
            </a:extLst>
          </a:blip>
          <a:stretch>
            <a:fillRect/>
          </a:stretch>
        </p:blipFill>
        <p:spPr>
          <a:xfrm>
            <a:off x="0" y="0"/>
            <a:ext cx="720090" cy="601968"/>
          </a:xfrm>
          <a:prstGeom prst="rect">
            <a:avLst/>
          </a:prstGeom>
        </p:spPr>
      </p:pic>
      <p:pic>
        <p:nvPicPr>
          <p:cNvPr id="2" name="图片 8"/>
          <p:cNvPicPr/>
          <p:nvPr userDrawn="1">
            <p:custDataLst>
              <p:tags r:id="rId3"/>
            </p:custDataLst>
          </p:nvPr>
        </p:nvPicPr>
        <p:blipFill>
          <a:blip r:embed="rId8" r:link="rId9" cstate="print">
            <a:extLst>
              <a:ext uri="{28A0092B-C50C-407E-A947-70E740481C1C}">
                <a14:useLocalDpi xmlns:a14="http://schemas.microsoft.com/office/drawing/2010/main" val="0"/>
              </a:ext>
            </a:extLst>
          </a:blip>
          <a:stretch>
            <a:fillRect/>
          </a:stretch>
        </p:blipFill>
        <p:spPr>
          <a:xfrm>
            <a:off x="11471910" y="0"/>
            <a:ext cx="720090" cy="601968"/>
          </a:xfrm>
          <a:prstGeom prst="rect">
            <a:avLst/>
          </a:prstGeom>
        </p:spPr>
      </p:pic>
      <p:sp>
        <p:nvSpPr>
          <p:cNvPr id="4" name="矩形 3"/>
          <p:cNvSpPr/>
          <p:nvPr/>
        </p:nvSpPr>
        <p:spPr>
          <a:xfrm>
            <a:off x="811603" y="1336403"/>
            <a:ext cx="3877985" cy="461665"/>
          </a:xfrm>
          <a:prstGeom prst="rect">
            <a:avLst/>
          </a:prstGeom>
        </p:spPr>
        <p:txBody>
          <a:bodyPr wrap="none">
            <a:spAutoFit/>
          </a:bodyPr>
          <a:lstStyle/>
          <a:p>
            <a:r>
              <a:rPr lang="zh-CN" altLang="en-US" sz="2400" b="1" dirty="0"/>
              <a:t>缺乏统一的独创性判定标准</a:t>
            </a:r>
          </a:p>
        </p:txBody>
      </p:sp>
      <p:sp>
        <p:nvSpPr>
          <p:cNvPr id="5" name="矩形 4"/>
          <p:cNvSpPr/>
          <p:nvPr/>
        </p:nvSpPr>
        <p:spPr>
          <a:xfrm>
            <a:off x="1737255" y="2922036"/>
            <a:ext cx="8321143" cy="2535951"/>
          </a:xfrm>
          <a:prstGeom prst="rect">
            <a:avLst/>
          </a:prstGeom>
        </p:spPr>
        <p:txBody>
          <a:bodyPr wrap="square">
            <a:spAutoFit/>
          </a:bodyPr>
          <a:lstStyle/>
          <a:p>
            <a:pPr>
              <a:lnSpc>
                <a:spcPct val="150000"/>
              </a:lnSpc>
            </a:pPr>
            <a:r>
              <a:rPr lang="zh-CN" altLang="en-US" dirty="0"/>
              <a:t>理论层面：大多数的学者认为应该根据单字的独创性程度判定计算机字体是否属于美术作品</a:t>
            </a:r>
            <a:endParaRPr lang="en-US" altLang="zh-CN" dirty="0"/>
          </a:p>
          <a:p>
            <a:pPr>
              <a:lnSpc>
                <a:spcPct val="150000"/>
              </a:lnSpc>
            </a:pPr>
            <a:endParaRPr lang="en-US" altLang="zh-CN" dirty="0"/>
          </a:p>
          <a:p>
            <a:pPr>
              <a:lnSpc>
                <a:spcPct val="150000"/>
              </a:lnSpc>
            </a:pPr>
            <a:r>
              <a:rPr lang="zh-CN" altLang="en-US" dirty="0"/>
              <a:t>实践层面：由于缺乏一个确切独创性标准，会导致很多的麻烦，比如字体字库的开发者无法判断自己的字体是否具有独创性？使用者也不知道自己所使用的字体哪个受著作权保护？因而无法做到“侵权预知”</a:t>
            </a: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6"/>
          <p:cNvPicPr/>
          <p:nvPr userDrawn="1">
            <p:custDataLst>
              <p:tags r:id="rId2"/>
            </p:custDataLst>
          </p:nvPr>
        </p:nvPicPr>
        <p:blipFill>
          <a:blip r:embed="rId6" r:link="rId7" cstate="print">
            <a:extLst>
              <a:ext uri="{28A0092B-C50C-407E-A947-70E740481C1C}">
                <a14:useLocalDpi xmlns:a14="http://schemas.microsoft.com/office/drawing/2010/main" val="0"/>
              </a:ext>
            </a:extLst>
          </a:blip>
          <a:stretch>
            <a:fillRect/>
          </a:stretch>
        </p:blipFill>
        <p:spPr>
          <a:xfrm>
            <a:off x="0" y="0"/>
            <a:ext cx="720090" cy="601968"/>
          </a:xfrm>
          <a:prstGeom prst="rect">
            <a:avLst/>
          </a:prstGeom>
        </p:spPr>
      </p:pic>
      <p:pic>
        <p:nvPicPr>
          <p:cNvPr id="2" name="图片 8"/>
          <p:cNvPicPr/>
          <p:nvPr userDrawn="1">
            <p:custDataLst>
              <p:tags r:id="rId3"/>
            </p:custDataLst>
          </p:nvPr>
        </p:nvPicPr>
        <p:blipFill>
          <a:blip r:embed="rId8" r:link="rId9" cstate="print">
            <a:extLst>
              <a:ext uri="{28A0092B-C50C-407E-A947-70E740481C1C}">
                <a14:useLocalDpi xmlns:a14="http://schemas.microsoft.com/office/drawing/2010/main" val="0"/>
              </a:ext>
            </a:extLst>
          </a:blip>
          <a:stretch>
            <a:fillRect/>
          </a:stretch>
        </p:blipFill>
        <p:spPr>
          <a:xfrm>
            <a:off x="11471910" y="0"/>
            <a:ext cx="720090" cy="601968"/>
          </a:xfrm>
          <a:prstGeom prst="rect">
            <a:avLst/>
          </a:prstGeom>
        </p:spPr>
      </p:pic>
      <p:sp>
        <p:nvSpPr>
          <p:cNvPr id="3" name="矩形 2"/>
          <p:cNvSpPr/>
          <p:nvPr/>
        </p:nvSpPr>
        <p:spPr>
          <a:xfrm>
            <a:off x="1057925" y="1380365"/>
            <a:ext cx="1620957" cy="523220"/>
          </a:xfrm>
          <a:prstGeom prst="rect">
            <a:avLst/>
          </a:prstGeom>
        </p:spPr>
        <p:txBody>
          <a:bodyPr wrap="none">
            <a:spAutoFit/>
          </a:bodyPr>
          <a:lstStyle/>
          <a:p>
            <a:r>
              <a:rPr lang="zh-CN" altLang="en-US" sz="2800" b="1" dirty="0"/>
              <a:t>机制欠缺</a:t>
            </a:r>
          </a:p>
        </p:txBody>
      </p:sp>
      <p:sp>
        <p:nvSpPr>
          <p:cNvPr id="4" name="矩形 3"/>
          <p:cNvSpPr/>
          <p:nvPr/>
        </p:nvSpPr>
        <p:spPr>
          <a:xfrm>
            <a:off x="2250066" y="2638502"/>
            <a:ext cx="6096000" cy="2949525"/>
          </a:xfrm>
          <a:prstGeom prst="rect">
            <a:avLst/>
          </a:prstGeom>
        </p:spPr>
        <p:txBody>
          <a:bodyPr>
            <a:spAutoFit/>
          </a:bodyPr>
          <a:lstStyle/>
          <a:p>
            <a:pPr>
              <a:lnSpc>
                <a:spcPct val="150000"/>
              </a:lnSpc>
            </a:pPr>
            <a:r>
              <a:rPr lang="en-US" altLang="zh-CN" dirty="0"/>
              <a:t>1</a:t>
            </a:r>
            <a:r>
              <a:rPr lang="zh-CN" altLang="en-US" dirty="0"/>
              <a:t>、字体设计行业缺乏知识产权法的明确保护</a:t>
            </a:r>
            <a:endParaRPr lang="en-US" altLang="zh-CN" dirty="0"/>
          </a:p>
          <a:p>
            <a:pPr>
              <a:lnSpc>
                <a:spcPct val="150000"/>
              </a:lnSpc>
            </a:pPr>
            <a:r>
              <a:rPr lang="en-US" altLang="zh-CN" dirty="0"/>
              <a:t>2</a:t>
            </a:r>
            <a:r>
              <a:rPr lang="zh-CN" altLang="en-US" dirty="0"/>
              <a:t>、字库行业滞后的经营管理理念。如市场上对字</a:t>
            </a:r>
          </a:p>
          <a:p>
            <a:pPr>
              <a:lnSpc>
                <a:spcPct val="150000"/>
              </a:lnSpc>
            </a:pPr>
            <a:r>
              <a:rPr lang="zh-CN" altLang="en-US" dirty="0"/>
              <a:t>体库的售价没有统一标准，对于同样一套字库，收取的授权使用价格却千差万别。</a:t>
            </a:r>
          </a:p>
          <a:p>
            <a:pPr>
              <a:lnSpc>
                <a:spcPct val="150000"/>
              </a:lnSpc>
            </a:pPr>
            <a:r>
              <a:rPr lang="zh-CN" altLang="en-US" dirty="0"/>
              <a:t>甚至有些企业设计字库并不是为了适应市场的需求，而是为了知识产权的索赔。</a:t>
            </a:r>
          </a:p>
          <a:p>
            <a:pPr>
              <a:lnSpc>
                <a:spcPct val="150000"/>
              </a:lnSpc>
            </a:pPr>
            <a:endParaRPr lang="zh-CN" altLang="en-US" dirty="0"/>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65F6A31-A6E6-8B40-A7F6-91E7B531ADF0}"/>
              </a:ext>
            </a:extLst>
          </p:cNvPr>
          <p:cNvSpPr txBox="1"/>
          <p:nvPr/>
        </p:nvSpPr>
        <p:spPr>
          <a:xfrm>
            <a:off x="1531332" y="3105834"/>
            <a:ext cx="2208945" cy="646331"/>
          </a:xfrm>
          <a:prstGeom prst="rect">
            <a:avLst/>
          </a:prstGeom>
          <a:noFill/>
        </p:spPr>
        <p:txBody>
          <a:bodyPr wrap="square" rtlCol="0">
            <a:spAutoFit/>
          </a:bodyPr>
          <a:lstStyle/>
          <a:p>
            <a:r>
              <a:rPr kumimoji="1" lang="zh-CN" altLang="en-US" sz="3600" dirty="0"/>
              <a:t> </a:t>
            </a:r>
          </a:p>
        </p:txBody>
      </p:sp>
      <p:sp>
        <p:nvSpPr>
          <p:cNvPr id="3" name="矩形 2">
            <a:extLst>
              <a:ext uri="{FF2B5EF4-FFF2-40B4-BE49-F238E27FC236}">
                <a16:creationId xmlns:a16="http://schemas.microsoft.com/office/drawing/2014/main" id="{F63042DD-20B4-426F-816E-E8AEB11FEA25}"/>
              </a:ext>
            </a:extLst>
          </p:cNvPr>
          <p:cNvSpPr/>
          <p:nvPr/>
        </p:nvSpPr>
        <p:spPr>
          <a:xfrm>
            <a:off x="1306587" y="2417398"/>
            <a:ext cx="10033516" cy="830997"/>
          </a:xfrm>
          <a:prstGeom prst="rect">
            <a:avLst/>
          </a:prstGeom>
        </p:spPr>
        <p:txBody>
          <a:bodyPr wrap="none">
            <a:spAutoFit/>
          </a:bodyPr>
          <a:lstStyle/>
          <a:p>
            <a:r>
              <a:rPr lang="zh-CN" altLang="en-US" sz="4800" dirty="0"/>
              <a:t>完善计算机字体字库法律保护的建议</a:t>
            </a:r>
            <a:endParaRPr lang="en-US" altLang="zh-CN" sz="4800" dirty="0">
              <a:solidFill>
                <a:schemeClr val="tx1">
                  <a:lumMod val="65000"/>
                  <a:lumOff val="35000"/>
                </a:schemeClr>
              </a:solidFill>
              <a:ea typeface="黑体" panose="02010609060101010101" charset="-122"/>
              <a:cs typeface="+mj-lt"/>
            </a:endParaRPr>
          </a:p>
        </p:txBody>
      </p:sp>
    </p:spTree>
    <p:extLst>
      <p:ext uri="{BB962C8B-B14F-4D97-AF65-F5344CB8AC3E}">
        <p14:creationId xmlns:p14="http://schemas.microsoft.com/office/powerpoint/2010/main" val="882168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6"/>
          <p:cNvPicPr/>
          <p:nvPr userDrawn="1">
            <p:custDataLst>
              <p:tags r:id="rId2"/>
            </p:custDataLst>
          </p:nvPr>
        </p:nvPicPr>
        <p:blipFill>
          <a:blip r:embed="rId6" r:link="rId7" cstate="print">
            <a:extLst>
              <a:ext uri="{28A0092B-C50C-407E-A947-70E740481C1C}">
                <a14:useLocalDpi xmlns:a14="http://schemas.microsoft.com/office/drawing/2010/main" val="0"/>
              </a:ext>
            </a:extLst>
          </a:blip>
          <a:stretch>
            <a:fillRect/>
          </a:stretch>
        </p:blipFill>
        <p:spPr>
          <a:xfrm>
            <a:off x="0" y="0"/>
            <a:ext cx="720090" cy="601968"/>
          </a:xfrm>
          <a:prstGeom prst="rect">
            <a:avLst/>
          </a:prstGeom>
        </p:spPr>
      </p:pic>
      <p:pic>
        <p:nvPicPr>
          <p:cNvPr id="2" name="图片 8"/>
          <p:cNvPicPr/>
          <p:nvPr userDrawn="1">
            <p:custDataLst>
              <p:tags r:id="rId3"/>
            </p:custDataLst>
          </p:nvPr>
        </p:nvPicPr>
        <p:blipFill>
          <a:blip r:embed="rId8" r:link="rId9" cstate="print">
            <a:extLst>
              <a:ext uri="{28A0092B-C50C-407E-A947-70E740481C1C}">
                <a14:useLocalDpi xmlns:a14="http://schemas.microsoft.com/office/drawing/2010/main" val="0"/>
              </a:ext>
            </a:extLst>
          </a:blip>
          <a:stretch>
            <a:fillRect/>
          </a:stretch>
        </p:blipFill>
        <p:spPr>
          <a:xfrm>
            <a:off x="11471910" y="0"/>
            <a:ext cx="720090" cy="601968"/>
          </a:xfrm>
          <a:prstGeom prst="rect">
            <a:avLst/>
          </a:prstGeom>
        </p:spPr>
      </p:pic>
      <p:sp>
        <p:nvSpPr>
          <p:cNvPr id="7" name="文本框 6"/>
          <p:cNvSpPr txBox="1"/>
          <p:nvPr/>
        </p:nvSpPr>
        <p:spPr>
          <a:xfrm>
            <a:off x="568021" y="775721"/>
            <a:ext cx="7558405" cy="645160"/>
          </a:xfrm>
          <a:prstGeom prst="rect">
            <a:avLst/>
          </a:prstGeom>
          <a:noFill/>
        </p:spPr>
        <p:txBody>
          <a:bodyPr wrap="square" rtlCol="0">
            <a:spAutoFit/>
          </a:bodyPr>
          <a:lstStyle/>
          <a:p>
            <a:endParaRPr lang="en-US" altLang="zh-CN" sz="3600" dirty="0">
              <a:cs typeface="+mn-lt"/>
            </a:endParaRPr>
          </a:p>
        </p:txBody>
      </p:sp>
      <p:sp>
        <p:nvSpPr>
          <p:cNvPr id="3" name="矩形 2"/>
          <p:cNvSpPr/>
          <p:nvPr/>
        </p:nvSpPr>
        <p:spPr>
          <a:xfrm>
            <a:off x="720090" y="1077198"/>
            <a:ext cx="284052" cy="523220"/>
          </a:xfrm>
          <a:prstGeom prst="rect">
            <a:avLst/>
          </a:prstGeom>
        </p:spPr>
        <p:txBody>
          <a:bodyPr wrap="none">
            <a:spAutoFit/>
          </a:bodyPr>
          <a:lstStyle/>
          <a:p>
            <a:r>
              <a:rPr lang="zh-CN" altLang="en-US" sz="2800" b="1" dirty="0"/>
              <a:t> </a:t>
            </a:r>
          </a:p>
        </p:txBody>
      </p:sp>
      <p:sp>
        <p:nvSpPr>
          <p:cNvPr id="4" name="矩形 3"/>
          <p:cNvSpPr/>
          <p:nvPr/>
        </p:nvSpPr>
        <p:spPr>
          <a:xfrm>
            <a:off x="861246" y="1140263"/>
            <a:ext cx="10070814" cy="1938992"/>
          </a:xfrm>
          <a:prstGeom prst="rect">
            <a:avLst/>
          </a:prstGeom>
        </p:spPr>
        <p:txBody>
          <a:bodyPr wrap="square">
            <a:spAutoFit/>
          </a:bodyPr>
          <a:lstStyle/>
          <a:p>
            <a:r>
              <a:rPr lang="en-US" altLang="zh-CN" sz="2000" b="1" dirty="0">
                <a:latin typeface="+mn-ea"/>
              </a:rPr>
              <a:t>1</a:t>
            </a:r>
            <a:r>
              <a:rPr lang="zh-CN" altLang="en-US" sz="2000" b="1" dirty="0">
                <a:latin typeface="+mn-ea"/>
              </a:rPr>
              <a:t>、增加《著作权法》中邻接权的种类</a:t>
            </a:r>
            <a:endParaRPr lang="en-US" altLang="zh-CN" sz="2000" b="1" dirty="0">
              <a:latin typeface="+mn-ea"/>
            </a:endParaRPr>
          </a:p>
          <a:p>
            <a:endParaRPr lang="en-US" altLang="zh-CN" sz="2000" b="1" dirty="0">
              <a:latin typeface="+mn-ea"/>
            </a:endParaRPr>
          </a:p>
          <a:p>
            <a:r>
              <a:rPr lang="en-US" altLang="zh-CN" sz="2000" dirty="0">
                <a:latin typeface="+mn-ea"/>
              </a:rPr>
              <a:t>	</a:t>
            </a:r>
            <a:r>
              <a:rPr lang="zh-CN" altLang="en-US" sz="2000" dirty="0">
                <a:latin typeface="+mn-ea"/>
              </a:rPr>
              <a:t>邻接权的原意是与著作权相邻的权利，其确切含义应是作品传播者所享有的权利。</a:t>
            </a:r>
            <a:endParaRPr lang="en-US" altLang="zh-CN" sz="2000" dirty="0">
              <a:latin typeface="+mn-ea"/>
            </a:endParaRPr>
          </a:p>
          <a:p>
            <a:r>
              <a:rPr lang="zh-CN" altLang="en-US" sz="2000" dirty="0">
                <a:latin typeface="+mn-ea"/>
              </a:rPr>
              <a:t>在我国，目前也没有一个明确的法律保护模式来保护无独创性的数据库。我们建议借鉴德国，在著作权法的“邻接权”中，增加了“数据库制作者的保护”，对无独创性但体现了制作者的劳动成果的数据库以邻接权的形式进行保护。</a:t>
            </a:r>
          </a:p>
        </p:txBody>
      </p:sp>
      <p:sp>
        <p:nvSpPr>
          <p:cNvPr id="5" name="矩形 4"/>
          <p:cNvSpPr/>
          <p:nvPr/>
        </p:nvSpPr>
        <p:spPr>
          <a:xfrm>
            <a:off x="861246" y="3908080"/>
            <a:ext cx="10310337" cy="2862322"/>
          </a:xfrm>
          <a:prstGeom prst="rect">
            <a:avLst/>
          </a:prstGeom>
        </p:spPr>
        <p:txBody>
          <a:bodyPr wrap="square">
            <a:spAutoFit/>
          </a:bodyPr>
          <a:lstStyle/>
          <a:p>
            <a:r>
              <a:rPr lang="en-US" altLang="zh-CN" sz="2000" b="1" dirty="0">
                <a:latin typeface="+mn-ea"/>
              </a:rPr>
              <a:t>2</a:t>
            </a:r>
            <a:r>
              <a:rPr lang="zh-CN" altLang="en-US" sz="2000" b="1" dirty="0">
                <a:latin typeface="+mn-ea"/>
              </a:rPr>
              <a:t>、明确字体及字库软件的法律属性</a:t>
            </a:r>
            <a:endParaRPr lang="en-US" altLang="zh-CN" sz="2000" b="1" dirty="0">
              <a:latin typeface="+mn-ea"/>
            </a:endParaRPr>
          </a:p>
          <a:p>
            <a:endParaRPr lang="en-US" altLang="zh-CN" sz="2000" b="1" dirty="0">
              <a:latin typeface="+mn-ea"/>
            </a:endParaRPr>
          </a:p>
          <a:p>
            <a:r>
              <a:rPr lang="en-US" altLang="zh-CN" sz="2000" dirty="0">
                <a:latin typeface="+mn-ea"/>
              </a:rPr>
              <a:t>       </a:t>
            </a:r>
            <a:r>
              <a:rPr lang="zh-CN" altLang="en-US" sz="2000" dirty="0">
                <a:latin typeface="+mn-ea"/>
              </a:rPr>
              <a:t>具有独创性的单字作为美术作品进行保护，投入了大量劳动成果的字库可以获得相应的法律保护，字库软件作为软件作品获得保护，三者是相互独立的，并不冲突。 </a:t>
            </a:r>
            <a:endParaRPr lang="en-US" altLang="zh-CN" sz="2000" dirty="0">
              <a:latin typeface="+mn-ea"/>
            </a:endParaRPr>
          </a:p>
          <a:p>
            <a:endParaRPr lang="en-US" altLang="zh-CN" sz="2000" dirty="0">
              <a:latin typeface="+mn-ea"/>
            </a:endParaRPr>
          </a:p>
          <a:p>
            <a:r>
              <a:rPr lang="en-US" altLang="zh-CN" sz="2000" dirty="0">
                <a:latin typeface="+mn-ea"/>
              </a:rPr>
              <a:t>       </a:t>
            </a:r>
            <a:r>
              <a:rPr lang="zh-CN" altLang="en-US" sz="2000" dirty="0">
                <a:latin typeface="+mn-ea"/>
              </a:rPr>
              <a:t>字库软件中的字体文件的功能是支持相关字体字型的显示和输出，其内容是</a:t>
            </a:r>
          </a:p>
          <a:p>
            <a:r>
              <a:rPr lang="zh-CN" altLang="en-US" sz="2000" dirty="0">
                <a:latin typeface="+mn-ea"/>
              </a:rPr>
              <a:t>字型轮廓构建指令及相关数据与字型轮廓动态调整数据指令代码的结合，其经特</a:t>
            </a:r>
          </a:p>
          <a:p>
            <a:r>
              <a:rPr lang="zh-CN" altLang="en-US" sz="2000" dirty="0">
                <a:latin typeface="+mn-ea"/>
              </a:rPr>
              <a:t>定软件调用后产生运行结果，属于计算机系统软件的一种①，</a:t>
            </a:r>
          </a:p>
          <a:p>
            <a:endParaRPr lang="zh-CN" altLang="en-US" sz="2000" b="1" dirty="0">
              <a:latin typeface="+mn-ea"/>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6"/>
          <p:cNvPicPr/>
          <p:nvPr userDrawn="1">
            <p:custDataLst>
              <p:tags r:id="rId2"/>
            </p:custDataLst>
          </p:nvPr>
        </p:nvPicPr>
        <p:blipFill>
          <a:blip r:embed="rId6" r:link="rId7" cstate="print">
            <a:extLst>
              <a:ext uri="{28A0092B-C50C-407E-A947-70E740481C1C}">
                <a14:useLocalDpi xmlns:a14="http://schemas.microsoft.com/office/drawing/2010/main" val="0"/>
              </a:ext>
            </a:extLst>
          </a:blip>
          <a:stretch>
            <a:fillRect/>
          </a:stretch>
        </p:blipFill>
        <p:spPr>
          <a:xfrm>
            <a:off x="0" y="0"/>
            <a:ext cx="720090" cy="601968"/>
          </a:xfrm>
          <a:prstGeom prst="rect">
            <a:avLst/>
          </a:prstGeom>
        </p:spPr>
      </p:pic>
      <p:pic>
        <p:nvPicPr>
          <p:cNvPr id="2" name="图片 8"/>
          <p:cNvPicPr/>
          <p:nvPr userDrawn="1">
            <p:custDataLst>
              <p:tags r:id="rId3"/>
            </p:custDataLst>
          </p:nvPr>
        </p:nvPicPr>
        <p:blipFill>
          <a:blip r:embed="rId8" r:link="rId9" cstate="print">
            <a:extLst>
              <a:ext uri="{28A0092B-C50C-407E-A947-70E740481C1C}">
                <a14:useLocalDpi xmlns:a14="http://schemas.microsoft.com/office/drawing/2010/main" val="0"/>
              </a:ext>
            </a:extLst>
          </a:blip>
          <a:stretch>
            <a:fillRect/>
          </a:stretch>
        </p:blipFill>
        <p:spPr>
          <a:xfrm>
            <a:off x="11471910" y="0"/>
            <a:ext cx="720090" cy="601968"/>
          </a:xfrm>
          <a:prstGeom prst="rect">
            <a:avLst/>
          </a:prstGeom>
        </p:spPr>
      </p:pic>
      <p:sp>
        <p:nvSpPr>
          <p:cNvPr id="6" name="矩形 5"/>
          <p:cNvSpPr/>
          <p:nvPr/>
        </p:nvSpPr>
        <p:spPr>
          <a:xfrm>
            <a:off x="720090" y="5487036"/>
            <a:ext cx="9795510" cy="1477328"/>
          </a:xfrm>
          <a:prstGeom prst="rect">
            <a:avLst/>
          </a:prstGeom>
        </p:spPr>
        <p:txBody>
          <a:bodyPr wrap="square">
            <a:spAutoFit/>
          </a:bodyPr>
          <a:lstStyle/>
          <a:p>
            <a:r>
              <a:rPr lang="en-US" altLang="zh-CN" dirty="0"/>
              <a:t>1</a:t>
            </a:r>
            <a:r>
              <a:rPr lang="zh-CN" altLang="en-US" dirty="0"/>
              <a:t>、保证字库企业进行盈利。</a:t>
            </a:r>
            <a:endParaRPr lang="en-US" altLang="zh-CN" dirty="0"/>
          </a:p>
          <a:p>
            <a:r>
              <a:rPr lang="en-US" altLang="zh-CN" dirty="0"/>
              <a:t>2</a:t>
            </a:r>
            <a:r>
              <a:rPr lang="zh-CN" altLang="en-US" dirty="0"/>
              <a:t>、避免字体著作权人长时间垄断。一旦过了保护期限，这些字体就应该进入公共领域，进入到千家万户，得到很好的普及和实用。</a:t>
            </a:r>
            <a:endParaRPr lang="en-US" altLang="zh-CN" dirty="0"/>
          </a:p>
          <a:p>
            <a:r>
              <a:rPr lang="en-US" altLang="zh-CN" dirty="0"/>
              <a:t>3</a:t>
            </a:r>
            <a:r>
              <a:rPr lang="zh-CN" altLang="en-US" dirty="0"/>
              <a:t>、有利于推陈出新，促进产业的良性发展。</a:t>
            </a:r>
            <a:endParaRPr lang="en-US" altLang="zh-CN" dirty="0"/>
          </a:p>
          <a:p>
            <a:endParaRPr lang="zh-CN" altLang="en-US" dirty="0"/>
          </a:p>
        </p:txBody>
      </p:sp>
      <p:sp>
        <p:nvSpPr>
          <p:cNvPr id="3" name="矩形 2"/>
          <p:cNvSpPr/>
          <p:nvPr/>
        </p:nvSpPr>
        <p:spPr>
          <a:xfrm>
            <a:off x="720090" y="2537495"/>
            <a:ext cx="9795510" cy="2308324"/>
          </a:xfrm>
          <a:prstGeom prst="rect">
            <a:avLst/>
          </a:prstGeom>
        </p:spPr>
        <p:txBody>
          <a:bodyPr wrap="square">
            <a:spAutoFit/>
          </a:bodyPr>
          <a:lstStyle/>
          <a:p>
            <a:r>
              <a:rPr lang="zh-CN" altLang="en-US" dirty="0">
                <a:latin typeface="+mn-ea"/>
              </a:rPr>
              <a:t>基于对公共利益的维护，在保障计算机字体字库著作权的同时应对其权利进行合理限制，对字体单字与字库的保护范围的问题上可以适用著作权法规定的合理使用原则。</a:t>
            </a:r>
            <a:endParaRPr lang="en-US" altLang="zh-CN" dirty="0">
              <a:latin typeface="+mn-ea"/>
            </a:endParaRPr>
          </a:p>
          <a:p>
            <a:endParaRPr lang="en-US" altLang="zh-CN" dirty="0">
              <a:latin typeface="+mn-ea"/>
            </a:endParaRPr>
          </a:p>
          <a:p>
            <a:r>
              <a:rPr lang="zh-CN" altLang="en-US" dirty="0">
                <a:latin typeface="+mn-ea"/>
              </a:rPr>
              <a:t>对于字体字库的使用大致分为两种：</a:t>
            </a:r>
            <a:endParaRPr lang="en-US" altLang="zh-CN" dirty="0">
              <a:latin typeface="+mn-ea"/>
            </a:endParaRPr>
          </a:p>
          <a:p>
            <a:r>
              <a:rPr lang="en-US" altLang="zh-CN" dirty="0">
                <a:latin typeface="+mn-ea"/>
              </a:rPr>
              <a:t>1</a:t>
            </a:r>
            <a:r>
              <a:rPr lang="zh-CN" altLang="en-US" dirty="0">
                <a:latin typeface="+mn-ea"/>
              </a:rPr>
              <a:t>、以盈利为目的商业使用；</a:t>
            </a:r>
          </a:p>
          <a:p>
            <a:r>
              <a:rPr lang="en-US" altLang="zh-CN" dirty="0">
                <a:latin typeface="+mn-ea"/>
              </a:rPr>
              <a:t>2</a:t>
            </a:r>
            <a:r>
              <a:rPr lang="zh-CN" altLang="en-US" dirty="0">
                <a:latin typeface="+mn-ea"/>
              </a:rPr>
              <a:t>、个人为了学习、介绍、研究、评价某一作品、为了教学目的而使用作品的非商业使用。对于第二种情形我们应该适用合理使用原则。</a:t>
            </a:r>
            <a:endParaRPr lang="en-US" altLang="zh-CN" dirty="0">
              <a:latin typeface="+mn-ea"/>
            </a:endParaRPr>
          </a:p>
          <a:p>
            <a:endParaRPr lang="zh-CN" altLang="en-US" dirty="0">
              <a:latin typeface="+mn-ea"/>
            </a:endParaRPr>
          </a:p>
        </p:txBody>
      </p:sp>
      <p:sp>
        <p:nvSpPr>
          <p:cNvPr id="11" name="矩形 10"/>
          <p:cNvSpPr/>
          <p:nvPr/>
        </p:nvSpPr>
        <p:spPr>
          <a:xfrm>
            <a:off x="720090" y="2013449"/>
            <a:ext cx="3148619" cy="400110"/>
          </a:xfrm>
          <a:prstGeom prst="rect">
            <a:avLst/>
          </a:prstGeom>
        </p:spPr>
        <p:txBody>
          <a:bodyPr wrap="none">
            <a:spAutoFit/>
          </a:bodyPr>
          <a:lstStyle/>
          <a:p>
            <a:r>
              <a:rPr lang="en-US" altLang="zh-CN" sz="2000" b="1" dirty="0"/>
              <a:t>3</a:t>
            </a:r>
            <a:r>
              <a:rPr lang="zh-CN" altLang="en-US" sz="2000" b="1" dirty="0"/>
              <a:t>、明确适用合理使用原则</a:t>
            </a:r>
          </a:p>
        </p:txBody>
      </p:sp>
      <p:sp>
        <p:nvSpPr>
          <p:cNvPr id="12" name="矩形 11"/>
          <p:cNvSpPr/>
          <p:nvPr/>
        </p:nvSpPr>
        <p:spPr>
          <a:xfrm>
            <a:off x="720090" y="4880494"/>
            <a:ext cx="4758034" cy="400110"/>
          </a:xfrm>
          <a:prstGeom prst="rect">
            <a:avLst/>
          </a:prstGeom>
        </p:spPr>
        <p:txBody>
          <a:bodyPr wrap="none">
            <a:spAutoFit/>
          </a:bodyPr>
          <a:lstStyle/>
          <a:p>
            <a:r>
              <a:rPr lang="en-US" altLang="zh-CN" sz="2000" b="1" dirty="0"/>
              <a:t>4</a:t>
            </a:r>
            <a:r>
              <a:rPr lang="zh-CN" altLang="en-US" sz="2000" b="1" dirty="0"/>
              <a:t>、规定字体字库著作权保护的合理期限 </a:t>
            </a:r>
          </a:p>
        </p:txBody>
      </p:sp>
      <p:sp>
        <p:nvSpPr>
          <p:cNvPr id="4" name="矩形 3"/>
          <p:cNvSpPr/>
          <p:nvPr/>
        </p:nvSpPr>
        <p:spPr>
          <a:xfrm>
            <a:off x="720090" y="569045"/>
            <a:ext cx="10751820" cy="1200329"/>
          </a:xfrm>
          <a:prstGeom prst="rect">
            <a:avLst/>
          </a:prstGeom>
        </p:spPr>
        <p:txBody>
          <a:bodyPr wrap="square">
            <a:spAutoFit/>
          </a:bodyPr>
          <a:lstStyle/>
          <a:p>
            <a:r>
              <a:rPr lang="zh-CN" altLang="en-US" b="1" dirty="0">
                <a:latin typeface="+mn-ea"/>
              </a:rPr>
              <a:t>为了维护公共领域利益的平衡，针对普通大众利益的保护和对行业内部竞争的保护：</a:t>
            </a:r>
            <a:endParaRPr lang="en-US" altLang="zh-CN" b="1" dirty="0">
              <a:latin typeface="+mn-ea"/>
            </a:endParaRPr>
          </a:p>
          <a:p>
            <a:endParaRPr lang="en-US" altLang="zh-CN" b="1" dirty="0">
              <a:latin typeface="+mn-ea"/>
            </a:endParaRPr>
          </a:p>
          <a:p>
            <a:r>
              <a:rPr lang="en-US" altLang="zh-CN" dirty="0">
                <a:latin typeface="+mn-ea"/>
              </a:rPr>
              <a:t>1</a:t>
            </a:r>
            <a:r>
              <a:rPr lang="zh-CN" altLang="en-US" dirty="0">
                <a:latin typeface="+mn-ea"/>
              </a:rPr>
              <a:t>、对字体库著作权空间上的限制。</a:t>
            </a:r>
            <a:endParaRPr lang="en-US" altLang="zh-CN" dirty="0">
              <a:latin typeface="+mn-ea"/>
            </a:endParaRPr>
          </a:p>
          <a:p>
            <a:r>
              <a:rPr lang="en-US" altLang="zh-CN" dirty="0">
                <a:latin typeface="+mn-ea"/>
              </a:rPr>
              <a:t>2</a:t>
            </a:r>
            <a:r>
              <a:rPr lang="zh-CN" altLang="en-US" dirty="0">
                <a:latin typeface="+mn-ea"/>
              </a:rPr>
              <a:t>、对适用保护期限的限制是对字体库著作权时间上的限制规定合理的保护期限的作用：</a:t>
            </a:r>
            <a:endParaRPr lang="en-US" altLang="zh-CN" dirty="0">
              <a:latin typeface="+mn-ea"/>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6"/>
          <p:cNvPicPr/>
          <p:nvPr userDrawn="1">
            <p:custDataLst>
              <p:tags r:id="rId2"/>
            </p:custDataLst>
          </p:nvPr>
        </p:nvPicPr>
        <p:blipFill>
          <a:blip r:embed="rId6" r:link="rId7" cstate="print">
            <a:extLst>
              <a:ext uri="{28A0092B-C50C-407E-A947-70E740481C1C}">
                <a14:useLocalDpi xmlns:a14="http://schemas.microsoft.com/office/drawing/2010/main" val="0"/>
              </a:ext>
            </a:extLst>
          </a:blip>
          <a:stretch>
            <a:fillRect/>
          </a:stretch>
        </p:blipFill>
        <p:spPr>
          <a:xfrm>
            <a:off x="0" y="0"/>
            <a:ext cx="720090" cy="601968"/>
          </a:xfrm>
          <a:prstGeom prst="rect">
            <a:avLst/>
          </a:prstGeom>
        </p:spPr>
      </p:pic>
      <p:pic>
        <p:nvPicPr>
          <p:cNvPr id="2" name="图片 8"/>
          <p:cNvPicPr/>
          <p:nvPr userDrawn="1">
            <p:custDataLst>
              <p:tags r:id="rId3"/>
            </p:custDataLst>
          </p:nvPr>
        </p:nvPicPr>
        <p:blipFill>
          <a:blip r:embed="rId8" r:link="rId9" cstate="print">
            <a:extLst>
              <a:ext uri="{28A0092B-C50C-407E-A947-70E740481C1C}">
                <a14:useLocalDpi xmlns:a14="http://schemas.microsoft.com/office/drawing/2010/main" val="0"/>
              </a:ext>
            </a:extLst>
          </a:blip>
          <a:stretch>
            <a:fillRect/>
          </a:stretch>
        </p:blipFill>
        <p:spPr>
          <a:xfrm>
            <a:off x="11471910" y="0"/>
            <a:ext cx="720090" cy="601968"/>
          </a:xfrm>
          <a:prstGeom prst="rect">
            <a:avLst/>
          </a:prstGeom>
        </p:spPr>
      </p:pic>
      <p:sp>
        <p:nvSpPr>
          <p:cNvPr id="5" name="矩形 4"/>
          <p:cNvSpPr/>
          <p:nvPr/>
        </p:nvSpPr>
        <p:spPr>
          <a:xfrm>
            <a:off x="720090" y="3437766"/>
            <a:ext cx="4245073" cy="400110"/>
          </a:xfrm>
          <a:prstGeom prst="rect">
            <a:avLst/>
          </a:prstGeom>
        </p:spPr>
        <p:txBody>
          <a:bodyPr wrap="none">
            <a:spAutoFit/>
          </a:bodyPr>
          <a:lstStyle/>
          <a:p>
            <a:r>
              <a:rPr lang="zh-CN" altLang="en-US" sz="2000" b="1" dirty="0"/>
              <a:t> </a:t>
            </a:r>
            <a:r>
              <a:rPr lang="en-US" altLang="zh-CN" sz="2000" b="1" dirty="0"/>
              <a:t>6</a:t>
            </a:r>
            <a:r>
              <a:rPr lang="zh-CN" altLang="en-US" sz="2000" b="1" dirty="0"/>
              <a:t>、构建权利审查、授予和登记制度</a:t>
            </a:r>
          </a:p>
        </p:txBody>
      </p:sp>
      <p:sp>
        <p:nvSpPr>
          <p:cNvPr id="6" name="矩形 5"/>
          <p:cNvSpPr/>
          <p:nvPr/>
        </p:nvSpPr>
        <p:spPr>
          <a:xfrm>
            <a:off x="720090" y="4312659"/>
            <a:ext cx="9795510" cy="1200329"/>
          </a:xfrm>
          <a:prstGeom prst="rect">
            <a:avLst/>
          </a:prstGeom>
        </p:spPr>
        <p:txBody>
          <a:bodyPr wrap="square">
            <a:spAutoFit/>
          </a:bodyPr>
          <a:lstStyle/>
          <a:p>
            <a:r>
              <a:rPr lang="en-US" altLang="zh-CN" dirty="0">
                <a:latin typeface="+mn-ea"/>
              </a:rPr>
              <a:t>1</a:t>
            </a:r>
            <a:r>
              <a:rPr lang="zh-CN" altLang="en-US" dirty="0">
                <a:latin typeface="+mn-ea"/>
              </a:rPr>
              <a:t>、设立一个专门的类似专利审查委员会的机构，授予该机构对计算机字体著作权的审查权力，对通过审查之后的字库进行登记，方便字体使用者了解其使用作品是否受版权保护。</a:t>
            </a:r>
            <a:endParaRPr lang="en-US" altLang="zh-CN" dirty="0">
              <a:latin typeface="+mn-ea"/>
            </a:endParaRPr>
          </a:p>
          <a:p>
            <a:r>
              <a:rPr lang="en-US" altLang="zh-CN" dirty="0">
                <a:latin typeface="+mn-ea"/>
              </a:rPr>
              <a:t>2</a:t>
            </a:r>
            <a:r>
              <a:rPr lang="zh-CN" altLang="en-US" dirty="0">
                <a:latin typeface="+mn-ea"/>
              </a:rPr>
              <a:t>、由该机构根据字体使用者的情况，并安装相关标准代为收费。</a:t>
            </a:r>
            <a:endParaRPr lang="en-US" altLang="zh-CN" dirty="0">
              <a:latin typeface="+mn-ea"/>
            </a:endParaRPr>
          </a:p>
          <a:p>
            <a:r>
              <a:rPr lang="en-US" altLang="zh-CN" dirty="0">
                <a:latin typeface="+mn-ea"/>
              </a:rPr>
              <a:t>3</a:t>
            </a:r>
            <a:r>
              <a:rPr lang="zh-CN" altLang="en-US" dirty="0">
                <a:latin typeface="+mn-ea"/>
              </a:rPr>
              <a:t>、字体和字库的收费标准应由字体著作权行政登记部门进行规定。</a:t>
            </a:r>
          </a:p>
        </p:txBody>
      </p:sp>
      <p:sp>
        <p:nvSpPr>
          <p:cNvPr id="7" name="矩形 6"/>
          <p:cNvSpPr/>
          <p:nvPr/>
        </p:nvSpPr>
        <p:spPr>
          <a:xfrm>
            <a:off x="720090" y="782488"/>
            <a:ext cx="6040436" cy="400110"/>
          </a:xfrm>
          <a:prstGeom prst="rect">
            <a:avLst/>
          </a:prstGeom>
        </p:spPr>
        <p:txBody>
          <a:bodyPr wrap="none">
            <a:spAutoFit/>
          </a:bodyPr>
          <a:lstStyle/>
          <a:p>
            <a:r>
              <a:rPr lang="en-US" altLang="zh-CN" sz="2000" b="1" dirty="0"/>
              <a:t>5</a:t>
            </a:r>
            <a:r>
              <a:rPr lang="zh-CN" altLang="en-US" sz="2000" b="1" dirty="0"/>
              <a:t>、通过字体库软件最终用户许可协议确定权利范围 </a:t>
            </a:r>
          </a:p>
        </p:txBody>
      </p:sp>
      <p:sp>
        <p:nvSpPr>
          <p:cNvPr id="3" name="矩形 2"/>
          <p:cNvSpPr/>
          <p:nvPr/>
        </p:nvSpPr>
        <p:spPr>
          <a:xfrm>
            <a:off x="720090" y="1547299"/>
            <a:ext cx="9795510" cy="1200329"/>
          </a:xfrm>
          <a:prstGeom prst="rect">
            <a:avLst/>
          </a:prstGeom>
        </p:spPr>
        <p:txBody>
          <a:bodyPr wrap="square">
            <a:spAutoFit/>
          </a:bodyPr>
          <a:lstStyle/>
          <a:p>
            <a:r>
              <a:rPr lang="zh-CN" altLang="en-US" dirty="0">
                <a:latin typeface="+mn-ea"/>
              </a:rPr>
              <a:t>EULA 实质上是一种格式合同，特别之处在于它是以电子版形式呈现，除了知识产权法之外，合同也是保护计算机字体字库权利的一种方式。</a:t>
            </a:r>
            <a:endParaRPr lang="en-US" altLang="zh-CN" dirty="0">
              <a:latin typeface="+mn-ea"/>
            </a:endParaRPr>
          </a:p>
          <a:p>
            <a:r>
              <a:rPr lang="zh-CN" altLang="en-US" dirty="0">
                <a:latin typeface="+mn-ea"/>
              </a:rPr>
              <a:t>建议字库行业应该制定最终用户许可协议的必备条款，规定购买者的最低权限，以此来保障字库软件购买者的合法权利</a:t>
            </a:r>
          </a:p>
        </p:txBody>
      </p:sp>
    </p:spTree>
    <p:custDataLst>
      <p:tags r:id="rId1"/>
    </p:custDataLst>
    <p:extLst>
      <p:ext uri="{BB962C8B-B14F-4D97-AF65-F5344CB8AC3E}">
        <p14:creationId xmlns:p14="http://schemas.microsoft.com/office/powerpoint/2010/main" val="3975666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65F6A31-A6E6-8B40-A7F6-91E7B531ADF0}"/>
              </a:ext>
            </a:extLst>
          </p:cNvPr>
          <p:cNvSpPr txBox="1"/>
          <p:nvPr/>
        </p:nvSpPr>
        <p:spPr>
          <a:xfrm>
            <a:off x="1531332" y="3105834"/>
            <a:ext cx="2208945" cy="646331"/>
          </a:xfrm>
          <a:prstGeom prst="rect">
            <a:avLst/>
          </a:prstGeom>
          <a:noFill/>
        </p:spPr>
        <p:txBody>
          <a:bodyPr wrap="square" rtlCol="0">
            <a:spAutoFit/>
          </a:bodyPr>
          <a:lstStyle/>
          <a:p>
            <a:r>
              <a:rPr kumimoji="1" lang="zh-CN" altLang="en-US" sz="3600" dirty="0"/>
              <a:t> </a:t>
            </a:r>
          </a:p>
        </p:txBody>
      </p:sp>
      <p:sp>
        <p:nvSpPr>
          <p:cNvPr id="3" name="矩形 2">
            <a:extLst>
              <a:ext uri="{FF2B5EF4-FFF2-40B4-BE49-F238E27FC236}">
                <a16:creationId xmlns:a16="http://schemas.microsoft.com/office/drawing/2014/main" id="{F63042DD-20B4-426F-816E-E8AEB11FEA25}"/>
              </a:ext>
            </a:extLst>
          </p:cNvPr>
          <p:cNvSpPr/>
          <p:nvPr/>
        </p:nvSpPr>
        <p:spPr>
          <a:xfrm>
            <a:off x="4447353" y="2542343"/>
            <a:ext cx="2646878" cy="830997"/>
          </a:xfrm>
          <a:prstGeom prst="rect">
            <a:avLst/>
          </a:prstGeom>
        </p:spPr>
        <p:txBody>
          <a:bodyPr wrap="none">
            <a:spAutoFit/>
          </a:bodyPr>
          <a:lstStyle/>
          <a:p>
            <a:r>
              <a:rPr lang="zh-CN" altLang="en-US" sz="4800" dirty="0"/>
              <a:t>案件总结</a:t>
            </a:r>
            <a:endParaRPr lang="en-US" altLang="zh-CN" sz="4800" dirty="0">
              <a:solidFill>
                <a:schemeClr val="tx1">
                  <a:lumMod val="65000"/>
                  <a:lumOff val="35000"/>
                </a:schemeClr>
              </a:solidFill>
              <a:ea typeface="黑体" panose="02010609060101010101" charset="-122"/>
              <a:cs typeface="+mj-lt"/>
            </a:endParaRPr>
          </a:p>
        </p:txBody>
      </p:sp>
    </p:spTree>
    <p:extLst>
      <p:ext uri="{BB962C8B-B14F-4D97-AF65-F5344CB8AC3E}">
        <p14:creationId xmlns:p14="http://schemas.microsoft.com/office/powerpoint/2010/main" val="20207610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6"/>
          <p:cNvPicPr/>
          <p:nvPr userDrawn="1">
            <p:custDataLst>
              <p:tags r:id="rId2"/>
            </p:custDataLst>
          </p:nvPr>
        </p:nvPicPr>
        <p:blipFill>
          <a:blip r:embed="rId6" r:link="rId7" cstate="print">
            <a:extLst>
              <a:ext uri="{28A0092B-C50C-407E-A947-70E740481C1C}">
                <a14:useLocalDpi xmlns:a14="http://schemas.microsoft.com/office/drawing/2010/main" val="0"/>
              </a:ext>
            </a:extLst>
          </a:blip>
          <a:stretch>
            <a:fillRect/>
          </a:stretch>
        </p:blipFill>
        <p:spPr>
          <a:xfrm>
            <a:off x="0" y="0"/>
            <a:ext cx="720090" cy="601968"/>
          </a:xfrm>
          <a:prstGeom prst="rect">
            <a:avLst/>
          </a:prstGeom>
        </p:spPr>
      </p:pic>
      <p:pic>
        <p:nvPicPr>
          <p:cNvPr id="2" name="图片 8"/>
          <p:cNvPicPr/>
          <p:nvPr userDrawn="1">
            <p:custDataLst>
              <p:tags r:id="rId3"/>
            </p:custDataLst>
          </p:nvPr>
        </p:nvPicPr>
        <p:blipFill>
          <a:blip r:embed="rId8" r:link="rId9" cstate="print">
            <a:extLst>
              <a:ext uri="{28A0092B-C50C-407E-A947-70E740481C1C}">
                <a14:useLocalDpi xmlns:a14="http://schemas.microsoft.com/office/drawing/2010/main" val="0"/>
              </a:ext>
            </a:extLst>
          </a:blip>
          <a:stretch>
            <a:fillRect/>
          </a:stretch>
        </p:blipFill>
        <p:spPr>
          <a:xfrm>
            <a:off x="11471910" y="0"/>
            <a:ext cx="720090" cy="601968"/>
          </a:xfrm>
          <a:prstGeom prst="rect">
            <a:avLst/>
          </a:prstGeom>
        </p:spPr>
      </p:pic>
      <p:sp>
        <p:nvSpPr>
          <p:cNvPr id="3" name="文本框 2"/>
          <p:cNvSpPr txBox="1"/>
          <p:nvPr/>
        </p:nvSpPr>
        <p:spPr>
          <a:xfrm>
            <a:off x="1170940" y="800100"/>
            <a:ext cx="2533650" cy="1076325"/>
          </a:xfrm>
          <a:prstGeom prst="rect">
            <a:avLst/>
          </a:prstGeom>
          <a:noFill/>
        </p:spPr>
        <p:txBody>
          <a:bodyPr wrap="square" rtlCol="0">
            <a:spAutoFit/>
          </a:bodyPr>
          <a:lstStyle/>
          <a:p>
            <a:endParaRPr lang="zh-CN" altLang="en-US" sz="3200" b="1" dirty="0"/>
          </a:p>
          <a:p>
            <a:endParaRPr lang="zh-CN" altLang="en-US" sz="3200" b="1" dirty="0"/>
          </a:p>
        </p:txBody>
      </p:sp>
      <p:sp>
        <p:nvSpPr>
          <p:cNvPr id="4" name="文本框 3"/>
          <p:cNvSpPr txBox="1"/>
          <p:nvPr/>
        </p:nvSpPr>
        <p:spPr>
          <a:xfrm>
            <a:off x="1170940" y="1136650"/>
            <a:ext cx="10301605" cy="4584700"/>
          </a:xfrm>
          <a:prstGeom prst="rect">
            <a:avLst/>
          </a:prstGeom>
          <a:noFill/>
        </p:spPr>
        <p:txBody>
          <a:bodyPr wrap="square" rtlCol="0">
            <a:spAutoFit/>
          </a:bodyPr>
          <a:lstStyle/>
          <a:p>
            <a:pPr marL="285750" indent="-285750">
              <a:lnSpc>
                <a:spcPct val="200000"/>
              </a:lnSpc>
              <a:buFont typeface="Wingdings" panose="05000000000000000000" charset="0"/>
              <a:buChar char="Ø"/>
            </a:pPr>
            <a:r>
              <a:rPr lang="zh-CN" altLang="en-US" sz="2800" dirty="0">
                <a:solidFill>
                  <a:schemeClr val="tx1"/>
                </a:solidFill>
                <a:latin typeface="+mn-ea"/>
              </a:rPr>
              <a:t>字库软件属于计算机软件，受著作权保护</a:t>
            </a:r>
          </a:p>
          <a:p>
            <a:pPr marL="285750" indent="-285750">
              <a:lnSpc>
                <a:spcPct val="200000"/>
              </a:lnSpc>
              <a:buFont typeface="Wingdings" panose="05000000000000000000" charset="0"/>
              <a:buChar char="Ø"/>
            </a:pPr>
            <a:r>
              <a:rPr lang="zh-CN" altLang="en-US" sz="2800" dirty="0">
                <a:solidFill>
                  <a:schemeClr val="tx1"/>
                </a:solidFill>
                <a:latin typeface="+mn-ea"/>
              </a:rPr>
              <a:t>字库中的字体是否属于美术作品，仍存在争议</a:t>
            </a:r>
          </a:p>
          <a:p>
            <a:pPr lvl="2" indent="0">
              <a:lnSpc>
                <a:spcPct val="200000"/>
              </a:lnSpc>
              <a:buFont typeface="Wingdings" panose="05000000000000000000" charset="0"/>
              <a:buNone/>
            </a:pPr>
            <a:r>
              <a:rPr lang="zh-CN" altLang="en-US" sz="2400" dirty="0">
                <a:solidFill>
                  <a:schemeClr val="accent2">
                    <a:lumMod val="75000"/>
                  </a:schemeClr>
                </a:solidFill>
                <a:latin typeface="+mn-ea"/>
                <a:sym typeface="+mn-ea"/>
              </a:rPr>
              <a:t>计算机程序生成，没有作者创作行为</a:t>
            </a:r>
            <a:r>
              <a:rPr lang="en-US" altLang="zh-CN" sz="2400" dirty="0">
                <a:solidFill>
                  <a:schemeClr val="accent2">
                    <a:lumMod val="75000"/>
                  </a:schemeClr>
                </a:solidFill>
                <a:latin typeface="+mn-ea"/>
                <a:sym typeface="+mn-ea"/>
              </a:rPr>
              <a:t>-&gt;</a:t>
            </a:r>
            <a:r>
              <a:rPr lang="zh-CN" altLang="en-US" sz="2400" dirty="0">
                <a:solidFill>
                  <a:schemeClr val="accent2">
                    <a:lumMod val="75000"/>
                  </a:schemeClr>
                </a:solidFill>
                <a:latin typeface="+mn-ea"/>
                <a:sym typeface="+mn-ea"/>
              </a:rPr>
              <a:t>非美术作品</a:t>
            </a:r>
          </a:p>
          <a:p>
            <a:pPr lvl="2" indent="0">
              <a:lnSpc>
                <a:spcPct val="200000"/>
              </a:lnSpc>
              <a:buFont typeface="Wingdings" panose="05000000000000000000" charset="0"/>
              <a:buNone/>
            </a:pPr>
            <a:r>
              <a:rPr lang="zh-CN" altLang="en-US" sz="2400" dirty="0">
                <a:solidFill>
                  <a:srgbClr val="C00000"/>
                </a:solidFill>
                <a:latin typeface="+mn-ea"/>
              </a:rPr>
              <a:t>独创性、审美意义</a:t>
            </a:r>
            <a:r>
              <a:rPr lang="en-US" altLang="zh-CN" sz="2400" dirty="0">
                <a:solidFill>
                  <a:srgbClr val="C00000"/>
                </a:solidFill>
                <a:latin typeface="+mn-ea"/>
              </a:rPr>
              <a:t>-&gt;</a:t>
            </a:r>
            <a:r>
              <a:rPr lang="zh-CN" altLang="en-US" sz="2400" dirty="0">
                <a:solidFill>
                  <a:srgbClr val="C00000"/>
                </a:solidFill>
                <a:latin typeface="+mn-ea"/>
              </a:rPr>
              <a:t>美术作品</a:t>
            </a:r>
          </a:p>
          <a:p>
            <a:pPr lvl="2" indent="0">
              <a:lnSpc>
                <a:spcPct val="200000"/>
              </a:lnSpc>
              <a:buFont typeface="Wingdings" panose="05000000000000000000" charset="0"/>
              <a:buNone/>
            </a:pPr>
            <a:endParaRPr lang="zh-CN" altLang="en-US" sz="2400" dirty="0">
              <a:solidFill>
                <a:schemeClr val="accent2">
                  <a:lumMod val="75000"/>
                </a:schemeClr>
              </a:solidFill>
              <a:latin typeface="+mn-ea"/>
            </a:endParaRPr>
          </a:p>
          <a:p>
            <a:pPr marL="285750" indent="-285750"/>
            <a:endParaRPr lang="zh-CN" altLang="en-US" dirty="0">
              <a:solidFill>
                <a:schemeClr val="tx1"/>
              </a:solidFill>
              <a:latin typeface="+mn-ea"/>
            </a:endParaRPr>
          </a:p>
          <a:p>
            <a:endParaRPr lang="zh-CN" altLang="en-US" dirty="0">
              <a:solidFill>
                <a:schemeClr val="tx1"/>
              </a:solidFill>
              <a:latin typeface="+mn-ea"/>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4"/>
          <p:cNvSpPr/>
          <p:nvPr userDrawn="1">
            <p:custDataLst>
              <p:tags r:id="rId2"/>
            </p:custDataLst>
          </p:nvPr>
        </p:nvSpPr>
        <p:spPr>
          <a:xfrm flipH="1">
            <a:off x="283594" y="615850"/>
            <a:ext cx="11557667" cy="6163981"/>
          </a:xfrm>
          <a:prstGeom prst="rect">
            <a:avLst/>
          </a:prstGeom>
          <a:solidFill>
            <a:srgbClr val="ECEEEF"/>
          </a:solidFill>
          <a:ln w="12700" cap="flat" cmpd="sng" algn="ctr">
            <a:solidFill>
              <a:srgbClr val="76D4F6">
                <a:alpha val="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rgbClr val="FFFFFF"/>
              </a:solidFill>
              <a:latin typeface="微软雅黑" panose="020B0503020204020204" charset="-122"/>
              <a:ea typeface="微软雅黑" panose="020B0503020204020204" charset="-122"/>
            </a:endParaRPr>
          </a:p>
        </p:txBody>
      </p:sp>
      <p:pic>
        <p:nvPicPr>
          <p:cNvPr id="9" name="图片 6"/>
          <p:cNvPicPr/>
          <p:nvPr userDrawn="1">
            <p:custDataLst>
              <p:tags r:id="rId3"/>
            </p:custDataLst>
          </p:nvPr>
        </p:nvPicPr>
        <p:blipFill>
          <a:blip r:embed="rId7" r:link="rId8" cstate="print">
            <a:extLst>
              <a:ext uri="{28A0092B-C50C-407E-A947-70E740481C1C}">
                <a14:useLocalDpi xmlns:a14="http://schemas.microsoft.com/office/drawing/2010/main" val="0"/>
              </a:ext>
            </a:extLst>
          </a:blip>
          <a:stretch>
            <a:fillRect/>
          </a:stretch>
        </p:blipFill>
        <p:spPr>
          <a:xfrm>
            <a:off x="0" y="0"/>
            <a:ext cx="720090" cy="601968"/>
          </a:xfrm>
          <a:prstGeom prst="rect">
            <a:avLst/>
          </a:prstGeom>
        </p:spPr>
      </p:pic>
      <p:pic>
        <p:nvPicPr>
          <p:cNvPr id="2" name="图片 8"/>
          <p:cNvPicPr/>
          <p:nvPr userDrawn="1">
            <p:custDataLst>
              <p:tags r:id="rId4"/>
            </p:custDataLst>
          </p:nvPr>
        </p:nvPicPr>
        <p:blipFill>
          <a:blip r:embed="rId9" r:link="rId10" cstate="print">
            <a:extLst>
              <a:ext uri="{28A0092B-C50C-407E-A947-70E740481C1C}">
                <a14:useLocalDpi xmlns:a14="http://schemas.microsoft.com/office/drawing/2010/main" val="0"/>
              </a:ext>
            </a:extLst>
          </a:blip>
          <a:stretch>
            <a:fillRect/>
          </a:stretch>
        </p:blipFill>
        <p:spPr>
          <a:xfrm>
            <a:off x="11471910" y="0"/>
            <a:ext cx="720090" cy="601968"/>
          </a:xfrm>
          <a:prstGeom prst="rect">
            <a:avLst/>
          </a:prstGeom>
        </p:spPr>
      </p:pic>
      <p:sp>
        <p:nvSpPr>
          <p:cNvPr id="5" name="标题 1">
            <a:extLst>
              <a:ext uri="{FF2B5EF4-FFF2-40B4-BE49-F238E27FC236}">
                <a16:creationId xmlns:a16="http://schemas.microsoft.com/office/drawing/2014/main" id="{5968AE11-3D55-4CC9-B409-BE57D51C3741}"/>
              </a:ext>
            </a:extLst>
          </p:cNvPr>
          <p:cNvSpPr txBox="1"/>
          <p:nvPr/>
        </p:nvSpPr>
        <p:spPr>
          <a:xfrm>
            <a:off x="4108268" y="303174"/>
            <a:ext cx="3975463"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dirty="0">
                <a:solidFill>
                  <a:schemeClr val="bg1"/>
                </a:solidFill>
                <a:latin typeface="微软雅黑" panose="020B0503020204020204" pitchFamily="34" charset="-122"/>
                <a:ea typeface="微软雅黑" panose="020B0503020204020204" pitchFamily="34" charset="-122"/>
                <a:cs typeface="+mn-cs"/>
              </a:rPr>
              <a:t>案情介绍</a:t>
            </a:r>
          </a:p>
        </p:txBody>
      </p:sp>
      <p:cxnSp>
        <p:nvCxnSpPr>
          <p:cNvPr id="6" name="直接连接符 5">
            <a:extLst>
              <a:ext uri="{FF2B5EF4-FFF2-40B4-BE49-F238E27FC236}">
                <a16:creationId xmlns:a16="http://schemas.microsoft.com/office/drawing/2014/main" id="{6D01589D-FC91-4C96-970C-FE2A30D69A07}"/>
              </a:ext>
            </a:extLst>
          </p:cNvPr>
          <p:cNvCxnSpPr>
            <a:cxnSpLocks/>
            <a:endCxn id="5" idx="1"/>
          </p:cNvCxnSpPr>
          <p:nvPr/>
        </p:nvCxnSpPr>
        <p:spPr>
          <a:xfrm>
            <a:off x="1523999" y="549871"/>
            <a:ext cx="2584269"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2CC0CDF2-57AF-4DB3-8506-595D7F48173D}"/>
              </a:ext>
            </a:extLst>
          </p:cNvPr>
          <p:cNvCxnSpPr>
            <a:cxnSpLocks/>
            <a:stCxn id="5" idx="3"/>
          </p:cNvCxnSpPr>
          <p:nvPr/>
        </p:nvCxnSpPr>
        <p:spPr>
          <a:xfrm>
            <a:off x="8083731" y="549871"/>
            <a:ext cx="2584268"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ECB3DB4F-AC12-4476-BA9C-290479FD57EF}"/>
              </a:ext>
            </a:extLst>
          </p:cNvPr>
          <p:cNvPicPr>
            <a:picLocks noChangeAspect="1"/>
          </p:cNvPicPr>
          <p:nvPr/>
        </p:nvPicPr>
        <p:blipFill>
          <a:blip r:embed="rId11">
            <a:extLst>
              <a:ext uri="{BEBA8EAE-BF5A-486C-A8C5-ECC9F3942E4B}">
                <a14:imgProps xmlns:a14="http://schemas.microsoft.com/office/drawing/2010/main">
                  <a14:imgLayer r:embed="rId12">
                    <a14:imgEffect>
                      <a14:backgroundRemoval t="0" b="100000" l="0" r="100000">
                        <a14:foregroundMark x1="6633" y1="52500" x2="6633" y2="52500"/>
                        <a14:foregroundMark x1="39796" y1="51250" x2="39796" y2="51250"/>
                        <a14:foregroundMark x1="53571" y1="62500" x2="53571" y2="62500"/>
                        <a14:foregroundMark x1="62245" y1="52500" x2="62245" y2="52500"/>
                        <a14:foregroundMark x1="69388" y1="55000" x2="69388" y2="55000"/>
                        <a14:foregroundMark x1="81633" y1="53750" x2="81633" y2="53750"/>
                        <a14:foregroundMark x1="93367" y1="58750" x2="93367" y2="58750"/>
                      </a14:backgroundRemoval>
                    </a14:imgEffect>
                  </a14:imgLayer>
                </a14:imgProps>
              </a:ext>
            </a:extLst>
          </a:blip>
          <a:stretch>
            <a:fillRect/>
          </a:stretch>
        </p:blipFill>
        <p:spPr>
          <a:xfrm>
            <a:off x="574987" y="2116110"/>
            <a:ext cx="2430946" cy="992223"/>
          </a:xfrm>
          <a:prstGeom prst="rect">
            <a:avLst/>
          </a:prstGeom>
        </p:spPr>
      </p:pic>
      <p:pic>
        <p:nvPicPr>
          <p:cNvPr id="8" name="图片 7">
            <a:extLst>
              <a:ext uri="{FF2B5EF4-FFF2-40B4-BE49-F238E27FC236}">
                <a16:creationId xmlns:a16="http://schemas.microsoft.com/office/drawing/2014/main" id="{2AD5188E-ACE9-43B7-B985-8360F278A84C}"/>
              </a:ext>
            </a:extLst>
          </p:cNvPr>
          <p:cNvPicPr>
            <a:picLocks noChangeAspect="1"/>
          </p:cNvPicPr>
          <p:nvPr/>
        </p:nvPicPr>
        <p:blipFill rotWithShape="1">
          <a:blip r:embed="rId13">
            <a:extLst>
              <a:ext uri="{28A0092B-C50C-407E-A947-70E740481C1C}">
                <a14:useLocalDpi xmlns:a14="http://schemas.microsoft.com/office/drawing/2010/main" val="0"/>
              </a:ext>
            </a:extLst>
          </a:blip>
          <a:srcRect b="11588"/>
          <a:stretch/>
        </p:blipFill>
        <p:spPr>
          <a:xfrm>
            <a:off x="5082292" y="1803027"/>
            <a:ext cx="2266124" cy="1470587"/>
          </a:xfrm>
          <a:prstGeom prst="rect">
            <a:avLst/>
          </a:prstGeom>
        </p:spPr>
      </p:pic>
      <p:pic>
        <p:nvPicPr>
          <p:cNvPr id="12" name="图片 11">
            <a:extLst>
              <a:ext uri="{FF2B5EF4-FFF2-40B4-BE49-F238E27FC236}">
                <a16:creationId xmlns:a16="http://schemas.microsoft.com/office/drawing/2014/main" id="{024B0801-B7CA-44DC-83D6-59621C14392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19428" y="5106967"/>
            <a:ext cx="1143000" cy="1143000"/>
          </a:xfrm>
          <a:prstGeom prst="rect">
            <a:avLst/>
          </a:prstGeom>
        </p:spPr>
      </p:pic>
      <p:pic>
        <p:nvPicPr>
          <p:cNvPr id="13" name="图片 12">
            <a:extLst>
              <a:ext uri="{FF2B5EF4-FFF2-40B4-BE49-F238E27FC236}">
                <a16:creationId xmlns:a16="http://schemas.microsoft.com/office/drawing/2014/main" id="{F3880BFA-7EBB-4D99-8CB4-6CEFD0D709E0}"/>
              </a:ext>
            </a:extLst>
          </p:cNvPr>
          <p:cNvPicPr>
            <a:picLocks noChangeAspect="1"/>
          </p:cNvPicPr>
          <p:nvPr/>
        </p:nvPicPr>
        <p:blipFill>
          <a:blip r:embed="rId15">
            <a:extLst>
              <a:ext uri="{BEBA8EAE-BF5A-486C-A8C5-ECC9F3942E4B}">
                <a14:imgProps xmlns:a14="http://schemas.microsoft.com/office/drawing/2010/main">
                  <a14:imgLayer r:embed="rId16">
                    <a14:imgEffect>
                      <a14:backgroundRemoval t="0" b="100000" l="0" r="100000">
                        <a14:foregroundMark x1="7527" y1="36816" x2="7527" y2="36816"/>
                        <a14:foregroundMark x1="23253" y1="52239" x2="23253" y2="52239"/>
                        <a14:foregroundMark x1="39651" y1="7960" x2="39651" y2="7960"/>
                        <a14:foregroundMark x1="39651" y1="15423" x2="39651" y2="15423"/>
                        <a14:foregroundMark x1="39651" y1="15423" x2="39651" y2="15423"/>
                        <a14:foregroundMark x1="52419" y1="31841" x2="52419" y2="31841"/>
                        <a14:foregroundMark x1="45699" y1="31343" x2="45699" y2="31343"/>
                        <a14:foregroundMark x1="50941" y1="43284" x2="50941" y2="43284"/>
                        <a14:foregroundMark x1="62903" y1="37313" x2="62903" y2="37313"/>
                        <a14:foregroundMark x1="63844" y1="35323" x2="63844" y2="35323"/>
                        <a14:foregroundMark x1="61156" y1="50249" x2="61156" y2="50249"/>
                        <a14:foregroundMark x1="65054" y1="27363" x2="65054" y2="27363"/>
                        <a14:foregroundMark x1="62634" y1="43781" x2="62634" y2="43781"/>
                        <a14:foregroundMark x1="59812" y1="61692" x2="59812" y2="61692"/>
                        <a14:foregroundMark x1="72312" y1="32836" x2="72312" y2="32836"/>
                        <a14:foregroundMark x1="90323" y1="32338" x2="90323" y2="32338"/>
                        <a14:foregroundMark x1="58333" y1="70149" x2="60081" y2="65672"/>
                        <a14:foregroundMark x1="39516" y1="47761" x2="39516" y2="47761"/>
                        <a14:foregroundMark x1="38978" y1="53234" x2="38575" y2="62687"/>
                        <a14:foregroundMark x1="36425" y1="84577" x2="37366" y2="80100"/>
                        <a14:foregroundMark x1="34677" y1="94527" x2="34677" y2="94527"/>
                        <a14:foregroundMark x1="35484" y1="87562" x2="35484" y2="87562"/>
                        <a14:foregroundMark x1="34140" y1="94527" x2="34140" y2="94527"/>
                        <a14:foregroundMark x1="34677" y1="18408" x2="34677" y2="18408"/>
                        <a14:foregroundMark x1="39247" y1="13433" x2="39247" y2="13433"/>
                        <a14:foregroundMark x1="39919" y1="10945" x2="39919" y2="10945"/>
                        <a14:foregroundMark x1="39919" y1="10945" x2="39919" y2="10945"/>
                        <a14:foregroundMark x1="39113" y1="11443" x2="39113" y2="11443"/>
                        <a14:foregroundMark x1="38575" y1="10945" x2="38575" y2="10945"/>
                        <a14:foregroundMark x1="37903" y1="7463" x2="37903" y2="7463"/>
                        <a14:foregroundMark x1="43280" y1="27861" x2="43280" y2="27861"/>
                        <a14:foregroundMark x1="38306" y1="10945" x2="41129" y2="13433"/>
                        <a14:foregroundMark x1="40995" y1="10945" x2="41129" y2="18905"/>
                        <a14:foregroundMark x1="14247" y1="32836" x2="14247" y2="32836"/>
                        <a14:foregroundMark x1="37903" y1="15423" x2="41935" y2="9950"/>
                        <a14:backgroundMark x1="23656" y1="10945" x2="23656" y2="10945"/>
                        <a14:backgroundMark x1="22984" y1="27861" x2="22312" y2="18905"/>
                        <a14:backgroundMark x1="9543" y1="20398" x2="8468" y2="13433"/>
                        <a14:backgroundMark x1="65054" y1="17910" x2="67204" y2="7960"/>
                        <a14:backgroundMark x1="59274" y1="5473" x2="68414" y2="7960"/>
                        <a14:backgroundMark x1="43817" y1="13433" x2="60484" y2="35323"/>
                        <a14:backgroundMark x1="30645" y1="11443" x2="46640" y2="14428"/>
                        <a14:backgroundMark x1="4704" y1="87065" x2="96909" y2="91045"/>
                      </a14:backgroundRemoval>
                    </a14:imgEffect>
                  </a14:imgLayer>
                </a14:imgProps>
              </a:ext>
            </a:extLst>
          </a:blip>
          <a:stretch>
            <a:fillRect/>
          </a:stretch>
        </p:blipFill>
        <p:spPr>
          <a:xfrm>
            <a:off x="5082292" y="4408797"/>
            <a:ext cx="2584270" cy="698170"/>
          </a:xfrm>
          <a:prstGeom prst="rect">
            <a:avLst/>
          </a:prstGeom>
        </p:spPr>
      </p:pic>
      <p:sp>
        <p:nvSpPr>
          <p:cNvPr id="14" name="矩形 13">
            <a:extLst>
              <a:ext uri="{FF2B5EF4-FFF2-40B4-BE49-F238E27FC236}">
                <a16:creationId xmlns:a16="http://schemas.microsoft.com/office/drawing/2014/main" id="{0A18DA42-2CC9-4392-AB1B-FF43653C849A}"/>
              </a:ext>
            </a:extLst>
          </p:cNvPr>
          <p:cNvSpPr/>
          <p:nvPr/>
        </p:nvSpPr>
        <p:spPr>
          <a:xfrm>
            <a:off x="6635445" y="5099163"/>
            <a:ext cx="1143000" cy="1142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CA1CF1A6-0173-4F0E-9208-2063CC23CBB1}"/>
              </a:ext>
            </a:extLst>
          </p:cNvPr>
          <p:cNvSpPr txBox="1"/>
          <p:nvPr/>
        </p:nvSpPr>
        <p:spPr>
          <a:xfrm>
            <a:off x="6584465" y="5099163"/>
            <a:ext cx="1244961" cy="1077218"/>
          </a:xfrm>
          <a:prstGeom prst="rect">
            <a:avLst/>
          </a:prstGeom>
          <a:noFill/>
        </p:spPr>
        <p:txBody>
          <a:bodyPr wrap="square" rtlCol="0">
            <a:spAutoFit/>
          </a:bodyPr>
          <a:lstStyle/>
          <a:p>
            <a:r>
              <a:rPr lang="zh-CN" altLang="en-US" sz="3200"/>
              <a:t>北京</a:t>
            </a:r>
            <a:endParaRPr lang="en-US" altLang="zh-CN" sz="3200"/>
          </a:p>
          <a:p>
            <a:r>
              <a:rPr lang="zh-CN" altLang="en-US" sz="3200"/>
              <a:t>情文</a:t>
            </a:r>
          </a:p>
        </p:txBody>
      </p:sp>
      <p:cxnSp>
        <p:nvCxnSpPr>
          <p:cNvPr id="17" name="直接箭头连接符 16">
            <a:extLst>
              <a:ext uri="{FF2B5EF4-FFF2-40B4-BE49-F238E27FC236}">
                <a16:creationId xmlns:a16="http://schemas.microsoft.com/office/drawing/2014/main" id="{BDBF872E-9141-4D9F-B05C-0DA4C1FB587F}"/>
              </a:ext>
            </a:extLst>
          </p:cNvPr>
          <p:cNvCxnSpPr/>
          <p:nvPr/>
        </p:nvCxnSpPr>
        <p:spPr>
          <a:xfrm>
            <a:off x="3005933" y="2769704"/>
            <a:ext cx="1147586"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左大括号 17">
            <a:extLst>
              <a:ext uri="{FF2B5EF4-FFF2-40B4-BE49-F238E27FC236}">
                <a16:creationId xmlns:a16="http://schemas.microsoft.com/office/drawing/2014/main" id="{041DDD1C-62E9-47DD-8BAF-A4A3CFA62671}"/>
              </a:ext>
            </a:extLst>
          </p:cNvPr>
          <p:cNvSpPr/>
          <p:nvPr/>
        </p:nvSpPr>
        <p:spPr>
          <a:xfrm>
            <a:off x="4340250" y="2115235"/>
            <a:ext cx="360167" cy="3522537"/>
          </a:xfrm>
          <a:prstGeom prst="leftBrace">
            <a:avLst>
              <a:gd name="adj1" fmla="val 8333"/>
              <a:gd name="adj2" fmla="val 19448"/>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C05DE240-20A7-4B88-934F-E2BA583EF304}"/>
              </a:ext>
            </a:extLst>
          </p:cNvPr>
          <p:cNvSpPr txBox="1"/>
          <p:nvPr/>
        </p:nvSpPr>
        <p:spPr>
          <a:xfrm>
            <a:off x="3254350" y="2251089"/>
            <a:ext cx="1378424" cy="461665"/>
          </a:xfrm>
          <a:prstGeom prst="rect">
            <a:avLst/>
          </a:prstGeom>
          <a:noFill/>
        </p:spPr>
        <p:txBody>
          <a:bodyPr wrap="square" rtlCol="0">
            <a:spAutoFit/>
          </a:bodyPr>
          <a:lstStyle/>
          <a:p>
            <a:r>
              <a:rPr lang="zh-CN" altLang="en-US" sz="2400" dirty="0">
                <a:solidFill>
                  <a:srgbClr val="789BB5"/>
                </a:solidFill>
              </a:rPr>
              <a:t>起诉</a:t>
            </a:r>
          </a:p>
        </p:txBody>
      </p:sp>
      <p:sp>
        <p:nvSpPr>
          <p:cNvPr id="21" name="文本框 20">
            <a:extLst>
              <a:ext uri="{FF2B5EF4-FFF2-40B4-BE49-F238E27FC236}">
                <a16:creationId xmlns:a16="http://schemas.microsoft.com/office/drawing/2014/main" id="{6C722F2A-4818-47E9-B2AE-5053524FBDD5}"/>
              </a:ext>
            </a:extLst>
          </p:cNvPr>
          <p:cNvSpPr txBox="1"/>
          <p:nvPr/>
        </p:nvSpPr>
        <p:spPr>
          <a:xfrm>
            <a:off x="5490928" y="1341362"/>
            <a:ext cx="1563310" cy="461665"/>
          </a:xfrm>
          <a:prstGeom prst="rect">
            <a:avLst/>
          </a:prstGeom>
          <a:noFill/>
        </p:spPr>
        <p:txBody>
          <a:bodyPr wrap="square" rtlCol="0">
            <a:spAutoFit/>
          </a:bodyPr>
          <a:lstStyle/>
          <a:p>
            <a:r>
              <a:rPr lang="zh-CN" altLang="en-US" sz="2400" dirty="0">
                <a:solidFill>
                  <a:srgbClr val="789BB5"/>
                </a:solidFill>
              </a:rPr>
              <a:t>暴雪娱乐</a:t>
            </a:r>
          </a:p>
        </p:txBody>
      </p:sp>
      <p:sp>
        <p:nvSpPr>
          <p:cNvPr id="20" name="右大括号 19">
            <a:extLst>
              <a:ext uri="{FF2B5EF4-FFF2-40B4-BE49-F238E27FC236}">
                <a16:creationId xmlns:a16="http://schemas.microsoft.com/office/drawing/2014/main" id="{46A2BE01-C3B2-4E45-BD23-8D0B8E1D3DBD}"/>
              </a:ext>
            </a:extLst>
          </p:cNvPr>
          <p:cNvSpPr/>
          <p:nvPr/>
        </p:nvSpPr>
        <p:spPr>
          <a:xfrm>
            <a:off x="7998510" y="4693379"/>
            <a:ext cx="482138" cy="1142986"/>
          </a:xfrm>
          <a:prstGeom prst="rightBrac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117F85D3-38E0-4703-BCC5-D6DB2AA9ED44}"/>
              </a:ext>
            </a:extLst>
          </p:cNvPr>
          <p:cNvSpPr txBox="1"/>
          <p:nvPr/>
        </p:nvSpPr>
        <p:spPr>
          <a:xfrm>
            <a:off x="8624920" y="5055784"/>
            <a:ext cx="1649992" cy="461665"/>
          </a:xfrm>
          <a:prstGeom prst="rect">
            <a:avLst/>
          </a:prstGeom>
          <a:noFill/>
        </p:spPr>
        <p:txBody>
          <a:bodyPr wrap="square" rtlCol="0">
            <a:spAutoFit/>
          </a:bodyPr>
          <a:lstStyle/>
          <a:p>
            <a:r>
              <a:rPr lang="zh-CN" altLang="en-US" sz="2400">
                <a:solidFill>
                  <a:srgbClr val="789BB5"/>
                </a:solidFill>
              </a:rPr>
              <a:t>共同被告</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6"/>
          <p:cNvPicPr/>
          <p:nvPr userDrawn="1">
            <p:custDataLst>
              <p:tags r:id="rId2"/>
            </p:custDataLst>
          </p:nvPr>
        </p:nvPicPr>
        <p:blipFill>
          <a:blip r:embed="rId6" r:link="rId7" cstate="print">
            <a:extLst>
              <a:ext uri="{28A0092B-C50C-407E-A947-70E740481C1C}">
                <a14:useLocalDpi xmlns:a14="http://schemas.microsoft.com/office/drawing/2010/main" val="0"/>
              </a:ext>
            </a:extLst>
          </a:blip>
          <a:stretch>
            <a:fillRect/>
          </a:stretch>
        </p:blipFill>
        <p:spPr>
          <a:xfrm>
            <a:off x="0" y="0"/>
            <a:ext cx="720090" cy="601968"/>
          </a:xfrm>
          <a:prstGeom prst="rect">
            <a:avLst/>
          </a:prstGeom>
        </p:spPr>
      </p:pic>
      <p:pic>
        <p:nvPicPr>
          <p:cNvPr id="2" name="图片 8"/>
          <p:cNvPicPr/>
          <p:nvPr userDrawn="1">
            <p:custDataLst>
              <p:tags r:id="rId3"/>
            </p:custDataLst>
          </p:nvPr>
        </p:nvPicPr>
        <p:blipFill>
          <a:blip r:embed="rId8" r:link="rId9" cstate="print">
            <a:extLst>
              <a:ext uri="{28A0092B-C50C-407E-A947-70E740481C1C}">
                <a14:useLocalDpi xmlns:a14="http://schemas.microsoft.com/office/drawing/2010/main" val="0"/>
              </a:ext>
            </a:extLst>
          </a:blip>
          <a:stretch>
            <a:fillRect/>
          </a:stretch>
        </p:blipFill>
        <p:spPr>
          <a:xfrm>
            <a:off x="11471910" y="0"/>
            <a:ext cx="720090" cy="601968"/>
          </a:xfrm>
          <a:prstGeom prst="rect">
            <a:avLst/>
          </a:prstGeom>
        </p:spPr>
      </p:pic>
      <p:sp>
        <p:nvSpPr>
          <p:cNvPr id="3" name="文本框 2"/>
          <p:cNvSpPr txBox="1"/>
          <p:nvPr/>
        </p:nvSpPr>
        <p:spPr>
          <a:xfrm>
            <a:off x="1170940" y="800100"/>
            <a:ext cx="2533650" cy="1076325"/>
          </a:xfrm>
          <a:prstGeom prst="rect">
            <a:avLst/>
          </a:prstGeom>
          <a:noFill/>
        </p:spPr>
        <p:txBody>
          <a:bodyPr wrap="square" rtlCol="0">
            <a:spAutoFit/>
          </a:bodyPr>
          <a:lstStyle/>
          <a:p>
            <a:endParaRPr lang="zh-CN" altLang="en-US" sz="3200" b="1" dirty="0"/>
          </a:p>
          <a:p>
            <a:endParaRPr lang="zh-CN" altLang="en-US" sz="3200" b="1" dirty="0"/>
          </a:p>
        </p:txBody>
      </p:sp>
      <p:sp>
        <p:nvSpPr>
          <p:cNvPr id="4" name="文本框 3"/>
          <p:cNvSpPr txBox="1"/>
          <p:nvPr/>
        </p:nvSpPr>
        <p:spPr>
          <a:xfrm>
            <a:off x="1170940" y="1876425"/>
            <a:ext cx="10301605" cy="645160"/>
          </a:xfrm>
          <a:prstGeom prst="rect">
            <a:avLst/>
          </a:prstGeom>
          <a:noFill/>
        </p:spPr>
        <p:txBody>
          <a:bodyPr wrap="square" rtlCol="0">
            <a:spAutoFit/>
          </a:bodyPr>
          <a:lstStyle/>
          <a:p>
            <a:pPr marL="285750" indent="-285750"/>
            <a:endParaRPr lang="zh-CN" altLang="en-US">
              <a:solidFill>
                <a:schemeClr val="tx1"/>
              </a:solidFill>
            </a:endParaRPr>
          </a:p>
          <a:p>
            <a:endParaRPr lang="zh-CN" altLang="en-US">
              <a:solidFill>
                <a:schemeClr val="tx1"/>
              </a:solidFill>
            </a:endParaRPr>
          </a:p>
        </p:txBody>
      </p:sp>
      <p:sp>
        <p:nvSpPr>
          <p:cNvPr id="5" name="文本框 4"/>
          <p:cNvSpPr txBox="1"/>
          <p:nvPr/>
        </p:nvSpPr>
        <p:spPr>
          <a:xfrm>
            <a:off x="2604135" y="2521585"/>
            <a:ext cx="828675" cy="1932940"/>
          </a:xfrm>
          <a:prstGeom prst="rect">
            <a:avLst/>
          </a:prstGeom>
          <a:noFill/>
        </p:spPr>
        <p:txBody>
          <a:bodyPr vert="eaVert" wrap="square" rtlCol="0">
            <a:spAutoFit/>
          </a:bodyPr>
          <a:lstStyle/>
          <a:p>
            <a:pPr>
              <a:lnSpc>
                <a:spcPct val="150000"/>
              </a:lnSpc>
            </a:pPr>
            <a:r>
              <a:rPr lang="zh-CN" altLang="en-US" sz="2800" b="1">
                <a:solidFill>
                  <a:srgbClr val="C00000"/>
                </a:solidFill>
              </a:rPr>
              <a:t>利益均衡</a:t>
            </a:r>
          </a:p>
        </p:txBody>
      </p:sp>
      <p:sp>
        <p:nvSpPr>
          <p:cNvPr id="8" name="文本框 7"/>
          <p:cNvSpPr txBox="1"/>
          <p:nvPr/>
        </p:nvSpPr>
        <p:spPr>
          <a:xfrm>
            <a:off x="4766945" y="1967865"/>
            <a:ext cx="2968625" cy="521970"/>
          </a:xfrm>
          <a:prstGeom prst="rect">
            <a:avLst/>
          </a:prstGeom>
          <a:noFill/>
        </p:spPr>
        <p:txBody>
          <a:bodyPr wrap="square" rtlCol="0">
            <a:spAutoFit/>
          </a:bodyPr>
          <a:lstStyle/>
          <a:p>
            <a:r>
              <a:rPr lang="zh-CN" altLang="en-US" sz="2800" b="1"/>
              <a:t>创作者</a:t>
            </a:r>
          </a:p>
        </p:txBody>
      </p:sp>
      <p:sp>
        <p:nvSpPr>
          <p:cNvPr id="11" name="文本框 10"/>
          <p:cNvSpPr txBox="1"/>
          <p:nvPr/>
        </p:nvSpPr>
        <p:spPr>
          <a:xfrm>
            <a:off x="4766310" y="4041775"/>
            <a:ext cx="2968625" cy="521970"/>
          </a:xfrm>
          <a:prstGeom prst="rect">
            <a:avLst/>
          </a:prstGeom>
          <a:noFill/>
        </p:spPr>
        <p:txBody>
          <a:bodyPr wrap="square" rtlCol="0">
            <a:spAutoFit/>
          </a:bodyPr>
          <a:lstStyle/>
          <a:p>
            <a:r>
              <a:rPr lang="zh-CN" altLang="en-US" sz="2800" b="1"/>
              <a:t>社会公众</a:t>
            </a:r>
          </a:p>
        </p:txBody>
      </p:sp>
      <p:sp>
        <p:nvSpPr>
          <p:cNvPr id="12" name="文本框 11"/>
          <p:cNvSpPr txBox="1"/>
          <p:nvPr/>
        </p:nvSpPr>
        <p:spPr>
          <a:xfrm>
            <a:off x="5588000" y="2727960"/>
            <a:ext cx="3840480" cy="460375"/>
          </a:xfrm>
          <a:prstGeom prst="rect">
            <a:avLst/>
          </a:prstGeom>
          <a:noFill/>
        </p:spPr>
        <p:txBody>
          <a:bodyPr wrap="none" rtlCol="0">
            <a:spAutoFit/>
          </a:bodyPr>
          <a:lstStyle/>
          <a:p>
            <a:r>
              <a:rPr lang="zh-CN" altLang="en-US" sz="2400"/>
              <a:t>保护智力成果、激励创作者</a:t>
            </a:r>
          </a:p>
        </p:txBody>
      </p:sp>
      <p:sp>
        <p:nvSpPr>
          <p:cNvPr id="13" name="文本框 12"/>
          <p:cNvSpPr txBox="1"/>
          <p:nvPr/>
        </p:nvSpPr>
        <p:spPr>
          <a:xfrm>
            <a:off x="5588635" y="4660900"/>
            <a:ext cx="3840480" cy="460375"/>
          </a:xfrm>
          <a:prstGeom prst="rect">
            <a:avLst/>
          </a:prstGeom>
          <a:noFill/>
        </p:spPr>
        <p:txBody>
          <a:bodyPr wrap="none" rtlCol="0">
            <a:spAutoFit/>
          </a:bodyPr>
          <a:lstStyle/>
          <a:p>
            <a:r>
              <a:rPr lang="zh-CN" altLang="en-US" sz="2400"/>
              <a:t>保障社会公众使用字体自由</a:t>
            </a:r>
          </a:p>
        </p:txBody>
      </p:sp>
      <p:cxnSp>
        <p:nvCxnSpPr>
          <p:cNvPr id="14" name="直接箭头连接符 13"/>
          <p:cNvCxnSpPr/>
          <p:nvPr/>
        </p:nvCxnSpPr>
        <p:spPr>
          <a:xfrm flipV="1">
            <a:off x="3649345" y="2228850"/>
            <a:ext cx="873760" cy="1041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665220" y="3206750"/>
            <a:ext cx="857250" cy="10960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9237FBE-E8B1-4F87-A483-596794574E78}"/>
              </a:ext>
            </a:extLst>
          </p:cNvPr>
          <p:cNvSpPr txBox="1"/>
          <p:nvPr/>
        </p:nvSpPr>
        <p:spPr>
          <a:xfrm>
            <a:off x="5375082" y="2759102"/>
            <a:ext cx="1587294" cy="830997"/>
          </a:xfrm>
          <a:prstGeom prst="rect">
            <a:avLst/>
          </a:prstGeom>
          <a:noFill/>
        </p:spPr>
        <p:txBody>
          <a:bodyPr wrap="none" rtlCol="0">
            <a:spAutoFit/>
          </a:bodyPr>
          <a:lstStyle/>
          <a:p>
            <a:r>
              <a:rPr lang="zh-CN" altLang="en-US" sz="4800" dirty="0"/>
              <a:t>谢 谢</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4"/>
          <p:cNvSpPr/>
          <p:nvPr userDrawn="1">
            <p:custDataLst>
              <p:tags r:id="rId2"/>
            </p:custDataLst>
          </p:nvPr>
        </p:nvSpPr>
        <p:spPr>
          <a:xfrm>
            <a:off x="669197" y="300984"/>
            <a:ext cx="346789" cy="723055"/>
          </a:xfrm>
          <a:prstGeom prst="rect">
            <a:avLst/>
          </a:prstGeom>
          <a:solidFill>
            <a:srgbClr val="ECEEEF"/>
          </a:solidFill>
          <a:ln w="12700" cap="flat" cmpd="sng" algn="ctr">
            <a:solidFill>
              <a:srgbClr val="76D4F6">
                <a:alpha val="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rgbClr val="FFFFFF"/>
              </a:solidFill>
              <a:latin typeface="微软雅黑" panose="020B0503020204020204" charset="-122"/>
              <a:ea typeface="微软雅黑" panose="020B0503020204020204" charset="-122"/>
            </a:endParaRPr>
          </a:p>
        </p:txBody>
      </p:sp>
      <p:pic>
        <p:nvPicPr>
          <p:cNvPr id="9" name="图片 6"/>
          <p:cNvPicPr/>
          <p:nvPr userDrawn="1">
            <p:custDataLst>
              <p:tags r:id="rId3"/>
            </p:custDataLst>
          </p:nvPr>
        </p:nvPicPr>
        <p:blipFill>
          <a:blip r:embed="rId7" r:link="rId8" cstate="print">
            <a:extLst>
              <a:ext uri="{28A0092B-C50C-407E-A947-70E740481C1C}">
                <a14:useLocalDpi xmlns:a14="http://schemas.microsoft.com/office/drawing/2010/main" val="0"/>
              </a:ext>
            </a:extLst>
          </a:blip>
          <a:stretch>
            <a:fillRect/>
          </a:stretch>
        </p:blipFill>
        <p:spPr>
          <a:xfrm>
            <a:off x="0" y="0"/>
            <a:ext cx="720090" cy="601968"/>
          </a:xfrm>
          <a:prstGeom prst="rect">
            <a:avLst/>
          </a:prstGeom>
        </p:spPr>
      </p:pic>
      <p:pic>
        <p:nvPicPr>
          <p:cNvPr id="2" name="图片 8"/>
          <p:cNvPicPr/>
          <p:nvPr userDrawn="1">
            <p:custDataLst>
              <p:tags r:id="rId4"/>
            </p:custDataLst>
          </p:nvPr>
        </p:nvPicPr>
        <p:blipFill>
          <a:blip r:embed="rId9" r:link="rId10" cstate="print">
            <a:extLst>
              <a:ext uri="{28A0092B-C50C-407E-A947-70E740481C1C}">
                <a14:useLocalDpi xmlns:a14="http://schemas.microsoft.com/office/drawing/2010/main" val="0"/>
              </a:ext>
            </a:extLst>
          </a:blip>
          <a:stretch>
            <a:fillRect/>
          </a:stretch>
        </p:blipFill>
        <p:spPr>
          <a:xfrm>
            <a:off x="11471910" y="0"/>
            <a:ext cx="720090" cy="601968"/>
          </a:xfrm>
          <a:prstGeom prst="rect">
            <a:avLst/>
          </a:prstGeom>
        </p:spPr>
      </p:pic>
      <p:sp>
        <p:nvSpPr>
          <p:cNvPr id="5" name="标题 1">
            <a:extLst>
              <a:ext uri="{FF2B5EF4-FFF2-40B4-BE49-F238E27FC236}">
                <a16:creationId xmlns:a16="http://schemas.microsoft.com/office/drawing/2014/main" id="{5968AE11-3D55-4CC9-B409-BE57D51C3741}"/>
              </a:ext>
            </a:extLst>
          </p:cNvPr>
          <p:cNvSpPr txBox="1"/>
          <p:nvPr/>
        </p:nvSpPr>
        <p:spPr>
          <a:xfrm>
            <a:off x="4108268" y="303174"/>
            <a:ext cx="3975463"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a:solidFill>
                  <a:schemeClr val="bg1"/>
                </a:solidFill>
                <a:latin typeface="微软雅黑" panose="020B0503020204020204" pitchFamily="34" charset="-122"/>
                <a:ea typeface="微软雅黑" panose="020B0503020204020204" pitchFamily="34" charset="-122"/>
                <a:cs typeface="+mn-cs"/>
              </a:rPr>
              <a:t>案情介绍</a:t>
            </a:r>
            <a:endParaRPr lang="zh-CN" altLang="en-US" sz="3200" dirty="0">
              <a:solidFill>
                <a:schemeClr val="bg1"/>
              </a:solidFill>
              <a:latin typeface="微软雅黑" panose="020B0503020204020204" pitchFamily="34" charset="-122"/>
              <a:ea typeface="微软雅黑" panose="020B0503020204020204" pitchFamily="34" charset="-122"/>
              <a:cs typeface="+mn-cs"/>
            </a:endParaRPr>
          </a:p>
        </p:txBody>
      </p:sp>
      <p:cxnSp>
        <p:nvCxnSpPr>
          <p:cNvPr id="6" name="直接连接符 5">
            <a:extLst>
              <a:ext uri="{FF2B5EF4-FFF2-40B4-BE49-F238E27FC236}">
                <a16:creationId xmlns:a16="http://schemas.microsoft.com/office/drawing/2014/main" id="{6D01589D-FC91-4C96-970C-FE2A30D69A07}"/>
              </a:ext>
            </a:extLst>
          </p:cNvPr>
          <p:cNvCxnSpPr>
            <a:endCxn id="5" idx="1"/>
          </p:cNvCxnSpPr>
          <p:nvPr/>
        </p:nvCxnSpPr>
        <p:spPr>
          <a:xfrm>
            <a:off x="1523999" y="549871"/>
            <a:ext cx="2584269"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2CC0CDF2-57AF-4DB3-8506-595D7F48173D}"/>
              </a:ext>
            </a:extLst>
          </p:cNvPr>
          <p:cNvCxnSpPr>
            <a:stCxn id="5" idx="3"/>
          </p:cNvCxnSpPr>
          <p:nvPr/>
        </p:nvCxnSpPr>
        <p:spPr>
          <a:xfrm>
            <a:off x="8083731" y="549871"/>
            <a:ext cx="2584268"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35" name="右大括号 34">
            <a:extLst>
              <a:ext uri="{FF2B5EF4-FFF2-40B4-BE49-F238E27FC236}">
                <a16:creationId xmlns:a16="http://schemas.microsoft.com/office/drawing/2014/main" id="{69EC1000-0F9E-4ECF-9110-12DE6F50B0D2}"/>
              </a:ext>
            </a:extLst>
          </p:cNvPr>
          <p:cNvSpPr/>
          <p:nvPr/>
        </p:nvSpPr>
        <p:spPr>
          <a:xfrm rot="10800000">
            <a:off x="3326012" y="1904026"/>
            <a:ext cx="482138" cy="3558882"/>
          </a:xfrm>
          <a:prstGeom prst="rightBrac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D0C9A0E3-6D7E-47FB-904C-1B2B45C79F7D}"/>
              </a:ext>
            </a:extLst>
          </p:cNvPr>
          <p:cNvSpPr txBox="1"/>
          <p:nvPr/>
        </p:nvSpPr>
        <p:spPr>
          <a:xfrm>
            <a:off x="4620587" y="4837307"/>
            <a:ext cx="1649992" cy="461665"/>
          </a:xfrm>
          <a:prstGeom prst="rect">
            <a:avLst/>
          </a:prstGeom>
          <a:noFill/>
        </p:spPr>
        <p:txBody>
          <a:bodyPr wrap="square" rtlCol="0">
            <a:spAutoFit/>
          </a:bodyPr>
          <a:lstStyle/>
          <a:p>
            <a:r>
              <a:rPr lang="zh-CN" altLang="en-US" sz="2400" dirty="0">
                <a:solidFill>
                  <a:schemeClr val="tx1">
                    <a:lumMod val="75000"/>
                    <a:lumOff val="25000"/>
                  </a:schemeClr>
                </a:solidFill>
              </a:rPr>
              <a:t>经济赔偿</a:t>
            </a:r>
          </a:p>
        </p:txBody>
      </p:sp>
      <p:sp>
        <p:nvSpPr>
          <p:cNvPr id="37" name="文本框 36">
            <a:extLst>
              <a:ext uri="{FF2B5EF4-FFF2-40B4-BE49-F238E27FC236}">
                <a16:creationId xmlns:a16="http://schemas.microsoft.com/office/drawing/2014/main" id="{A46638FA-59A4-4FD0-91D1-6264D2748DD2}"/>
              </a:ext>
            </a:extLst>
          </p:cNvPr>
          <p:cNvSpPr txBox="1"/>
          <p:nvPr/>
        </p:nvSpPr>
        <p:spPr>
          <a:xfrm>
            <a:off x="4620587" y="3809857"/>
            <a:ext cx="1649992" cy="461665"/>
          </a:xfrm>
          <a:prstGeom prst="rect">
            <a:avLst/>
          </a:prstGeom>
          <a:noFill/>
        </p:spPr>
        <p:txBody>
          <a:bodyPr wrap="square" rtlCol="0">
            <a:spAutoFit/>
          </a:bodyPr>
          <a:lstStyle/>
          <a:p>
            <a:r>
              <a:rPr lang="zh-CN" altLang="en-US" sz="2400" dirty="0">
                <a:solidFill>
                  <a:schemeClr val="tx1">
                    <a:lumMod val="75000"/>
                    <a:lumOff val="25000"/>
                  </a:schemeClr>
                </a:solidFill>
              </a:rPr>
              <a:t>公开道歉</a:t>
            </a:r>
          </a:p>
        </p:txBody>
      </p:sp>
      <p:sp>
        <p:nvSpPr>
          <p:cNvPr id="38" name="文本框 37">
            <a:extLst>
              <a:ext uri="{FF2B5EF4-FFF2-40B4-BE49-F238E27FC236}">
                <a16:creationId xmlns:a16="http://schemas.microsoft.com/office/drawing/2014/main" id="{2F23F974-FC32-4B1C-80DB-5D7A3F4A9B1F}"/>
              </a:ext>
            </a:extLst>
          </p:cNvPr>
          <p:cNvSpPr txBox="1"/>
          <p:nvPr/>
        </p:nvSpPr>
        <p:spPr>
          <a:xfrm>
            <a:off x="4132539" y="2936556"/>
            <a:ext cx="2626088" cy="461665"/>
          </a:xfrm>
          <a:prstGeom prst="rect">
            <a:avLst/>
          </a:prstGeom>
          <a:noFill/>
        </p:spPr>
        <p:txBody>
          <a:bodyPr wrap="square" rtlCol="0">
            <a:spAutoFit/>
          </a:bodyPr>
          <a:lstStyle/>
          <a:p>
            <a:r>
              <a:rPr lang="zh-CN" altLang="en-US" sz="2400" dirty="0">
                <a:solidFill>
                  <a:schemeClr val="tx1">
                    <a:lumMod val="75000"/>
                    <a:lumOff val="25000"/>
                  </a:schemeClr>
                </a:solidFill>
              </a:rPr>
              <a:t>删除侵权字体</a:t>
            </a:r>
          </a:p>
        </p:txBody>
      </p:sp>
      <p:sp>
        <p:nvSpPr>
          <p:cNvPr id="39" name="文本框 38">
            <a:extLst>
              <a:ext uri="{FF2B5EF4-FFF2-40B4-BE49-F238E27FC236}">
                <a16:creationId xmlns:a16="http://schemas.microsoft.com/office/drawing/2014/main" id="{C74D8B0B-F5E8-4A5B-946A-0941B1ACB71A}"/>
              </a:ext>
            </a:extLst>
          </p:cNvPr>
          <p:cNvSpPr txBox="1"/>
          <p:nvPr/>
        </p:nvSpPr>
        <p:spPr>
          <a:xfrm>
            <a:off x="4620587" y="1801645"/>
            <a:ext cx="1649992" cy="461665"/>
          </a:xfrm>
          <a:prstGeom prst="rect">
            <a:avLst/>
          </a:prstGeom>
          <a:noFill/>
        </p:spPr>
        <p:txBody>
          <a:bodyPr wrap="square" rtlCol="0">
            <a:spAutoFit/>
          </a:bodyPr>
          <a:lstStyle/>
          <a:p>
            <a:r>
              <a:rPr lang="zh-CN" altLang="en-US" sz="2400" dirty="0">
                <a:solidFill>
                  <a:schemeClr val="tx1">
                    <a:lumMod val="75000"/>
                    <a:lumOff val="25000"/>
                  </a:schemeClr>
                </a:solidFill>
              </a:rPr>
              <a:t>停止侵权</a:t>
            </a:r>
          </a:p>
        </p:txBody>
      </p:sp>
      <p:grpSp>
        <p:nvGrpSpPr>
          <p:cNvPr id="40" name="组合 66">
            <a:extLst>
              <a:ext uri="{FF2B5EF4-FFF2-40B4-BE49-F238E27FC236}">
                <a16:creationId xmlns:a16="http://schemas.microsoft.com/office/drawing/2014/main" id="{D8CDD2DB-A7A5-44AC-8063-0A9CBAC07CC9}"/>
              </a:ext>
            </a:extLst>
          </p:cNvPr>
          <p:cNvGrpSpPr/>
          <p:nvPr/>
        </p:nvGrpSpPr>
        <p:grpSpPr>
          <a:xfrm>
            <a:off x="32134" y="1100734"/>
            <a:ext cx="1390266" cy="360002"/>
            <a:chOff x="0" y="0"/>
            <a:chExt cx="1438622" cy="360000"/>
          </a:xfrm>
        </p:grpSpPr>
        <p:grpSp>
          <p:nvGrpSpPr>
            <p:cNvPr id="41" name="组合 67">
              <a:extLst>
                <a:ext uri="{FF2B5EF4-FFF2-40B4-BE49-F238E27FC236}">
                  <a16:creationId xmlns:a16="http://schemas.microsoft.com/office/drawing/2014/main" id="{C483CC60-A87C-41D5-A417-D7A5C9E12FC2}"/>
                </a:ext>
              </a:extLst>
            </p:cNvPr>
            <p:cNvGrpSpPr/>
            <p:nvPr/>
          </p:nvGrpSpPr>
          <p:grpSpPr>
            <a:xfrm>
              <a:off x="0" y="0"/>
              <a:ext cx="360001" cy="360000"/>
              <a:chOff x="0" y="0"/>
              <a:chExt cx="359999" cy="359999"/>
            </a:xfrm>
          </p:grpSpPr>
          <p:sp>
            <p:nvSpPr>
              <p:cNvPr id="43" name="椭圆 69">
                <a:extLst>
                  <a:ext uri="{FF2B5EF4-FFF2-40B4-BE49-F238E27FC236}">
                    <a16:creationId xmlns:a16="http://schemas.microsoft.com/office/drawing/2014/main" id="{D20D6F27-72B8-4FB8-BFFE-6C5D35F3E58B}"/>
                  </a:ext>
                </a:extLst>
              </p:cNvPr>
              <p:cNvSpPr/>
              <p:nvPr/>
            </p:nvSpPr>
            <p:spPr>
              <a:xfrm>
                <a:off x="0" y="0"/>
                <a:ext cx="360000" cy="360000"/>
              </a:xfrm>
              <a:prstGeom prst="ellipse">
                <a:avLst/>
              </a:prstGeom>
              <a:solidFill>
                <a:srgbClr val="95886F"/>
              </a:solidFill>
              <a:ln w="12700" cap="flat">
                <a:solidFill>
                  <a:srgbClr val="FFFFFF"/>
                </a:solidFill>
                <a:prstDash val="solid"/>
                <a:miter lim="800000"/>
              </a:ln>
              <a:effectLst/>
            </p:spPr>
            <p:txBody>
              <a:bodyPr wrap="square" lIns="45719" tIns="45719" rIns="45719" bIns="45719" numCol="1" anchor="ctr">
                <a:noAutofit/>
              </a:bodyPr>
              <a:lstStyle/>
              <a:p>
                <a:pPr algn="ctr">
                  <a:defRPr>
                    <a:solidFill>
                      <a:srgbClr val="FFFFFF"/>
                    </a:solidFill>
                    <a:latin typeface="华文细黑"/>
                    <a:ea typeface="华文细黑"/>
                    <a:cs typeface="华文细黑"/>
                    <a:sym typeface="华文细黑"/>
                  </a:defRPr>
                </a:pPr>
                <a:endParaRPr/>
              </a:p>
            </p:txBody>
          </p:sp>
          <p:sp>
            <p:nvSpPr>
              <p:cNvPr id="44" name="椭圆 70">
                <a:extLst>
                  <a:ext uri="{FF2B5EF4-FFF2-40B4-BE49-F238E27FC236}">
                    <a16:creationId xmlns:a16="http://schemas.microsoft.com/office/drawing/2014/main" id="{0CA12689-9CEA-4673-B6CB-32671CF66388}"/>
                  </a:ext>
                </a:extLst>
              </p:cNvPr>
              <p:cNvSpPr/>
              <p:nvPr/>
            </p:nvSpPr>
            <p:spPr>
              <a:xfrm>
                <a:off x="107999" y="107999"/>
                <a:ext cx="144001" cy="144001"/>
              </a:xfrm>
              <a:prstGeom prst="ellipse">
                <a:avLst/>
              </a:prstGeom>
              <a:solidFill>
                <a:srgbClr val="95886F"/>
              </a:solidFill>
              <a:ln w="12700" cap="flat">
                <a:solidFill>
                  <a:srgbClr val="FFFFFF"/>
                </a:solidFill>
                <a:prstDash val="solid"/>
                <a:miter lim="800000"/>
              </a:ln>
              <a:effectLst/>
            </p:spPr>
            <p:txBody>
              <a:bodyPr wrap="square" lIns="45719" tIns="45719" rIns="45719" bIns="45719" numCol="1" anchor="ctr">
                <a:noAutofit/>
              </a:bodyPr>
              <a:lstStyle/>
              <a:p>
                <a:pPr algn="ctr">
                  <a:defRPr>
                    <a:solidFill>
                      <a:srgbClr val="FFFFFF"/>
                    </a:solidFill>
                    <a:latin typeface="华文细黑"/>
                    <a:ea typeface="华文细黑"/>
                    <a:cs typeface="华文细黑"/>
                    <a:sym typeface="华文细黑"/>
                  </a:defRPr>
                </a:pPr>
                <a:endParaRPr/>
              </a:p>
            </p:txBody>
          </p:sp>
        </p:grpSp>
        <p:sp>
          <p:nvSpPr>
            <p:cNvPr id="42" name="直接连接符 68">
              <a:extLst>
                <a:ext uri="{FF2B5EF4-FFF2-40B4-BE49-F238E27FC236}">
                  <a16:creationId xmlns:a16="http://schemas.microsoft.com/office/drawing/2014/main" id="{4AFD61DF-1783-4E0C-88D5-CA7D178E7662}"/>
                </a:ext>
              </a:extLst>
            </p:cNvPr>
            <p:cNvSpPr/>
            <p:nvPr/>
          </p:nvSpPr>
          <p:spPr>
            <a:xfrm>
              <a:off x="360000" y="180000"/>
              <a:ext cx="1078622" cy="0"/>
            </a:xfrm>
            <a:prstGeom prst="line">
              <a:avLst/>
            </a:prstGeom>
            <a:solidFill>
              <a:srgbClr val="95886F"/>
            </a:solidFill>
            <a:ln w="6350" cap="flat">
              <a:solidFill>
                <a:srgbClr val="95886F"/>
              </a:solidFill>
              <a:prstDash val="sysDot"/>
              <a:miter lim="800000"/>
            </a:ln>
            <a:effectLst/>
          </p:spPr>
          <p:txBody>
            <a:bodyPr wrap="square" lIns="45719" tIns="45719" rIns="45719" bIns="45719" numCol="1" anchor="t">
              <a:noAutofit/>
            </a:bodyPr>
            <a:lstStyle/>
            <a:p>
              <a:endParaRPr/>
            </a:p>
          </p:txBody>
        </p:sp>
      </p:grpSp>
      <p:sp>
        <p:nvSpPr>
          <p:cNvPr id="45" name="MH_SubTitle_3">
            <a:extLst>
              <a:ext uri="{FF2B5EF4-FFF2-40B4-BE49-F238E27FC236}">
                <a16:creationId xmlns:a16="http://schemas.microsoft.com/office/drawing/2014/main" id="{31D3AE3E-B4AF-4A90-8B8B-8280D9D06255}"/>
              </a:ext>
            </a:extLst>
          </p:cNvPr>
          <p:cNvSpPr txBox="1"/>
          <p:nvPr/>
        </p:nvSpPr>
        <p:spPr>
          <a:xfrm>
            <a:off x="1422400" y="1043187"/>
            <a:ext cx="1660570" cy="475095"/>
          </a:xfrm>
          <a:prstGeom prst="rect">
            <a:avLst/>
          </a:prstGeom>
          <a:ln w="12700">
            <a:miter lim="400000"/>
          </a:ln>
          <a:extLst>
            <a:ext uri="{C572A759-6A51-4108-AA02-DFA0A04FC94B}">
              <ma14:wrappingTextBoxFlag xmlns:ma14="http://schemas.microsoft.com/office/mac/drawingml/2011/main" xmlns="" val="1"/>
            </a:ext>
          </a:extLst>
        </p:spPr>
        <p:txBody>
          <a:bodyPr lIns="45719" rIns="45719" anchor="b">
            <a:noAutofit/>
          </a:bodyPr>
          <a:lstStyle>
            <a:lvl1pPr>
              <a:defRPr sz="1600">
                <a:solidFill>
                  <a:srgbClr val="58595B"/>
                </a:solidFill>
                <a:latin typeface="华文细黑"/>
                <a:ea typeface="华文细黑"/>
                <a:cs typeface="华文细黑"/>
                <a:sym typeface="华文细黑"/>
              </a:defRPr>
            </a:lvl1pPr>
          </a:lstStyle>
          <a:p>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方正诉求：</a:t>
            </a:r>
            <a:endParaRPr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08321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4"/>
          <p:cNvSpPr/>
          <p:nvPr userDrawn="1">
            <p:custDataLst>
              <p:tags r:id="rId2"/>
            </p:custDataLst>
          </p:nvPr>
        </p:nvSpPr>
        <p:spPr>
          <a:xfrm>
            <a:off x="669197" y="300984"/>
            <a:ext cx="346789" cy="723055"/>
          </a:xfrm>
          <a:prstGeom prst="rect">
            <a:avLst/>
          </a:prstGeom>
          <a:solidFill>
            <a:srgbClr val="ECEEEF"/>
          </a:solidFill>
          <a:ln w="12700" cap="flat" cmpd="sng" algn="ctr">
            <a:solidFill>
              <a:srgbClr val="76D4F6">
                <a:alpha val="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rgbClr val="FFFFFF"/>
              </a:solidFill>
              <a:latin typeface="微软雅黑" panose="020B0503020204020204" charset="-122"/>
              <a:ea typeface="微软雅黑" panose="020B0503020204020204" charset="-122"/>
            </a:endParaRPr>
          </a:p>
        </p:txBody>
      </p:sp>
      <p:pic>
        <p:nvPicPr>
          <p:cNvPr id="9" name="图片 6"/>
          <p:cNvPicPr/>
          <p:nvPr userDrawn="1">
            <p:custDataLst>
              <p:tags r:id="rId3"/>
            </p:custDataLst>
          </p:nvPr>
        </p:nvPicPr>
        <p:blipFill>
          <a:blip r:embed="rId7" r:link="rId8" cstate="print">
            <a:extLst>
              <a:ext uri="{28A0092B-C50C-407E-A947-70E740481C1C}">
                <a14:useLocalDpi xmlns:a14="http://schemas.microsoft.com/office/drawing/2010/main" val="0"/>
              </a:ext>
            </a:extLst>
          </a:blip>
          <a:stretch>
            <a:fillRect/>
          </a:stretch>
        </p:blipFill>
        <p:spPr>
          <a:xfrm>
            <a:off x="0" y="0"/>
            <a:ext cx="720090" cy="601968"/>
          </a:xfrm>
          <a:prstGeom prst="rect">
            <a:avLst/>
          </a:prstGeom>
        </p:spPr>
      </p:pic>
      <p:pic>
        <p:nvPicPr>
          <p:cNvPr id="2" name="图片 8"/>
          <p:cNvPicPr/>
          <p:nvPr userDrawn="1">
            <p:custDataLst>
              <p:tags r:id="rId4"/>
            </p:custDataLst>
          </p:nvPr>
        </p:nvPicPr>
        <p:blipFill>
          <a:blip r:embed="rId9" r:link="rId10" cstate="print">
            <a:extLst>
              <a:ext uri="{28A0092B-C50C-407E-A947-70E740481C1C}">
                <a14:useLocalDpi xmlns:a14="http://schemas.microsoft.com/office/drawing/2010/main" val="0"/>
              </a:ext>
            </a:extLst>
          </a:blip>
          <a:stretch>
            <a:fillRect/>
          </a:stretch>
        </p:blipFill>
        <p:spPr>
          <a:xfrm>
            <a:off x="11471910" y="0"/>
            <a:ext cx="720090" cy="601968"/>
          </a:xfrm>
          <a:prstGeom prst="rect">
            <a:avLst/>
          </a:prstGeom>
        </p:spPr>
      </p:pic>
      <p:sp>
        <p:nvSpPr>
          <p:cNvPr id="5" name="标题 1">
            <a:extLst>
              <a:ext uri="{FF2B5EF4-FFF2-40B4-BE49-F238E27FC236}">
                <a16:creationId xmlns:a16="http://schemas.microsoft.com/office/drawing/2014/main" id="{5968AE11-3D55-4CC9-B409-BE57D51C3741}"/>
              </a:ext>
            </a:extLst>
          </p:cNvPr>
          <p:cNvSpPr txBox="1"/>
          <p:nvPr/>
        </p:nvSpPr>
        <p:spPr>
          <a:xfrm>
            <a:off x="4108268" y="303174"/>
            <a:ext cx="3975463"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a:solidFill>
                  <a:schemeClr val="bg1"/>
                </a:solidFill>
                <a:latin typeface="微软雅黑" panose="020B0503020204020204" pitchFamily="34" charset="-122"/>
                <a:ea typeface="微软雅黑" panose="020B0503020204020204" pitchFamily="34" charset="-122"/>
                <a:cs typeface="+mn-cs"/>
              </a:rPr>
              <a:t>裁判结果</a:t>
            </a:r>
            <a:r>
              <a:rPr lang="en-US" altLang="zh-CN" sz="3200">
                <a:solidFill>
                  <a:schemeClr val="bg1"/>
                </a:solidFill>
                <a:latin typeface="微软雅黑" panose="020B0503020204020204" pitchFamily="34" charset="-122"/>
                <a:ea typeface="微软雅黑" panose="020B0503020204020204" pitchFamily="34" charset="-122"/>
                <a:cs typeface="+mn-cs"/>
              </a:rPr>
              <a:t>&amp;</a:t>
            </a:r>
            <a:r>
              <a:rPr lang="zh-CN" altLang="en-US" sz="3200">
                <a:solidFill>
                  <a:schemeClr val="bg1"/>
                </a:solidFill>
                <a:latin typeface="微软雅黑" panose="020B0503020204020204" pitchFamily="34" charset="-122"/>
                <a:ea typeface="微软雅黑" panose="020B0503020204020204" pitchFamily="34" charset="-122"/>
                <a:cs typeface="+mn-cs"/>
              </a:rPr>
              <a:t>理由</a:t>
            </a:r>
            <a:endParaRPr lang="zh-CN" altLang="en-US" sz="3200" dirty="0">
              <a:solidFill>
                <a:schemeClr val="bg1"/>
              </a:solidFill>
              <a:latin typeface="微软雅黑" panose="020B0503020204020204" pitchFamily="34" charset="-122"/>
              <a:ea typeface="微软雅黑" panose="020B0503020204020204" pitchFamily="34" charset="-122"/>
              <a:cs typeface="+mn-cs"/>
            </a:endParaRPr>
          </a:p>
        </p:txBody>
      </p:sp>
      <p:cxnSp>
        <p:nvCxnSpPr>
          <p:cNvPr id="6" name="直接连接符 5">
            <a:extLst>
              <a:ext uri="{FF2B5EF4-FFF2-40B4-BE49-F238E27FC236}">
                <a16:creationId xmlns:a16="http://schemas.microsoft.com/office/drawing/2014/main" id="{6D01589D-FC91-4C96-970C-FE2A30D69A07}"/>
              </a:ext>
            </a:extLst>
          </p:cNvPr>
          <p:cNvCxnSpPr>
            <a:endCxn id="5" idx="1"/>
          </p:cNvCxnSpPr>
          <p:nvPr/>
        </p:nvCxnSpPr>
        <p:spPr>
          <a:xfrm>
            <a:off x="1523999" y="549871"/>
            <a:ext cx="2584269"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2CC0CDF2-57AF-4DB3-8506-595D7F48173D}"/>
              </a:ext>
            </a:extLst>
          </p:cNvPr>
          <p:cNvCxnSpPr>
            <a:stCxn id="5" idx="3"/>
          </p:cNvCxnSpPr>
          <p:nvPr/>
        </p:nvCxnSpPr>
        <p:spPr>
          <a:xfrm>
            <a:off x="8083731" y="549871"/>
            <a:ext cx="2584268"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grpSp>
        <p:nvGrpSpPr>
          <p:cNvPr id="8" name="组合 66">
            <a:extLst>
              <a:ext uri="{FF2B5EF4-FFF2-40B4-BE49-F238E27FC236}">
                <a16:creationId xmlns:a16="http://schemas.microsoft.com/office/drawing/2014/main" id="{36F4023B-0CF0-4F29-8F38-DE3B2A53175C}"/>
              </a:ext>
            </a:extLst>
          </p:cNvPr>
          <p:cNvGrpSpPr/>
          <p:nvPr/>
        </p:nvGrpSpPr>
        <p:grpSpPr>
          <a:xfrm>
            <a:off x="32134" y="1100734"/>
            <a:ext cx="1390266" cy="360002"/>
            <a:chOff x="0" y="0"/>
            <a:chExt cx="1438622" cy="360000"/>
          </a:xfrm>
        </p:grpSpPr>
        <p:grpSp>
          <p:nvGrpSpPr>
            <p:cNvPr id="11" name="组合 67">
              <a:extLst>
                <a:ext uri="{FF2B5EF4-FFF2-40B4-BE49-F238E27FC236}">
                  <a16:creationId xmlns:a16="http://schemas.microsoft.com/office/drawing/2014/main" id="{338CCE47-724B-4275-968B-75059422F77A}"/>
                </a:ext>
              </a:extLst>
            </p:cNvPr>
            <p:cNvGrpSpPr/>
            <p:nvPr/>
          </p:nvGrpSpPr>
          <p:grpSpPr>
            <a:xfrm>
              <a:off x="0" y="0"/>
              <a:ext cx="360001" cy="360000"/>
              <a:chOff x="0" y="0"/>
              <a:chExt cx="359999" cy="359999"/>
            </a:xfrm>
          </p:grpSpPr>
          <p:sp>
            <p:nvSpPr>
              <p:cNvPr id="13" name="椭圆 69">
                <a:extLst>
                  <a:ext uri="{FF2B5EF4-FFF2-40B4-BE49-F238E27FC236}">
                    <a16:creationId xmlns:a16="http://schemas.microsoft.com/office/drawing/2014/main" id="{B9CD6864-17BD-480E-B36C-BAD961FFC0B9}"/>
                  </a:ext>
                </a:extLst>
              </p:cNvPr>
              <p:cNvSpPr/>
              <p:nvPr/>
            </p:nvSpPr>
            <p:spPr>
              <a:xfrm>
                <a:off x="0" y="0"/>
                <a:ext cx="360000" cy="360000"/>
              </a:xfrm>
              <a:prstGeom prst="ellipse">
                <a:avLst/>
              </a:prstGeom>
              <a:solidFill>
                <a:srgbClr val="95886F"/>
              </a:solidFill>
              <a:ln w="12700" cap="flat">
                <a:solidFill>
                  <a:srgbClr val="FFFFFF"/>
                </a:solidFill>
                <a:prstDash val="solid"/>
                <a:miter lim="800000"/>
              </a:ln>
              <a:effectLst/>
            </p:spPr>
            <p:txBody>
              <a:bodyPr wrap="square" lIns="45719" tIns="45719" rIns="45719" bIns="45719" numCol="1" anchor="ctr">
                <a:noAutofit/>
              </a:bodyPr>
              <a:lstStyle/>
              <a:p>
                <a:pPr algn="ctr">
                  <a:defRPr>
                    <a:solidFill>
                      <a:srgbClr val="FFFFFF"/>
                    </a:solidFill>
                    <a:latin typeface="华文细黑"/>
                    <a:ea typeface="华文细黑"/>
                    <a:cs typeface="华文细黑"/>
                    <a:sym typeface="华文细黑"/>
                  </a:defRPr>
                </a:pPr>
                <a:endParaRPr/>
              </a:p>
            </p:txBody>
          </p:sp>
          <p:sp>
            <p:nvSpPr>
              <p:cNvPr id="14" name="椭圆 70">
                <a:extLst>
                  <a:ext uri="{FF2B5EF4-FFF2-40B4-BE49-F238E27FC236}">
                    <a16:creationId xmlns:a16="http://schemas.microsoft.com/office/drawing/2014/main" id="{CD11D5E2-FA45-4678-9118-F2BBFF8DEC5F}"/>
                  </a:ext>
                </a:extLst>
              </p:cNvPr>
              <p:cNvSpPr/>
              <p:nvPr/>
            </p:nvSpPr>
            <p:spPr>
              <a:xfrm>
                <a:off x="107999" y="107999"/>
                <a:ext cx="144001" cy="144001"/>
              </a:xfrm>
              <a:prstGeom prst="ellipse">
                <a:avLst/>
              </a:prstGeom>
              <a:solidFill>
                <a:srgbClr val="95886F"/>
              </a:solidFill>
              <a:ln w="12700" cap="flat">
                <a:solidFill>
                  <a:srgbClr val="FFFFFF"/>
                </a:solidFill>
                <a:prstDash val="solid"/>
                <a:miter lim="800000"/>
              </a:ln>
              <a:effectLst/>
            </p:spPr>
            <p:txBody>
              <a:bodyPr wrap="square" lIns="45719" tIns="45719" rIns="45719" bIns="45719" numCol="1" anchor="ctr">
                <a:noAutofit/>
              </a:bodyPr>
              <a:lstStyle/>
              <a:p>
                <a:pPr algn="ctr">
                  <a:defRPr>
                    <a:solidFill>
                      <a:srgbClr val="FFFFFF"/>
                    </a:solidFill>
                    <a:latin typeface="华文细黑"/>
                    <a:ea typeface="华文细黑"/>
                    <a:cs typeface="华文细黑"/>
                    <a:sym typeface="华文细黑"/>
                  </a:defRPr>
                </a:pPr>
                <a:endParaRPr/>
              </a:p>
            </p:txBody>
          </p:sp>
        </p:grpSp>
        <p:sp>
          <p:nvSpPr>
            <p:cNvPr id="12" name="直接连接符 68">
              <a:extLst>
                <a:ext uri="{FF2B5EF4-FFF2-40B4-BE49-F238E27FC236}">
                  <a16:creationId xmlns:a16="http://schemas.microsoft.com/office/drawing/2014/main" id="{908EE792-1414-40CF-832C-5FDDDFD0D908}"/>
                </a:ext>
              </a:extLst>
            </p:cNvPr>
            <p:cNvSpPr/>
            <p:nvPr/>
          </p:nvSpPr>
          <p:spPr>
            <a:xfrm>
              <a:off x="360000" y="180000"/>
              <a:ext cx="1078622" cy="0"/>
            </a:xfrm>
            <a:prstGeom prst="line">
              <a:avLst/>
            </a:prstGeom>
            <a:solidFill>
              <a:srgbClr val="95886F"/>
            </a:solidFill>
            <a:ln w="6350" cap="flat">
              <a:solidFill>
                <a:srgbClr val="95886F"/>
              </a:solidFill>
              <a:prstDash val="sysDot"/>
              <a:miter lim="800000"/>
            </a:ln>
            <a:effectLst/>
          </p:spPr>
          <p:txBody>
            <a:bodyPr wrap="square" lIns="45719" tIns="45719" rIns="45719" bIns="45719" numCol="1" anchor="t">
              <a:noAutofit/>
            </a:bodyPr>
            <a:lstStyle/>
            <a:p>
              <a:endParaRPr/>
            </a:p>
          </p:txBody>
        </p:sp>
      </p:grpSp>
      <p:sp>
        <p:nvSpPr>
          <p:cNvPr id="15" name="MH_SubTitle_3">
            <a:extLst>
              <a:ext uri="{FF2B5EF4-FFF2-40B4-BE49-F238E27FC236}">
                <a16:creationId xmlns:a16="http://schemas.microsoft.com/office/drawing/2014/main" id="{2352E671-52C0-46C0-AC05-30BA787B10A8}"/>
              </a:ext>
            </a:extLst>
          </p:cNvPr>
          <p:cNvSpPr txBox="1"/>
          <p:nvPr/>
        </p:nvSpPr>
        <p:spPr>
          <a:xfrm>
            <a:off x="1422400" y="1043187"/>
            <a:ext cx="1660570" cy="475095"/>
          </a:xfrm>
          <a:prstGeom prst="rect">
            <a:avLst/>
          </a:prstGeom>
          <a:ln w="12700">
            <a:miter lim="400000"/>
          </a:ln>
          <a:extLst>
            <a:ext uri="{C572A759-6A51-4108-AA02-DFA0A04FC94B}">
              <ma14:wrappingTextBoxFlag xmlns:ma14="http://schemas.microsoft.com/office/mac/drawingml/2011/main" xmlns="" val="1"/>
            </a:ext>
          </a:extLst>
        </p:spPr>
        <p:txBody>
          <a:bodyPr lIns="45719" rIns="45719" anchor="b">
            <a:noAutofit/>
          </a:bodyPr>
          <a:lstStyle>
            <a:lvl1pPr>
              <a:defRPr sz="1600">
                <a:solidFill>
                  <a:srgbClr val="58595B"/>
                </a:solidFill>
                <a:latin typeface="华文细黑"/>
                <a:ea typeface="华文细黑"/>
                <a:cs typeface="华文细黑"/>
                <a:sym typeface="华文细黑"/>
              </a:defRPr>
            </a:lvl1pPr>
          </a:lstStyle>
          <a:p>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一审</a:t>
            </a:r>
            <a:r>
              <a:rPr lang="zh-CN" altLang="en-US" sz="2400" b="1" dirty="0">
                <a:latin typeface="Times New Roman" panose="02020603050405020304" pitchFamily="18" charset="0"/>
                <a:cs typeface="Times New Roman" panose="02020603050405020304" pitchFamily="18" charset="0"/>
              </a:rPr>
              <a:t>：</a:t>
            </a:r>
            <a:endParaRPr sz="2400" b="1" dirty="0">
              <a:latin typeface="Times New Roman" panose="02020603050405020304" pitchFamily="18" charset="0"/>
              <a:cs typeface="Times New Roman" panose="02020603050405020304" pitchFamily="18" charset="0"/>
            </a:endParaRPr>
          </a:p>
        </p:txBody>
      </p:sp>
      <p:graphicFrame>
        <p:nvGraphicFramePr>
          <p:cNvPr id="19" name="图示 18">
            <a:extLst>
              <a:ext uri="{FF2B5EF4-FFF2-40B4-BE49-F238E27FC236}">
                <a16:creationId xmlns:a16="http://schemas.microsoft.com/office/drawing/2014/main" id="{C9A62E5D-6775-4672-B0BE-0D1574FC8B7B}"/>
              </a:ext>
            </a:extLst>
          </p:cNvPr>
          <p:cNvGraphicFramePr/>
          <p:nvPr/>
        </p:nvGraphicFramePr>
        <p:xfrm>
          <a:off x="2252685" y="1866932"/>
          <a:ext cx="6700815" cy="4687881"/>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custDataLst>
      <p:tags r:id="rId1"/>
    </p:custDataLst>
    <p:extLst>
      <p:ext uri="{BB962C8B-B14F-4D97-AF65-F5344CB8AC3E}">
        <p14:creationId xmlns:p14="http://schemas.microsoft.com/office/powerpoint/2010/main" val="548394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4"/>
          <p:cNvSpPr/>
          <p:nvPr userDrawn="1">
            <p:custDataLst>
              <p:tags r:id="rId2"/>
            </p:custDataLst>
          </p:nvPr>
        </p:nvSpPr>
        <p:spPr>
          <a:xfrm>
            <a:off x="669197" y="300984"/>
            <a:ext cx="346789" cy="723055"/>
          </a:xfrm>
          <a:prstGeom prst="rect">
            <a:avLst/>
          </a:prstGeom>
          <a:solidFill>
            <a:srgbClr val="ECEEEF"/>
          </a:solidFill>
          <a:ln w="12700" cap="flat" cmpd="sng" algn="ctr">
            <a:solidFill>
              <a:srgbClr val="76D4F6">
                <a:alpha val="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rgbClr val="FFFFFF"/>
              </a:solidFill>
              <a:latin typeface="微软雅黑" panose="020B0503020204020204" charset="-122"/>
              <a:ea typeface="微软雅黑" panose="020B0503020204020204" charset="-122"/>
            </a:endParaRPr>
          </a:p>
        </p:txBody>
      </p:sp>
      <p:pic>
        <p:nvPicPr>
          <p:cNvPr id="9" name="图片 6"/>
          <p:cNvPicPr/>
          <p:nvPr userDrawn="1">
            <p:custDataLst>
              <p:tags r:id="rId3"/>
            </p:custDataLst>
          </p:nvPr>
        </p:nvPicPr>
        <p:blipFill>
          <a:blip r:embed="rId7" r:link="rId8" cstate="print">
            <a:extLst>
              <a:ext uri="{28A0092B-C50C-407E-A947-70E740481C1C}">
                <a14:useLocalDpi xmlns:a14="http://schemas.microsoft.com/office/drawing/2010/main" val="0"/>
              </a:ext>
            </a:extLst>
          </a:blip>
          <a:stretch>
            <a:fillRect/>
          </a:stretch>
        </p:blipFill>
        <p:spPr>
          <a:xfrm>
            <a:off x="0" y="0"/>
            <a:ext cx="720090" cy="601968"/>
          </a:xfrm>
          <a:prstGeom prst="rect">
            <a:avLst/>
          </a:prstGeom>
        </p:spPr>
      </p:pic>
      <p:pic>
        <p:nvPicPr>
          <p:cNvPr id="2" name="图片 8"/>
          <p:cNvPicPr/>
          <p:nvPr userDrawn="1">
            <p:custDataLst>
              <p:tags r:id="rId4"/>
            </p:custDataLst>
          </p:nvPr>
        </p:nvPicPr>
        <p:blipFill>
          <a:blip r:embed="rId9" r:link="rId10" cstate="print">
            <a:extLst>
              <a:ext uri="{28A0092B-C50C-407E-A947-70E740481C1C}">
                <a14:useLocalDpi xmlns:a14="http://schemas.microsoft.com/office/drawing/2010/main" val="0"/>
              </a:ext>
            </a:extLst>
          </a:blip>
          <a:stretch>
            <a:fillRect/>
          </a:stretch>
        </p:blipFill>
        <p:spPr>
          <a:xfrm>
            <a:off x="11471910" y="0"/>
            <a:ext cx="720090" cy="601968"/>
          </a:xfrm>
          <a:prstGeom prst="rect">
            <a:avLst/>
          </a:prstGeom>
        </p:spPr>
      </p:pic>
      <p:sp>
        <p:nvSpPr>
          <p:cNvPr id="5" name="标题 1">
            <a:extLst>
              <a:ext uri="{FF2B5EF4-FFF2-40B4-BE49-F238E27FC236}">
                <a16:creationId xmlns:a16="http://schemas.microsoft.com/office/drawing/2014/main" id="{5968AE11-3D55-4CC9-B409-BE57D51C3741}"/>
              </a:ext>
            </a:extLst>
          </p:cNvPr>
          <p:cNvSpPr txBox="1"/>
          <p:nvPr/>
        </p:nvSpPr>
        <p:spPr>
          <a:xfrm>
            <a:off x="4108268" y="303174"/>
            <a:ext cx="3975463"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a:solidFill>
                  <a:schemeClr val="bg1"/>
                </a:solidFill>
                <a:latin typeface="微软雅黑" panose="020B0503020204020204" pitchFamily="34" charset="-122"/>
                <a:ea typeface="微软雅黑" panose="020B0503020204020204" pitchFamily="34" charset="-122"/>
                <a:cs typeface="+mn-cs"/>
              </a:rPr>
              <a:t>裁判结果</a:t>
            </a:r>
            <a:r>
              <a:rPr lang="en-US" altLang="zh-CN" sz="3200">
                <a:solidFill>
                  <a:schemeClr val="bg1"/>
                </a:solidFill>
                <a:latin typeface="微软雅黑" panose="020B0503020204020204" pitchFamily="34" charset="-122"/>
                <a:ea typeface="微软雅黑" panose="020B0503020204020204" pitchFamily="34" charset="-122"/>
                <a:cs typeface="+mn-cs"/>
              </a:rPr>
              <a:t>&amp;</a:t>
            </a:r>
            <a:r>
              <a:rPr lang="zh-CN" altLang="en-US" sz="3200">
                <a:solidFill>
                  <a:schemeClr val="bg1"/>
                </a:solidFill>
                <a:latin typeface="微软雅黑" panose="020B0503020204020204" pitchFamily="34" charset="-122"/>
                <a:ea typeface="微软雅黑" panose="020B0503020204020204" pitchFamily="34" charset="-122"/>
                <a:cs typeface="+mn-cs"/>
              </a:rPr>
              <a:t>理由</a:t>
            </a:r>
            <a:endParaRPr lang="zh-CN" altLang="en-US" sz="3200" dirty="0">
              <a:solidFill>
                <a:schemeClr val="bg1"/>
              </a:solidFill>
              <a:latin typeface="微软雅黑" panose="020B0503020204020204" pitchFamily="34" charset="-122"/>
              <a:ea typeface="微软雅黑" panose="020B0503020204020204" pitchFamily="34" charset="-122"/>
              <a:cs typeface="+mn-cs"/>
            </a:endParaRPr>
          </a:p>
        </p:txBody>
      </p:sp>
      <p:cxnSp>
        <p:nvCxnSpPr>
          <p:cNvPr id="6" name="直接连接符 5">
            <a:extLst>
              <a:ext uri="{FF2B5EF4-FFF2-40B4-BE49-F238E27FC236}">
                <a16:creationId xmlns:a16="http://schemas.microsoft.com/office/drawing/2014/main" id="{6D01589D-FC91-4C96-970C-FE2A30D69A07}"/>
              </a:ext>
            </a:extLst>
          </p:cNvPr>
          <p:cNvCxnSpPr>
            <a:endCxn id="5" idx="1"/>
          </p:cNvCxnSpPr>
          <p:nvPr/>
        </p:nvCxnSpPr>
        <p:spPr>
          <a:xfrm>
            <a:off x="1523999" y="549871"/>
            <a:ext cx="2584269"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2CC0CDF2-57AF-4DB3-8506-595D7F48173D}"/>
              </a:ext>
            </a:extLst>
          </p:cNvPr>
          <p:cNvCxnSpPr>
            <a:stCxn id="5" idx="3"/>
          </p:cNvCxnSpPr>
          <p:nvPr/>
        </p:nvCxnSpPr>
        <p:spPr>
          <a:xfrm>
            <a:off x="8083731" y="549871"/>
            <a:ext cx="2584268"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grpSp>
        <p:nvGrpSpPr>
          <p:cNvPr id="8" name="组合 66">
            <a:extLst>
              <a:ext uri="{FF2B5EF4-FFF2-40B4-BE49-F238E27FC236}">
                <a16:creationId xmlns:a16="http://schemas.microsoft.com/office/drawing/2014/main" id="{314298A3-7144-4A6C-AB92-C74C2B11A1A8}"/>
              </a:ext>
            </a:extLst>
          </p:cNvPr>
          <p:cNvGrpSpPr/>
          <p:nvPr/>
        </p:nvGrpSpPr>
        <p:grpSpPr>
          <a:xfrm>
            <a:off x="32134" y="1100734"/>
            <a:ext cx="1390266" cy="360002"/>
            <a:chOff x="0" y="0"/>
            <a:chExt cx="1438622" cy="360000"/>
          </a:xfrm>
        </p:grpSpPr>
        <p:grpSp>
          <p:nvGrpSpPr>
            <p:cNvPr id="11" name="组合 67">
              <a:extLst>
                <a:ext uri="{FF2B5EF4-FFF2-40B4-BE49-F238E27FC236}">
                  <a16:creationId xmlns:a16="http://schemas.microsoft.com/office/drawing/2014/main" id="{EBE8E135-0DB2-4FBB-AF15-8912F7813147}"/>
                </a:ext>
              </a:extLst>
            </p:cNvPr>
            <p:cNvGrpSpPr/>
            <p:nvPr/>
          </p:nvGrpSpPr>
          <p:grpSpPr>
            <a:xfrm>
              <a:off x="0" y="0"/>
              <a:ext cx="360001" cy="360000"/>
              <a:chOff x="0" y="0"/>
              <a:chExt cx="359999" cy="359999"/>
            </a:xfrm>
          </p:grpSpPr>
          <p:sp>
            <p:nvSpPr>
              <p:cNvPr id="13" name="椭圆 69">
                <a:extLst>
                  <a:ext uri="{FF2B5EF4-FFF2-40B4-BE49-F238E27FC236}">
                    <a16:creationId xmlns:a16="http://schemas.microsoft.com/office/drawing/2014/main" id="{199642F8-7599-473C-AAE4-52ABA931B2F4}"/>
                  </a:ext>
                </a:extLst>
              </p:cNvPr>
              <p:cNvSpPr/>
              <p:nvPr/>
            </p:nvSpPr>
            <p:spPr>
              <a:xfrm>
                <a:off x="0" y="0"/>
                <a:ext cx="360000" cy="360000"/>
              </a:xfrm>
              <a:prstGeom prst="ellipse">
                <a:avLst/>
              </a:prstGeom>
              <a:solidFill>
                <a:srgbClr val="95886F"/>
              </a:solidFill>
              <a:ln w="12700" cap="flat">
                <a:solidFill>
                  <a:srgbClr val="FFFFFF"/>
                </a:solidFill>
                <a:prstDash val="solid"/>
                <a:miter lim="800000"/>
              </a:ln>
              <a:effectLst/>
            </p:spPr>
            <p:txBody>
              <a:bodyPr wrap="square" lIns="45719" tIns="45719" rIns="45719" bIns="45719" numCol="1" anchor="ctr">
                <a:noAutofit/>
              </a:bodyPr>
              <a:lstStyle/>
              <a:p>
                <a:pPr algn="ctr">
                  <a:defRPr>
                    <a:solidFill>
                      <a:srgbClr val="FFFFFF"/>
                    </a:solidFill>
                    <a:latin typeface="华文细黑"/>
                    <a:ea typeface="华文细黑"/>
                    <a:cs typeface="华文细黑"/>
                    <a:sym typeface="华文细黑"/>
                  </a:defRPr>
                </a:pPr>
                <a:endParaRPr/>
              </a:p>
            </p:txBody>
          </p:sp>
          <p:sp>
            <p:nvSpPr>
              <p:cNvPr id="14" name="椭圆 70">
                <a:extLst>
                  <a:ext uri="{FF2B5EF4-FFF2-40B4-BE49-F238E27FC236}">
                    <a16:creationId xmlns:a16="http://schemas.microsoft.com/office/drawing/2014/main" id="{C5905357-8943-4E25-8FB0-053EFDA564D5}"/>
                  </a:ext>
                </a:extLst>
              </p:cNvPr>
              <p:cNvSpPr/>
              <p:nvPr/>
            </p:nvSpPr>
            <p:spPr>
              <a:xfrm>
                <a:off x="107999" y="107999"/>
                <a:ext cx="144001" cy="144001"/>
              </a:xfrm>
              <a:prstGeom prst="ellipse">
                <a:avLst/>
              </a:prstGeom>
              <a:solidFill>
                <a:srgbClr val="95886F"/>
              </a:solidFill>
              <a:ln w="12700" cap="flat">
                <a:solidFill>
                  <a:srgbClr val="FFFFFF"/>
                </a:solidFill>
                <a:prstDash val="solid"/>
                <a:miter lim="800000"/>
              </a:ln>
              <a:effectLst/>
            </p:spPr>
            <p:txBody>
              <a:bodyPr wrap="square" lIns="45719" tIns="45719" rIns="45719" bIns="45719" numCol="1" anchor="ctr">
                <a:noAutofit/>
              </a:bodyPr>
              <a:lstStyle/>
              <a:p>
                <a:pPr algn="ctr">
                  <a:defRPr>
                    <a:solidFill>
                      <a:srgbClr val="FFFFFF"/>
                    </a:solidFill>
                    <a:latin typeface="华文细黑"/>
                    <a:ea typeface="华文细黑"/>
                    <a:cs typeface="华文细黑"/>
                    <a:sym typeface="华文细黑"/>
                  </a:defRPr>
                </a:pPr>
                <a:endParaRPr/>
              </a:p>
            </p:txBody>
          </p:sp>
        </p:grpSp>
        <p:sp>
          <p:nvSpPr>
            <p:cNvPr id="12" name="直接连接符 68">
              <a:extLst>
                <a:ext uri="{FF2B5EF4-FFF2-40B4-BE49-F238E27FC236}">
                  <a16:creationId xmlns:a16="http://schemas.microsoft.com/office/drawing/2014/main" id="{FA420B1A-671C-48BF-A73B-9D647088B59A}"/>
                </a:ext>
              </a:extLst>
            </p:cNvPr>
            <p:cNvSpPr/>
            <p:nvPr/>
          </p:nvSpPr>
          <p:spPr>
            <a:xfrm>
              <a:off x="360000" y="180000"/>
              <a:ext cx="1078622" cy="0"/>
            </a:xfrm>
            <a:prstGeom prst="line">
              <a:avLst/>
            </a:prstGeom>
            <a:solidFill>
              <a:srgbClr val="95886F"/>
            </a:solidFill>
            <a:ln w="6350" cap="flat">
              <a:solidFill>
                <a:srgbClr val="95886F"/>
              </a:solidFill>
              <a:prstDash val="sysDot"/>
              <a:miter lim="800000"/>
            </a:ln>
            <a:effectLst/>
          </p:spPr>
          <p:txBody>
            <a:bodyPr wrap="square" lIns="45719" tIns="45719" rIns="45719" bIns="45719" numCol="1" anchor="t">
              <a:noAutofit/>
            </a:bodyPr>
            <a:lstStyle/>
            <a:p>
              <a:endParaRPr/>
            </a:p>
          </p:txBody>
        </p:sp>
      </p:grpSp>
      <p:sp>
        <p:nvSpPr>
          <p:cNvPr id="15" name="MH_SubTitle_3">
            <a:extLst>
              <a:ext uri="{FF2B5EF4-FFF2-40B4-BE49-F238E27FC236}">
                <a16:creationId xmlns:a16="http://schemas.microsoft.com/office/drawing/2014/main" id="{8B3889AF-F5AB-41C6-9402-A9961D29B062}"/>
              </a:ext>
            </a:extLst>
          </p:cNvPr>
          <p:cNvSpPr txBox="1"/>
          <p:nvPr/>
        </p:nvSpPr>
        <p:spPr>
          <a:xfrm>
            <a:off x="1422400" y="1043187"/>
            <a:ext cx="1660570" cy="475095"/>
          </a:xfrm>
          <a:prstGeom prst="rect">
            <a:avLst/>
          </a:prstGeom>
          <a:ln w="12700">
            <a:miter lim="400000"/>
          </a:ln>
          <a:extLst>
            <a:ext uri="{C572A759-6A51-4108-AA02-DFA0A04FC94B}">
              <ma14:wrappingTextBoxFlag xmlns:ma14="http://schemas.microsoft.com/office/mac/drawingml/2011/main" xmlns="" val="1"/>
            </a:ext>
          </a:extLst>
        </p:spPr>
        <p:txBody>
          <a:bodyPr lIns="45719" rIns="45719" anchor="b">
            <a:noAutofit/>
          </a:bodyPr>
          <a:lstStyle>
            <a:lvl1pPr>
              <a:defRPr sz="1600">
                <a:solidFill>
                  <a:srgbClr val="58595B"/>
                </a:solidFill>
                <a:latin typeface="华文细黑"/>
                <a:ea typeface="华文细黑"/>
                <a:cs typeface="华文细黑"/>
                <a:sym typeface="华文细黑"/>
              </a:defRPr>
            </a:lvl1pPr>
          </a:lstStyle>
          <a:p>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二审</a:t>
            </a:r>
            <a:r>
              <a:rPr lang="zh-CN" altLang="en-US" sz="2400" b="1" dirty="0">
                <a:latin typeface="Times New Roman" panose="02020603050405020304" pitchFamily="18" charset="0"/>
                <a:cs typeface="Times New Roman" panose="02020603050405020304" pitchFamily="18" charset="0"/>
              </a:rPr>
              <a:t>：</a:t>
            </a:r>
            <a:endParaRPr sz="2400" b="1"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28C22CE1-99D9-48FE-9045-B2DC2E4C882E}"/>
              </a:ext>
            </a:extLst>
          </p:cNvPr>
          <p:cNvSpPr txBox="1"/>
          <p:nvPr/>
        </p:nvSpPr>
        <p:spPr>
          <a:xfrm>
            <a:off x="7155351" y="2753815"/>
            <a:ext cx="2758959" cy="830997"/>
          </a:xfrm>
          <a:prstGeom prst="rect">
            <a:avLst/>
          </a:prstGeom>
          <a:noFill/>
        </p:spPr>
        <p:txBody>
          <a:bodyPr wrap="square" rtlCol="0">
            <a:spAutoFit/>
          </a:bodyPr>
          <a:lstStyle/>
          <a:p>
            <a:r>
              <a:rPr lang="zh-CN" altLang="en-US" sz="2400" dirty="0">
                <a:solidFill>
                  <a:schemeClr val="tx1">
                    <a:lumMod val="75000"/>
                    <a:lumOff val="25000"/>
                  </a:schemeClr>
                </a:solidFill>
              </a:rPr>
              <a:t>计算机字库属于计算机软件程序</a:t>
            </a:r>
          </a:p>
        </p:txBody>
      </p:sp>
      <p:sp>
        <p:nvSpPr>
          <p:cNvPr id="16" name="文本框 15">
            <a:extLst>
              <a:ext uri="{FF2B5EF4-FFF2-40B4-BE49-F238E27FC236}">
                <a16:creationId xmlns:a16="http://schemas.microsoft.com/office/drawing/2014/main" id="{E2DB71EB-96E0-4CE6-847B-F23E4F576A9C}"/>
              </a:ext>
            </a:extLst>
          </p:cNvPr>
          <p:cNvSpPr txBox="1"/>
          <p:nvPr/>
        </p:nvSpPr>
        <p:spPr>
          <a:xfrm>
            <a:off x="1331502" y="2792512"/>
            <a:ext cx="2758960" cy="830997"/>
          </a:xfrm>
          <a:prstGeom prst="rect">
            <a:avLst/>
          </a:prstGeom>
          <a:noFill/>
        </p:spPr>
        <p:txBody>
          <a:bodyPr wrap="square" rtlCol="0">
            <a:spAutoFit/>
          </a:bodyPr>
          <a:lstStyle/>
          <a:p>
            <a:r>
              <a:rPr lang="zh-CN" altLang="en-US" sz="2400" dirty="0">
                <a:solidFill>
                  <a:schemeClr val="tx1">
                    <a:lumMod val="75000"/>
                    <a:lumOff val="25000"/>
                  </a:schemeClr>
                </a:solidFill>
              </a:rPr>
              <a:t>计算机字库属于美术作品</a:t>
            </a:r>
          </a:p>
        </p:txBody>
      </p:sp>
      <p:sp>
        <p:nvSpPr>
          <p:cNvPr id="21" name="文本框 20">
            <a:extLst>
              <a:ext uri="{FF2B5EF4-FFF2-40B4-BE49-F238E27FC236}">
                <a16:creationId xmlns:a16="http://schemas.microsoft.com/office/drawing/2014/main" id="{20E4C3F1-51EB-47C5-9BFC-2662D788C3B3}"/>
              </a:ext>
            </a:extLst>
          </p:cNvPr>
          <p:cNvSpPr txBox="1"/>
          <p:nvPr/>
        </p:nvSpPr>
        <p:spPr>
          <a:xfrm>
            <a:off x="4856813" y="2854277"/>
            <a:ext cx="1018362" cy="461665"/>
          </a:xfrm>
          <a:prstGeom prst="rect">
            <a:avLst/>
          </a:prstGeom>
          <a:noFill/>
        </p:spPr>
        <p:txBody>
          <a:bodyPr wrap="square" rtlCol="0">
            <a:spAutoFit/>
          </a:bodyPr>
          <a:lstStyle/>
          <a:p>
            <a:r>
              <a:rPr lang="zh-CN" altLang="en-US" sz="2400" dirty="0"/>
              <a:t>改为</a:t>
            </a:r>
          </a:p>
        </p:txBody>
      </p:sp>
      <p:sp>
        <p:nvSpPr>
          <p:cNvPr id="22" name="MH_SubTitle_3">
            <a:extLst>
              <a:ext uri="{FF2B5EF4-FFF2-40B4-BE49-F238E27FC236}">
                <a16:creationId xmlns:a16="http://schemas.microsoft.com/office/drawing/2014/main" id="{7B64FFC9-A108-4179-9C5E-012755BB32F3}"/>
              </a:ext>
            </a:extLst>
          </p:cNvPr>
          <p:cNvSpPr txBox="1"/>
          <p:nvPr/>
        </p:nvSpPr>
        <p:spPr>
          <a:xfrm>
            <a:off x="382752" y="2078075"/>
            <a:ext cx="1660570" cy="475095"/>
          </a:xfrm>
          <a:prstGeom prst="rect">
            <a:avLst/>
          </a:prstGeom>
          <a:ln w="12700">
            <a:miter lim="400000"/>
          </a:ln>
          <a:extLst>
            <a:ext uri="{C572A759-6A51-4108-AA02-DFA0A04FC94B}">
              <ma14:wrappingTextBoxFlag xmlns:ma14="http://schemas.microsoft.com/office/mac/drawingml/2011/main" xmlns="" val="1"/>
            </a:ext>
          </a:extLst>
        </p:spPr>
        <p:txBody>
          <a:bodyPr lIns="45719" rIns="45719" anchor="b">
            <a:noAutofit/>
          </a:bodyPr>
          <a:lstStyle>
            <a:lvl1pPr>
              <a:defRPr sz="1600">
                <a:solidFill>
                  <a:srgbClr val="58595B"/>
                </a:solidFill>
                <a:latin typeface="华文细黑"/>
                <a:ea typeface="华文细黑"/>
                <a:cs typeface="华文细黑"/>
                <a:sym typeface="华文细黑"/>
              </a:defRPr>
            </a:lvl1pPr>
          </a:lstStyle>
          <a:p>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修改：</a:t>
            </a:r>
            <a:endParaRPr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3" name="MH_SubTitle_3">
            <a:extLst>
              <a:ext uri="{FF2B5EF4-FFF2-40B4-BE49-F238E27FC236}">
                <a16:creationId xmlns:a16="http://schemas.microsoft.com/office/drawing/2014/main" id="{AC2DFC27-BEFB-4954-9721-A4F2E8394587}"/>
              </a:ext>
            </a:extLst>
          </p:cNvPr>
          <p:cNvSpPr txBox="1"/>
          <p:nvPr/>
        </p:nvSpPr>
        <p:spPr>
          <a:xfrm>
            <a:off x="380033" y="3970511"/>
            <a:ext cx="1660570" cy="475095"/>
          </a:xfrm>
          <a:prstGeom prst="rect">
            <a:avLst/>
          </a:prstGeom>
          <a:ln w="12700">
            <a:miter lim="400000"/>
          </a:ln>
          <a:extLst>
            <a:ext uri="{C572A759-6A51-4108-AA02-DFA0A04FC94B}">
              <ma14:wrappingTextBoxFlag xmlns:ma14="http://schemas.microsoft.com/office/mac/drawingml/2011/main" xmlns="" val="1"/>
            </a:ext>
          </a:extLst>
        </p:spPr>
        <p:txBody>
          <a:bodyPr lIns="45719" rIns="45719" anchor="b">
            <a:noAutofit/>
          </a:bodyPr>
          <a:lstStyle>
            <a:lvl1pPr>
              <a:defRPr sz="1600">
                <a:solidFill>
                  <a:srgbClr val="58595B"/>
                </a:solidFill>
                <a:latin typeface="华文细黑"/>
                <a:ea typeface="华文细黑"/>
                <a:cs typeface="华文细黑"/>
                <a:sym typeface="华文细黑"/>
              </a:defRPr>
            </a:lvl1pPr>
          </a:lstStyle>
          <a:p>
            <a:r>
              <a:rPr lang="zh-CN" altLang="en-US" sz="2400" b="1" dirty="0">
                <a:latin typeface="Times New Roman" panose="02020603050405020304" pitchFamily="18" charset="0"/>
                <a:cs typeface="Times New Roman" panose="02020603050405020304" pitchFamily="18" charset="0"/>
              </a:rPr>
              <a:t>补充：</a:t>
            </a:r>
            <a:endParaRPr sz="2400" b="1" dirty="0">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6ADFD6AB-8A57-4D61-A798-1891C482AAB0}"/>
              </a:ext>
            </a:extLst>
          </p:cNvPr>
          <p:cNvSpPr/>
          <p:nvPr/>
        </p:nvSpPr>
        <p:spPr>
          <a:xfrm>
            <a:off x="976040" y="4792609"/>
            <a:ext cx="9947081" cy="461665"/>
          </a:xfrm>
          <a:prstGeom prst="rect">
            <a:avLst/>
          </a:prstGeom>
        </p:spPr>
        <p:txBody>
          <a:bodyPr wrap="square">
            <a:spAutoFit/>
          </a:bodyPr>
          <a:lstStyle/>
          <a:p>
            <a:r>
              <a:rPr lang="en-US" altLang="zh-CN" sz="2400" dirty="0">
                <a:solidFill>
                  <a:schemeClr val="tx1">
                    <a:lumMod val="75000"/>
                    <a:lumOff val="25000"/>
                  </a:schemeClr>
                </a:solidFill>
                <a:latin typeface="+mn-ea"/>
              </a:rPr>
              <a:t>《</a:t>
            </a:r>
            <a:r>
              <a:rPr lang="zh-CN" altLang="en-US" sz="2400" dirty="0">
                <a:solidFill>
                  <a:schemeClr val="tx1">
                    <a:lumMod val="75000"/>
                    <a:lumOff val="25000"/>
                  </a:schemeClr>
                </a:solidFill>
                <a:latin typeface="+mn-ea"/>
              </a:rPr>
              <a:t>魔兽世界</a:t>
            </a:r>
            <a:r>
              <a:rPr lang="en-US" altLang="zh-CN" sz="2400" dirty="0">
                <a:solidFill>
                  <a:schemeClr val="tx1">
                    <a:lumMod val="75000"/>
                    <a:lumOff val="25000"/>
                  </a:schemeClr>
                </a:solidFill>
                <a:latin typeface="+mn-ea"/>
              </a:rPr>
              <a:t>》</a:t>
            </a:r>
            <a:r>
              <a:rPr lang="zh-CN" altLang="en-US" sz="2400" dirty="0">
                <a:solidFill>
                  <a:schemeClr val="tx1">
                    <a:lumMod val="75000"/>
                    <a:lumOff val="25000"/>
                  </a:schemeClr>
                </a:solidFill>
                <a:latin typeface="+mn-ea"/>
              </a:rPr>
              <a:t>运行中，其游戏界面中的</a:t>
            </a:r>
            <a:r>
              <a:rPr lang="zh-CN" altLang="en-US" sz="2400" dirty="0">
                <a:solidFill>
                  <a:schemeClr val="tx1">
                    <a:lumMod val="75000"/>
                    <a:lumOff val="25000"/>
                  </a:schemeClr>
                </a:solidFill>
              </a:rPr>
              <a:t>方正字体未侵犯方正公司相关权利</a:t>
            </a:r>
          </a:p>
        </p:txBody>
      </p:sp>
      <p:sp>
        <p:nvSpPr>
          <p:cNvPr id="25" name="矩形 24">
            <a:extLst>
              <a:ext uri="{FF2B5EF4-FFF2-40B4-BE49-F238E27FC236}">
                <a16:creationId xmlns:a16="http://schemas.microsoft.com/office/drawing/2014/main" id="{E216756F-5D3E-42E1-A5CF-C4431E16C15F}"/>
              </a:ext>
            </a:extLst>
          </p:cNvPr>
          <p:cNvSpPr/>
          <p:nvPr/>
        </p:nvSpPr>
        <p:spPr>
          <a:xfrm>
            <a:off x="2477367" y="5674176"/>
            <a:ext cx="4409123" cy="461665"/>
          </a:xfrm>
          <a:prstGeom prst="rect">
            <a:avLst/>
          </a:prstGeom>
        </p:spPr>
        <p:txBody>
          <a:bodyPr wrap="square">
            <a:spAutoFit/>
          </a:bodyPr>
          <a:lstStyle/>
          <a:p>
            <a:r>
              <a:rPr lang="zh-CN" altLang="en-US" sz="2400" dirty="0">
                <a:solidFill>
                  <a:schemeClr val="tx1">
                    <a:lumMod val="75000"/>
                    <a:lumOff val="25000"/>
                  </a:schemeClr>
                </a:solidFill>
                <a:latin typeface="+mn-ea"/>
              </a:rPr>
              <a:t>侵权赔偿数额为</a:t>
            </a:r>
            <a:r>
              <a:rPr lang="en-US" altLang="zh-CN" sz="2400" dirty="0">
                <a:solidFill>
                  <a:schemeClr val="tx1">
                    <a:lumMod val="75000"/>
                    <a:lumOff val="25000"/>
                  </a:schemeClr>
                </a:solidFill>
                <a:latin typeface="+mn-ea"/>
              </a:rPr>
              <a:t>200</a:t>
            </a:r>
            <a:r>
              <a:rPr lang="zh-CN" altLang="en-US" sz="2400" dirty="0">
                <a:solidFill>
                  <a:schemeClr val="tx1">
                    <a:lumMod val="75000"/>
                    <a:lumOff val="25000"/>
                  </a:schemeClr>
                </a:solidFill>
                <a:latin typeface="+mn-ea"/>
              </a:rPr>
              <a:t>万元</a:t>
            </a:r>
          </a:p>
        </p:txBody>
      </p:sp>
      <p:cxnSp>
        <p:nvCxnSpPr>
          <p:cNvPr id="17" name="直接箭头连接符 16">
            <a:extLst>
              <a:ext uri="{FF2B5EF4-FFF2-40B4-BE49-F238E27FC236}">
                <a16:creationId xmlns:a16="http://schemas.microsoft.com/office/drawing/2014/main" id="{7FD6EA14-BAA2-4F44-9F26-1D7A5CB7D2F9}"/>
              </a:ext>
            </a:extLst>
          </p:cNvPr>
          <p:cNvCxnSpPr>
            <a:cxnSpLocks/>
            <a:stCxn id="16" idx="3"/>
          </p:cNvCxnSpPr>
          <p:nvPr/>
        </p:nvCxnSpPr>
        <p:spPr>
          <a:xfrm flipV="1">
            <a:off x="4090462" y="3204376"/>
            <a:ext cx="2803319" cy="36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95896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65F6A31-A6E6-8B40-A7F6-91E7B531ADF0}"/>
              </a:ext>
            </a:extLst>
          </p:cNvPr>
          <p:cNvSpPr txBox="1"/>
          <p:nvPr/>
        </p:nvSpPr>
        <p:spPr>
          <a:xfrm>
            <a:off x="1237134" y="3066814"/>
            <a:ext cx="3183792" cy="830997"/>
          </a:xfrm>
          <a:prstGeom prst="rect">
            <a:avLst/>
          </a:prstGeom>
          <a:noFill/>
        </p:spPr>
        <p:txBody>
          <a:bodyPr wrap="square" rtlCol="0">
            <a:spAutoFit/>
          </a:bodyPr>
          <a:lstStyle/>
          <a:p>
            <a:r>
              <a:rPr kumimoji="1" lang="zh-CN" altLang="en-US" sz="4800" dirty="0"/>
              <a:t>争议焦点 </a:t>
            </a:r>
          </a:p>
        </p:txBody>
      </p:sp>
      <p:sp>
        <p:nvSpPr>
          <p:cNvPr id="7" name="文本框 6">
            <a:extLst>
              <a:ext uri="{FF2B5EF4-FFF2-40B4-BE49-F238E27FC236}">
                <a16:creationId xmlns:a16="http://schemas.microsoft.com/office/drawing/2014/main" id="{8DCB2B5D-6A4C-5141-8690-98631F677F7F}"/>
              </a:ext>
            </a:extLst>
          </p:cNvPr>
          <p:cNvSpPr txBox="1"/>
          <p:nvPr/>
        </p:nvSpPr>
        <p:spPr>
          <a:xfrm>
            <a:off x="6375360" y="2682093"/>
            <a:ext cx="5057795" cy="400110"/>
          </a:xfrm>
          <a:prstGeom prst="rect">
            <a:avLst/>
          </a:prstGeom>
          <a:noFill/>
        </p:spPr>
        <p:txBody>
          <a:bodyPr wrap="none" rtlCol="0">
            <a:spAutoFit/>
          </a:bodyPr>
          <a:lstStyle/>
          <a:p>
            <a:r>
              <a:rPr kumimoji="1" lang="zh-CN" altLang="en-US" sz="2000" dirty="0"/>
              <a:t>方正兰亭字体字库是否为著作权法上的作品</a:t>
            </a:r>
          </a:p>
        </p:txBody>
      </p:sp>
      <p:sp>
        <p:nvSpPr>
          <p:cNvPr id="8" name="文本框 7">
            <a:extLst>
              <a:ext uri="{FF2B5EF4-FFF2-40B4-BE49-F238E27FC236}">
                <a16:creationId xmlns:a16="http://schemas.microsoft.com/office/drawing/2014/main" id="{F4AB74C9-736F-7348-84E5-C3F4ED6D47DC}"/>
              </a:ext>
            </a:extLst>
          </p:cNvPr>
          <p:cNvSpPr txBox="1"/>
          <p:nvPr/>
        </p:nvSpPr>
        <p:spPr>
          <a:xfrm>
            <a:off x="5616517" y="4108950"/>
            <a:ext cx="6575483" cy="400110"/>
          </a:xfrm>
          <a:prstGeom prst="rect">
            <a:avLst/>
          </a:prstGeom>
          <a:noFill/>
        </p:spPr>
        <p:txBody>
          <a:bodyPr wrap="square" rtlCol="0">
            <a:spAutoFit/>
          </a:bodyPr>
          <a:lstStyle/>
          <a:p>
            <a:r>
              <a:rPr kumimoji="1" lang="zh-CN" altLang="en-US" sz="2000" dirty="0"/>
              <a:t>暴雪公司使用兰亭字库是否侵害方正兰亭字体字库著作权 </a:t>
            </a:r>
          </a:p>
        </p:txBody>
      </p:sp>
    </p:spTree>
    <p:extLst>
      <p:ext uri="{BB962C8B-B14F-4D97-AF65-F5344CB8AC3E}">
        <p14:creationId xmlns:p14="http://schemas.microsoft.com/office/powerpoint/2010/main" val="3921506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37F081-F724-E349-B6E1-2E4EA1F015A9}"/>
              </a:ext>
            </a:extLst>
          </p:cNvPr>
          <p:cNvSpPr>
            <a:spLocks noGrp="1"/>
          </p:cNvSpPr>
          <p:nvPr>
            <p:ph type="title"/>
          </p:nvPr>
        </p:nvSpPr>
        <p:spPr/>
        <p:txBody>
          <a:bodyPr>
            <a:normAutofit fontScale="90000"/>
          </a:bodyPr>
          <a:lstStyle/>
          <a:p>
            <a:r>
              <a:rPr kumimoji="1" lang="zh-CN" altLang="en-US" dirty="0"/>
              <a:t>方正兰亭字体字库是否为著作权法上的作品</a:t>
            </a:r>
          </a:p>
        </p:txBody>
      </p:sp>
      <p:sp>
        <p:nvSpPr>
          <p:cNvPr id="3" name="内容占位符 2">
            <a:extLst>
              <a:ext uri="{FF2B5EF4-FFF2-40B4-BE49-F238E27FC236}">
                <a16:creationId xmlns:a16="http://schemas.microsoft.com/office/drawing/2014/main" id="{004A43AB-7A9B-1242-A1AC-3B4B72573111}"/>
              </a:ext>
            </a:extLst>
          </p:cNvPr>
          <p:cNvSpPr>
            <a:spLocks noGrp="1"/>
          </p:cNvSpPr>
          <p:nvPr>
            <p:ph idx="1"/>
          </p:nvPr>
        </p:nvSpPr>
        <p:spPr>
          <a:xfrm>
            <a:off x="669882" y="952509"/>
            <a:ext cx="4364455" cy="896840"/>
          </a:xfrm>
        </p:spPr>
        <p:txBody>
          <a:bodyPr/>
          <a:lstStyle/>
          <a:p>
            <a:r>
              <a:rPr lang="zh-CN" altLang="zh-CN" dirty="0"/>
              <a:t>美术作品</a:t>
            </a:r>
            <a:r>
              <a:rPr lang="zh-CN" altLang="en-US" dirty="0"/>
              <a:t>、</a:t>
            </a:r>
            <a:r>
              <a:rPr lang="zh-CN" altLang="zh-CN" dirty="0"/>
              <a:t>计算机软件</a:t>
            </a:r>
            <a:r>
              <a:rPr lang="zh-CN" altLang="en-US" dirty="0"/>
              <a:t>受</a:t>
            </a:r>
            <a:r>
              <a:rPr kumimoji="1" lang="zh-CN" altLang="en-US" dirty="0"/>
              <a:t>著作权法保护</a:t>
            </a:r>
            <a:endParaRPr kumimoji="1" lang="en-US" altLang="zh-CN" dirty="0"/>
          </a:p>
          <a:p>
            <a:endParaRPr lang="en-US" altLang="zh-CN" dirty="0"/>
          </a:p>
          <a:p>
            <a:pPr marL="0" indent="0">
              <a:buNone/>
            </a:pPr>
            <a:endParaRPr kumimoji="1" lang="zh-CN" altLang="en-US" dirty="0"/>
          </a:p>
        </p:txBody>
      </p:sp>
      <p:sp>
        <p:nvSpPr>
          <p:cNvPr id="6" name="文本框 5">
            <a:extLst>
              <a:ext uri="{FF2B5EF4-FFF2-40B4-BE49-F238E27FC236}">
                <a16:creationId xmlns:a16="http://schemas.microsoft.com/office/drawing/2014/main" id="{5291A6EA-2892-C948-B78D-D7E16D0D5CEE}"/>
              </a:ext>
            </a:extLst>
          </p:cNvPr>
          <p:cNvSpPr txBox="1"/>
          <p:nvPr/>
        </p:nvSpPr>
        <p:spPr>
          <a:xfrm>
            <a:off x="1995431" y="5711546"/>
            <a:ext cx="2492990" cy="369332"/>
          </a:xfrm>
          <a:prstGeom prst="rect">
            <a:avLst/>
          </a:prstGeom>
          <a:noFill/>
        </p:spPr>
        <p:txBody>
          <a:bodyPr wrap="none" rtlCol="0">
            <a:spAutoFit/>
          </a:bodyPr>
          <a:lstStyle/>
          <a:p>
            <a:r>
              <a:rPr lang="zh-CN" altLang="zh-CN" dirty="0"/>
              <a:t>字库</a:t>
            </a:r>
            <a:r>
              <a:rPr lang="zh-CN" altLang="en-US" dirty="0"/>
              <a:t>是否是</a:t>
            </a:r>
            <a:r>
              <a:rPr lang="zh-CN" altLang="zh-CN" dirty="0"/>
              <a:t>美术作品</a:t>
            </a:r>
            <a:r>
              <a:rPr lang="zh-CN" altLang="en-US" dirty="0"/>
              <a:t>？</a:t>
            </a:r>
            <a:endParaRPr lang="en-US" altLang="zh-CN" dirty="0"/>
          </a:p>
        </p:txBody>
      </p:sp>
      <p:sp>
        <p:nvSpPr>
          <p:cNvPr id="7" name="文本框 6">
            <a:extLst>
              <a:ext uri="{FF2B5EF4-FFF2-40B4-BE49-F238E27FC236}">
                <a16:creationId xmlns:a16="http://schemas.microsoft.com/office/drawing/2014/main" id="{3680B969-B949-5B49-9B01-5D82EB94CC10}"/>
              </a:ext>
            </a:extLst>
          </p:cNvPr>
          <p:cNvSpPr txBox="1"/>
          <p:nvPr/>
        </p:nvSpPr>
        <p:spPr>
          <a:xfrm>
            <a:off x="7836845" y="5734524"/>
            <a:ext cx="2723823" cy="369332"/>
          </a:xfrm>
          <a:prstGeom prst="rect">
            <a:avLst/>
          </a:prstGeom>
          <a:noFill/>
        </p:spPr>
        <p:txBody>
          <a:bodyPr wrap="none" rtlCol="0">
            <a:spAutoFit/>
          </a:bodyPr>
          <a:lstStyle/>
          <a:p>
            <a:r>
              <a:rPr lang="zh-CN" altLang="zh-CN" dirty="0"/>
              <a:t>字库</a:t>
            </a:r>
            <a:r>
              <a:rPr lang="zh-CN" altLang="en-US" dirty="0"/>
              <a:t>是否是</a:t>
            </a:r>
            <a:r>
              <a:rPr lang="zh-CN" altLang="zh-CN" dirty="0"/>
              <a:t>计算机软件</a:t>
            </a:r>
            <a:r>
              <a:rPr lang="zh-CN" altLang="en-US" dirty="0"/>
              <a:t>？</a:t>
            </a:r>
            <a:endParaRPr kumimoji="1" lang="en-US" altLang="zh-CN" dirty="0"/>
          </a:p>
        </p:txBody>
      </p:sp>
      <p:pic>
        <p:nvPicPr>
          <p:cNvPr id="9" name="图片 8">
            <a:extLst>
              <a:ext uri="{FF2B5EF4-FFF2-40B4-BE49-F238E27FC236}">
                <a16:creationId xmlns:a16="http://schemas.microsoft.com/office/drawing/2014/main" id="{D229228A-2C84-2D43-B980-DB902B1A290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686" t="10422" r="5589" b="11747"/>
          <a:stretch/>
        </p:blipFill>
        <p:spPr>
          <a:xfrm>
            <a:off x="1731781" y="1849349"/>
            <a:ext cx="3357938" cy="3159304"/>
          </a:xfrm>
          <a:prstGeom prst="rect">
            <a:avLst/>
          </a:prstGeom>
        </p:spPr>
      </p:pic>
      <p:pic>
        <p:nvPicPr>
          <p:cNvPr id="11" name="图片 10">
            <a:extLst>
              <a:ext uri="{FF2B5EF4-FFF2-40B4-BE49-F238E27FC236}">
                <a16:creationId xmlns:a16="http://schemas.microsoft.com/office/drawing/2014/main" id="{8F8E6FBD-7E65-F549-BE65-F5CFCE32621B}"/>
              </a:ext>
            </a:extLst>
          </p:cNvPr>
          <p:cNvPicPr>
            <a:picLocks noChangeAspect="1"/>
          </p:cNvPicPr>
          <p:nvPr/>
        </p:nvPicPr>
        <p:blipFill rotWithShape="1">
          <a:blip r:embed="rId4">
            <a:extLst>
              <a:ext uri="{28A0092B-C50C-407E-A947-70E740481C1C}">
                <a14:useLocalDpi xmlns:a14="http://schemas.microsoft.com/office/drawing/2010/main" val="0"/>
              </a:ext>
            </a:extLst>
          </a:blip>
          <a:srcRect l="5627" t="6463" r="5803" b="6463"/>
          <a:stretch/>
        </p:blipFill>
        <p:spPr>
          <a:xfrm>
            <a:off x="6901335" y="1609797"/>
            <a:ext cx="4594845" cy="3921687"/>
          </a:xfrm>
          <a:prstGeom prst="rect">
            <a:avLst/>
          </a:prstGeom>
        </p:spPr>
      </p:pic>
    </p:spTree>
    <p:extLst>
      <p:ext uri="{BB962C8B-B14F-4D97-AF65-F5344CB8AC3E}">
        <p14:creationId xmlns:p14="http://schemas.microsoft.com/office/powerpoint/2010/main" val="2562781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37F081-F724-E349-B6E1-2E4EA1F015A9}"/>
              </a:ext>
            </a:extLst>
          </p:cNvPr>
          <p:cNvSpPr>
            <a:spLocks noGrp="1"/>
          </p:cNvSpPr>
          <p:nvPr>
            <p:ph type="title"/>
          </p:nvPr>
        </p:nvSpPr>
        <p:spPr/>
        <p:txBody>
          <a:bodyPr>
            <a:normAutofit fontScale="90000"/>
          </a:bodyPr>
          <a:lstStyle/>
          <a:p>
            <a:r>
              <a:rPr kumimoji="1" lang="zh-CN" altLang="en-US" dirty="0"/>
              <a:t>方正兰亭字体字库是否为著作权法上的作品</a:t>
            </a:r>
          </a:p>
        </p:txBody>
      </p:sp>
      <p:sp>
        <p:nvSpPr>
          <p:cNvPr id="3" name="内容占位符 2">
            <a:extLst>
              <a:ext uri="{FF2B5EF4-FFF2-40B4-BE49-F238E27FC236}">
                <a16:creationId xmlns:a16="http://schemas.microsoft.com/office/drawing/2014/main" id="{004A43AB-7A9B-1242-A1AC-3B4B72573111}"/>
              </a:ext>
            </a:extLst>
          </p:cNvPr>
          <p:cNvSpPr>
            <a:spLocks noGrp="1"/>
          </p:cNvSpPr>
          <p:nvPr>
            <p:ph idx="1"/>
          </p:nvPr>
        </p:nvSpPr>
        <p:spPr>
          <a:xfrm>
            <a:off x="2841582" y="1883705"/>
            <a:ext cx="6848518" cy="3368388"/>
          </a:xfrm>
        </p:spPr>
        <p:txBody>
          <a:bodyPr>
            <a:normAutofit/>
          </a:bodyPr>
          <a:lstStyle/>
          <a:p>
            <a:r>
              <a:rPr lang="zh-CN" altLang="zh-CN" sz="2000" dirty="0"/>
              <a:t>字库</a:t>
            </a:r>
            <a:r>
              <a:rPr lang="zh-CN" altLang="en-US" sz="2000" dirty="0"/>
              <a:t>是否是</a:t>
            </a:r>
            <a:r>
              <a:rPr lang="zh-CN" altLang="zh-CN" sz="2000" dirty="0"/>
              <a:t>美术作品</a:t>
            </a:r>
            <a:r>
              <a:rPr lang="zh-CN" altLang="en-US" sz="2000" dirty="0"/>
              <a:t>？</a:t>
            </a:r>
            <a:endParaRPr lang="en-US" altLang="zh-CN" sz="2000" dirty="0"/>
          </a:p>
          <a:p>
            <a:r>
              <a:rPr lang="zh-CN" altLang="zh-CN" dirty="0"/>
              <a:t>肯定的主张 </a:t>
            </a:r>
            <a:endParaRPr lang="en-US" altLang="zh-CN" dirty="0"/>
          </a:p>
          <a:p>
            <a:pPr lvl="1"/>
            <a:r>
              <a:rPr lang="zh-CN" altLang="zh-CN" dirty="0"/>
              <a:t>单个字体都体现了制作者的独创性 </a:t>
            </a:r>
            <a:endParaRPr lang="en-US" altLang="zh-CN" dirty="0"/>
          </a:p>
          <a:p>
            <a:pPr lvl="1"/>
            <a:r>
              <a:rPr lang="zh-CN" altLang="zh-CN" dirty="0"/>
              <a:t>具有审美价值 </a:t>
            </a:r>
            <a:endParaRPr lang="en-US" altLang="zh-CN" dirty="0"/>
          </a:p>
          <a:p>
            <a:r>
              <a:rPr lang="zh-CN" altLang="en-US" dirty="0"/>
              <a:t>否定</a:t>
            </a:r>
            <a:r>
              <a:rPr lang="zh-CN" altLang="zh-CN" dirty="0"/>
              <a:t>的主张 </a:t>
            </a:r>
            <a:endParaRPr lang="en-US" altLang="zh-CN" dirty="0"/>
          </a:p>
          <a:p>
            <a:pPr lvl="1"/>
            <a:r>
              <a:rPr lang="zh-CN" altLang="en-US" dirty="0"/>
              <a:t>字体</a:t>
            </a:r>
            <a:r>
              <a:rPr lang="zh-CN" altLang="zh-CN" dirty="0"/>
              <a:t>是数字化集合</a:t>
            </a:r>
            <a:endParaRPr lang="en-US" altLang="zh-CN" dirty="0"/>
          </a:p>
          <a:p>
            <a:pPr lvl="1"/>
            <a:r>
              <a:rPr lang="zh-CN" altLang="zh-CN" dirty="0"/>
              <a:t>不利于文字基本功能的发挥 </a:t>
            </a:r>
            <a:endParaRPr lang="en-US" altLang="zh-CN" dirty="0"/>
          </a:p>
        </p:txBody>
      </p:sp>
    </p:spTree>
    <p:extLst>
      <p:ext uri="{BB962C8B-B14F-4D97-AF65-F5344CB8AC3E}">
        <p14:creationId xmlns:p14="http://schemas.microsoft.com/office/powerpoint/2010/main" val="6395069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22"/>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4.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NDEX" val="0"/>
  <p:tag name="KSO_WM_UNIT_ID" val="_15*i*0"/>
  <p:tag name="KSO_WM_UNIT_BK_DARK_LIGHT" val="2"/>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NDEX" val="0"/>
  <p:tag name="KSO_WM_UNIT_ID" val="_16*i*0"/>
  <p:tag name="KSO_WM_UNIT_BK_DARK_LIGHT" val="2"/>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NDEX" val="0"/>
  <p:tag name="KSO_WM_UNIT_ID" val="_17*i*0"/>
  <p:tag name="KSO_WM_UNIT_BK_DARK_LIGHT" val="2"/>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3.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belt"/>
  <p:tag name="KSO_WM_SLIDE_BK_DARK_LIGHT" val="2"/>
  <p:tag name="KSO_WM_UNIT_HIGHLIGHT" val="0"/>
  <p:tag name="KSO_WM_UNIT_COMPATIBLE" val="0"/>
  <p:tag name="KSO_WM_UNIT_DIAGRAM_ISNUMVISUAL" val="0"/>
  <p:tag name="KSO_WM_UNIT_DIAGRAM_ISREFERUNIT" val="0"/>
  <p:tag name="KSO_WM_UNIT_INDEX" val="0"/>
  <p:tag name="KSO_WM_UNIT_ID" val="_18*i*0"/>
  <p:tag name="KSO_WM_UNIT_BK_DARK_LIGHT" val="2"/>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wm#"/>
  <p:tag name="KSO_WM_TEMPLATE_SUBCATEGORY" val="0"/>
  <p:tag name="KSO_WM_SLIDE_TYPE" val="title"/>
  <p:tag name="KSO_WM_SLIDE_SUBTYPE" val="pureTxt"/>
  <p:tag name="KSO_WM_SLIDE_ITEM_CNT" val="0"/>
  <p:tag name="KSO_WM_SLIDE_INDEX" val="1"/>
  <p:tag name="KSO_WM_TAG_VERSION" val="1.0"/>
  <p:tag name="KSO_WM_SLIDE_LAYOUT" val="a_b"/>
  <p:tag name="KSO_WM_SLIDE_LAYOUT_CNT" val="1_1"/>
  <p:tag name="KSO_WM_TEMPLATE_MASTER_TYPE" val="1"/>
  <p:tag name="KSO_WM_TEMPLATE_COLOR_TYPE" val="1"/>
  <p:tag name="KSO_WM_TEMPLATE_CATEGORY" val="custom"/>
  <p:tag name="KSO_WM_TEMPLATE_INDEX" val="20204422"/>
  <p:tag name="KSO_WM_SLIDE_ID" val="custom20204422_1"/>
  <p:tag name="KSO_WM_TEMPLATE_MASTER_THUMB_INDEX" val="12"/>
  <p:tag name="KSO_WM_TEMPLATE_THUMBS_INDEX" val="1、4、7、9、12、13、17、18、19、20、21、24、29、31、34"/>
</p:tagLst>
</file>

<file path=ppt/tags/tag142.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LAYERLEVEL" val="1"/>
  <p:tag name="KSO_WM_TAG_VERSION" val="1.0"/>
  <p:tag name="KSO_WM_BEAUTIFY_FLAG" val="#wm#"/>
  <p:tag name="KSO_WM_UNIT_PRESET_TEXT" val="单击此处添加副标题内容"/>
  <p:tag name="KSO_WM_TEMPLATE_CATEGORY" val="custom"/>
  <p:tag name="KSO_WM_TEMPLATE_INDEX" val="20204422"/>
  <p:tag name="KSO_WM_UNIT_ID" val="custom20204422_1*b*1"/>
</p:tagLst>
</file>

<file path=ppt/tags/tag143.xml><?xml version="1.0" encoding="utf-8"?>
<p:tagLst xmlns:a="http://schemas.openxmlformats.org/drawingml/2006/main" xmlns:r="http://schemas.openxmlformats.org/officeDocument/2006/relationships" xmlns:p="http://schemas.openxmlformats.org/presentationml/2006/main">
  <p:tag name="KSO_WM_SLIDE_ID" val="diagram20200864_1"/>
  <p:tag name="KSO_WM_TEMPLATE_SUBCATEGORY" val="12"/>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BEAUTIFY_FLAG" val="#wm#"/>
  <p:tag name="KSO_WM_TEMPLATE_CATEGORY" val="diagram"/>
  <p:tag name="KSO_WM_TEMPLATE_INDEX" val="20200864"/>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 name="KSO_WM_SLIDE_BK_DARK_LIGHT" val="2"/>
  <p:tag name="KSO_WM_SLIDE_BACKGROUND_TYPE" val="frame"/>
</p:tagLst>
</file>

<file path=ppt/tags/tag144.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0"/>
  <p:tag name="KSO_WM_UNIT_ID" val="_13*i*0"/>
  <p:tag name="KSO_WM_UNIT_BK_DARK_LIGHT" val="2"/>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4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14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147.xml><?xml version="1.0" encoding="utf-8"?>
<p:tagLst xmlns:a="http://schemas.openxmlformats.org/drawingml/2006/main" xmlns:r="http://schemas.openxmlformats.org/officeDocument/2006/relationships" xmlns:p="http://schemas.openxmlformats.org/presentationml/2006/main">
  <p:tag name="KSO_WM_SLIDE_ID" val="diagram20200864_1"/>
  <p:tag name="KSO_WM_TEMPLATE_SUBCATEGORY" val="12"/>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BEAUTIFY_FLAG" val="#wm#"/>
  <p:tag name="KSO_WM_TEMPLATE_CATEGORY" val="diagram"/>
  <p:tag name="KSO_WM_TEMPLATE_INDEX" val="20200864"/>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 name="KSO_WM_SLIDE_BK_DARK_LIGHT" val="2"/>
  <p:tag name="KSO_WM_SLIDE_BACKGROUND_TYPE" val="frame"/>
</p:tagLst>
</file>

<file path=ppt/tags/tag148.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0"/>
  <p:tag name="KSO_WM_UNIT_ID" val="_13*i*0"/>
  <p:tag name="KSO_WM_UNIT_BK_DARK_LIGHT" val="2"/>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4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151.xml><?xml version="1.0" encoding="utf-8"?>
<p:tagLst xmlns:a="http://schemas.openxmlformats.org/drawingml/2006/main" xmlns:r="http://schemas.openxmlformats.org/officeDocument/2006/relationships" xmlns:p="http://schemas.openxmlformats.org/presentationml/2006/main">
  <p:tag name="KSO_WM_SLIDE_ID" val="diagram20200864_1"/>
  <p:tag name="KSO_WM_TEMPLATE_SUBCATEGORY" val="12"/>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BEAUTIFY_FLAG" val="#wm#"/>
  <p:tag name="KSO_WM_TEMPLATE_CATEGORY" val="diagram"/>
  <p:tag name="KSO_WM_TEMPLATE_INDEX" val="20200864"/>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 name="KSO_WM_SLIDE_BK_DARK_LIGHT" val="2"/>
  <p:tag name="KSO_WM_SLIDE_BACKGROUND_TYPE" val="frame"/>
</p:tagLst>
</file>

<file path=ppt/tags/tag152.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0"/>
  <p:tag name="KSO_WM_UNIT_ID" val="_13*i*0"/>
  <p:tag name="KSO_WM_UNIT_BK_DARK_LIGHT" val="2"/>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5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15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155.xml><?xml version="1.0" encoding="utf-8"?>
<p:tagLst xmlns:a="http://schemas.openxmlformats.org/drawingml/2006/main" xmlns:r="http://schemas.openxmlformats.org/officeDocument/2006/relationships" xmlns:p="http://schemas.openxmlformats.org/presentationml/2006/main">
  <p:tag name="KSO_WM_SLIDE_ID" val="diagram20200864_1"/>
  <p:tag name="KSO_WM_TEMPLATE_SUBCATEGORY" val="12"/>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BEAUTIFY_FLAG" val="#wm#"/>
  <p:tag name="KSO_WM_TEMPLATE_CATEGORY" val="diagram"/>
  <p:tag name="KSO_WM_TEMPLATE_INDEX" val="20200864"/>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 name="KSO_WM_SLIDE_BK_DARK_LIGHT" val="2"/>
  <p:tag name="KSO_WM_SLIDE_BACKGROUND_TYPE" val="frame"/>
</p:tagLst>
</file>

<file path=ppt/tags/tag156.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0"/>
  <p:tag name="KSO_WM_UNIT_ID" val="_13*i*0"/>
  <p:tag name="KSO_WM_UNIT_BK_DARK_LIGHT" val="2"/>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5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15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159.xml><?xml version="1.0" encoding="utf-8"?>
<p:tagLst xmlns:a="http://schemas.openxmlformats.org/drawingml/2006/main" xmlns:r="http://schemas.openxmlformats.org/officeDocument/2006/relationships" xmlns:p="http://schemas.openxmlformats.org/presentationml/2006/main">
  <p:tag name="KSO_WM_SLIDE_ID" val="diagram20200864_1"/>
  <p:tag name="KSO_WM_TEMPLATE_SUBCATEGORY" val="12"/>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BEAUTIFY_FLAG" val="#wm#"/>
  <p:tag name="KSO_WM_TEMPLATE_CATEGORY" val="diagram"/>
  <p:tag name="KSO_WM_TEMPLATE_INDEX" val="20200864"/>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 name="KSO_WM_SLIDE_BK_DARK_LIGHT" val="2"/>
  <p:tag name="KSO_WM_SLIDE_BACKGROUND_TYPE" val="frame"/>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16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162.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LAYERLEVEL" val="1"/>
  <p:tag name="KSO_WM_TAG_VERSION" val="1.0"/>
  <p:tag name="KSO_WM_BEAUTIFY_FLAG" val="#wm#"/>
  <p:tag name="KSO_WM_UNIT_PRESET_TEXT" val="单击此处添加副标题内容"/>
  <p:tag name="KSO_WM_TEMPLATE_CATEGORY" val="custom"/>
  <p:tag name="KSO_WM_TEMPLATE_INDEX" val="20204422"/>
  <p:tag name="KSO_WM_UNIT_ID" val="custom20204422_1*b*1"/>
</p:tagLst>
</file>

<file path=ppt/tags/tag163.xml><?xml version="1.0" encoding="utf-8"?>
<p:tagLst xmlns:a="http://schemas.openxmlformats.org/drawingml/2006/main" xmlns:r="http://schemas.openxmlformats.org/officeDocument/2006/relationships" xmlns:p="http://schemas.openxmlformats.org/presentationml/2006/main">
  <p:tag name="KSO_WM_SLIDE_ID" val="diagram20200864_1"/>
  <p:tag name="KSO_WM_TEMPLATE_SUBCATEGORY" val="12"/>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BEAUTIFY_FLAG" val="#wm#"/>
  <p:tag name="KSO_WM_TEMPLATE_CATEGORY" val="diagram"/>
  <p:tag name="KSO_WM_TEMPLATE_INDEX" val="20200864"/>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 name="KSO_WM_SLIDE_BK_DARK_LIGHT" val="2"/>
  <p:tag name="KSO_WM_SLIDE_BACKGROUND_TYPE" val="frame"/>
</p:tagLst>
</file>

<file path=ppt/tags/tag16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16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166.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LAYERLEVEL" val="1"/>
  <p:tag name="KSO_WM_TAG_VERSION" val="1.0"/>
  <p:tag name="KSO_WM_BEAUTIFY_FLAG" val="#wm#"/>
  <p:tag name="KSO_WM_UNIT_PRESET_TEXT" val="单击此处添加副标题内容"/>
  <p:tag name="KSO_WM_TEMPLATE_CATEGORY" val="custom"/>
  <p:tag name="KSO_WM_TEMPLATE_INDEX" val="20204422"/>
  <p:tag name="KSO_WM_UNIT_ID" val="custom20204422_1*b*1"/>
</p:tagLst>
</file>

<file path=ppt/tags/tag167.xml><?xml version="1.0" encoding="utf-8"?>
<p:tagLst xmlns:a="http://schemas.openxmlformats.org/drawingml/2006/main" xmlns:r="http://schemas.openxmlformats.org/officeDocument/2006/relationships" xmlns:p="http://schemas.openxmlformats.org/presentationml/2006/main">
  <p:tag name="KSO_WM_SLIDE_ID" val="diagram20200864_1"/>
  <p:tag name="KSO_WM_TEMPLATE_SUBCATEGORY" val="12"/>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BEAUTIFY_FLAG" val="#wm#"/>
  <p:tag name="KSO_WM_TEMPLATE_CATEGORY" val="diagram"/>
  <p:tag name="KSO_WM_TEMPLATE_INDEX" val="20200864"/>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 name="KSO_WM_SLIDE_BK_DARK_LIGHT" val="2"/>
  <p:tag name="KSO_WM_SLIDE_BACKGROUND_TYPE" val="frame"/>
</p:tagLst>
</file>

<file path=ppt/tags/tag16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16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LAYERLEVEL" val="1"/>
  <p:tag name="KSO_WM_TAG_VERSION" val="1.0"/>
  <p:tag name="KSO_WM_BEAUTIFY_FLAG" val="#wm#"/>
  <p:tag name="KSO_WM_UNIT_PRESET_TEXT" val="单击此处添加副标题内容"/>
  <p:tag name="KSO_WM_TEMPLATE_CATEGORY" val="custom"/>
  <p:tag name="KSO_WM_TEMPLATE_INDEX" val="20204422"/>
  <p:tag name="KSO_WM_UNIT_ID" val="custom20204422_1*b*1"/>
</p:tagLst>
</file>

<file path=ppt/tags/tag171.xml><?xml version="1.0" encoding="utf-8"?>
<p:tagLst xmlns:a="http://schemas.openxmlformats.org/drawingml/2006/main" xmlns:r="http://schemas.openxmlformats.org/officeDocument/2006/relationships" xmlns:p="http://schemas.openxmlformats.org/presentationml/2006/main">
  <p:tag name="KSO_WM_SLIDE_ID" val="diagram20200864_1"/>
  <p:tag name="KSO_WM_TEMPLATE_SUBCATEGORY" val="12"/>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BEAUTIFY_FLAG" val="#wm#"/>
  <p:tag name="KSO_WM_TEMPLATE_CATEGORY" val="diagram"/>
  <p:tag name="KSO_WM_TEMPLATE_INDEX" val="20200864"/>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 name="KSO_WM_SLIDE_BK_DARK_LIGHT" val="2"/>
  <p:tag name="KSO_WM_SLIDE_BACKGROUND_TYPE" val="frame"/>
</p:tagLst>
</file>

<file path=ppt/tags/tag17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17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174.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LAYERLEVEL" val="1"/>
  <p:tag name="KSO_WM_TAG_VERSION" val="1.0"/>
  <p:tag name="KSO_WM_BEAUTIFY_FLAG" val="#wm#"/>
  <p:tag name="KSO_WM_UNIT_PRESET_TEXT" val="单击此处添加副标题内容"/>
  <p:tag name="KSO_WM_TEMPLATE_CATEGORY" val="custom"/>
  <p:tag name="KSO_WM_TEMPLATE_INDEX" val="20204422"/>
  <p:tag name="KSO_WM_UNIT_ID" val="custom20204422_1*b*1"/>
</p:tagLst>
</file>

<file path=ppt/tags/tag175.xml><?xml version="1.0" encoding="utf-8"?>
<p:tagLst xmlns:a="http://schemas.openxmlformats.org/drawingml/2006/main" xmlns:r="http://schemas.openxmlformats.org/officeDocument/2006/relationships" xmlns:p="http://schemas.openxmlformats.org/presentationml/2006/main">
  <p:tag name="KSO_WM_SLIDE_ID" val="diagram20200864_1"/>
  <p:tag name="KSO_WM_TEMPLATE_SUBCATEGORY" val="12"/>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BEAUTIFY_FLAG" val="#wm#"/>
  <p:tag name="KSO_WM_TEMPLATE_CATEGORY" val="diagram"/>
  <p:tag name="KSO_WM_TEMPLATE_INDEX" val="20200864"/>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 name="KSO_WM_SLIDE_BK_DARK_LIGHT" val="2"/>
  <p:tag name="KSO_WM_SLIDE_BACKGROUND_TYPE" val="frame"/>
</p:tagLst>
</file>

<file path=ppt/tags/tag17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17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178.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LAYERLEVEL" val="1"/>
  <p:tag name="KSO_WM_TAG_VERSION" val="1.0"/>
  <p:tag name="KSO_WM_BEAUTIFY_FLAG" val="#wm#"/>
  <p:tag name="KSO_WM_UNIT_PRESET_TEXT" val="单击此处添加副标题内容"/>
  <p:tag name="KSO_WM_TEMPLATE_CATEGORY" val="custom"/>
  <p:tag name="KSO_WM_TEMPLATE_INDEX" val="20204422"/>
  <p:tag name="KSO_WM_UNIT_ID" val="custom20204422_1*b*1"/>
</p:tagLst>
</file>

<file path=ppt/tags/tag179.xml><?xml version="1.0" encoding="utf-8"?>
<p:tagLst xmlns:a="http://schemas.openxmlformats.org/drawingml/2006/main" xmlns:r="http://schemas.openxmlformats.org/officeDocument/2006/relationships" xmlns:p="http://schemas.openxmlformats.org/presentationml/2006/main">
  <p:tag name="KSO_WM_SLIDE_ID" val="diagram20200864_1"/>
  <p:tag name="KSO_WM_TEMPLATE_SUBCATEGORY" val="12"/>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BEAUTIFY_FLAG" val="#wm#"/>
  <p:tag name="KSO_WM_TEMPLATE_CATEGORY" val="diagram"/>
  <p:tag name="KSO_WM_TEMPLATE_INDEX" val="20200864"/>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 name="KSO_WM_SLIDE_BK_DARK_LIGHT" val="2"/>
  <p:tag name="KSO_WM_SLIDE_BACKGROUND_TYPE" val="frame"/>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18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182.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LAYERLEVEL" val="1"/>
  <p:tag name="KSO_WM_TAG_VERSION" val="1.0"/>
  <p:tag name="KSO_WM_BEAUTIFY_FLAG" val="#wm#"/>
  <p:tag name="KSO_WM_UNIT_PRESET_TEXT" val="单击此处添加副标题内容"/>
  <p:tag name="KSO_WM_TEMPLATE_CATEGORY" val="custom"/>
  <p:tag name="KSO_WM_TEMPLATE_INDEX" val="20204422"/>
  <p:tag name="KSO_WM_UNIT_ID" val="custom20204422_1*b*1"/>
</p:tagLst>
</file>

<file path=ppt/tags/tag183.xml><?xml version="1.0" encoding="utf-8"?>
<p:tagLst xmlns:a="http://schemas.openxmlformats.org/drawingml/2006/main" xmlns:r="http://schemas.openxmlformats.org/officeDocument/2006/relationships" xmlns:p="http://schemas.openxmlformats.org/presentationml/2006/main">
  <p:tag name="KSO_WM_SLIDE_ID" val="diagram20200864_1"/>
  <p:tag name="KSO_WM_TEMPLATE_SUBCATEGORY" val="12"/>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BEAUTIFY_FLAG" val="#wm#"/>
  <p:tag name="KSO_WM_TEMPLATE_CATEGORY" val="diagram"/>
  <p:tag name="KSO_WM_TEMPLATE_INDEX" val="20200864"/>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 name="KSO_WM_SLIDE_BK_DARK_LIGHT" val="2"/>
  <p:tag name="KSO_WM_SLIDE_BACKGROUND_TYPE" val="frame"/>
</p:tagLst>
</file>

<file path=ppt/tags/tag18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18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186.xml><?xml version="1.0" encoding="utf-8"?>
<p:tagLst xmlns:a="http://schemas.openxmlformats.org/drawingml/2006/main" xmlns:r="http://schemas.openxmlformats.org/officeDocument/2006/relationships" xmlns:p="http://schemas.openxmlformats.org/presentationml/2006/main">
  <p:tag name="KSO_WM_SLIDE_ID" val="diagram20200864_1"/>
  <p:tag name="KSO_WM_TEMPLATE_SUBCATEGORY" val="12"/>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BEAUTIFY_FLAG" val="#wm#"/>
  <p:tag name="KSO_WM_TEMPLATE_CATEGORY" val="diagram"/>
  <p:tag name="KSO_WM_TEMPLATE_INDEX" val="20200864"/>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 name="KSO_WM_SLIDE_BK_DARK_LIGHT" val="2"/>
  <p:tag name="KSO_WM_SLIDE_BACKGROUND_TYPE" val="frame"/>
</p:tagLst>
</file>

<file path=ppt/tags/tag18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18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189.xml><?xml version="1.0" encoding="utf-8"?>
<p:tagLst xmlns:a="http://schemas.openxmlformats.org/drawingml/2006/main" xmlns:r="http://schemas.openxmlformats.org/officeDocument/2006/relationships" xmlns:p="http://schemas.openxmlformats.org/presentationml/2006/main">
  <p:tag name="KSO_WM_SLIDE_ID" val="diagram20200864_1"/>
  <p:tag name="KSO_WM_TEMPLATE_SUBCATEGORY" val="12"/>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BEAUTIFY_FLAG" val="#wm#"/>
  <p:tag name="KSO_WM_TEMPLATE_CATEGORY" val="diagram"/>
  <p:tag name="KSO_WM_TEMPLATE_INDEX" val="20200864"/>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 name="KSO_WM_SLIDE_BK_DARK_LIGHT" val="2"/>
  <p:tag name="KSO_WM_SLIDE_BACKGROUND_TYPE" val="frame"/>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19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192.xml><?xml version="1.0" encoding="utf-8"?>
<p:tagLst xmlns:a="http://schemas.openxmlformats.org/drawingml/2006/main" xmlns:r="http://schemas.openxmlformats.org/officeDocument/2006/relationships" xmlns:p="http://schemas.openxmlformats.org/presentationml/2006/main">
  <p:tag name="KSO_WM_SLIDE_ID" val="diagram20200864_1"/>
  <p:tag name="KSO_WM_TEMPLATE_SUBCATEGORY" val="12"/>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BEAUTIFY_FLAG" val="#wm#"/>
  <p:tag name="KSO_WM_TEMPLATE_CATEGORY" val="diagram"/>
  <p:tag name="KSO_WM_TEMPLATE_INDEX" val="20200864"/>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 name="KSO_WM_SLIDE_BK_DARK_LIGHT" val="2"/>
  <p:tag name="KSO_WM_SLIDE_BACKGROUND_TYPE" val="frame"/>
</p:tagLst>
</file>

<file path=ppt/tags/tag19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19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195.xml><?xml version="1.0" encoding="utf-8"?>
<p:tagLst xmlns:a="http://schemas.openxmlformats.org/drawingml/2006/main" xmlns:r="http://schemas.openxmlformats.org/officeDocument/2006/relationships" xmlns:p="http://schemas.openxmlformats.org/presentationml/2006/main">
  <p:tag name="KSO_WM_SLIDE_ID" val="diagram20200864_1"/>
  <p:tag name="KSO_WM_TEMPLATE_SUBCATEGORY" val="12"/>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BEAUTIFY_FLAG" val="#wm#"/>
  <p:tag name="KSO_WM_TEMPLATE_CATEGORY" val="diagram"/>
  <p:tag name="KSO_WM_TEMPLATE_INDEX" val="20200864"/>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 name="KSO_WM_SLIDE_BK_DARK_LIGHT" val="2"/>
  <p:tag name="KSO_WM_SLIDE_BACKGROUND_TYPE" val="frame"/>
</p:tagLst>
</file>

<file path=ppt/tags/tag19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19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198.xml><?xml version="1.0" encoding="utf-8"?>
<p:tagLst xmlns:a="http://schemas.openxmlformats.org/drawingml/2006/main" xmlns:r="http://schemas.openxmlformats.org/officeDocument/2006/relationships" xmlns:p="http://schemas.openxmlformats.org/presentationml/2006/main">
  <p:tag name="KSO_WM_SLIDE_ID" val="diagram20200864_1"/>
  <p:tag name="KSO_WM_TEMPLATE_SUBCATEGORY" val="12"/>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BEAUTIFY_FLAG" val="#wm#"/>
  <p:tag name="KSO_WM_TEMPLATE_CATEGORY" val="diagram"/>
  <p:tag name="KSO_WM_TEMPLATE_INDEX" val="20200864"/>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 name="KSO_WM_SLIDE_BK_DARK_LIGHT" val="2"/>
  <p:tag name="KSO_WM_SLIDE_BACKGROUND_TYPE" val="frame"/>
</p:tagLst>
</file>

<file path=ppt/tags/tag19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22"/>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201.xml><?xml version="1.0" encoding="utf-8"?>
<p:tagLst xmlns:a="http://schemas.openxmlformats.org/drawingml/2006/main" xmlns:r="http://schemas.openxmlformats.org/officeDocument/2006/relationships" xmlns:p="http://schemas.openxmlformats.org/presentationml/2006/main">
  <p:tag name="KSO_WM_SLIDE_ID" val="diagram20200864_1"/>
  <p:tag name="KSO_WM_TEMPLATE_SUBCATEGORY" val="12"/>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BEAUTIFY_FLAG" val="#wm#"/>
  <p:tag name="KSO_WM_TEMPLATE_CATEGORY" val="diagram"/>
  <p:tag name="KSO_WM_TEMPLATE_INDEX" val="20200864"/>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 name="KSO_WM_SLIDE_BK_DARK_LIGHT" val="2"/>
  <p:tag name="KSO_WM_SLIDE_BACKGROUND_TYPE" val="frame"/>
</p:tagLst>
</file>

<file path=ppt/tags/tag20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20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204.xml><?xml version="1.0" encoding="utf-8"?>
<p:tagLst xmlns:a="http://schemas.openxmlformats.org/drawingml/2006/main" xmlns:r="http://schemas.openxmlformats.org/officeDocument/2006/relationships" xmlns:p="http://schemas.openxmlformats.org/presentationml/2006/main">
  <p:tag name="KSO_WM_SLIDE_ID" val="diagram20200864_1"/>
  <p:tag name="KSO_WM_TEMPLATE_SUBCATEGORY" val="12"/>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BEAUTIFY_FLAG" val="#wm#"/>
  <p:tag name="KSO_WM_TEMPLATE_CATEGORY" val="diagram"/>
  <p:tag name="KSO_WM_TEMPLATE_INDEX" val="20200864"/>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 name="KSO_WM_SLIDE_BK_DARK_LIGHT" val="2"/>
  <p:tag name="KSO_WM_SLIDE_BACKGROUND_TYPE" val="frame"/>
</p:tagLst>
</file>

<file path=ppt/tags/tag20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20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207.xml><?xml version="1.0" encoding="utf-8"?>
<p:tagLst xmlns:a="http://schemas.openxmlformats.org/drawingml/2006/main" xmlns:r="http://schemas.openxmlformats.org/officeDocument/2006/relationships" xmlns:p="http://schemas.openxmlformats.org/presentationml/2006/main">
  <p:tag name="KSO_WM_BEAUTIFY_FLAG" val="#wm#"/>
  <p:tag name="KSO_WM_TEMPLATE_SUBCATEGORY" val="0"/>
  <p:tag name="KSO_WM_SLIDE_ITEM_CNT" val="0"/>
  <p:tag name="KSO_WM_SLIDE_INDEX" val="34"/>
  <p:tag name="KSO_WM_TAG_VERSION" val="1.0"/>
  <p:tag name="KSO_WM_SLIDE_LAYOUT" val="a_b"/>
  <p:tag name="KSO_WM_SLIDE_LAYOUT_CNT" val="1_1"/>
  <p:tag name="KSO_WM_SLIDE_TYPE" val="endPage"/>
  <p:tag name="KSO_WM_SLIDE_SUBTYPE" val="pureTxt"/>
  <p:tag name="KSO_WM_TEMPLATE_MASTER_TYPE" val="1"/>
  <p:tag name="KSO_WM_TEMPLATE_COLOR_TYPE" val="1"/>
  <p:tag name="KSO_WM_TEMPLATE_CATEGORY" val="custom"/>
  <p:tag name="KSO_WM_TEMPLATE_INDEX" val="20204422"/>
  <p:tag name="KSO_WM_SLIDE_ID" val="custom20204422_34"/>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204422"/>
  <p:tag name="KSO_WM_TEMPLATE_SUBCATEGORY" val="0"/>
  <p:tag name="KSO_WM_TEMPLATE_MASTER_TYPE" val="1"/>
  <p:tag name="KSO_WM_TEMPLATE_COLOR_TYPE" val="1"/>
  <p:tag name="KSO_WM_TEMPLATE_MASTER_THUMB_INDEX" val="12"/>
  <p:tag name="KSO_WM_TEMPLATE_THUMBS_INDEX" val="1、4、7、9、12、13、17、18、19、20、21、24、29、31、34"/>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8.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0"/>
  <p:tag name="KSO_WM_UNIT_ID" val="_13*i*0"/>
  <p:tag name="KSO_WM_UNIT_BK_DARK_LIGHT" val="2"/>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6.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0"/>
  <p:tag name="KSO_WM_UNIT_ID" val="_14*i*0"/>
  <p:tag name="KSO_WM_UNIT_BK_DARK_LIGHT" val="2"/>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heme/theme1.xml><?xml version="1.0" encoding="utf-8"?>
<a:theme xmlns:a="http://schemas.openxmlformats.org/drawingml/2006/main" name="1_Office 主题​​">
  <a:themeElements>
    <a:clrScheme name="自定义 78">
      <a:dk1>
        <a:srgbClr val="000000"/>
      </a:dk1>
      <a:lt1>
        <a:srgbClr val="FFFFFF"/>
      </a:lt1>
      <a:dk2>
        <a:srgbClr val="ECEEEF"/>
      </a:dk2>
      <a:lt2>
        <a:srgbClr val="FCFDFD"/>
      </a:lt2>
      <a:accent1>
        <a:srgbClr val="76D4F6"/>
      </a:accent1>
      <a:accent2>
        <a:srgbClr val="9EC0FC"/>
      </a:accent2>
      <a:accent3>
        <a:srgbClr val="9381FF"/>
      </a:accent3>
      <a:accent4>
        <a:srgbClr val="67593B"/>
      </a:accent4>
      <a:accent5>
        <a:srgbClr val="7B4D3F"/>
      </a:accent5>
      <a:accent6>
        <a:srgbClr val="7B4651"/>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2584</Words>
  <Application>Microsoft Office PowerPoint</Application>
  <PresentationFormat>宽屏</PresentationFormat>
  <Paragraphs>207</Paragraphs>
  <Slides>31</Slides>
  <Notes>31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华文细黑</vt:lpstr>
      <vt:lpstr>宋体</vt:lpstr>
      <vt:lpstr>微软雅黑</vt:lpstr>
      <vt:lpstr>Arial</vt:lpstr>
      <vt:lpstr>Times New Roman</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方正兰亭字体字库是否为著作权法上的作品</vt:lpstr>
      <vt:lpstr>方正兰亭字体字库是否为著作权法上的作品</vt:lpstr>
      <vt:lpstr>方正兰亭字体字库是否为著作权法上的作品</vt:lpstr>
      <vt:lpstr>暴雪公司使用兰亭字库是否侵害方正兰亭字体字库著作权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忘川</dc:creator>
  <cp:lastModifiedBy>旭 龙</cp:lastModifiedBy>
  <cp:revision>131</cp:revision>
  <dcterms:created xsi:type="dcterms:W3CDTF">2019-06-19T02:08:00Z</dcterms:created>
  <dcterms:modified xsi:type="dcterms:W3CDTF">2020-04-15T06:48:59Z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